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Default Extension="rels" ContentType="application/vnd.openxmlformats-package.relationships+xml"/>
  <Override PartName="/ppt/slides/slide5.xml" ContentType="application/vnd.openxmlformats-officedocument.presentationml.slide+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ppt/embeddings/oleObject1.bin" ContentType="application/vnd.openxmlformats-officedocument.oleObject"/>
  <Override PartName="/docProps/core.xml" ContentType="application/vnd.openxmlformats-package.core-properties+xml"/>
  <Override PartName="/ppt/slides/slide11.xml" ContentType="application/vnd.openxmlformats-officedocument.presentationml.slide+xml"/>
  <Override PartName="/ppt/slides/slide27.xml" ContentType="application/vnd.openxmlformats-officedocument.presentationml.slide+xml"/>
  <Override PartName="/ppt/slides/slide2.xml" ContentType="application/vnd.openxmlformats-officedocument.presentationml.slide+xml"/>
  <Default Extension="png" ContentType="image/png"/>
  <Override PartName="/ppt/theme/theme3.xml" ContentType="application/vnd.openxmlformats-officedocument.theme+xml"/>
  <Override PartName="/ppt/slides/slide23.xml" ContentType="application/vnd.openxmlformats-officedocument.presentationml.slide+xml"/>
  <Override PartName="/ppt/slides/slide31.xml" ContentType="application/vnd.openxmlformats-officedocument.presentationml.slide+xml"/>
  <Default Extension="gif" ContentType="image/gif"/>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Default Extension="vml" ContentType="application/vnd.openxmlformats-officedocument.vmlDrawing"/>
  <Override PartName="/ppt/slides/slide3.xml" ContentType="application/vnd.openxmlformats-officedocument.presentationml.slide+xml"/>
  <Override PartName="/ppt/slides/slide28.xml" ContentType="application/vnd.openxmlformats-officedocument.presentationml.slide+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s/slide4.xml" ContentType="application/vnd.openxmlformats-officedocument.presentationml.slide+xml"/>
  <Override PartName="/ppt/slides/slide29.xml" ContentType="application/vnd.openxmlformats-officedocument.presentationml.slide+xml"/>
  <Default Extension="wmf" ContentType="image/x-wmf"/>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64" r:id="rId1"/>
  </p:sldMasterIdLst>
  <p:notesMasterIdLst>
    <p:notesMasterId r:id="rId35"/>
  </p:notesMasterIdLst>
  <p:handoutMasterIdLst>
    <p:handoutMasterId r:id="rId36"/>
  </p:handoutMasterIdLst>
  <p:sldIdLst>
    <p:sldId id="256" r:id="rId2"/>
    <p:sldId id="257" r:id="rId3"/>
    <p:sldId id="272" r:id="rId4"/>
    <p:sldId id="261" r:id="rId5"/>
    <p:sldId id="262" r:id="rId6"/>
    <p:sldId id="259" r:id="rId7"/>
    <p:sldId id="260" r:id="rId8"/>
    <p:sldId id="264" r:id="rId9"/>
    <p:sldId id="265" r:id="rId10"/>
    <p:sldId id="266" r:id="rId11"/>
    <p:sldId id="267" r:id="rId12"/>
    <p:sldId id="269" r:id="rId13"/>
    <p:sldId id="273" r:id="rId14"/>
    <p:sldId id="293" r:id="rId15"/>
    <p:sldId id="281" r:id="rId16"/>
    <p:sldId id="282" r:id="rId17"/>
    <p:sldId id="283" r:id="rId18"/>
    <p:sldId id="284" r:id="rId19"/>
    <p:sldId id="285" r:id="rId20"/>
    <p:sldId id="274" r:id="rId21"/>
    <p:sldId id="286" r:id="rId22"/>
    <p:sldId id="287" r:id="rId23"/>
    <p:sldId id="291" r:id="rId24"/>
    <p:sldId id="288" r:id="rId25"/>
    <p:sldId id="289" r:id="rId26"/>
    <p:sldId id="292" r:id="rId27"/>
    <p:sldId id="290" r:id="rId28"/>
    <p:sldId id="280" r:id="rId29"/>
    <p:sldId id="276" r:id="rId30"/>
    <p:sldId id="278" r:id="rId31"/>
    <p:sldId id="277" r:id="rId32"/>
    <p:sldId id="268" r:id="rId33"/>
    <p:sldId id="275" r:id="rId34"/>
  </p:sldIdLst>
  <p:sldSz cx="9144000" cy="6858000" type="screen4x3"/>
  <p:notesSz cx="6858000" cy="9144000"/>
  <p:defaultTextStyle>
    <a:defPPr>
      <a:defRPr lang="en-US"/>
    </a:defPPr>
    <a:lvl1pPr algn="ctr" rtl="0" fontAlgn="base">
      <a:spcBef>
        <a:spcPct val="0"/>
      </a:spcBef>
      <a:spcAft>
        <a:spcPct val="0"/>
      </a:spcAft>
      <a:defRPr sz="3000" kern="1200">
        <a:solidFill>
          <a:srgbClr val="000000"/>
        </a:solidFill>
        <a:latin typeface="Gill Sans" pitchFamily="-110" charset="0"/>
        <a:ea typeface="ヒラギノ角ゴ ProN W3" pitchFamily="-110" charset="-128"/>
        <a:cs typeface="ヒラギノ角ゴ ProN W3" pitchFamily="-110" charset="-128"/>
        <a:sym typeface="Gill Sans" pitchFamily="-110" charset="0"/>
      </a:defRPr>
    </a:lvl1pPr>
    <a:lvl2pPr marL="321457" algn="ctr" rtl="0" fontAlgn="base">
      <a:spcBef>
        <a:spcPct val="0"/>
      </a:spcBef>
      <a:spcAft>
        <a:spcPct val="0"/>
      </a:spcAft>
      <a:defRPr sz="3000" kern="1200">
        <a:solidFill>
          <a:srgbClr val="000000"/>
        </a:solidFill>
        <a:latin typeface="Gill Sans" pitchFamily="-110" charset="0"/>
        <a:ea typeface="ヒラギノ角ゴ ProN W3" pitchFamily="-110" charset="-128"/>
        <a:cs typeface="ヒラギノ角ゴ ProN W3" pitchFamily="-110" charset="-128"/>
        <a:sym typeface="Gill Sans" pitchFamily="-110" charset="0"/>
      </a:defRPr>
    </a:lvl2pPr>
    <a:lvl3pPr marL="642915" algn="ctr" rtl="0" fontAlgn="base">
      <a:spcBef>
        <a:spcPct val="0"/>
      </a:spcBef>
      <a:spcAft>
        <a:spcPct val="0"/>
      </a:spcAft>
      <a:defRPr sz="3000" kern="1200">
        <a:solidFill>
          <a:srgbClr val="000000"/>
        </a:solidFill>
        <a:latin typeface="Gill Sans" pitchFamily="-110" charset="0"/>
        <a:ea typeface="ヒラギノ角ゴ ProN W3" pitchFamily="-110" charset="-128"/>
        <a:cs typeface="ヒラギノ角ゴ ProN W3" pitchFamily="-110" charset="-128"/>
        <a:sym typeface="Gill Sans" pitchFamily="-110" charset="0"/>
      </a:defRPr>
    </a:lvl3pPr>
    <a:lvl4pPr marL="964372" algn="ctr" rtl="0" fontAlgn="base">
      <a:spcBef>
        <a:spcPct val="0"/>
      </a:spcBef>
      <a:spcAft>
        <a:spcPct val="0"/>
      </a:spcAft>
      <a:defRPr sz="3000" kern="1200">
        <a:solidFill>
          <a:srgbClr val="000000"/>
        </a:solidFill>
        <a:latin typeface="Gill Sans" pitchFamily="-110" charset="0"/>
        <a:ea typeface="ヒラギノ角ゴ ProN W3" pitchFamily="-110" charset="-128"/>
        <a:cs typeface="ヒラギノ角ゴ ProN W3" pitchFamily="-110" charset="-128"/>
        <a:sym typeface="Gill Sans" pitchFamily="-110" charset="0"/>
      </a:defRPr>
    </a:lvl4pPr>
    <a:lvl5pPr marL="1285829" algn="ctr" rtl="0" fontAlgn="base">
      <a:spcBef>
        <a:spcPct val="0"/>
      </a:spcBef>
      <a:spcAft>
        <a:spcPct val="0"/>
      </a:spcAft>
      <a:defRPr sz="3000" kern="1200">
        <a:solidFill>
          <a:srgbClr val="000000"/>
        </a:solidFill>
        <a:latin typeface="Gill Sans" pitchFamily="-110" charset="0"/>
        <a:ea typeface="ヒラギノ角ゴ ProN W3" pitchFamily="-110" charset="-128"/>
        <a:cs typeface="ヒラギノ角ゴ ProN W3" pitchFamily="-110" charset="-128"/>
        <a:sym typeface="Gill Sans" pitchFamily="-110" charset="0"/>
      </a:defRPr>
    </a:lvl5pPr>
    <a:lvl6pPr marL="1607287" algn="l" defTabSz="321457" rtl="0" eaLnBrk="1" latinLnBrk="0" hangingPunct="1">
      <a:defRPr sz="3000" kern="1200">
        <a:solidFill>
          <a:srgbClr val="000000"/>
        </a:solidFill>
        <a:latin typeface="Gill Sans" pitchFamily="-110" charset="0"/>
        <a:ea typeface="ヒラギノ角ゴ ProN W3" pitchFamily="-110" charset="-128"/>
        <a:cs typeface="ヒラギノ角ゴ ProN W3" pitchFamily="-110" charset="-128"/>
        <a:sym typeface="Gill Sans" pitchFamily="-110" charset="0"/>
      </a:defRPr>
    </a:lvl6pPr>
    <a:lvl7pPr marL="1928744" algn="l" defTabSz="321457" rtl="0" eaLnBrk="1" latinLnBrk="0" hangingPunct="1">
      <a:defRPr sz="3000" kern="1200">
        <a:solidFill>
          <a:srgbClr val="000000"/>
        </a:solidFill>
        <a:latin typeface="Gill Sans" pitchFamily="-110" charset="0"/>
        <a:ea typeface="ヒラギノ角ゴ ProN W3" pitchFamily="-110" charset="-128"/>
        <a:cs typeface="ヒラギノ角ゴ ProN W3" pitchFamily="-110" charset="-128"/>
        <a:sym typeface="Gill Sans" pitchFamily="-110" charset="0"/>
      </a:defRPr>
    </a:lvl7pPr>
    <a:lvl8pPr marL="2250201" algn="l" defTabSz="321457" rtl="0" eaLnBrk="1" latinLnBrk="0" hangingPunct="1">
      <a:defRPr sz="3000" kern="1200">
        <a:solidFill>
          <a:srgbClr val="000000"/>
        </a:solidFill>
        <a:latin typeface="Gill Sans" pitchFamily="-110" charset="0"/>
        <a:ea typeface="ヒラギノ角ゴ ProN W3" pitchFamily="-110" charset="-128"/>
        <a:cs typeface="ヒラギノ角ゴ ProN W3" pitchFamily="-110" charset="-128"/>
        <a:sym typeface="Gill Sans" pitchFamily="-110" charset="0"/>
      </a:defRPr>
    </a:lvl8pPr>
    <a:lvl9pPr marL="2571659" algn="l" defTabSz="321457" rtl="0" eaLnBrk="1" latinLnBrk="0" hangingPunct="1">
      <a:defRPr sz="3000" kern="1200">
        <a:solidFill>
          <a:srgbClr val="000000"/>
        </a:solidFill>
        <a:latin typeface="Gill Sans" pitchFamily="-110" charset="0"/>
        <a:ea typeface="ヒラギノ角ゴ ProN W3" pitchFamily="-110" charset="-128"/>
        <a:cs typeface="ヒラギノ角ゴ ProN W3" pitchFamily="-110" charset="-128"/>
        <a:sym typeface="Gill Sans" pitchFamily="-110"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36827"/>
    <a:srgbClr val="5AD651"/>
    <a:srgbClr val="F6F6F6"/>
    <a:srgbClr val="068532"/>
    <a:srgbClr val="1B8D37"/>
    <a:srgbClr val="2C2C2C"/>
    <a:srgbClr val="3A3A3A"/>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2863" autoAdjust="0"/>
    <p:restoredTop sz="94660" autoAdjust="0"/>
  </p:normalViewPr>
  <p:slideViewPr>
    <p:cSldViewPr>
      <p:cViewPr varScale="1">
        <p:scale>
          <a:sx n="111" d="100"/>
          <a:sy n="111" d="100"/>
        </p:scale>
        <p:origin x="-840"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96"/>
    </p:cViewPr>
  </p:sorter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handoutMaster" Target="handoutMasters/handout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3C2E96D-D6ED-0B4A-AED8-065EFE4E34E5}" type="datetimeFigureOut">
              <a:rPr lang="es-ES_tradnl" smtClean="0"/>
              <a:pPr/>
              <a:t>7/7/10</a:t>
            </a:fld>
            <a:endParaRPr lang="es-ES_tradnl"/>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20F6AF9-4515-6147-8CDA-7EED87A11575}" type="slidenum">
              <a:rPr lang="es-ES_tradnl" smtClean="0"/>
              <a:pPr/>
              <a:t>‹Nr.›</a:t>
            </a:fld>
            <a:endParaRPr lang="es-ES_tradnl"/>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7FCA9F-8B1A-6045-B8CB-6C286859233E}" type="datetimeFigureOut">
              <a:rPr lang="es-ES_tradnl" smtClean="0"/>
              <a:pPr/>
              <a:t>7/7/10</a:t>
            </a:fld>
            <a:endParaRPr lang="es-ES_tradnl"/>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7DCECC-7589-3947-9E68-D5BE4FC19C7D}" type="slidenum">
              <a:rPr lang="es-ES_tradnl" smtClean="0"/>
              <a:pPr/>
              <a:t>‹Nr.›</a:t>
            </a:fld>
            <a:endParaRPr lang="es-ES_tradnl"/>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647" y="274588"/>
            <a:ext cx="8228707" cy="1143000"/>
          </a:xfrm>
          <a:prstGeom prst="rect">
            <a:avLst/>
          </a:prstGeom>
        </p:spPr>
        <p:txBody>
          <a:bodyPr vert="horz" lIns="64291" tIns="32146" rIns="64291" bIns="32146"/>
          <a:lstStyle/>
          <a:p>
            <a:r>
              <a:rPr lang="es-ES_tradnl" smtClean="0"/>
              <a:t>Clic para editar título</a:t>
            </a:r>
            <a:endParaRPr lang="es-ES_tradnl"/>
          </a:p>
        </p:txBody>
      </p:sp>
      <p:sp>
        <p:nvSpPr>
          <p:cNvPr id="3" name="Marcador de contenido 2"/>
          <p:cNvSpPr>
            <a:spLocks noGrp="1"/>
          </p:cNvSpPr>
          <p:nvPr>
            <p:ph idx="1"/>
          </p:nvPr>
        </p:nvSpPr>
        <p:spPr>
          <a:xfrm>
            <a:off x="457647" y="1600647"/>
            <a:ext cx="8228707" cy="4525119"/>
          </a:xfrm>
          <a:prstGeom prst="rect">
            <a:avLst/>
          </a:prstGeom>
        </p:spPr>
        <p:txBody>
          <a:bodyPr vert="horz" lIns="64291" tIns="32146" rIns="64291" bIns="32146"/>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número de diapositiva 3"/>
          <p:cNvSpPr>
            <a:spLocks noGrp="1"/>
          </p:cNvSpPr>
          <p:nvPr>
            <p:ph type="sldNum" sz="quarter" idx="10"/>
          </p:nvPr>
        </p:nvSpPr>
        <p:spPr>
          <a:xfrm>
            <a:off x="8674100" y="6182784"/>
            <a:ext cx="500832" cy="260350"/>
          </a:xfrm>
          <a:prstGeom prst="rect">
            <a:avLst/>
          </a:prstGeom>
        </p:spPr>
        <p:txBody>
          <a:bodyPr/>
          <a:lstStyle>
            <a:lvl1pPr>
              <a:defRPr sz="1200" b="1" smtClean="0">
                <a:latin typeface="Helvetica Neue"/>
                <a:cs typeface="Helvetica Neue"/>
              </a:defRPr>
            </a:lvl1pPr>
          </a:lstStyle>
          <a:p>
            <a:fld id="{0D827737-7F67-4447-AF1C-221D380ADF9C}" type="slidenum">
              <a:rPr lang="en-US" smtClean="0"/>
              <a:pPr/>
              <a:t>‹Nr.›</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5" Type="http://schemas.openxmlformats.org/officeDocument/2006/relationships/image" Target="../media/image3.png"/><Relationship Id="rId6" Type="http://schemas.openxmlformats.org/officeDocument/2006/relationships/image" Target="../media/image4.jpeg"/><Relationship Id="rId7"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Ref idx="1001">
        <a:schemeClr val="bg1"/>
      </p:bgRef>
    </p:bg>
    <p:spTree>
      <p:nvGrpSpPr>
        <p:cNvPr id="1" name=""/>
        <p:cNvGrpSpPr/>
        <p:nvPr/>
      </p:nvGrpSpPr>
      <p:grpSpPr>
        <a:xfrm>
          <a:off x="0" y="0"/>
          <a:ext cx="0" cy="0"/>
          <a:chOff x="0" y="0"/>
          <a:chExt cx="0" cy="0"/>
        </a:xfrm>
      </p:grpSpPr>
      <p:sp>
        <p:nvSpPr>
          <p:cNvPr id="2" name="Rectangle 14"/>
          <p:cNvSpPr>
            <a:spLocks noChangeArrowheads="1"/>
          </p:cNvSpPr>
          <p:nvPr userDrawn="1"/>
        </p:nvSpPr>
        <p:spPr bwMode="auto">
          <a:xfrm>
            <a:off x="0" y="-1588"/>
            <a:ext cx="9144000" cy="611188"/>
          </a:xfrm>
          <a:prstGeom prst="rect">
            <a:avLst/>
          </a:prstGeom>
          <a:solidFill>
            <a:srgbClr val="C0C0C0"/>
          </a:solidFill>
          <a:ln w="9525">
            <a:noFill/>
            <a:miter lim="800000"/>
            <a:headEnd/>
            <a:tailEnd/>
          </a:ln>
          <a:effectLst/>
        </p:spPr>
        <p:txBody>
          <a:bodyPr wrap="none" anchor="ctr">
            <a:prstTxWarp prst="textNoShape">
              <a:avLst/>
            </a:prstTxWarp>
          </a:bodyPr>
          <a:lstStyle/>
          <a:p>
            <a:endParaRPr lang="es-ES_tradnl"/>
          </a:p>
        </p:txBody>
      </p:sp>
      <p:grpSp>
        <p:nvGrpSpPr>
          <p:cNvPr id="3" name="Group 31"/>
          <p:cNvGrpSpPr>
            <a:grpSpLocks/>
          </p:cNvGrpSpPr>
          <p:nvPr userDrawn="1"/>
        </p:nvGrpSpPr>
        <p:grpSpPr bwMode="auto">
          <a:xfrm>
            <a:off x="0" y="6448425"/>
            <a:ext cx="9144000" cy="412750"/>
            <a:chOff x="0" y="4062"/>
            <a:chExt cx="5760" cy="260"/>
          </a:xfrm>
        </p:grpSpPr>
        <p:sp>
          <p:nvSpPr>
            <p:cNvPr id="4" name="Rectangle 20"/>
            <p:cNvSpPr>
              <a:spLocks noChangeArrowheads="1"/>
            </p:cNvSpPr>
            <p:nvPr/>
          </p:nvSpPr>
          <p:spPr bwMode="auto">
            <a:xfrm>
              <a:off x="0" y="4066"/>
              <a:ext cx="5760" cy="256"/>
            </a:xfrm>
            <a:prstGeom prst="rect">
              <a:avLst/>
            </a:prstGeom>
            <a:solidFill>
              <a:srgbClr val="C0C0C0"/>
            </a:solidFill>
            <a:ln w="9525">
              <a:noFill/>
              <a:miter lim="800000"/>
              <a:headEnd/>
              <a:tailEnd/>
            </a:ln>
            <a:effectLst/>
          </p:spPr>
          <p:txBody>
            <a:bodyPr wrap="none" anchor="ctr">
              <a:prstTxWarp prst="textNoShape">
                <a:avLst/>
              </a:prstTxWarp>
            </a:bodyPr>
            <a:lstStyle/>
            <a:p>
              <a:endParaRPr lang="es-ES_tradnl"/>
            </a:p>
          </p:txBody>
        </p:sp>
        <p:pic>
          <p:nvPicPr>
            <p:cNvPr id="5" name="Picture 15" descr="logo_csic66"/>
            <p:cNvPicPr>
              <a:picLocks noChangeAspect="1" noChangeArrowheads="1"/>
            </p:cNvPicPr>
            <p:nvPr/>
          </p:nvPicPr>
          <p:blipFill>
            <a:blip r:embed="rId3"/>
            <a:srcRect/>
            <a:stretch>
              <a:fillRect/>
            </a:stretch>
          </p:blipFill>
          <p:spPr bwMode="auto">
            <a:xfrm>
              <a:off x="4707" y="4062"/>
              <a:ext cx="648" cy="256"/>
            </a:xfrm>
            <a:prstGeom prst="rect">
              <a:avLst/>
            </a:prstGeom>
            <a:noFill/>
          </p:spPr>
        </p:pic>
        <p:pic>
          <p:nvPicPr>
            <p:cNvPr id="6" name="Picture 16" descr="logo_grid-csic"/>
            <p:cNvPicPr>
              <a:picLocks noChangeAspect="1" noChangeArrowheads="1"/>
            </p:cNvPicPr>
            <p:nvPr/>
          </p:nvPicPr>
          <p:blipFill>
            <a:blip r:embed="rId4"/>
            <a:srcRect/>
            <a:stretch>
              <a:fillRect/>
            </a:stretch>
          </p:blipFill>
          <p:spPr bwMode="auto">
            <a:xfrm>
              <a:off x="5277" y="4062"/>
              <a:ext cx="427" cy="258"/>
            </a:xfrm>
            <a:prstGeom prst="rect">
              <a:avLst/>
            </a:prstGeom>
            <a:noFill/>
          </p:spPr>
        </p:pic>
        <p:pic>
          <p:nvPicPr>
            <p:cNvPr id="7" name="Picture 17" descr="logo_ific_130x84"/>
            <p:cNvPicPr>
              <a:picLocks noChangeAspect="1" noChangeArrowheads="1"/>
            </p:cNvPicPr>
            <p:nvPr/>
          </p:nvPicPr>
          <p:blipFill>
            <a:blip r:embed="rId5"/>
            <a:srcRect/>
            <a:stretch>
              <a:fillRect/>
            </a:stretch>
          </p:blipFill>
          <p:spPr bwMode="auto">
            <a:xfrm>
              <a:off x="64" y="4066"/>
              <a:ext cx="394" cy="254"/>
            </a:xfrm>
            <a:prstGeom prst="rect">
              <a:avLst/>
            </a:prstGeom>
            <a:noFill/>
          </p:spPr>
        </p:pic>
        <p:pic>
          <p:nvPicPr>
            <p:cNvPr id="8" name="Picture 18" descr="logo_uv_95x84"/>
            <p:cNvPicPr>
              <a:picLocks noChangeAspect="1" noChangeArrowheads="1"/>
            </p:cNvPicPr>
            <p:nvPr/>
          </p:nvPicPr>
          <p:blipFill>
            <a:blip r:embed="rId6"/>
            <a:srcRect/>
            <a:stretch>
              <a:fillRect/>
            </a:stretch>
          </p:blipFill>
          <p:spPr bwMode="auto">
            <a:xfrm>
              <a:off x="455" y="4066"/>
              <a:ext cx="288" cy="254"/>
            </a:xfrm>
            <a:prstGeom prst="rect">
              <a:avLst/>
            </a:prstGeom>
            <a:noFill/>
          </p:spPr>
        </p:pic>
        <p:pic>
          <p:nvPicPr>
            <p:cNvPr id="9" name="Picture 21" descr="header04-1"/>
            <p:cNvPicPr>
              <a:picLocks noChangeAspect="1" noChangeArrowheads="1"/>
            </p:cNvPicPr>
            <p:nvPr/>
          </p:nvPicPr>
          <p:blipFill>
            <a:blip r:embed="rId7"/>
            <a:srcRect/>
            <a:stretch>
              <a:fillRect/>
            </a:stretch>
          </p:blipFill>
          <p:spPr bwMode="auto">
            <a:xfrm>
              <a:off x="812" y="4067"/>
              <a:ext cx="3820" cy="255"/>
            </a:xfrm>
            <a:prstGeom prst="rect">
              <a:avLst/>
            </a:prstGeom>
            <a:noFill/>
          </p:spPr>
        </p:pic>
      </p:grpSp>
      <p:grpSp>
        <p:nvGrpSpPr>
          <p:cNvPr id="10" name="Group 32"/>
          <p:cNvGrpSpPr>
            <a:grpSpLocks/>
          </p:cNvGrpSpPr>
          <p:nvPr userDrawn="1"/>
        </p:nvGrpSpPr>
        <p:grpSpPr bwMode="auto">
          <a:xfrm>
            <a:off x="-3175" y="6238875"/>
            <a:ext cx="9150350" cy="187325"/>
            <a:chOff x="-2" y="3914"/>
            <a:chExt cx="5764" cy="118"/>
          </a:xfrm>
        </p:grpSpPr>
        <p:sp>
          <p:nvSpPr>
            <p:cNvPr id="11" name="Rectangle 27"/>
            <p:cNvSpPr>
              <a:spLocks noChangeArrowheads="1"/>
            </p:cNvSpPr>
            <p:nvPr/>
          </p:nvSpPr>
          <p:spPr bwMode="auto">
            <a:xfrm>
              <a:off x="1438" y="3916"/>
              <a:ext cx="1446" cy="116"/>
            </a:xfrm>
            <a:prstGeom prst="rect">
              <a:avLst/>
            </a:prstGeom>
            <a:solidFill>
              <a:srgbClr val="C0C0C0"/>
            </a:solidFill>
            <a:ln w="9525">
              <a:noFill/>
              <a:miter lim="800000"/>
              <a:headEnd/>
              <a:tailEnd/>
            </a:ln>
            <a:effectLst/>
          </p:spPr>
          <p:txBody>
            <a:bodyPr wrap="none" anchor="ctr">
              <a:prstTxWarp prst="textNoShape">
                <a:avLst/>
              </a:prstTxWarp>
            </a:bodyPr>
            <a:lstStyle/>
            <a:p>
              <a:endParaRPr lang="es-ES_tradnl"/>
            </a:p>
          </p:txBody>
        </p:sp>
        <p:sp>
          <p:nvSpPr>
            <p:cNvPr id="12" name="Rectangle 28"/>
            <p:cNvSpPr>
              <a:spLocks noChangeArrowheads="1"/>
            </p:cNvSpPr>
            <p:nvPr/>
          </p:nvSpPr>
          <p:spPr bwMode="auto">
            <a:xfrm>
              <a:off x="2872" y="3916"/>
              <a:ext cx="1446" cy="116"/>
            </a:xfrm>
            <a:prstGeom prst="rect">
              <a:avLst/>
            </a:prstGeom>
            <a:solidFill>
              <a:srgbClr val="DDDDDD"/>
            </a:solidFill>
            <a:ln w="9525">
              <a:noFill/>
              <a:miter lim="800000"/>
              <a:headEnd/>
              <a:tailEnd/>
            </a:ln>
            <a:effectLst/>
          </p:spPr>
          <p:txBody>
            <a:bodyPr wrap="none" anchor="ctr">
              <a:prstTxWarp prst="textNoShape">
                <a:avLst/>
              </a:prstTxWarp>
            </a:bodyPr>
            <a:lstStyle/>
            <a:p>
              <a:endParaRPr lang="es-ES_tradnl"/>
            </a:p>
          </p:txBody>
        </p:sp>
        <p:sp>
          <p:nvSpPr>
            <p:cNvPr id="13" name="Rectangle 29"/>
            <p:cNvSpPr>
              <a:spLocks noChangeArrowheads="1"/>
            </p:cNvSpPr>
            <p:nvPr/>
          </p:nvSpPr>
          <p:spPr bwMode="auto">
            <a:xfrm>
              <a:off x="4316" y="3914"/>
              <a:ext cx="1446" cy="118"/>
            </a:xfrm>
            <a:prstGeom prst="rect">
              <a:avLst/>
            </a:prstGeom>
            <a:solidFill>
              <a:srgbClr val="EAEAEA"/>
            </a:solidFill>
            <a:ln w="9525">
              <a:noFill/>
              <a:miter lim="800000"/>
              <a:headEnd/>
              <a:tailEnd/>
            </a:ln>
            <a:effectLst/>
          </p:spPr>
          <p:txBody>
            <a:bodyPr wrap="none" anchor="ctr">
              <a:prstTxWarp prst="textNoShape">
                <a:avLst/>
              </a:prstTxWarp>
            </a:bodyPr>
            <a:lstStyle/>
            <a:p>
              <a:endParaRPr lang="es-ES_tradnl"/>
            </a:p>
          </p:txBody>
        </p:sp>
        <p:sp>
          <p:nvSpPr>
            <p:cNvPr id="14" name="Rectangle 30"/>
            <p:cNvSpPr>
              <a:spLocks noChangeArrowheads="1"/>
            </p:cNvSpPr>
            <p:nvPr/>
          </p:nvSpPr>
          <p:spPr bwMode="auto">
            <a:xfrm>
              <a:off x="-2" y="3916"/>
              <a:ext cx="1446" cy="116"/>
            </a:xfrm>
            <a:prstGeom prst="rect">
              <a:avLst/>
            </a:prstGeom>
            <a:solidFill>
              <a:srgbClr val="B2B2B2"/>
            </a:solidFill>
            <a:ln w="9525">
              <a:noFill/>
              <a:miter lim="800000"/>
              <a:headEnd/>
              <a:tailEnd/>
            </a:ln>
            <a:effectLst/>
          </p:spPr>
          <p:txBody>
            <a:bodyPr wrap="none" anchor="ctr">
              <a:prstTxWarp prst="textNoShape">
                <a:avLst/>
              </a:prstTxWarp>
            </a:bodyPr>
            <a:lstStyle/>
            <a:p>
              <a:endParaRPr lang="es-ES_tradnl"/>
            </a:p>
          </p:txBody>
        </p:sp>
      </p:grpSp>
    </p:spTree>
  </p:cSld>
  <p:clrMap bg1="lt1" tx1="dk1" bg2="lt2" tx2="dk2" accent1="accent1" accent2="accent2" accent3="accent3" accent4="accent4" accent5="accent5" accent6="accent6" hlink="hlink" folHlink="folHlink"/>
  <p:sldLayoutIdLst>
    <p:sldLayoutId id="2147483667" r:id="rId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2.jpeg"/><Relationship Id="rId12" Type="http://schemas.openxmlformats.org/officeDocument/2006/relationships/image" Target="../media/image3.png"/><Relationship Id="rId13"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image" Target="../media/image5.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png"/><Relationship Id="rId7" Type="http://schemas.openxmlformats.org/officeDocument/2006/relationships/image" Target="../media/image10.png"/><Relationship Id="rId8" Type="http://schemas.openxmlformats.org/officeDocument/2006/relationships/image" Target="../media/image11.png"/><Relationship Id="rId9" Type="http://schemas.openxmlformats.org/officeDocument/2006/relationships/image" Target="../media/image12.png"/><Relationship Id="rId10"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4" Type="http://schemas.openxmlformats.org/officeDocument/2006/relationships/image" Target="../media/image18.png"/><Relationship Id="rId5" Type="http://schemas.openxmlformats.org/officeDocument/2006/relationships/image" Target="../media/image16.png"/><Relationship Id="rId6" Type="http://schemas.openxmlformats.org/officeDocument/2006/relationships/image" Target="../media/image19.jpeg"/><Relationship Id="rId7" Type="http://schemas.openxmlformats.org/officeDocument/2006/relationships/oleObject" Target="../embeddings/oleObject1.bin"/><Relationship Id="rId8" Type="http://schemas.openxmlformats.org/officeDocument/2006/relationships/image" Target="../media/image14.png"/><Relationship Id="rId9" Type="http://schemas.openxmlformats.org/officeDocument/2006/relationships/image" Target="../media/image15.png"/><Relationship Id="rId10" Type="http://schemas.openxmlformats.org/officeDocument/2006/relationships/image" Target="../media/image20.gif"/><Relationship Id="rId1" Type="http://schemas.openxmlformats.org/officeDocument/2006/relationships/vmlDrawing" Target="../drawings/vmlDrawing1.vml"/><Relationship Id="rId2"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4" Type="http://schemas.openxmlformats.org/officeDocument/2006/relationships/image" Target="../media/image16.png"/><Relationship Id="rId5" Type="http://schemas.openxmlformats.org/officeDocument/2006/relationships/image" Target="../media/image15.png"/><Relationship Id="rId6" Type="http://schemas.openxmlformats.org/officeDocument/2006/relationships/image" Target="../media/image19.jpeg"/><Relationship Id="rId1" Type="http://schemas.openxmlformats.org/officeDocument/2006/relationships/slideLayout" Target="../slideLayouts/slideLayout1.xml"/><Relationship Id="rId2"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twiki.ific.uv.es/twiki/bin/view/ECiencia/JobManagement%23Practice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twiki.ific.uv.es/twiki/bin/view/ECiencia/JobManagement%23Practices"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3.png"/><Relationship Id="rId3"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3.png"/><Relationship Id="rId3" Type="http://schemas.openxmlformats.org/officeDocument/2006/relationships/image" Target="../media/image14.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3.png"/><Relationship Id="rId3" Type="http://schemas.openxmlformats.org/officeDocument/2006/relationships/image" Target="../media/image14.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 Target="slide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9.jpe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5" Type="http://schemas.openxmlformats.org/officeDocument/2006/relationships/image" Target="../media/image16.png"/><Relationship Id="rId1" Type="http://schemas.openxmlformats.org/officeDocument/2006/relationships/slideLayout" Target="../slideLayouts/slideLayout1.xml"/><Relationship Id="rId2"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twiki.ific.uv.es/twiki/bin/view/ECiencia/UsingGRIDCSIC%23Job_Description_Language_JD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edms.cern.ch/document/590869/1"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 Target="slide3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1518047" y="2518172"/>
            <a:ext cx="6268641" cy="803672"/>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4100" b="1" smtClean="0">
                <a:solidFill>
                  <a:schemeClr val="tx1"/>
                </a:solidFill>
                <a:latin typeface="Helvetica Neue" pitchFamily="-110" charset="0"/>
                <a:ea typeface="Helvetica Neue" pitchFamily="-110" charset="0"/>
                <a:cs typeface="Helvetica Neue" pitchFamily="-110" charset="0"/>
                <a:sym typeface="Helvetica Neue" pitchFamily="-110" charset="0"/>
              </a:rPr>
              <a:t>Job Management</a:t>
            </a:r>
          </a:p>
        </p:txBody>
      </p:sp>
      <p:sp>
        <p:nvSpPr>
          <p:cNvPr id="4" name="Rectángulo 3"/>
          <p:cNvSpPr/>
          <p:nvPr/>
        </p:nvSpPr>
        <p:spPr>
          <a:xfrm>
            <a:off x="3133667" y="3375422"/>
            <a:ext cx="3088213" cy="326530"/>
          </a:xfrm>
          <a:prstGeom prst="rect">
            <a:avLst/>
          </a:prstGeom>
        </p:spPr>
        <p:txBody>
          <a:bodyPr wrap="none" lIns="64291" tIns="32146" rIns="64291" bIns="32146">
            <a:spAutoFit/>
          </a:bodyPr>
          <a:lstStyle/>
          <a:p>
            <a:pP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700" b="1" dirty="0" smtClean="0">
                <a:solidFill>
                  <a:schemeClr val="tx1"/>
                </a:solidFill>
                <a:latin typeface="Helvetica Neue" pitchFamily="-110" charset="0"/>
                <a:ea typeface="Helvetica Neue" pitchFamily="-110" charset="0"/>
                <a:cs typeface="Helvetica Neue" pitchFamily="-110" charset="0"/>
                <a:sym typeface="Helvetica Neue" pitchFamily="-110" charset="0"/>
              </a:rPr>
              <a:t>Carlos Escobar Ibáñez (IFIC)</a:t>
            </a:r>
            <a:endParaRPr lang="en-GB" sz="17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p:txBody>
          <a:bodyPr/>
          <a:lstStyle/>
          <a:p>
            <a:fld id="{0D827737-7F67-4447-AF1C-221D380ADF9C}" type="slidenum">
              <a:rPr lang="en-US" smtClean="0"/>
              <a:pPr/>
              <a:t>1</a:t>
            </a:fld>
            <a:endParaRPr lang="en-US"/>
          </a:p>
        </p:txBody>
      </p:sp>
      <p:pic>
        <p:nvPicPr>
          <p:cNvPr id="22" name="Picture 4" descr="cursogrid2010"/>
          <p:cNvPicPr>
            <a:picLocks noChangeAspect="1" noChangeArrowheads="1"/>
          </p:cNvPicPr>
          <p:nvPr/>
        </p:nvPicPr>
        <p:blipFill>
          <a:blip r:embed="rId2"/>
          <a:srcRect/>
          <a:stretch>
            <a:fillRect/>
          </a:stretch>
        </p:blipFill>
        <p:spPr bwMode="auto">
          <a:xfrm>
            <a:off x="0" y="5359400"/>
            <a:ext cx="9158288" cy="1498600"/>
          </a:xfrm>
          <a:prstGeom prst="rect">
            <a:avLst/>
          </a:prstGeom>
          <a:noFill/>
        </p:spPr>
      </p:pic>
      <p:grpSp>
        <p:nvGrpSpPr>
          <p:cNvPr id="24" name="Agrupar 23"/>
          <p:cNvGrpSpPr/>
          <p:nvPr/>
        </p:nvGrpSpPr>
        <p:grpSpPr>
          <a:xfrm>
            <a:off x="-6350" y="0"/>
            <a:ext cx="9150350" cy="1060450"/>
            <a:chOff x="-6350" y="0"/>
            <a:chExt cx="9150350" cy="1060450"/>
          </a:xfrm>
        </p:grpSpPr>
        <p:sp>
          <p:nvSpPr>
            <p:cNvPr id="23" name="Rectángulo 22"/>
            <p:cNvSpPr/>
            <p:nvPr/>
          </p:nvSpPr>
          <p:spPr>
            <a:xfrm>
              <a:off x="0" y="0"/>
              <a:ext cx="9144000" cy="685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21" name="Agrupar 20"/>
            <p:cNvGrpSpPr/>
            <p:nvPr/>
          </p:nvGrpSpPr>
          <p:grpSpPr>
            <a:xfrm>
              <a:off x="-6350" y="0"/>
              <a:ext cx="9150350" cy="1060450"/>
              <a:chOff x="-6350" y="31750"/>
              <a:chExt cx="9150350" cy="1060450"/>
            </a:xfrm>
            <a:solidFill>
              <a:schemeClr val="bg1"/>
            </a:solidFill>
          </p:grpSpPr>
          <p:sp>
            <p:nvSpPr>
              <p:cNvPr id="6" name="Rectangle 6"/>
              <p:cNvSpPr>
                <a:spLocks noChangeArrowheads="1"/>
              </p:cNvSpPr>
              <p:nvPr/>
            </p:nvSpPr>
            <p:spPr bwMode="auto">
              <a:xfrm>
                <a:off x="0" y="66675"/>
                <a:ext cx="9144000" cy="476250"/>
              </a:xfrm>
              <a:prstGeom prst="rect">
                <a:avLst/>
              </a:prstGeom>
              <a:grpFill/>
              <a:ln w="9525">
                <a:noFill/>
                <a:miter lim="800000"/>
                <a:headEnd/>
                <a:tailEnd/>
              </a:ln>
              <a:effectLst/>
            </p:spPr>
            <p:txBody>
              <a:bodyPr wrap="none" anchor="ctr">
                <a:prstTxWarp prst="textNoShape">
                  <a:avLst/>
                </a:prstTxWarp>
              </a:bodyPr>
              <a:lstStyle/>
              <a:p>
                <a:endParaRPr lang="es-ES_tradnl"/>
              </a:p>
            </p:txBody>
          </p:sp>
          <p:pic>
            <p:nvPicPr>
              <p:cNvPr id="7" name="Picture 7" descr="header04-1"/>
              <p:cNvPicPr>
                <a:picLocks noChangeAspect="1" noChangeArrowheads="1"/>
              </p:cNvPicPr>
              <p:nvPr/>
            </p:nvPicPr>
            <p:blipFill>
              <a:blip r:embed="rId3"/>
              <a:srcRect/>
              <a:stretch>
                <a:fillRect/>
              </a:stretch>
            </p:blipFill>
            <p:spPr bwMode="auto">
              <a:xfrm>
                <a:off x="1136650" y="82550"/>
                <a:ext cx="6902450" cy="460375"/>
              </a:xfrm>
              <a:prstGeom prst="rect">
                <a:avLst/>
              </a:prstGeom>
              <a:grpFill/>
            </p:spPr>
          </p:pic>
          <p:pic>
            <p:nvPicPr>
              <p:cNvPr id="8" name="Picture 8" descr="csic-01"/>
              <p:cNvPicPr>
                <a:picLocks noChangeAspect="1" noChangeArrowheads="1"/>
              </p:cNvPicPr>
              <p:nvPr/>
            </p:nvPicPr>
            <p:blipFill>
              <a:blip r:embed="rId4"/>
              <a:srcRect/>
              <a:stretch>
                <a:fillRect/>
              </a:stretch>
            </p:blipFill>
            <p:spPr bwMode="auto">
              <a:xfrm>
                <a:off x="38100" y="57150"/>
                <a:ext cx="525463" cy="495300"/>
              </a:xfrm>
              <a:prstGeom prst="rect">
                <a:avLst/>
              </a:prstGeom>
              <a:grpFill/>
            </p:spPr>
          </p:pic>
          <p:pic>
            <p:nvPicPr>
              <p:cNvPr id="9" name="Picture 9" descr="csic-02"/>
              <p:cNvPicPr>
                <a:picLocks noChangeAspect="1" noChangeArrowheads="1"/>
              </p:cNvPicPr>
              <p:nvPr/>
            </p:nvPicPr>
            <p:blipFill>
              <a:blip r:embed="rId5"/>
              <a:srcRect/>
              <a:stretch>
                <a:fillRect/>
              </a:stretch>
            </p:blipFill>
            <p:spPr bwMode="auto">
              <a:xfrm>
                <a:off x="600075" y="66675"/>
                <a:ext cx="495300" cy="476250"/>
              </a:xfrm>
              <a:prstGeom prst="rect">
                <a:avLst/>
              </a:prstGeom>
              <a:grpFill/>
            </p:spPr>
          </p:pic>
          <p:pic>
            <p:nvPicPr>
              <p:cNvPr id="10" name="Picture 10" descr="csic-03"/>
              <p:cNvPicPr>
                <a:picLocks noChangeAspect="1" noChangeArrowheads="1"/>
              </p:cNvPicPr>
              <p:nvPr/>
            </p:nvPicPr>
            <p:blipFill>
              <a:blip r:embed="rId6"/>
              <a:srcRect/>
              <a:stretch>
                <a:fillRect/>
              </a:stretch>
            </p:blipFill>
            <p:spPr bwMode="auto">
              <a:xfrm>
                <a:off x="8077200" y="57150"/>
                <a:ext cx="514350" cy="476250"/>
              </a:xfrm>
              <a:prstGeom prst="rect">
                <a:avLst/>
              </a:prstGeom>
              <a:grpFill/>
            </p:spPr>
          </p:pic>
          <p:pic>
            <p:nvPicPr>
              <p:cNvPr id="11" name="Picture 11" descr="csic-04"/>
              <p:cNvPicPr>
                <a:picLocks noChangeAspect="1" noChangeArrowheads="1"/>
              </p:cNvPicPr>
              <p:nvPr/>
            </p:nvPicPr>
            <p:blipFill>
              <a:blip r:embed="rId7"/>
              <a:srcRect/>
              <a:stretch>
                <a:fillRect/>
              </a:stretch>
            </p:blipFill>
            <p:spPr bwMode="auto">
              <a:xfrm>
                <a:off x="8639175" y="66675"/>
                <a:ext cx="457200" cy="476250"/>
              </a:xfrm>
              <a:prstGeom prst="rect">
                <a:avLst/>
              </a:prstGeom>
              <a:grpFill/>
            </p:spPr>
          </p:pic>
          <p:pic>
            <p:nvPicPr>
              <p:cNvPr id="12" name="Picture 12" descr="ific-03"/>
              <p:cNvPicPr>
                <a:picLocks noChangeAspect="1" noChangeArrowheads="1"/>
              </p:cNvPicPr>
              <p:nvPr/>
            </p:nvPicPr>
            <p:blipFill>
              <a:blip r:embed="rId8"/>
              <a:srcRect/>
              <a:stretch>
                <a:fillRect/>
              </a:stretch>
            </p:blipFill>
            <p:spPr bwMode="auto">
              <a:xfrm>
                <a:off x="68263" y="622300"/>
                <a:ext cx="565150" cy="420688"/>
              </a:xfrm>
              <a:prstGeom prst="rect">
                <a:avLst/>
              </a:prstGeom>
              <a:grpFill/>
            </p:spPr>
          </p:pic>
          <p:pic>
            <p:nvPicPr>
              <p:cNvPr id="13" name="Picture 13" descr="ific-04"/>
              <p:cNvPicPr>
                <a:picLocks noChangeAspect="1" noChangeArrowheads="1"/>
              </p:cNvPicPr>
              <p:nvPr/>
            </p:nvPicPr>
            <p:blipFill>
              <a:blip r:embed="rId9"/>
              <a:srcRect/>
              <a:stretch>
                <a:fillRect/>
              </a:stretch>
            </p:blipFill>
            <p:spPr bwMode="auto">
              <a:xfrm>
                <a:off x="8521700" y="615950"/>
                <a:ext cx="574675" cy="428625"/>
              </a:xfrm>
              <a:prstGeom prst="rect">
                <a:avLst/>
              </a:prstGeom>
              <a:grpFill/>
            </p:spPr>
          </p:pic>
          <p:pic>
            <p:nvPicPr>
              <p:cNvPr id="14" name="Picture 14" descr="logo_csic66"/>
              <p:cNvPicPr>
                <a:picLocks noChangeAspect="1" noChangeArrowheads="1"/>
              </p:cNvPicPr>
              <p:nvPr/>
            </p:nvPicPr>
            <p:blipFill>
              <a:blip r:embed="rId10"/>
              <a:srcRect/>
              <a:stretch>
                <a:fillRect/>
              </a:stretch>
            </p:blipFill>
            <p:spPr bwMode="auto">
              <a:xfrm>
                <a:off x="6821488" y="617538"/>
                <a:ext cx="1047750" cy="414337"/>
              </a:xfrm>
              <a:prstGeom prst="rect">
                <a:avLst/>
              </a:prstGeom>
              <a:grpFill/>
            </p:spPr>
          </p:pic>
          <p:pic>
            <p:nvPicPr>
              <p:cNvPr id="15" name="Picture 15" descr="logo_grid-csic"/>
              <p:cNvPicPr>
                <a:picLocks noChangeAspect="1" noChangeArrowheads="1"/>
              </p:cNvPicPr>
              <p:nvPr/>
            </p:nvPicPr>
            <p:blipFill>
              <a:blip r:embed="rId11"/>
              <a:srcRect/>
              <a:stretch>
                <a:fillRect/>
              </a:stretch>
            </p:blipFill>
            <p:spPr bwMode="auto">
              <a:xfrm>
                <a:off x="7815263" y="617538"/>
                <a:ext cx="674687" cy="407987"/>
              </a:xfrm>
              <a:prstGeom prst="rect">
                <a:avLst/>
              </a:prstGeom>
              <a:grpFill/>
            </p:spPr>
          </p:pic>
          <p:pic>
            <p:nvPicPr>
              <p:cNvPr id="16" name="Picture 16" descr="logo_ific_130x84"/>
              <p:cNvPicPr>
                <a:picLocks noChangeAspect="1" noChangeArrowheads="1"/>
              </p:cNvPicPr>
              <p:nvPr/>
            </p:nvPicPr>
            <p:blipFill>
              <a:blip r:embed="rId12"/>
              <a:srcRect/>
              <a:stretch>
                <a:fillRect/>
              </a:stretch>
            </p:blipFill>
            <p:spPr bwMode="auto">
              <a:xfrm>
                <a:off x="666750" y="625475"/>
                <a:ext cx="625475" cy="403225"/>
              </a:xfrm>
              <a:prstGeom prst="rect">
                <a:avLst/>
              </a:prstGeom>
              <a:grpFill/>
            </p:spPr>
          </p:pic>
          <p:pic>
            <p:nvPicPr>
              <p:cNvPr id="17" name="Picture 17" descr="logo_uv_95x84"/>
              <p:cNvPicPr>
                <a:picLocks noChangeAspect="1" noChangeArrowheads="1"/>
              </p:cNvPicPr>
              <p:nvPr/>
            </p:nvPicPr>
            <p:blipFill>
              <a:blip r:embed="rId13"/>
              <a:srcRect/>
              <a:stretch>
                <a:fillRect/>
              </a:stretch>
            </p:blipFill>
            <p:spPr bwMode="auto">
              <a:xfrm>
                <a:off x="1325563" y="625475"/>
                <a:ext cx="471487" cy="415925"/>
              </a:xfrm>
              <a:prstGeom prst="rect">
                <a:avLst/>
              </a:prstGeom>
              <a:grpFill/>
            </p:spPr>
          </p:pic>
          <p:sp>
            <p:nvSpPr>
              <p:cNvPr id="18" name="Line 18"/>
              <p:cNvSpPr>
                <a:spLocks noChangeShapeType="1"/>
              </p:cNvSpPr>
              <p:nvPr/>
            </p:nvSpPr>
            <p:spPr bwMode="auto">
              <a:xfrm>
                <a:off x="-3175" y="577850"/>
                <a:ext cx="9144000" cy="0"/>
              </a:xfrm>
              <a:prstGeom prst="line">
                <a:avLst/>
              </a:prstGeom>
              <a:grpFill/>
              <a:ln w="38100">
                <a:solidFill>
                  <a:srgbClr val="C0C0C0"/>
                </a:solidFill>
                <a:round/>
                <a:headEnd/>
                <a:tailEnd/>
              </a:ln>
              <a:effectLst/>
            </p:spPr>
            <p:txBody>
              <a:bodyPr>
                <a:prstTxWarp prst="textNoShape">
                  <a:avLst/>
                </a:prstTxWarp>
              </a:bodyPr>
              <a:lstStyle/>
              <a:p>
                <a:endParaRPr lang="es-ES_tradnl"/>
              </a:p>
            </p:txBody>
          </p:sp>
          <p:sp>
            <p:nvSpPr>
              <p:cNvPr id="19" name="Line 19"/>
              <p:cNvSpPr>
                <a:spLocks noChangeShapeType="1"/>
              </p:cNvSpPr>
              <p:nvPr/>
            </p:nvSpPr>
            <p:spPr bwMode="auto">
              <a:xfrm>
                <a:off x="-6350" y="31750"/>
                <a:ext cx="9144000" cy="0"/>
              </a:xfrm>
              <a:prstGeom prst="line">
                <a:avLst/>
              </a:prstGeom>
              <a:grpFill/>
              <a:ln w="38100">
                <a:solidFill>
                  <a:srgbClr val="C0C0C0"/>
                </a:solidFill>
                <a:round/>
                <a:headEnd/>
                <a:tailEnd/>
              </a:ln>
              <a:effectLst/>
            </p:spPr>
            <p:txBody>
              <a:bodyPr>
                <a:prstTxWarp prst="textNoShape">
                  <a:avLst/>
                </a:prstTxWarp>
              </a:bodyPr>
              <a:lstStyle/>
              <a:p>
                <a:endParaRPr lang="es-ES_tradnl"/>
              </a:p>
            </p:txBody>
          </p:sp>
          <p:sp>
            <p:nvSpPr>
              <p:cNvPr id="20" name="Line 22"/>
              <p:cNvSpPr>
                <a:spLocks noChangeShapeType="1"/>
              </p:cNvSpPr>
              <p:nvPr/>
            </p:nvSpPr>
            <p:spPr bwMode="auto">
              <a:xfrm>
                <a:off x="6972300" y="1092200"/>
                <a:ext cx="2082800" cy="0"/>
              </a:xfrm>
              <a:prstGeom prst="line">
                <a:avLst/>
              </a:prstGeom>
              <a:grpFill/>
              <a:ln w="9525">
                <a:solidFill>
                  <a:srgbClr val="C0C0C0"/>
                </a:solidFill>
                <a:round/>
                <a:headEnd/>
                <a:tailEnd/>
              </a:ln>
              <a:effectLst/>
            </p:spPr>
            <p:txBody>
              <a:bodyPr>
                <a:prstTxWarp prst="textNoShape">
                  <a:avLst/>
                </a:prstTxWarp>
              </a:bodyPr>
              <a:lstStyle/>
              <a:p>
                <a:endParaRPr lang="es-ES_tradnl"/>
              </a:p>
            </p:txBody>
          </p:sp>
        </p:grpSp>
      </p:gr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2286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JDL (Job Description Language)</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6" name="Rectángulo 5"/>
          <p:cNvSpPr/>
          <p:nvPr/>
        </p:nvSpPr>
        <p:spPr>
          <a:xfrm>
            <a:off x="285750" y="764382"/>
            <a:ext cx="4454715" cy="341919"/>
          </a:xfrm>
          <a:prstGeom prst="rect">
            <a:avLst/>
          </a:prstGeom>
        </p:spPr>
        <p:txBody>
          <a:bodyPr wrap="none" lIns="64291" tIns="32146" rIns="64291" bIns="32146">
            <a:spAutoFit/>
          </a:bodyPr>
          <a:lstStyle/>
          <a:p>
            <a:pPr algn="l"/>
            <a:r>
              <a:rPr lang="en-GB" sz="1800" b="1" smtClean="0">
                <a:latin typeface="Helvetica Neue"/>
                <a:cs typeface="Helvetica Neue"/>
              </a:rPr>
              <a:t>Additional Notes (Requirements cont’d)</a:t>
            </a:r>
          </a:p>
        </p:txBody>
      </p:sp>
      <p:sp>
        <p:nvSpPr>
          <p:cNvPr id="7" name="Rectángulo 6"/>
          <p:cNvSpPr/>
          <p:nvPr/>
        </p:nvSpPr>
        <p:spPr>
          <a:xfrm>
            <a:off x="285750" y="1325488"/>
            <a:ext cx="8518922" cy="3388907"/>
          </a:xfrm>
          <a:prstGeom prst="rect">
            <a:avLst/>
          </a:prstGeom>
        </p:spPr>
        <p:txBody>
          <a:bodyPr wrap="square" lIns="64291" tIns="32146" rIns="64291" bIns="32146">
            <a:spAutoFit/>
          </a:bodyPr>
          <a:lstStyle/>
          <a:p>
            <a:pPr marL="440888" algn="l"/>
            <a:r>
              <a:rPr lang="en-GB" sz="1800" smtClean="0">
                <a:latin typeface="Helvetica Neue"/>
                <a:cs typeface="Helvetica Neue"/>
              </a:rPr>
              <a:t>Requirements can be ANDed together:</a:t>
            </a:r>
          </a:p>
          <a:p>
            <a:pPr algn="l"/>
            <a:endParaRPr lang="en-GB" sz="1800" smtClean="0">
              <a:latin typeface="Helvetica Neue"/>
              <a:cs typeface="Helvetica Neue"/>
            </a:endParaRPr>
          </a:p>
          <a:p>
            <a:pPr marL="440888" algn="l"/>
            <a:r>
              <a:rPr lang="en-GB" sz="1800" smtClean="0">
                <a:latin typeface="Courier New"/>
                <a:cs typeface="Courier New"/>
              </a:rPr>
              <a:t>Requirements = other.GlueCEInfoHostName == "ce.iaa.csic.es" &amp;&amp; other.GlueCEStateFreeCPUs &gt; 10;</a:t>
            </a:r>
          </a:p>
          <a:p>
            <a:pPr marL="440888" algn="l"/>
            <a:endParaRPr lang="en-GB" sz="1800" smtClean="0">
              <a:latin typeface="Courier New"/>
              <a:cs typeface="Courier New"/>
            </a:endParaRPr>
          </a:p>
          <a:p>
            <a:pPr marL="440888" algn="l"/>
            <a:r>
              <a:rPr lang="en-GB" sz="1800" smtClean="0">
                <a:latin typeface="Helvetica Neue"/>
                <a:cs typeface="Helvetica Neue"/>
              </a:rPr>
              <a:t>which ANDs in the requirement that there are at least 2 CPUs on the machine.</a:t>
            </a:r>
          </a:p>
          <a:p>
            <a:pPr marL="440888" algn="l"/>
            <a:r>
              <a:rPr lang="en-GB" sz="1800" smtClean="0">
                <a:latin typeface="Helvetica Neue"/>
                <a:cs typeface="Helvetica Neue"/>
              </a:rPr>
              <a:t>By default the system always ANDs in other requirement:</a:t>
            </a:r>
          </a:p>
          <a:p>
            <a:pPr marL="440888" algn="l"/>
            <a:endParaRPr lang="en-GB" sz="1800" smtClean="0">
              <a:latin typeface="Helvetica Neue"/>
              <a:cs typeface="Helvetica Neue"/>
            </a:endParaRPr>
          </a:p>
          <a:p>
            <a:pPr marL="440888" algn="l"/>
            <a:r>
              <a:rPr lang="en-GB" sz="1800" smtClean="0">
                <a:latin typeface="Courier New"/>
                <a:cs typeface="Courier New"/>
              </a:rPr>
              <a:t>Requirements = other.GlueCEStateStatus == "Production" ;</a:t>
            </a:r>
          </a:p>
          <a:p>
            <a:pPr marL="440888" algn="l"/>
            <a:endParaRPr lang="en-GB" sz="1800" smtClean="0">
              <a:latin typeface="Helvetica Neue"/>
              <a:cs typeface="Helvetica Neue"/>
            </a:endParaRPr>
          </a:p>
          <a:p>
            <a:pPr marL="440888" algn="l"/>
            <a:r>
              <a:rPr lang="en-GB" sz="1800" smtClean="0">
                <a:latin typeface="Helvetica Neue"/>
                <a:cs typeface="Helvetica Neue"/>
              </a:rPr>
              <a:t>A requirement can be negated:-</a:t>
            </a:r>
          </a:p>
          <a:p>
            <a:pPr marL="440888" algn="l"/>
            <a:r>
              <a:rPr lang="en-GB" sz="1800" smtClean="0">
                <a:latin typeface="Courier New"/>
                <a:cs typeface="Courier New"/>
              </a:rPr>
              <a:t>Requirements =  (!other.GlueCEInfoTotalCPUs &lt; 10);</a:t>
            </a:r>
          </a:p>
        </p:txBody>
      </p:sp>
      <p:sp>
        <p:nvSpPr>
          <p:cNvPr id="5" name="Marcador de número de diapositiva 4"/>
          <p:cNvSpPr>
            <a:spLocks noGrp="1"/>
          </p:cNvSpPr>
          <p:nvPr>
            <p:ph type="sldNum" sz="quarter" idx="10"/>
          </p:nvPr>
        </p:nvSpPr>
        <p:spPr/>
        <p:txBody>
          <a:bodyPr/>
          <a:lstStyle/>
          <a:p>
            <a:fld id="{0D827737-7F67-4447-AF1C-221D380ADF9C}" type="slidenum">
              <a:rPr lang="en-GB" smtClean="0"/>
              <a:pPr/>
              <a:t>10</a:t>
            </a:fld>
            <a:endParaRPr lang="en-GB"/>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Rectángulo 7"/>
          <p:cNvSpPr/>
          <p:nvPr/>
        </p:nvSpPr>
        <p:spPr>
          <a:xfrm>
            <a:off x="285750" y="1182854"/>
            <a:ext cx="8477250" cy="4989346"/>
          </a:xfrm>
          <a:prstGeom prst="rect">
            <a:avLst/>
          </a:prstGeom>
        </p:spPr>
        <p:txBody>
          <a:bodyPr wrap="square" lIns="64291" tIns="32146" rIns="64291" bIns="32146">
            <a:spAutoFit/>
          </a:bodyPr>
          <a:lstStyle/>
          <a:p>
            <a:pPr marL="443120" lvl="1" algn="l">
              <a:buFont typeface="Wingdings" charset="2"/>
              <a:buChar char="§"/>
            </a:pPr>
            <a:r>
              <a:rPr lang="en-GB" sz="1800" b="1" i="1" dirty="0" smtClean="0">
                <a:latin typeface="Helvetica Neue"/>
                <a:cs typeface="Helvetica Neue"/>
              </a:rPr>
              <a:t> Functions</a:t>
            </a:r>
          </a:p>
          <a:p>
            <a:pPr marL="443120" lvl="1" algn="l"/>
            <a:endParaRPr lang="en-GB" sz="1800" dirty="0" smtClean="0">
              <a:latin typeface="Helvetica Neue"/>
              <a:cs typeface="Helvetica Neue"/>
            </a:endParaRPr>
          </a:p>
          <a:p>
            <a:pPr marL="443120" lvl="1" algn="l">
              <a:buFont typeface="Arial"/>
              <a:buChar char="•"/>
            </a:pPr>
            <a:r>
              <a:rPr lang="en-GB" sz="1800" dirty="0" smtClean="0">
                <a:latin typeface="Helvetica Neue"/>
                <a:cs typeface="Helvetica Neue"/>
              </a:rPr>
              <a:t> Member</a:t>
            </a:r>
          </a:p>
          <a:p>
            <a:pPr marL="564783" lvl="1" algn="l"/>
            <a:r>
              <a:rPr lang="en-GB" sz="1800" dirty="0" smtClean="0">
                <a:latin typeface="Helvetica Neue"/>
                <a:cs typeface="Helvetica Neue"/>
              </a:rPr>
              <a:t>The Member function is satisfied if the first argument (a scalar value) is a member of its second argument (a list). For example, one essential requirement for a production work is that the machine has the appropriate software installed:</a:t>
            </a:r>
          </a:p>
          <a:p>
            <a:pPr marL="443120" lvl="1" algn="l">
              <a:buFont typeface="Arial"/>
              <a:buChar char="•"/>
            </a:pPr>
            <a:endParaRPr lang="en-GB" sz="1800" dirty="0" smtClean="0">
              <a:latin typeface="Helvetica Neue"/>
              <a:cs typeface="Helvetica Neue"/>
            </a:endParaRPr>
          </a:p>
          <a:p>
            <a:pPr marL="564783" lvl="1" algn="l"/>
            <a:r>
              <a:rPr lang="en-GB" sz="1600" dirty="0" smtClean="0">
                <a:latin typeface="Courier New"/>
                <a:cs typeface="Courier New"/>
              </a:rPr>
              <a:t>Requirements = </a:t>
            </a:r>
            <a:r>
              <a:rPr lang="en-GB" sz="1600" dirty="0" err="1" smtClean="0">
                <a:latin typeface="Courier New"/>
                <a:cs typeface="Courier New"/>
              </a:rPr>
              <a:t>Member(”SL”,other.GlueHostOperatingSystemVersion</a:t>
            </a:r>
            <a:r>
              <a:rPr lang="en-GB" sz="1600" dirty="0" smtClean="0">
                <a:latin typeface="Courier New"/>
                <a:cs typeface="Courier New"/>
              </a:rPr>
              <a:t>);</a:t>
            </a:r>
          </a:p>
          <a:p>
            <a:pPr marL="564783" lvl="1" algn="l"/>
            <a:endParaRPr lang="en-GB" sz="1600" dirty="0" smtClean="0">
              <a:latin typeface="Helvetica Neue"/>
              <a:cs typeface="Helvetica Neue"/>
            </a:endParaRPr>
          </a:p>
          <a:p>
            <a:pPr marL="564783" lvl="1" algn="l"/>
            <a:r>
              <a:rPr lang="en-GB" sz="1800" dirty="0" smtClean="0">
                <a:latin typeface="Helvetica Neue"/>
                <a:cs typeface="Helvetica Neue"/>
              </a:rPr>
              <a:t> Functions can be also </a:t>
            </a:r>
            <a:r>
              <a:rPr lang="en-GB" sz="1800" dirty="0" err="1" smtClean="0">
                <a:latin typeface="Helvetica Neue"/>
                <a:cs typeface="Helvetica Neue"/>
              </a:rPr>
              <a:t>ANDed</a:t>
            </a:r>
            <a:r>
              <a:rPr lang="en-GB" sz="1800" dirty="0" smtClean="0">
                <a:latin typeface="Helvetica Neue"/>
                <a:cs typeface="Helvetica Neue"/>
              </a:rPr>
              <a:t>:</a:t>
            </a:r>
          </a:p>
          <a:p>
            <a:pPr marL="564783" lvl="1" algn="l"/>
            <a:endParaRPr lang="en-GB" sz="1600" dirty="0" smtClean="0">
              <a:latin typeface="Courier New"/>
              <a:cs typeface="Courier New"/>
            </a:endParaRPr>
          </a:p>
          <a:p>
            <a:pPr marL="564783" lvl="1" algn="l"/>
            <a:r>
              <a:rPr lang="en-GB" sz="1600" dirty="0" smtClean="0">
                <a:latin typeface="Courier New"/>
                <a:cs typeface="Courier New"/>
              </a:rPr>
              <a:t>Requirements = </a:t>
            </a:r>
            <a:r>
              <a:rPr lang="en-GB" sz="1600" dirty="0" err="1" smtClean="0">
                <a:latin typeface="Courier New"/>
                <a:cs typeface="Courier New"/>
              </a:rPr>
              <a:t>Member("ScientificSL",other.GlueHostOperatingSystemName</a:t>
            </a:r>
            <a:r>
              <a:rPr lang="en-GB" sz="1600" dirty="0" smtClean="0">
                <a:latin typeface="Courier New"/>
                <a:cs typeface="Courier New"/>
              </a:rPr>
              <a:t>)</a:t>
            </a:r>
          </a:p>
          <a:p>
            <a:pPr marL="564783" lvl="1" algn="l"/>
            <a:r>
              <a:rPr lang="en-GB" sz="1600" dirty="0" smtClean="0">
                <a:latin typeface="Courier New"/>
                <a:cs typeface="Courier New"/>
              </a:rPr>
              <a:t>            &amp;&amp; </a:t>
            </a:r>
            <a:r>
              <a:rPr lang="en-GB" sz="1600" dirty="0" err="1" smtClean="0">
                <a:latin typeface="Courier New"/>
                <a:cs typeface="Courier New"/>
              </a:rPr>
              <a:t>Member("SL",other.GlueHostOperatingSystemVersion</a:t>
            </a:r>
            <a:r>
              <a:rPr lang="en-GB" sz="1600" dirty="0" smtClean="0">
                <a:latin typeface="Courier New"/>
                <a:cs typeface="Courier New"/>
              </a:rPr>
              <a:t>)</a:t>
            </a:r>
          </a:p>
          <a:p>
            <a:pPr marL="564783" lvl="1" algn="l"/>
            <a:r>
              <a:rPr lang="en-GB" sz="1600" dirty="0" smtClean="0">
                <a:latin typeface="Courier New"/>
                <a:cs typeface="Courier New"/>
              </a:rPr>
              <a:t>            &amp;&amp; Member("5.3",other.GlueHostOperatingSystemRelease);</a:t>
            </a:r>
            <a:endParaRPr lang="en-GB" sz="1600" dirty="0">
              <a:latin typeface="Courier New"/>
              <a:cs typeface="Courier New"/>
            </a:endParaRPr>
          </a:p>
        </p:txBody>
      </p:sp>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JDL (Job Description Language)</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6" name="Rectángulo 5"/>
          <p:cNvSpPr/>
          <p:nvPr/>
        </p:nvSpPr>
        <p:spPr>
          <a:xfrm>
            <a:off x="285750" y="764382"/>
            <a:ext cx="4454715" cy="341919"/>
          </a:xfrm>
          <a:prstGeom prst="rect">
            <a:avLst/>
          </a:prstGeom>
        </p:spPr>
        <p:txBody>
          <a:bodyPr wrap="none" lIns="64291" tIns="32146" rIns="64291" bIns="32146">
            <a:spAutoFit/>
          </a:bodyPr>
          <a:lstStyle/>
          <a:p>
            <a:pPr algn="l"/>
            <a:r>
              <a:rPr lang="en-GB" sz="1800" b="1" smtClean="0">
                <a:latin typeface="Helvetica Neue"/>
                <a:cs typeface="Helvetica Neue"/>
              </a:rPr>
              <a:t>Additional Notes (Requirements cont’d)</a:t>
            </a:r>
          </a:p>
        </p:txBody>
      </p:sp>
      <p:sp>
        <p:nvSpPr>
          <p:cNvPr id="5" name="Marcador de número de diapositiva 4"/>
          <p:cNvSpPr>
            <a:spLocks noGrp="1"/>
          </p:cNvSpPr>
          <p:nvPr>
            <p:ph type="sldNum" sz="quarter" idx="10"/>
          </p:nvPr>
        </p:nvSpPr>
        <p:spPr/>
        <p:txBody>
          <a:bodyPr/>
          <a:lstStyle/>
          <a:p>
            <a:fld id="{0D827737-7F67-4447-AF1C-221D380ADF9C}" type="slidenum">
              <a:rPr lang="en-GB" smtClean="0"/>
              <a:pPr/>
              <a:t>11</a:t>
            </a:fld>
            <a:endParaRPr lang="en-GB"/>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JDL (Job Description Language)</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6" name="Rectángulo 5"/>
          <p:cNvSpPr/>
          <p:nvPr/>
        </p:nvSpPr>
        <p:spPr>
          <a:xfrm>
            <a:off x="304800" y="685800"/>
            <a:ext cx="4454715" cy="341919"/>
          </a:xfrm>
          <a:prstGeom prst="rect">
            <a:avLst/>
          </a:prstGeom>
        </p:spPr>
        <p:txBody>
          <a:bodyPr wrap="none" lIns="64291" tIns="32146" rIns="64291" bIns="32146">
            <a:spAutoFit/>
          </a:bodyPr>
          <a:lstStyle/>
          <a:p>
            <a:pPr algn="l"/>
            <a:r>
              <a:rPr lang="en-GB" sz="1800" b="1" dirty="0" smtClean="0">
                <a:latin typeface="Helvetica Neue"/>
                <a:cs typeface="Helvetica Neue"/>
              </a:rPr>
              <a:t>Additional Notes (Requirements cont’d)</a:t>
            </a:r>
          </a:p>
        </p:txBody>
      </p:sp>
      <p:sp>
        <p:nvSpPr>
          <p:cNvPr id="7" name="Rectángulo 6"/>
          <p:cNvSpPr/>
          <p:nvPr/>
        </p:nvSpPr>
        <p:spPr>
          <a:xfrm>
            <a:off x="228600" y="1066800"/>
            <a:ext cx="8705903" cy="5235567"/>
          </a:xfrm>
          <a:prstGeom prst="rect">
            <a:avLst/>
          </a:prstGeom>
        </p:spPr>
        <p:txBody>
          <a:bodyPr wrap="square" lIns="64291" tIns="32146" rIns="64291" bIns="32146">
            <a:spAutoFit/>
          </a:bodyPr>
          <a:lstStyle/>
          <a:p>
            <a:pPr marL="443120" lvl="1" algn="l">
              <a:buFont typeface="Arial"/>
              <a:buChar char="•"/>
            </a:pPr>
            <a:r>
              <a:rPr lang="en-GB" sz="1800" dirty="0" smtClean="0">
                <a:latin typeface="Helvetica Neue"/>
                <a:cs typeface="Helvetica Neue"/>
              </a:rPr>
              <a:t> </a:t>
            </a:r>
            <a:r>
              <a:rPr lang="en-GB" sz="1800" dirty="0" err="1" smtClean="0">
                <a:latin typeface="Helvetica Neue"/>
                <a:cs typeface="Helvetica Neue"/>
              </a:rPr>
              <a:t>RegExp</a:t>
            </a:r>
            <a:endParaRPr lang="en-GB" sz="1800" dirty="0" smtClean="0">
              <a:latin typeface="Helvetica Neue"/>
              <a:cs typeface="Helvetica Neue"/>
            </a:endParaRPr>
          </a:p>
          <a:p>
            <a:pPr marL="564783" lvl="1" algn="l"/>
            <a:r>
              <a:rPr lang="en-GB" sz="1800" dirty="0" smtClean="0">
                <a:latin typeface="Helvetica Neue"/>
                <a:cs typeface="Helvetica Neue"/>
              </a:rPr>
              <a:t>Another function </a:t>
            </a:r>
            <a:r>
              <a:rPr lang="en-GB" sz="1800" dirty="0" err="1" smtClean="0">
                <a:latin typeface="Helvetica Neue"/>
                <a:cs typeface="Helvetica Neue"/>
              </a:rPr>
              <a:t>RegExp</a:t>
            </a:r>
            <a:r>
              <a:rPr lang="en-GB" sz="1800" dirty="0" smtClean="0">
                <a:latin typeface="Helvetica Neue"/>
                <a:cs typeface="Helvetica Neue"/>
              </a:rPr>
              <a:t> can be used to see if a supplied matches as regular expression, for example:</a:t>
            </a:r>
            <a:endParaRPr lang="en-GB" sz="1700" dirty="0" smtClean="0">
              <a:latin typeface="Helvetica Neue"/>
              <a:cs typeface="Helvetica Neue"/>
            </a:endParaRPr>
          </a:p>
          <a:p>
            <a:pPr marL="564783" lvl="1" algn="l"/>
            <a:r>
              <a:rPr lang="en-GB" sz="1700" dirty="0" smtClean="0">
                <a:latin typeface="Courier New"/>
                <a:cs typeface="Courier New"/>
              </a:rPr>
              <a:t>Requirements = </a:t>
            </a:r>
            <a:r>
              <a:rPr lang="en-GB" sz="1700" dirty="0" err="1" smtClean="0">
                <a:latin typeface="Courier New"/>
                <a:cs typeface="Courier New"/>
              </a:rPr>
              <a:t>RegExp("ce.iaa.csic.es</a:t>
            </a:r>
            <a:r>
              <a:rPr lang="en-GB" sz="1700" dirty="0" smtClean="0">
                <a:latin typeface="Courier New"/>
                <a:cs typeface="Courier New"/>
              </a:rPr>
              <a:t>", </a:t>
            </a:r>
            <a:r>
              <a:rPr lang="en-GB" sz="1700" dirty="0" err="1" smtClean="0">
                <a:latin typeface="Courier New"/>
                <a:cs typeface="Courier New"/>
              </a:rPr>
              <a:t>other.GlueCEInfoHostName</a:t>
            </a:r>
            <a:r>
              <a:rPr lang="en-GB" sz="1700" dirty="0" smtClean="0">
                <a:latin typeface="Courier New"/>
                <a:cs typeface="Courier New"/>
              </a:rPr>
              <a:t>);</a:t>
            </a:r>
          </a:p>
          <a:p>
            <a:pPr lvl="1" algn="l"/>
            <a:endParaRPr lang="en-GB" sz="1700" b="1" i="1" dirty="0" smtClean="0">
              <a:latin typeface="Helvetica Neue"/>
              <a:cs typeface="Helvetica Neue"/>
            </a:endParaRPr>
          </a:p>
          <a:p>
            <a:pPr lvl="1" algn="l">
              <a:buFont typeface="Wingdings" charset="2"/>
              <a:buChar char="§"/>
            </a:pPr>
            <a:r>
              <a:rPr lang="en-GB" sz="1800" b="1" i="1" dirty="0" smtClean="0">
                <a:latin typeface="Helvetica Neue"/>
                <a:cs typeface="Helvetica Neue"/>
              </a:rPr>
              <a:t> </a:t>
            </a:r>
            <a:r>
              <a:rPr lang="en-GB" sz="1800" b="1" i="1" dirty="0" err="1" smtClean="0">
                <a:latin typeface="Helvetica Neue"/>
                <a:cs typeface="Helvetica Neue"/>
              </a:rPr>
              <a:t>Gangmatching</a:t>
            </a:r>
            <a:endParaRPr lang="en-GB" sz="1800" b="1" i="1" dirty="0" smtClean="0">
              <a:latin typeface="Helvetica Neue"/>
              <a:cs typeface="Helvetica Neue"/>
            </a:endParaRPr>
          </a:p>
          <a:p>
            <a:pPr lvl="1" algn="l">
              <a:buFont typeface="Wingdings" charset="2"/>
              <a:buChar char="§"/>
            </a:pPr>
            <a:endParaRPr lang="en-GB" sz="1800" b="1" i="1" dirty="0" smtClean="0">
              <a:latin typeface="Helvetica Neue"/>
              <a:cs typeface="Helvetica Neue"/>
            </a:endParaRPr>
          </a:p>
          <a:p>
            <a:pPr marL="500045" lvl="1" algn="l"/>
            <a:r>
              <a:rPr lang="en-GB" sz="1800" dirty="0" smtClean="0">
                <a:latin typeface="Helvetica Neue"/>
                <a:cs typeface="Helvetica Neue"/>
              </a:rPr>
              <a:t>The previous requirements affected always two entities: the job and the CE. In order to specify requirements involving three entities (i.e., the job, the CE and a SE), the WMS uses a special match-making mechanism, called </a:t>
            </a:r>
            <a:r>
              <a:rPr lang="en-GB" sz="1800" dirty="0" err="1" smtClean="0">
                <a:latin typeface="Helvetica Neue"/>
                <a:cs typeface="Helvetica Neue"/>
              </a:rPr>
              <a:t>gangmatching</a:t>
            </a:r>
            <a:r>
              <a:rPr lang="en-GB" sz="1800" dirty="0" smtClean="0">
                <a:latin typeface="Helvetica Neue"/>
                <a:cs typeface="Helvetica Neue"/>
              </a:rPr>
              <a:t>. This is supported by some JDL functions: </a:t>
            </a:r>
            <a:r>
              <a:rPr lang="en-GB" sz="1800" dirty="0" err="1" smtClean="0">
                <a:latin typeface="Helvetica Neue"/>
                <a:cs typeface="Helvetica Neue"/>
              </a:rPr>
              <a:t>anyMatch</a:t>
            </a:r>
            <a:r>
              <a:rPr lang="en-GB" sz="1800" dirty="0" smtClean="0">
                <a:latin typeface="Helvetica Neue"/>
                <a:cs typeface="Helvetica Neue"/>
              </a:rPr>
              <a:t>, </a:t>
            </a:r>
            <a:r>
              <a:rPr lang="en-GB" sz="1800" dirty="0" err="1" smtClean="0">
                <a:latin typeface="Helvetica Neue"/>
                <a:cs typeface="Helvetica Neue"/>
              </a:rPr>
              <a:t>whichMatch</a:t>
            </a:r>
            <a:r>
              <a:rPr lang="en-GB" sz="1800" dirty="0" smtClean="0">
                <a:latin typeface="Helvetica Neue"/>
                <a:cs typeface="Helvetica Neue"/>
              </a:rPr>
              <a:t>, </a:t>
            </a:r>
            <a:r>
              <a:rPr lang="en-GB" sz="1800" dirty="0" err="1" smtClean="0">
                <a:latin typeface="Helvetica Neue"/>
                <a:cs typeface="Helvetica Neue"/>
              </a:rPr>
              <a:t>allMatch</a:t>
            </a:r>
            <a:r>
              <a:rPr lang="en-GB" sz="1800" dirty="0" smtClean="0">
                <a:latin typeface="Helvetica Neue"/>
                <a:cs typeface="Helvetica Neue"/>
              </a:rPr>
              <a:t>.</a:t>
            </a:r>
          </a:p>
          <a:p>
            <a:pPr marL="500045" lvl="1" algn="l"/>
            <a:endParaRPr lang="en-GB" sz="1800" dirty="0" smtClean="0">
              <a:latin typeface="Helvetica Neue"/>
              <a:cs typeface="Helvetica Neue"/>
            </a:endParaRPr>
          </a:p>
          <a:p>
            <a:pPr algn="l">
              <a:buFont typeface="Arial"/>
              <a:buChar char="•"/>
            </a:pPr>
            <a:r>
              <a:rPr lang="en-GB" sz="1800" b="1" dirty="0" smtClean="0">
                <a:latin typeface="Helvetica Neue"/>
                <a:cs typeface="Helvetica Neue"/>
              </a:rPr>
              <a:t> Rank: </a:t>
            </a:r>
            <a:r>
              <a:rPr lang="en-GB" sz="1800" dirty="0" smtClean="0">
                <a:latin typeface="Helvetica Neue"/>
                <a:cs typeface="Helvetica Neue"/>
              </a:rPr>
              <a:t>The choice of the CE where to execute the job, among all the ones satisfying the requirements, is based on the rank of the CE (a quantity expressed as a floating-point number). The CE with the highest rank is the one selected.</a:t>
            </a:r>
          </a:p>
          <a:p>
            <a:pPr algn="l"/>
            <a:r>
              <a:rPr lang="en-GB" sz="1800" dirty="0" smtClean="0">
                <a:latin typeface="Helvetica Neue"/>
                <a:cs typeface="Helvetica Neue"/>
              </a:rPr>
              <a:t>The user can define the rank with the Rank attribute as a function of the CE attributes.</a:t>
            </a:r>
          </a:p>
          <a:p>
            <a:pPr marL="500045" lvl="1" algn="l"/>
            <a:endParaRPr lang="en-GB" sz="1500" dirty="0">
              <a:latin typeface="Courier New"/>
              <a:cs typeface="Courier New"/>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12</a:t>
            </a:fld>
            <a:endParaRPr lang="en-GB"/>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5" name="Rectángulo 114"/>
          <p:cNvSpPr/>
          <p:nvPr/>
        </p:nvSpPr>
        <p:spPr>
          <a:xfrm>
            <a:off x="609600" y="5486400"/>
            <a:ext cx="1524000" cy="609600"/>
          </a:xfrm>
          <a:prstGeom prst="rect">
            <a:avLst/>
          </a:prstGeom>
          <a:solidFill>
            <a:srgbClr val="2C2C2C"/>
          </a:solidFill>
          <a:ln>
            <a:noFill/>
          </a:ln>
          <a:effectLst>
            <a:outerShdw blurRad="50800" dist="38100" dir="2700000">
              <a:srgbClr val="000000">
                <a:alpha val="43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098" name="Rectangle 2"/>
          <p:cNvSpPr>
            <a:spLocks/>
          </p:cNvSpPr>
          <p:nvPr/>
        </p:nvSpPr>
        <p:spPr bwMode="auto">
          <a:xfrm>
            <a:off x="304800" y="0"/>
            <a:ext cx="4018359"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Submission</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grpSp>
        <p:nvGrpSpPr>
          <p:cNvPr id="17" name="Agrupar 16"/>
          <p:cNvGrpSpPr/>
          <p:nvPr/>
        </p:nvGrpSpPr>
        <p:grpSpPr>
          <a:xfrm>
            <a:off x="3276600" y="4191000"/>
            <a:ext cx="1071563" cy="803672"/>
            <a:chOff x="-742950" y="3160713"/>
            <a:chExt cx="5695950" cy="3671887"/>
          </a:xfrm>
        </p:grpSpPr>
        <p:pic>
          <p:nvPicPr>
            <p:cNvPr id="11" name="Imagen 10" descr="server.png"/>
            <p:cNvPicPr>
              <a:picLocks noChangeAspect="1"/>
            </p:cNvPicPr>
            <p:nvPr/>
          </p:nvPicPr>
          <p:blipFill>
            <a:blip r:embed="rId3"/>
            <a:stretch>
              <a:fillRect/>
            </a:stretch>
          </p:blipFill>
          <p:spPr>
            <a:xfrm>
              <a:off x="-742950" y="3160713"/>
              <a:ext cx="3251200" cy="3251200"/>
            </a:xfrm>
            <a:prstGeom prst="rect">
              <a:avLst/>
            </a:prstGeom>
          </p:spPr>
        </p:pic>
        <p:pic>
          <p:nvPicPr>
            <p:cNvPr id="12" name="Imagen 11" descr="server.png"/>
            <p:cNvPicPr>
              <a:picLocks noChangeAspect="1"/>
            </p:cNvPicPr>
            <p:nvPr/>
          </p:nvPicPr>
          <p:blipFill>
            <a:blip r:embed="rId3"/>
            <a:stretch>
              <a:fillRect/>
            </a:stretch>
          </p:blipFill>
          <p:spPr>
            <a:xfrm>
              <a:off x="482600" y="3352800"/>
              <a:ext cx="3251200" cy="3251200"/>
            </a:xfrm>
            <a:prstGeom prst="rect">
              <a:avLst/>
            </a:prstGeom>
          </p:spPr>
        </p:pic>
        <p:pic>
          <p:nvPicPr>
            <p:cNvPr id="13" name="Imagen 12" descr="server.png"/>
            <p:cNvPicPr>
              <a:picLocks noChangeAspect="1"/>
            </p:cNvPicPr>
            <p:nvPr/>
          </p:nvPicPr>
          <p:blipFill>
            <a:blip r:embed="rId3"/>
            <a:stretch>
              <a:fillRect/>
            </a:stretch>
          </p:blipFill>
          <p:spPr>
            <a:xfrm>
              <a:off x="1701800" y="3581400"/>
              <a:ext cx="3251200" cy="3251200"/>
            </a:xfrm>
            <a:prstGeom prst="rect">
              <a:avLst/>
            </a:prstGeom>
          </p:spPr>
        </p:pic>
      </p:grpSp>
      <p:grpSp>
        <p:nvGrpSpPr>
          <p:cNvPr id="20" name="Agrupar 19"/>
          <p:cNvGrpSpPr/>
          <p:nvPr/>
        </p:nvGrpSpPr>
        <p:grpSpPr>
          <a:xfrm>
            <a:off x="2321719" y="4793456"/>
            <a:ext cx="1071563" cy="803672"/>
            <a:chOff x="-742950" y="3160713"/>
            <a:chExt cx="5695950" cy="3671887"/>
          </a:xfrm>
        </p:grpSpPr>
        <p:pic>
          <p:nvPicPr>
            <p:cNvPr id="21" name="Imagen 20" descr="server.png"/>
            <p:cNvPicPr>
              <a:picLocks noChangeAspect="1"/>
            </p:cNvPicPr>
            <p:nvPr/>
          </p:nvPicPr>
          <p:blipFill>
            <a:blip r:embed="rId3"/>
            <a:stretch>
              <a:fillRect/>
            </a:stretch>
          </p:blipFill>
          <p:spPr>
            <a:xfrm>
              <a:off x="-742950" y="3160713"/>
              <a:ext cx="3251200" cy="3251200"/>
            </a:xfrm>
            <a:prstGeom prst="rect">
              <a:avLst/>
            </a:prstGeom>
          </p:spPr>
        </p:pic>
        <p:pic>
          <p:nvPicPr>
            <p:cNvPr id="22" name="Imagen 21" descr="server.png"/>
            <p:cNvPicPr>
              <a:picLocks noChangeAspect="1"/>
            </p:cNvPicPr>
            <p:nvPr/>
          </p:nvPicPr>
          <p:blipFill>
            <a:blip r:embed="rId3"/>
            <a:stretch>
              <a:fillRect/>
            </a:stretch>
          </p:blipFill>
          <p:spPr>
            <a:xfrm>
              <a:off x="482600" y="3352800"/>
              <a:ext cx="3251200" cy="3251200"/>
            </a:xfrm>
            <a:prstGeom prst="rect">
              <a:avLst/>
            </a:prstGeom>
          </p:spPr>
        </p:pic>
        <p:pic>
          <p:nvPicPr>
            <p:cNvPr id="23" name="Imagen 22" descr="server.png"/>
            <p:cNvPicPr>
              <a:picLocks noChangeAspect="1"/>
            </p:cNvPicPr>
            <p:nvPr/>
          </p:nvPicPr>
          <p:blipFill>
            <a:blip r:embed="rId3"/>
            <a:stretch>
              <a:fillRect/>
            </a:stretch>
          </p:blipFill>
          <p:spPr>
            <a:xfrm>
              <a:off x="1701800" y="3581400"/>
              <a:ext cx="3251200" cy="3251200"/>
            </a:xfrm>
            <a:prstGeom prst="rect">
              <a:avLst/>
            </a:prstGeom>
          </p:spPr>
        </p:pic>
      </p:grpSp>
      <p:grpSp>
        <p:nvGrpSpPr>
          <p:cNvPr id="24" name="Agrupar 23"/>
          <p:cNvGrpSpPr/>
          <p:nvPr/>
        </p:nvGrpSpPr>
        <p:grpSpPr>
          <a:xfrm>
            <a:off x="3429000" y="5105400"/>
            <a:ext cx="1071563" cy="803672"/>
            <a:chOff x="-742950" y="3160713"/>
            <a:chExt cx="5695950" cy="3671887"/>
          </a:xfrm>
        </p:grpSpPr>
        <p:pic>
          <p:nvPicPr>
            <p:cNvPr id="25" name="Imagen 24" descr="server.png"/>
            <p:cNvPicPr>
              <a:picLocks noChangeAspect="1"/>
            </p:cNvPicPr>
            <p:nvPr/>
          </p:nvPicPr>
          <p:blipFill>
            <a:blip r:embed="rId3"/>
            <a:stretch>
              <a:fillRect/>
            </a:stretch>
          </p:blipFill>
          <p:spPr>
            <a:xfrm>
              <a:off x="-742950" y="3160713"/>
              <a:ext cx="3251200" cy="3251200"/>
            </a:xfrm>
            <a:prstGeom prst="rect">
              <a:avLst/>
            </a:prstGeom>
          </p:spPr>
        </p:pic>
        <p:pic>
          <p:nvPicPr>
            <p:cNvPr id="26" name="Imagen 25" descr="server.png"/>
            <p:cNvPicPr>
              <a:picLocks noChangeAspect="1"/>
            </p:cNvPicPr>
            <p:nvPr/>
          </p:nvPicPr>
          <p:blipFill>
            <a:blip r:embed="rId3"/>
            <a:stretch>
              <a:fillRect/>
            </a:stretch>
          </p:blipFill>
          <p:spPr>
            <a:xfrm>
              <a:off x="482600" y="3352800"/>
              <a:ext cx="3251200" cy="3251200"/>
            </a:xfrm>
            <a:prstGeom prst="rect">
              <a:avLst/>
            </a:prstGeom>
          </p:spPr>
        </p:pic>
        <p:pic>
          <p:nvPicPr>
            <p:cNvPr id="27" name="Imagen 26" descr="server.png"/>
            <p:cNvPicPr>
              <a:picLocks noChangeAspect="1"/>
            </p:cNvPicPr>
            <p:nvPr/>
          </p:nvPicPr>
          <p:blipFill>
            <a:blip r:embed="rId3"/>
            <a:stretch>
              <a:fillRect/>
            </a:stretch>
          </p:blipFill>
          <p:spPr>
            <a:xfrm>
              <a:off x="1701800" y="3581400"/>
              <a:ext cx="3251200" cy="3251200"/>
            </a:xfrm>
            <a:prstGeom prst="rect">
              <a:avLst/>
            </a:prstGeom>
          </p:spPr>
        </p:pic>
      </p:grpSp>
      <p:grpSp>
        <p:nvGrpSpPr>
          <p:cNvPr id="28" name="Agrupar 27"/>
          <p:cNvGrpSpPr/>
          <p:nvPr/>
        </p:nvGrpSpPr>
        <p:grpSpPr>
          <a:xfrm>
            <a:off x="304800" y="762000"/>
            <a:ext cx="1553766" cy="1553766"/>
            <a:chOff x="558800" y="1981200"/>
            <a:chExt cx="2209800" cy="2209800"/>
          </a:xfrm>
        </p:grpSpPr>
        <p:pic>
          <p:nvPicPr>
            <p:cNvPr id="18" name="Imagen 17" descr="laptop.png"/>
            <p:cNvPicPr>
              <a:picLocks noChangeAspect="1"/>
            </p:cNvPicPr>
            <p:nvPr/>
          </p:nvPicPr>
          <p:blipFill>
            <a:blip r:embed="rId4"/>
            <a:stretch>
              <a:fillRect/>
            </a:stretch>
          </p:blipFill>
          <p:spPr>
            <a:xfrm>
              <a:off x="558800" y="1981200"/>
              <a:ext cx="2209800" cy="2209800"/>
            </a:xfrm>
            <a:prstGeom prst="rect">
              <a:avLst/>
            </a:prstGeom>
          </p:spPr>
        </p:pic>
        <p:sp>
          <p:nvSpPr>
            <p:cNvPr id="7" name="Rectángulo 6"/>
            <p:cNvSpPr/>
            <p:nvPr/>
          </p:nvSpPr>
          <p:spPr>
            <a:xfrm>
              <a:off x="1491432" y="2514600"/>
              <a:ext cx="779503" cy="503385"/>
            </a:xfrm>
            <a:prstGeom prst="rect">
              <a:avLst/>
            </a:prstGeom>
          </p:spPr>
          <p:txBody>
            <a:bodyPr wrap="none">
              <a:spAutoFit/>
            </a:bodyPr>
            <a:lstStyle/>
            <a:p>
              <a:r>
                <a:rPr lang="en-GB" sz="1700" b="1" smtClean="0">
                  <a:solidFill>
                    <a:schemeClr val="bg1"/>
                  </a:solidFill>
                  <a:effectLst>
                    <a:outerShdw blurRad="38100" dist="38100" dir="2700000" algn="tl">
                      <a:srgbClr val="000000">
                        <a:alpha val="43137"/>
                      </a:srgbClr>
                    </a:outerShdw>
                  </a:effectLst>
                  <a:latin typeface="Helvetica Neue"/>
                  <a:ea typeface="Helvetica Neue" pitchFamily="-110" charset="0"/>
                  <a:cs typeface="Helvetica Neue"/>
                  <a:sym typeface="Helvetica Neue" pitchFamily="-110" charset="0"/>
                </a:rPr>
                <a:t>ssh</a:t>
              </a:r>
              <a:endParaRPr lang="en-GB" sz="1700" b="1">
                <a:solidFill>
                  <a:schemeClr val="bg1"/>
                </a:solidFill>
                <a:effectLst>
                  <a:outerShdw blurRad="38100" dist="38100" dir="2700000" algn="tl">
                    <a:srgbClr val="000000">
                      <a:alpha val="43137"/>
                    </a:srgbClr>
                  </a:outerShdw>
                </a:effectLst>
              </a:endParaRPr>
            </a:p>
          </p:txBody>
        </p:sp>
      </p:grpSp>
      <p:grpSp>
        <p:nvGrpSpPr>
          <p:cNvPr id="32" name="Agrupar 31"/>
          <p:cNvGrpSpPr/>
          <p:nvPr/>
        </p:nvGrpSpPr>
        <p:grpSpPr>
          <a:xfrm>
            <a:off x="3124200" y="914400"/>
            <a:ext cx="1375172" cy="1375172"/>
            <a:chOff x="5588000" y="1905000"/>
            <a:chExt cx="1955800" cy="1955800"/>
          </a:xfrm>
        </p:grpSpPr>
        <p:pic>
          <p:nvPicPr>
            <p:cNvPr id="30" name="Imagen 29" descr="server.png"/>
            <p:cNvPicPr>
              <a:picLocks noChangeAspect="1"/>
            </p:cNvPicPr>
            <p:nvPr/>
          </p:nvPicPr>
          <p:blipFill>
            <a:blip r:embed="rId3"/>
            <a:stretch>
              <a:fillRect/>
            </a:stretch>
          </p:blipFill>
          <p:spPr>
            <a:xfrm>
              <a:off x="5588000" y="1905000"/>
              <a:ext cx="1955800" cy="1955800"/>
            </a:xfrm>
            <a:prstGeom prst="rect">
              <a:avLst/>
            </a:prstGeom>
          </p:spPr>
        </p:pic>
        <p:sp>
          <p:nvSpPr>
            <p:cNvPr id="31" name="Rectángulo 30"/>
            <p:cNvSpPr/>
            <p:nvPr/>
          </p:nvSpPr>
          <p:spPr>
            <a:xfrm rot="20364741">
              <a:off x="6474235" y="2586314"/>
              <a:ext cx="716119" cy="656590"/>
            </a:xfrm>
            <a:prstGeom prst="rect">
              <a:avLst/>
            </a:prstGeom>
          </p:spPr>
          <p:txBody>
            <a:bodyPr wrap="none">
              <a:spAutoFit/>
            </a:bodyPr>
            <a:lstStyle/>
            <a:p>
              <a:r>
                <a:rPr lang="en-GB" sz="2400" b="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UI</a:t>
              </a:r>
              <a:endParaRPr lang="en-GB" sz="2400" b="1">
                <a:solidFill>
                  <a:schemeClr val="tx1"/>
                </a:solidFill>
                <a:effectLst>
                  <a:outerShdw blurRad="38100" dist="38100" dir="2700000" algn="tl">
                    <a:schemeClr val="bg1">
                      <a:alpha val="43137"/>
                    </a:schemeClr>
                  </a:outerShdw>
                </a:effectLst>
              </a:endParaRPr>
            </a:p>
          </p:txBody>
        </p:sp>
      </p:grpSp>
      <p:grpSp>
        <p:nvGrpSpPr>
          <p:cNvPr id="37" name="Agrupar 36"/>
          <p:cNvGrpSpPr/>
          <p:nvPr/>
        </p:nvGrpSpPr>
        <p:grpSpPr>
          <a:xfrm>
            <a:off x="6629400" y="762000"/>
            <a:ext cx="1803797" cy="1803797"/>
            <a:chOff x="8712200" y="2743200"/>
            <a:chExt cx="2565400" cy="2565400"/>
          </a:xfrm>
        </p:grpSpPr>
        <p:grpSp>
          <p:nvGrpSpPr>
            <p:cNvPr id="35" name="Agrupar 34"/>
            <p:cNvGrpSpPr/>
            <p:nvPr/>
          </p:nvGrpSpPr>
          <p:grpSpPr>
            <a:xfrm>
              <a:off x="8712200" y="2743200"/>
              <a:ext cx="2565400" cy="2565400"/>
              <a:chOff x="7721600" y="6400800"/>
              <a:chExt cx="2565400" cy="2565400"/>
            </a:xfrm>
          </p:grpSpPr>
          <p:pic>
            <p:nvPicPr>
              <p:cNvPr id="19" name="Imagen 18" descr="server.png"/>
              <p:cNvPicPr>
                <a:picLocks noChangeAspect="1"/>
              </p:cNvPicPr>
              <p:nvPr/>
            </p:nvPicPr>
            <p:blipFill>
              <a:blip r:embed="rId3"/>
              <a:stretch>
                <a:fillRect/>
              </a:stretch>
            </p:blipFill>
            <p:spPr>
              <a:xfrm>
                <a:off x="7721600" y="6400800"/>
                <a:ext cx="2565400" cy="2565400"/>
              </a:xfrm>
              <a:prstGeom prst="rect">
                <a:avLst/>
              </a:prstGeom>
            </p:spPr>
          </p:pic>
          <p:pic>
            <p:nvPicPr>
              <p:cNvPr id="29" name="Imagen 28"/>
              <p:cNvPicPr>
                <a:picLocks noChangeAspect="1"/>
              </p:cNvPicPr>
              <p:nvPr/>
            </p:nvPicPr>
            <p:blipFill>
              <a:blip r:embed="rId5">
                <a:clrChange>
                  <a:clrFrom>
                    <a:srgbClr val="FFFFFF"/>
                  </a:clrFrom>
                  <a:clrTo>
                    <a:srgbClr val="FFFFFF">
                      <a:alpha val="0"/>
                    </a:srgbClr>
                  </a:clrTo>
                </a:clrChange>
              </a:blip>
              <a:stretch>
                <a:fillRect/>
              </a:stretch>
            </p:blipFill>
            <p:spPr>
              <a:xfrm>
                <a:off x="9017000" y="7696200"/>
                <a:ext cx="795154" cy="808297"/>
              </a:xfrm>
              <a:prstGeom prst="rect">
                <a:avLst/>
              </a:prstGeom>
              <a:effectLst>
                <a:outerShdw blurRad="50800" dist="38100" dir="2700000">
                  <a:srgbClr val="000000">
                    <a:alpha val="43000"/>
                  </a:srgbClr>
                </a:outerShdw>
              </a:effectLst>
            </p:spPr>
          </p:pic>
        </p:grpSp>
        <p:sp>
          <p:nvSpPr>
            <p:cNvPr id="36" name="Rectángulo 35"/>
            <p:cNvSpPr/>
            <p:nvPr/>
          </p:nvSpPr>
          <p:spPr>
            <a:xfrm rot="20364741">
              <a:off x="9876694" y="3423486"/>
              <a:ext cx="1083373" cy="525272"/>
            </a:xfrm>
            <a:prstGeom prst="rect">
              <a:avLst/>
            </a:prstGeom>
          </p:spPr>
          <p:txBody>
            <a:bodyPr wrap="none">
              <a:spAutoFit/>
            </a:bodyPr>
            <a:lstStyle/>
            <a:p>
              <a:r>
                <a:rPr lang="en-GB" sz="1800" b="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WMS</a:t>
              </a:r>
              <a:endParaRPr lang="en-GB" sz="1800" b="1">
                <a:solidFill>
                  <a:schemeClr val="tx1"/>
                </a:solidFill>
                <a:effectLst>
                  <a:outerShdw blurRad="38100" dist="38100" dir="2700000" algn="tl">
                    <a:schemeClr val="bg1">
                      <a:alpha val="43137"/>
                    </a:schemeClr>
                  </a:outerShdw>
                </a:effectLst>
              </a:endParaRPr>
            </a:p>
          </p:txBody>
        </p:sp>
      </p:grpSp>
      <p:cxnSp>
        <p:nvCxnSpPr>
          <p:cNvPr id="45" name="Conector recto de flecha 44"/>
          <p:cNvCxnSpPr/>
          <p:nvPr/>
        </p:nvCxnSpPr>
        <p:spPr bwMode="auto">
          <a:xfrm rot="10800000" flipV="1">
            <a:off x="4267202" y="3581400"/>
            <a:ext cx="2133598" cy="533400"/>
          </a:xfrm>
          <a:prstGeom prst="straightConnector1">
            <a:avLst/>
          </a:prstGeom>
          <a:blipFill dpi="0" rotWithShape="0">
            <a:blip r:embed="rId6"/>
            <a:srcRect/>
            <a:tile tx="0" ty="0" sx="100000" sy="100000" flip="none" algn="tl"/>
          </a:blipFill>
          <a:ln w="25400" cap="flat" cmpd="sng" algn="ctr">
            <a:solidFill>
              <a:srgbClr val="3366FF"/>
            </a:solidFill>
            <a:prstDash val="solid"/>
            <a:round/>
            <a:headEnd type="none" w="med" len="med"/>
            <a:tailEnd type="arrow"/>
          </a:ln>
          <a:effectLst>
            <a:outerShdw blurRad="50800" dist="38100" dir="2700000">
              <a:srgbClr val="000000">
                <a:alpha val="43000"/>
              </a:srgbClr>
            </a:outerShdw>
          </a:effectLst>
        </p:spPr>
      </p:cxnSp>
      <p:sp>
        <p:nvSpPr>
          <p:cNvPr id="51" name="Rectángulo 50"/>
          <p:cNvSpPr/>
          <p:nvPr/>
        </p:nvSpPr>
        <p:spPr>
          <a:xfrm>
            <a:off x="2590800" y="4267200"/>
            <a:ext cx="450462" cy="341919"/>
          </a:xfrm>
          <a:prstGeom prst="rect">
            <a:avLst/>
          </a:prstGeom>
        </p:spPr>
        <p:txBody>
          <a:bodyPr wrap="none" lIns="64291" tIns="32146" rIns="64291" bIns="32146">
            <a:spAutoFit/>
          </a:bodyPr>
          <a:lstStyle/>
          <a:p>
            <a:r>
              <a:rPr lang="en-GB" sz="1800" b="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CE</a:t>
            </a:r>
            <a:endParaRPr lang="en-GB" sz="1800" b="1">
              <a:solidFill>
                <a:schemeClr val="tx1"/>
              </a:solidFill>
              <a:effectLst>
                <a:outerShdw blurRad="38100" dist="38100" dir="2700000" algn="tl">
                  <a:schemeClr val="bg1">
                    <a:alpha val="43137"/>
                  </a:schemeClr>
                </a:outerShdw>
              </a:effectLst>
            </a:endParaRPr>
          </a:p>
        </p:txBody>
      </p:sp>
      <p:sp>
        <p:nvSpPr>
          <p:cNvPr id="52" name="Rectángulo 51"/>
          <p:cNvSpPr/>
          <p:nvPr/>
        </p:nvSpPr>
        <p:spPr>
          <a:xfrm>
            <a:off x="362276" y="2057400"/>
            <a:ext cx="1347097" cy="280363"/>
          </a:xfrm>
          <a:prstGeom prst="rect">
            <a:avLst/>
          </a:prstGeom>
        </p:spPr>
        <p:txBody>
          <a:bodyPr wrap="none" lIns="64291" tIns="32146" rIns="64291" bIns="32146">
            <a:spAutoFit/>
          </a:bodyPr>
          <a:lstStyle/>
          <a:p>
            <a:r>
              <a:rPr lang="en-GB" sz="140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Local machine.</a:t>
            </a:r>
            <a:endParaRPr lang="en-GB" sz="1400">
              <a:solidFill>
                <a:schemeClr val="tx1"/>
              </a:solidFill>
              <a:effectLst>
                <a:outerShdw blurRad="38100" dist="38100" dir="2700000" algn="tl">
                  <a:schemeClr val="bg1">
                    <a:alpha val="43137"/>
                  </a:schemeClr>
                </a:outerShdw>
              </a:effectLst>
            </a:endParaRPr>
          </a:p>
        </p:txBody>
      </p:sp>
      <p:sp>
        <p:nvSpPr>
          <p:cNvPr id="53" name="Rectángulo 52"/>
          <p:cNvSpPr/>
          <p:nvPr/>
        </p:nvSpPr>
        <p:spPr>
          <a:xfrm>
            <a:off x="4419600" y="762000"/>
            <a:ext cx="1676400" cy="711251"/>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The UI has a preinstalled software client.</a:t>
            </a:r>
            <a:endParaRPr lang="en-GB" sz="1400" dirty="0">
              <a:solidFill>
                <a:schemeClr val="tx1"/>
              </a:solidFill>
              <a:effectLst>
                <a:outerShdw blurRad="38100" dist="38100" dir="2700000" algn="tl">
                  <a:schemeClr val="bg1">
                    <a:alpha val="43137"/>
                  </a:schemeClr>
                </a:outerShdw>
              </a:effectLst>
            </a:endParaRPr>
          </a:p>
        </p:txBody>
      </p:sp>
      <p:sp>
        <p:nvSpPr>
          <p:cNvPr id="38" name="Marcador de número de diapositiva 37"/>
          <p:cNvSpPr>
            <a:spLocks noGrp="1"/>
          </p:cNvSpPr>
          <p:nvPr>
            <p:ph type="sldNum" sz="quarter" idx="10"/>
          </p:nvPr>
        </p:nvSpPr>
        <p:spPr>
          <a:xfrm>
            <a:off x="8643168" y="6172200"/>
            <a:ext cx="500832" cy="260350"/>
          </a:xfrm>
        </p:spPr>
        <p:txBody>
          <a:bodyPr/>
          <a:lstStyle/>
          <a:p>
            <a:fld id="{0D827737-7F67-4447-AF1C-221D380ADF9C}" type="slidenum">
              <a:rPr lang="en-GB" smtClean="0"/>
              <a:pPr/>
              <a:t>13</a:t>
            </a:fld>
            <a:endParaRPr lang="en-GB"/>
          </a:p>
        </p:txBody>
      </p:sp>
      <p:graphicFrame>
        <p:nvGraphicFramePr>
          <p:cNvPr id="22530" name="Object 6"/>
          <p:cNvGraphicFramePr>
            <a:graphicFrameLocks noChangeAspect="1"/>
          </p:cNvGraphicFramePr>
          <p:nvPr/>
        </p:nvGraphicFramePr>
        <p:xfrm>
          <a:off x="2209800" y="1066800"/>
          <a:ext cx="685800" cy="419950"/>
        </p:xfrm>
        <a:graphic>
          <a:graphicData uri="http://schemas.openxmlformats.org/presentationml/2006/ole">
            <p:oleObj spid="_x0000_s22530" name="Clip" r:id="rId7" imgW="4599000" imgH="2817000" progId="">
              <p:embed/>
            </p:oleObj>
          </a:graphicData>
        </a:graphic>
      </p:graphicFrame>
      <p:cxnSp>
        <p:nvCxnSpPr>
          <p:cNvPr id="43" name="Conector recto de flecha 42"/>
          <p:cNvCxnSpPr/>
          <p:nvPr/>
        </p:nvCxnSpPr>
        <p:spPr bwMode="auto">
          <a:xfrm>
            <a:off x="2205038" y="1816893"/>
            <a:ext cx="803672" cy="1117"/>
          </a:xfrm>
          <a:prstGeom prst="straightConnector1">
            <a:avLst/>
          </a:prstGeom>
          <a:blipFill dpi="0" rotWithShape="0">
            <a:blip r:embed="rId6"/>
            <a:srcRect/>
            <a:tile tx="0" ty="0" sx="100000" sy="100000" flip="none" algn="tl"/>
          </a:blipFill>
          <a:ln w="25400" cap="flat" cmpd="sng" algn="ctr">
            <a:solidFill>
              <a:srgbClr val="3366FF"/>
            </a:solidFill>
            <a:prstDash val="solid"/>
            <a:round/>
            <a:headEnd type="none" w="med" len="med"/>
            <a:tailEnd type="arrow"/>
          </a:ln>
          <a:effectLst>
            <a:outerShdw blurRad="50800" dist="38100" dir="2700000">
              <a:srgbClr val="000000">
                <a:alpha val="43000"/>
              </a:srgbClr>
            </a:outerShdw>
          </a:effectLst>
        </p:spPr>
      </p:cxnSp>
      <p:cxnSp>
        <p:nvCxnSpPr>
          <p:cNvPr id="50" name="Conector recto de flecha 49"/>
          <p:cNvCxnSpPr/>
          <p:nvPr/>
        </p:nvCxnSpPr>
        <p:spPr bwMode="auto">
          <a:xfrm rot="16200000" flipH="1">
            <a:off x="7772400" y="2514600"/>
            <a:ext cx="457200" cy="304800"/>
          </a:xfrm>
          <a:prstGeom prst="straightConnector1">
            <a:avLst/>
          </a:prstGeom>
          <a:blipFill dpi="0" rotWithShape="0">
            <a:blip r:embed="rId6"/>
            <a:srcRect/>
            <a:tile tx="0" ty="0" sx="100000" sy="100000" flip="none" algn="tl"/>
          </a:blipFill>
          <a:ln w="25400" cap="flat" cmpd="sng" algn="ctr">
            <a:solidFill>
              <a:srgbClr val="000000"/>
            </a:solidFill>
            <a:prstDash val="solid"/>
            <a:round/>
            <a:headEnd type="arrow" w="med" len="med"/>
            <a:tailEnd type="arrow"/>
          </a:ln>
          <a:effectLst>
            <a:outerShdw blurRad="50800" dist="38100" dir="2700000">
              <a:srgbClr val="000000">
                <a:alpha val="43000"/>
              </a:srgbClr>
            </a:outerShdw>
          </a:effectLst>
        </p:spPr>
      </p:cxnSp>
      <p:pic>
        <p:nvPicPr>
          <p:cNvPr id="57" name="Imagen 56" descr="600px-Information_icon_svg.png"/>
          <p:cNvPicPr>
            <a:picLocks noChangeAspect="1"/>
          </p:cNvPicPr>
          <p:nvPr/>
        </p:nvPicPr>
        <p:blipFill>
          <a:blip r:embed="rId8"/>
          <a:stretch>
            <a:fillRect/>
          </a:stretch>
        </p:blipFill>
        <p:spPr>
          <a:xfrm>
            <a:off x="8077200" y="2971800"/>
            <a:ext cx="628427" cy="628427"/>
          </a:xfrm>
          <a:prstGeom prst="rect">
            <a:avLst/>
          </a:prstGeom>
        </p:spPr>
      </p:pic>
      <p:sp>
        <p:nvSpPr>
          <p:cNvPr id="64" name="Rectángulo 63"/>
          <p:cNvSpPr/>
          <p:nvPr/>
        </p:nvSpPr>
        <p:spPr>
          <a:xfrm>
            <a:off x="2819400" y="2362200"/>
            <a:ext cx="1676400" cy="280363"/>
          </a:xfrm>
          <a:prstGeom prst="rect">
            <a:avLst/>
          </a:prstGeom>
        </p:spPr>
        <p:txBody>
          <a:bodyPr wrap="square" lIns="64291" tIns="32146" rIns="64291" bIns="32146">
            <a:spAutoFit/>
          </a:bodyPr>
          <a:lstStyle/>
          <a:p>
            <a:pPr algn="l"/>
            <a:r>
              <a:rPr lang="en-GB" sz="1400" b="1"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Job in a JDL file.</a:t>
            </a:r>
            <a:endParaRPr lang="en-GB" sz="1400" b="1" dirty="0">
              <a:solidFill>
                <a:schemeClr val="tx1"/>
              </a:solidFill>
              <a:effectLst>
                <a:outerShdw blurRad="38100" dist="38100" dir="2700000" algn="tl">
                  <a:schemeClr val="bg1">
                    <a:alpha val="43137"/>
                  </a:schemeClr>
                </a:outerShdw>
              </a:effectLst>
            </a:endParaRPr>
          </a:p>
        </p:txBody>
      </p:sp>
      <p:sp>
        <p:nvSpPr>
          <p:cNvPr id="65" name="Rectángulo 64"/>
          <p:cNvSpPr/>
          <p:nvPr/>
        </p:nvSpPr>
        <p:spPr>
          <a:xfrm>
            <a:off x="6400800" y="228600"/>
            <a:ext cx="2514600" cy="495807"/>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Network daemon to accepts the incoming request.</a:t>
            </a:r>
            <a:endParaRPr lang="en-GB" sz="1400" dirty="0">
              <a:solidFill>
                <a:schemeClr val="tx1"/>
              </a:solidFill>
              <a:effectLst>
                <a:outerShdw blurRad="38100" dist="38100" dir="2700000" algn="tl">
                  <a:schemeClr val="bg1">
                    <a:alpha val="43137"/>
                  </a:schemeClr>
                </a:outerShdw>
              </a:effectLst>
            </a:endParaRPr>
          </a:p>
        </p:txBody>
      </p:sp>
      <p:cxnSp>
        <p:nvCxnSpPr>
          <p:cNvPr id="66" name="Conector recto de flecha 65"/>
          <p:cNvCxnSpPr/>
          <p:nvPr/>
        </p:nvCxnSpPr>
        <p:spPr bwMode="auto">
          <a:xfrm rot="10800000" flipV="1">
            <a:off x="4648200" y="3581400"/>
            <a:ext cx="3429000" cy="1066800"/>
          </a:xfrm>
          <a:prstGeom prst="straightConnector1">
            <a:avLst/>
          </a:prstGeom>
          <a:blipFill dpi="0" rotWithShape="0">
            <a:blip r:embed="rId6"/>
            <a:srcRect/>
            <a:tile tx="0" ty="0" sx="100000" sy="100000" flip="none" algn="tl"/>
          </a:blipFill>
          <a:ln w="25400" cap="flat" cmpd="sng" algn="ctr">
            <a:solidFill>
              <a:schemeClr val="tx1"/>
            </a:solidFill>
            <a:prstDash val="solid"/>
            <a:round/>
            <a:headEnd type="none" w="med" len="med"/>
            <a:tailEnd type="arrow"/>
          </a:ln>
          <a:effectLst>
            <a:outerShdw blurRad="50800" dist="38100" dir="2700000">
              <a:srgbClr val="000000">
                <a:alpha val="43000"/>
              </a:srgbClr>
            </a:outerShdw>
          </a:effectLst>
        </p:spPr>
      </p:cxnSp>
      <p:pic>
        <p:nvPicPr>
          <p:cNvPr id="68" name="Imagen 67"/>
          <p:cNvPicPr>
            <a:picLocks noChangeAspect="1"/>
          </p:cNvPicPr>
          <p:nvPr/>
        </p:nvPicPr>
        <p:blipFill>
          <a:blip r:embed="rId9"/>
          <a:stretch>
            <a:fillRect/>
          </a:stretch>
        </p:blipFill>
        <p:spPr>
          <a:xfrm>
            <a:off x="7010400" y="4800600"/>
            <a:ext cx="571500" cy="571500"/>
          </a:xfrm>
          <a:prstGeom prst="rect">
            <a:avLst/>
          </a:prstGeom>
        </p:spPr>
      </p:pic>
      <p:pic>
        <p:nvPicPr>
          <p:cNvPr id="69" name="Imagen 68"/>
          <p:cNvPicPr>
            <a:picLocks noChangeAspect="1"/>
          </p:cNvPicPr>
          <p:nvPr/>
        </p:nvPicPr>
        <p:blipFill>
          <a:blip r:embed="rId9"/>
          <a:stretch>
            <a:fillRect/>
          </a:stretch>
        </p:blipFill>
        <p:spPr>
          <a:xfrm>
            <a:off x="7696200" y="5105400"/>
            <a:ext cx="571500" cy="571500"/>
          </a:xfrm>
          <a:prstGeom prst="rect">
            <a:avLst/>
          </a:prstGeom>
        </p:spPr>
      </p:pic>
      <p:pic>
        <p:nvPicPr>
          <p:cNvPr id="70" name="Imagen 69"/>
          <p:cNvPicPr>
            <a:picLocks noChangeAspect="1"/>
          </p:cNvPicPr>
          <p:nvPr/>
        </p:nvPicPr>
        <p:blipFill>
          <a:blip r:embed="rId9"/>
          <a:stretch>
            <a:fillRect/>
          </a:stretch>
        </p:blipFill>
        <p:spPr>
          <a:xfrm>
            <a:off x="7086600" y="5562600"/>
            <a:ext cx="571500" cy="571500"/>
          </a:xfrm>
          <a:prstGeom prst="rect">
            <a:avLst/>
          </a:prstGeom>
        </p:spPr>
      </p:pic>
      <p:cxnSp>
        <p:nvCxnSpPr>
          <p:cNvPr id="71" name="Conector recto de flecha 70"/>
          <p:cNvCxnSpPr/>
          <p:nvPr/>
        </p:nvCxnSpPr>
        <p:spPr bwMode="auto">
          <a:xfrm rot="5400000">
            <a:off x="7277100" y="3848100"/>
            <a:ext cx="1066800" cy="533400"/>
          </a:xfrm>
          <a:prstGeom prst="straightConnector1">
            <a:avLst/>
          </a:prstGeom>
          <a:blipFill dpi="0" rotWithShape="0">
            <a:blip r:embed="rId6"/>
            <a:srcRect/>
            <a:tile tx="0" ty="0" sx="100000" sy="100000" flip="none" algn="tl"/>
          </a:blipFill>
          <a:ln w="25400" cap="flat" cmpd="sng" algn="ctr">
            <a:solidFill>
              <a:schemeClr val="tx1"/>
            </a:solidFill>
            <a:prstDash val="solid"/>
            <a:round/>
            <a:headEnd type="none" w="med" len="med"/>
            <a:tailEnd type="arrow"/>
          </a:ln>
          <a:effectLst>
            <a:outerShdw blurRad="50800" dist="38100" dir="2700000">
              <a:srgbClr val="000000">
                <a:alpha val="43000"/>
              </a:srgbClr>
            </a:outerShdw>
          </a:effectLst>
        </p:spPr>
      </p:cxnSp>
      <p:sp>
        <p:nvSpPr>
          <p:cNvPr id="78" name="Rectángulo 77"/>
          <p:cNvSpPr/>
          <p:nvPr/>
        </p:nvSpPr>
        <p:spPr>
          <a:xfrm>
            <a:off x="7848600" y="3733800"/>
            <a:ext cx="1295400" cy="711251"/>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Collects characteristics and status.</a:t>
            </a:r>
            <a:endParaRPr lang="en-GB" sz="1400" dirty="0">
              <a:solidFill>
                <a:schemeClr val="tx1"/>
              </a:solidFill>
              <a:effectLst>
                <a:outerShdw blurRad="38100" dist="38100" dir="2700000" algn="tl">
                  <a:schemeClr val="bg1">
                    <a:alpha val="43137"/>
                  </a:schemeClr>
                </a:outerShdw>
              </a:effectLst>
            </a:endParaRPr>
          </a:p>
        </p:txBody>
      </p:sp>
      <p:sp>
        <p:nvSpPr>
          <p:cNvPr id="79" name="Rectángulo 78"/>
          <p:cNvSpPr/>
          <p:nvPr/>
        </p:nvSpPr>
        <p:spPr>
          <a:xfrm>
            <a:off x="6487618" y="5334000"/>
            <a:ext cx="429226" cy="341919"/>
          </a:xfrm>
          <a:prstGeom prst="rect">
            <a:avLst/>
          </a:prstGeom>
        </p:spPr>
        <p:txBody>
          <a:bodyPr wrap="none" lIns="64291" tIns="32146" rIns="64291" bIns="32146">
            <a:spAutoFit/>
          </a:bodyPr>
          <a:lstStyle/>
          <a:p>
            <a:r>
              <a:rPr lang="en-GB" sz="1800" b="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SE</a:t>
            </a:r>
            <a:endParaRPr lang="en-GB" sz="1800" b="1">
              <a:solidFill>
                <a:schemeClr val="tx1"/>
              </a:solidFill>
              <a:effectLst>
                <a:outerShdw blurRad="38100" dist="38100" dir="2700000" algn="tl">
                  <a:schemeClr val="bg1">
                    <a:alpha val="43137"/>
                  </a:schemeClr>
                </a:outerShdw>
              </a:effectLst>
            </a:endParaRPr>
          </a:p>
        </p:txBody>
      </p:sp>
      <p:grpSp>
        <p:nvGrpSpPr>
          <p:cNvPr id="72" name="Agrupar 71"/>
          <p:cNvGrpSpPr/>
          <p:nvPr/>
        </p:nvGrpSpPr>
        <p:grpSpPr>
          <a:xfrm>
            <a:off x="4267200" y="1752600"/>
            <a:ext cx="2286000" cy="648207"/>
            <a:chOff x="4267200" y="1752600"/>
            <a:chExt cx="2286000" cy="648207"/>
          </a:xfrm>
        </p:grpSpPr>
        <p:cxnSp>
          <p:nvCxnSpPr>
            <p:cNvPr id="39" name="Conector recto de flecha 38"/>
            <p:cNvCxnSpPr/>
            <p:nvPr/>
          </p:nvCxnSpPr>
          <p:spPr bwMode="auto">
            <a:xfrm>
              <a:off x="4495800" y="1752600"/>
              <a:ext cx="1905000" cy="1588"/>
            </a:xfrm>
            <a:prstGeom prst="straightConnector1">
              <a:avLst/>
            </a:prstGeom>
            <a:blipFill dpi="0" rotWithShape="0">
              <a:blip r:embed="rId6"/>
              <a:srcRect/>
              <a:tile tx="0" ty="0" sx="100000" sy="100000" flip="none" algn="tl"/>
            </a:blipFill>
            <a:ln w="25400" cap="flat" cmpd="sng" algn="ctr">
              <a:solidFill>
                <a:srgbClr val="3366FF"/>
              </a:solidFill>
              <a:prstDash val="solid"/>
              <a:round/>
              <a:headEnd type="none" w="med" len="med"/>
              <a:tailEnd type="arrow"/>
            </a:ln>
            <a:effectLst>
              <a:outerShdw blurRad="50800" dist="38100" dir="2700000">
                <a:srgbClr val="000000">
                  <a:alpha val="43000"/>
                </a:srgbClr>
              </a:outerShdw>
            </a:effectLst>
          </p:spPr>
        </p:cxnSp>
        <p:sp>
          <p:nvSpPr>
            <p:cNvPr id="80" name="Rectángulo 79"/>
            <p:cNvSpPr/>
            <p:nvPr/>
          </p:nvSpPr>
          <p:spPr>
            <a:xfrm>
              <a:off x="4267200" y="1905000"/>
              <a:ext cx="2286000" cy="495807"/>
            </a:xfrm>
            <a:prstGeom prst="rect">
              <a:avLst/>
            </a:prstGeom>
          </p:spPr>
          <p:txBody>
            <a:bodyPr wrap="square" lIns="64291" tIns="32146" rIns="64291" bIns="32146">
              <a:spAutoFit/>
            </a:bodyPr>
            <a:lstStyle/>
            <a:p>
              <a:r>
                <a:rPr lang="en-GB" sz="140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The JDL file and the input files are transferred.</a:t>
              </a:r>
              <a:endParaRPr lang="en-GB" sz="1400">
                <a:solidFill>
                  <a:schemeClr val="tx1"/>
                </a:solidFill>
                <a:effectLst>
                  <a:outerShdw blurRad="38100" dist="38100" dir="2700000" algn="tl">
                    <a:schemeClr val="bg1">
                      <a:alpha val="43137"/>
                    </a:schemeClr>
                  </a:outerShdw>
                </a:effectLst>
              </a:endParaRPr>
            </a:p>
          </p:txBody>
        </p:sp>
      </p:grpSp>
      <p:sp>
        <p:nvSpPr>
          <p:cNvPr id="81" name="Rectángulo 80"/>
          <p:cNvSpPr/>
          <p:nvPr/>
        </p:nvSpPr>
        <p:spPr>
          <a:xfrm>
            <a:off x="2743200" y="3048000"/>
            <a:ext cx="3429000" cy="711251"/>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The WMS decides in which CE the job should be executed (resource matching). Which data is required?  </a:t>
            </a:r>
            <a:endParaRPr lang="en-GB" sz="1400" dirty="0">
              <a:solidFill>
                <a:schemeClr val="tx1"/>
              </a:solidFill>
              <a:effectLst>
                <a:outerShdw blurRad="38100" dist="38100" dir="2700000" algn="tl">
                  <a:schemeClr val="bg1">
                    <a:alpha val="43137"/>
                  </a:schemeClr>
                </a:outerShdw>
              </a:effectLst>
            </a:endParaRPr>
          </a:p>
        </p:txBody>
      </p:sp>
      <p:cxnSp>
        <p:nvCxnSpPr>
          <p:cNvPr id="87" name="Conector recto de flecha 86"/>
          <p:cNvCxnSpPr/>
          <p:nvPr/>
        </p:nvCxnSpPr>
        <p:spPr bwMode="auto">
          <a:xfrm rot="5400000" flipH="1" flipV="1">
            <a:off x="6286500" y="2857500"/>
            <a:ext cx="838200" cy="609600"/>
          </a:xfrm>
          <a:prstGeom prst="straightConnector1">
            <a:avLst/>
          </a:prstGeom>
          <a:blipFill dpi="0" rotWithShape="0">
            <a:blip r:embed="rId6"/>
            <a:srcRect/>
            <a:tile tx="0" ty="0" sx="100000" sy="100000" flip="none" algn="tl"/>
          </a:blipFill>
          <a:ln w="25400" cap="flat" cmpd="sng" algn="ctr">
            <a:solidFill>
              <a:srgbClr val="3366FF"/>
            </a:solidFill>
            <a:prstDash val="solid"/>
            <a:round/>
            <a:headEnd type="none" w="med" len="med"/>
            <a:tailEnd type="none"/>
          </a:ln>
          <a:effectLst>
            <a:outerShdw blurRad="50800" dist="38100" dir="2700000">
              <a:srgbClr val="000000">
                <a:alpha val="43000"/>
              </a:srgbClr>
            </a:outerShdw>
          </a:effectLst>
        </p:spPr>
      </p:cxnSp>
      <p:sp>
        <p:nvSpPr>
          <p:cNvPr id="91" name="Rectángulo 90"/>
          <p:cNvSpPr/>
          <p:nvPr/>
        </p:nvSpPr>
        <p:spPr>
          <a:xfrm>
            <a:off x="6248400" y="2971800"/>
            <a:ext cx="1219200" cy="3048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0" name="Rectángulo 89"/>
          <p:cNvSpPr/>
          <p:nvPr/>
        </p:nvSpPr>
        <p:spPr>
          <a:xfrm>
            <a:off x="6248400" y="2971800"/>
            <a:ext cx="1219200" cy="280363"/>
          </a:xfrm>
          <a:prstGeom prst="rect">
            <a:avLst/>
          </a:prstGeom>
        </p:spPr>
        <p:txBody>
          <a:bodyPr wrap="square" lIns="64291" tIns="32146" rIns="64291" bIns="32146">
            <a:spAutoFit/>
          </a:bodyPr>
          <a:lstStyle/>
          <a:p>
            <a:pPr algn="l"/>
            <a:r>
              <a:rPr lang="en-GB" sz="1400" b="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Job adapter</a:t>
            </a:r>
            <a:endParaRPr lang="en-GB" sz="1400" b="1">
              <a:solidFill>
                <a:schemeClr val="tx1"/>
              </a:solidFill>
              <a:effectLst>
                <a:outerShdw blurRad="38100" dist="38100" dir="2700000" algn="tl">
                  <a:schemeClr val="bg1">
                    <a:alpha val="43137"/>
                  </a:schemeClr>
                </a:outerShdw>
              </a:effectLst>
            </a:endParaRPr>
          </a:p>
        </p:txBody>
      </p:sp>
      <p:cxnSp>
        <p:nvCxnSpPr>
          <p:cNvPr id="97" name="Conector recto de flecha 96"/>
          <p:cNvCxnSpPr/>
          <p:nvPr/>
        </p:nvCxnSpPr>
        <p:spPr bwMode="auto">
          <a:xfrm>
            <a:off x="4648200" y="5486400"/>
            <a:ext cx="1676400" cy="76200"/>
          </a:xfrm>
          <a:prstGeom prst="straightConnector1">
            <a:avLst/>
          </a:prstGeom>
          <a:blipFill dpi="0" rotWithShape="0">
            <a:blip r:embed="rId6"/>
            <a:srcRect/>
            <a:tile tx="0" ty="0" sx="100000" sy="100000" flip="none" algn="tl"/>
          </a:blipFill>
          <a:ln w="25400" cap="flat" cmpd="sng" algn="ctr">
            <a:solidFill>
              <a:srgbClr val="000000"/>
            </a:solidFill>
            <a:prstDash val="dash"/>
            <a:round/>
            <a:headEnd type="arrow" w="med" len="med"/>
            <a:tailEnd type="arrow"/>
          </a:ln>
          <a:effectLst>
            <a:outerShdw blurRad="50800" dist="38100" dir="2700000">
              <a:srgbClr val="000000">
                <a:alpha val="43000"/>
              </a:srgbClr>
            </a:outerShdw>
          </a:effectLst>
        </p:spPr>
      </p:cxnSp>
      <p:pic>
        <p:nvPicPr>
          <p:cNvPr id="114" name="Imagen 113" descr="icon-loading-animated_04.gif"/>
          <p:cNvPicPr>
            <a:picLocks noChangeAspect="1"/>
          </p:cNvPicPr>
          <p:nvPr/>
        </p:nvPicPr>
        <p:blipFill>
          <a:blip r:embed="rId10"/>
          <a:stretch>
            <a:fillRect/>
          </a:stretch>
        </p:blipFill>
        <p:spPr>
          <a:xfrm>
            <a:off x="679450" y="5521325"/>
            <a:ext cx="533400" cy="533400"/>
          </a:xfrm>
          <a:prstGeom prst="rect">
            <a:avLst/>
          </a:prstGeom>
        </p:spPr>
      </p:pic>
      <p:sp>
        <p:nvSpPr>
          <p:cNvPr id="116" name="Rectángulo 115"/>
          <p:cNvSpPr/>
          <p:nvPr/>
        </p:nvSpPr>
        <p:spPr>
          <a:xfrm>
            <a:off x="1219200" y="5638800"/>
            <a:ext cx="914400" cy="280363"/>
          </a:xfrm>
          <a:prstGeom prst="rect">
            <a:avLst/>
          </a:prstGeom>
        </p:spPr>
        <p:txBody>
          <a:bodyPr wrap="square" lIns="64291" tIns="32146" rIns="64291" bIns="32146">
            <a:spAutoFit/>
          </a:bodyPr>
          <a:lstStyle/>
          <a:p>
            <a:pPr algn="l"/>
            <a:r>
              <a:rPr lang="en-GB" sz="1400" b="1" dirty="0" smtClean="0">
                <a:solidFill>
                  <a:schemeClr val="bg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Running</a:t>
            </a:r>
            <a:endParaRPr lang="en-GB" sz="1400" b="1" dirty="0">
              <a:solidFill>
                <a:schemeClr val="bg1"/>
              </a:solidFill>
              <a:effectLst>
                <a:outerShdw blurRad="38100" dist="38100" dir="2700000" algn="tl">
                  <a:schemeClr val="bg1">
                    <a:alpha val="43137"/>
                  </a:schemeClr>
                </a:outerShdw>
              </a:effectLst>
            </a:endParaRPr>
          </a:p>
        </p:txBody>
      </p:sp>
      <p:sp>
        <p:nvSpPr>
          <p:cNvPr id="73" name="Rectángulo 72"/>
          <p:cNvSpPr/>
          <p:nvPr/>
        </p:nvSpPr>
        <p:spPr>
          <a:xfrm>
            <a:off x="457200" y="3810000"/>
            <a:ext cx="2057400" cy="495807"/>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The job is executed </a:t>
            </a:r>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in a WN (or </a:t>
            </a:r>
            <a:r>
              <a:rPr lang="en-GB" sz="1400" dirty="0" err="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WNs</a:t>
            </a:r>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 or a CE.</a:t>
            </a:r>
            <a:endParaRPr lang="en-GB" sz="1400" dirty="0">
              <a:solidFill>
                <a:schemeClr val="tx1"/>
              </a:solidFill>
              <a:effectLst>
                <a:outerShdw blurRad="38100" dist="38100" dir="2700000" algn="tl">
                  <a:schemeClr val="bg1">
                    <a:alpha val="43137"/>
                  </a:scheme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5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grpId="0" nodeType="afterEffect">
                                  <p:stCondLst>
                                    <p:cond delay="0"/>
                                  </p:stCondLst>
                                  <p:childTnLst>
                                    <p:set>
                                      <p:cBhvr>
                                        <p:cTn id="29" dur="1" fill="hold">
                                          <p:stCondLst>
                                            <p:cond delay="0"/>
                                          </p:stCondLst>
                                        </p:cTn>
                                        <p:tgtEl>
                                          <p:spTgt spid="65"/>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57"/>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5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78"/>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66"/>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69"/>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79"/>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24"/>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68"/>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20"/>
                                        </p:tgtEl>
                                        <p:attrNameLst>
                                          <p:attrName>style.visibility</p:attrName>
                                        </p:attrNameLst>
                                      </p:cBhvr>
                                      <p:to>
                                        <p:strVal val="visible"/>
                                      </p:to>
                                    </p:set>
                                  </p:childTnLst>
                                </p:cTn>
                              </p:par>
                              <p:par>
                                <p:cTn id="52" presetID="1" presetClass="entr" presetSubtype="0" fill="hold" nodeType="withEffect">
                                  <p:stCondLst>
                                    <p:cond delay="0"/>
                                  </p:stCondLst>
                                  <p:childTnLst>
                                    <p:set>
                                      <p:cBhvr>
                                        <p:cTn id="53" dur="1" fill="hold">
                                          <p:stCondLst>
                                            <p:cond delay="0"/>
                                          </p:stCondLst>
                                        </p:cTn>
                                        <p:tgtEl>
                                          <p:spTgt spid="70"/>
                                        </p:tgtEl>
                                        <p:attrNameLst>
                                          <p:attrName>style.visibility</p:attrName>
                                        </p:attrNameLst>
                                      </p:cBhvr>
                                      <p:to>
                                        <p:strVal val="visible"/>
                                      </p:to>
                                    </p:set>
                                  </p:childTnLst>
                                </p:cTn>
                              </p:par>
                              <p:par>
                                <p:cTn id="54" presetID="1" presetClass="entr" presetSubtype="0" fill="hold" nodeType="withEffect">
                                  <p:stCondLst>
                                    <p:cond delay="0"/>
                                  </p:stCondLst>
                                  <p:childTnLst>
                                    <p:set>
                                      <p:cBhvr>
                                        <p:cTn id="55" dur="1" fill="hold">
                                          <p:stCondLst>
                                            <p:cond delay="0"/>
                                          </p:stCondLst>
                                        </p:cTn>
                                        <p:tgtEl>
                                          <p:spTgt spid="71"/>
                                        </p:tgtEl>
                                        <p:attrNameLst>
                                          <p:attrName>style.visibility</p:attrName>
                                        </p:attrNameLst>
                                      </p:cBhvr>
                                      <p:to>
                                        <p:strVal val="visible"/>
                                      </p:to>
                                    </p:set>
                                  </p:childTnLst>
                                </p:cTn>
                              </p:par>
                              <p:par>
                                <p:cTn id="56" presetID="1" presetClass="entr" presetSubtype="0" fill="hold" nodeType="withEffect">
                                  <p:stCondLst>
                                    <p:cond delay="0"/>
                                  </p:stCondLst>
                                  <p:childTnLst>
                                    <p:set>
                                      <p:cBhvr>
                                        <p:cTn id="57" dur="1" fill="hold">
                                          <p:stCondLst>
                                            <p:cond delay="0"/>
                                          </p:stCondLst>
                                        </p:cTn>
                                        <p:tgtEl>
                                          <p:spTgt spid="17"/>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51"/>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35" presetClass="emph" presetSubtype="0" repeatCount="indefinite" fill="hold" nodeType="clickEffect">
                                  <p:stCondLst>
                                    <p:cond delay="0"/>
                                  </p:stCondLst>
                                  <p:endCondLst>
                                    <p:cond evt="onNext" delay="0">
                                      <p:tgtEl>
                                        <p:sldTgt/>
                                      </p:tgtEl>
                                    </p:cond>
                                  </p:endCondLst>
                                  <p:childTnLst>
                                    <p:anim calcmode="discrete" valueType="str">
                                      <p:cBhvr>
                                        <p:cTn id="63" dur="500" fill="hold"/>
                                        <p:tgtEl>
                                          <p:spTgt spid="50"/>
                                        </p:tgtEl>
                                        <p:attrNameLst>
                                          <p:attrName>style.visibility</p:attrName>
                                        </p:attrNameLst>
                                      </p:cBhvr>
                                      <p:tavLst>
                                        <p:tav tm="0">
                                          <p:val>
                                            <p:strVal val="hidden"/>
                                          </p:val>
                                        </p:tav>
                                        <p:tav tm="50000">
                                          <p:val>
                                            <p:strVal val="visible"/>
                                          </p:val>
                                        </p:tav>
                                      </p:tavLst>
                                    </p:anim>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81"/>
                                        </p:tgtEl>
                                        <p:attrNameLst>
                                          <p:attrName>style.visibility</p:attrName>
                                        </p:attrNameLst>
                                      </p:cBhvr>
                                      <p:to>
                                        <p:strVal val="visible"/>
                                      </p:to>
                                    </p:set>
                                  </p:childTnLst>
                                </p:cTn>
                              </p:par>
                              <p:par>
                                <p:cTn id="68" presetID="1" presetClass="entr" presetSubtype="0" fill="hold" nodeType="withEffect">
                                  <p:stCondLst>
                                    <p:cond delay="0"/>
                                  </p:stCondLst>
                                  <p:childTnLst>
                                    <p:set>
                                      <p:cBhvr>
                                        <p:cTn id="69" dur="1" fill="hold">
                                          <p:stCondLst>
                                            <p:cond delay="0"/>
                                          </p:stCondLst>
                                        </p:cTn>
                                        <p:tgtEl>
                                          <p:spTgt spid="45"/>
                                        </p:tgtEl>
                                        <p:attrNameLst>
                                          <p:attrName>style.visibility</p:attrName>
                                        </p:attrNameLst>
                                      </p:cBhvr>
                                      <p:to>
                                        <p:strVal val="visible"/>
                                      </p:to>
                                    </p:set>
                                  </p:childTnLst>
                                </p:cTn>
                              </p:par>
                              <p:par>
                                <p:cTn id="70" presetID="1" presetClass="entr" presetSubtype="0" fill="hold" nodeType="withEffect">
                                  <p:stCondLst>
                                    <p:cond delay="0"/>
                                  </p:stCondLst>
                                  <p:childTnLst>
                                    <p:set>
                                      <p:cBhvr>
                                        <p:cTn id="71" dur="1" fill="hold">
                                          <p:stCondLst>
                                            <p:cond delay="0"/>
                                          </p:stCondLst>
                                        </p:cTn>
                                        <p:tgtEl>
                                          <p:spTgt spid="87"/>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90"/>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91"/>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0"/>
                                          </p:stCondLst>
                                        </p:cTn>
                                        <p:tgtEl>
                                          <p:spTgt spid="73"/>
                                        </p:tgtEl>
                                        <p:attrNameLst>
                                          <p:attrName>style.visibility</p:attrName>
                                        </p:attrNameLst>
                                      </p:cBhvr>
                                      <p:to>
                                        <p:strVal val="visible"/>
                                      </p:to>
                                    </p:set>
                                  </p:childTnLst>
                                </p:cTn>
                              </p:par>
                              <p:par>
                                <p:cTn id="80" presetID="1" presetClass="entr" presetSubtype="0" fill="hold" nodeType="withEffect">
                                  <p:stCondLst>
                                    <p:cond delay="0"/>
                                  </p:stCondLst>
                                  <p:childTnLst>
                                    <p:set>
                                      <p:cBhvr>
                                        <p:cTn id="81" dur="1" fill="hold">
                                          <p:stCondLst>
                                            <p:cond delay="0"/>
                                          </p:stCondLst>
                                        </p:cTn>
                                        <p:tgtEl>
                                          <p:spTgt spid="114"/>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116"/>
                                        </p:tgtEl>
                                        <p:attrNameLst>
                                          <p:attrName>style.visibility</p:attrName>
                                        </p:attrNameLst>
                                      </p:cBhvr>
                                      <p:to>
                                        <p:strVal val="visible"/>
                                      </p:to>
                                    </p:set>
                                  </p:childTnLst>
                                </p:cTn>
                              </p:par>
                              <p:par>
                                <p:cTn id="84" presetID="1" presetClass="entr" presetSubtype="0" fill="hold" grpId="0" nodeType="withEffect">
                                  <p:stCondLst>
                                    <p:cond delay="0"/>
                                  </p:stCondLst>
                                  <p:childTnLst>
                                    <p:set>
                                      <p:cBhvr>
                                        <p:cTn id="85" dur="1" fill="hold">
                                          <p:stCondLst>
                                            <p:cond delay="0"/>
                                          </p:stCondLst>
                                        </p:cTn>
                                        <p:tgtEl>
                                          <p:spTgt spid="115"/>
                                        </p:tgtEl>
                                        <p:attrNameLst>
                                          <p:attrName>style.visibility</p:attrName>
                                        </p:attrNameLst>
                                      </p:cBhvr>
                                      <p:to>
                                        <p:strVal val="visible"/>
                                      </p:to>
                                    </p:set>
                                  </p:childTnLst>
                                </p:cTn>
                              </p:par>
                              <p:par>
                                <p:cTn id="86" presetID="1" presetClass="entr" presetSubtype="0" fill="hold" nodeType="withEffect">
                                  <p:stCondLst>
                                    <p:cond delay="0"/>
                                  </p:stCondLst>
                                  <p:childTnLst>
                                    <p:set>
                                      <p:cBhvr>
                                        <p:cTn id="87"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 grpId="0" animBg="1"/>
      <p:bldP spid="51" grpId="0"/>
      <p:bldP spid="53" grpId="0"/>
      <p:bldP spid="64" grpId="0"/>
      <p:bldP spid="65" grpId="0"/>
      <p:bldP spid="78" grpId="0"/>
      <p:bldP spid="79" grpId="0"/>
      <p:bldP spid="81" grpId="0"/>
      <p:bldP spid="91" grpId="0" animBg="1"/>
      <p:bldP spid="90" grpId="0"/>
      <p:bldP spid="116" grpId="0"/>
      <p:bldP spid="73"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5" name="Rectángulo 114"/>
          <p:cNvSpPr/>
          <p:nvPr/>
        </p:nvSpPr>
        <p:spPr>
          <a:xfrm>
            <a:off x="1143000" y="5486400"/>
            <a:ext cx="990600" cy="609600"/>
          </a:xfrm>
          <a:prstGeom prst="rect">
            <a:avLst/>
          </a:prstGeom>
          <a:solidFill>
            <a:srgbClr val="2C2C2C"/>
          </a:solidFill>
          <a:ln>
            <a:noFill/>
          </a:ln>
          <a:effectLst>
            <a:outerShdw blurRad="50800" dist="38100" dir="2700000">
              <a:srgbClr val="000000">
                <a:alpha val="43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098" name="Rectangle 2"/>
          <p:cNvSpPr>
            <a:spLocks/>
          </p:cNvSpPr>
          <p:nvPr/>
        </p:nvSpPr>
        <p:spPr bwMode="auto">
          <a:xfrm>
            <a:off x="304800" y="0"/>
            <a:ext cx="4018359"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Submission</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grpSp>
        <p:nvGrpSpPr>
          <p:cNvPr id="2" name="Agrupar 16"/>
          <p:cNvGrpSpPr/>
          <p:nvPr/>
        </p:nvGrpSpPr>
        <p:grpSpPr>
          <a:xfrm>
            <a:off x="3276600" y="4191000"/>
            <a:ext cx="1071563" cy="803672"/>
            <a:chOff x="-742950" y="3160713"/>
            <a:chExt cx="5695950" cy="3671887"/>
          </a:xfrm>
        </p:grpSpPr>
        <p:pic>
          <p:nvPicPr>
            <p:cNvPr id="11" name="Imagen 10" descr="server.png"/>
            <p:cNvPicPr>
              <a:picLocks noChangeAspect="1"/>
            </p:cNvPicPr>
            <p:nvPr/>
          </p:nvPicPr>
          <p:blipFill>
            <a:blip r:embed="rId2"/>
            <a:stretch>
              <a:fillRect/>
            </a:stretch>
          </p:blipFill>
          <p:spPr>
            <a:xfrm>
              <a:off x="-742950" y="3160713"/>
              <a:ext cx="3251200" cy="3251200"/>
            </a:xfrm>
            <a:prstGeom prst="rect">
              <a:avLst/>
            </a:prstGeom>
          </p:spPr>
        </p:pic>
        <p:pic>
          <p:nvPicPr>
            <p:cNvPr id="12" name="Imagen 11" descr="server.png"/>
            <p:cNvPicPr>
              <a:picLocks noChangeAspect="1"/>
            </p:cNvPicPr>
            <p:nvPr/>
          </p:nvPicPr>
          <p:blipFill>
            <a:blip r:embed="rId2"/>
            <a:stretch>
              <a:fillRect/>
            </a:stretch>
          </p:blipFill>
          <p:spPr>
            <a:xfrm>
              <a:off x="482600" y="3352800"/>
              <a:ext cx="3251200" cy="3251200"/>
            </a:xfrm>
            <a:prstGeom prst="rect">
              <a:avLst/>
            </a:prstGeom>
          </p:spPr>
        </p:pic>
        <p:pic>
          <p:nvPicPr>
            <p:cNvPr id="13" name="Imagen 12" descr="server.png"/>
            <p:cNvPicPr>
              <a:picLocks noChangeAspect="1"/>
            </p:cNvPicPr>
            <p:nvPr/>
          </p:nvPicPr>
          <p:blipFill>
            <a:blip r:embed="rId2"/>
            <a:stretch>
              <a:fillRect/>
            </a:stretch>
          </p:blipFill>
          <p:spPr>
            <a:xfrm>
              <a:off x="1701800" y="3581400"/>
              <a:ext cx="3251200" cy="3251200"/>
            </a:xfrm>
            <a:prstGeom prst="rect">
              <a:avLst/>
            </a:prstGeom>
          </p:spPr>
        </p:pic>
      </p:grpSp>
      <p:grpSp>
        <p:nvGrpSpPr>
          <p:cNvPr id="3" name="Agrupar 19"/>
          <p:cNvGrpSpPr/>
          <p:nvPr/>
        </p:nvGrpSpPr>
        <p:grpSpPr>
          <a:xfrm>
            <a:off x="2321719" y="4793456"/>
            <a:ext cx="1071563" cy="803672"/>
            <a:chOff x="-742950" y="3160713"/>
            <a:chExt cx="5695950" cy="3671887"/>
          </a:xfrm>
        </p:grpSpPr>
        <p:pic>
          <p:nvPicPr>
            <p:cNvPr id="21" name="Imagen 20" descr="server.png"/>
            <p:cNvPicPr>
              <a:picLocks noChangeAspect="1"/>
            </p:cNvPicPr>
            <p:nvPr/>
          </p:nvPicPr>
          <p:blipFill>
            <a:blip r:embed="rId2"/>
            <a:stretch>
              <a:fillRect/>
            </a:stretch>
          </p:blipFill>
          <p:spPr>
            <a:xfrm>
              <a:off x="-742950" y="3160713"/>
              <a:ext cx="3251200" cy="3251200"/>
            </a:xfrm>
            <a:prstGeom prst="rect">
              <a:avLst/>
            </a:prstGeom>
          </p:spPr>
        </p:pic>
        <p:pic>
          <p:nvPicPr>
            <p:cNvPr id="22" name="Imagen 21" descr="server.png"/>
            <p:cNvPicPr>
              <a:picLocks noChangeAspect="1"/>
            </p:cNvPicPr>
            <p:nvPr/>
          </p:nvPicPr>
          <p:blipFill>
            <a:blip r:embed="rId2"/>
            <a:stretch>
              <a:fillRect/>
            </a:stretch>
          </p:blipFill>
          <p:spPr>
            <a:xfrm>
              <a:off x="482600" y="3352800"/>
              <a:ext cx="3251200" cy="3251200"/>
            </a:xfrm>
            <a:prstGeom prst="rect">
              <a:avLst/>
            </a:prstGeom>
          </p:spPr>
        </p:pic>
        <p:pic>
          <p:nvPicPr>
            <p:cNvPr id="23" name="Imagen 22" descr="server.png"/>
            <p:cNvPicPr>
              <a:picLocks noChangeAspect="1"/>
            </p:cNvPicPr>
            <p:nvPr/>
          </p:nvPicPr>
          <p:blipFill>
            <a:blip r:embed="rId2"/>
            <a:stretch>
              <a:fillRect/>
            </a:stretch>
          </p:blipFill>
          <p:spPr>
            <a:xfrm>
              <a:off x="1701800" y="3581400"/>
              <a:ext cx="3251200" cy="3251200"/>
            </a:xfrm>
            <a:prstGeom prst="rect">
              <a:avLst/>
            </a:prstGeom>
          </p:spPr>
        </p:pic>
      </p:grpSp>
      <p:grpSp>
        <p:nvGrpSpPr>
          <p:cNvPr id="4" name="Agrupar 23"/>
          <p:cNvGrpSpPr/>
          <p:nvPr/>
        </p:nvGrpSpPr>
        <p:grpSpPr>
          <a:xfrm>
            <a:off x="3429000" y="5105400"/>
            <a:ext cx="1071563" cy="803672"/>
            <a:chOff x="-742950" y="3160713"/>
            <a:chExt cx="5695950" cy="3671887"/>
          </a:xfrm>
        </p:grpSpPr>
        <p:pic>
          <p:nvPicPr>
            <p:cNvPr id="25" name="Imagen 24" descr="server.png"/>
            <p:cNvPicPr>
              <a:picLocks noChangeAspect="1"/>
            </p:cNvPicPr>
            <p:nvPr/>
          </p:nvPicPr>
          <p:blipFill>
            <a:blip r:embed="rId2"/>
            <a:stretch>
              <a:fillRect/>
            </a:stretch>
          </p:blipFill>
          <p:spPr>
            <a:xfrm>
              <a:off x="-742950" y="3160713"/>
              <a:ext cx="3251200" cy="3251200"/>
            </a:xfrm>
            <a:prstGeom prst="rect">
              <a:avLst/>
            </a:prstGeom>
          </p:spPr>
        </p:pic>
        <p:pic>
          <p:nvPicPr>
            <p:cNvPr id="26" name="Imagen 25" descr="server.png"/>
            <p:cNvPicPr>
              <a:picLocks noChangeAspect="1"/>
            </p:cNvPicPr>
            <p:nvPr/>
          </p:nvPicPr>
          <p:blipFill>
            <a:blip r:embed="rId2"/>
            <a:stretch>
              <a:fillRect/>
            </a:stretch>
          </p:blipFill>
          <p:spPr>
            <a:xfrm>
              <a:off x="482600" y="3352800"/>
              <a:ext cx="3251200" cy="3251200"/>
            </a:xfrm>
            <a:prstGeom prst="rect">
              <a:avLst/>
            </a:prstGeom>
          </p:spPr>
        </p:pic>
        <p:pic>
          <p:nvPicPr>
            <p:cNvPr id="27" name="Imagen 26" descr="server.png"/>
            <p:cNvPicPr>
              <a:picLocks noChangeAspect="1"/>
            </p:cNvPicPr>
            <p:nvPr/>
          </p:nvPicPr>
          <p:blipFill>
            <a:blip r:embed="rId2"/>
            <a:stretch>
              <a:fillRect/>
            </a:stretch>
          </p:blipFill>
          <p:spPr>
            <a:xfrm>
              <a:off x="1701800" y="3581400"/>
              <a:ext cx="3251200" cy="3251200"/>
            </a:xfrm>
            <a:prstGeom prst="rect">
              <a:avLst/>
            </a:prstGeom>
          </p:spPr>
        </p:pic>
      </p:grpSp>
      <p:grpSp>
        <p:nvGrpSpPr>
          <p:cNvPr id="5" name="Agrupar 27"/>
          <p:cNvGrpSpPr/>
          <p:nvPr/>
        </p:nvGrpSpPr>
        <p:grpSpPr>
          <a:xfrm>
            <a:off x="304800" y="762000"/>
            <a:ext cx="1553766" cy="1553766"/>
            <a:chOff x="558800" y="1981200"/>
            <a:chExt cx="2209800" cy="2209800"/>
          </a:xfrm>
        </p:grpSpPr>
        <p:pic>
          <p:nvPicPr>
            <p:cNvPr id="18" name="Imagen 17" descr="laptop.png"/>
            <p:cNvPicPr>
              <a:picLocks noChangeAspect="1"/>
            </p:cNvPicPr>
            <p:nvPr/>
          </p:nvPicPr>
          <p:blipFill>
            <a:blip r:embed="rId3"/>
            <a:stretch>
              <a:fillRect/>
            </a:stretch>
          </p:blipFill>
          <p:spPr>
            <a:xfrm>
              <a:off x="558800" y="1981200"/>
              <a:ext cx="2209800" cy="2209800"/>
            </a:xfrm>
            <a:prstGeom prst="rect">
              <a:avLst/>
            </a:prstGeom>
          </p:spPr>
        </p:pic>
        <p:sp>
          <p:nvSpPr>
            <p:cNvPr id="7" name="Rectángulo 6"/>
            <p:cNvSpPr/>
            <p:nvPr/>
          </p:nvSpPr>
          <p:spPr>
            <a:xfrm>
              <a:off x="1491432" y="2514600"/>
              <a:ext cx="779503" cy="503385"/>
            </a:xfrm>
            <a:prstGeom prst="rect">
              <a:avLst/>
            </a:prstGeom>
          </p:spPr>
          <p:txBody>
            <a:bodyPr wrap="none">
              <a:spAutoFit/>
            </a:bodyPr>
            <a:lstStyle/>
            <a:p>
              <a:r>
                <a:rPr lang="en-GB" sz="1700" b="1" smtClean="0">
                  <a:solidFill>
                    <a:schemeClr val="bg1"/>
                  </a:solidFill>
                  <a:effectLst>
                    <a:outerShdw blurRad="38100" dist="38100" dir="2700000" algn="tl">
                      <a:srgbClr val="000000">
                        <a:alpha val="43137"/>
                      </a:srgbClr>
                    </a:outerShdw>
                  </a:effectLst>
                  <a:latin typeface="Helvetica Neue"/>
                  <a:ea typeface="Helvetica Neue" pitchFamily="-110" charset="0"/>
                  <a:cs typeface="Helvetica Neue"/>
                  <a:sym typeface="Helvetica Neue" pitchFamily="-110" charset="0"/>
                </a:rPr>
                <a:t>ssh</a:t>
              </a:r>
              <a:endParaRPr lang="en-GB" sz="1700" b="1">
                <a:solidFill>
                  <a:schemeClr val="bg1"/>
                </a:solidFill>
                <a:effectLst>
                  <a:outerShdw blurRad="38100" dist="38100" dir="2700000" algn="tl">
                    <a:srgbClr val="000000">
                      <a:alpha val="43137"/>
                    </a:srgbClr>
                  </a:outerShdw>
                </a:effectLst>
              </a:endParaRPr>
            </a:p>
          </p:txBody>
        </p:sp>
      </p:grpSp>
      <p:grpSp>
        <p:nvGrpSpPr>
          <p:cNvPr id="6" name="Agrupar 31"/>
          <p:cNvGrpSpPr/>
          <p:nvPr/>
        </p:nvGrpSpPr>
        <p:grpSpPr>
          <a:xfrm>
            <a:off x="3124200" y="914400"/>
            <a:ext cx="1375172" cy="1375172"/>
            <a:chOff x="5588000" y="1905000"/>
            <a:chExt cx="1955800" cy="1955800"/>
          </a:xfrm>
        </p:grpSpPr>
        <p:pic>
          <p:nvPicPr>
            <p:cNvPr id="30" name="Imagen 29" descr="server.png"/>
            <p:cNvPicPr>
              <a:picLocks noChangeAspect="1"/>
            </p:cNvPicPr>
            <p:nvPr/>
          </p:nvPicPr>
          <p:blipFill>
            <a:blip r:embed="rId2"/>
            <a:stretch>
              <a:fillRect/>
            </a:stretch>
          </p:blipFill>
          <p:spPr>
            <a:xfrm>
              <a:off x="5588000" y="1905000"/>
              <a:ext cx="1955800" cy="1955800"/>
            </a:xfrm>
            <a:prstGeom prst="rect">
              <a:avLst/>
            </a:prstGeom>
          </p:spPr>
        </p:pic>
        <p:sp>
          <p:nvSpPr>
            <p:cNvPr id="31" name="Rectángulo 30"/>
            <p:cNvSpPr/>
            <p:nvPr/>
          </p:nvSpPr>
          <p:spPr>
            <a:xfrm rot="20364741">
              <a:off x="6474235" y="2586314"/>
              <a:ext cx="716119" cy="656590"/>
            </a:xfrm>
            <a:prstGeom prst="rect">
              <a:avLst/>
            </a:prstGeom>
          </p:spPr>
          <p:txBody>
            <a:bodyPr wrap="none">
              <a:spAutoFit/>
            </a:bodyPr>
            <a:lstStyle/>
            <a:p>
              <a:r>
                <a:rPr lang="en-GB" sz="2400" b="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UI</a:t>
              </a:r>
              <a:endParaRPr lang="en-GB" sz="2400" b="1">
                <a:solidFill>
                  <a:schemeClr val="tx1"/>
                </a:solidFill>
                <a:effectLst>
                  <a:outerShdw blurRad="38100" dist="38100" dir="2700000" algn="tl">
                    <a:schemeClr val="bg1">
                      <a:alpha val="43137"/>
                    </a:schemeClr>
                  </a:outerShdw>
                </a:effectLst>
              </a:endParaRPr>
            </a:p>
          </p:txBody>
        </p:sp>
      </p:grpSp>
      <p:grpSp>
        <p:nvGrpSpPr>
          <p:cNvPr id="8" name="Agrupar 36"/>
          <p:cNvGrpSpPr/>
          <p:nvPr/>
        </p:nvGrpSpPr>
        <p:grpSpPr>
          <a:xfrm>
            <a:off x="6629400" y="762000"/>
            <a:ext cx="1803797" cy="1803797"/>
            <a:chOff x="8712200" y="2743200"/>
            <a:chExt cx="2565400" cy="2565400"/>
          </a:xfrm>
        </p:grpSpPr>
        <p:grpSp>
          <p:nvGrpSpPr>
            <p:cNvPr id="9" name="Agrupar 34"/>
            <p:cNvGrpSpPr/>
            <p:nvPr/>
          </p:nvGrpSpPr>
          <p:grpSpPr>
            <a:xfrm>
              <a:off x="8712200" y="2743200"/>
              <a:ext cx="2565400" cy="2565400"/>
              <a:chOff x="7721600" y="6400800"/>
              <a:chExt cx="2565400" cy="2565400"/>
            </a:xfrm>
          </p:grpSpPr>
          <p:pic>
            <p:nvPicPr>
              <p:cNvPr id="19" name="Imagen 18" descr="server.png"/>
              <p:cNvPicPr>
                <a:picLocks noChangeAspect="1"/>
              </p:cNvPicPr>
              <p:nvPr/>
            </p:nvPicPr>
            <p:blipFill>
              <a:blip r:embed="rId2"/>
              <a:stretch>
                <a:fillRect/>
              </a:stretch>
            </p:blipFill>
            <p:spPr>
              <a:xfrm>
                <a:off x="7721600" y="6400800"/>
                <a:ext cx="2565400" cy="2565400"/>
              </a:xfrm>
              <a:prstGeom prst="rect">
                <a:avLst/>
              </a:prstGeom>
            </p:spPr>
          </p:pic>
          <p:pic>
            <p:nvPicPr>
              <p:cNvPr id="29" name="Imagen 28"/>
              <p:cNvPicPr>
                <a:picLocks noChangeAspect="1"/>
              </p:cNvPicPr>
              <p:nvPr/>
            </p:nvPicPr>
            <p:blipFill>
              <a:blip r:embed="rId4">
                <a:clrChange>
                  <a:clrFrom>
                    <a:srgbClr val="FFFFFF"/>
                  </a:clrFrom>
                  <a:clrTo>
                    <a:srgbClr val="FFFFFF">
                      <a:alpha val="0"/>
                    </a:srgbClr>
                  </a:clrTo>
                </a:clrChange>
              </a:blip>
              <a:stretch>
                <a:fillRect/>
              </a:stretch>
            </p:blipFill>
            <p:spPr>
              <a:xfrm>
                <a:off x="9017000" y="7696200"/>
                <a:ext cx="795154" cy="808297"/>
              </a:xfrm>
              <a:prstGeom prst="rect">
                <a:avLst/>
              </a:prstGeom>
              <a:effectLst>
                <a:outerShdw blurRad="50800" dist="38100" dir="2700000">
                  <a:srgbClr val="000000">
                    <a:alpha val="43000"/>
                  </a:srgbClr>
                </a:outerShdw>
              </a:effectLst>
            </p:spPr>
          </p:pic>
        </p:grpSp>
        <p:sp>
          <p:nvSpPr>
            <p:cNvPr id="36" name="Rectángulo 35"/>
            <p:cNvSpPr/>
            <p:nvPr/>
          </p:nvSpPr>
          <p:spPr>
            <a:xfrm rot="20364741">
              <a:off x="9876694" y="3423486"/>
              <a:ext cx="1083373" cy="525272"/>
            </a:xfrm>
            <a:prstGeom prst="rect">
              <a:avLst/>
            </a:prstGeom>
          </p:spPr>
          <p:txBody>
            <a:bodyPr wrap="none">
              <a:spAutoFit/>
            </a:bodyPr>
            <a:lstStyle/>
            <a:p>
              <a:r>
                <a:rPr lang="en-GB" sz="1800" b="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WMS</a:t>
              </a:r>
              <a:endParaRPr lang="en-GB" sz="1800" b="1">
                <a:solidFill>
                  <a:schemeClr val="tx1"/>
                </a:solidFill>
                <a:effectLst>
                  <a:outerShdw blurRad="38100" dist="38100" dir="2700000" algn="tl">
                    <a:schemeClr val="bg1">
                      <a:alpha val="43137"/>
                    </a:schemeClr>
                  </a:outerShdw>
                </a:effectLst>
              </a:endParaRPr>
            </a:p>
          </p:txBody>
        </p:sp>
      </p:grpSp>
      <p:sp>
        <p:nvSpPr>
          <p:cNvPr id="51" name="Rectángulo 50"/>
          <p:cNvSpPr/>
          <p:nvPr/>
        </p:nvSpPr>
        <p:spPr>
          <a:xfrm>
            <a:off x="2590800" y="4267200"/>
            <a:ext cx="450462" cy="341919"/>
          </a:xfrm>
          <a:prstGeom prst="rect">
            <a:avLst/>
          </a:prstGeom>
        </p:spPr>
        <p:txBody>
          <a:bodyPr wrap="none" lIns="64291" tIns="32146" rIns="64291" bIns="32146">
            <a:spAutoFit/>
          </a:bodyPr>
          <a:lstStyle/>
          <a:p>
            <a:r>
              <a:rPr lang="en-GB" sz="1800" b="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CE</a:t>
            </a:r>
            <a:endParaRPr lang="en-GB" sz="1800" b="1">
              <a:solidFill>
                <a:schemeClr val="tx1"/>
              </a:solidFill>
              <a:effectLst>
                <a:outerShdw blurRad="38100" dist="38100" dir="2700000" algn="tl">
                  <a:schemeClr val="bg1">
                    <a:alpha val="43137"/>
                  </a:schemeClr>
                </a:outerShdw>
              </a:effectLst>
            </a:endParaRPr>
          </a:p>
        </p:txBody>
      </p:sp>
      <p:sp>
        <p:nvSpPr>
          <p:cNvPr id="52" name="Rectángulo 51"/>
          <p:cNvSpPr/>
          <p:nvPr/>
        </p:nvSpPr>
        <p:spPr>
          <a:xfrm>
            <a:off x="362276" y="2057400"/>
            <a:ext cx="1347097" cy="280363"/>
          </a:xfrm>
          <a:prstGeom prst="rect">
            <a:avLst/>
          </a:prstGeom>
        </p:spPr>
        <p:txBody>
          <a:bodyPr wrap="none" lIns="64291" tIns="32146" rIns="64291" bIns="32146">
            <a:spAutoFit/>
          </a:bodyPr>
          <a:lstStyle/>
          <a:p>
            <a:r>
              <a:rPr lang="en-GB" sz="140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Local machine.</a:t>
            </a:r>
            <a:endParaRPr lang="en-GB" sz="1400">
              <a:solidFill>
                <a:schemeClr val="tx1"/>
              </a:solidFill>
              <a:effectLst>
                <a:outerShdw blurRad="38100" dist="38100" dir="2700000" algn="tl">
                  <a:schemeClr val="bg1">
                    <a:alpha val="43137"/>
                  </a:schemeClr>
                </a:outerShdw>
              </a:effectLst>
            </a:endParaRPr>
          </a:p>
        </p:txBody>
      </p:sp>
      <p:sp>
        <p:nvSpPr>
          <p:cNvPr id="38" name="Marcador de número de diapositiva 37"/>
          <p:cNvSpPr>
            <a:spLocks noGrp="1"/>
          </p:cNvSpPr>
          <p:nvPr>
            <p:ph type="sldNum" sz="quarter" idx="10"/>
          </p:nvPr>
        </p:nvSpPr>
        <p:spPr>
          <a:xfrm>
            <a:off x="8643168" y="6172200"/>
            <a:ext cx="500832" cy="260350"/>
          </a:xfrm>
        </p:spPr>
        <p:txBody>
          <a:bodyPr/>
          <a:lstStyle/>
          <a:p>
            <a:fld id="{0D827737-7F67-4447-AF1C-221D380ADF9C}" type="slidenum">
              <a:rPr lang="en-GB" smtClean="0"/>
              <a:pPr/>
              <a:t>14</a:t>
            </a:fld>
            <a:endParaRPr lang="en-GB"/>
          </a:p>
        </p:txBody>
      </p:sp>
      <p:pic>
        <p:nvPicPr>
          <p:cNvPr id="68" name="Imagen 67"/>
          <p:cNvPicPr>
            <a:picLocks noChangeAspect="1"/>
          </p:cNvPicPr>
          <p:nvPr/>
        </p:nvPicPr>
        <p:blipFill>
          <a:blip r:embed="rId5"/>
          <a:stretch>
            <a:fillRect/>
          </a:stretch>
        </p:blipFill>
        <p:spPr>
          <a:xfrm>
            <a:off x="7010400" y="4800600"/>
            <a:ext cx="571500" cy="571500"/>
          </a:xfrm>
          <a:prstGeom prst="rect">
            <a:avLst/>
          </a:prstGeom>
        </p:spPr>
      </p:pic>
      <p:pic>
        <p:nvPicPr>
          <p:cNvPr id="69" name="Imagen 68"/>
          <p:cNvPicPr>
            <a:picLocks noChangeAspect="1"/>
          </p:cNvPicPr>
          <p:nvPr/>
        </p:nvPicPr>
        <p:blipFill>
          <a:blip r:embed="rId5"/>
          <a:stretch>
            <a:fillRect/>
          </a:stretch>
        </p:blipFill>
        <p:spPr>
          <a:xfrm>
            <a:off x="7696200" y="5105400"/>
            <a:ext cx="571500" cy="571500"/>
          </a:xfrm>
          <a:prstGeom prst="rect">
            <a:avLst/>
          </a:prstGeom>
        </p:spPr>
      </p:pic>
      <p:pic>
        <p:nvPicPr>
          <p:cNvPr id="70" name="Imagen 69"/>
          <p:cNvPicPr>
            <a:picLocks noChangeAspect="1"/>
          </p:cNvPicPr>
          <p:nvPr/>
        </p:nvPicPr>
        <p:blipFill>
          <a:blip r:embed="rId5"/>
          <a:stretch>
            <a:fillRect/>
          </a:stretch>
        </p:blipFill>
        <p:spPr>
          <a:xfrm>
            <a:off x="7086600" y="5562600"/>
            <a:ext cx="571500" cy="571500"/>
          </a:xfrm>
          <a:prstGeom prst="rect">
            <a:avLst/>
          </a:prstGeom>
        </p:spPr>
      </p:pic>
      <p:sp>
        <p:nvSpPr>
          <p:cNvPr id="79" name="Rectángulo 78"/>
          <p:cNvSpPr/>
          <p:nvPr/>
        </p:nvSpPr>
        <p:spPr>
          <a:xfrm>
            <a:off x="6487618" y="5334000"/>
            <a:ext cx="429226" cy="341919"/>
          </a:xfrm>
          <a:prstGeom prst="rect">
            <a:avLst/>
          </a:prstGeom>
        </p:spPr>
        <p:txBody>
          <a:bodyPr wrap="none" lIns="64291" tIns="32146" rIns="64291" bIns="32146">
            <a:spAutoFit/>
          </a:bodyPr>
          <a:lstStyle/>
          <a:p>
            <a:r>
              <a:rPr lang="en-GB" sz="1800" b="1"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SE</a:t>
            </a:r>
            <a:endParaRPr lang="en-GB" sz="1800" b="1">
              <a:solidFill>
                <a:schemeClr val="tx1"/>
              </a:solidFill>
              <a:effectLst>
                <a:outerShdw blurRad="38100" dist="38100" dir="2700000" algn="tl">
                  <a:schemeClr val="bg1">
                    <a:alpha val="43137"/>
                  </a:schemeClr>
                </a:outerShdw>
              </a:effectLst>
            </a:endParaRPr>
          </a:p>
        </p:txBody>
      </p:sp>
      <p:cxnSp>
        <p:nvCxnSpPr>
          <p:cNvPr id="101" name="Conector recto de flecha 100"/>
          <p:cNvCxnSpPr/>
          <p:nvPr/>
        </p:nvCxnSpPr>
        <p:spPr bwMode="auto">
          <a:xfrm rot="5400000" flipH="1" flipV="1">
            <a:off x="7201694" y="3009900"/>
            <a:ext cx="761206" cy="76994"/>
          </a:xfrm>
          <a:prstGeom prst="straightConnector1">
            <a:avLst/>
          </a:prstGeom>
          <a:blipFill dpi="0" rotWithShape="0">
            <a:blip r:embed="rId6"/>
            <a:srcRect/>
            <a:tile tx="0" ty="0" sx="100000" sy="100000" flip="none" algn="tl"/>
          </a:blipFill>
          <a:ln w="25400" cap="flat" cmpd="sng" algn="ctr">
            <a:solidFill>
              <a:srgbClr val="FF0000"/>
            </a:solidFill>
            <a:prstDash val="solid"/>
            <a:round/>
            <a:headEnd type="none" w="med" len="med"/>
            <a:tailEnd type="arrow"/>
          </a:ln>
          <a:effectLst>
            <a:outerShdw blurRad="50800" dist="38100" dir="2700000">
              <a:srgbClr val="000000">
                <a:alpha val="43000"/>
              </a:srgbClr>
            </a:outerShdw>
          </a:effectLst>
        </p:spPr>
      </p:cxnSp>
      <p:cxnSp>
        <p:nvCxnSpPr>
          <p:cNvPr id="106" name="Conector recto de flecha 105"/>
          <p:cNvCxnSpPr/>
          <p:nvPr/>
        </p:nvCxnSpPr>
        <p:spPr bwMode="auto">
          <a:xfrm flipV="1">
            <a:off x="4495800" y="3429000"/>
            <a:ext cx="3048000" cy="914400"/>
          </a:xfrm>
          <a:prstGeom prst="straightConnector1">
            <a:avLst/>
          </a:prstGeom>
          <a:blipFill dpi="0" rotWithShape="0">
            <a:blip r:embed="rId6"/>
            <a:srcRect/>
            <a:tile tx="0" ty="0" sx="100000" sy="100000" flip="none" algn="tl"/>
          </a:blipFill>
          <a:ln w="25400" cap="flat" cmpd="sng" algn="ctr">
            <a:solidFill>
              <a:srgbClr val="FF0000"/>
            </a:solidFill>
            <a:prstDash val="solid"/>
            <a:round/>
            <a:headEnd type="none" w="med" len="med"/>
            <a:tailEnd type="none"/>
          </a:ln>
          <a:effectLst>
            <a:outerShdw blurRad="50800" dist="38100" dir="2700000">
              <a:srgbClr val="000000">
                <a:alpha val="43000"/>
              </a:srgbClr>
            </a:outerShdw>
          </a:effectLst>
        </p:spPr>
      </p:cxnSp>
      <p:cxnSp>
        <p:nvCxnSpPr>
          <p:cNvPr id="108" name="Conector recto de flecha 107"/>
          <p:cNvCxnSpPr/>
          <p:nvPr/>
        </p:nvCxnSpPr>
        <p:spPr bwMode="auto">
          <a:xfrm rot="10800000" flipV="1">
            <a:off x="4495800" y="1600200"/>
            <a:ext cx="1905000" cy="1588"/>
          </a:xfrm>
          <a:prstGeom prst="straightConnector1">
            <a:avLst/>
          </a:prstGeom>
          <a:blipFill dpi="0" rotWithShape="0">
            <a:blip r:embed="rId6"/>
            <a:srcRect/>
            <a:tile tx="0" ty="0" sx="100000" sy="100000" flip="none" algn="tl"/>
          </a:blipFill>
          <a:ln w="25400" cap="flat" cmpd="sng" algn="ctr">
            <a:solidFill>
              <a:srgbClr val="FF0000"/>
            </a:solidFill>
            <a:prstDash val="solid"/>
            <a:round/>
            <a:headEnd type="none" w="med" len="med"/>
            <a:tailEnd type="arrow"/>
          </a:ln>
          <a:effectLst>
            <a:outerShdw blurRad="50800" dist="38100" dir="2700000">
              <a:srgbClr val="000000">
                <a:alpha val="43000"/>
              </a:srgbClr>
            </a:outerShdw>
          </a:effectLst>
        </p:spPr>
      </p:cxnSp>
      <p:cxnSp>
        <p:nvCxnSpPr>
          <p:cNvPr id="111" name="Conector recto de flecha 110"/>
          <p:cNvCxnSpPr/>
          <p:nvPr/>
        </p:nvCxnSpPr>
        <p:spPr bwMode="auto">
          <a:xfrm rot="10800000">
            <a:off x="2133600" y="1676400"/>
            <a:ext cx="877490" cy="10790"/>
          </a:xfrm>
          <a:prstGeom prst="straightConnector1">
            <a:avLst/>
          </a:prstGeom>
          <a:blipFill dpi="0" rotWithShape="0">
            <a:blip r:embed="rId6"/>
            <a:srcRect/>
            <a:tile tx="0" ty="0" sx="100000" sy="100000" flip="none" algn="tl"/>
          </a:blipFill>
          <a:ln w="25400" cap="flat" cmpd="sng" algn="ctr">
            <a:solidFill>
              <a:srgbClr val="FF0000"/>
            </a:solidFill>
            <a:prstDash val="solid"/>
            <a:round/>
            <a:headEnd type="none" w="med" len="med"/>
            <a:tailEnd type="arrow"/>
          </a:ln>
          <a:effectLst>
            <a:outerShdw blurRad="50800" dist="38100" dir="2700000">
              <a:srgbClr val="000000">
                <a:alpha val="43000"/>
              </a:srgbClr>
            </a:outerShdw>
          </a:effectLst>
        </p:spPr>
      </p:cxnSp>
      <p:sp>
        <p:nvSpPr>
          <p:cNvPr id="113" name="Rectángulo 112"/>
          <p:cNvSpPr/>
          <p:nvPr/>
        </p:nvSpPr>
        <p:spPr>
          <a:xfrm>
            <a:off x="304800" y="4343400"/>
            <a:ext cx="2057400" cy="926694"/>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Once the job has </a:t>
            </a:r>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finished, </a:t>
            </a:r>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the output is sent to the WMS or store in a SE.</a:t>
            </a:r>
            <a:endParaRPr lang="en-GB" sz="1400" dirty="0">
              <a:solidFill>
                <a:schemeClr val="tx1"/>
              </a:solidFill>
              <a:effectLst>
                <a:outerShdw blurRad="38100" dist="38100" dir="2700000" algn="tl">
                  <a:schemeClr val="bg1">
                    <a:alpha val="43137"/>
                  </a:schemeClr>
                </a:outerShdw>
              </a:effectLst>
            </a:endParaRPr>
          </a:p>
        </p:txBody>
      </p:sp>
      <p:sp>
        <p:nvSpPr>
          <p:cNvPr id="116" name="Rectángulo 115"/>
          <p:cNvSpPr/>
          <p:nvPr/>
        </p:nvSpPr>
        <p:spPr>
          <a:xfrm>
            <a:off x="1219200" y="5638800"/>
            <a:ext cx="914400" cy="280363"/>
          </a:xfrm>
          <a:prstGeom prst="rect">
            <a:avLst/>
          </a:prstGeom>
        </p:spPr>
        <p:txBody>
          <a:bodyPr wrap="square" lIns="64291" tIns="32146" rIns="64291" bIns="32146">
            <a:spAutoFit/>
          </a:bodyPr>
          <a:lstStyle/>
          <a:p>
            <a:pPr algn="l"/>
            <a:r>
              <a:rPr lang="en-GB" sz="1400" b="1" dirty="0" smtClean="0">
                <a:solidFill>
                  <a:schemeClr val="bg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Finished</a:t>
            </a:r>
            <a:endParaRPr lang="en-GB" sz="1400" b="1" dirty="0">
              <a:solidFill>
                <a:schemeClr val="bg1"/>
              </a:solidFill>
              <a:effectLst>
                <a:outerShdw blurRad="38100" dist="38100" dir="2700000" algn="tl">
                  <a:schemeClr val="bg1">
                    <a:alpha val="43137"/>
                  </a:schemeClr>
                </a:outerShdw>
              </a:effectLst>
            </a:endParaRPr>
          </a:p>
        </p:txBody>
      </p:sp>
      <p:cxnSp>
        <p:nvCxnSpPr>
          <p:cNvPr id="61" name="Conector recto de flecha 60"/>
          <p:cNvCxnSpPr/>
          <p:nvPr/>
        </p:nvCxnSpPr>
        <p:spPr bwMode="auto">
          <a:xfrm>
            <a:off x="4648200" y="5257800"/>
            <a:ext cx="1676400" cy="1588"/>
          </a:xfrm>
          <a:prstGeom prst="straightConnector1">
            <a:avLst/>
          </a:prstGeom>
          <a:blipFill dpi="0" rotWithShape="0">
            <a:blip r:embed="rId6"/>
            <a:srcRect/>
            <a:tile tx="0" ty="0" sx="100000" sy="100000" flip="none" algn="tl"/>
          </a:blipFill>
          <a:ln w="25400" cap="flat" cmpd="sng" algn="ctr">
            <a:solidFill>
              <a:srgbClr val="FF0000"/>
            </a:solidFill>
            <a:prstDash val="solid"/>
            <a:round/>
            <a:headEnd type="none" w="med" len="med"/>
            <a:tailEnd type="arrow"/>
          </a:ln>
          <a:effectLst>
            <a:outerShdw blurRad="50800" dist="38100" dir="2700000">
              <a:srgbClr val="000000">
                <a:alpha val="43000"/>
              </a:srgbClr>
            </a:outerShdw>
          </a:effectLst>
        </p:spPr>
      </p:cxnSp>
      <p:sp>
        <p:nvSpPr>
          <p:cNvPr id="67" name="Rectángulo 66"/>
          <p:cNvSpPr/>
          <p:nvPr/>
        </p:nvSpPr>
        <p:spPr>
          <a:xfrm>
            <a:off x="4800600" y="4648200"/>
            <a:ext cx="2057400" cy="495807"/>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The output can be stored in the SE.</a:t>
            </a:r>
            <a:endParaRPr lang="en-GB" sz="1400" dirty="0">
              <a:solidFill>
                <a:schemeClr val="tx1"/>
              </a:solidFill>
              <a:effectLst>
                <a:outerShdw blurRad="38100" dist="38100" dir="2700000" algn="tl">
                  <a:schemeClr val="bg1">
                    <a:alpha val="43137"/>
                  </a:schemeClr>
                </a:outerShdw>
              </a:effectLst>
            </a:endParaRPr>
          </a:p>
        </p:txBody>
      </p:sp>
      <p:sp>
        <p:nvSpPr>
          <p:cNvPr id="72" name="Rectángulo 71"/>
          <p:cNvSpPr/>
          <p:nvPr/>
        </p:nvSpPr>
        <p:spPr>
          <a:xfrm>
            <a:off x="4267200" y="3124200"/>
            <a:ext cx="2057400" cy="495807"/>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The output can be retrieved by the WMS.</a:t>
            </a:r>
            <a:endParaRPr lang="en-GB" sz="1400" dirty="0">
              <a:solidFill>
                <a:schemeClr val="tx1"/>
              </a:solidFill>
              <a:effectLst>
                <a:outerShdw blurRad="38100" dist="38100" dir="2700000" algn="tl">
                  <a:schemeClr val="bg1">
                    <a:alpha val="43137"/>
                  </a:schemeClr>
                </a:outerShdw>
              </a:effectLst>
            </a:endParaRPr>
          </a:p>
        </p:txBody>
      </p:sp>
      <p:sp>
        <p:nvSpPr>
          <p:cNvPr id="74" name="Rectángulo 73"/>
          <p:cNvSpPr/>
          <p:nvPr/>
        </p:nvSpPr>
        <p:spPr>
          <a:xfrm>
            <a:off x="4495800" y="1828800"/>
            <a:ext cx="2057400" cy="711251"/>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The output can be retrieved from the WMS to the UI.</a:t>
            </a:r>
            <a:endParaRPr lang="en-GB" sz="1400" dirty="0">
              <a:solidFill>
                <a:schemeClr val="tx1"/>
              </a:solidFill>
              <a:effectLst>
                <a:outerShdw blurRad="38100" dist="38100" dir="2700000" algn="tl">
                  <a:schemeClr val="bg1">
                    <a:alpha val="43137"/>
                  </a:schemeClr>
                </a:outerShdw>
              </a:effectLst>
            </a:endParaRPr>
          </a:p>
        </p:txBody>
      </p:sp>
      <p:sp>
        <p:nvSpPr>
          <p:cNvPr id="75" name="Rectángulo 74"/>
          <p:cNvSpPr/>
          <p:nvPr/>
        </p:nvSpPr>
        <p:spPr>
          <a:xfrm>
            <a:off x="1676400" y="2362200"/>
            <a:ext cx="2057400" cy="495807"/>
          </a:xfrm>
          <a:prstGeom prst="rect">
            <a:avLst/>
          </a:prstGeom>
        </p:spPr>
        <p:txBody>
          <a:bodyPr wrap="square" lIns="64291" tIns="32146" rIns="64291" bIns="32146">
            <a:spAutoFit/>
          </a:bodyPr>
          <a:lstStyle/>
          <a:p>
            <a:r>
              <a:rPr lang="en-GB" sz="1400"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You can copy the output from the UI.</a:t>
            </a:r>
            <a:endParaRPr lang="en-GB" sz="1400" dirty="0">
              <a:solidFill>
                <a:schemeClr val="tx1"/>
              </a:solidFill>
              <a:effectLst>
                <a:outerShdw blurRad="38100" dist="38100" dir="2700000" algn="tl">
                  <a:schemeClr val="bg1">
                    <a:alpha val="43137"/>
                  </a:scheme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8"/>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4"/>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7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5"/>
                                        </p:tgtEl>
                                        <p:attrNameLst>
                                          <p:attrName>style.visibility</p:attrName>
                                        </p:attrNameLst>
                                      </p:cBhvr>
                                      <p:to>
                                        <p:strVal val="visible"/>
                                      </p:to>
                                    </p:set>
                                  </p:childTnLst>
                                </p:cTn>
                              </p:par>
                              <p:par>
                                <p:cTn id="33" presetID="1" presetClass="entr" presetSubtype="0" fill="hold" grpId="2" nodeType="withEffect">
                                  <p:stCondLst>
                                    <p:cond delay="0"/>
                                  </p:stCondLst>
                                  <p:childTnLst>
                                    <p:set>
                                      <p:cBhvr>
                                        <p:cTn id="34"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p:bldP spid="72" grpId="0"/>
      <p:bldP spid="74" grpId="0"/>
      <p:bldP spid="74" grpId="1"/>
      <p:bldP spid="75" grpId="0"/>
      <p:bldP spid="75" grpId="1"/>
      <p:bldP spid="75" grpId="2"/>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2286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err="1" smtClean="0">
                <a:solidFill>
                  <a:schemeClr val="tx1"/>
                </a:solidFill>
                <a:latin typeface="Helvetica Neue" pitchFamily="-110" charset="0"/>
                <a:ea typeface="Helvetica Neue" pitchFamily="-110" charset="0"/>
                <a:cs typeface="Helvetica Neue" pitchFamily="-110" charset="0"/>
                <a:sym typeface="Helvetica Neue" pitchFamily="-110" charset="0"/>
              </a:rPr>
              <a:t>gLite</a:t>
            </a: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 Commands</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15</a:t>
            </a:fld>
            <a:endParaRPr lang="en-GB"/>
          </a:p>
        </p:txBody>
      </p:sp>
      <p:sp>
        <p:nvSpPr>
          <p:cNvPr id="7" name="Rectángulo 6"/>
          <p:cNvSpPr/>
          <p:nvPr/>
        </p:nvSpPr>
        <p:spPr>
          <a:xfrm>
            <a:off x="457200" y="838200"/>
            <a:ext cx="7239000" cy="2862322"/>
          </a:xfrm>
          <a:prstGeom prst="rect">
            <a:avLst/>
          </a:prstGeom>
        </p:spPr>
        <p:txBody>
          <a:bodyPr wrap="square">
            <a:spAutoFit/>
          </a:bodyPr>
          <a:lstStyle/>
          <a:p>
            <a:pPr algn="l"/>
            <a:r>
              <a:rPr lang="en-GB" sz="2000" dirty="0" smtClean="0">
                <a:latin typeface="Helvetica Neue"/>
                <a:cs typeface="Helvetica Neue"/>
              </a:rPr>
              <a:t> Job management by the users: </a:t>
            </a:r>
            <a:r>
              <a:rPr lang="en-GB" sz="2000" dirty="0" err="1" smtClean="0">
                <a:latin typeface="Helvetica Neue"/>
                <a:cs typeface="Helvetica Neue"/>
              </a:rPr>
              <a:t>gLite</a:t>
            </a:r>
            <a:r>
              <a:rPr lang="en-GB" sz="2000" dirty="0" smtClean="0">
                <a:latin typeface="Helvetica Neue"/>
                <a:cs typeface="Helvetica Neue"/>
              </a:rPr>
              <a:t> commands:</a:t>
            </a:r>
          </a:p>
          <a:p>
            <a:pPr lvl="1" algn="l">
              <a:buFont typeface="Arial"/>
              <a:buChar char="•"/>
            </a:pPr>
            <a:r>
              <a:rPr lang="en-GB" sz="2000" dirty="0" smtClean="0">
                <a:latin typeface="Helvetica Neue"/>
                <a:cs typeface="Helvetica Neue"/>
              </a:rPr>
              <a:t> Credentials delegation</a:t>
            </a:r>
          </a:p>
          <a:p>
            <a:pPr lvl="1" algn="l">
              <a:buFont typeface="Arial"/>
              <a:buChar char="•"/>
            </a:pPr>
            <a:r>
              <a:rPr lang="en-GB" sz="2000" dirty="0" smtClean="0">
                <a:latin typeface="Helvetica Neue"/>
                <a:cs typeface="Helvetica Neue"/>
              </a:rPr>
              <a:t> Job matching</a:t>
            </a:r>
          </a:p>
          <a:p>
            <a:pPr lvl="1" algn="l">
              <a:buFont typeface="Arial"/>
              <a:buChar char="•"/>
            </a:pPr>
            <a:r>
              <a:rPr lang="en-GB" sz="2000" dirty="0" smtClean="0">
                <a:latin typeface="Helvetica Neue"/>
                <a:cs typeface="Helvetica Neue"/>
              </a:rPr>
              <a:t> Job submission</a:t>
            </a:r>
          </a:p>
          <a:p>
            <a:pPr lvl="1" algn="l">
              <a:buFont typeface="Arial"/>
              <a:buChar char="•"/>
            </a:pPr>
            <a:r>
              <a:rPr lang="en-GB" sz="2000" dirty="0" smtClean="0">
                <a:latin typeface="Helvetica Neue"/>
                <a:cs typeface="Helvetica Neue"/>
              </a:rPr>
              <a:t> Job status</a:t>
            </a:r>
          </a:p>
          <a:p>
            <a:pPr lvl="1" algn="l">
              <a:buFont typeface="Arial"/>
              <a:buChar char="•"/>
            </a:pPr>
            <a:r>
              <a:rPr lang="en-GB" sz="2000" dirty="0" smtClean="0">
                <a:latin typeface="Helvetica Neue"/>
                <a:cs typeface="Helvetica Neue"/>
              </a:rPr>
              <a:t> Job logging info</a:t>
            </a:r>
          </a:p>
          <a:p>
            <a:pPr lvl="1" algn="l">
              <a:buFont typeface="Arial"/>
              <a:buChar char="•"/>
            </a:pPr>
            <a:r>
              <a:rPr lang="en-GB" sz="2000" dirty="0" smtClean="0">
                <a:latin typeface="Helvetica Neue"/>
                <a:cs typeface="Helvetica Neue"/>
              </a:rPr>
              <a:t> Job monitoring</a:t>
            </a:r>
          </a:p>
          <a:p>
            <a:pPr lvl="1" algn="l">
              <a:buFont typeface="Arial"/>
              <a:buChar char="•"/>
            </a:pPr>
            <a:r>
              <a:rPr lang="en-GB" sz="2000" dirty="0" smtClean="0">
                <a:latin typeface="Helvetica Neue"/>
                <a:cs typeface="Helvetica Neue"/>
              </a:rPr>
              <a:t> Job cancelation</a:t>
            </a:r>
          </a:p>
          <a:p>
            <a:pPr lvl="1" algn="l">
              <a:buFont typeface="Arial"/>
              <a:buChar char="•"/>
            </a:pPr>
            <a:r>
              <a:rPr lang="en-GB" sz="2000" dirty="0" smtClean="0">
                <a:latin typeface="Helvetica Neue"/>
                <a:cs typeface="Helvetica Neue"/>
              </a:rPr>
              <a:t> Job output retrieval </a:t>
            </a:r>
            <a:endParaRPr lang="en-GB" sz="2000" dirty="0">
              <a:latin typeface="Helvetica Neue"/>
              <a:cs typeface="Helvetica Neue"/>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Credentials delegation</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16</a:t>
            </a:fld>
            <a:endParaRPr lang="en-GB"/>
          </a:p>
        </p:txBody>
      </p:sp>
      <p:sp>
        <p:nvSpPr>
          <p:cNvPr id="7" name="Rectángulo 6"/>
          <p:cNvSpPr/>
          <p:nvPr/>
        </p:nvSpPr>
        <p:spPr>
          <a:xfrm>
            <a:off x="228600" y="762000"/>
            <a:ext cx="8458200" cy="3416320"/>
          </a:xfrm>
          <a:prstGeom prst="rect">
            <a:avLst/>
          </a:prstGeom>
        </p:spPr>
        <p:txBody>
          <a:bodyPr wrap="square">
            <a:spAutoFit/>
          </a:bodyPr>
          <a:lstStyle/>
          <a:p>
            <a:pPr algn="l"/>
            <a:r>
              <a:rPr lang="en-GB" sz="1800" dirty="0" smtClean="0">
                <a:latin typeface="Helvetica Neue"/>
                <a:cs typeface="Helvetica Neue"/>
              </a:rPr>
              <a:t>This command delegates your credentials (proxy) to the </a:t>
            </a:r>
            <a:r>
              <a:rPr lang="en-GB" sz="1800" i="1" dirty="0" smtClean="0">
                <a:latin typeface="Helvetica Neue"/>
                <a:cs typeface="Helvetica Neue"/>
              </a:rPr>
              <a:t>Workload Management System</a:t>
            </a:r>
            <a:r>
              <a:rPr lang="en-GB" sz="1800" dirty="0" smtClean="0">
                <a:latin typeface="Helvetica Neue"/>
                <a:cs typeface="Helvetica Neue"/>
              </a:rPr>
              <a:t> (WMS), assigns and holds an identification name (automatic or not), so that subsequent invocations of </a:t>
            </a:r>
            <a:r>
              <a:rPr lang="en-GB" sz="1800" dirty="0" err="1" smtClean="0">
                <a:latin typeface="Helvetica Neue"/>
                <a:cs typeface="Helvetica Neue"/>
              </a:rPr>
              <a:t>glite-wms-job-submit</a:t>
            </a:r>
            <a:r>
              <a:rPr lang="en-GB" sz="1800" dirty="0" smtClean="0">
                <a:latin typeface="Helvetica Neue"/>
                <a:cs typeface="Helvetica Neue"/>
              </a:rPr>
              <a:t> and </a:t>
            </a:r>
            <a:r>
              <a:rPr lang="en-GB" sz="1800" dirty="0" err="1" smtClean="0">
                <a:latin typeface="Helvetica Neue"/>
                <a:cs typeface="Helvetica Neue"/>
              </a:rPr>
              <a:t>glite-wms-job-list-match</a:t>
            </a:r>
            <a:r>
              <a:rPr lang="en-GB" sz="1800" dirty="0" smtClean="0">
                <a:latin typeface="Helvetica Neue"/>
                <a:cs typeface="Helvetica Neue"/>
              </a:rPr>
              <a:t> can be given that delegation name, bypassing the delegation of a new proxy. </a:t>
            </a:r>
          </a:p>
          <a:p>
            <a:pPr algn="l"/>
            <a:endParaRPr lang="en-GB" sz="1800" dirty="0" smtClean="0">
              <a:latin typeface="Helvetica Neue"/>
              <a:cs typeface="Helvetica Neue"/>
            </a:endParaRPr>
          </a:p>
          <a:p>
            <a:pPr algn="l"/>
            <a:r>
              <a:rPr lang="en-GB" sz="1800" dirty="0" smtClean="0">
                <a:latin typeface="Helvetica Neue"/>
                <a:cs typeface="Helvetica Neue"/>
              </a:rPr>
              <a:t>Syntax: </a:t>
            </a:r>
            <a:r>
              <a:rPr lang="en-GB" sz="1800" b="1" dirty="0" err="1" smtClean="0">
                <a:latin typeface="Helvetica Neue"/>
                <a:cs typeface="Helvetica Neue"/>
              </a:rPr>
              <a:t>glite-wms-job-delegate-proxy</a:t>
            </a:r>
            <a:r>
              <a:rPr lang="en-GB" sz="1800" b="1" dirty="0" smtClean="0">
                <a:latin typeface="Helvetica Neue"/>
                <a:cs typeface="Helvetica Neue"/>
              </a:rPr>
              <a:t> -</a:t>
            </a:r>
            <a:r>
              <a:rPr lang="en-GB" sz="1800" b="1" dirty="0" err="1" smtClean="0">
                <a:latin typeface="Helvetica Neue"/>
                <a:cs typeface="Helvetica Neue"/>
              </a:rPr>
              <a:t>d</a:t>
            </a:r>
            <a:r>
              <a:rPr lang="en-GB" sz="1800" b="1" dirty="0" smtClean="0">
                <a:latin typeface="Helvetica Neue"/>
                <a:cs typeface="Helvetica Neue"/>
              </a:rPr>
              <a:t> </a:t>
            </a:r>
            <a:r>
              <a:rPr lang="en-GB" sz="1800" b="1" dirty="0" err="1" smtClean="0">
                <a:latin typeface="Helvetica Neue"/>
                <a:cs typeface="Helvetica Neue"/>
              </a:rPr>
              <a:t>dID</a:t>
            </a:r>
            <a:r>
              <a:rPr lang="en-GB" sz="1800" b="1" dirty="0" smtClean="0">
                <a:latin typeface="Helvetica Neue"/>
                <a:cs typeface="Helvetica Neue"/>
              </a:rPr>
              <a:t> </a:t>
            </a:r>
            <a:endParaRPr lang="en-GB" sz="1800" dirty="0" smtClean="0">
              <a:latin typeface="Helvetica Neue"/>
              <a:cs typeface="Helvetica Neue"/>
            </a:endParaRPr>
          </a:p>
          <a:p>
            <a:pPr algn="l"/>
            <a:r>
              <a:rPr lang="en-GB" sz="1800" dirty="0" smtClean="0">
                <a:latin typeface="Helvetica Neue"/>
                <a:cs typeface="Helvetica Neue"/>
              </a:rPr>
              <a:t>Options:</a:t>
            </a:r>
            <a:br>
              <a:rPr lang="en-GB" sz="1800" dirty="0" smtClean="0">
                <a:latin typeface="Helvetica Neue"/>
                <a:cs typeface="Helvetica Neue"/>
              </a:rPr>
            </a:br>
            <a:r>
              <a:rPr lang="en-GB" sz="1800" dirty="0" smtClean="0">
                <a:latin typeface="Helvetica Neue"/>
                <a:cs typeface="Helvetica Neue"/>
              </a:rPr>
              <a:t>-a Creates an automatic identification name </a:t>
            </a:r>
            <a:br>
              <a:rPr lang="en-GB" sz="1800" dirty="0" smtClean="0">
                <a:latin typeface="Helvetica Neue"/>
                <a:cs typeface="Helvetica Neue"/>
              </a:rPr>
            </a:br>
            <a:r>
              <a:rPr lang="en-GB" sz="1800" dirty="0" smtClean="0">
                <a:latin typeface="Helvetica Neue"/>
                <a:cs typeface="Helvetica Neue"/>
              </a:rPr>
              <a:t>-</a:t>
            </a:r>
            <a:r>
              <a:rPr lang="en-GB" sz="1800" dirty="0" err="1" smtClean="0">
                <a:latin typeface="Helvetica Neue"/>
                <a:cs typeface="Helvetica Neue"/>
              </a:rPr>
              <a:t>d</a:t>
            </a:r>
            <a:r>
              <a:rPr lang="en-GB" sz="1800" dirty="0" smtClean="0">
                <a:latin typeface="Helvetica Neue"/>
                <a:cs typeface="Helvetica Neue"/>
              </a:rPr>
              <a:t> </a:t>
            </a:r>
            <a:r>
              <a:rPr lang="en-GB" sz="1800" dirty="0" err="1" smtClean="0">
                <a:latin typeface="Helvetica Neue"/>
                <a:cs typeface="Helvetica Neue"/>
              </a:rPr>
              <a:t>dID</a:t>
            </a:r>
            <a:r>
              <a:rPr lang="en-GB" sz="1800" dirty="0" smtClean="0">
                <a:latin typeface="Helvetica Neue"/>
                <a:cs typeface="Helvetica Neue"/>
              </a:rPr>
              <a:t> Creates the identification name </a:t>
            </a:r>
            <a:r>
              <a:rPr lang="en-GB" sz="1800" dirty="0" err="1" smtClean="0">
                <a:latin typeface="Helvetica Neue"/>
                <a:cs typeface="Helvetica Neue"/>
              </a:rPr>
              <a:t>dID</a:t>
            </a:r>
            <a:endParaRPr lang="en-GB" sz="1800" dirty="0" smtClean="0">
              <a:latin typeface="Helvetica Neue"/>
              <a:cs typeface="Helvetica Neue"/>
            </a:endParaRPr>
          </a:p>
          <a:p>
            <a:pPr algn="l"/>
            <a:endParaRPr lang="en-GB" sz="1800" dirty="0" smtClean="0">
              <a:latin typeface="Helvetica Neue"/>
              <a:cs typeface="Helvetica Neue"/>
            </a:endParaRPr>
          </a:p>
          <a:p>
            <a:pPr algn="l"/>
            <a:r>
              <a:rPr lang="en-GB" sz="1800" dirty="0" smtClean="0">
                <a:latin typeface="Helvetica Neue"/>
                <a:cs typeface="Helvetica Neue"/>
              </a:rPr>
              <a:t>The automatic delegation is not recommended for massive production.</a:t>
            </a:r>
            <a:endParaRPr lang="en-GB" sz="1800" dirty="0">
              <a:latin typeface="Helvetica Neue"/>
              <a:cs typeface="Helvetica Neue"/>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2286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matching</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17</a:t>
            </a:fld>
            <a:endParaRPr lang="en-GB"/>
          </a:p>
        </p:txBody>
      </p:sp>
      <p:sp>
        <p:nvSpPr>
          <p:cNvPr id="7" name="Rectángulo 6"/>
          <p:cNvSpPr/>
          <p:nvPr/>
        </p:nvSpPr>
        <p:spPr>
          <a:xfrm>
            <a:off x="228600" y="762000"/>
            <a:ext cx="8382000" cy="2585323"/>
          </a:xfrm>
          <a:prstGeom prst="rect">
            <a:avLst/>
          </a:prstGeom>
        </p:spPr>
        <p:txBody>
          <a:bodyPr wrap="square">
            <a:spAutoFit/>
          </a:bodyPr>
          <a:lstStyle/>
          <a:p>
            <a:pPr algn="l"/>
            <a:r>
              <a:rPr lang="es-ES_tradnl" sz="1800" dirty="0" err="1" smtClean="0">
                <a:latin typeface="Helvetica Neue"/>
                <a:cs typeface="Helvetica Neue"/>
              </a:rPr>
              <a:t>This</a:t>
            </a:r>
            <a:r>
              <a:rPr lang="es-ES_tradnl" sz="1800" dirty="0" smtClean="0">
                <a:latin typeface="Helvetica Neue"/>
                <a:cs typeface="Helvetica Neue"/>
              </a:rPr>
              <a:t> </a:t>
            </a:r>
            <a:r>
              <a:rPr lang="es-ES_tradnl" sz="1800" dirty="0" err="1" smtClean="0">
                <a:latin typeface="Helvetica Neue"/>
                <a:cs typeface="Helvetica Neue"/>
              </a:rPr>
              <a:t>command</a:t>
            </a:r>
            <a:r>
              <a:rPr lang="es-ES_tradnl" sz="1800" dirty="0" smtClean="0">
                <a:latin typeface="Helvetica Neue"/>
                <a:cs typeface="Helvetica Neue"/>
              </a:rPr>
              <a:t> </a:t>
            </a:r>
            <a:r>
              <a:rPr lang="es-ES_tradnl" sz="1800" dirty="0" err="1" smtClean="0">
                <a:latin typeface="Helvetica Neue"/>
                <a:cs typeface="Helvetica Neue"/>
              </a:rPr>
              <a:t>checks</a:t>
            </a:r>
            <a:r>
              <a:rPr lang="es-ES_tradnl" sz="1800" dirty="0" smtClean="0">
                <a:latin typeface="Helvetica Neue"/>
                <a:cs typeface="Helvetica Neue"/>
              </a:rPr>
              <a:t> </a:t>
            </a:r>
            <a:r>
              <a:rPr lang="es-ES_tradnl" sz="1800" dirty="0" err="1" smtClean="0">
                <a:latin typeface="Helvetica Neue"/>
                <a:cs typeface="Helvetica Neue"/>
              </a:rPr>
              <a:t>and</a:t>
            </a:r>
            <a:r>
              <a:rPr lang="es-ES_tradnl" sz="1800" dirty="0" smtClean="0">
                <a:latin typeface="Helvetica Neue"/>
                <a:cs typeface="Helvetica Neue"/>
              </a:rPr>
              <a:t> </a:t>
            </a:r>
            <a:r>
              <a:rPr lang="es-ES_tradnl" sz="1800" dirty="0" err="1" smtClean="0">
                <a:latin typeface="Helvetica Neue"/>
                <a:cs typeface="Helvetica Neue"/>
              </a:rPr>
              <a:t>lists</a:t>
            </a:r>
            <a:r>
              <a:rPr lang="es-ES_tradnl" sz="1800" dirty="0" smtClean="0">
                <a:latin typeface="Helvetica Neue"/>
                <a:cs typeface="Helvetica Neue"/>
              </a:rPr>
              <a:t> </a:t>
            </a:r>
            <a:r>
              <a:rPr lang="es-ES_tradnl" sz="1800" dirty="0" err="1" smtClean="0">
                <a:latin typeface="Helvetica Neue"/>
                <a:cs typeface="Helvetica Neue"/>
              </a:rPr>
              <a:t>which</a:t>
            </a:r>
            <a:r>
              <a:rPr lang="es-ES_tradnl" sz="1800" dirty="0" smtClean="0">
                <a:latin typeface="Helvetica Neue"/>
                <a:cs typeface="Helvetica Neue"/>
              </a:rPr>
              <a:t> are </a:t>
            </a:r>
            <a:r>
              <a:rPr lang="es-ES_tradnl" sz="1800" dirty="0" err="1" smtClean="0">
                <a:latin typeface="Helvetica Neue"/>
                <a:cs typeface="Helvetica Neue"/>
              </a:rPr>
              <a:t>the</a:t>
            </a:r>
            <a:r>
              <a:rPr lang="es-ES_tradnl" sz="1800" dirty="0" smtClean="0">
                <a:latin typeface="Helvetica Neue"/>
                <a:cs typeface="Helvetica Neue"/>
              </a:rPr>
              <a:t> </a:t>
            </a:r>
            <a:r>
              <a:rPr lang="es-ES_tradnl" sz="1800" dirty="0" err="1" smtClean="0">
                <a:latin typeface="Helvetica Neue"/>
                <a:cs typeface="Helvetica Neue"/>
              </a:rPr>
              <a:t>CEs</a:t>
            </a:r>
            <a:r>
              <a:rPr lang="es-ES_tradnl" sz="1800" dirty="0" smtClean="0">
                <a:latin typeface="Helvetica Neue"/>
                <a:cs typeface="Helvetica Neue"/>
              </a:rPr>
              <a:t> </a:t>
            </a:r>
            <a:r>
              <a:rPr lang="es-ES_tradnl" sz="1800" dirty="0" err="1" smtClean="0">
                <a:latin typeface="Helvetica Neue"/>
                <a:cs typeface="Helvetica Neue"/>
              </a:rPr>
              <a:t>that</a:t>
            </a:r>
            <a:r>
              <a:rPr lang="es-ES_tradnl" sz="1800" dirty="0" smtClean="0">
                <a:latin typeface="Helvetica Neue"/>
                <a:cs typeface="Helvetica Neue"/>
              </a:rPr>
              <a:t> match </a:t>
            </a:r>
            <a:r>
              <a:rPr lang="es-ES_tradnl" sz="1800" dirty="0" err="1" smtClean="0">
                <a:latin typeface="Helvetica Neue"/>
                <a:cs typeface="Helvetica Neue"/>
              </a:rPr>
              <a:t>the</a:t>
            </a:r>
            <a:r>
              <a:rPr lang="es-ES_tradnl" sz="1800" dirty="0" smtClean="0">
                <a:latin typeface="Helvetica Neue"/>
                <a:cs typeface="Helvetica Neue"/>
              </a:rPr>
              <a:t> </a:t>
            </a:r>
            <a:r>
              <a:rPr lang="es-ES_tradnl" sz="1800" dirty="0" err="1" smtClean="0">
                <a:latin typeface="Helvetica Neue"/>
                <a:cs typeface="Helvetica Neue"/>
              </a:rPr>
              <a:t>right</a:t>
            </a:r>
            <a:r>
              <a:rPr lang="es-ES_tradnl" sz="1800" dirty="0" smtClean="0">
                <a:latin typeface="Helvetica Neue"/>
                <a:cs typeface="Helvetica Neue"/>
              </a:rPr>
              <a:t> </a:t>
            </a:r>
            <a:r>
              <a:rPr lang="es-ES_tradnl" sz="1800" dirty="0" err="1" smtClean="0">
                <a:latin typeface="Helvetica Neue"/>
                <a:cs typeface="Helvetica Neue"/>
              </a:rPr>
              <a:t>requirements</a:t>
            </a:r>
            <a:r>
              <a:rPr lang="es-ES_tradnl" sz="1800" dirty="0" smtClean="0">
                <a:latin typeface="Helvetica Neue"/>
                <a:cs typeface="Helvetica Neue"/>
              </a:rPr>
              <a:t> </a:t>
            </a:r>
            <a:r>
              <a:rPr lang="es-ES_tradnl" sz="1800" dirty="0" err="1" smtClean="0">
                <a:latin typeface="Helvetica Neue"/>
                <a:cs typeface="Helvetica Neue"/>
              </a:rPr>
              <a:t>for</a:t>
            </a:r>
            <a:r>
              <a:rPr lang="es-ES_tradnl" sz="1800" dirty="0" smtClean="0">
                <a:latin typeface="Helvetica Neue"/>
                <a:cs typeface="Helvetica Neue"/>
              </a:rPr>
              <a:t> </a:t>
            </a:r>
            <a:r>
              <a:rPr lang="es-ES_tradnl" sz="1800" dirty="0" err="1" smtClean="0">
                <a:latin typeface="Helvetica Neue"/>
                <a:cs typeface="Helvetica Neue"/>
              </a:rPr>
              <a:t>our</a:t>
            </a:r>
            <a:r>
              <a:rPr lang="es-ES_tradnl" sz="1800" dirty="0" smtClean="0">
                <a:latin typeface="Helvetica Neue"/>
                <a:cs typeface="Helvetica Neue"/>
              </a:rPr>
              <a:t> JDL file, </a:t>
            </a:r>
            <a:r>
              <a:rPr lang="es-ES_tradnl" sz="1800" dirty="0" err="1" smtClean="0">
                <a:latin typeface="Helvetica Neue"/>
                <a:cs typeface="Helvetica Neue"/>
              </a:rPr>
              <a:t>assuring</a:t>
            </a:r>
            <a:r>
              <a:rPr lang="es-ES_tradnl" sz="1800" dirty="0" smtClean="0">
                <a:latin typeface="Helvetica Neue"/>
                <a:cs typeface="Helvetica Neue"/>
              </a:rPr>
              <a:t> </a:t>
            </a:r>
            <a:r>
              <a:rPr lang="es-ES_tradnl" sz="1800" dirty="0" err="1" smtClean="0">
                <a:latin typeface="Helvetica Neue"/>
                <a:cs typeface="Helvetica Neue"/>
              </a:rPr>
              <a:t>that</a:t>
            </a:r>
            <a:r>
              <a:rPr lang="es-ES_tradnl" sz="1800" dirty="0" smtClean="0">
                <a:latin typeface="Helvetica Neue"/>
                <a:cs typeface="Helvetica Neue"/>
              </a:rPr>
              <a:t> </a:t>
            </a:r>
            <a:r>
              <a:rPr lang="es-ES_tradnl" sz="1800" dirty="0" err="1" smtClean="0">
                <a:latin typeface="Helvetica Neue"/>
                <a:cs typeface="Helvetica Neue"/>
              </a:rPr>
              <a:t>our</a:t>
            </a:r>
            <a:r>
              <a:rPr lang="es-ES_tradnl" sz="1800" dirty="0" smtClean="0">
                <a:latin typeface="Helvetica Neue"/>
                <a:cs typeface="Helvetica Neue"/>
              </a:rPr>
              <a:t> </a:t>
            </a:r>
            <a:r>
              <a:rPr lang="es-ES_tradnl" sz="1800" dirty="0" err="1" smtClean="0">
                <a:latin typeface="Helvetica Neue"/>
                <a:cs typeface="Helvetica Neue"/>
              </a:rPr>
              <a:t>jobs</a:t>
            </a:r>
            <a:r>
              <a:rPr lang="es-ES_tradnl" sz="1800" dirty="0" smtClean="0">
                <a:latin typeface="Helvetica Neue"/>
                <a:cs typeface="Helvetica Neue"/>
              </a:rPr>
              <a:t> </a:t>
            </a:r>
            <a:r>
              <a:rPr lang="es-ES_tradnl" sz="1800" dirty="0" err="1" smtClean="0">
                <a:latin typeface="Helvetica Neue"/>
                <a:cs typeface="Helvetica Neue"/>
              </a:rPr>
              <a:t>will</a:t>
            </a:r>
            <a:r>
              <a:rPr lang="es-ES_tradnl" sz="1800" dirty="0" smtClean="0">
                <a:latin typeface="Helvetica Neue"/>
                <a:cs typeface="Helvetica Neue"/>
              </a:rPr>
              <a:t> </a:t>
            </a:r>
            <a:r>
              <a:rPr lang="es-ES_tradnl" sz="1800" dirty="0" err="1" smtClean="0">
                <a:latin typeface="Helvetica Neue"/>
                <a:cs typeface="Helvetica Neue"/>
              </a:rPr>
              <a:t>run</a:t>
            </a:r>
            <a:r>
              <a:rPr lang="es-ES_tradnl" sz="1800" dirty="0" smtClean="0">
                <a:latin typeface="Helvetica Neue"/>
                <a:cs typeface="Helvetica Neue"/>
              </a:rPr>
              <a:t> </a:t>
            </a:r>
            <a:r>
              <a:rPr lang="es-ES_tradnl" sz="1800" dirty="0" err="1" smtClean="0">
                <a:latin typeface="Helvetica Neue"/>
                <a:cs typeface="Helvetica Neue"/>
              </a:rPr>
              <a:t>successfully</a:t>
            </a:r>
            <a:r>
              <a:rPr lang="es-ES_tradnl" sz="1800" dirty="0" smtClean="0">
                <a:latin typeface="Helvetica Neue"/>
                <a:cs typeface="Helvetica Neue"/>
              </a:rPr>
              <a:t>. </a:t>
            </a:r>
          </a:p>
          <a:p>
            <a:pPr algn="l"/>
            <a:endParaRPr lang="es-ES_tradnl" sz="1800" dirty="0" smtClean="0">
              <a:latin typeface="Helvetica Neue"/>
              <a:cs typeface="Helvetica Neue"/>
            </a:endParaRPr>
          </a:p>
          <a:p>
            <a:pPr algn="l"/>
            <a:r>
              <a:rPr lang="es-ES_tradnl" sz="1800" dirty="0" err="1" smtClean="0">
                <a:latin typeface="Helvetica Neue"/>
                <a:cs typeface="Helvetica Neue"/>
              </a:rPr>
              <a:t>Syntax</a:t>
            </a:r>
            <a:r>
              <a:rPr lang="es-ES_tradnl" sz="1800" dirty="0" smtClean="0">
                <a:latin typeface="Helvetica Neue"/>
                <a:cs typeface="Helvetica Neue"/>
              </a:rPr>
              <a:t>: </a:t>
            </a:r>
            <a:r>
              <a:rPr lang="es-ES_tradnl" sz="1800" b="1" dirty="0" err="1" smtClean="0">
                <a:latin typeface="Helvetica Neue"/>
                <a:cs typeface="Helvetica Neue"/>
              </a:rPr>
              <a:t>glite</a:t>
            </a:r>
            <a:r>
              <a:rPr lang="es-ES_tradnl" sz="1800" b="1" dirty="0" smtClean="0">
                <a:latin typeface="Helvetica Neue"/>
                <a:cs typeface="Helvetica Neue"/>
              </a:rPr>
              <a:t>-</a:t>
            </a:r>
            <a:r>
              <a:rPr lang="es-ES_tradnl" sz="1800" b="1" dirty="0" err="1" smtClean="0">
                <a:latin typeface="Helvetica Neue"/>
                <a:cs typeface="Helvetica Neue"/>
              </a:rPr>
              <a:t>wms</a:t>
            </a:r>
            <a:r>
              <a:rPr lang="es-ES_tradnl" sz="1800" b="1" dirty="0" smtClean="0">
                <a:latin typeface="Helvetica Neue"/>
                <a:cs typeface="Helvetica Neue"/>
              </a:rPr>
              <a:t>-</a:t>
            </a:r>
            <a:r>
              <a:rPr lang="es-ES_tradnl" sz="1800" b="1" dirty="0" err="1" smtClean="0">
                <a:latin typeface="Helvetica Neue"/>
                <a:cs typeface="Helvetica Neue"/>
              </a:rPr>
              <a:t>job</a:t>
            </a:r>
            <a:r>
              <a:rPr lang="es-ES_tradnl" sz="1800" b="1" dirty="0" smtClean="0">
                <a:latin typeface="Helvetica Neue"/>
                <a:cs typeface="Helvetica Neue"/>
              </a:rPr>
              <a:t>-</a:t>
            </a:r>
            <a:r>
              <a:rPr lang="es-ES_tradnl" sz="1800" b="1" dirty="0" err="1" smtClean="0">
                <a:latin typeface="Helvetica Neue"/>
                <a:cs typeface="Helvetica Neue"/>
              </a:rPr>
              <a:t>list</a:t>
            </a:r>
            <a:r>
              <a:rPr lang="es-ES_tradnl" sz="1800" b="1" dirty="0" smtClean="0">
                <a:latin typeface="Helvetica Neue"/>
                <a:cs typeface="Helvetica Neue"/>
              </a:rPr>
              <a:t>-match </a:t>
            </a:r>
            <a:r>
              <a:rPr lang="es-ES_tradnl" sz="1800" b="1" dirty="0" err="1" smtClean="0">
                <a:latin typeface="Helvetica Neue"/>
                <a:cs typeface="Helvetica Neue"/>
              </a:rPr>
              <a:t>script.jdl</a:t>
            </a:r>
            <a:r>
              <a:rPr lang="es-ES_tradnl" sz="1800" b="1" dirty="0" smtClean="0">
                <a:latin typeface="Helvetica Neue"/>
                <a:cs typeface="Helvetica Neue"/>
              </a:rPr>
              <a:t> </a:t>
            </a:r>
            <a:r>
              <a:rPr lang="es-ES_tradnl" sz="1800" dirty="0" smtClean="0">
                <a:latin typeface="Helvetica Neue"/>
                <a:cs typeface="Helvetica Neue"/>
              </a:rPr>
              <a:t/>
            </a:r>
            <a:br>
              <a:rPr lang="es-ES_tradnl" sz="1800" dirty="0" smtClean="0">
                <a:latin typeface="Helvetica Neue"/>
                <a:cs typeface="Helvetica Neue"/>
              </a:rPr>
            </a:br>
            <a:r>
              <a:rPr lang="es-ES_tradnl" sz="1800" dirty="0" err="1" smtClean="0">
                <a:latin typeface="Helvetica Neue"/>
                <a:cs typeface="Helvetica Neue"/>
              </a:rPr>
              <a:t>Options</a:t>
            </a:r>
            <a:r>
              <a:rPr lang="es-ES_tradnl" sz="1800" dirty="0" smtClean="0">
                <a:latin typeface="Helvetica Neue"/>
                <a:cs typeface="Helvetica Neue"/>
              </a:rPr>
              <a:t>: </a:t>
            </a:r>
            <a:br>
              <a:rPr lang="es-ES_tradnl" sz="1800" dirty="0" smtClean="0">
                <a:latin typeface="Helvetica Neue"/>
                <a:cs typeface="Helvetica Neue"/>
              </a:rPr>
            </a:br>
            <a:r>
              <a:rPr lang="es-ES_tradnl" sz="1800" dirty="0" smtClean="0">
                <a:latin typeface="Helvetica Neue"/>
                <a:cs typeface="Helvetica Neue"/>
              </a:rPr>
              <a:t>-a </a:t>
            </a:r>
            <a:r>
              <a:rPr lang="es-ES_tradnl" sz="1800" dirty="0" err="1" smtClean="0">
                <a:latin typeface="Helvetica Neue"/>
                <a:cs typeface="Helvetica Neue"/>
              </a:rPr>
              <a:t>Automatic</a:t>
            </a:r>
            <a:r>
              <a:rPr lang="es-ES_tradnl" sz="1800" dirty="0" smtClean="0">
                <a:latin typeface="Helvetica Neue"/>
                <a:cs typeface="Helvetica Neue"/>
              </a:rPr>
              <a:t> </a:t>
            </a:r>
            <a:r>
              <a:rPr lang="es-ES_tradnl" sz="1800" dirty="0" err="1" smtClean="0">
                <a:latin typeface="Helvetica Neue"/>
                <a:cs typeface="Helvetica Neue"/>
              </a:rPr>
              <a:t>delegation</a:t>
            </a:r>
            <a:r>
              <a:rPr lang="es-ES_tradnl" sz="1800" dirty="0" smtClean="0">
                <a:latin typeface="Helvetica Neue"/>
                <a:cs typeface="Helvetica Neue"/>
              </a:rPr>
              <a:t> </a:t>
            </a:r>
            <a:br>
              <a:rPr lang="es-ES_tradnl" sz="1800" dirty="0" smtClean="0">
                <a:latin typeface="Helvetica Neue"/>
                <a:cs typeface="Helvetica Neue"/>
              </a:rPr>
            </a:br>
            <a:r>
              <a:rPr lang="es-ES_tradnl" sz="1800" dirty="0" smtClean="0">
                <a:latin typeface="Helvetica Neue"/>
                <a:cs typeface="Helvetica Neue"/>
              </a:rPr>
              <a:t>-</a:t>
            </a:r>
            <a:r>
              <a:rPr lang="es-ES_tradnl" sz="1800" dirty="0" err="1" smtClean="0">
                <a:latin typeface="Helvetica Neue"/>
                <a:cs typeface="Helvetica Neue"/>
              </a:rPr>
              <a:t>d</a:t>
            </a:r>
            <a:r>
              <a:rPr lang="es-ES_tradnl" sz="1800" dirty="0" smtClean="0">
                <a:latin typeface="Helvetica Neue"/>
                <a:cs typeface="Helvetica Neue"/>
              </a:rPr>
              <a:t> </a:t>
            </a:r>
            <a:r>
              <a:rPr lang="es-ES_tradnl" sz="1800" dirty="0" err="1" smtClean="0">
                <a:latin typeface="Helvetica Neue"/>
                <a:cs typeface="Helvetica Neue"/>
              </a:rPr>
              <a:t>dID</a:t>
            </a:r>
            <a:r>
              <a:rPr lang="es-ES_tradnl" sz="1800" dirty="0" smtClean="0">
                <a:latin typeface="Helvetica Neue"/>
                <a:cs typeface="Helvetica Neue"/>
              </a:rPr>
              <a:t> Uses a </a:t>
            </a:r>
            <a:r>
              <a:rPr lang="es-ES_tradnl" sz="1800" dirty="0" err="1" smtClean="0">
                <a:latin typeface="Helvetica Neue"/>
                <a:cs typeface="Helvetica Neue"/>
              </a:rPr>
              <a:t>previous</a:t>
            </a:r>
            <a:r>
              <a:rPr lang="es-ES_tradnl" sz="1800" dirty="0" smtClean="0">
                <a:latin typeface="Helvetica Neue"/>
                <a:cs typeface="Helvetica Neue"/>
              </a:rPr>
              <a:t> </a:t>
            </a:r>
            <a:r>
              <a:rPr lang="es-ES_tradnl" sz="1800" dirty="0" err="1" smtClean="0">
                <a:latin typeface="Helvetica Neue"/>
                <a:cs typeface="Helvetica Neue"/>
              </a:rPr>
              <a:t>explicit</a:t>
            </a:r>
            <a:r>
              <a:rPr lang="es-ES_tradnl" sz="1800" dirty="0" smtClean="0">
                <a:latin typeface="Helvetica Neue"/>
                <a:cs typeface="Helvetica Neue"/>
              </a:rPr>
              <a:t> </a:t>
            </a:r>
            <a:r>
              <a:rPr lang="es-ES_tradnl" sz="1800" dirty="0" err="1" smtClean="0">
                <a:latin typeface="Helvetica Neue"/>
                <a:cs typeface="Helvetica Neue"/>
              </a:rPr>
              <a:t>delegation</a:t>
            </a:r>
            <a:r>
              <a:rPr lang="es-ES_tradnl" sz="1800" dirty="0" smtClean="0">
                <a:latin typeface="Helvetica Neue"/>
                <a:cs typeface="Helvetica Neue"/>
              </a:rPr>
              <a:t> </a:t>
            </a:r>
            <a:br>
              <a:rPr lang="es-ES_tradnl" sz="1800" dirty="0" smtClean="0">
                <a:latin typeface="Helvetica Neue"/>
                <a:cs typeface="Helvetica Neue"/>
              </a:rPr>
            </a:br>
            <a:r>
              <a:rPr lang="es-ES_tradnl" sz="1800" dirty="0" smtClean="0">
                <a:latin typeface="Helvetica Neue"/>
                <a:cs typeface="Helvetica Neue"/>
              </a:rPr>
              <a:t>Note </a:t>
            </a:r>
            <a:r>
              <a:rPr lang="es-ES_tradnl" sz="1800" dirty="0" err="1" smtClean="0">
                <a:latin typeface="Helvetica Neue"/>
                <a:cs typeface="Helvetica Neue"/>
              </a:rPr>
              <a:t>that</a:t>
            </a:r>
            <a:r>
              <a:rPr lang="es-ES_tradnl" sz="1800" dirty="0" smtClean="0">
                <a:latin typeface="Helvetica Neue"/>
                <a:cs typeface="Helvetica Neue"/>
              </a:rPr>
              <a:t> </a:t>
            </a:r>
            <a:r>
              <a:rPr lang="es-ES_tradnl" sz="1800" dirty="0" err="1" smtClean="0">
                <a:latin typeface="Helvetica Neue"/>
                <a:cs typeface="Helvetica Neue"/>
              </a:rPr>
              <a:t>one</a:t>
            </a:r>
            <a:r>
              <a:rPr lang="es-ES_tradnl" sz="1800" dirty="0" smtClean="0">
                <a:latin typeface="Helvetica Neue"/>
                <a:cs typeface="Helvetica Neue"/>
              </a:rPr>
              <a:t> </a:t>
            </a:r>
            <a:r>
              <a:rPr lang="es-ES_tradnl" sz="1800" dirty="0" err="1" smtClean="0">
                <a:latin typeface="Helvetica Neue"/>
                <a:cs typeface="Helvetica Neue"/>
              </a:rPr>
              <a:t>of</a:t>
            </a:r>
            <a:r>
              <a:rPr lang="es-ES_tradnl" sz="1800" dirty="0" smtClean="0">
                <a:latin typeface="Helvetica Neue"/>
                <a:cs typeface="Helvetica Neue"/>
              </a:rPr>
              <a:t> </a:t>
            </a:r>
            <a:r>
              <a:rPr lang="es-ES_tradnl" sz="1800" dirty="0" err="1" smtClean="0">
                <a:latin typeface="Helvetica Neue"/>
                <a:cs typeface="Helvetica Neue"/>
              </a:rPr>
              <a:t>this</a:t>
            </a:r>
            <a:r>
              <a:rPr lang="es-ES_tradnl" sz="1800" dirty="0" smtClean="0">
                <a:latin typeface="Helvetica Neue"/>
                <a:cs typeface="Helvetica Neue"/>
              </a:rPr>
              <a:t> </a:t>
            </a:r>
            <a:r>
              <a:rPr lang="es-ES_tradnl" sz="1800" dirty="0" err="1" smtClean="0">
                <a:latin typeface="Helvetica Neue"/>
                <a:cs typeface="Helvetica Neue"/>
              </a:rPr>
              <a:t>options</a:t>
            </a:r>
            <a:r>
              <a:rPr lang="es-ES_tradnl" sz="1800" dirty="0" smtClean="0">
                <a:latin typeface="Helvetica Neue"/>
                <a:cs typeface="Helvetica Neue"/>
              </a:rPr>
              <a:t> </a:t>
            </a:r>
            <a:r>
              <a:rPr lang="es-ES_tradnl" sz="1800" dirty="0" err="1" smtClean="0">
                <a:latin typeface="Helvetica Neue"/>
                <a:cs typeface="Helvetica Neue"/>
              </a:rPr>
              <a:t>must</a:t>
            </a:r>
            <a:r>
              <a:rPr lang="es-ES_tradnl" sz="1800" dirty="0" smtClean="0">
                <a:latin typeface="Helvetica Neue"/>
                <a:cs typeface="Helvetica Neue"/>
              </a:rPr>
              <a:t> be </a:t>
            </a:r>
            <a:r>
              <a:rPr lang="es-ES_tradnl" sz="1800" dirty="0" err="1" smtClean="0">
                <a:latin typeface="Helvetica Neue"/>
                <a:cs typeface="Helvetica Neue"/>
              </a:rPr>
              <a:t>used</a:t>
            </a:r>
            <a:r>
              <a:rPr lang="es-ES_tradnl" sz="1800" dirty="0" smtClean="0">
                <a:latin typeface="Helvetica Neue"/>
                <a:cs typeface="Helvetica Neue"/>
              </a:rPr>
              <a:t>. </a:t>
            </a:r>
            <a:br>
              <a:rPr lang="es-ES_tradnl" sz="1800" dirty="0" smtClean="0">
                <a:latin typeface="Helvetica Neue"/>
                <a:cs typeface="Helvetica Neue"/>
              </a:rPr>
            </a:br>
            <a:r>
              <a:rPr lang="es-ES_tradnl" sz="1800" dirty="0" smtClean="0">
                <a:latin typeface="Helvetica Neue"/>
                <a:cs typeface="Helvetica Neue"/>
              </a:rPr>
              <a:t>-o file </a:t>
            </a:r>
            <a:r>
              <a:rPr lang="es-ES_tradnl" sz="1800" dirty="0" err="1" smtClean="0">
                <a:latin typeface="Helvetica Neue"/>
                <a:cs typeface="Helvetica Neue"/>
              </a:rPr>
              <a:t>Stores</a:t>
            </a:r>
            <a:r>
              <a:rPr lang="es-ES_tradnl" sz="1800" dirty="0" smtClean="0">
                <a:latin typeface="Helvetica Neue"/>
                <a:cs typeface="Helvetica Neue"/>
              </a:rPr>
              <a:t> </a:t>
            </a:r>
            <a:r>
              <a:rPr lang="es-ES_tradnl" sz="1800" dirty="0" err="1" smtClean="0">
                <a:latin typeface="Helvetica Neue"/>
                <a:cs typeface="Helvetica Neue"/>
              </a:rPr>
              <a:t>the</a:t>
            </a:r>
            <a:r>
              <a:rPr lang="es-ES_tradnl" sz="1800" dirty="0" smtClean="0">
                <a:latin typeface="Helvetica Neue"/>
                <a:cs typeface="Helvetica Neue"/>
              </a:rPr>
              <a:t> </a:t>
            </a:r>
            <a:r>
              <a:rPr lang="es-ES_tradnl" sz="1800" dirty="0" err="1" smtClean="0">
                <a:latin typeface="Helvetica Neue"/>
                <a:cs typeface="Helvetica Neue"/>
              </a:rPr>
              <a:t>list</a:t>
            </a:r>
            <a:r>
              <a:rPr lang="es-ES_tradnl" sz="1800" dirty="0" smtClean="0">
                <a:latin typeface="Helvetica Neue"/>
                <a:cs typeface="Helvetica Neue"/>
              </a:rPr>
              <a:t> </a:t>
            </a:r>
            <a:r>
              <a:rPr lang="es-ES_tradnl" sz="1800" dirty="0" err="1" smtClean="0">
                <a:latin typeface="Helvetica Neue"/>
                <a:cs typeface="Helvetica Neue"/>
              </a:rPr>
              <a:t>of</a:t>
            </a:r>
            <a:r>
              <a:rPr lang="es-ES_tradnl" sz="1800" dirty="0" smtClean="0">
                <a:latin typeface="Helvetica Neue"/>
                <a:cs typeface="Helvetica Neue"/>
              </a:rPr>
              <a:t> </a:t>
            </a:r>
            <a:r>
              <a:rPr lang="es-ES_tradnl" sz="1800" dirty="0" err="1" smtClean="0">
                <a:latin typeface="Helvetica Neue"/>
                <a:cs typeface="Helvetica Neue"/>
              </a:rPr>
              <a:t>CEs</a:t>
            </a:r>
            <a:r>
              <a:rPr lang="es-ES_tradnl" sz="1800" dirty="0" smtClean="0">
                <a:latin typeface="Helvetica Neue"/>
                <a:cs typeface="Helvetica Neue"/>
              </a:rPr>
              <a:t> in </a:t>
            </a:r>
            <a:r>
              <a:rPr lang="es-ES_tradnl" sz="1800" dirty="0" err="1" smtClean="0">
                <a:latin typeface="Helvetica Neue"/>
                <a:cs typeface="Helvetica Neue"/>
              </a:rPr>
              <a:t>the</a:t>
            </a:r>
            <a:r>
              <a:rPr lang="es-ES_tradnl" sz="1800" dirty="0" smtClean="0">
                <a:latin typeface="Helvetica Neue"/>
                <a:cs typeface="Helvetica Neue"/>
              </a:rPr>
              <a:t> file file</a:t>
            </a:r>
            <a:endParaRPr lang="es-ES_tradnl" sz="1800" dirty="0">
              <a:latin typeface="Helvetica Neue"/>
              <a:cs typeface="Helvetica Neue"/>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Submission</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18</a:t>
            </a:fld>
            <a:endParaRPr lang="en-GB"/>
          </a:p>
        </p:txBody>
      </p:sp>
      <p:sp>
        <p:nvSpPr>
          <p:cNvPr id="7" name="Rectángulo 6"/>
          <p:cNvSpPr/>
          <p:nvPr/>
        </p:nvSpPr>
        <p:spPr>
          <a:xfrm>
            <a:off x="152400" y="762000"/>
            <a:ext cx="8686800" cy="4801315"/>
          </a:xfrm>
          <a:prstGeom prst="rect">
            <a:avLst/>
          </a:prstGeom>
        </p:spPr>
        <p:txBody>
          <a:bodyPr wrap="square">
            <a:spAutoFit/>
          </a:bodyPr>
          <a:lstStyle/>
          <a:p>
            <a:pPr algn="l"/>
            <a:r>
              <a:rPr lang="en-GB" sz="1800" dirty="0" smtClean="0">
                <a:latin typeface="Helvetica Neue"/>
                <a:cs typeface="Helvetica Neue"/>
              </a:rPr>
              <a:t>This command submits jobs to the GRID.</a:t>
            </a:r>
          </a:p>
          <a:p>
            <a:pPr algn="l"/>
            <a:endParaRPr lang="en-GB" sz="1800" dirty="0" smtClean="0">
              <a:latin typeface="Helvetica Neue"/>
              <a:cs typeface="Helvetica Neue"/>
            </a:endParaRPr>
          </a:p>
          <a:p>
            <a:pPr algn="l"/>
            <a:r>
              <a:rPr lang="en-GB" sz="1800" dirty="0" smtClean="0">
                <a:latin typeface="Helvetica Neue"/>
                <a:cs typeface="Helvetica Neue"/>
              </a:rPr>
              <a:t>Syntax: </a:t>
            </a:r>
            <a:r>
              <a:rPr lang="en-GB" sz="1800" b="1" dirty="0" err="1" smtClean="0">
                <a:latin typeface="Helvetica Neue"/>
                <a:cs typeface="Helvetica Neue"/>
              </a:rPr>
              <a:t>glite-wms-job-submit</a:t>
            </a:r>
            <a:r>
              <a:rPr lang="en-GB" sz="1800" b="1" dirty="0" smtClean="0">
                <a:latin typeface="Helvetica Neue"/>
                <a:cs typeface="Helvetica Neue"/>
              </a:rPr>
              <a:t> </a:t>
            </a:r>
            <a:r>
              <a:rPr lang="en-GB" sz="1800" b="1" dirty="0" err="1" smtClean="0">
                <a:latin typeface="Helvetica Neue"/>
                <a:cs typeface="Helvetica Neue"/>
              </a:rPr>
              <a:t>script.jdl</a:t>
            </a:r>
            <a:r>
              <a:rPr lang="en-GB" sz="1800" b="1" dirty="0" smtClean="0">
                <a:latin typeface="Helvetica Neue"/>
                <a:cs typeface="Helvetica Neue"/>
              </a:rPr>
              <a:t> </a:t>
            </a:r>
          </a:p>
          <a:p>
            <a:pPr algn="l"/>
            <a:r>
              <a:rPr lang="en-GB" sz="1800" dirty="0" smtClean="0">
                <a:latin typeface="Helvetica Neue"/>
                <a:cs typeface="Helvetica Neue"/>
              </a:rPr>
              <a:t>Options: </a:t>
            </a:r>
            <a:br>
              <a:rPr lang="en-GB" sz="1800" dirty="0" smtClean="0">
                <a:latin typeface="Helvetica Neue"/>
                <a:cs typeface="Helvetica Neue"/>
              </a:rPr>
            </a:br>
            <a:r>
              <a:rPr lang="en-GB" sz="1800" dirty="0" smtClean="0">
                <a:latin typeface="Helvetica Neue"/>
                <a:cs typeface="Helvetica Neue"/>
              </a:rPr>
              <a:t>-a Automatic delegation </a:t>
            </a:r>
            <a:br>
              <a:rPr lang="en-GB" sz="1800" dirty="0" smtClean="0">
                <a:latin typeface="Helvetica Neue"/>
                <a:cs typeface="Helvetica Neue"/>
              </a:rPr>
            </a:br>
            <a:r>
              <a:rPr lang="en-GB" sz="1800" dirty="0" smtClean="0">
                <a:latin typeface="Helvetica Neue"/>
                <a:cs typeface="Helvetica Neue"/>
              </a:rPr>
              <a:t>-</a:t>
            </a:r>
            <a:r>
              <a:rPr lang="en-GB" sz="1800" dirty="0" err="1" smtClean="0">
                <a:latin typeface="Helvetica Neue"/>
                <a:cs typeface="Helvetica Neue"/>
              </a:rPr>
              <a:t>d</a:t>
            </a:r>
            <a:r>
              <a:rPr lang="en-GB" sz="1800" dirty="0" smtClean="0">
                <a:latin typeface="Helvetica Neue"/>
                <a:cs typeface="Helvetica Neue"/>
              </a:rPr>
              <a:t> </a:t>
            </a:r>
            <a:r>
              <a:rPr lang="en-GB" sz="1800" dirty="0" err="1" smtClean="0">
                <a:latin typeface="Helvetica Neue"/>
                <a:cs typeface="Helvetica Neue"/>
              </a:rPr>
              <a:t>dID</a:t>
            </a:r>
            <a:r>
              <a:rPr lang="en-GB" sz="1800" dirty="0" smtClean="0">
                <a:latin typeface="Helvetica Neue"/>
                <a:cs typeface="Helvetica Neue"/>
              </a:rPr>
              <a:t> Using an explicit delegation declared previously. </a:t>
            </a:r>
            <a:br>
              <a:rPr lang="en-GB" sz="1800" dirty="0" smtClean="0">
                <a:latin typeface="Helvetica Neue"/>
                <a:cs typeface="Helvetica Neue"/>
              </a:rPr>
            </a:br>
            <a:r>
              <a:rPr lang="en-GB" sz="1800" dirty="0" err="1" smtClean="0">
                <a:latin typeface="Helvetica Neue"/>
                <a:cs typeface="Helvetica Neue"/>
              </a:rPr>
              <a:t>Una</a:t>
            </a:r>
            <a:r>
              <a:rPr lang="en-GB" sz="1800" dirty="0" smtClean="0">
                <a:latin typeface="Helvetica Neue"/>
                <a:cs typeface="Helvetica Neue"/>
              </a:rPr>
              <a:t> de </a:t>
            </a:r>
            <a:r>
              <a:rPr lang="en-GB" sz="1800" dirty="0" err="1" smtClean="0">
                <a:latin typeface="Helvetica Neue"/>
                <a:cs typeface="Helvetica Neue"/>
              </a:rPr>
              <a:t>estas</a:t>
            </a:r>
            <a:r>
              <a:rPr lang="en-GB" sz="1800" dirty="0" smtClean="0">
                <a:latin typeface="Helvetica Neue"/>
                <a:cs typeface="Helvetica Neue"/>
              </a:rPr>
              <a:t> </a:t>
            </a:r>
            <a:r>
              <a:rPr lang="en-GB" sz="1800" dirty="0" err="1" smtClean="0">
                <a:latin typeface="Helvetica Neue"/>
                <a:cs typeface="Helvetica Neue"/>
              </a:rPr>
              <a:t>opciones</a:t>
            </a:r>
            <a:r>
              <a:rPr lang="en-GB" sz="1800" dirty="0" smtClean="0">
                <a:latin typeface="Helvetica Neue"/>
                <a:cs typeface="Helvetica Neue"/>
              </a:rPr>
              <a:t> </a:t>
            </a:r>
            <a:r>
              <a:rPr lang="en-GB" sz="1800" dirty="0" err="1" smtClean="0">
                <a:latin typeface="Helvetica Neue"/>
                <a:cs typeface="Helvetica Neue"/>
              </a:rPr>
              <a:t>debe</a:t>
            </a:r>
            <a:r>
              <a:rPr lang="en-GB" sz="1800" dirty="0" smtClean="0">
                <a:latin typeface="Helvetica Neue"/>
                <a:cs typeface="Helvetica Neue"/>
              </a:rPr>
              <a:t> de ser </a:t>
            </a:r>
            <a:r>
              <a:rPr lang="en-GB" sz="1800" dirty="0" err="1" smtClean="0">
                <a:latin typeface="Helvetica Neue"/>
                <a:cs typeface="Helvetica Neue"/>
              </a:rPr>
              <a:t>utilizada</a:t>
            </a:r>
            <a:r>
              <a:rPr lang="en-GB" sz="1800" dirty="0" smtClean="0">
                <a:latin typeface="Helvetica Neue"/>
                <a:cs typeface="Helvetica Neue"/>
              </a:rPr>
              <a:t>. </a:t>
            </a:r>
            <a:br>
              <a:rPr lang="en-GB" sz="1800" dirty="0" smtClean="0">
                <a:latin typeface="Helvetica Neue"/>
                <a:cs typeface="Helvetica Neue"/>
              </a:rPr>
            </a:br>
            <a:r>
              <a:rPr lang="en-GB" sz="1800" dirty="0" smtClean="0">
                <a:latin typeface="Helvetica Neue"/>
                <a:cs typeface="Helvetica Neue"/>
              </a:rPr>
              <a:t>-</a:t>
            </a:r>
            <a:r>
              <a:rPr lang="en-GB" sz="1800" dirty="0" err="1" smtClean="0">
                <a:latin typeface="Helvetica Neue"/>
                <a:cs typeface="Helvetica Neue"/>
              </a:rPr>
              <a:t>o</a:t>
            </a:r>
            <a:r>
              <a:rPr lang="en-GB" sz="1800" dirty="0" smtClean="0">
                <a:latin typeface="Helvetica Neue"/>
                <a:cs typeface="Helvetica Neue"/>
              </a:rPr>
              <a:t> </a:t>
            </a:r>
            <a:r>
              <a:rPr lang="en-GB" sz="1800" dirty="0" err="1" smtClean="0">
                <a:latin typeface="Helvetica Neue"/>
                <a:cs typeface="Helvetica Neue"/>
              </a:rPr>
              <a:t>jobId</a:t>
            </a:r>
            <a:r>
              <a:rPr lang="en-GB" sz="1800" dirty="0" smtClean="0">
                <a:latin typeface="Helvetica Neue"/>
                <a:cs typeface="Helvetica Neue"/>
              </a:rPr>
              <a:t> </a:t>
            </a:r>
            <a:r>
              <a:rPr lang="en-GB" sz="1800" dirty="0" err="1" smtClean="0">
                <a:latin typeface="Helvetica Neue"/>
                <a:cs typeface="Helvetica Neue"/>
              </a:rPr>
              <a:t>Añade</a:t>
            </a:r>
            <a:r>
              <a:rPr lang="en-GB" sz="1800" dirty="0" smtClean="0">
                <a:latin typeface="Helvetica Neue"/>
                <a:cs typeface="Helvetica Neue"/>
              </a:rPr>
              <a:t> el </a:t>
            </a:r>
            <a:r>
              <a:rPr lang="en-GB" sz="1800" dirty="0" err="1" smtClean="0">
                <a:latin typeface="Helvetica Neue"/>
                <a:cs typeface="Helvetica Neue"/>
              </a:rPr>
              <a:t>identificador</a:t>
            </a:r>
            <a:r>
              <a:rPr lang="en-GB" sz="1800" dirty="0" smtClean="0">
                <a:latin typeface="Helvetica Neue"/>
                <a:cs typeface="Helvetica Neue"/>
              </a:rPr>
              <a:t> del </a:t>
            </a:r>
            <a:r>
              <a:rPr lang="en-GB" sz="1800" dirty="0" err="1" smtClean="0">
                <a:latin typeface="Helvetica Neue"/>
                <a:cs typeface="Helvetica Neue"/>
              </a:rPr>
              <a:t>trabajo</a:t>
            </a:r>
            <a:r>
              <a:rPr lang="en-GB" sz="1800" dirty="0" smtClean="0">
                <a:latin typeface="Helvetica Neue"/>
                <a:cs typeface="Helvetica Neue"/>
              </a:rPr>
              <a:t> en el </a:t>
            </a:r>
            <a:r>
              <a:rPr lang="en-GB" sz="1800" dirty="0" err="1" smtClean="0">
                <a:latin typeface="Helvetica Neue"/>
                <a:cs typeface="Helvetica Neue"/>
              </a:rPr>
              <a:t>archivo</a:t>
            </a:r>
            <a:r>
              <a:rPr lang="en-GB" sz="1800" dirty="0" smtClean="0">
                <a:latin typeface="Helvetica Neue"/>
                <a:cs typeface="Helvetica Neue"/>
              </a:rPr>
              <a:t> </a:t>
            </a:r>
            <a:r>
              <a:rPr lang="en-GB" sz="1800" dirty="0" err="1" smtClean="0">
                <a:latin typeface="Helvetica Neue"/>
                <a:cs typeface="Helvetica Neue"/>
              </a:rPr>
              <a:t>jobId</a:t>
            </a:r>
            <a:r>
              <a:rPr lang="en-GB" sz="1800" dirty="0" smtClean="0">
                <a:latin typeface="Helvetica Neue"/>
                <a:cs typeface="Helvetica Neue"/>
              </a:rPr>
              <a:t> (lo </a:t>
            </a:r>
            <a:r>
              <a:rPr lang="en-GB" sz="1800" dirty="0" err="1" smtClean="0">
                <a:latin typeface="Helvetica Neue"/>
                <a:cs typeface="Helvetica Neue"/>
              </a:rPr>
              <a:t>crea</a:t>
            </a:r>
            <a:r>
              <a:rPr lang="en-GB" sz="1800" dirty="0" smtClean="0">
                <a:latin typeface="Helvetica Neue"/>
                <a:cs typeface="Helvetica Neue"/>
              </a:rPr>
              <a:t> </a:t>
            </a:r>
            <a:r>
              <a:rPr lang="en-GB" sz="1800" dirty="0" err="1" smtClean="0">
                <a:latin typeface="Helvetica Neue"/>
                <a:cs typeface="Helvetica Neue"/>
              </a:rPr>
              <a:t>si</a:t>
            </a:r>
            <a:r>
              <a:rPr lang="en-GB" sz="1800" dirty="0" smtClean="0">
                <a:latin typeface="Helvetica Neue"/>
                <a:cs typeface="Helvetica Neue"/>
              </a:rPr>
              <a:t> no </a:t>
            </a:r>
            <a:r>
              <a:rPr lang="en-GB" sz="1800" dirty="0" err="1" smtClean="0">
                <a:latin typeface="Helvetica Neue"/>
                <a:cs typeface="Helvetica Neue"/>
              </a:rPr>
              <a:t>existe</a:t>
            </a:r>
            <a:r>
              <a:rPr lang="en-GB" sz="1800" dirty="0" smtClean="0">
                <a:latin typeface="Helvetica Neue"/>
                <a:cs typeface="Helvetica Neue"/>
              </a:rPr>
              <a:t>) </a:t>
            </a:r>
            <a:br>
              <a:rPr lang="en-GB" sz="1800" dirty="0" smtClean="0">
                <a:latin typeface="Helvetica Neue"/>
                <a:cs typeface="Helvetica Neue"/>
              </a:rPr>
            </a:br>
            <a:r>
              <a:rPr lang="en-GB" sz="1800" dirty="0" smtClean="0">
                <a:latin typeface="Helvetica Neue"/>
                <a:cs typeface="Helvetica Neue"/>
              </a:rPr>
              <a:t>-</a:t>
            </a:r>
            <a:r>
              <a:rPr lang="en-GB" sz="1800" dirty="0" err="1" smtClean="0">
                <a:latin typeface="Helvetica Neue"/>
                <a:cs typeface="Helvetica Neue"/>
              </a:rPr>
              <a:t>r</a:t>
            </a:r>
            <a:r>
              <a:rPr lang="en-GB" sz="1800" dirty="0" smtClean="0">
                <a:latin typeface="Helvetica Neue"/>
                <a:cs typeface="Helvetica Neue"/>
              </a:rPr>
              <a:t> CE Submits the job directly to a particular CE. With this option, the availability of the CE is not checked. The </a:t>
            </a:r>
            <a:r>
              <a:rPr lang="en-GB" sz="1800" dirty="0" err="1" smtClean="0">
                <a:latin typeface="Helvetica Neue"/>
                <a:cs typeface="Helvetica Neue"/>
              </a:rPr>
              <a:t>BrokerInfo</a:t>
            </a:r>
            <a:r>
              <a:rPr lang="en-GB" sz="1800" dirty="0" smtClean="0">
                <a:latin typeface="Helvetica Neue"/>
                <a:cs typeface="Helvetica Neue"/>
              </a:rPr>
              <a:t> is not created either.</a:t>
            </a:r>
          </a:p>
          <a:p>
            <a:pPr algn="l"/>
            <a:endParaRPr lang="en-GB" sz="1800" dirty="0" smtClean="0">
              <a:latin typeface="Helvetica Neue"/>
              <a:cs typeface="Helvetica Neue"/>
            </a:endParaRPr>
          </a:p>
          <a:p>
            <a:pPr algn="l"/>
            <a:r>
              <a:rPr lang="en-GB" sz="1800" dirty="0" smtClean="0">
                <a:latin typeface="Helvetica Neue"/>
                <a:cs typeface="Helvetica Neue"/>
              </a:rPr>
              <a:t>During the job submission, a job identifier is created for this job which will be unique and it has to be used to check the job status or to retrieve the output.</a:t>
            </a:r>
          </a:p>
          <a:p>
            <a:pPr algn="l"/>
            <a:endParaRPr lang="en-GB" sz="1800" b="1" i="1" dirty="0" smtClean="0">
              <a:latin typeface="Helvetica Neue"/>
              <a:cs typeface="Helvetica Neue"/>
            </a:endParaRPr>
          </a:p>
          <a:p>
            <a:pPr algn="l"/>
            <a:r>
              <a:rPr lang="en-GB" sz="1800" dirty="0" smtClean="0">
                <a:latin typeface="Helvetica Neue"/>
                <a:cs typeface="Helvetica Neue"/>
              </a:rPr>
              <a:t>The format is https://</a:t>
            </a:r>
            <a:r>
              <a:rPr lang="en-GB" sz="1800" dirty="0" err="1" smtClean="0">
                <a:latin typeface="Helvetica Neue"/>
                <a:cs typeface="Helvetica Neue"/>
              </a:rPr>
              <a:t>Lbserver_address[:port]/unique_string</a:t>
            </a:r>
            <a:r>
              <a:rPr lang="en-GB" sz="1800" dirty="0" smtClean="0">
                <a:latin typeface="Helvetica Neue"/>
                <a:cs typeface="Helvetica Neue"/>
              </a:rPr>
              <a:t> (be aware that it is not a web site).</a:t>
            </a:r>
          </a:p>
          <a:p>
            <a:pPr algn="l"/>
            <a:endParaRPr lang="en-GB" sz="1800" b="1" i="1" dirty="0">
              <a:latin typeface="Helvetica Neue"/>
              <a:cs typeface="Helvetica Neue"/>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status</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19</a:t>
            </a:fld>
            <a:endParaRPr lang="en-GB"/>
          </a:p>
        </p:txBody>
      </p:sp>
      <p:sp>
        <p:nvSpPr>
          <p:cNvPr id="7" name="Rectángulo 6"/>
          <p:cNvSpPr/>
          <p:nvPr/>
        </p:nvSpPr>
        <p:spPr>
          <a:xfrm>
            <a:off x="228600" y="838200"/>
            <a:ext cx="8229600" cy="2031325"/>
          </a:xfrm>
          <a:prstGeom prst="rect">
            <a:avLst/>
          </a:prstGeom>
        </p:spPr>
        <p:txBody>
          <a:bodyPr wrap="square">
            <a:spAutoFit/>
          </a:bodyPr>
          <a:lstStyle/>
          <a:p>
            <a:pPr algn="l"/>
            <a:r>
              <a:rPr lang="en-GB" sz="1800" smtClean="0">
                <a:latin typeface="Helvetica Neue"/>
                <a:cs typeface="Helvetica Neue"/>
              </a:rPr>
              <a:t>This command gives information about the status of the job (or jobs).</a:t>
            </a:r>
          </a:p>
          <a:p>
            <a:pPr algn="l"/>
            <a:endParaRPr lang="en-GB" sz="1800" smtClean="0">
              <a:latin typeface="Helvetica Neue"/>
              <a:cs typeface="Helvetica Neue"/>
            </a:endParaRPr>
          </a:p>
          <a:p>
            <a:pPr algn="l"/>
            <a:r>
              <a:rPr lang="en-GB" sz="1800" smtClean="0">
                <a:latin typeface="Helvetica Neue"/>
                <a:cs typeface="Helvetica Neue"/>
              </a:rPr>
              <a:t>Syntax: </a:t>
            </a:r>
            <a:r>
              <a:rPr lang="en-GB" sz="1800" b="1" smtClean="0">
                <a:latin typeface="Helvetica Neue"/>
                <a:cs typeface="Helvetica Neue"/>
              </a:rPr>
              <a:t>glite-wms-job-status jobId1 ... jobIdN </a:t>
            </a:r>
          </a:p>
          <a:p>
            <a:pPr algn="l"/>
            <a:r>
              <a:rPr lang="en-GB" sz="1800" smtClean="0">
                <a:latin typeface="Helvetica Neue"/>
                <a:cs typeface="Helvetica Neue"/>
              </a:rPr>
              <a:t>Options: </a:t>
            </a:r>
            <a:br>
              <a:rPr lang="en-GB" sz="1800" smtClean="0">
                <a:latin typeface="Helvetica Neue"/>
                <a:cs typeface="Helvetica Neue"/>
              </a:rPr>
            </a:br>
            <a:r>
              <a:rPr lang="en-GB" sz="1800" smtClean="0">
                <a:latin typeface="Helvetica Neue"/>
                <a:cs typeface="Helvetica Neue"/>
              </a:rPr>
              <a:t>-i jobId Reads the file (or files) where the job identifiers are stored. </a:t>
            </a:r>
            <a:br>
              <a:rPr lang="en-GB" sz="1800" smtClean="0">
                <a:latin typeface="Helvetica Neue"/>
                <a:cs typeface="Helvetica Neue"/>
              </a:rPr>
            </a:br>
            <a:r>
              <a:rPr lang="en-GB" sz="1800" smtClean="0">
                <a:latin typeface="Helvetica Neue"/>
                <a:cs typeface="Helvetica Neue"/>
              </a:rPr>
              <a:t>-o file Stores the output in the file file. </a:t>
            </a:r>
            <a:br>
              <a:rPr lang="en-GB" sz="1800" smtClean="0">
                <a:latin typeface="Helvetica Neue"/>
                <a:cs typeface="Helvetica Neue"/>
              </a:rPr>
            </a:br>
            <a:r>
              <a:rPr lang="en-GB" sz="1800" smtClean="0">
                <a:latin typeface="Helvetica Neue"/>
                <a:cs typeface="Helvetica Neue"/>
              </a:rPr>
              <a:t>-v n Sets the output level (0, 1 or 2) </a:t>
            </a:r>
            <a:endParaRPr lang="en-GB" sz="1800">
              <a:latin typeface="Helvetica Neue"/>
              <a:cs typeface="Helvetica Neue"/>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147339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Outline</a:t>
            </a:r>
            <a:endParaRPr lang="en-US"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CuadroTexto 4"/>
          <p:cNvSpPr txBox="1"/>
          <p:nvPr/>
        </p:nvSpPr>
        <p:spPr>
          <a:xfrm>
            <a:off x="285750" y="840582"/>
            <a:ext cx="8858250" cy="2834909"/>
          </a:xfrm>
          <a:prstGeom prst="rect">
            <a:avLst/>
          </a:prstGeom>
          <a:noFill/>
        </p:spPr>
        <p:txBody>
          <a:bodyPr wrap="square" lIns="64291" tIns="32146" rIns="64291" bIns="32146" rtlCol="0">
            <a:spAutoFit/>
          </a:bodyPr>
          <a:lstStyle/>
          <a:p>
            <a:pPr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a:t>
            </a:r>
            <a:r>
              <a:rPr lang="en-GB" sz="1800" b="1" dirty="0" smtClean="0">
                <a:solidFill>
                  <a:schemeClr val="tx1"/>
                </a:solidFill>
                <a:latin typeface="Helvetica Neue" pitchFamily="-110" charset="0"/>
                <a:ea typeface="Helvetica Neue" pitchFamily="-110" charset="0"/>
                <a:cs typeface="Helvetica Neue" pitchFamily="-110" charset="0"/>
                <a:sym typeface="Helvetica Neue" pitchFamily="-110" charset="0"/>
              </a:rPr>
              <a:t>Part I : Talk (20 min)</a:t>
            </a:r>
          </a:p>
          <a:p>
            <a:pPr lvl="1"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Introduction</a:t>
            </a:r>
          </a:p>
          <a:p>
            <a:pPr lvl="2"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Basic concepts</a:t>
            </a:r>
          </a:p>
          <a:p>
            <a:pPr lvl="1"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JDL (Job Description Language)</a:t>
            </a:r>
          </a:p>
          <a:p>
            <a:pPr lvl="1"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Job Management</a:t>
            </a:r>
          </a:p>
          <a:p>
            <a:pPr lvl="2"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a:t>
            </a:r>
            <a:r>
              <a:rPr lang="en-GB" sz="1800" dirty="0" err="1" smtClean="0">
                <a:solidFill>
                  <a:schemeClr val="tx1"/>
                </a:solidFill>
                <a:latin typeface="Helvetica Neue" pitchFamily="-110" charset="0"/>
                <a:ea typeface="Helvetica Neue" pitchFamily="-110" charset="0"/>
                <a:cs typeface="Helvetica Neue" pitchFamily="-110" charset="0"/>
                <a:sym typeface="Helvetica Neue" pitchFamily="-110" charset="0"/>
              </a:rPr>
              <a:t>gLite</a:t>
            </a: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commands</a:t>
            </a:r>
          </a:p>
          <a:p>
            <a:pPr lvl="2"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Few words about advance job management</a:t>
            </a:r>
          </a:p>
          <a:p>
            <a:pPr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endPar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endParaRPr>
          </a:p>
          <a:p>
            <a:pPr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b="1" dirty="0" smtClean="0">
                <a:solidFill>
                  <a:schemeClr val="tx1"/>
                </a:solidFill>
                <a:latin typeface="Helvetica Neue" pitchFamily="-110" charset="0"/>
                <a:ea typeface="Helvetica Neue" pitchFamily="-110" charset="0"/>
                <a:cs typeface="Helvetica Neue" pitchFamily="-110" charset="0"/>
                <a:sym typeface="Helvetica Neue" pitchFamily="-110" charset="0"/>
              </a:rPr>
              <a:t>Part II: Practices (1:40 </a:t>
            </a:r>
            <a:r>
              <a:rPr lang="en-GB" sz="1800" b="1" dirty="0" err="1" smtClean="0">
                <a:solidFill>
                  <a:schemeClr val="tx1"/>
                </a:solidFill>
                <a:latin typeface="Helvetica Neue" pitchFamily="-110" charset="0"/>
                <a:ea typeface="Helvetica Neue" pitchFamily="-110" charset="0"/>
                <a:cs typeface="Helvetica Neue" pitchFamily="-110" charset="0"/>
                <a:sym typeface="Helvetica Neue" pitchFamily="-110" charset="0"/>
              </a:rPr>
              <a:t>h</a:t>
            </a:r>
            <a:r>
              <a:rPr lang="en-GB" sz="1800" b="1" dirty="0" smtClean="0">
                <a:solidFill>
                  <a:schemeClr val="tx1"/>
                </a:solidFill>
                <a:latin typeface="Helvetica Neue" pitchFamily="-110" charset="0"/>
                <a:ea typeface="Helvetica Neue" pitchFamily="-110" charset="0"/>
                <a:cs typeface="Helvetica Neue" pitchFamily="-110" charset="0"/>
                <a:sym typeface="Helvetica Neue" pitchFamily="-110" charset="0"/>
              </a:rPr>
              <a:t>)</a:t>
            </a:r>
          </a:p>
          <a:p>
            <a:pPr lvl="1" algn="l">
              <a:buFont typeface="Arial"/>
              <a:buChar cha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a:t>
            </a:r>
            <a:r>
              <a:rPr lang="en-GB" sz="1800" dirty="0" err="1" smtClean="0">
                <a:solidFill>
                  <a:schemeClr val="tx1"/>
                </a:solidFill>
                <a:latin typeface="Helvetica Neue" pitchFamily="-110" charset="0"/>
                <a:ea typeface="Helvetica Neue" pitchFamily="-110" charset="0"/>
                <a:cs typeface="Helvetica Neue" pitchFamily="-110" charset="0"/>
                <a:sym typeface="Helvetica Neue" pitchFamily="-110" charset="0"/>
              </a:rPr>
              <a:t>Twiki</a:t>
            </a: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 </a:t>
            </a:r>
            <a:r>
              <a:rPr lang="es-ES_tradnl" sz="1700" dirty="0" smtClean="0">
                <a:solidFill>
                  <a:schemeClr val="tx1"/>
                </a:solidFill>
                <a:latin typeface="Helvetica Neue" pitchFamily="-110" charset="0"/>
                <a:ea typeface="Helvetica Neue" pitchFamily="-110" charset="0"/>
                <a:cs typeface="Helvetica Neue" pitchFamily="-110" charset="0"/>
                <a:sym typeface="Helvetica Neue" pitchFamily="-110" charset="0"/>
                <a:hlinkClick r:id="rId2"/>
              </a:rPr>
              <a:t>https://twiki.ific.uv.es/twiki/bin/view/ECiencia/JobManagement#Practices</a:t>
            </a:r>
            <a:endParaRPr lang="en-GB" sz="1700" dirty="0" smtClean="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4" name="Marcador de número de diapositiva 3"/>
          <p:cNvSpPr>
            <a:spLocks noGrp="1"/>
          </p:cNvSpPr>
          <p:nvPr>
            <p:ph type="sldNum" sz="quarter" idx="10"/>
          </p:nvPr>
        </p:nvSpPr>
        <p:spPr/>
        <p:txBody>
          <a:bodyPr/>
          <a:lstStyle/>
          <a:p>
            <a:fld id="{0D827737-7F67-4447-AF1C-221D380ADF9C}" type="slidenum">
              <a:rPr lang="en-US" smtClean="0"/>
              <a:pPr/>
              <a:t>2</a:t>
            </a:fld>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41" name="Tabla 40"/>
          <p:cNvGraphicFramePr>
            <a:graphicFrameLocks noGrp="1"/>
          </p:cNvGraphicFramePr>
          <p:nvPr/>
        </p:nvGraphicFramePr>
        <p:xfrm>
          <a:off x="285750" y="1019170"/>
          <a:ext cx="8465344" cy="5000630"/>
        </p:xfrm>
        <a:graphic>
          <a:graphicData uri="http://schemas.openxmlformats.org/drawingml/2006/table">
            <a:tbl>
              <a:tblPr firstRow="1" bandRow="1">
                <a:tableStyleId>{5C22544A-7EE6-4342-B048-85BDC9FD1C3A}</a:tableStyleId>
              </a:tblPr>
              <a:tblGrid>
                <a:gridCol w="1500188"/>
                <a:gridCol w="6965156"/>
              </a:tblGrid>
              <a:tr h="500063">
                <a:tc>
                  <a:txBody>
                    <a:bodyPr/>
                    <a:lstStyle/>
                    <a:p>
                      <a:r>
                        <a:rPr lang="es-ES_tradnl" sz="1700" dirty="0" err="1" smtClean="0">
                          <a:latin typeface="Helvetica Neue"/>
                          <a:cs typeface="Helvetica Neue"/>
                        </a:rPr>
                        <a:t>Flag</a:t>
                      </a:r>
                      <a:endParaRPr lang="es-ES_tradnl" sz="1700" dirty="0">
                        <a:latin typeface="Helvetica Neue"/>
                        <a:cs typeface="Helvetica Neue"/>
                      </a:endParaRPr>
                    </a:p>
                  </a:txBody>
                  <a:tcPr marL="64294" marR="64294" marT="32147" marB="32147"/>
                </a:tc>
                <a:tc>
                  <a:txBody>
                    <a:bodyPr/>
                    <a:lstStyle/>
                    <a:p>
                      <a:r>
                        <a:rPr lang="es-ES_tradnl" sz="1700" dirty="0" err="1" smtClean="0">
                          <a:latin typeface="Helvetica Neue"/>
                          <a:cs typeface="Helvetica Neue"/>
                        </a:rPr>
                        <a:t>Meaning</a:t>
                      </a:r>
                      <a:endParaRPr lang="es-ES_tradnl" sz="1700" dirty="0">
                        <a:latin typeface="Helvetica Neue"/>
                        <a:cs typeface="Helvetica Neue"/>
                      </a:endParaRPr>
                    </a:p>
                  </a:txBody>
                  <a:tcPr marL="64294" marR="64294" marT="32147" marB="32147"/>
                </a:tc>
              </a:tr>
              <a:tr h="500063">
                <a:tc>
                  <a:txBody>
                    <a:bodyPr/>
                    <a:lstStyle/>
                    <a:p>
                      <a:r>
                        <a:rPr kumimoji="0" lang="en-US" sz="1700" b="0" i="0" u="none" strike="noStrike" cap="none" normalizeH="0" baseline="0" dirty="0" smtClean="0">
                          <a:ln>
                            <a:noFill/>
                          </a:ln>
                          <a:solidFill>
                            <a:schemeClr val="tx1"/>
                          </a:solidFill>
                          <a:effectLst/>
                          <a:latin typeface="Helvetica Neue"/>
                          <a:ea typeface="Arial Unicode MS" charset="0"/>
                          <a:cs typeface="Helvetica Neue"/>
                        </a:rPr>
                        <a:t>SUBMITTED</a:t>
                      </a:r>
                      <a:endParaRPr lang="es-ES_tradnl" sz="1700" b="0" dirty="0">
                        <a:latin typeface="Helvetica Neue"/>
                        <a:cs typeface="Helvetica Neue"/>
                      </a:endParaRPr>
                    </a:p>
                  </a:txBody>
                  <a:tcPr marL="64294" marR="64294" marT="32147" marB="32147"/>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00" b="0" i="0" u="none" strike="noStrike" cap="none" normalizeH="0" baseline="0" dirty="0" smtClean="0">
                          <a:ln>
                            <a:noFill/>
                          </a:ln>
                          <a:solidFill>
                            <a:schemeClr val="tx1"/>
                          </a:solidFill>
                          <a:effectLst/>
                          <a:latin typeface="Helvetica Neue"/>
                          <a:ea typeface="Courier New" charset="0"/>
                          <a:cs typeface="Helvetica Neue"/>
                        </a:rPr>
                        <a:t>submission logged in the Logging &amp; Bookkeeping service</a:t>
                      </a:r>
                    </a:p>
                  </a:txBody>
                  <a:tcPr marL="64294" marR="64294" marT="32147" marB="32147"/>
                </a:tc>
              </a:tr>
              <a:tr h="500063">
                <a:tc>
                  <a:txBody>
                    <a:bodyPr/>
                    <a:lstStyle/>
                    <a:p>
                      <a:r>
                        <a:rPr kumimoji="0" lang="en-US" sz="1700" b="0" i="0" u="none" strike="noStrike" cap="none" normalizeH="0" baseline="0" dirty="0" smtClean="0">
                          <a:ln>
                            <a:noFill/>
                          </a:ln>
                          <a:solidFill>
                            <a:schemeClr val="tx1"/>
                          </a:solidFill>
                          <a:effectLst/>
                          <a:latin typeface="Helvetica Neue"/>
                          <a:ea typeface="Arial Unicode MS" charset="0"/>
                          <a:cs typeface="Helvetica Neue"/>
                        </a:rPr>
                        <a:t>WAIT</a:t>
                      </a:r>
                      <a:endParaRPr lang="es-ES_tradnl" sz="1700" b="0" dirty="0">
                        <a:latin typeface="Helvetica Neue"/>
                        <a:cs typeface="Helvetica Neue"/>
                      </a:endParaRPr>
                    </a:p>
                  </a:txBody>
                  <a:tcPr marL="64294" marR="64294" marT="32147" marB="32147"/>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00" b="0" i="0" u="none" strike="noStrike" cap="none" normalizeH="0" baseline="0" dirty="0" smtClean="0">
                          <a:ln>
                            <a:noFill/>
                          </a:ln>
                          <a:solidFill>
                            <a:schemeClr val="tx1"/>
                          </a:solidFill>
                          <a:effectLst/>
                          <a:latin typeface="Helvetica Neue"/>
                          <a:ea typeface="Courier New" charset="0"/>
                          <a:cs typeface="Helvetica Neue"/>
                        </a:rPr>
                        <a:t>job match making for resources</a:t>
                      </a:r>
                    </a:p>
                  </a:txBody>
                  <a:tcPr marL="64294" marR="64294" marT="32147" marB="32147"/>
                </a:tc>
              </a:tr>
              <a:tr h="500063">
                <a:tc>
                  <a:txBody>
                    <a:bodyPr/>
                    <a:lstStyle/>
                    <a:p>
                      <a:r>
                        <a:rPr kumimoji="0" lang="en-US" sz="1700" b="0" i="0" u="none" strike="noStrike" cap="none" normalizeH="0" baseline="0" dirty="0" smtClean="0">
                          <a:ln>
                            <a:noFill/>
                          </a:ln>
                          <a:solidFill>
                            <a:schemeClr val="tx1"/>
                          </a:solidFill>
                          <a:effectLst/>
                          <a:latin typeface="Helvetica Neue"/>
                          <a:ea typeface="Arial Unicode MS" charset="0"/>
                          <a:cs typeface="Helvetica Neue"/>
                        </a:rPr>
                        <a:t>READY</a:t>
                      </a:r>
                      <a:endParaRPr lang="es-ES_tradnl" sz="1700" b="0" dirty="0">
                        <a:latin typeface="Helvetica Neue"/>
                        <a:cs typeface="Helvetica Neue"/>
                      </a:endParaRPr>
                    </a:p>
                  </a:txBody>
                  <a:tcPr marL="64294" marR="64294" marT="32147" marB="32147"/>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chemeClr val="tx1"/>
                          </a:solidFill>
                          <a:effectLst/>
                          <a:latin typeface="Helvetica Neue"/>
                          <a:ea typeface="Courier New" charset="0"/>
                          <a:cs typeface="Helvetica Neue"/>
                        </a:rPr>
                        <a:t>job being sent to executing CE</a:t>
                      </a:r>
                      <a:endParaRPr kumimoji="0" lang="en-US" sz="1700" b="0" i="0" u="none" strike="noStrike" cap="none" normalizeH="0" baseline="0" dirty="0">
                        <a:ln>
                          <a:noFill/>
                        </a:ln>
                        <a:solidFill>
                          <a:schemeClr val="tx1"/>
                        </a:solidFill>
                        <a:effectLst/>
                        <a:latin typeface="Helvetica Neue"/>
                        <a:ea typeface="Courier New" charset="0"/>
                        <a:cs typeface="Helvetica Neue"/>
                      </a:endParaRPr>
                    </a:p>
                  </a:txBody>
                  <a:tcPr marL="64294" marR="64294" marT="32147" marB="32147"/>
                </a:tc>
              </a:tr>
              <a:tr h="500063">
                <a:tc>
                  <a:txBody>
                    <a:bodyPr/>
                    <a:lstStyle/>
                    <a:p>
                      <a:r>
                        <a:rPr kumimoji="0" lang="en-US" sz="1700" b="0" i="0" u="none" strike="noStrike" cap="none" normalizeH="0" baseline="0" dirty="0" smtClean="0">
                          <a:ln>
                            <a:noFill/>
                          </a:ln>
                          <a:solidFill>
                            <a:schemeClr val="tx1"/>
                          </a:solidFill>
                          <a:effectLst/>
                          <a:latin typeface="Helvetica Neue"/>
                          <a:ea typeface="Arial Unicode MS" charset="0"/>
                          <a:cs typeface="Helvetica Neue"/>
                        </a:rPr>
                        <a:t>SCHEDULED</a:t>
                      </a:r>
                      <a:endParaRPr lang="es-ES_tradnl" sz="1700" b="0" dirty="0">
                        <a:latin typeface="Helvetica Neue"/>
                        <a:cs typeface="Helvetica Neue"/>
                      </a:endParaRPr>
                    </a:p>
                  </a:txBody>
                  <a:tcPr marL="64294" marR="64294" marT="32147" marB="32147"/>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00" b="0" i="0" u="none" strike="noStrike" cap="none" normalizeH="0" baseline="0" dirty="0" smtClean="0">
                          <a:ln>
                            <a:noFill/>
                          </a:ln>
                          <a:solidFill>
                            <a:schemeClr val="tx1"/>
                          </a:solidFill>
                          <a:effectLst/>
                          <a:latin typeface="Helvetica Neue"/>
                          <a:ea typeface="Courier New" charset="0"/>
                          <a:cs typeface="Helvetica Neue"/>
                        </a:rPr>
                        <a:t>job scheduled in the CE queue manager</a:t>
                      </a:r>
                    </a:p>
                  </a:txBody>
                  <a:tcPr marL="64294" marR="64294" marT="32147" marB="32147"/>
                </a:tc>
              </a:tr>
              <a:tr h="500063">
                <a:tc>
                  <a:txBody>
                    <a:bodyPr/>
                    <a:lstStyle/>
                    <a:p>
                      <a:r>
                        <a:rPr kumimoji="0" lang="en-US" sz="1700" b="0" i="0" u="none" strike="noStrike" cap="none" normalizeH="0" baseline="0" dirty="0" smtClean="0">
                          <a:ln>
                            <a:noFill/>
                          </a:ln>
                          <a:solidFill>
                            <a:schemeClr val="tx1"/>
                          </a:solidFill>
                          <a:effectLst/>
                          <a:latin typeface="Helvetica Neue"/>
                          <a:ea typeface="Arial Unicode MS" charset="0"/>
                          <a:cs typeface="Helvetica Neue"/>
                        </a:rPr>
                        <a:t>RUNNING</a:t>
                      </a:r>
                      <a:endParaRPr lang="es-ES_tradnl" sz="1700" b="0" dirty="0">
                        <a:latin typeface="Helvetica Neue"/>
                        <a:cs typeface="Helvetica Neue"/>
                      </a:endParaRPr>
                    </a:p>
                  </a:txBody>
                  <a:tcPr marL="64294" marR="64294" marT="32147" marB="32147"/>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00" b="0" i="0" u="none" strike="noStrike" cap="none" normalizeH="0" baseline="0" dirty="0" smtClean="0">
                          <a:ln>
                            <a:noFill/>
                          </a:ln>
                          <a:solidFill>
                            <a:schemeClr val="tx1"/>
                          </a:solidFill>
                          <a:effectLst/>
                          <a:latin typeface="Helvetica Neue"/>
                          <a:ea typeface="Courier New" charset="0"/>
                          <a:cs typeface="Helvetica Neue"/>
                        </a:rPr>
                        <a:t>job executing on a WN of the selected CE queue</a:t>
                      </a:r>
                    </a:p>
                  </a:txBody>
                  <a:tcPr marL="64294" marR="64294" marT="32147" marB="32147"/>
                </a:tc>
              </a:tr>
              <a:tr h="500063">
                <a:tc>
                  <a:txBody>
                    <a:bodyPr/>
                    <a:lstStyle/>
                    <a:p>
                      <a:r>
                        <a:rPr kumimoji="0" lang="en-US" sz="1700" b="0" i="0" u="none" strike="noStrike" cap="none" normalizeH="0" baseline="0" dirty="0" smtClean="0">
                          <a:ln>
                            <a:noFill/>
                          </a:ln>
                          <a:solidFill>
                            <a:schemeClr val="tx1"/>
                          </a:solidFill>
                          <a:effectLst/>
                          <a:latin typeface="Helvetica Neue"/>
                          <a:ea typeface="Arial Unicode MS" charset="0"/>
                          <a:cs typeface="Helvetica Neue"/>
                        </a:rPr>
                        <a:t>DONE</a:t>
                      </a:r>
                      <a:endParaRPr lang="es-ES_tradnl" sz="1700" b="0" dirty="0">
                        <a:latin typeface="Helvetica Neue"/>
                        <a:cs typeface="Helvetica Neue"/>
                      </a:endParaRPr>
                    </a:p>
                  </a:txBody>
                  <a:tcPr marL="64294" marR="64294" marT="32147" marB="32147"/>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dirty="0" smtClean="0">
                          <a:ln>
                            <a:noFill/>
                          </a:ln>
                          <a:solidFill>
                            <a:schemeClr val="tx1"/>
                          </a:solidFill>
                          <a:effectLst/>
                          <a:latin typeface="Helvetica Neue"/>
                          <a:ea typeface="Courier New" charset="0"/>
                          <a:cs typeface="Helvetica Neue"/>
                        </a:rPr>
                        <a:t>job terminated without grid errors</a:t>
                      </a:r>
                      <a:endParaRPr kumimoji="0" lang="en-US" sz="1700" b="0" i="0" u="none" strike="noStrike" cap="none" normalizeH="0" baseline="0" dirty="0">
                        <a:ln>
                          <a:noFill/>
                        </a:ln>
                        <a:solidFill>
                          <a:schemeClr val="tx1"/>
                        </a:solidFill>
                        <a:effectLst/>
                        <a:latin typeface="Helvetica Neue"/>
                        <a:ea typeface="Courier New" charset="0"/>
                        <a:cs typeface="Helvetica Neue"/>
                      </a:endParaRPr>
                    </a:p>
                  </a:txBody>
                  <a:tcPr marL="64294" marR="64294" marT="32147" marB="32147"/>
                </a:tc>
              </a:tr>
              <a:tr h="500063">
                <a:tc>
                  <a:txBody>
                    <a:bodyPr/>
                    <a:lstStyle/>
                    <a:p>
                      <a:r>
                        <a:rPr kumimoji="0" lang="en-US" sz="1700" b="0" i="0" u="none" strike="noStrike" cap="none" normalizeH="0" baseline="0" dirty="0" smtClean="0">
                          <a:ln>
                            <a:noFill/>
                          </a:ln>
                          <a:solidFill>
                            <a:schemeClr val="tx1"/>
                          </a:solidFill>
                          <a:effectLst/>
                          <a:latin typeface="Helvetica Neue"/>
                          <a:ea typeface="Arial Unicode MS" charset="0"/>
                          <a:cs typeface="Helvetica Neue"/>
                        </a:rPr>
                        <a:t>CLEARED</a:t>
                      </a:r>
                      <a:endParaRPr lang="es-ES_tradnl" sz="1700" b="0" dirty="0">
                        <a:latin typeface="Helvetica Neue"/>
                        <a:cs typeface="Helvetica Neue"/>
                      </a:endParaRPr>
                    </a:p>
                  </a:txBody>
                  <a:tcPr marL="64294" marR="64294" marT="32147" marB="32147"/>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00" b="0" i="0" u="none" strike="noStrike" cap="none" normalizeH="0" baseline="0" dirty="0" smtClean="0">
                          <a:ln>
                            <a:noFill/>
                          </a:ln>
                          <a:solidFill>
                            <a:schemeClr val="tx1"/>
                          </a:solidFill>
                          <a:effectLst/>
                          <a:latin typeface="Helvetica Neue"/>
                          <a:ea typeface="Courier New" charset="0"/>
                          <a:cs typeface="Helvetica Neue"/>
                        </a:rPr>
                        <a:t>job output retrieved</a:t>
                      </a:r>
                    </a:p>
                  </a:txBody>
                  <a:tcPr marL="64294" marR="64294" marT="32147" marB="32147"/>
                </a:tc>
              </a:tr>
              <a:tr h="500063">
                <a:tc>
                  <a:txBody>
                    <a:bodyPr/>
                    <a:lstStyle/>
                    <a:p>
                      <a:r>
                        <a:rPr kumimoji="0" lang="en-US" sz="1700" b="0" i="0" u="none" strike="noStrike" cap="none" normalizeH="0" baseline="0" dirty="0" smtClean="0">
                          <a:ln>
                            <a:noFill/>
                          </a:ln>
                          <a:solidFill>
                            <a:schemeClr val="tx1"/>
                          </a:solidFill>
                          <a:effectLst/>
                          <a:latin typeface="Helvetica Neue"/>
                          <a:ea typeface="Arial Unicode MS" charset="0"/>
                          <a:cs typeface="Helvetica Neue"/>
                        </a:rPr>
                        <a:t>ABORT</a:t>
                      </a:r>
                      <a:endParaRPr lang="es-ES_tradnl" sz="1700" b="0" dirty="0">
                        <a:latin typeface="Helvetica Neue"/>
                        <a:cs typeface="Helvetica Neue"/>
                      </a:endParaRPr>
                    </a:p>
                  </a:txBody>
                  <a:tcPr marL="64294" marR="64294" marT="32147" marB="32147"/>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00" b="0" i="0" u="none" strike="noStrike" cap="none" normalizeH="0" baseline="0" dirty="0" smtClean="0">
                          <a:ln>
                            <a:noFill/>
                          </a:ln>
                          <a:solidFill>
                            <a:schemeClr val="tx1"/>
                          </a:solidFill>
                          <a:effectLst/>
                          <a:latin typeface="Helvetica Neue"/>
                          <a:ea typeface="Courier New" charset="0"/>
                          <a:cs typeface="Helvetica Neue"/>
                        </a:rPr>
                        <a:t>job aborted by middleware, check </a:t>
                      </a:r>
                      <a:r>
                        <a:rPr kumimoji="0" lang="en-US" sz="1700" b="0" i="1" u="none" strike="noStrike" cap="none" normalizeH="0" baseline="0" dirty="0" smtClean="0">
                          <a:ln>
                            <a:noFill/>
                          </a:ln>
                          <a:solidFill>
                            <a:schemeClr val="tx1"/>
                          </a:solidFill>
                          <a:effectLst/>
                          <a:latin typeface="Helvetica Neue"/>
                          <a:ea typeface="Courier New" charset="0"/>
                          <a:cs typeface="Helvetica Neue"/>
                        </a:rPr>
                        <a:t>reason</a:t>
                      </a:r>
                      <a:endParaRPr kumimoji="0" lang="en-US" sz="1700" b="0" i="0" u="none" strike="noStrike" cap="none" normalizeH="0" baseline="0" dirty="0" smtClean="0">
                        <a:ln>
                          <a:noFill/>
                        </a:ln>
                        <a:solidFill>
                          <a:schemeClr val="tx1"/>
                        </a:solidFill>
                        <a:effectLst/>
                        <a:latin typeface="Helvetica Neue"/>
                        <a:ea typeface="Courier New" charset="0"/>
                        <a:cs typeface="Helvetica Neue"/>
                      </a:endParaRPr>
                    </a:p>
                  </a:txBody>
                  <a:tcPr marL="64294" marR="64294" marT="32147" marB="32147"/>
                </a:tc>
              </a:tr>
              <a:tr h="500063">
                <a:tc>
                  <a:txBody>
                    <a:bodyPr/>
                    <a:lstStyle/>
                    <a:p>
                      <a:r>
                        <a:rPr lang="es-ES_tradnl" sz="1700" b="0" dirty="0" smtClean="0">
                          <a:latin typeface="Helvetica Neue"/>
                          <a:cs typeface="Helvetica Neue"/>
                        </a:rPr>
                        <a:t>CANCEL</a:t>
                      </a:r>
                      <a:endParaRPr lang="es-ES_tradnl" sz="1700" b="0" dirty="0">
                        <a:latin typeface="Helvetica Neue"/>
                        <a:cs typeface="Helvetica Neue"/>
                      </a:endParaRPr>
                    </a:p>
                  </a:txBody>
                  <a:tcPr marL="64294" marR="64294" marT="32147" marB="32147"/>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00" b="0" i="0" u="none" strike="noStrike" cap="none" normalizeH="0" baseline="0" dirty="0" smtClean="0">
                          <a:ln>
                            <a:noFill/>
                          </a:ln>
                          <a:solidFill>
                            <a:schemeClr val="tx1"/>
                          </a:solidFill>
                          <a:effectLst/>
                          <a:latin typeface="Helvetica Neue"/>
                          <a:ea typeface="Courier New" charset="0"/>
                          <a:cs typeface="Helvetica Neue"/>
                        </a:rPr>
                        <a:t>job cancelled by a user request</a:t>
                      </a:r>
                    </a:p>
                  </a:txBody>
                  <a:tcPr marL="64294" marR="64294" marT="32147" marB="32147"/>
                </a:tc>
              </a:tr>
            </a:tbl>
          </a:graphicData>
        </a:graphic>
      </p:graphicFrame>
      <p:sp>
        <p:nvSpPr>
          <p:cNvPr id="4" name="Marcador de número de diapositiva 3"/>
          <p:cNvSpPr>
            <a:spLocks noGrp="1"/>
          </p:cNvSpPr>
          <p:nvPr>
            <p:ph type="sldNum" sz="quarter" idx="10"/>
          </p:nvPr>
        </p:nvSpPr>
        <p:spPr/>
        <p:txBody>
          <a:bodyPr/>
          <a:lstStyle/>
          <a:p>
            <a:fld id="{0D827737-7F67-4447-AF1C-221D380ADF9C}" type="slidenum">
              <a:rPr lang="en-GB" smtClean="0"/>
              <a:pPr/>
              <a:t>20</a:t>
            </a:fld>
            <a:endParaRPr lang="en-GB"/>
          </a:p>
        </p:txBody>
      </p:sp>
      <p:sp>
        <p:nvSpPr>
          <p:cNvPr id="5" name="Rectangle 2"/>
          <p:cNvSpPr>
            <a:spLocks/>
          </p:cNvSpPr>
          <p:nvPr/>
        </p:nvSpPr>
        <p:spPr bwMode="auto">
          <a:xfrm>
            <a:off x="304800" y="0"/>
            <a:ext cx="4018359"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status</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logging info</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21</a:t>
            </a:fld>
            <a:endParaRPr lang="en-GB"/>
          </a:p>
        </p:txBody>
      </p:sp>
      <p:sp>
        <p:nvSpPr>
          <p:cNvPr id="7" name="Rectángulo 6"/>
          <p:cNvSpPr/>
          <p:nvPr/>
        </p:nvSpPr>
        <p:spPr>
          <a:xfrm>
            <a:off x="228600" y="838200"/>
            <a:ext cx="7620000" cy="2308324"/>
          </a:xfrm>
          <a:prstGeom prst="rect">
            <a:avLst/>
          </a:prstGeom>
        </p:spPr>
        <p:txBody>
          <a:bodyPr wrap="square">
            <a:spAutoFit/>
          </a:bodyPr>
          <a:lstStyle/>
          <a:p>
            <a:pPr algn="l"/>
            <a:r>
              <a:rPr lang="en-GB" sz="1800" dirty="0" smtClean="0">
                <a:latin typeface="Helvetica Neue"/>
                <a:cs typeface="Helvetica Neue"/>
              </a:rPr>
              <a:t>This command provides logging information of one or more submitted jobs. The syntax is as follows:</a:t>
            </a:r>
          </a:p>
          <a:p>
            <a:pPr algn="l"/>
            <a:endParaRPr lang="en-GB" sz="1800" dirty="0" smtClean="0">
              <a:latin typeface="Helvetica Neue"/>
              <a:cs typeface="Helvetica Neue"/>
            </a:endParaRPr>
          </a:p>
          <a:p>
            <a:pPr algn="l"/>
            <a:r>
              <a:rPr lang="en-GB" sz="1800" dirty="0" smtClean="0">
                <a:latin typeface="Helvetica Neue"/>
                <a:cs typeface="Helvetica Neue"/>
              </a:rPr>
              <a:t>Syntax: </a:t>
            </a:r>
            <a:r>
              <a:rPr lang="en-GB" sz="1800" b="1" dirty="0" err="1" smtClean="0">
                <a:latin typeface="Helvetica Neue"/>
                <a:cs typeface="Helvetica Neue"/>
              </a:rPr>
              <a:t>glite-wms-job-logging-info</a:t>
            </a:r>
            <a:r>
              <a:rPr lang="en-GB" sz="1800" b="1" dirty="0" smtClean="0">
                <a:latin typeface="Helvetica Neue"/>
                <a:cs typeface="Helvetica Neue"/>
              </a:rPr>
              <a:t> jobId1 ... </a:t>
            </a:r>
            <a:r>
              <a:rPr lang="en-GB" sz="1800" b="1" dirty="0" err="1" smtClean="0">
                <a:latin typeface="Helvetica Neue"/>
                <a:cs typeface="Helvetica Neue"/>
              </a:rPr>
              <a:t>jobIdN</a:t>
            </a:r>
            <a:r>
              <a:rPr lang="en-GB" sz="1800" b="1" dirty="0" smtClean="0">
                <a:latin typeface="Helvetica Neue"/>
                <a:cs typeface="Helvetica Neue"/>
              </a:rPr>
              <a:t> </a:t>
            </a:r>
          </a:p>
          <a:p>
            <a:pPr algn="l"/>
            <a:r>
              <a:rPr lang="en-GB" sz="1800" dirty="0" smtClean="0">
                <a:latin typeface="Helvetica Neue"/>
                <a:cs typeface="Helvetica Neue"/>
              </a:rPr>
              <a:t>Options: </a:t>
            </a:r>
            <a:br>
              <a:rPr lang="en-GB" sz="1800" dirty="0" smtClean="0">
                <a:latin typeface="Helvetica Neue"/>
                <a:cs typeface="Helvetica Neue"/>
              </a:rPr>
            </a:br>
            <a:r>
              <a:rPr lang="en-GB" sz="1800" dirty="0" smtClean="0">
                <a:latin typeface="Helvetica Neue"/>
                <a:cs typeface="Helvetica Neue"/>
              </a:rPr>
              <a:t>-</a:t>
            </a:r>
            <a:r>
              <a:rPr lang="en-GB" sz="1800" dirty="0" err="1" smtClean="0">
                <a:latin typeface="Helvetica Neue"/>
                <a:cs typeface="Helvetica Neue"/>
              </a:rPr>
              <a:t>i</a:t>
            </a:r>
            <a:r>
              <a:rPr lang="en-GB" sz="1800" dirty="0" smtClean="0">
                <a:latin typeface="Helvetica Neue"/>
                <a:cs typeface="Helvetica Neue"/>
              </a:rPr>
              <a:t> </a:t>
            </a:r>
            <a:r>
              <a:rPr lang="en-GB" sz="1800" dirty="0" err="1" smtClean="0">
                <a:latin typeface="Helvetica Neue"/>
                <a:cs typeface="Helvetica Neue"/>
              </a:rPr>
              <a:t>jobId</a:t>
            </a:r>
            <a:r>
              <a:rPr lang="en-GB" sz="1800" dirty="0" smtClean="0">
                <a:latin typeface="Helvetica Neue"/>
                <a:cs typeface="Helvetica Neue"/>
              </a:rPr>
              <a:t> Reads the file (or files) where the job identifiers are stored. </a:t>
            </a:r>
            <a:br>
              <a:rPr lang="en-GB" sz="1800" dirty="0" smtClean="0">
                <a:latin typeface="Helvetica Neue"/>
                <a:cs typeface="Helvetica Neue"/>
              </a:rPr>
            </a:br>
            <a:r>
              <a:rPr lang="en-GB" sz="1800" dirty="0" smtClean="0">
                <a:latin typeface="Helvetica Neue"/>
                <a:cs typeface="Helvetica Neue"/>
              </a:rPr>
              <a:t>-</a:t>
            </a:r>
            <a:r>
              <a:rPr lang="en-GB" sz="1800" dirty="0" err="1" smtClean="0">
                <a:latin typeface="Helvetica Neue"/>
                <a:cs typeface="Helvetica Neue"/>
              </a:rPr>
              <a:t>o</a:t>
            </a:r>
            <a:r>
              <a:rPr lang="en-GB" sz="1800" dirty="0" smtClean="0">
                <a:latin typeface="Helvetica Neue"/>
                <a:cs typeface="Helvetica Neue"/>
              </a:rPr>
              <a:t> file Store the output in the file file. </a:t>
            </a:r>
            <a:br>
              <a:rPr lang="en-GB" sz="1800" dirty="0" smtClean="0">
                <a:latin typeface="Helvetica Neue"/>
                <a:cs typeface="Helvetica Neue"/>
              </a:rPr>
            </a:br>
            <a:r>
              <a:rPr lang="en-GB" sz="1800" dirty="0" smtClean="0">
                <a:latin typeface="Helvetica Neue"/>
                <a:cs typeface="Helvetica Neue"/>
              </a:rPr>
              <a:t>-</a:t>
            </a:r>
            <a:r>
              <a:rPr lang="en-GB" sz="1800" dirty="0" err="1" smtClean="0">
                <a:latin typeface="Helvetica Neue"/>
                <a:cs typeface="Helvetica Neue"/>
              </a:rPr>
              <a:t>v</a:t>
            </a:r>
            <a:r>
              <a:rPr lang="en-GB" sz="1800" dirty="0" smtClean="0">
                <a:latin typeface="Helvetica Neue"/>
                <a:cs typeface="Helvetica Neue"/>
              </a:rPr>
              <a:t> </a:t>
            </a:r>
            <a:r>
              <a:rPr lang="en-GB" sz="1800" dirty="0" err="1" smtClean="0">
                <a:latin typeface="Helvetica Neue"/>
                <a:cs typeface="Helvetica Neue"/>
              </a:rPr>
              <a:t>n</a:t>
            </a:r>
            <a:r>
              <a:rPr lang="en-GB" sz="1800" dirty="0" smtClean="0">
                <a:latin typeface="Helvetica Neue"/>
                <a:cs typeface="Helvetica Neue"/>
              </a:rPr>
              <a:t> Sets the output level (0, 1 or 2). </a:t>
            </a:r>
            <a:endParaRPr lang="en-GB" sz="1800" dirty="0">
              <a:latin typeface="Helvetica Neue"/>
              <a:cs typeface="Helvetica Neue"/>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monitoring</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22</a:t>
            </a:fld>
            <a:endParaRPr lang="en-GB"/>
          </a:p>
        </p:txBody>
      </p:sp>
      <p:sp>
        <p:nvSpPr>
          <p:cNvPr id="7" name="Rectángulo 6"/>
          <p:cNvSpPr/>
          <p:nvPr/>
        </p:nvSpPr>
        <p:spPr>
          <a:xfrm>
            <a:off x="228600" y="762000"/>
            <a:ext cx="8382000" cy="4801315"/>
          </a:xfrm>
          <a:prstGeom prst="rect">
            <a:avLst/>
          </a:prstGeom>
        </p:spPr>
        <p:txBody>
          <a:bodyPr wrap="square">
            <a:spAutoFit/>
          </a:bodyPr>
          <a:lstStyle/>
          <a:p>
            <a:pPr algn="l"/>
            <a:r>
              <a:rPr lang="en-GB" sz="1800" smtClean="0">
                <a:latin typeface="Helvetica Neue"/>
                <a:cs typeface="Helvetica Neue"/>
              </a:rPr>
              <a:t>The job monitoring allows to see the job "output" while the job itself is running. To enable this feature you have to add the attributes PerusalFileEnable and PerusalTimeInterval to the JDL file before submitting the job. For example:</a:t>
            </a:r>
          </a:p>
          <a:p>
            <a:pPr algn="l"/>
            <a:r>
              <a:rPr lang="en-GB" sz="1800" smtClean="0">
                <a:latin typeface="Helvetica Neue"/>
                <a:cs typeface="Helvetica Neue"/>
              </a:rPr>
              <a:t> </a:t>
            </a:r>
          </a:p>
          <a:p>
            <a:pPr algn="l"/>
            <a:r>
              <a:rPr lang="en-GB" sz="1800" smtClean="0">
                <a:latin typeface="Helvetica Neue"/>
                <a:cs typeface="Helvetica Neue"/>
              </a:rPr>
              <a:t>PerusalFileEnable = true;</a:t>
            </a:r>
          </a:p>
          <a:p>
            <a:pPr algn="l"/>
            <a:r>
              <a:rPr lang="en-GB" sz="1800" smtClean="0">
                <a:latin typeface="Helvetica Neue"/>
                <a:cs typeface="Helvetica Neue"/>
              </a:rPr>
              <a:t>PerusalTimeInterval = 120;</a:t>
            </a:r>
          </a:p>
          <a:p>
            <a:pPr algn="l"/>
            <a:endParaRPr lang="en-GB" sz="1800" smtClean="0">
              <a:latin typeface="Helvetica Neue"/>
              <a:cs typeface="Helvetica Neue"/>
            </a:endParaRPr>
          </a:p>
          <a:p>
            <a:pPr algn="l"/>
            <a:r>
              <a:rPr lang="en-GB" sz="1800" smtClean="0">
                <a:latin typeface="Helvetica Neue"/>
                <a:cs typeface="Helvetica Neue"/>
              </a:rPr>
              <a:t>This does that the WN uploads regularly (el intervalo de tiempo se define con PerusalTimeInterval en segundos) a copy of the job "output" to the WMS when the command glite-wms-job-perusal is used. To request the monitoring of a file, you have:</a:t>
            </a:r>
          </a:p>
          <a:p>
            <a:pPr algn="l"/>
            <a:endParaRPr lang="en-GB" sz="1800" smtClean="0">
              <a:latin typeface="Helvetica Neue"/>
              <a:cs typeface="Helvetica Neue"/>
            </a:endParaRPr>
          </a:p>
          <a:p>
            <a:pPr algn="l"/>
            <a:r>
              <a:rPr lang="en-GB" sz="1800" smtClean="0">
                <a:latin typeface="Helvetica Neue"/>
                <a:cs typeface="Helvetica Neue"/>
              </a:rPr>
              <a:t>Syntax: </a:t>
            </a:r>
            <a:r>
              <a:rPr lang="en-GB" sz="1800" b="1" smtClean="0">
                <a:latin typeface="Helvetica Neue"/>
                <a:cs typeface="Helvetica Neue"/>
              </a:rPr>
              <a:t>glite-wms-job-perusal --set -f file_1 ...  -f file_n -i jobId1 ... jobIdn</a:t>
            </a:r>
            <a:endParaRPr lang="en-GB" sz="1800" smtClean="0">
              <a:latin typeface="Helvetica Neue"/>
              <a:cs typeface="Helvetica Neue"/>
            </a:endParaRPr>
          </a:p>
          <a:p>
            <a:pPr algn="l"/>
            <a:r>
              <a:rPr lang="en-GB" sz="1800" smtClean="0">
                <a:latin typeface="Helvetica Neue"/>
                <a:cs typeface="Helvetica Neue"/>
              </a:rPr>
              <a:t>Options: </a:t>
            </a:r>
            <a:br>
              <a:rPr lang="en-GB" sz="1800" smtClean="0">
                <a:latin typeface="Helvetica Neue"/>
                <a:cs typeface="Helvetica Neue"/>
              </a:rPr>
            </a:br>
            <a:r>
              <a:rPr lang="en-GB" sz="1800" smtClean="0">
                <a:latin typeface="Helvetica Neue"/>
                <a:cs typeface="Helvetica Neue"/>
              </a:rPr>
              <a:t>-all Retrieve the full file. By default, just a part is retrieved since the last request. </a:t>
            </a:r>
            <a:br>
              <a:rPr lang="en-GB" sz="1800" smtClean="0">
                <a:latin typeface="Helvetica Neue"/>
                <a:cs typeface="Helvetica Neue"/>
              </a:rPr>
            </a:br>
            <a:r>
              <a:rPr lang="en-GB" sz="1800" smtClean="0">
                <a:latin typeface="Helvetica Neue"/>
                <a:cs typeface="Helvetica Neue"/>
              </a:rPr>
              <a:t>--dir directory Stores the "output" in the directory directory. By default, it is done in /tmp. </a:t>
            </a:r>
            <a:endParaRPr lang="en-GB" sz="1800">
              <a:latin typeface="Helvetica Neue"/>
              <a:cs typeface="Helvetica Neue"/>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monitoring</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23</a:t>
            </a:fld>
            <a:endParaRPr lang="en-GB"/>
          </a:p>
        </p:txBody>
      </p:sp>
      <p:sp>
        <p:nvSpPr>
          <p:cNvPr id="7" name="Rectángulo 6"/>
          <p:cNvSpPr/>
          <p:nvPr/>
        </p:nvSpPr>
        <p:spPr>
          <a:xfrm>
            <a:off x="228600" y="685800"/>
            <a:ext cx="8382000" cy="5632312"/>
          </a:xfrm>
          <a:prstGeom prst="rect">
            <a:avLst/>
          </a:prstGeom>
        </p:spPr>
        <p:txBody>
          <a:bodyPr wrap="square">
            <a:spAutoFit/>
          </a:bodyPr>
          <a:lstStyle/>
          <a:p>
            <a:pPr algn="l"/>
            <a:r>
              <a:rPr lang="en-GB" sz="1800" smtClean="0">
                <a:latin typeface="Helvetica Neue"/>
                <a:cs typeface="Helvetica Neue"/>
              </a:rPr>
              <a:t>and to retrieve the requested file: </a:t>
            </a:r>
          </a:p>
          <a:p>
            <a:pPr algn="l"/>
            <a:endParaRPr lang="en-GB" sz="1800" smtClean="0">
              <a:latin typeface="Helvetica Neue"/>
              <a:cs typeface="Helvetica Neue"/>
            </a:endParaRPr>
          </a:p>
          <a:p>
            <a:pPr algn="l"/>
            <a:r>
              <a:rPr lang="en-GB" sz="1800" smtClean="0">
                <a:latin typeface="Helvetica Neue"/>
                <a:cs typeface="Helvetica Neue"/>
              </a:rPr>
              <a:t>Syntax: </a:t>
            </a:r>
            <a:r>
              <a:rPr lang="en-GB" sz="1800" b="1" smtClean="0">
                <a:latin typeface="Helvetica Neue"/>
                <a:cs typeface="Helvetica Neue"/>
              </a:rPr>
              <a:t>glite-wms-job-perusal --get -f file ...  -i jobId </a:t>
            </a:r>
          </a:p>
          <a:p>
            <a:pPr algn="l"/>
            <a:r>
              <a:rPr lang="en-GB" sz="1800" smtClean="0">
                <a:latin typeface="Helvetica Neue"/>
                <a:cs typeface="Helvetica Neue"/>
              </a:rPr>
              <a:t>Options: </a:t>
            </a:r>
            <a:br>
              <a:rPr lang="en-GB" sz="1800" smtClean="0">
                <a:latin typeface="Helvetica Neue"/>
                <a:cs typeface="Helvetica Neue"/>
              </a:rPr>
            </a:br>
            <a:r>
              <a:rPr lang="en-GB" sz="1800" smtClean="0">
                <a:latin typeface="Helvetica Neue"/>
                <a:cs typeface="Helvetica Neue"/>
              </a:rPr>
              <a:t>-all Retrieve all the files. </a:t>
            </a:r>
            <a:br>
              <a:rPr lang="en-GB" sz="1800" smtClean="0">
                <a:latin typeface="Helvetica Neue"/>
                <a:cs typeface="Helvetica Neue"/>
              </a:rPr>
            </a:br>
            <a:endParaRPr lang="en-GB" sz="1800" smtClean="0">
              <a:latin typeface="Helvetica Neue"/>
              <a:cs typeface="Helvetica Neue"/>
            </a:endParaRPr>
          </a:p>
          <a:p>
            <a:pPr algn="l"/>
            <a:r>
              <a:rPr lang="en-GB" sz="1800" smtClean="0">
                <a:latin typeface="Helvetica Neue"/>
                <a:cs typeface="Helvetica Neue"/>
              </a:rPr>
              <a:t>Note: Obviously this feature has its impact over the performance. It is an option to debug your jobs and it is not recommended to use it in production because many transferred files can flood the WMS (WMS). </a:t>
            </a:r>
          </a:p>
          <a:p>
            <a:pPr algn="l"/>
            <a:endParaRPr lang="en-GB" sz="1800" smtClean="0">
              <a:latin typeface="Helvetica Neue"/>
              <a:cs typeface="Helvetica Neue"/>
            </a:endParaRPr>
          </a:p>
          <a:p>
            <a:pPr algn="l"/>
            <a:r>
              <a:rPr lang="en-GB" sz="1800" smtClean="0">
                <a:latin typeface="Helvetica Neue"/>
                <a:cs typeface="Helvetica Neue"/>
              </a:rPr>
              <a:t>Once a job has been sent, the files you want to monitor have to be requested with the option –set.</a:t>
            </a:r>
          </a:p>
          <a:p>
            <a:pPr algn="l"/>
            <a:endParaRPr lang="en-GB" sz="1800" smtClean="0">
              <a:latin typeface="Helvetica Neue"/>
              <a:cs typeface="Helvetica Neue"/>
            </a:endParaRPr>
          </a:p>
          <a:p>
            <a:pPr algn="l"/>
            <a:r>
              <a:rPr lang="en-GB" sz="1800" smtClean="0">
                <a:latin typeface="Helvetica Neue"/>
                <a:cs typeface="Helvetica Neue"/>
              </a:rPr>
              <a:t>The job monitoring can be disable with the option -unset. </a:t>
            </a:r>
          </a:p>
          <a:p>
            <a:pPr algn="l"/>
            <a:r>
              <a:rPr lang="en-GB" sz="1800" smtClean="0">
                <a:latin typeface="Helvetica Neue"/>
                <a:cs typeface="Helvetica Neue"/>
              </a:rPr>
              <a:t>Syntax: </a:t>
            </a:r>
            <a:r>
              <a:rPr lang="en-GB" sz="1800" b="1" smtClean="0">
                <a:latin typeface="Helvetica Neue"/>
                <a:cs typeface="Helvetica Neue"/>
              </a:rPr>
              <a:t>glite-wms-job-perusal --unset jobId </a:t>
            </a:r>
          </a:p>
          <a:p>
            <a:pPr algn="l"/>
            <a:endParaRPr lang="en-GB" sz="1800" smtClean="0">
              <a:latin typeface="Helvetica Neue"/>
              <a:cs typeface="Helvetica Neue"/>
            </a:endParaRPr>
          </a:p>
          <a:p>
            <a:pPr algn="l"/>
            <a:r>
              <a:rPr lang="en-GB" sz="1800" smtClean="0">
                <a:latin typeface="Helvetica Neue"/>
                <a:cs typeface="Helvetica Neue"/>
              </a:rPr>
              <a:t>It is possible to use the command glite-wms-job-perusal to check the final status of the files once the job has finished. If you want to use this "post-mortem" feature, the monitoring has to be enable with the option glite-wms-job-perusal --set but leaving the file retrieval till the job has finished. </a:t>
            </a:r>
            <a:endParaRPr lang="en-GB" sz="1800">
              <a:latin typeface="Helvetica Neue"/>
              <a:cs typeface="Helvetica Neue"/>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cancelation</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24</a:t>
            </a:fld>
            <a:endParaRPr lang="en-GB"/>
          </a:p>
        </p:txBody>
      </p:sp>
      <p:sp>
        <p:nvSpPr>
          <p:cNvPr id="7" name="Rectángulo 6"/>
          <p:cNvSpPr/>
          <p:nvPr/>
        </p:nvSpPr>
        <p:spPr>
          <a:xfrm>
            <a:off x="228600" y="762000"/>
            <a:ext cx="8458200" cy="2862323"/>
          </a:xfrm>
          <a:prstGeom prst="rect">
            <a:avLst/>
          </a:prstGeom>
        </p:spPr>
        <p:txBody>
          <a:bodyPr wrap="square">
            <a:spAutoFit/>
          </a:bodyPr>
          <a:lstStyle/>
          <a:p>
            <a:pPr algn="l"/>
            <a:r>
              <a:rPr lang="en-GB" sz="1800" smtClean="0">
                <a:latin typeface="Helvetica Neue"/>
                <a:cs typeface="Helvetica Neue"/>
              </a:rPr>
              <a:t>This command cancels a job (or jobs) with job identifier jobId.</a:t>
            </a:r>
          </a:p>
          <a:p>
            <a:pPr algn="l"/>
            <a:endParaRPr lang="en-GB" sz="1800" smtClean="0">
              <a:latin typeface="Helvetica Neue"/>
              <a:cs typeface="Helvetica Neue"/>
            </a:endParaRPr>
          </a:p>
          <a:p>
            <a:pPr algn="l"/>
            <a:r>
              <a:rPr lang="en-GB" sz="1800" smtClean="0">
                <a:latin typeface="Helvetica Neue"/>
                <a:cs typeface="Helvetica Neue"/>
              </a:rPr>
              <a:t>Syntax: </a:t>
            </a:r>
            <a:r>
              <a:rPr lang="en-GB" sz="1800" b="1" smtClean="0">
                <a:latin typeface="Helvetica Neue"/>
                <a:cs typeface="Helvetica Neue"/>
              </a:rPr>
              <a:t>glite-wms-job-cancel jobId1 ... jobIdN</a:t>
            </a:r>
          </a:p>
          <a:p>
            <a:pPr algn="l"/>
            <a:r>
              <a:rPr lang="en-GB" sz="1800" smtClean="0">
                <a:latin typeface="Helvetica Neue"/>
                <a:cs typeface="Helvetica Neue"/>
              </a:rPr>
              <a:t>Options: </a:t>
            </a:r>
            <a:br>
              <a:rPr lang="en-GB" sz="1800" smtClean="0">
                <a:latin typeface="Helvetica Neue"/>
                <a:cs typeface="Helvetica Neue"/>
              </a:rPr>
            </a:br>
            <a:r>
              <a:rPr lang="en-GB" sz="1800" smtClean="0">
                <a:latin typeface="Helvetica Neue"/>
                <a:cs typeface="Helvetica Neue"/>
              </a:rPr>
              <a:t>-i jobId Reads the file (or files) where the job identifiers are stored. </a:t>
            </a:r>
            <a:br>
              <a:rPr lang="en-GB" sz="1800" smtClean="0">
                <a:latin typeface="Helvetica Neue"/>
                <a:cs typeface="Helvetica Neue"/>
              </a:rPr>
            </a:br>
            <a:endParaRPr lang="en-GB" sz="1800" smtClean="0">
              <a:latin typeface="Helvetica Neue"/>
              <a:cs typeface="Helvetica Neue"/>
            </a:endParaRPr>
          </a:p>
          <a:p>
            <a:pPr algn="l"/>
            <a:r>
              <a:rPr lang="en-GB" sz="1800" smtClean="0">
                <a:latin typeface="Helvetica Neue"/>
                <a:cs typeface="Helvetica Neue"/>
              </a:rPr>
              <a:t>Note: If the job has not been transferred to the CE (i.e. its status is WAITING or READY), the canl request can be ignored and therefore the job can run even if you can read "successful cancellation". In these cases, simply repeat your cancel request when the job status is SCHEDULED or RUNNING.</a:t>
            </a:r>
            <a:endParaRPr lang="en-GB" sz="1800">
              <a:latin typeface="Helvetica Neue"/>
              <a:cs typeface="Helvetica Neue"/>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2286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output retrieval</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25</a:t>
            </a:fld>
            <a:endParaRPr lang="en-GB"/>
          </a:p>
        </p:txBody>
      </p:sp>
      <p:sp>
        <p:nvSpPr>
          <p:cNvPr id="7" name="Rectángulo 6"/>
          <p:cNvSpPr/>
          <p:nvPr/>
        </p:nvSpPr>
        <p:spPr>
          <a:xfrm>
            <a:off x="228600" y="815876"/>
            <a:ext cx="8382000" cy="2585323"/>
          </a:xfrm>
          <a:prstGeom prst="rect">
            <a:avLst/>
          </a:prstGeom>
        </p:spPr>
        <p:txBody>
          <a:bodyPr wrap="square">
            <a:spAutoFit/>
          </a:bodyPr>
          <a:lstStyle/>
          <a:p>
            <a:pPr algn="l"/>
            <a:r>
              <a:rPr lang="en-GB" sz="1800" smtClean="0">
                <a:latin typeface="Helvetica Neue"/>
                <a:cs typeface="Helvetica Neue"/>
              </a:rPr>
              <a:t>This command retrieves the job "output", obviously for finished jobs, i.e. with status DONE, to the UI. If he "output" is not retrieved, it would be removed from the WMS about one week after the job ending.</a:t>
            </a:r>
          </a:p>
          <a:p>
            <a:pPr algn="l"/>
            <a:endParaRPr lang="en-GB" sz="1800" smtClean="0">
              <a:latin typeface="Helvetica Neue"/>
              <a:cs typeface="Helvetica Neue"/>
            </a:endParaRPr>
          </a:p>
          <a:p>
            <a:pPr algn="l"/>
            <a:r>
              <a:rPr lang="en-GB" sz="1800" smtClean="0">
                <a:latin typeface="Helvetica Neue"/>
                <a:cs typeface="Helvetica Neue"/>
              </a:rPr>
              <a:t>Syntax: </a:t>
            </a:r>
            <a:r>
              <a:rPr lang="en-GB" sz="1800" b="1" smtClean="0">
                <a:latin typeface="Helvetica Neue"/>
                <a:cs typeface="Helvetica Neue"/>
              </a:rPr>
              <a:t>glite-wms-job-output jobId1 ... jobIdN </a:t>
            </a:r>
          </a:p>
          <a:p>
            <a:pPr algn="l"/>
            <a:r>
              <a:rPr lang="en-GB" sz="1800" smtClean="0">
                <a:latin typeface="Helvetica Neue"/>
                <a:cs typeface="Helvetica Neue"/>
              </a:rPr>
              <a:t>Options: </a:t>
            </a:r>
            <a:br>
              <a:rPr lang="en-GB" sz="1800" smtClean="0">
                <a:latin typeface="Helvetica Neue"/>
                <a:cs typeface="Helvetica Neue"/>
              </a:rPr>
            </a:br>
            <a:r>
              <a:rPr lang="en-GB" sz="1800" smtClean="0">
                <a:latin typeface="Helvetica Neue"/>
                <a:cs typeface="Helvetica Neue"/>
              </a:rPr>
              <a:t>-i jobId Reads the file (or files) where the job identifiers are stored. </a:t>
            </a:r>
            <a:br>
              <a:rPr lang="en-GB" sz="1800" smtClean="0">
                <a:latin typeface="Helvetica Neue"/>
                <a:cs typeface="Helvetica Neue"/>
              </a:rPr>
            </a:br>
            <a:r>
              <a:rPr lang="en-GB" sz="1800" smtClean="0">
                <a:latin typeface="Helvetica Neue"/>
                <a:cs typeface="Helvetica Neue"/>
              </a:rPr>
              <a:t>--dir directory Stores the "output" in the directory directory. By default, it is done in /tmp. </a:t>
            </a:r>
            <a:endParaRPr lang="en-GB" sz="1800">
              <a:latin typeface="Helvetica Neue"/>
              <a:cs typeface="Helvetica Neue"/>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2286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smtClean="0">
                <a:solidFill>
                  <a:schemeClr val="tx1"/>
                </a:solidFill>
                <a:latin typeface="Helvetica Neue" pitchFamily="-110" charset="0"/>
                <a:ea typeface="Helvetica Neue" pitchFamily="-110" charset="0"/>
                <a:cs typeface="Helvetica Neue" pitchFamily="-110" charset="0"/>
                <a:sym typeface="Helvetica Neue" pitchFamily="-110" charset="0"/>
              </a:rPr>
              <a:t>Advance job management</a:t>
            </a:r>
            <a:endParaRPr lang="en-GB" sz="2800" b="1">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26</a:t>
            </a:fld>
            <a:endParaRPr lang="en-GB"/>
          </a:p>
        </p:txBody>
      </p:sp>
      <p:sp>
        <p:nvSpPr>
          <p:cNvPr id="6" name="Rectángulo 5"/>
          <p:cNvSpPr/>
          <p:nvPr/>
        </p:nvSpPr>
        <p:spPr>
          <a:xfrm>
            <a:off x="228600" y="762000"/>
            <a:ext cx="8686800" cy="3416320"/>
          </a:xfrm>
          <a:prstGeom prst="rect">
            <a:avLst/>
          </a:prstGeom>
        </p:spPr>
        <p:txBody>
          <a:bodyPr wrap="square">
            <a:spAutoFit/>
          </a:bodyPr>
          <a:lstStyle/>
          <a:p>
            <a:pPr algn="l"/>
            <a:r>
              <a:rPr lang="en-GB" sz="1800" b="1" dirty="0" smtClean="0">
                <a:latin typeface="Helvetica Neue"/>
                <a:cs typeface="Helvetica Neue"/>
              </a:rPr>
              <a:t>Job Collections</a:t>
            </a:r>
          </a:p>
          <a:p>
            <a:pPr algn="l"/>
            <a:r>
              <a:rPr lang="en-GB" sz="1800" dirty="0" smtClean="0">
                <a:latin typeface="Helvetica Neue"/>
                <a:cs typeface="Helvetica Neue"/>
              </a:rPr>
              <a:t>A </a:t>
            </a:r>
            <a:r>
              <a:rPr lang="en-GB" sz="1800" i="1" dirty="0" smtClean="0">
                <a:latin typeface="Helvetica Neue"/>
                <a:cs typeface="Helvetica Neue"/>
              </a:rPr>
              <a:t>job collection </a:t>
            </a:r>
            <a:r>
              <a:rPr lang="en-GB" sz="1800" dirty="0" smtClean="0">
                <a:latin typeface="Helvetica Neue"/>
                <a:cs typeface="Helvetica Neue"/>
              </a:rPr>
              <a:t>is a set of mutually independent jobs, which, for some reason (for example, common input files) needs to be submitted, monitored and controlled as a single request.</a:t>
            </a:r>
          </a:p>
          <a:p>
            <a:pPr algn="l"/>
            <a:endParaRPr lang="en-GB" sz="1800" dirty="0" smtClean="0">
              <a:latin typeface="Helvetica Neue"/>
              <a:cs typeface="Helvetica Neue"/>
            </a:endParaRPr>
          </a:p>
          <a:p>
            <a:pPr algn="l"/>
            <a:r>
              <a:rPr lang="en-GB" sz="1800" b="1" dirty="0" smtClean="0">
                <a:latin typeface="Helvetica Neue"/>
                <a:cs typeface="Helvetica Neue"/>
              </a:rPr>
              <a:t>DAG jobs</a:t>
            </a:r>
          </a:p>
          <a:p>
            <a:pPr algn="l"/>
            <a:r>
              <a:rPr lang="en-GB" sz="1800" dirty="0" smtClean="0">
                <a:latin typeface="Helvetica Neue"/>
                <a:cs typeface="Helvetica Neue"/>
              </a:rPr>
              <a:t>A </a:t>
            </a:r>
            <a:r>
              <a:rPr lang="en-GB" sz="1800" i="1" dirty="0" smtClean="0">
                <a:latin typeface="Helvetica Neue"/>
                <a:cs typeface="Helvetica Neue"/>
              </a:rPr>
              <a:t>DAG</a:t>
            </a:r>
            <a:r>
              <a:rPr lang="en-GB" sz="1800" dirty="0" smtClean="0">
                <a:latin typeface="Helvetica Neue"/>
                <a:cs typeface="Helvetica Neue"/>
              </a:rPr>
              <a:t> (directed acyclic graphs) </a:t>
            </a:r>
            <a:r>
              <a:rPr lang="en-GB" sz="1800" i="1" dirty="0" smtClean="0">
                <a:latin typeface="Helvetica Neue"/>
                <a:cs typeface="Helvetica Neue"/>
              </a:rPr>
              <a:t>job</a:t>
            </a:r>
            <a:r>
              <a:rPr lang="en-GB" sz="1800" dirty="0" smtClean="0">
                <a:latin typeface="Helvetica Neue"/>
                <a:cs typeface="Helvetica Neue"/>
              </a:rPr>
              <a:t> represents a set of jobs where the input, the output or the execution of one or more jobs depends on one or more jobs.</a:t>
            </a:r>
          </a:p>
          <a:p>
            <a:pPr algn="l"/>
            <a:endParaRPr lang="en-GB" sz="1800" dirty="0" smtClean="0">
              <a:latin typeface="Helvetica Neue"/>
              <a:cs typeface="Helvetica Neue"/>
            </a:endParaRPr>
          </a:p>
          <a:p>
            <a:pPr algn="l"/>
            <a:r>
              <a:rPr lang="en-GB" sz="1800" b="1" dirty="0" smtClean="0">
                <a:latin typeface="Helvetica Neue"/>
                <a:cs typeface="Helvetica Neue"/>
              </a:rPr>
              <a:t>Parametric jobs</a:t>
            </a:r>
          </a:p>
          <a:p>
            <a:pPr algn="l"/>
            <a:r>
              <a:rPr lang="en-GB" sz="1800" dirty="0" smtClean="0">
                <a:latin typeface="Helvetica Neue"/>
                <a:cs typeface="Helvetica Neue"/>
              </a:rPr>
              <a:t>A </a:t>
            </a:r>
            <a:r>
              <a:rPr lang="en-GB" sz="1800" i="1" dirty="0" smtClean="0">
                <a:latin typeface="Helvetica Neue"/>
                <a:cs typeface="Helvetica Neue"/>
              </a:rPr>
              <a:t>parametric job</a:t>
            </a:r>
            <a:r>
              <a:rPr lang="en-GB" sz="1800" dirty="0" smtClean="0">
                <a:latin typeface="Helvetica Neue"/>
                <a:cs typeface="Helvetica Neue"/>
              </a:rPr>
              <a:t> causes a set of jobs to be generated from one JDL file. This is invaluable in cases where many similar (but not identical) jobs must be run.</a:t>
            </a:r>
            <a:endParaRPr lang="en-GB" sz="1800" dirty="0">
              <a:latin typeface="Helvetica Neue"/>
              <a:cs typeface="Helvetica Neue"/>
            </a:endParaRPr>
          </a:p>
        </p:txBody>
      </p:sp>
      <p:sp>
        <p:nvSpPr>
          <p:cNvPr id="8" name="Rectángulo 7"/>
          <p:cNvSpPr/>
          <p:nvPr/>
        </p:nvSpPr>
        <p:spPr>
          <a:xfrm>
            <a:off x="1905000" y="4953000"/>
            <a:ext cx="5486400" cy="369332"/>
          </a:xfrm>
          <a:prstGeom prst="rect">
            <a:avLst/>
          </a:prstGeom>
        </p:spPr>
        <p:txBody>
          <a:bodyPr wrap="square">
            <a:spAutoFit/>
          </a:bodyPr>
          <a:lstStyle/>
          <a:p>
            <a:pPr algn="l"/>
            <a:r>
              <a:rPr lang="en-GB" sz="1800" b="1" dirty="0" smtClean="0">
                <a:solidFill>
                  <a:srgbClr val="FF0000"/>
                </a:solidFill>
                <a:latin typeface="Helvetica Neue"/>
                <a:cs typeface="Helvetica Neue"/>
              </a:rPr>
              <a:t>Unfortunately, beyond the scope of this course! </a:t>
            </a:r>
            <a:endParaRPr lang="en-GB" sz="1800" dirty="0">
              <a:solidFill>
                <a:srgbClr val="FF0000"/>
              </a:solidFill>
              <a:latin typeface="Helvetica Neue"/>
              <a:cs typeface="Helvetica Neue"/>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Practical session</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a:xfrm>
            <a:off x="8643168" y="6172200"/>
            <a:ext cx="500832" cy="260350"/>
          </a:xfrm>
        </p:spPr>
        <p:txBody>
          <a:bodyPr/>
          <a:lstStyle/>
          <a:p>
            <a:fld id="{0D827737-7F67-4447-AF1C-221D380ADF9C}" type="slidenum">
              <a:rPr lang="en-GB" smtClean="0"/>
              <a:pPr/>
              <a:t>27</a:t>
            </a:fld>
            <a:endParaRPr lang="en-GB"/>
          </a:p>
        </p:txBody>
      </p:sp>
      <p:sp>
        <p:nvSpPr>
          <p:cNvPr id="7" name="Rectángulo 6"/>
          <p:cNvSpPr/>
          <p:nvPr/>
        </p:nvSpPr>
        <p:spPr>
          <a:xfrm>
            <a:off x="1676400" y="1828800"/>
            <a:ext cx="6096000" cy="954107"/>
          </a:xfrm>
          <a:prstGeom prst="rect">
            <a:avLst/>
          </a:prstGeom>
        </p:spPr>
        <p:txBody>
          <a:bodyPr wrap="square">
            <a:spAutoFit/>
          </a:bodyPr>
          <a:lstStyle/>
          <a:p>
            <a:r>
              <a:rPr lang="en-GB" sz="2800" dirty="0" smtClean="0">
                <a:latin typeface="Helvetica Neue"/>
                <a:cs typeface="Helvetica Neue"/>
              </a:rPr>
              <a:t>Now, you have all the ingredients to start your own receipts!</a:t>
            </a:r>
            <a:endParaRPr lang="en-GB" sz="2800" dirty="0">
              <a:latin typeface="Helvetica Neue"/>
              <a:cs typeface="Helvetica Neue"/>
            </a:endParaRPr>
          </a:p>
        </p:txBody>
      </p:sp>
      <p:sp>
        <p:nvSpPr>
          <p:cNvPr id="6" name="Rectángulo 5"/>
          <p:cNvSpPr/>
          <p:nvPr/>
        </p:nvSpPr>
        <p:spPr>
          <a:xfrm>
            <a:off x="685800" y="3581400"/>
            <a:ext cx="8001000" cy="369332"/>
          </a:xfrm>
          <a:prstGeom prst="rect">
            <a:avLst/>
          </a:prstGeom>
        </p:spPr>
        <p:txBody>
          <a:bodyPr wrap="square">
            <a:spAutoFit/>
          </a:bodyPr>
          <a:lstStyle/>
          <a:p>
            <a:r>
              <a:rPr lang="es-ES_tradnl" sz="1800" dirty="0" smtClean="0">
                <a:solidFill>
                  <a:schemeClr val="tx1"/>
                </a:solidFill>
                <a:latin typeface="Helvetica Neue" pitchFamily="-110" charset="0"/>
                <a:ea typeface="Helvetica Neue" pitchFamily="-110" charset="0"/>
                <a:cs typeface="Helvetica Neue" pitchFamily="-110" charset="0"/>
                <a:sym typeface="Helvetica Neue" pitchFamily="-110" charset="0"/>
                <a:hlinkClick r:id="rId2"/>
              </a:rPr>
              <a:t>https://twiki.ific.uv.es/twiki/bin/view/ECiencia/JobManagement#Practices</a:t>
            </a:r>
            <a:endParaRPr lang="en-GB" sz="1800"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1518047" y="2518172"/>
            <a:ext cx="6268641" cy="803672"/>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41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Management</a:t>
            </a:r>
          </a:p>
        </p:txBody>
      </p:sp>
      <p:sp>
        <p:nvSpPr>
          <p:cNvPr id="4" name="Rectángulo 3"/>
          <p:cNvSpPr/>
          <p:nvPr/>
        </p:nvSpPr>
        <p:spPr>
          <a:xfrm>
            <a:off x="3446859" y="3375422"/>
            <a:ext cx="2461828" cy="324608"/>
          </a:xfrm>
          <a:prstGeom prst="rect">
            <a:avLst/>
          </a:prstGeom>
        </p:spPr>
        <p:txBody>
          <a:bodyPr wrap="none" lIns="64291" tIns="32146" rIns="64291" bIns="32146">
            <a:spAutoFit/>
          </a:bodyPr>
          <a:lstStyle/>
          <a:p>
            <a:pP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1700" b="1" dirty="0" smtClean="0">
                <a:solidFill>
                  <a:schemeClr val="tx1"/>
                </a:solidFill>
                <a:latin typeface="Helvetica Neue" pitchFamily="-110" charset="0"/>
                <a:ea typeface="Helvetica Neue" pitchFamily="-110" charset="0"/>
                <a:cs typeface="Helvetica Neue" pitchFamily="-110" charset="0"/>
                <a:sym typeface="Helvetica Neue" pitchFamily="-110" charset="0"/>
              </a:rPr>
              <a:t>Carlos Escobar Ibáñez</a:t>
            </a:r>
            <a:endParaRPr lang="en-US" sz="17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Marcador de número de diapositiva 4"/>
          <p:cNvSpPr>
            <a:spLocks noGrp="1"/>
          </p:cNvSpPr>
          <p:nvPr>
            <p:ph type="sldNum" sz="quarter" idx="10"/>
          </p:nvPr>
        </p:nvSpPr>
        <p:spPr/>
        <p:txBody>
          <a:bodyPr/>
          <a:lstStyle/>
          <a:p>
            <a:fld id="{0D827737-7F67-4447-AF1C-221D380ADF9C}" type="slidenum">
              <a:rPr lang="en-US" smtClean="0"/>
              <a:pPr/>
              <a:t>28</a:t>
            </a:fld>
            <a:endParaRPr lang="en-US"/>
          </a:p>
        </p:txBody>
      </p:sp>
      <p:sp>
        <p:nvSpPr>
          <p:cNvPr id="6" name="Rectángulo 5"/>
          <p:cNvSpPr/>
          <p:nvPr/>
        </p:nvSpPr>
        <p:spPr>
          <a:xfrm>
            <a:off x="2362200" y="2362200"/>
            <a:ext cx="1672253" cy="369332"/>
          </a:xfrm>
          <a:prstGeom prst="rect">
            <a:avLst/>
          </a:prstGeom>
        </p:spPr>
        <p:txBody>
          <a:bodyPr wrap="none">
            <a:spAutoFit/>
          </a:bodyPr>
          <a:lstStyle/>
          <a:p>
            <a:pPr>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Backup Slides</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400800"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CE for </a:t>
            </a:r>
            <a:r>
              <a:rPr lang="en-US" sz="2800" b="1" dirty="0" err="1" smtClean="0">
                <a:solidFill>
                  <a:schemeClr val="tx1"/>
                </a:solidFill>
                <a:latin typeface="Helvetica Neue" pitchFamily="-110" charset="0"/>
                <a:ea typeface="Helvetica Neue" pitchFamily="-110" charset="0"/>
                <a:cs typeface="Helvetica Neue" pitchFamily="-110" charset="0"/>
                <a:sym typeface="Helvetica Neue" pitchFamily="-110" charset="0"/>
              </a:rPr>
              <a:t>vo.formacion.es-ngi.eu</a:t>
            </a:r>
            <a:endParaRPr lang="en-US"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grpSp>
        <p:nvGrpSpPr>
          <p:cNvPr id="4" name="Agrupar 23"/>
          <p:cNvGrpSpPr/>
          <p:nvPr/>
        </p:nvGrpSpPr>
        <p:grpSpPr>
          <a:xfrm>
            <a:off x="7239000" y="304800"/>
            <a:ext cx="1071563" cy="803672"/>
            <a:chOff x="-742950" y="3160713"/>
            <a:chExt cx="5695950" cy="3671887"/>
          </a:xfrm>
        </p:grpSpPr>
        <p:pic>
          <p:nvPicPr>
            <p:cNvPr id="25" name="Imagen 24" descr="server.png"/>
            <p:cNvPicPr>
              <a:picLocks noChangeAspect="1"/>
            </p:cNvPicPr>
            <p:nvPr/>
          </p:nvPicPr>
          <p:blipFill>
            <a:blip r:embed="rId2"/>
            <a:stretch>
              <a:fillRect/>
            </a:stretch>
          </p:blipFill>
          <p:spPr>
            <a:xfrm>
              <a:off x="-742950" y="3160713"/>
              <a:ext cx="3251200" cy="3251200"/>
            </a:xfrm>
            <a:prstGeom prst="rect">
              <a:avLst/>
            </a:prstGeom>
          </p:spPr>
        </p:pic>
        <p:pic>
          <p:nvPicPr>
            <p:cNvPr id="26" name="Imagen 25" descr="server.png"/>
            <p:cNvPicPr>
              <a:picLocks noChangeAspect="1"/>
            </p:cNvPicPr>
            <p:nvPr/>
          </p:nvPicPr>
          <p:blipFill>
            <a:blip r:embed="rId2"/>
            <a:stretch>
              <a:fillRect/>
            </a:stretch>
          </p:blipFill>
          <p:spPr>
            <a:xfrm>
              <a:off x="482600" y="3352800"/>
              <a:ext cx="3251200" cy="3251200"/>
            </a:xfrm>
            <a:prstGeom prst="rect">
              <a:avLst/>
            </a:prstGeom>
          </p:spPr>
        </p:pic>
        <p:pic>
          <p:nvPicPr>
            <p:cNvPr id="27" name="Imagen 26" descr="server.png"/>
            <p:cNvPicPr>
              <a:picLocks noChangeAspect="1"/>
            </p:cNvPicPr>
            <p:nvPr/>
          </p:nvPicPr>
          <p:blipFill>
            <a:blip r:embed="rId2"/>
            <a:stretch>
              <a:fillRect/>
            </a:stretch>
          </p:blipFill>
          <p:spPr>
            <a:xfrm>
              <a:off x="1701800" y="3581400"/>
              <a:ext cx="3251200" cy="3251200"/>
            </a:xfrm>
            <a:prstGeom prst="rect">
              <a:avLst/>
            </a:prstGeom>
          </p:spPr>
        </p:pic>
      </p:grpSp>
      <p:sp>
        <p:nvSpPr>
          <p:cNvPr id="54" name="Rectángulo 53"/>
          <p:cNvSpPr/>
          <p:nvPr/>
        </p:nvSpPr>
        <p:spPr>
          <a:xfrm>
            <a:off x="304800" y="990600"/>
            <a:ext cx="8679656" cy="5035510"/>
          </a:xfrm>
          <a:prstGeom prst="rect">
            <a:avLst/>
          </a:prstGeom>
        </p:spPr>
        <p:txBody>
          <a:bodyPr wrap="square" lIns="64291" tIns="32146" rIns="64291" bIns="32146">
            <a:spAutoFit/>
          </a:bodyPr>
          <a:lstStyle/>
          <a:p>
            <a:pPr algn="l">
              <a:spcBef>
                <a:spcPct val="20000"/>
              </a:spcBef>
              <a:buClr>
                <a:srgbClr val="FFCC66"/>
              </a:buClr>
            </a:pPr>
            <a:r>
              <a:rPr lang="es-ES_tradnl" sz="1800" dirty="0" err="1" smtClean="0">
                <a:latin typeface="Helvetica Neue"/>
                <a:cs typeface="Helvetica Neue"/>
              </a:rPr>
              <a:t>Using</a:t>
            </a:r>
            <a:r>
              <a:rPr lang="es-ES_tradnl" sz="1800" dirty="0" smtClean="0">
                <a:latin typeface="Helvetica Neue"/>
                <a:cs typeface="Helvetica Neue"/>
              </a:rPr>
              <a:t> </a:t>
            </a:r>
            <a:r>
              <a:rPr lang="es-ES_tradnl" sz="1800" dirty="0" err="1" smtClean="0">
                <a:latin typeface="Helvetica Neue"/>
                <a:cs typeface="Helvetica Neue"/>
              </a:rPr>
              <a:t>the</a:t>
            </a:r>
            <a:r>
              <a:rPr lang="es-ES_tradnl" sz="1800" dirty="0" smtClean="0">
                <a:latin typeface="Helvetica Neue"/>
                <a:cs typeface="Helvetica Neue"/>
              </a:rPr>
              <a:t> </a:t>
            </a:r>
            <a:r>
              <a:rPr lang="es-ES_tradnl" sz="1800" dirty="0" err="1" smtClean="0">
                <a:latin typeface="Helvetica Neue"/>
                <a:cs typeface="Helvetica Neue"/>
              </a:rPr>
              <a:t>Information</a:t>
            </a:r>
            <a:r>
              <a:rPr lang="es-ES_tradnl" sz="1800" dirty="0" smtClean="0">
                <a:latin typeface="Helvetica Neue"/>
                <a:cs typeface="Helvetica Neue"/>
              </a:rPr>
              <a:t> </a:t>
            </a:r>
            <a:r>
              <a:rPr lang="es-ES_tradnl" sz="1800" dirty="0" err="1" smtClean="0">
                <a:latin typeface="Helvetica Neue"/>
                <a:cs typeface="Helvetica Neue"/>
              </a:rPr>
              <a:t>System</a:t>
            </a:r>
            <a:r>
              <a:rPr lang="es-ES_tradnl" sz="1800" dirty="0" smtClean="0">
                <a:latin typeface="Helvetica Neue"/>
                <a:cs typeface="Helvetica Neue"/>
              </a:rPr>
              <a:t> </a:t>
            </a:r>
            <a:r>
              <a:rPr lang="es-ES_tradnl" sz="1800" dirty="0" err="1" smtClean="0">
                <a:latin typeface="Helvetica Neue"/>
                <a:cs typeface="Helvetica Neue"/>
              </a:rPr>
              <a:t>to</a:t>
            </a:r>
            <a:r>
              <a:rPr lang="es-ES_tradnl" sz="1800" dirty="0" smtClean="0">
                <a:latin typeface="Helvetica Neue"/>
                <a:cs typeface="Helvetica Neue"/>
              </a:rPr>
              <a:t> </a:t>
            </a:r>
            <a:r>
              <a:rPr lang="es-ES_tradnl" sz="1800" dirty="0" err="1" smtClean="0">
                <a:latin typeface="Helvetica Neue"/>
                <a:cs typeface="Helvetica Neue"/>
              </a:rPr>
              <a:t>see</a:t>
            </a:r>
            <a:r>
              <a:rPr lang="es-ES_tradnl" sz="1800" dirty="0" smtClean="0">
                <a:latin typeface="Helvetica Neue"/>
                <a:cs typeface="Helvetica Neue"/>
              </a:rPr>
              <a:t> </a:t>
            </a:r>
            <a:r>
              <a:rPr lang="es-ES_tradnl" sz="1800" dirty="0" err="1" smtClean="0">
                <a:latin typeface="Helvetica Neue"/>
                <a:cs typeface="Helvetica Neue"/>
              </a:rPr>
              <a:t>the</a:t>
            </a:r>
            <a:r>
              <a:rPr lang="es-ES_tradnl" sz="1800" dirty="0" smtClean="0">
                <a:latin typeface="Helvetica Neue"/>
                <a:cs typeface="Helvetica Neue"/>
              </a:rPr>
              <a:t> </a:t>
            </a:r>
            <a:r>
              <a:rPr lang="es-ES_tradnl" sz="1800" dirty="0" err="1" smtClean="0">
                <a:latin typeface="Helvetica Neue"/>
                <a:cs typeface="Helvetica Neue"/>
              </a:rPr>
              <a:t>resourses</a:t>
            </a:r>
            <a:r>
              <a:rPr lang="es-ES_tradnl" sz="1800" dirty="0" smtClean="0">
                <a:latin typeface="Helvetica Neue"/>
                <a:cs typeface="Helvetica Neue"/>
              </a:rPr>
              <a:t>:</a:t>
            </a:r>
          </a:p>
          <a:p>
            <a:pPr algn="l">
              <a:spcBef>
                <a:spcPct val="20000"/>
              </a:spcBef>
              <a:buClr>
                <a:srgbClr val="FFCC66"/>
              </a:buClr>
            </a:pPr>
            <a:r>
              <a:rPr lang="es-ES_tradnl" sz="1800" b="1" i="1" dirty="0" err="1" smtClean="0">
                <a:latin typeface="Helvetica Neue"/>
                <a:cs typeface="Helvetica Neue"/>
              </a:rPr>
              <a:t>lcg</a:t>
            </a:r>
            <a:r>
              <a:rPr lang="es-ES_tradnl" sz="1800" b="1" i="1" dirty="0" smtClean="0">
                <a:latin typeface="Helvetica Neue"/>
                <a:cs typeface="Helvetica Neue"/>
              </a:rPr>
              <a:t>-</a:t>
            </a:r>
            <a:r>
              <a:rPr lang="es-ES_tradnl" sz="1800" b="1" i="1" dirty="0" err="1" smtClean="0">
                <a:latin typeface="Helvetica Neue"/>
                <a:cs typeface="Helvetica Neue"/>
              </a:rPr>
              <a:t>info</a:t>
            </a:r>
            <a:r>
              <a:rPr lang="es-ES_tradnl" sz="1800" b="1" i="1" dirty="0" smtClean="0">
                <a:latin typeface="Helvetica Neue"/>
                <a:cs typeface="Helvetica Neue"/>
              </a:rPr>
              <a:t> --</a:t>
            </a:r>
            <a:r>
              <a:rPr lang="es-ES_tradnl" sz="1800" b="1" i="1" dirty="0" err="1" smtClean="0">
                <a:latin typeface="Helvetica Neue"/>
                <a:cs typeface="Helvetica Neue"/>
              </a:rPr>
              <a:t>list</a:t>
            </a:r>
            <a:r>
              <a:rPr lang="es-ES_tradnl" sz="1800" b="1" i="1" dirty="0" smtClean="0">
                <a:latin typeface="Helvetica Neue"/>
                <a:cs typeface="Helvetica Neue"/>
              </a:rPr>
              <a:t>-ce --</a:t>
            </a:r>
            <a:r>
              <a:rPr lang="es-ES_tradnl" sz="1800" b="1" i="1" dirty="0" err="1" smtClean="0">
                <a:latin typeface="Helvetica Neue"/>
                <a:cs typeface="Helvetica Neue"/>
              </a:rPr>
              <a:t>vo</a:t>
            </a:r>
            <a:r>
              <a:rPr lang="es-ES_tradnl" sz="1800" b="1" i="1" dirty="0" smtClean="0">
                <a:latin typeface="Helvetica Neue"/>
                <a:cs typeface="Helvetica Neue"/>
              </a:rPr>
              <a:t> </a:t>
            </a:r>
            <a:r>
              <a:rPr lang="es-ES_tradnl" sz="1800" b="1" i="1" dirty="0" err="1" smtClean="0">
                <a:latin typeface="Helvetica Neue"/>
                <a:cs typeface="Helvetica Neue"/>
              </a:rPr>
              <a:t>vo.formacion.es</a:t>
            </a:r>
            <a:r>
              <a:rPr lang="es-ES_tradnl" sz="1800" b="1" i="1" dirty="0" smtClean="0">
                <a:latin typeface="Helvetica Neue"/>
                <a:cs typeface="Helvetica Neue"/>
              </a:rPr>
              <a:t>-</a:t>
            </a:r>
            <a:r>
              <a:rPr lang="es-ES_tradnl" sz="1800" b="1" i="1" dirty="0" err="1" smtClean="0">
                <a:latin typeface="Helvetica Neue"/>
                <a:cs typeface="Helvetica Neue"/>
              </a:rPr>
              <a:t>ngi.eu</a:t>
            </a:r>
            <a:endParaRPr lang="es-ES_tradnl" sz="1800" b="1" i="1" dirty="0" smtClean="0">
              <a:latin typeface="Helvetica Neue"/>
              <a:cs typeface="Helvetica Neue"/>
            </a:endParaRPr>
          </a:p>
          <a:p>
            <a:pPr algn="l">
              <a:spcBef>
                <a:spcPct val="20000"/>
              </a:spcBef>
              <a:buClr>
                <a:srgbClr val="FFCC66"/>
              </a:buClr>
            </a:pPr>
            <a:endParaRPr lang="es-ES_tradnl" sz="1700" i="1" dirty="0" smtClean="0">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ce-</a:t>
            </a:r>
            <a:r>
              <a:rPr lang="es-ES_tradnl" sz="1700" i="1" dirty="0" err="1" smtClean="0">
                <a:solidFill>
                  <a:srgbClr val="FF6600"/>
                </a:solidFill>
                <a:latin typeface="Helvetica Neue"/>
                <a:cs typeface="Helvetica Neue"/>
              </a:rPr>
              <a:t>iber.bifi.unizar.es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lcgpbs</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formangi</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ce-</a:t>
            </a:r>
            <a:r>
              <a:rPr lang="es-ES_tradnl" sz="1700" i="1" dirty="0" err="1" smtClean="0">
                <a:solidFill>
                  <a:srgbClr val="FF6600"/>
                </a:solidFill>
                <a:latin typeface="Helvetica Neue"/>
                <a:cs typeface="Helvetica Neue"/>
              </a:rPr>
              <a:t>ieg.bifi.unizar.es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lcgpbs</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formangi</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ce-</a:t>
            </a:r>
            <a:r>
              <a:rPr lang="es-ES_tradnl" sz="1700" i="1" dirty="0" err="1" smtClean="0">
                <a:solidFill>
                  <a:srgbClr val="FF6600"/>
                </a:solidFill>
                <a:latin typeface="Helvetica Neue"/>
                <a:cs typeface="Helvetica Neue"/>
              </a:rPr>
              <a:t>sge</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ngi.ceta</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ciemat.es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lcgsge</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ngiform</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a:t>
            </a:r>
            <a:r>
              <a:rPr lang="es-ES_tradnl" sz="1700" i="1" dirty="0" err="1" smtClean="0">
                <a:solidFill>
                  <a:srgbClr val="FF6600"/>
                </a:solidFill>
                <a:latin typeface="Helvetica Neue"/>
                <a:cs typeface="Helvetica Neue"/>
              </a:rPr>
              <a:t>ce.egee.cesga.es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lcgsge</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GRID_ngifor</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a:t>
            </a:r>
            <a:r>
              <a:rPr lang="es-ES_tradnl" sz="1700" i="1" dirty="0" err="1" smtClean="0">
                <a:solidFill>
                  <a:srgbClr val="FF6600"/>
                </a:solidFill>
                <a:latin typeface="Helvetica Neue"/>
                <a:cs typeface="Helvetica Neue"/>
              </a:rPr>
              <a:t>ce.iaa.csic.es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lcgpbs</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forngi</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ce01-</a:t>
            </a:r>
            <a:r>
              <a:rPr lang="es-ES_tradnl" sz="1700" i="1" dirty="0" err="1" smtClean="0">
                <a:solidFill>
                  <a:srgbClr val="FF6600"/>
                </a:solidFill>
                <a:latin typeface="Helvetica Neue"/>
                <a:cs typeface="Helvetica Neue"/>
              </a:rPr>
              <a:t>tic.ciemat.es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lcgpbs</a:t>
            </a:r>
            <a:r>
              <a:rPr lang="es-ES_tradnl" sz="1700" i="1" dirty="0" smtClean="0">
                <a:solidFill>
                  <a:srgbClr val="FF6600"/>
                </a:solidFill>
                <a:latin typeface="Helvetica Neue"/>
                <a:cs typeface="Helvetica Neue"/>
              </a:rPr>
              <a:t>-training</a:t>
            </a:r>
          </a:p>
          <a:p>
            <a:pPr algn="l">
              <a:spcBef>
                <a:spcPct val="20000"/>
              </a:spcBef>
              <a:buClr>
                <a:srgbClr val="FFCC66"/>
              </a:buClr>
            </a:pPr>
            <a:r>
              <a:rPr lang="es-ES_tradnl" sz="1700" i="1" dirty="0" smtClean="0">
                <a:solidFill>
                  <a:srgbClr val="FF6600"/>
                </a:solidFill>
                <a:latin typeface="Helvetica Neue"/>
                <a:cs typeface="Helvetica Neue"/>
              </a:rPr>
              <a:t>- CE: ce01.</a:t>
            </a:r>
            <a:r>
              <a:rPr lang="es-ES_tradnl" sz="1700" i="1" dirty="0" err="1" smtClean="0">
                <a:solidFill>
                  <a:srgbClr val="FF6600"/>
                </a:solidFill>
                <a:latin typeface="Helvetica Neue"/>
                <a:cs typeface="Helvetica Neue"/>
              </a:rPr>
              <a:t>macc.unican.es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lcgpbs</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grid</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ce2.</a:t>
            </a:r>
            <a:r>
              <a:rPr lang="es-ES_tradnl" sz="1700" i="1" dirty="0" err="1" smtClean="0">
                <a:solidFill>
                  <a:srgbClr val="FF6600"/>
                </a:solidFill>
                <a:latin typeface="Helvetica Neue"/>
                <a:cs typeface="Helvetica Neue"/>
              </a:rPr>
              <a:t>egee.cesga.es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lcgsge</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GRID_ngifor</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ce3.</a:t>
            </a:r>
            <a:r>
              <a:rPr lang="es-ES_tradnl" sz="1700" i="1" dirty="0" err="1" smtClean="0">
                <a:solidFill>
                  <a:srgbClr val="FF6600"/>
                </a:solidFill>
                <a:latin typeface="Helvetica Neue"/>
                <a:cs typeface="Helvetica Neue"/>
              </a:rPr>
              <a:t>egee.cesga.es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lcgsge</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GRID_ngifor</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e-</a:t>
            </a:r>
            <a:r>
              <a:rPr lang="es-ES_tradnl" sz="1700" i="1" dirty="0" err="1" smtClean="0">
                <a:solidFill>
                  <a:srgbClr val="FF6600"/>
                </a:solidFill>
                <a:latin typeface="Helvetica Neue"/>
                <a:cs typeface="Helvetica Neue"/>
              </a:rPr>
              <a:t>ce.iaa.es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lcgpbs</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forngi</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gridce01.</a:t>
            </a:r>
            <a:r>
              <a:rPr lang="es-ES_tradnl" sz="1700" i="1" dirty="0" err="1" smtClean="0">
                <a:solidFill>
                  <a:srgbClr val="FF6600"/>
                </a:solidFill>
                <a:latin typeface="Helvetica Neue"/>
                <a:cs typeface="Helvetica Neue"/>
              </a:rPr>
              <a:t>ifca.es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sge</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ngifor</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a:t>
            </a:r>
            <a:r>
              <a:rPr lang="es-ES_tradnl" sz="1700" i="1" dirty="0" err="1" smtClean="0">
                <a:solidFill>
                  <a:srgbClr val="FF6600"/>
                </a:solidFill>
                <a:latin typeface="Helvetica Neue"/>
                <a:cs typeface="Helvetica Neue"/>
              </a:rPr>
              <a:t>ngiesce.i3m</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upv.es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pbs</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ngies</a:t>
            </a:r>
            <a:endParaRPr lang="es-ES_tradnl" sz="1700" i="1" dirty="0" smtClean="0">
              <a:solidFill>
                <a:srgbClr val="FF6600"/>
              </a:solidFill>
              <a:latin typeface="Helvetica Neue"/>
              <a:cs typeface="Helvetica Neue"/>
            </a:endParaRPr>
          </a:p>
          <a:p>
            <a:pPr algn="l">
              <a:spcBef>
                <a:spcPct val="20000"/>
              </a:spcBef>
              <a:buClr>
                <a:srgbClr val="FFCC66"/>
              </a:buClr>
            </a:pPr>
            <a:r>
              <a:rPr lang="es-ES_tradnl" sz="1700" i="1" dirty="0" smtClean="0">
                <a:solidFill>
                  <a:srgbClr val="FF6600"/>
                </a:solidFill>
                <a:latin typeface="Helvetica Neue"/>
                <a:cs typeface="Helvetica Neue"/>
              </a:rPr>
              <a:t>- CE: test03.</a:t>
            </a:r>
            <a:r>
              <a:rPr lang="es-ES_tradnl" sz="1700" i="1" dirty="0" err="1" smtClean="0">
                <a:solidFill>
                  <a:srgbClr val="FF6600"/>
                </a:solidFill>
                <a:latin typeface="Helvetica Neue"/>
                <a:cs typeface="Helvetica Neue"/>
              </a:rPr>
              <a:t>egee.cesga.es</a:t>
            </a:r>
            <a:r>
              <a:rPr lang="es-ES_tradnl" sz="1700" i="1" dirty="0" smtClean="0">
                <a:solidFill>
                  <a:srgbClr val="FF6600"/>
                </a:solidFill>
                <a:latin typeface="Helvetica Neue"/>
                <a:cs typeface="Helvetica Neue"/>
              </a:rPr>
              <a:t>:2119/</a:t>
            </a:r>
            <a:r>
              <a:rPr lang="es-ES_tradnl" sz="1700" i="1" dirty="0" err="1" smtClean="0">
                <a:solidFill>
                  <a:srgbClr val="FF6600"/>
                </a:solidFill>
                <a:latin typeface="Helvetica Neue"/>
                <a:cs typeface="Helvetica Neue"/>
              </a:rPr>
              <a:t>jobmanager</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lcgsge</a:t>
            </a:r>
            <a:r>
              <a:rPr lang="es-ES_tradnl" sz="1700" i="1" dirty="0" smtClean="0">
                <a:solidFill>
                  <a:srgbClr val="FF6600"/>
                </a:solidFill>
                <a:latin typeface="Helvetica Neue"/>
                <a:cs typeface="Helvetica Neue"/>
              </a:rPr>
              <a:t>-</a:t>
            </a:r>
            <a:r>
              <a:rPr lang="es-ES_tradnl" sz="1700" i="1" dirty="0" err="1" smtClean="0">
                <a:solidFill>
                  <a:srgbClr val="FF6600"/>
                </a:solidFill>
                <a:latin typeface="Helvetica Neue"/>
                <a:cs typeface="Helvetica Neue"/>
              </a:rPr>
              <a:t>GRID_ngifor</a:t>
            </a:r>
            <a:endParaRPr lang="es-ES_tradnl" sz="1700" i="1" dirty="0" smtClean="0">
              <a:solidFill>
                <a:srgbClr val="FF6600"/>
              </a:solidFill>
              <a:latin typeface="Helvetica Neue"/>
              <a:cs typeface="Helvetica Neue"/>
            </a:endParaRPr>
          </a:p>
        </p:txBody>
      </p:sp>
      <p:pic>
        <p:nvPicPr>
          <p:cNvPr id="37" name="Imagen 36" descr="600px-Information_icon_svg.png"/>
          <p:cNvPicPr>
            <a:picLocks noChangeAspect="1"/>
          </p:cNvPicPr>
          <p:nvPr/>
        </p:nvPicPr>
        <p:blipFill>
          <a:blip r:embed="rId3"/>
          <a:stretch>
            <a:fillRect/>
          </a:stretch>
        </p:blipFill>
        <p:spPr>
          <a:xfrm>
            <a:off x="6934200" y="685800"/>
            <a:ext cx="628427" cy="628427"/>
          </a:xfrm>
          <a:prstGeom prst="rect">
            <a:avLst/>
          </a:prstGeom>
        </p:spPr>
      </p:pic>
      <p:sp>
        <p:nvSpPr>
          <p:cNvPr id="9" name="Marcador de número de diapositiva 8"/>
          <p:cNvSpPr>
            <a:spLocks noGrp="1"/>
          </p:cNvSpPr>
          <p:nvPr>
            <p:ph type="sldNum" sz="quarter" idx="10"/>
          </p:nvPr>
        </p:nvSpPr>
        <p:spPr/>
        <p:txBody>
          <a:bodyPr/>
          <a:lstStyle/>
          <a:p>
            <a:fld id="{0D827737-7F67-4447-AF1C-221D380ADF9C}" type="slidenum">
              <a:rPr lang="en-US" smtClean="0"/>
              <a:pPr/>
              <a:t>29</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7393781"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Introduction</a:t>
            </a:r>
            <a:endParaRPr lang="en-US"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6" name="Text Box 3"/>
          <p:cNvSpPr txBox="1">
            <a:spLocks noChangeArrowheads="1"/>
          </p:cNvSpPr>
          <p:nvPr/>
        </p:nvSpPr>
        <p:spPr bwMode="auto">
          <a:xfrm>
            <a:off x="304800" y="762000"/>
            <a:ext cx="8705850" cy="3418602"/>
          </a:xfrm>
          <a:prstGeom prst="rect">
            <a:avLst/>
          </a:prstGeom>
          <a:noFill/>
          <a:ln w="9525">
            <a:noFill/>
            <a:round/>
            <a:headEnd/>
            <a:tailEnd/>
          </a:ln>
          <a:effectLst/>
        </p:spPr>
        <p:txBody>
          <a:bodyPr wrap="square" lIns="63279" tIns="32905" rIns="63279" bIns="32905">
            <a:prstTxWarp prst="textNoShape">
              <a:avLst/>
            </a:prstTxWarp>
            <a:spAutoFit/>
          </a:bodyPr>
          <a:lstStyle/>
          <a:p>
            <a:pPr algn="l">
              <a:lnSpc>
                <a:spcPct val="93000"/>
              </a:lnSpc>
              <a:tabLst>
                <a:tab pos="0" algn="l"/>
                <a:tab pos="321457" algn="l"/>
                <a:tab pos="642915" algn="l"/>
                <a:tab pos="964372" algn="l"/>
                <a:tab pos="1285829" algn="l"/>
                <a:tab pos="1607287" algn="l"/>
                <a:tab pos="1928744" algn="l"/>
                <a:tab pos="2250201" algn="l"/>
                <a:tab pos="2571659" algn="l"/>
                <a:tab pos="2893116" algn="l"/>
                <a:tab pos="3214573" algn="l"/>
                <a:tab pos="3536031" algn="l"/>
                <a:tab pos="3857488" algn="l"/>
                <a:tab pos="4178945" algn="l"/>
                <a:tab pos="4500402" algn="l"/>
                <a:tab pos="4821860" algn="l"/>
                <a:tab pos="5143317" algn="l"/>
                <a:tab pos="5464774" algn="l"/>
                <a:tab pos="5786232" algn="l"/>
                <a:tab pos="6107689" algn="l"/>
                <a:tab pos="6429146" algn="l"/>
                <a:tab pos="6628941" algn="l"/>
                <a:tab pos="6944818" algn="l"/>
                <a:tab pos="7260694" algn="l"/>
                <a:tab pos="7578803" algn="l"/>
                <a:tab pos="7578803" algn="l"/>
              </a:tabLst>
            </a:pPr>
            <a:r>
              <a:rPr lang="en-GB" sz="1800" b="1" dirty="0" smtClean="0">
                <a:solidFill>
                  <a:schemeClr val="tx1"/>
                </a:solidFill>
                <a:latin typeface="Helvetica Neue"/>
                <a:ea typeface="DejaVuSans" charset="0"/>
                <a:cs typeface="Helvetica Neue"/>
              </a:rPr>
              <a:t>Why is the job management important?</a:t>
            </a:r>
          </a:p>
          <a:p>
            <a:pPr algn="l">
              <a:lnSpc>
                <a:spcPct val="93000"/>
              </a:lnSpc>
              <a:buFont typeface="Arial"/>
              <a:buChar char="•"/>
              <a:tabLst>
                <a:tab pos="0" algn="l"/>
                <a:tab pos="321457" algn="l"/>
                <a:tab pos="642915" algn="l"/>
                <a:tab pos="964372" algn="l"/>
                <a:tab pos="1285829" algn="l"/>
                <a:tab pos="1607287" algn="l"/>
                <a:tab pos="1928744" algn="l"/>
                <a:tab pos="2250201" algn="l"/>
                <a:tab pos="2571659" algn="l"/>
                <a:tab pos="2893116" algn="l"/>
                <a:tab pos="3214573" algn="l"/>
                <a:tab pos="3536031" algn="l"/>
                <a:tab pos="3857488" algn="l"/>
                <a:tab pos="4178945" algn="l"/>
                <a:tab pos="4500402" algn="l"/>
                <a:tab pos="4821860" algn="l"/>
                <a:tab pos="5143317" algn="l"/>
                <a:tab pos="5464774" algn="l"/>
                <a:tab pos="5786232" algn="l"/>
                <a:tab pos="6107689" algn="l"/>
                <a:tab pos="6429146" algn="l"/>
                <a:tab pos="6628941" algn="l"/>
                <a:tab pos="6944818" algn="l"/>
                <a:tab pos="7260694" algn="l"/>
                <a:tab pos="7578803" algn="l"/>
                <a:tab pos="7578803" algn="l"/>
              </a:tabLst>
            </a:pPr>
            <a:r>
              <a:rPr lang="en-GB" sz="1800" dirty="0" smtClean="0">
                <a:solidFill>
                  <a:schemeClr val="tx1"/>
                </a:solidFill>
                <a:latin typeface="Helvetica Neue"/>
                <a:ea typeface="DejaVuSans" charset="0"/>
                <a:cs typeface="Helvetica Neue"/>
              </a:rPr>
              <a:t> Assists users to interact with the Grid.</a:t>
            </a:r>
          </a:p>
          <a:p>
            <a:pPr algn="l">
              <a:lnSpc>
                <a:spcPct val="93000"/>
              </a:lnSpc>
              <a:buFont typeface="Arial"/>
              <a:buChar char="•"/>
              <a:tabLst>
                <a:tab pos="0" algn="l"/>
                <a:tab pos="321457" algn="l"/>
                <a:tab pos="642915" algn="l"/>
                <a:tab pos="964372" algn="l"/>
                <a:tab pos="1285829" algn="l"/>
                <a:tab pos="1607287" algn="l"/>
                <a:tab pos="1928744" algn="l"/>
                <a:tab pos="2250201" algn="l"/>
                <a:tab pos="2571659" algn="l"/>
                <a:tab pos="2893116" algn="l"/>
                <a:tab pos="3214573" algn="l"/>
                <a:tab pos="3536031" algn="l"/>
                <a:tab pos="3857488" algn="l"/>
                <a:tab pos="4178945" algn="l"/>
                <a:tab pos="4500402" algn="l"/>
                <a:tab pos="4821860" algn="l"/>
                <a:tab pos="5143317" algn="l"/>
                <a:tab pos="5464774" algn="l"/>
                <a:tab pos="5786232" algn="l"/>
                <a:tab pos="6107689" algn="l"/>
                <a:tab pos="6429146" algn="l"/>
                <a:tab pos="6628941" algn="l"/>
                <a:tab pos="6944818" algn="l"/>
                <a:tab pos="7260694" algn="l"/>
                <a:tab pos="7578803" algn="l"/>
                <a:tab pos="7578803" algn="l"/>
              </a:tabLst>
            </a:pPr>
            <a:r>
              <a:rPr lang="en-GB" sz="1800" dirty="0" smtClean="0">
                <a:solidFill>
                  <a:schemeClr val="tx1"/>
                </a:solidFill>
                <a:latin typeface="Helvetica Neue"/>
                <a:ea typeface="DejaVuSans" charset="0"/>
                <a:cs typeface="Helvetica Neue"/>
              </a:rPr>
              <a:t> Coordinates and manages the resources used/requested by the users, avoiding conflicts and optimizing the performance.</a:t>
            </a:r>
          </a:p>
          <a:p>
            <a:pPr algn="l">
              <a:lnSpc>
                <a:spcPct val="93000"/>
              </a:lnSpc>
              <a:buFont typeface="Arial"/>
              <a:buChar char="•"/>
              <a:tabLst>
                <a:tab pos="0" algn="l"/>
                <a:tab pos="321457" algn="l"/>
                <a:tab pos="642915" algn="l"/>
                <a:tab pos="964372" algn="l"/>
                <a:tab pos="1285829" algn="l"/>
                <a:tab pos="1607287" algn="l"/>
                <a:tab pos="1928744" algn="l"/>
                <a:tab pos="2250201" algn="l"/>
                <a:tab pos="2571659" algn="l"/>
                <a:tab pos="2893116" algn="l"/>
                <a:tab pos="3214573" algn="l"/>
                <a:tab pos="3536031" algn="l"/>
                <a:tab pos="3857488" algn="l"/>
                <a:tab pos="4178945" algn="l"/>
                <a:tab pos="4500402" algn="l"/>
                <a:tab pos="4821860" algn="l"/>
                <a:tab pos="5143317" algn="l"/>
                <a:tab pos="5464774" algn="l"/>
                <a:tab pos="5786232" algn="l"/>
                <a:tab pos="6107689" algn="l"/>
                <a:tab pos="6429146" algn="l"/>
                <a:tab pos="6628941" algn="l"/>
                <a:tab pos="6944818" algn="l"/>
                <a:tab pos="7260694" algn="l"/>
                <a:tab pos="7578803" algn="l"/>
                <a:tab pos="7578803" algn="l"/>
              </a:tabLst>
            </a:pPr>
            <a:endParaRPr lang="en-GB" sz="1800" dirty="0" smtClean="0">
              <a:solidFill>
                <a:schemeClr val="tx1"/>
              </a:solidFill>
              <a:latin typeface="Helvetica Neue"/>
              <a:ea typeface="DejaVuSans" charset="0"/>
              <a:cs typeface="Helvetica Neue"/>
            </a:endParaRPr>
          </a:p>
          <a:p>
            <a:pPr algn="l">
              <a:lnSpc>
                <a:spcPct val="93000"/>
              </a:lnSpc>
              <a:tabLst>
                <a:tab pos="0" algn="l"/>
                <a:tab pos="321457" algn="l"/>
                <a:tab pos="642915" algn="l"/>
                <a:tab pos="964372" algn="l"/>
                <a:tab pos="1285829" algn="l"/>
                <a:tab pos="1607287" algn="l"/>
                <a:tab pos="1928744" algn="l"/>
                <a:tab pos="2250201" algn="l"/>
                <a:tab pos="2571659" algn="l"/>
                <a:tab pos="2893116" algn="l"/>
                <a:tab pos="3214573" algn="l"/>
                <a:tab pos="3536031" algn="l"/>
                <a:tab pos="3857488" algn="l"/>
                <a:tab pos="4178945" algn="l"/>
                <a:tab pos="4500402" algn="l"/>
                <a:tab pos="4821860" algn="l"/>
                <a:tab pos="5143317" algn="l"/>
                <a:tab pos="5464774" algn="l"/>
                <a:tab pos="5786232" algn="l"/>
                <a:tab pos="6107689" algn="l"/>
                <a:tab pos="6429146" algn="l"/>
                <a:tab pos="6628941" algn="l"/>
                <a:tab pos="6944818" algn="l"/>
                <a:tab pos="7260694" algn="l"/>
                <a:tab pos="7578803" algn="l"/>
                <a:tab pos="7578803" algn="l"/>
              </a:tabLst>
            </a:pPr>
            <a:r>
              <a:rPr lang="en-GB" sz="1800" b="1" dirty="0" smtClean="0">
                <a:solidFill>
                  <a:schemeClr val="tx1"/>
                </a:solidFill>
                <a:latin typeface="Helvetica Neue"/>
                <a:ea typeface="DejaVuSans" charset="0"/>
                <a:cs typeface="Helvetica Neue"/>
              </a:rPr>
              <a:t>Basic Concepts</a:t>
            </a:r>
            <a:endParaRPr lang="en-GB" sz="1800" b="1" dirty="0" smtClean="0">
              <a:solidFill>
                <a:schemeClr val="tx1"/>
              </a:solidFill>
              <a:effectLst>
                <a:outerShdw blurRad="38100" dist="38100" dir="2700000" algn="tl">
                  <a:srgbClr val="DDDDDD"/>
                </a:outerShdw>
              </a:effectLst>
              <a:latin typeface="Helvetica Neue"/>
              <a:ea typeface="DejaVuSans" charset="0"/>
              <a:cs typeface="Helvetica Neue"/>
            </a:endParaRPr>
          </a:p>
          <a:p>
            <a:pPr algn="l">
              <a:lnSpc>
                <a:spcPct val="93000"/>
              </a:lnSpc>
              <a:buFont typeface="Arial"/>
              <a:buChar char="•"/>
              <a:tabLst>
                <a:tab pos="0" algn="l"/>
                <a:tab pos="321457" algn="l"/>
                <a:tab pos="642915" algn="l"/>
                <a:tab pos="964372" algn="l"/>
                <a:tab pos="1285829" algn="l"/>
                <a:tab pos="1607287" algn="l"/>
                <a:tab pos="1928744" algn="l"/>
                <a:tab pos="2250201" algn="l"/>
                <a:tab pos="2571659" algn="l"/>
                <a:tab pos="2893116" algn="l"/>
                <a:tab pos="3214573" algn="l"/>
                <a:tab pos="3536031" algn="l"/>
                <a:tab pos="3857488" algn="l"/>
                <a:tab pos="4178945" algn="l"/>
                <a:tab pos="4500402" algn="l"/>
                <a:tab pos="4821860" algn="l"/>
                <a:tab pos="5143317" algn="l"/>
                <a:tab pos="5464774" algn="l"/>
                <a:tab pos="5786232" algn="l"/>
                <a:tab pos="6107689" algn="l"/>
                <a:tab pos="6429146" algn="l"/>
                <a:tab pos="6628941" algn="l"/>
                <a:tab pos="6944818" algn="l"/>
                <a:tab pos="7260694" algn="l"/>
                <a:tab pos="7578803" algn="l"/>
                <a:tab pos="7578803" algn="l"/>
              </a:tabLst>
            </a:pPr>
            <a:r>
              <a:rPr lang="en-GB" sz="1800" b="1" dirty="0" smtClean="0">
                <a:solidFill>
                  <a:schemeClr val="tx1"/>
                </a:solidFill>
                <a:effectLst>
                  <a:outerShdw blurRad="38100" dist="38100" dir="2700000" algn="tl">
                    <a:srgbClr val="DDDDDD"/>
                  </a:outerShdw>
                </a:effectLst>
                <a:latin typeface="Helvetica Neue"/>
                <a:ea typeface="DejaVuSans" charset="0"/>
                <a:cs typeface="Helvetica Neue"/>
              </a:rPr>
              <a:t> Job</a:t>
            </a:r>
            <a:r>
              <a:rPr lang="en-GB" sz="1800" dirty="0" smtClean="0">
                <a:solidFill>
                  <a:schemeClr val="tx1"/>
                </a:solidFill>
                <a:latin typeface="Helvetica Neue"/>
                <a:ea typeface="DejaVuSans" charset="0"/>
                <a:cs typeface="Helvetica Neue"/>
              </a:rPr>
              <a:t>:	 A user process.</a:t>
            </a: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b="1" dirty="0" smtClean="0">
                <a:solidFill>
                  <a:schemeClr val="tx1"/>
                </a:solidFill>
                <a:effectLst>
                  <a:outerShdw blurRad="38100" dist="38100" dir="2700000" algn="tl">
                    <a:srgbClr val="DDDDDD"/>
                  </a:outerShdw>
                </a:effectLst>
                <a:latin typeface="Helvetica Neue"/>
                <a:ea typeface="DejaVuSans" charset="0"/>
                <a:cs typeface="Helvetica Neue"/>
              </a:rPr>
              <a:t> Resources</a:t>
            </a:r>
            <a:r>
              <a:rPr lang="en-GB" sz="1800" dirty="0" smtClean="0">
                <a:solidFill>
                  <a:schemeClr val="tx1"/>
                </a:solidFill>
                <a:latin typeface="Helvetica Neue"/>
                <a:ea typeface="DejaVuSans" charset="0"/>
                <a:cs typeface="Helvetica Neue"/>
              </a:rPr>
              <a:t>: servers/nodes, storage servers/disks, data, network, etc…</a:t>
            </a: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b="1" dirty="0" smtClean="0">
                <a:solidFill>
                  <a:schemeClr val="tx1"/>
                </a:solidFill>
                <a:effectLst>
                  <a:outerShdw blurRad="38100" dist="38100" dir="2700000" algn="tl">
                    <a:srgbClr val="DDDDDD"/>
                  </a:outerShdw>
                </a:effectLst>
                <a:latin typeface="Helvetica Neue"/>
                <a:ea typeface="DejaVuSans" charset="0"/>
                <a:cs typeface="Helvetica Neue"/>
              </a:rPr>
              <a:t> Middleware Grid</a:t>
            </a:r>
            <a:r>
              <a:rPr lang="en-GB" sz="1800" dirty="0" smtClean="0">
                <a:solidFill>
                  <a:schemeClr val="tx1"/>
                </a:solidFill>
                <a:latin typeface="Helvetica Neue"/>
                <a:ea typeface="DejaVuSans" charset="0"/>
                <a:cs typeface="Helvetica Neue"/>
              </a:rPr>
              <a:t>: Unify the different components, proving management and access to the resources in a coherent way.</a:t>
            </a: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b="1" dirty="0" smtClean="0">
                <a:solidFill>
                  <a:schemeClr val="tx1"/>
                </a:solidFill>
                <a:effectLst>
                  <a:outerShdw blurRad="38100" dist="38100" dir="2700000" algn="tl">
                    <a:srgbClr val="DDDDDD"/>
                  </a:outerShdw>
                </a:effectLst>
                <a:latin typeface="Helvetica Neue"/>
                <a:ea typeface="DejaVuSans" charset="0"/>
                <a:cs typeface="Helvetica Neue"/>
              </a:rPr>
              <a:t> Planners</a:t>
            </a:r>
            <a:r>
              <a:rPr lang="en-GB" sz="1800" dirty="0" smtClean="0">
                <a:solidFill>
                  <a:schemeClr val="tx1"/>
                </a:solidFill>
                <a:latin typeface="Helvetica Neue"/>
                <a:ea typeface="DejaVuSans" charset="0"/>
                <a:cs typeface="Helvetica Neue"/>
              </a:rPr>
              <a:t>:</a:t>
            </a:r>
          </a:p>
          <a:p>
            <a:pPr lvl="1"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dirty="0" smtClean="0">
                <a:solidFill>
                  <a:schemeClr val="tx1"/>
                </a:solidFill>
                <a:latin typeface="Helvetica Neue"/>
                <a:ea typeface="DejaVuSans" charset="0"/>
                <a:cs typeface="Helvetica Neue"/>
              </a:rPr>
              <a:t> Low level planners: manage local workload.</a:t>
            </a:r>
          </a:p>
          <a:p>
            <a:pPr lvl="1"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dirty="0" smtClean="0">
                <a:solidFill>
                  <a:schemeClr val="tx1"/>
                </a:solidFill>
                <a:latin typeface="Helvetica Neue"/>
                <a:ea typeface="DejaVuSans" charset="0"/>
                <a:cs typeface="Helvetica Neue"/>
              </a:rPr>
              <a:t> High level planners (Grid): manage and send jobs to the local planners.</a:t>
            </a:r>
          </a:p>
        </p:txBody>
      </p:sp>
      <p:sp>
        <p:nvSpPr>
          <p:cNvPr id="4" name="Marcador de número de diapositiva 3"/>
          <p:cNvSpPr>
            <a:spLocks noGrp="1"/>
          </p:cNvSpPr>
          <p:nvPr>
            <p:ph type="sldNum" sz="quarter" idx="10"/>
          </p:nvPr>
        </p:nvSpPr>
        <p:spPr/>
        <p:txBody>
          <a:bodyPr/>
          <a:lstStyle/>
          <a:p>
            <a:fld id="{0D827737-7F67-4447-AF1C-221D380ADF9C}" type="slidenum">
              <a:rPr lang="en-US" smtClean="0"/>
              <a:pPr/>
              <a:t>3</a:t>
            </a:fld>
            <a:endParaRPr lang="en-US"/>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400800"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CE for </a:t>
            </a:r>
            <a:r>
              <a:rPr lang="en-US" sz="2800" b="1" dirty="0" err="1" smtClean="0">
                <a:solidFill>
                  <a:schemeClr val="tx1"/>
                </a:solidFill>
                <a:latin typeface="Helvetica Neue" pitchFamily="-110" charset="0"/>
                <a:ea typeface="Helvetica Neue" pitchFamily="-110" charset="0"/>
                <a:cs typeface="Helvetica Neue" pitchFamily="-110" charset="0"/>
                <a:sym typeface="Helvetica Neue" pitchFamily="-110" charset="0"/>
              </a:rPr>
              <a:t>vo.formacion.es-ngi.eu</a:t>
            </a:r>
            <a:endParaRPr lang="en-US"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grpSp>
        <p:nvGrpSpPr>
          <p:cNvPr id="2" name="Agrupar 23"/>
          <p:cNvGrpSpPr/>
          <p:nvPr/>
        </p:nvGrpSpPr>
        <p:grpSpPr>
          <a:xfrm>
            <a:off x="7239000" y="304800"/>
            <a:ext cx="1071563" cy="803672"/>
            <a:chOff x="-742950" y="3160713"/>
            <a:chExt cx="5695950" cy="3671887"/>
          </a:xfrm>
        </p:grpSpPr>
        <p:pic>
          <p:nvPicPr>
            <p:cNvPr id="25" name="Imagen 24" descr="server.png"/>
            <p:cNvPicPr>
              <a:picLocks noChangeAspect="1"/>
            </p:cNvPicPr>
            <p:nvPr/>
          </p:nvPicPr>
          <p:blipFill>
            <a:blip r:embed="rId2"/>
            <a:stretch>
              <a:fillRect/>
            </a:stretch>
          </p:blipFill>
          <p:spPr>
            <a:xfrm>
              <a:off x="-742950" y="3160713"/>
              <a:ext cx="3251200" cy="3251200"/>
            </a:xfrm>
            <a:prstGeom prst="rect">
              <a:avLst/>
            </a:prstGeom>
          </p:spPr>
        </p:pic>
        <p:pic>
          <p:nvPicPr>
            <p:cNvPr id="26" name="Imagen 25" descr="server.png"/>
            <p:cNvPicPr>
              <a:picLocks noChangeAspect="1"/>
            </p:cNvPicPr>
            <p:nvPr/>
          </p:nvPicPr>
          <p:blipFill>
            <a:blip r:embed="rId2"/>
            <a:stretch>
              <a:fillRect/>
            </a:stretch>
          </p:blipFill>
          <p:spPr>
            <a:xfrm>
              <a:off x="482600" y="3352800"/>
              <a:ext cx="3251200" cy="3251200"/>
            </a:xfrm>
            <a:prstGeom prst="rect">
              <a:avLst/>
            </a:prstGeom>
          </p:spPr>
        </p:pic>
        <p:pic>
          <p:nvPicPr>
            <p:cNvPr id="27" name="Imagen 26" descr="server.png"/>
            <p:cNvPicPr>
              <a:picLocks noChangeAspect="1"/>
            </p:cNvPicPr>
            <p:nvPr/>
          </p:nvPicPr>
          <p:blipFill>
            <a:blip r:embed="rId2"/>
            <a:stretch>
              <a:fillRect/>
            </a:stretch>
          </p:blipFill>
          <p:spPr>
            <a:xfrm>
              <a:off x="1701800" y="3581400"/>
              <a:ext cx="3251200" cy="3251200"/>
            </a:xfrm>
            <a:prstGeom prst="rect">
              <a:avLst/>
            </a:prstGeom>
          </p:spPr>
        </p:pic>
      </p:grpSp>
      <p:sp>
        <p:nvSpPr>
          <p:cNvPr id="54" name="Rectángulo 53"/>
          <p:cNvSpPr/>
          <p:nvPr/>
        </p:nvSpPr>
        <p:spPr>
          <a:xfrm>
            <a:off x="304800" y="990600"/>
            <a:ext cx="8679656" cy="4755434"/>
          </a:xfrm>
          <a:prstGeom prst="rect">
            <a:avLst/>
          </a:prstGeom>
        </p:spPr>
        <p:txBody>
          <a:bodyPr wrap="square" lIns="64291" tIns="32146" rIns="64291" bIns="32146">
            <a:spAutoFit/>
          </a:bodyPr>
          <a:lstStyle/>
          <a:p>
            <a:pPr algn="l">
              <a:spcBef>
                <a:spcPct val="20000"/>
              </a:spcBef>
              <a:buClr>
                <a:srgbClr val="FFCC66"/>
              </a:buClr>
            </a:pPr>
            <a:r>
              <a:rPr lang="es-ES_tradnl" sz="1800" dirty="0" err="1" smtClean="0">
                <a:latin typeface="Helvetica Neue"/>
                <a:cs typeface="Helvetica Neue"/>
              </a:rPr>
              <a:t>Other</a:t>
            </a:r>
            <a:r>
              <a:rPr lang="es-ES_tradnl" sz="1800" dirty="0" smtClean="0">
                <a:latin typeface="Helvetica Neue"/>
                <a:cs typeface="Helvetica Neue"/>
              </a:rPr>
              <a:t> </a:t>
            </a:r>
            <a:r>
              <a:rPr lang="es-ES_tradnl" sz="1800" dirty="0" err="1" smtClean="0">
                <a:latin typeface="Helvetica Neue"/>
                <a:cs typeface="Helvetica Neue"/>
              </a:rPr>
              <a:t>useful</a:t>
            </a:r>
            <a:r>
              <a:rPr lang="es-ES_tradnl" sz="1800" dirty="0" smtClean="0">
                <a:latin typeface="Helvetica Neue"/>
                <a:cs typeface="Helvetica Neue"/>
              </a:rPr>
              <a:t> </a:t>
            </a:r>
            <a:r>
              <a:rPr lang="es-ES_tradnl" sz="1800" dirty="0" err="1" smtClean="0">
                <a:latin typeface="Helvetica Neue"/>
                <a:cs typeface="Helvetica Neue"/>
              </a:rPr>
              <a:t>command</a:t>
            </a:r>
            <a:r>
              <a:rPr lang="es-ES_tradnl" sz="1800" dirty="0" smtClean="0">
                <a:latin typeface="Helvetica Neue"/>
                <a:cs typeface="Helvetica Neue"/>
              </a:rPr>
              <a:t>:</a:t>
            </a:r>
          </a:p>
          <a:p>
            <a:pPr algn="l">
              <a:spcBef>
                <a:spcPct val="20000"/>
              </a:spcBef>
              <a:buClr>
                <a:srgbClr val="FFCC66"/>
              </a:buClr>
            </a:pPr>
            <a:r>
              <a:rPr lang="es-ES_tradnl" sz="1800" b="1" i="1" dirty="0" err="1" smtClean="0">
                <a:latin typeface="Helvetica Neue"/>
                <a:cs typeface="Helvetica Neue"/>
              </a:rPr>
              <a:t>lcg</a:t>
            </a:r>
            <a:r>
              <a:rPr lang="es-ES_tradnl" sz="1800" b="1" i="1" dirty="0" smtClean="0">
                <a:latin typeface="Helvetica Neue"/>
                <a:cs typeface="Helvetica Neue"/>
              </a:rPr>
              <a:t>-</a:t>
            </a:r>
            <a:r>
              <a:rPr lang="es-ES_tradnl" sz="1800" b="1" i="1" dirty="0" err="1" smtClean="0">
                <a:latin typeface="Helvetica Neue"/>
                <a:cs typeface="Helvetica Neue"/>
              </a:rPr>
              <a:t>infosites</a:t>
            </a:r>
            <a:r>
              <a:rPr lang="es-ES_tradnl" sz="1800" b="1" i="1" dirty="0" smtClean="0">
                <a:latin typeface="Helvetica Neue"/>
                <a:cs typeface="Helvetica Neue"/>
              </a:rPr>
              <a:t> --</a:t>
            </a:r>
            <a:r>
              <a:rPr lang="es-ES_tradnl" sz="1800" b="1" i="1" dirty="0" err="1" smtClean="0">
                <a:latin typeface="Helvetica Neue"/>
                <a:cs typeface="Helvetica Neue"/>
              </a:rPr>
              <a:t>vo</a:t>
            </a:r>
            <a:r>
              <a:rPr lang="es-ES_tradnl" sz="1800" b="1" i="1" dirty="0" smtClean="0">
                <a:latin typeface="Helvetica Neue"/>
                <a:cs typeface="Helvetica Neue"/>
              </a:rPr>
              <a:t> </a:t>
            </a:r>
            <a:r>
              <a:rPr lang="es-ES_tradnl" sz="1800" b="1" i="1" dirty="0" err="1" smtClean="0">
                <a:latin typeface="Helvetica Neue"/>
                <a:cs typeface="Helvetica Neue"/>
              </a:rPr>
              <a:t>vo.formacion.es</a:t>
            </a:r>
            <a:r>
              <a:rPr lang="es-ES_tradnl" sz="1800" b="1" i="1" dirty="0" smtClean="0">
                <a:latin typeface="Helvetica Neue"/>
                <a:cs typeface="Helvetica Neue"/>
              </a:rPr>
              <a:t>-</a:t>
            </a:r>
            <a:r>
              <a:rPr lang="es-ES_tradnl" sz="1800" b="1" i="1" dirty="0" err="1" smtClean="0">
                <a:latin typeface="Helvetica Neue"/>
                <a:cs typeface="Helvetica Neue"/>
              </a:rPr>
              <a:t>ngi.eu</a:t>
            </a:r>
            <a:r>
              <a:rPr lang="es-ES_tradnl" sz="1800" b="1" i="1" dirty="0" smtClean="0">
                <a:latin typeface="Helvetica Neue"/>
                <a:cs typeface="Helvetica Neue"/>
              </a:rPr>
              <a:t> ce</a:t>
            </a:r>
          </a:p>
          <a:p>
            <a:pPr algn="l">
              <a:spcBef>
                <a:spcPct val="20000"/>
              </a:spcBef>
              <a:buClr>
                <a:srgbClr val="FFCC66"/>
              </a:buClr>
            </a:pPr>
            <a:endParaRPr lang="es-ES_tradnl" sz="1700" i="1" dirty="0" smtClean="0">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#CPU	Free	Total Jobs	</a:t>
            </a:r>
            <a:r>
              <a:rPr lang="es-ES_tradnl" sz="1200" i="1" dirty="0" err="1" smtClean="0">
                <a:solidFill>
                  <a:srgbClr val="FF6600"/>
                </a:solidFill>
                <a:latin typeface="Helvetica Neue"/>
                <a:cs typeface="Helvetica Neue"/>
              </a:rPr>
              <a:t>Running</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Waiting</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ComputingElement</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a:t>
            </a:r>
          </a:p>
          <a:p>
            <a:pPr algn="l">
              <a:spcBef>
                <a:spcPct val="20000"/>
              </a:spcBef>
              <a:buClr>
                <a:srgbClr val="FFCC66"/>
              </a:buClr>
            </a:pPr>
            <a:r>
              <a:rPr lang="es-ES_tradnl" sz="1200" i="1" dirty="0" smtClean="0">
                <a:solidFill>
                  <a:srgbClr val="FF6600"/>
                </a:solidFill>
                <a:latin typeface="Helvetica Neue"/>
                <a:cs typeface="Helvetica Neue"/>
              </a:rPr>
              <a:t>1360	 530	   0	      0	   0              ce05.</a:t>
            </a:r>
            <a:r>
              <a:rPr lang="es-ES_tradnl" sz="1200" i="1" dirty="0" err="1" smtClean="0">
                <a:solidFill>
                  <a:srgbClr val="FF6600"/>
                </a:solidFill>
                <a:latin typeface="Helvetica Neue"/>
                <a:cs typeface="Helvetica Neue"/>
              </a:rPr>
              <a:t>pic.es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lcgpbs</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ngi</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1360	 501	   0	      0	   0              ce07.</a:t>
            </a:r>
            <a:r>
              <a:rPr lang="es-ES_tradnl" sz="1200" i="1" dirty="0" err="1" smtClean="0">
                <a:solidFill>
                  <a:srgbClr val="FF6600"/>
                </a:solidFill>
                <a:latin typeface="Helvetica Neue"/>
                <a:cs typeface="Helvetica Neue"/>
              </a:rPr>
              <a:t>pic.es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lcgpbs</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ngi</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1360	 511	   0	      0	   0              ce06.</a:t>
            </a:r>
            <a:r>
              <a:rPr lang="es-ES_tradnl" sz="1200" i="1" dirty="0" err="1" smtClean="0">
                <a:solidFill>
                  <a:srgbClr val="FF6600"/>
                </a:solidFill>
                <a:latin typeface="Helvetica Neue"/>
                <a:cs typeface="Helvetica Neue"/>
              </a:rPr>
              <a:t>pic.es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lcgpbs</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ngi</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8	   8	   0	      0	   0              e-</a:t>
            </a:r>
            <a:r>
              <a:rPr lang="es-ES_tradnl" sz="1200" i="1" dirty="0" err="1" smtClean="0">
                <a:solidFill>
                  <a:srgbClr val="FF6600"/>
                </a:solidFill>
                <a:latin typeface="Helvetica Neue"/>
                <a:cs typeface="Helvetica Neue"/>
              </a:rPr>
              <a:t>ce.iaa.es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lcgpbs</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forngi</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	   1	   0	      0	   0              </a:t>
            </a:r>
            <a:r>
              <a:rPr lang="es-ES_tradnl" sz="1200" i="1" dirty="0" err="1" smtClean="0">
                <a:solidFill>
                  <a:srgbClr val="FF6600"/>
                </a:solidFill>
                <a:latin typeface="Helvetica Neue"/>
                <a:cs typeface="Helvetica Neue"/>
              </a:rPr>
              <a:t>ce.egee.cesga.es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lcgsge</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GRID_ngifor</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164	 164	   0	      0	   0              ce2.</a:t>
            </a:r>
            <a:r>
              <a:rPr lang="es-ES_tradnl" sz="1200" i="1" dirty="0" err="1" smtClean="0">
                <a:solidFill>
                  <a:srgbClr val="FF6600"/>
                </a:solidFill>
                <a:latin typeface="Helvetica Neue"/>
                <a:cs typeface="Helvetica Neue"/>
              </a:rPr>
              <a:t>egee.cesga.es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lcgsge</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GRID_ngifor</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164	 164	   0	      0	   0              ce3.</a:t>
            </a:r>
            <a:r>
              <a:rPr lang="es-ES_tradnl" sz="1200" i="1" dirty="0" err="1" smtClean="0">
                <a:solidFill>
                  <a:srgbClr val="FF6600"/>
                </a:solidFill>
                <a:latin typeface="Helvetica Neue"/>
                <a:cs typeface="Helvetica Neue"/>
              </a:rPr>
              <a:t>egee.cesga.es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lcgsge</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GRID_ngifor</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448	 448	   0	      0	   0              </a:t>
            </a:r>
            <a:r>
              <a:rPr lang="es-ES_tradnl" sz="1200" i="1" dirty="0" err="1" smtClean="0">
                <a:solidFill>
                  <a:srgbClr val="FF6600"/>
                </a:solidFill>
                <a:latin typeface="Helvetica Neue"/>
                <a:cs typeface="Helvetica Neue"/>
              </a:rPr>
              <a:t>ce.iaa.csic.es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lcgpbs</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forngi</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22	  22	   0	      0	   0              ce-</a:t>
            </a:r>
            <a:r>
              <a:rPr lang="es-ES_tradnl" sz="1200" i="1" dirty="0" err="1" smtClean="0">
                <a:solidFill>
                  <a:srgbClr val="FF6600"/>
                </a:solidFill>
                <a:latin typeface="Helvetica Neue"/>
                <a:cs typeface="Helvetica Neue"/>
              </a:rPr>
              <a:t>ieg.bifi.unizar.es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lcgpbs</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formangi</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136	 136	   0	      0	   0              ce01-</a:t>
            </a:r>
            <a:r>
              <a:rPr lang="es-ES_tradnl" sz="1200" i="1" dirty="0" err="1" smtClean="0">
                <a:solidFill>
                  <a:srgbClr val="FF6600"/>
                </a:solidFill>
                <a:latin typeface="Helvetica Neue"/>
                <a:cs typeface="Helvetica Neue"/>
              </a:rPr>
              <a:t>tic.ciemat.es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lcgpbs</a:t>
            </a:r>
            <a:r>
              <a:rPr lang="es-ES_tradnl" sz="1200" i="1" dirty="0" smtClean="0">
                <a:solidFill>
                  <a:srgbClr val="FF6600"/>
                </a:solidFill>
                <a:latin typeface="Helvetica Neue"/>
                <a:cs typeface="Helvetica Neue"/>
              </a:rPr>
              <a:t>-training</a:t>
            </a:r>
          </a:p>
          <a:p>
            <a:pPr algn="l">
              <a:spcBef>
                <a:spcPct val="20000"/>
              </a:spcBef>
              <a:buClr>
                <a:srgbClr val="FFCC66"/>
              </a:buClr>
            </a:pPr>
            <a:r>
              <a:rPr lang="es-ES_tradnl" sz="1200" i="1" dirty="0" smtClean="0">
                <a:solidFill>
                  <a:srgbClr val="FF6600"/>
                </a:solidFill>
                <a:latin typeface="Helvetica Neue"/>
                <a:cs typeface="Helvetica Neue"/>
              </a:rPr>
              <a:t> 248	   1	   1	      0	   1              ce-</a:t>
            </a:r>
            <a:r>
              <a:rPr lang="es-ES_tradnl" sz="1200" i="1" dirty="0" err="1" smtClean="0">
                <a:solidFill>
                  <a:srgbClr val="FF6600"/>
                </a:solidFill>
                <a:latin typeface="Helvetica Neue"/>
                <a:cs typeface="Helvetica Neue"/>
              </a:rPr>
              <a:t>iber.bifi.unizar.es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lcgpbs</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formangi</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56	  56	   0	      0	   0              ce-</a:t>
            </a:r>
            <a:r>
              <a:rPr lang="es-ES_tradnl" sz="1200" i="1" dirty="0" err="1" smtClean="0">
                <a:solidFill>
                  <a:srgbClr val="FF6600"/>
                </a:solidFill>
                <a:latin typeface="Helvetica Neue"/>
                <a:cs typeface="Helvetica Neue"/>
              </a:rPr>
              <a:t>sge</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ngi.ceta</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ciemat.es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lcgsge</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ngiform</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164	 164	   0	      0	   0              test03.</a:t>
            </a:r>
            <a:r>
              <a:rPr lang="es-ES_tradnl" sz="1200" i="1" dirty="0" err="1" smtClean="0">
                <a:solidFill>
                  <a:srgbClr val="FF6600"/>
                </a:solidFill>
                <a:latin typeface="Helvetica Neue"/>
                <a:cs typeface="Helvetica Neue"/>
              </a:rPr>
              <a:t>egee.cesga.es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lcgsge</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GRID_ngifor</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151	  45	   2	      2	   0              ce01.</a:t>
            </a:r>
            <a:r>
              <a:rPr lang="es-ES_tradnl" sz="1200" i="1" dirty="0" err="1" smtClean="0">
                <a:solidFill>
                  <a:srgbClr val="FF6600"/>
                </a:solidFill>
                <a:latin typeface="Helvetica Neue"/>
                <a:cs typeface="Helvetica Neue"/>
              </a:rPr>
              <a:t>macc.unican.es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lcgpbs</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grid</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1616	1616	   0	      0	   0              gridce01.</a:t>
            </a:r>
            <a:r>
              <a:rPr lang="es-ES_tradnl" sz="1200" i="1" dirty="0" err="1" smtClean="0">
                <a:solidFill>
                  <a:srgbClr val="FF6600"/>
                </a:solidFill>
                <a:latin typeface="Helvetica Neue"/>
                <a:cs typeface="Helvetica Neue"/>
              </a:rPr>
              <a:t>ifca.es</a:t>
            </a:r>
            <a:r>
              <a:rPr lang="es-ES_tradnl" sz="1200" i="1" dirty="0" smtClean="0">
                <a:solidFill>
                  <a:srgbClr val="FF6600"/>
                </a:solidFill>
                <a:latin typeface="Helvetica Neue"/>
                <a:cs typeface="Helvetica Neue"/>
              </a:rPr>
              <a:t>:2119/</a:t>
            </a:r>
            <a:r>
              <a:rPr lang="es-ES_tradnl" sz="1200" i="1" dirty="0" err="1" smtClean="0">
                <a:solidFill>
                  <a:srgbClr val="FF6600"/>
                </a:solidFill>
                <a:latin typeface="Helvetica Neue"/>
                <a:cs typeface="Helvetica Neue"/>
              </a:rPr>
              <a:t>jobmanager</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sge</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ngifor</a:t>
            </a:r>
            <a:endParaRPr lang="es-ES_tradnl" sz="1200" i="1" dirty="0" smtClean="0">
              <a:solidFill>
                <a:srgbClr val="FF6600"/>
              </a:solidFill>
              <a:latin typeface="Helvetica Neue"/>
              <a:cs typeface="Helvetica Neue"/>
            </a:endParaRPr>
          </a:p>
        </p:txBody>
      </p:sp>
      <p:pic>
        <p:nvPicPr>
          <p:cNvPr id="8" name="Imagen 7" descr="600px-Information_icon_svg.png"/>
          <p:cNvPicPr>
            <a:picLocks noChangeAspect="1"/>
          </p:cNvPicPr>
          <p:nvPr/>
        </p:nvPicPr>
        <p:blipFill>
          <a:blip r:embed="rId3"/>
          <a:stretch>
            <a:fillRect/>
          </a:stretch>
        </p:blipFill>
        <p:spPr>
          <a:xfrm>
            <a:off x="6934200" y="685800"/>
            <a:ext cx="628427" cy="628427"/>
          </a:xfrm>
          <a:prstGeom prst="rect">
            <a:avLst/>
          </a:prstGeom>
        </p:spPr>
      </p:pic>
      <p:sp>
        <p:nvSpPr>
          <p:cNvPr id="9" name="Marcador de número de diapositiva 8"/>
          <p:cNvSpPr>
            <a:spLocks noGrp="1"/>
          </p:cNvSpPr>
          <p:nvPr>
            <p:ph type="sldNum" sz="quarter" idx="10"/>
          </p:nvPr>
        </p:nvSpPr>
        <p:spPr/>
        <p:txBody>
          <a:bodyPr/>
          <a:lstStyle/>
          <a:p>
            <a:fld id="{0D827737-7F67-4447-AF1C-221D380ADF9C}" type="slidenum">
              <a:rPr lang="en-US" smtClean="0"/>
              <a:pPr/>
              <a:t>30</a:t>
            </a:fld>
            <a:endParaRPr 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400800"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CE for </a:t>
            </a:r>
            <a:r>
              <a:rPr lang="en-US" sz="2800" b="1" dirty="0" err="1" smtClean="0">
                <a:solidFill>
                  <a:schemeClr val="tx1"/>
                </a:solidFill>
                <a:latin typeface="Helvetica Neue" pitchFamily="-110" charset="0"/>
                <a:ea typeface="Helvetica Neue" pitchFamily="-110" charset="0"/>
                <a:cs typeface="Helvetica Neue" pitchFamily="-110" charset="0"/>
                <a:sym typeface="Helvetica Neue" pitchFamily="-110" charset="0"/>
              </a:rPr>
              <a:t>vo.formacion.es-ngi.eu</a:t>
            </a:r>
            <a:endParaRPr lang="en-US"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grpSp>
        <p:nvGrpSpPr>
          <p:cNvPr id="2" name="Agrupar 23"/>
          <p:cNvGrpSpPr/>
          <p:nvPr/>
        </p:nvGrpSpPr>
        <p:grpSpPr>
          <a:xfrm>
            <a:off x="7239000" y="304800"/>
            <a:ext cx="1071563" cy="803672"/>
            <a:chOff x="-742950" y="3160713"/>
            <a:chExt cx="5695950" cy="3671887"/>
          </a:xfrm>
        </p:grpSpPr>
        <p:pic>
          <p:nvPicPr>
            <p:cNvPr id="25" name="Imagen 24" descr="server.png"/>
            <p:cNvPicPr>
              <a:picLocks noChangeAspect="1"/>
            </p:cNvPicPr>
            <p:nvPr/>
          </p:nvPicPr>
          <p:blipFill>
            <a:blip r:embed="rId2"/>
            <a:stretch>
              <a:fillRect/>
            </a:stretch>
          </p:blipFill>
          <p:spPr>
            <a:xfrm>
              <a:off x="-742950" y="3160713"/>
              <a:ext cx="3251200" cy="3251200"/>
            </a:xfrm>
            <a:prstGeom prst="rect">
              <a:avLst/>
            </a:prstGeom>
          </p:spPr>
        </p:pic>
        <p:pic>
          <p:nvPicPr>
            <p:cNvPr id="26" name="Imagen 25" descr="server.png"/>
            <p:cNvPicPr>
              <a:picLocks noChangeAspect="1"/>
            </p:cNvPicPr>
            <p:nvPr/>
          </p:nvPicPr>
          <p:blipFill>
            <a:blip r:embed="rId2"/>
            <a:stretch>
              <a:fillRect/>
            </a:stretch>
          </p:blipFill>
          <p:spPr>
            <a:xfrm>
              <a:off x="482600" y="3352800"/>
              <a:ext cx="3251200" cy="3251200"/>
            </a:xfrm>
            <a:prstGeom prst="rect">
              <a:avLst/>
            </a:prstGeom>
          </p:spPr>
        </p:pic>
        <p:pic>
          <p:nvPicPr>
            <p:cNvPr id="27" name="Imagen 26" descr="server.png"/>
            <p:cNvPicPr>
              <a:picLocks noChangeAspect="1"/>
            </p:cNvPicPr>
            <p:nvPr/>
          </p:nvPicPr>
          <p:blipFill>
            <a:blip r:embed="rId2"/>
            <a:stretch>
              <a:fillRect/>
            </a:stretch>
          </p:blipFill>
          <p:spPr>
            <a:xfrm>
              <a:off x="1701800" y="3581400"/>
              <a:ext cx="3251200" cy="3251200"/>
            </a:xfrm>
            <a:prstGeom prst="rect">
              <a:avLst/>
            </a:prstGeom>
          </p:spPr>
        </p:pic>
      </p:grpSp>
      <p:sp>
        <p:nvSpPr>
          <p:cNvPr id="54" name="Rectángulo 53"/>
          <p:cNvSpPr/>
          <p:nvPr/>
        </p:nvSpPr>
        <p:spPr>
          <a:xfrm>
            <a:off x="304800" y="990600"/>
            <a:ext cx="8679656" cy="4592313"/>
          </a:xfrm>
          <a:prstGeom prst="rect">
            <a:avLst/>
          </a:prstGeom>
        </p:spPr>
        <p:txBody>
          <a:bodyPr wrap="square" lIns="64291" tIns="32146" rIns="64291" bIns="32146">
            <a:spAutoFit/>
          </a:bodyPr>
          <a:lstStyle/>
          <a:p>
            <a:pPr algn="l">
              <a:spcBef>
                <a:spcPct val="20000"/>
              </a:spcBef>
              <a:buClr>
                <a:srgbClr val="FFCC66"/>
              </a:buClr>
            </a:pPr>
            <a:r>
              <a:rPr lang="es-ES_tradnl" sz="1800" b="1" i="1" dirty="0" err="1" smtClean="0">
                <a:latin typeface="Helvetica Neue"/>
                <a:cs typeface="Helvetica Neue"/>
              </a:rPr>
              <a:t>lcg</a:t>
            </a:r>
            <a:r>
              <a:rPr lang="es-ES_tradnl" sz="1800" b="1" i="1" dirty="0" smtClean="0">
                <a:latin typeface="Helvetica Neue"/>
                <a:cs typeface="Helvetica Neue"/>
              </a:rPr>
              <a:t>-</a:t>
            </a:r>
            <a:r>
              <a:rPr lang="es-ES_tradnl" sz="1800" b="1" i="1" dirty="0" err="1" smtClean="0">
                <a:latin typeface="Helvetica Neue"/>
                <a:cs typeface="Helvetica Neue"/>
              </a:rPr>
              <a:t>infosites</a:t>
            </a:r>
            <a:r>
              <a:rPr lang="es-ES_tradnl" sz="1800" b="1" i="1" dirty="0" smtClean="0">
                <a:latin typeface="Helvetica Neue"/>
                <a:cs typeface="Helvetica Neue"/>
              </a:rPr>
              <a:t> --</a:t>
            </a:r>
            <a:r>
              <a:rPr lang="es-ES_tradnl" sz="1800" b="1" i="1" dirty="0" err="1" smtClean="0">
                <a:latin typeface="Helvetica Neue"/>
                <a:cs typeface="Helvetica Neue"/>
              </a:rPr>
              <a:t>vo</a:t>
            </a:r>
            <a:r>
              <a:rPr lang="es-ES_tradnl" sz="1800" b="1" i="1" dirty="0" smtClean="0">
                <a:latin typeface="Helvetica Neue"/>
                <a:cs typeface="Helvetica Neue"/>
              </a:rPr>
              <a:t> </a:t>
            </a:r>
            <a:r>
              <a:rPr lang="es-ES_tradnl" sz="1800" b="1" i="1" dirty="0" err="1" smtClean="0">
                <a:latin typeface="Helvetica Neue"/>
                <a:cs typeface="Helvetica Neue"/>
              </a:rPr>
              <a:t>vo.formacion.es</a:t>
            </a:r>
            <a:r>
              <a:rPr lang="es-ES_tradnl" sz="1800" b="1" i="1" dirty="0" smtClean="0">
                <a:latin typeface="Helvetica Neue"/>
                <a:cs typeface="Helvetica Neue"/>
              </a:rPr>
              <a:t>-</a:t>
            </a:r>
            <a:r>
              <a:rPr lang="es-ES_tradnl" sz="1800" b="1" i="1" dirty="0" err="1" smtClean="0">
                <a:latin typeface="Helvetica Neue"/>
                <a:cs typeface="Helvetica Neue"/>
              </a:rPr>
              <a:t>ngi.eu</a:t>
            </a:r>
            <a:r>
              <a:rPr lang="es-ES_tradnl" sz="1800" b="1" i="1" dirty="0" smtClean="0">
                <a:latin typeface="Helvetica Neue"/>
                <a:cs typeface="Helvetica Neue"/>
              </a:rPr>
              <a:t> ce -</a:t>
            </a:r>
            <a:r>
              <a:rPr lang="es-ES_tradnl" sz="1800" b="1" i="1" dirty="0" err="1" smtClean="0">
                <a:latin typeface="Helvetica Neue"/>
                <a:cs typeface="Helvetica Neue"/>
              </a:rPr>
              <a:t>v</a:t>
            </a:r>
            <a:r>
              <a:rPr lang="es-ES_tradnl" sz="1800" b="1" i="1" dirty="0" smtClean="0">
                <a:latin typeface="Helvetica Neue"/>
                <a:cs typeface="Helvetica Neue"/>
              </a:rPr>
              <a:t> 2</a:t>
            </a:r>
          </a:p>
          <a:p>
            <a:pPr algn="l">
              <a:spcBef>
                <a:spcPct val="20000"/>
              </a:spcBef>
              <a:buClr>
                <a:srgbClr val="FFCC66"/>
              </a:buClr>
            </a:pPr>
            <a:endParaRPr lang="es-ES_tradnl" sz="1700" i="1" dirty="0" smtClean="0">
              <a:latin typeface="Helvetica Neue"/>
              <a:cs typeface="Helvetica Neue"/>
            </a:endParaRPr>
          </a:p>
          <a:p>
            <a:pPr algn="l">
              <a:spcBef>
                <a:spcPct val="20000"/>
              </a:spcBef>
              <a:buClr>
                <a:srgbClr val="FFCC66"/>
              </a:buClr>
            </a:pPr>
            <a:r>
              <a:rPr lang="es-ES_tradnl" sz="1200" i="1" dirty="0" err="1" smtClean="0">
                <a:solidFill>
                  <a:srgbClr val="FF6600"/>
                </a:solidFill>
                <a:latin typeface="Helvetica Neue"/>
                <a:cs typeface="Helvetica Neue"/>
              </a:rPr>
              <a:t>RAMMemory</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Operating</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System</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System</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Version</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Processor</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Subcluster</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name</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a:t>
            </a:r>
          </a:p>
          <a:p>
            <a:pPr algn="l">
              <a:spcBef>
                <a:spcPct val="20000"/>
              </a:spcBef>
              <a:buClr>
                <a:srgbClr val="FFCC66"/>
              </a:buClr>
            </a:pPr>
            <a:r>
              <a:rPr lang="es-ES_tradnl" sz="1200" i="1" dirty="0" smtClean="0">
                <a:solidFill>
                  <a:srgbClr val="FF6600"/>
                </a:solidFill>
                <a:latin typeface="Helvetica Neue"/>
                <a:cs typeface="Helvetica Neue"/>
              </a:rPr>
              <a:t>  16000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Boron</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Xeon</a:t>
            </a:r>
            <a:r>
              <a:rPr lang="es-ES_tradnl" sz="1200" i="1" dirty="0" smtClean="0">
                <a:solidFill>
                  <a:srgbClr val="FF6600"/>
                </a:solidFill>
                <a:latin typeface="Helvetica Neue"/>
                <a:cs typeface="Helvetica Neue"/>
              </a:rPr>
              <a:t>	                        ce05.</a:t>
            </a:r>
            <a:r>
              <a:rPr lang="es-ES_tradnl" sz="1200" i="1" dirty="0" err="1" smtClean="0">
                <a:solidFill>
                  <a:srgbClr val="FF6600"/>
                </a:solidFill>
                <a:latin typeface="Helvetica Neue"/>
                <a:cs typeface="Helvetica Neue"/>
              </a:rPr>
              <a:t>pic.es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16000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Boron</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Xeon</a:t>
            </a:r>
            <a:r>
              <a:rPr lang="es-ES_tradnl" sz="1200" i="1" dirty="0" smtClean="0">
                <a:solidFill>
                  <a:srgbClr val="FF6600"/>
                </a:solidFill>
                <a:latin typeface="Helvetica Neue"/>
                <a:cs typeface="Helvetica Neue"/>
              </a:rPr>
              <a:t>	                        ce07.</a:t>
            </a:r>
            <a:r>
              <a:rPr lang="es-ES_tradnl" sz="1200" i="1" dirty="0" err="1" smtClean="0">
                <a:solidFill>
                  <a:srgbClr val="FF6600"/>
                </a:solidFill>
                <a:latin typeface="Helvetica Neue"/>
                <a:cs typeface="Helvetica Neue"/>
              </a:rPr>
              <a:t>pic.es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16000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Boron</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Xeon</a:t>
            </a:r>
            <a:r>
              <a:rPr lang="es-ES_tradnl" sz="1200" i="1" dirty="0" smtClean="0">
                <a:solidFill>
                  <a:srgbClr val="FF6600"/>
                </a:solidFill>
                <a:latin typeface="Helvetica Neue"/>
                <a:cs typeface="Helvetica Neue"/>
              </a:rPr>
              <a:t>	                        ce06.</a:t>
            </a:r>
            <a:r>
              <a:rPr lang="es-ES_tradnl" sz="1200" i="1" dirty="0" err="1" smtClean="0">
                <a:solidFill>
                  <a:srgbClr val="FF6600"/>
                </a:solidFill>
                <a:latin typeface="Helvetica Neue"/>
                <a:cs typeface="Helvetica Neue"/>
              </a:rPr>
              <a:t>pic.es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4096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Beryllium</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xeon</a:t>
            </a:r>
            <a:r>
              <a:rPr lang="es-ES_tradnl" sz="1200" i="1" dirty="0" smtClean="0">
                <a:solidFill>
                  <a:srgbClr val="FF6600"/>
                </a:solidFill>
                <a:latin typeface="Helvetica Neue"/>
                <a:cs typeface="Helvetica Neue"/>
              </a:rPr>
              <a:t>	                        e-</a:t>
            </a:r>
            <a:r>
              <a:rPr lang="es-ES_tradnl" sz="1200" i="1" dirty="0" err="1" smtClean="0">
                <a:solidFill>
                  <a:srgbClr val="FF6600"/>
                </a:solidFill>
                <a:latin typeface="Helvetica Neue"/>
                <a:cs typeface="Helvetica Neue"/>
              </a:rPr>
              <a:t>ce.iaa.es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1024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Beryllium</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Xeon</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ce.egee.cesga.es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1024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Beryllium</a:t>
            </a:r>
            <a:r>
              <a:rPr lang="es-ES_tradnl" sz="1200" i="1" dirty="0" smtClean="0">
                <a:solidFill>
                  <a:srgbClr val="FF6600"/>
                </a:solidFill>
                <a:latin typeface="Helvetica Neue"/>
                <a:cs typeface="Helvetica Neue"/>
              </a:rPr>
              <a:t>	                                     PIV	                  ce2.</a:t>
            </a:r>
            <a:r>
              <a:rPr lang="es-ES_tradnl" sz="1200" i="1" dirty="0" err="1" smtClean="0">
                <a:solidFill>
                  <a:srgbClr val="FF6600"/>
                </a:solidFill>
                <a:latin typeface="Helvetica Neue"/>
                <a:cs typeface="Helvetica Neue"/>
              </a:rPr>
              <a:t>egee.cesga.es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1024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Beryllium</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Xeon</a:t>
            </a:r>
            <a:r>
              <a:rPr lang="es-ES_tradnl" sz="1200" i="1" dirty="0" smtClean="0">
                <a:solidFill>
                  <a:srgbClr val="FF6600"/>
                </a:solidFill>
                <a:latin typeface="Helvetica Neue"/>
                <a:cs typeface="Helvetica Neue"/>
              </a:rPr>
              <a:t>	                  ce3.</a:t>
            </a:r>
            <a:r>
              <a:rPr lang="es-ES_tradnl" sz="1200" i="1" dirty="0" err="1" smtClean="0">
                <a:solidFill>
                  <a:srgbClr val="FF6600"/>
                </a:solidFill>
                <a:latin typeface="Helvetica Neue"/>
                <a:cs typeface="Helvetica Neue"/>
              </a:rPr>
              <a:t>egee.cesga.es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2048	     </a:t>
            </a:r>
            <a:r>
              <a:rPr lang="es-ES_tradnl" sz="1200" i="1" dirty="0" err="1" smtClean="0">
                <a:solidFill>
                  <a:srgbClr val="FF6600"/>
                </a:solidFill>
                <a:latin typeface="Helvetica Neue"/>
                <a:cs typeface="Helvetica Neue"/>
              </a:rPr>
              <a:t>ScientificCERNSLC</a:t>
            </a:r>
            <a:r>
              <a:rPr lang="es-ES_tradnl" sz="1200" i="1" dirty="0" smtClean="0">
                <a:solidFill>
                  <a:srgbClr val="FF6600"/>
                </a:solidFill>
                <a:latin typeface="Helvetica Neue"/>
                <a:cs typeface="Helvetica Neue"/>
              </a:rPr>
              <a:t>	   SL	                                   Intel	                     </a:t>
            </a:r>
            <a:r>
              <a:rPr lang="es-ES_tradnl" sz="1200" i="1" dirty="0" err="1" smtClean="0">
                <a:solidFill>
                  <a:srgbClr val="FF6600"/>
                </a:solidFill>
                <a:latin typeface="Helvetica Neue"/>
                <a:cs typeface="Helvetica Neue"/>
              </a:rPr>
              <a:t>ce.iaa.csic.es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513	     </a:t>
            </a:r>
            <a:r>
              <a:rPr lang="es-ES_tradnl" sz="1200" i="1" dirty="0" err="1" smtClean="0">
                <a:solidFill>
                  <a:srgbClr val="FF6600"/>
                </a:solidFill>
                <a:latin typeface="Helvetica Neue"/>
                <a:cs typeface="Helvetica Neue"/>
              </a:rPr>
              <a:t>ScientificCERNSLC</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Beryllium</a:t>
            </a:r>
            <a:r>
              <a:rPr lang="es-ES_tradnl" sz="1200" i="1" dirty="0" smtClean="0">
                <a:solidFill>
                  <a:srgbClr val="FF6600"/>
                </a:solidFill>
                <a:latin typeface="Helvetica Neue"/>
                <a:cs typeface="Helvetica Neue"/>
              </a:rPr>
              <a:t>	                                     PIV	              ce-</a:t>
            </a:r>
            <a:r>
              <a:rPr lang="es-ES_tradnl" sz="1200" i="1" dirty="0" err="1" smtClean="0">
                <a:solidFill>
                  <a:srgbClr val="FF6600"/>
                </a:solidFill>
                <a:latin typeface="Helvetica Neue"/>
                <a:cs typeface="Helvetica Neue"/>
              </a:rPr>
              <a:t>ieg.bifi.unizar.es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1024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SL	                                Xeon5160	                 ce01-</a:t>
            </a:r>
            <a:r>
              <a:rPr lang="es-ES_tradnl" sz="1200" i="1" dirty="0" err="1" smtClean="0">
                <a:solidFill>
                  <a:srgbClr val="FF6600"/>
                </a:solidFill>
                <a:latin typeface="Helvetica Neue"/>
                <a:cs typeface="Helvetica Neue"/>
              </a:rPr>
              <a:t>tic.ciemat.es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16384	     </a:t>
            </a:r>
            <a:r>
              <a:rPr lang="es-ES_tradnl" sz="1200" i="1" dirty="0" err="1" smtClean="0">
                <a:solidFill>
                  <a:srgbClr val="FF6600"/>
                </a:solidFill>
                <a:latin typeface="Helvetica Neue"/>
                <a:cs typeface="Helvetica Neue"/>
              </a:rPr>
              <a:t>ScientificCERNSLC</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Boron</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Xeon</a:t>
            </a:r>
            <a:r>
              <a:rPr lang="es-ES_tradnl" sz="1200" i="1" dirty="0" smtClean="0">
                <a:solidFill>
                  <a:srgbClr val="FF6600"/>
                </a:solidFill>
                <a:latin typeface="Helvetica Neue"/>
                <a:cs typeface="Helvetica Neue"/>
              </a:rPr>
              <a:t>	             ce-</a:t>
            </a:r>
            <a:r>
              <a:rPr lang="es-ES_tradnl" sz="1200" i="1" dirty="0" err="1" smtClean="0">
                <a:solidFill>
                  <a:srgbClr val="FF6600"/>
                </a:solidFill>
                <a:latin typeface="Helvetica Neue"/>
                <a:cs typeface="Helvetica Neue"/>
              </a:rPr>
              <a:t>iber.bifi.unizar.es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2048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4.6	  4.6	                                    </a:t>
            </a:r>
            <a:r>
              <a:rPr lang="es-ES_tradnl" sz="1200" i="1" dirty="0" err="1" smtClean="0">
                <a:solidFill>
                  <a:srgbClr val="FF6600"/>
                </a:solidFill>
                <a:latin typeface="Helvetica Neue"/>
                <a:cs typeface="Helvetica Neue"/>
              </a:rPr>
              <a:t>Xeon</a:t>
            </a:r>
            <a:r>
              <a:rPr lang="es-ES_tradnl" sz="1200" i="1" dirty="0" smtClean="0">
                <a:solidFill>
                  <a:srgbClr val="FF6600"/>
                </a:solidFill>
                <a:latin typeface="Helvetica Neue"/>
                <a:cs typeface="Helvetica Neue"/>
              </a:rPr>
              <a:t>	          ce-</a:t>
            </a:r>
            <a:r>
              <a:rPr lang="es-ES_tradnl" sz="1200" i="1" dirty="0" err="1" smtClean="0">
                <a:solidFill>
                  <a:srgbClr val="FF6600"/>
                </a:solidFill>
                <a:latin typeface="Helvetica Neue"/>
                <a:cs typeface="Helvetica Neue"/>
              </a:rPr>
              <a:t>sge</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ngi.ceta</a:t>
            </a:r>
            <a:r>
              <a:rPr lang="es-ES_tradnl" sz="1200" i="1" dirty="0" smtClean="0">
                <a:solidFill>
                  <a:srgbClr val="FF6600"/>
                </a:solidFill>
                <a:latin typeface="Helvetica Neue"/>
                <a:cs typeface="Helvetica Neue"/>
              </a:rPr>
              <a:t>-</a:t>
            </a:r>
            <a:r>
              <a:rPr lang="es-ES_tradnl" sz="1200" i="1" dirty="0" err="1" smtClean="0">
                <a:solidFill>
                  <a:srgbClr val="FF6600"/>
                </a:solidFill>
                <a:latin typeface="Helvetica Neue"/>
                <a:cs typeface="Helvetica Neue"/>
              </a:rPr>
              <a:t>ciemat.es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0	                   </a:t>
            </a:r>
            <a:r>
              <a:rPr lang="es-ES_tradnl" sz="1200" i="1" dirty="0" err="1" smtClean="0">
                <a:solidFill>
                  <a:srgbClr val="FF6600"/>
                </a:solidFill>
                <a:latin typeface="Helvetica Neue"/>
                <a:cs typeface="Helvetica Neue"/>
              </a:rPr>
              <a:t>n.a</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n.a</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n.a</a:t>
            </a:r>
            <a:r>
              <a:rPr lang="es-ES_tradnl" sz="1200" i="1" dirty="0" smtClean="0">
                <a:solidFill>
                  <a:srgbClr val="FF6600"/>
                </a:solidFill>
                <a:latin typeface="Helvetica Neue"/>
                <a:cs typeface="Helvetica Neue"/>
              </a:rPr>
              <a:t>	               test03.</a:t>
            </a:r>
            <a:r>
              <a:rPr lang="es-ES_tradnl" sz="1200" i="1" dirty="0" err="1" smtClean="0">
                <a:solidFill>
                  <a:srgbClr val="FF6600"/>
                </a:solidFill>
                <a:latin typeface="Helvetica Neue"/>
                <a:cs typeface="Helvetica Neue"/>
              </a:rPr>
              <a:t>egee.cesga.es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2048	          </a:t>
            </a:r>
            <a:r>
              <a:rPr lang="es-ES_tradnl" sz="1200" i="1" dirty="0" err="1" smtClean="0">
                <a:solidFill>
                  <a:srgbClr val="FF6600"/>
                </a:solidFill>
                <a:latin typeface="Helvetica Neue"/>
                <a:cs typeface="Helvetica Neue"/>
              </a:rPr>
              <a:t>ScientificSL</a:t>
            </a:r>
            <a:r>
              <a:rPr lang="es-ES_tradnl" sz="1200" i="1" dirty="0" smtClean="0">
                <a:solidFill>
                  <a:srgbClr val="FF6600"/>
                </a:solidFill>
                <a:latin typeface="Helvetica Neue"/>
                <a:cs typeface="Helvetica Neue"/>
              </a:rPr>
              <a:t>	  SLC	                                      PD	                ce01.</a:t>
            </a:r>
            <a:r>
              <a:rPr lang="es-ES_tradnl" sz="1200" i="1" dirty="0" err="1" smtClean="0">
                <a:solidFill>
                  <a:srgbClr val="FF6600"/>
                </a:solidFill>
                <a:latin typeface="Helvetica Neue"/>
                <a:cs typeface="Helvetica Neue"/>
              </a:rPr>
              <a:t>macc.unican.es</a:t>
            </a:r>
            <a:endParaRPr lang="es-ES_tradnl" sz="1200" i="1" dirty="0" smtClean="0">
              <a:solidFill>
                <a:srgbClr val="FF6600"/>
              </a:solidFill>
              <a:latin typeface="Helvetica Neue"/>
              <a:cs typeface="Helvetica Neue"/>
            </a:endParaRPr>
          </a:p>
          <a:p>
            <a:pPr algn="l">
              <a:spcBef>
                <a:spcPct val="20000"/>
              </a:spcBef>
              <a:buClr>
                <a:srgbClr val="FFCC66"/>
              </a:buClr>
            </a:pPr>
            <a:r>
              <a:rPr lang="es-ES_tradnl" sz="1200" i="1" dirty="0" smtClean="0">
                <a:solidFill>
                  <a:srgbClr val="FF6600"/>
                </a:solidFill>
                <a:latin typeface="Helvetica Neue"/>
                <a:cs typeface="Helvetica Neue"/>
              </a:rPr>
              <a:t>      0	                   </a:t>
            </a:r>
            <a:r>
              <a:rPr lang="es-ES_tradnl" sz="1200" i="1" dirty="0" err="1" smtClean="0">
                <a:solidFill>
                  <a:srgbClr val="FF6600"/>
                </a:solidFill>
                <a:latin typeface="Helvetica Neue"/>
                <a:cs typeface="Helvetica Neue"/>
              </a:rPr>
              <a:t>n.a</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n.a</a:t>
            </a:r>
            <a:r>
              <a:rPr lang="es-ES_tradnl" sz="1200" i="1" dirty="0" smtClean="0">
                <a:solidFill>
                  <a:srgbClr val="FF6600"/>
                </a:solidFill>
                <a:latin typeface="Helvetica Neue"/>
                <a:cs typeface="Helvetica Neue"/>
              </a:rPr>
              <a:t>	                                     </a:t>
            </a:r>
            <a:r>
              <a:rPr lang="es-ES_tradnl" sz="1200" i="1" dirty="0" err="1" smtClean="0">
                <a:solidFill>
                  <a:srgbClr val="FF6600"/>
                </a:solidFill>
                <a:latin typeface="Helvetica Neue"/>
                <a:cs typeface="Helvetica Neue"/>
              </a:rPr>
              <a:t>n.a</a:t>
            </a:r>
            <a:r>
              <a:rPr lang="es-ES_tradnl" sz="1200" i="1" dirty="0" smtClean="0">
                <a:solidFill>
                  <a:srgbClr val="FF6600"/>
                </a:solidFill>
                <a:latin typeface="Helvetica Neue"/>
                <a:cs typeface="Helvetica Neue"/>
              </a:rPr>
              <a:t>	                   gridce01.</a:t>
            </a:r>
            <a:r>
              <a:rPr lang="es-ES_tradnl" sz="1200" i="1" dirty="0" err="1" smtClean="0">
                <a:solidFill>
                  <a:srgbClr val="FF6600"/>
                </a:solidFill>
                <a:latin typeface="Helvetica Neue"/>
                <a:cs typeface="Helvetica Neue"/>
              </a:rPr>
              <a:t>ifca.es</a:t>
            </a:r>
            <a:endParaRPr lang="es-ES_tradnl" sz="1200" i="1" dirty="0" smtClean="0">
              <a:solidFill>
                <a:srgbClr val="FF6600"/>
              </a:solidFill>
              <a:latin typeface="Helvetica Neue"/>
              <a:cs typeface="Helvetica Neue"/>
            </a:endParaRPr>
          </a:p>
        </p:txBody>
      </p:sp>
      <p:pic>
        <p:nvPicPr>
          <p:cNvPr id="8" name="Imagen 7" descr="600px-Information_icon_svg.png"/>
          <p:cNvPicPr>
            <a:picLocks noChangeAspect="1"/>
          </p:cNvPicPr>
          <p:nvPr/>
        </p:nvPicPr>
        <p:blipFill>
          <a:blip r:embed="rId3"/>
          <a:stretch>
            <a:fillRect/>
          </a:stretch>
        </p:blipFill>
        <p:spPr>
          <a:xfrm>
            <a:off x="6934200" y="685800"/>
            <a:ext cx="628427" cy="628427"/>
          </a:xfrm>
          <a:prstGeom prst="rect">
            <a:avLst/>
          </a:prstGeom>
        </p:spPr>
      </p:pic>
      <p:sp>
        <p:nvSpPr>
          <p:cNvPr id="9" name="Marcador de número de diapositiva 8"/>
          <p:cNvSpPr>
            <a:spLocks noGrp="1"/>
          </p:cNvSpPr>
          <p:nvPr>
            <p:ph type="sldNum" sz="quarter" idx="10"/>
          </p:nvPr>
        </p:nvSpPr>
        <p:spPr/>
        <p:txBody>
          <a:bodyPr/>
          <a:lstStyle/>
          <a:p>
            <a:fld id="{0D827737-7F67-4447-AF1C-221D380ADF9C}" type="slidenum">
              <a:rPr lang="en-US" smtClean="0"/>
              <a:pPr/>
              <a:t>31</a:t>
            </a:fld>
            <a:endParaRPr 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The GLUE Schema</a:t>
            </a:r>
            <a:endParaRPr lang="en-US"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Rectángulo 4"/>
          <p:cNvSpPr/>
          <p:nvPr/>
        </p:nvSpPr>
        <p:spPr>
          <a:xfrm>
            <a:off x="285750" y="817960"/>
            <a:ext cx="8518922" cy="4512291"/>
          </a:xfrm>
          <a:prstGeom prst="rect">
            <a:avLst/>
          </a:prstGeom>
        </p:spPr>
        <p:txBody>
          <a:bodyPr wrap="square" lIns="64291" tIns="32146" rIns="64291" bIns="32146">
            <a:spAutoFit/>
          </a:bodyPr>
          <a:lstStyle/>
          <a:p>
            <a:pPr algn="l"/>
            <a:r>
              <a:rPr lang="es-ES_tradnl" sz="1700" dirty="0" err="1" smtClean="0">
                <a:latin typeface="Helvetica Neue"/>
                <a:cs typeface="Helvetica Neue"/>
              </a:rPr>
              <a:t>The</a:t>
            </a:r>
            <a:r>
              <a:rPr lang="es-ES_tradnl" sz="1700" dirty="0" smtClean="0">
                <a:latin typeface="Helvetica Neue"/>
                <a:cs typeface="Helvetica Neue"/>
              </a:rPr>
              <a:t> data </a:t>
            </a:r>
            <a:r>
              <a:rPr lang="es-ES_tradnl" sz="1700" dirty="0" err="1" smtClean="0">
                <a:latin typeface="Helvetica Neue"/>
                <a:cs typeface="Helvetica Neue"/>
              </a:rPr>
              <a:t>published</a:t>
            </a:r>
            <a:r>
              <a:rPr lang="es-ES_tradnl" sz="1700" dirty="0" smtClean="0">
                <a:latin typeface="Helvetica Neue"/>
                <a:cs typeface="Helvetica Neue"/>
              </a:rPr>
              <a:t> in </a:t>
            </a:r>
            <a:r>
              <a:rPr lang="es-ES_tradnl" sz="1700" dirty="0" err="1" smtClean="0">
                <a:latin typeface="Helvetica Neue"/>
                <a:cs typeface="Helvetica Neue"/>
              </a:rPr>
              <a:t>the</a:t>
            </a:r>
            <a:r>
              <a:rPr lang="es-ES_tradnl" sz="1700" dirty="0" smtClean="0">
                <a:latin typeface="Helvetica Neue"/>
                <a:cs typeface="Helvetica Neue"/>
              </a:rPr>
              <a:t> </a:t>
            </a:r>
            <a:r>
              <a:rPr lang="es-ES_tradnl" sz="1700" dirty="0" err="1" smtClean="0">
                <a:latin typeface="Helvetica Neue"/>
                <a:cs typeface="Helvetica Neue"/>
              </a:rPr>
              <a:t>Information</a:t>
            </a:r>
            <a:r>
              <a:rPr lang="es-ES_tradnl" sz="1700" dirty="0" smtClean="0">
                <a:latin typeface="Helvetica Neue"/>
                <a:cs typeface="Helvetica Neue"/>
              </a:rPr>
              <a:t> </a:t>
            </a:r>
            <a:r>
              <a:rPr lang="es-ES_tradnl" sz="1700" dirty="0" err="1" smtClean="0">
                <a:latin typeface="Helvetica Neue"/>
                <a:cs typeface="Helvetica Neue"/>
              </a:rPr>
              <a:t>Service</a:t>
            </a:r>
            <a:r>
              <a:rPr lang="es-ES_tradnl" sz="1700" dirty="0" smtClean="0">
                <a:latin typeface="Helvetica Neue"/>
                <a:cs typeface="Helvetica Neue"/>
              </a:rPr>
              <a:t> </a:t>
            </a:r>
            <a:r>
              <a:rPr lang="es-ES_tradnl" sz="1700" dirty="0" err="1" smtClean="0">
                <a:latin typeface="Helvetica Neue"/>
                <a:cs typeface="Helvetica Neue"/>
              </a:rPr>
              <a:t>conforms</a:t>
            </a:r>
            <a:r>
              <a:rPr lang="es-ES_tradnl" sz="1700" dirty="0" smtClean="0">
                <a:latin typeface="Helvetica Neue"/>
                <a:cs typeface="Helvetica Neue"/>
              </a:rPr>
              <a:t> </a:t>
            </a:r>
            <a:r>
              <a:rPr lang="es-ES_tradnl" sz="1700" dirty="0" err="1" smtClean="0">
                <a:latin typeface="Helvetica Neue"/>
                <a:cs typeface="Helvetica Neue"/>
              </a:rPr>
              <a:t>to</a:t>
            </a:r>
            <a:r>
              <a:rPr lang="es-ES_tradnl" sz="1700" dirty="0" smtClean="0">
                <a:latin typeface="Helvetica Neue"/>
                <a:cs typeface="Helvetica Neue"/>
              </a:rPr>
              <a:t> </a:t>
            </a:r>
            <a:r>
              <a:rPr lang="es-ES_tradnl" sz="1700" dirty="0" err="1" smtClean="0">
                <a:latin typeface="Helvetica Neue"/>
                <a:cs typeface="Helvetica Neue"/>
              </a:rPr>
              <a:t>the</a:t>
            </a:r>
            <a:r>
              <a:rPr lang="es-ES_tradnl" sz="1700" dirty="0" smtClean="0">
                <a:latin typeface="Helvetica Neue"/>
                <a:cs typeface="Helvetica Neue"/>
              </a:rPr>
              <a:t> </a:t>
            </a:r>
            <a:r>
              <a:rPr lang="es-ES_tradnl" sz="1700" b="1" i="1" dirty="0" smtClean="0">
                <a:latin typeface="Helvetica Neue"/>
                <a:cs typeface="Helvetica Neue"/>
              </a:rPr>
              <a:t>GLUE (</a:t>
            </a:r>
            <a:r>
              <a:rPr lang="es-ES_tradnl" sz="1700" b="1" i="1" dirty="0" err="1" smtClean="0">
                <a:latin typeface="Helvetica Neue"/>
                <a:cs typeface="Helvetica Neue"/>
              </a:rPr>
              <a:t>Grid</a:t>
            </a:r>
            <a:r>
              <a:rPr lang="es-ES_tradnl" sz="1700" b="1" i="1" dirty="0" smtClean="0">
                <a:latin typeface="Helvetica Neue"/>
                <a:cs typeface="Helvetica Neue"/>
              </a:rPr>
              <a:t> </a:t>
            </a:r>
            <a:r>
              <a:rPr lang="es-ES_tradnl" sz="1700" b="1" i="1" dirty="0" err="1" smtClean="0">
                <a:latin typeface="Helvetica Neue"/>
                <a:cs typeface="Helvetica Neue"/>
              </a:rPr>
              <a:t>Laboratory</a:t>
            </a:r>
            <a:r>
              <a:rPr lang="es-ES_tradnl" sz="1700" b="1" i="1" dirty="0" smtClean="0">
                <a:latin typeface="Helvetica Neue"/>
                <a:cs typeface="Helvetica Neue"/>
              </a:rPr>
              <a:t> </a:t>
            </a:r>
            <a:r>
              <a:rPr lang="es-ES_tradnl" sz="1700" b="1" i="1" dirty="0" err="1" smtClean="0">
                <a:latin typeface="Helvetica Neue"/>
                <a:cs typeface="Helvetica Neue"/>
              </a:rPr>
              <a:t>for</a:t>
            </a:r>
            <a:r>
              <a:rPr lang="es-ES_tradnl" sz="1700" b="1" i="1" dirty="0" smtClean="0">
                <a:latin typeface="Helvetica Neue"/>
                <a:cs typeface="Helvetica Neue"/>
              </a:rPr>
              <a:t> a </a:t>
            </a:r>
            <a:r>
              <a:rPr lang="es-ES_tradnl" sz="1700" b="1" i="1" dirty="0" err="1" smtClean="0">
                <a:latin typeface="Helvetica Neue"/>
                <a:cs typeface="Helvetica Neue"/>
              </a:rPr>
              <a:t>Uniform</a:t>
            </a:r>
            <a:r>
              <a:rPr lang="es-ES_tradnl" sz="1700" b="1" i="1" dirty="0" smtClean="0">
                <a:latin typeface="Helvetica Neue"/>
                <a:cs typeface="Helvetica Neue"/>
              </a:rPr>
              <a:t> </a:t>
            </a:r>
            <a:r>
              <a:rPr lang="es-ES_tradnl" sz="1700" b="1" i="1" dirty="0" err="1" smtClean="0">
                <a:latin typeface="Helvetica Neue"/>
                <a:cs typeface="Helvetica Neue"/>
              </a:rPr>
              <a:t>Environment</a:t>
            </a:r>
            <a:r>
              <a:rPr lang="es-ES_tradnl" sz="1700" b="1" i="1" dirty="0" smtClean="0">
                <a:latin typeface="Helvetica Neue"/>
                <a:cs typeface="Helvetica Neue"/>
              </a:rPr>
              <a:t>) </a:t>
            </a:r>
            <a:r>
              <a:rPr lang="es-ES_tradnl" sz="1700" b="1" i="1" dirty="0" err="1" smtClean="0">
                <a:latin typeface="Helvetica Neue"/>
                <a:cs typeface="Helvetica Neue"/>
              </a:rPr>
              <a:t>Schema</a:t>
            </a:r>
            <a:r>
              <a:rPr lang="es-ES_tradnl" sz="1700" dirty="0" smtClean="0">
                <a:latin typeface="Helvetica Neue"/>
                <a:cs typeface="Helvetica Neue"/>
              </a:rPr>
              <a:t>, </a:t>
            </a:r>
            <a:r>
              <a:rPr lang="es-ES_tradnl" sz="1700" dirty="0" err="1" smtClean="0">
                <a:latin typeface="Helvetica Neue"/>
                <a:cs typeface="Helvetica Neue"/>
              </a:rPr>
              <a:t>which</a:t>
            </a:r>
            <a:r>
              <a:rPr lang="es-ES_tradnl" sz="1700" dirty="0" smtClean="0">
                <a:latin typeface="Helvetica Neue"/>
                <a:cs typeface="Helvetica Neue"/>
              </a:rPr>
              <a:t> defines a </a:t>
            </a:r>
            <a:r>
              <a:rPr lang="es-ES_tradnl" sz="1700" dirty="0" err="1" smtClean="0">
                <a:latin typeface="Helvetica Neue"/>
                <a:cs typeface="Helvetica Neue"/>
              </a:rPr>
              <a:t>common</a:t>
            </a:r>
            <a:r>
              <a:rPr lang="es-ES_tradnl" sz="1700" dirty="0" smtClean="0">
                <a:latin typeface="Helvetica Neue"/>
                <a:cs typeface="Helvetica Neue"/>
              </a:rPr>
              <a:t> data </a:t>
            </a:r>
            <a:r>
              <a:rPr lang="es-ES_tradnl" sz="1700" dirty="0" err="1" smtClean="0">
                <a:latin typeface="Helvetica Neue"/>
                <a:cs typeface="Helvetica Neue"/>
              </a:rPr>
              <a:t>model</a:t>
            </a:r>
            <a:r>
              <a:rPr lang="es-ES_tradnl" sz="1700" dirty="0" smtClean="0">
                <a:latin typeface="Helvetica Neue"/>
                <a:cs typeface="Helvetica Neue"/>
              </a:rPr>
              <a:t> </a:t>
            </a:r>
            <a:r>
              <a:rPr lang="es-ES_tradnl" sz="1700" dirty="0" err="1" smtClean="0">
                <a:latin typeface="Helvetica Neue"/>
                <a:cs typeface="Helvetica Neue"/>
              </a:rPr>
              <a:t>to</a:t>
            </a:r>
            <a:r>
              <a:rPr lang="es-ES_tradnl" sz="1700" dirty="0" smtClean="0">
                <a:latin typeface="Helvetica Neue"/>
                <a:cs typeface="Helvetica Neue"/>
              </a:rPr>
              <a:t> be </a:t>
            </a:r>
            <a:r>
              <a:rPr lang="es-ES_tradnl" sz="1700" dirty="0" err="1" smtClean="0">
                <a:latin typeface="Helvetica Neue"/>
                <a:cs typeface="Helvetica Neue"/>
              </a:rPr>
              <a:t>used</a:t>
            </a:r>
            <a:r>
              <a:rPr lang="es-ES_tradnl" sz="1700" dirty="0" smtClean="0">
                <a:latin typeface="Helvetica Neue"/>
                <a:cs typeface="Helvetica Neue"/>
              </a:rPr>
              <a:t> </a:t>
            </a:r>
            <a:r>
              <a:rPr lang="es-ES_tradnl" sz="1700" dirty="0" err="1" smtClean="0">
                <a:latin typeface="Helvetica Neue"/>
                <a:cs typeface="Helvetica Neue"/>
              </a:rPr>
              <a:t>for</a:t>
            </a:r>
            <a:r>
              <a:rPr lang="es-ES_tradnl" sz="1700" dirty="0" smtClean="0">
                <a:latin typeface="Helvetica Neue"/>
                <a:cs typeface="Helvetica Neue"/>
              </a:rPr>
              <a:t> </a:t>
            </a:r>
            <a:r>
              <a:rPr lang="es-ES_tradnl" sz="1700" dirty="0" err="1" smtClean="0">
                <a:latin typeface="Helvetica Neue"/>
                <a:cs typeface="Helvetica Neue"/>
              </a:rPr>
              <a:t>resources</a:t>
            </a:r>
            <a:r>
              <a:rPr lang="es-ES_tradnl" sz="1700" dirty="0" smtClean="0">
                <a:latin typeface="Helvetica Neue"/>
                <a:cs typeface="Helvetica Neue"/>
              </a:rPr>
              <a:t> </a:t>
            </a:r>
            <a:r>
              <a:rPr lang="es-ES_tradnl" sz="1700" dirty="0" err="1" smtClean="0">
                <a:latin typeface="Helvetica Neue"/>
                <a:cs typeface="Helvetica Neue"/>
              </a:rPr>
              <a:t>monitoring</a:t>
            </a:r>
            <a:r>
              <a:rPr lang="es-ES_tradnl" sz="1700" dirty="0" smtClean="0">
                <a:latin typeface="Helvetica Neue"/>
                <a:cs typeface="Helvetica Neue"/>
              </a:rPr>
              <a:t> </a:t>
            </a:r>
            <a:r>
              <a:rPr lang="es-ES_tradnl" sz="1700" dirty="0" err="1" smtClean="0">
                <a:latin typeface="Helvetica Neue"/>
                <a:cs typeface="Helvetica Neue"/>
              </a:rPr>
              <a:t>and</a:t>
            </a:r>
            <a:r>
              <a:rPr lang="es-ES_tradnl" sz="1700" dirty="0" smtClean="0">
                <a:latin typeface="Helvetica Neue"/>
                <a:cs typeface="Helvetica Neue"/>
              </a:rPr>
              <a:t> </a:t>
            </a:r>
            <a:r>
              <a:rPr lang="es-ES_tradnl" sz="1700" dirty="0" err="1" smtClean="0">
                <a:latin typeface="Helvetica Neue"/>
                <a:cs typeface="Helvetica Neue"/>
              </a:rPr>
              <a:t>discovery</a:t>
            </a:r>
            <a:r>
              <a:rPr lang="es-ES_tradnl" sz="1700" dirty="0" smtClean="0">
                <a:latin typeface="Helvetica Neue"/>
                <a:cs typeface="Helvetica Neue"/>
              </a:rPr>
              <a:t>.</a:t>
            </a:r>
          </a:p>
          <a:p>
            <a:pPr algn="l"/>
            <a:endParaRPr lang="es-ES_tradnl" sz="1700" dirty="0" smtClean="0">
              <a:latin typeface="Helvetica Neue"/>
              <a:cs typeface="Helvetica Neue"/>
            </a:endParaRPr>
          </a:p>
          <a:p>
            <a:pPr algn="l">
              <a:buFont typeface="Arial"/>
              <a:buChar char="•"/>
            </a:pPr>
            <a:r>
              <a:rPr lang="es-ES_tradnl" sz="1700" dirty="0" smtClean="0">
                <a:latin typeface="Helvetica Neue"/>
                <a:cs typeface="Helvetica Neue"/>
              </a:rPr>
              <a:t> </a:t>
            </a:r>
            <a:r>
              <a:rPr lang="es-ES_tradnl" sz="1700" b="1" dirty="0" smtClean="0">
                <a:latin typeface="Helvetica Neue"/>
                <a:cs typeface="Helvetica Neue"/>
              </a:rPr>
              <a:t>General </a:t>
            </a:r>
            <a:r>
              <a:rPr lang="es-ES_tradnl" sz="1700" b="1" dirty="0" err="1" smtClean="0">
                <a:latin typeface="Helvetica Neue"/>
                <a:cs typeface="Helvetica Neue"/>
              </a:rPr>
              <a:t>Attributes</a:t>
            </a:r>
            <a:r>
              <a:rPr lang="es-ES_tradnl" sz="1700" b="1" dirty="0" smtClean="0">
                <a:latin typeface="Helvetica Neue"/>
                <a:cs typeface="Helvetica Neue"/>
              </a:rPr>
              <a:t>: </a:t>
            </a:r>
            <a:r>
              <a:rPr lang="es-ES_tradnl" sz="1700" dirty="0" err="1" smtClean="0">
                <a:latin typeface="Helvetica Neue"/>
                <a:cs typeface="Helvetica Neue"/>
              </a:rPr>
              <a:t>This</a:t>
            </a:r>
            <a:r>
              <a:rPr lang="es-ES_tradnl" sz="1700" dirty="0" smtClean="0">
                <a:latin typeface="Helvetica Neue"/>
                <a:cs typeface="Helvetica Neue"/>
              </a:rPr>
              <a:t> </a:t>
            </a:r>
            <a:r>
              <a:rPr lang="es-ES_tradnl" sz="1700" dirty="0" err="1" smtClean="0">
                <a:latin typeface="Helvetica Neue"/>
                <a:cs typeface="Helvetica Neue"/>
              </a:rPr>
              <a:t>group</a:t>
            </a:r>
            <a:r>
              <a:rPr lang="es-ES_tradnl" sz="1700" dirty="0" smtClean="0">
                <a:latin typeface="Helvetica Neue"/>
                <a:cs typeface="Helvetica Neue"/>
              </a:rPr>
              <a:t> </a:t>
            </a:r>
            <a:r>
              <a:rPr lang="es-ES_tradnl" sz="1700" dirty="0" err="1" smtClean="0">
                <a:latin typeface="Helvetica Neue"/>
                <a:cs typeface="Helvetica Neue"/>
              </a:rPr>
              <a:t>includes</a:t>
            </a:r>
            <a:r>
              <a:rPr lang="es-ES_tradnl" sz="1700" dirty="0" smtClean="0">
                <a:latin typeface="Helvetica Neue"/>
                <a:cs typeface="Helvetica Neue"/>
              </a:rPr>
              <a:t> general </a:t>
            </a:r>
            <a:r>
              <a:rPr lang="es-ES_tradnl" sz="1700" dirty="0" err="1" smtClean="0">
                <a:latin typeface="Helvetica Neue"/>
                <a:cs typeface="Helvetica Neue"/>
              </a:rPr>
              <a:t>attributes</a:t>
            </a:r>
            <a:r>
              <a:rPr lang="es-ES_tradnl" sz="1700" dirty="0" smtClean="0">
                <a:latin typeface="Helvetica Neue"/>
                <a:cs typeface="Helvetica Neue"/>
              </a:rPr>
              <a:t> </a:t>
            </a:r>
            <a:r>
              <a:rPr lang="es-ES_tradnl" sz="1700" dirty="0" err="1" smtClean="0">
                <a:latin typeface="Helvetica Neue"/>
                <a:cs typeface="Helvetica Neue"/>
              </a:rPr>
              <a:t>that</a:t>
            </a:r>
            <a:r>
              <a:rPr lang="es-ES_tradnl" sz="1700" dirty="0" smtClean="0">
                <a:latin typeface="Helvetica Neue"/>
                <a:cs typeface="Helvetica Neue"/>
              </a:rPr>
              <a:t> are </a:t>
            </a:r>
            <a:r>
              <a:rPr lang="es-ES_tradnl" sz="1700" dirty="0" err="1" smtClean="0">
                <a:latin typeface="Helvetica Neue"/>
                <a:cs typeface="Helvetica Neue"/>
              </a:rPr>
              <a:t>defined</a:t>
            </a:r>
            <a:r>
              <a:rPr lang="es-ES_tradnl" sz="1700" dirty="0" smtClean="0">
                <a:latin typeface="Helvetica Neue"/>
                <a:cs typeface="Helvetica Neue"/>
              </a:rPr>
              <a:t> in </a:t>
            </a:r>
            <a:r>
              <a:rPr lang="es-ES_tradnl" sz="1700" dirty="0" err="1" smtClean="0">
                <a:latin typeface="Helvetica Neue"/>
                <a:cs typeface="Helvetica Neue"/>
              </a:rPr>
              <a:t>entries</a:t>
            </a:r>
            <a:r>
              <a:rPr lang="es-ES_tradnl" sz="1700" dirty="0" smtClean="0">
                <a:latin typeface="Helvetica Neue"/>
                <a:cs typeface="Helvetica Neue"/>
              </a:rPr>
              <a:t> </a:t>
            </a:r>
            <a:r>
              <a:rPr lang="es-ES_tradnl" sz="1700" dirty="0" err="1" smtClean="0">
                <a:latin typeface="Helvetica Neue"/>
                <a:cs typeface="Helvetica Neue"/>
              </a:rPr>
              <a:t>of</a:t>
            </a:r>
            <a:r>
              <a:rPr lang="es-ES_tradnl" sz="1700" dirty="0" smtClean="0">
                <a:latin typeface="Helvetica Neue"/>
                <a:cs typeface="Helvetica Neue"/>
              </a:rPr>
              <a:t> </a:t>
            </a:r>
            <a:r>
              <a:rPr lang="es-ES_tradnl" sz="1700" dirty="0" err="1" smtClean="0">
                <a:latin typeface="Helvetica Neue"/>
                <a:cs typeface="Helvetica Neue"/>
              </a:rPr>
              <a:t>both</a:t>
            </a:r>
            <a:r>
              <a:rPr lang="es-ES_tradnl" sz="1700" dirty="0" smtClean="0">
                <a:latin typeface="Helvetica Neue"/>
                <a:cs typeface="Helvetica Neue"/>
              </a:rPr>
              <a:t> </a:t>
            </a:r>
            <a:r>
              <a:rPr lang="es-ES_tradnl" sz="1700" dirty="0" err="1" smtClean="0">
                <a:latin typeface="Helvetica Neue"/>
                <a:cs typeface="Helvetica Neue"/>
              </a:rPr>
              <a:t>CEs</a:t>
            </a:r>
            <a:r>
              <a:rPr lang="es-ES_tradnl" sz="1700" dirty="0" smtClean="0">
                <a:latin typeface="Helvetica Neue"/>
                <a:cs typeface="Helvetica Neue"/>
              </a:rPr>
              <a:t> </a:t>
            </a:r>
            <a:r>
              <a:rPr lang="es-ES_tradnl" sz="1700" dirty="0" err="1" smtClean="0">
                <a:latin typeface="Helvetica Neue"/>
                <a:cs typeface="Helvetica Neue"/>
              </a:rPr>
              <a:t>and</a:t>
            </a:r>
            <a:r>
              <a:rPr lang="es-ES_tradnl" sz="1700" dirty="0" smtClean="0">
                <a:latin typeface="Helvetica Neue"/>
                <a:cs typeface="Helvetica Neue"/>
              </a:rPr>
              <a:t> </a:t>
            </a:r>
            <a:r>
              <a:rPr lang="es-ES_tradnl" sz="1700" dirty="0" err="1" smtClean="0">
                <a:latin typeface="Helvetica Neue"/>
                <a:cs typeface="Helvetica Neue"/>
              </a:rPr>
              <a:t>SEs</a:t>
            </a:r>
            <a:r>
              <a:rPr lang="es-ES_tradnl" sz="1700" dirty="0" smtClean="0">
                <a:latin typeface="Helvetica Neue"/>
                <a:cs typeface="Helvetica Neue"/>
              </a:rPr>
              <a:t>, </a:t>
            </a:r>
            <a:r>
              <a:rPr lang="es-ES_tradnl" sz="1700" dirty="0" err="1" smtClean="0">
                <a:latin typeface="Helvetica Neue"/>
                <a:cs typeface="Helvetica Neue"/>
              </a:rPr>
              <a:t>the</a:t>
            </a:r>
            <a:r>
              <a:rPr lang="es-ES_tradnl" sz="1700" dirty="0" smtClean="0">
                <a:latin typeface="Helvetica Neue"/>
                <a:cs typeface="Helvetica Neue"/>
              </a:rPr>
              <a:t> </a:t>
            </a:r>
            <a:r>
              <a:rPr lang="es-ES_tradnl" sz="1700" dirty="0" err="1" smtClean="0">
                <a:latin typeface="Helvetica Neue"/>
                <a:cs typeface="Helvetica Neue"/>
              </a:rPr>
              <a:t>schema</a:t>
            </a:r>
            <a:r>
              <a:rPr lang="es-ES_tradnl" sz="1700" dirty="0" smtClean="0">
                <a:latin typeface="Helvetica Neue"/>
                <a:cs typeface="Helvetica Neue"/>
              </a:rPr>
              <a:t> </a:t>
            </a:r>
            <a:r>
              <a:rPr lang="es-ES_tradnl" sz="1700" dirty="0" err="1" smtClean="0">
                <a:latin typeface="Helvetica Neue"/>
                <a:cs typeface="Helvetica Neue"/>
              </a:rPr>
              <a:t>version</a:t>
            </a:r>
            <a:r>
              <a:rPr lang="es-ES_tradnl" sz="1700" dirty="0" smtClean="0">
                <a:latin typeface="Helvetica Neue"/>
                <a:cs typeface="Helvetica Neue"/>
              </a:rPr>
              <a:t>, </a:t>
            </a:r>
            <a:r>
              <a:rPr lang="es-ES_tradnl" sz="1700" dirty="0" err="1" smtClean="0">
                <a:latin typeface="Helvetica Neue"/>
                <a:cs typeface="Helvetica Neue"/>
              </a:rPr>
              <a:t>the</a:t>
            </a:r>
            <a:r>
              <a:rPr lang="es-ES_tradnl" sz="1700" dirty="0" smtClean="0">
                <a:latin typeface="Helvetica Neue"/>
                <a:cs typeface="Helvetica Neue"/>
              </a:rPr>
              <a:t> URL </a:t>
            </a:r>
            <a:r>
              <a:rPr lang="es-ES_tradnl" sz="1700" dirty="0" err="1" smtClean="0">
                <a:latin typeface="Helvetica Neue"/>
                <a:cs typeface="Helvetica Neue"/>
              </a:rPr>
              <a:t>of</a:t>
            </a:r>
            <a:r>
              <a:rPr lang="es-ES_tradnl" sz="1700" dirty="0" smtClean="0">
                <a:latin typeface="Helvetica Neue"/>
                <a:cs typeface="Helvetica Neue"/>
              </a:rPr>
              <a:t> </a:t>
            </a:r>
            <a:r>
              <a:rPr lang="es-ES_tradnl" sz="1700" dirty="0" err="1" smtClean="0">
                <a:latin typeface="Helvetica Neue"/>
                <a:cs typeface="Helvetica Neue"/>
              </a:rPr>
              <a:t>the</a:t>
            </a:r>
            <a:r>
              <a:rPr lang="es-ES_tradnl" sz="1700" dirty="0" smtClean="0">
                <a:latin typeface="Helvetica Neue"/>
                <a:cs typeface="Helvetica Neue"/>
              </a:rPr>
              <a:t> IS </a:t>
            </a:r>
            <a:r>
              <a:rPr lang="es-ES_tradnl" sz="1700" dirty="0" err="1" smtClean="0">
                <a:latin typeface="Helvetica Neue"/>
                <a:cs typeface="Helvetica Neue"/>
              </a:rPr>
              <a:t>server</a:t>
            </a:r>
            <a:r>
              <a:rPr lang="es-ES_tradnl" sz="1700" dirty="0" smtClean="0">
                <a:latin typeface="Helvetica Neue"/>
                <a:cs typeface="Helvetica Neue"/>
              </a:rPr>
              <a:t> </a:t>
            </a:r>
            <a:r>
              <a:rPr lang="es-ES_tradnl" sz="1700" dirty="0" err="1" smtClean="0">
                <a:latin typeface="Helvetica Neue"/>
                <a:cs typeface="Helvetica Neue"/>
              </a:rPr>
              <a:t>and</a:t>
            </a:r>
            <a:r>
              <a:rPr lang="es-ES_tradnl" sz="1700" dirty="0" smtClean="0">
                <a:latin typeface="Helvetica Neue"/>
                <a:cs typeface="Helvetica Neue"/>
              </a:rPr>
              <a:t> </a:t>
            </a:r>
            <a:r>
              <a:rPr lang="es-ES_tradnl" sz="1700" dirty="0" err="1" smtClean="0">
                <a:latin typeface="Helvetica Neue"/>
                <a:cs typeface="Helvetica Neue"/>
              </a:rPr>
              <a:t>finally</a:t>
            </a:r>
            <a:r>
              <a:rPr lang="es-ES_tradnl" sz="1700" dirty="0" smtClean="0">
                <a:latin typeface="Helvetica Neue"/>
                <a:cs typeface="Helvetica Neue"/>
              </a:rPr>
              <a:t> </a:t>
            </a:r>
            <a:r>
              <a:rPr lang="es-ES_tradnl" sz="1700" dirty="0" err="1" smtClean="0">
                <a:latin typeface="Helvetica Neue"/>
                <a:cs typeface="Helvetica Neue"/>
              </a:rPr>
              <a:t>the</a:t>
            </a:r>
            <a:r>
              <a:rPr lang="es-ES_tradnl" sz="1700" dirty="0" smtClean="0">
                <a:latin typeface="Helvetica Neue"/>
                <a:cs typeface="Helvetica Neue"/>
              </a:rPr>
              <a:t> </a:t>
            </a:r>
            <a:r>
              <a:rPr lang="es-ES_tradnl" sz="1700" dirty="0" err="1" smtClean="0">
                <a:latin typeface="Helvetica Neue"/>
                <a:cs typeface="Helvetica Neue"/>
              </a:rPr>
              <a:t>GlueKey</a:t>
            </a:r>
            <a:r>
              <a:rPr lang="es-ES_tradnl" sz="1700" dirty="0" smtClean="0">
                <a:latin typeface="Helvetica Neue"/>
                <a:cs typeface="Helvetica Neue"/>
              </a:rPr>
              <a:t>.</a:t>
            </a:r>
          </a:p>
          <a:p>
            <a:pPr algn="l">
              <a:buFont typeface="Arial"/>
              <a:buChar char="•"/>
            </a:pPr>
            <a:endParaRPr lang="es-ES_tradnl" sz="1700" dirty="0" smtClean="0">
              <a:latin typeface="Helvetica Neue"/>
              <a:cs typeface="Helvetica Neue"/>
            </a:endParaRPr>
          </a:p>
          <a:p>
            <a:pPr algn="l">
              <a:buFont typeface="Arial"/>
              <a:buChar char="•"/>
            </a:pPr>
            <a:r>
              <a:rPr lang="es-ES_tradnl" sz="1700" dirty="0" smtClean="0">
                <a:latin typeface="Helvetica Neue"/>
                <a:cs typeface="Helvetica Neue"/>
              </a:rPr>
              <a:t> </a:t>
            </a:r>
            <a:r>
              <a:rPr lang="es-ES_tradnl" sz="1700" b="1" dirty="0" err="1" smtClean="0">
                <a:latin typeface="Helvetica Neue"/>
                <a:cs typeface="Helvetica Neue"/>
              </a:rPr>
              <a:t>Attributes</a:t>
            </a:r>
            <a:r>
              <a:rPr lang="es-ES_tradnl" sz="1700" b="1" dirty="0" smtClean="0">
                <a:latin typeface="Helvetica Neue"/>
                <a:cs typeface="Helvetica Neue"/>
              </a:rPr>
              <a:t> </a:t>
            </a:r>
            <a:r>
              <a:rPr lang="es-ES_tradnl" sz="1700" b="1" dirty="0" err="1" smtClean="0">
                <a:latin typeface="Helvetica Neue"/>
                <a:cs typeface="Helvetica Neue"/>
              </a:rPr>
              <a:t>for</a:t>
            </a:r>
            <a:r>
              <a:rPr lang="es-ES_tradnl" sz="1700" b="1" dirty="0" smtClean="0">
                <a:latin typeface="Helvetica Neue"/>
                <a:cs typeface="Helvetica Neue"/>
              </a:rPr>
              <a:t> </a:t>
            </a:r>
            <a:r>
              <a:rPr lang="es-ES_tradnl" sz="1700" b="1" dirty="0" err="1" smtClean="0">
                <a:latin typeface="Helvetica Neue"/>
                <a:cs typeface="Helvetica Neue"/>
              </a:rPr>
              <a:t>the</a:t>
            </a:r>
            <a:r>
              <a:rPr lang="es-ES_tradnl" sz="1700" b="1" dirty="0" smtClean="0">
                <a:latin typeface="Helvetica Neue"/>
                <a:cs typeface="Helvetica Neue"/>
              </a:rPr>
              <a:t> </a:t>
            </a:r>
            <a:r>
              <a:rPr lang="es-ES_tradnl" sz="1700" b="1" dirty="0" err="1" smtClean="0">
                <a:latin typeface="Helvetica Neue"/>
                <a:cs typeface="Helvetica Neue"/>
              </a:rPr>
              <a:t>Computing</a:t>
            </a:r>
            <a:r>
              <a:rPr lang="es-ES_tradnl" sz="1700" b="1" dirty="0" smtClean="0">
                <a:latin typeface="Helvetica Neue"/>
                <a:cs typeface="Helvetica Neue"/>
              </a:rPr>
              <a:t> </a:t>
            </a:r>
            <a:r>
              <a:rPr lang="es-ES_tradnl" sz="1700" b="1" dirty="0" err="1" smtClean="0">
                <a:latin typeface="Helvetica Neue"/>
                <a:cs typeface="Helvetica Neue"/>
              </a:rPr>
              <a:t>Element</a:t>
            </a:r>
            <a:r>
              <a:rPr lang="es-ES_tradnl" sz="1700" b="1" dirty="0" smtClean="0">
                <a:latin typeface="Helvetica Neue"/>
                <a:cs typeface="Helvetica Neue"/>
              </a:rPr>
              <a:t>: </a:t>
            </a:r>
            <a:r>
              <a:rPr lang="es-ES_tradnl" sz="1700" dirty="0" err="1" smtClean="0">
                <a:latin typeface="Helvetica Neue"/>
                <a:cs typeface="Helvetica Neue"/>
              </a:rPr>
              <a:t>Information</a:t>
            </a:r>
            <a:r>
              <a:rPr lang="es-ES_tradnl" sz="1700" dirty="0" smtClean="0">
                <a:latin typeface="Helvetica Neue"/>
                <a:cs typeface="Helvetica Neue"/>
              </a:rPr>
              <a:t> </a:t>
            </a:r>
            <a:r>
              <a:rPr lang="es-ES_tradnl" sz="1700" dirty="0" err="1" smtClean="0">
                <a:latin typeface="Helvetica Neue"/>
                <a:cs typeface="Helvetica Neue"/>
              </a:rPr>
              <a:t>about</a:t>
            </a:r>
            <a:r>
              <a:rPr lang="es-ES_tradnl" sz="1700" dirty="0" smtClean="0">
                <a:latin typeface="Helvetica Neue"/>
                <a:cs typeface="Helvetica Neue"/>
              </a:rPr>
              <a:t> a CE </a:t>
            </a:r>
            <a:r>
              <a:rPr lang="es-ES_tradnl" sz="1700" dirty="0" err="1" smtClean="0">
                <a:latin typeface="Helvetica Neue"/>
                <a:cs typeface="Helvetica Neue"/>
              </a:rPr>
              <a:t>and</a:t>
            </a:r>
            <a:r>
              <a:rPr lang="es-ES_tradnl" sz="1700" dirty="0" smtClean="0">
                <a:latin typeface="Helvetica Neue"/>
                <a:cs typeface="Helvetica Neue"/>
              </a:rPr>
              <a:t> </a:t>
            </a:r>
            <a:r>
              <a:rPr lang="es-ES_tradnl" sz="1700" dirty="0" err="1" smtClean="0">
                <a:latin typeface="Helvetica Neue"/>
                <a:cs typeface="Helvetica Neue"/>
              </a:rPr>
              <a:t>its</a:t>
            </a:r>
            <a:r>
              <a:rPr lang="es-ES_tradnl" sz="1700" dirty="0" smtClean="0">
                <a:latin typeface="Helvetica Neue"/>
                <a:cs typeface="Helvetica Neue"/>
              </a:rPr>
              <a:t> </a:t>
            </a:r>
            <a:r>
              <a:rPr lang="es-ES_tradnl" sz="1700" dirty="0" err="1" smtClean="0">
                <a:latin typeface="Helvetica Neue"/>
                <a:cs typeface="Helvetica Neue"/>
              </a:rPr>
              <a:t>WNs</a:t>
            </a:r>
            <a:r>
              <a:rPr lang="es-ES_tradnl" sz="1700" dirty="0" smtClean="0">
                <a:latin typeface="Helvetica Neue"/>
                <a:cs typeface="Helvetica Neue"/>
              </a:rPr>
              <a:t>.</a:t>
            </a:r>
          </a:p>
          <a:p>
            <a:pPr algn="l"/>
            <a:endParaRPr lang="es-ES_tradnl" sz="1700" dirty="0" smtClean="0">
              <a:latin typeface="Helvetica Neue"/>
              <a:cs typeface="Helvetica Neue"/>
            </a:endParaRPr>
          </a:p>
          <a:p>
            <a:pPr algn="l">
              <a:buFont typeface="Arial"/>
              <a:buChar char="•"/>
            </a:pPr>
            <a:r>
              <a:rPr lang="es-ES_tradnl" sz="1700" dirty="0" smtClean="0">
                <a:latin typeface="Helvetica Neue"/>
                <a:cs typeface="Helvetica Neue"/>
              </a:rPr>
              <a:t> </a:t>
            </a:r>
            <a:r>
              <a:rPr lang="es-ES_tradnl" sz="1700" b="1" dirty="0" err="1" smtClean="0">
                <a:latin typeface="Helvetica Neue"/>
                <a:cs typeface="Helvetica Neue"/>
              </a:rPr>
              <a:t>Attributes</a:t>
            </a:r>
            <a:r>
              <a:rPr lang="es-ES_tradnl" sz="1700" b="1" dirty="0" smtClean="0">
                <a:latin typeface="Helvetica Neue"/>
                <a:cs typeface="Helvetica Neue"/>
              </a:rPr>
              <a:t> </a:t>
            </a:r>
            <a:r>
              <a:rPr lang="es-ES_tradnl" sz="1700" b="1" dirty="0" err="1" smtClean="0">
                <a:latin typeface="Helvetica Neue"/>
                <a:cs typeface="Helvetica Neue"/>
              </a:rPr>
              <a:t>for</a:t>
            </a:r>
            <a:r>
              <a:rPr lang="es-ES_tradnl" sz="1700" b="1" dirty="0" smtClean="0">
                <a:latin typeface="Helvetica Neue"/>
                <a:cs typeface="Helvetica Neue"/>
              </a:rPr>
              <a:t> </a:t>
            </a:r>
            <a:r>
              <a:rPr lang="es-ES_tradnl" sz="1700" b="1" dirty="0" err="1" smtClean="0">
                <a:latin typeface="Helvetica Neue"/>
                <a:cs typeface="Helvetica Neue"/>
              </a:rPr>
              <a:t>the</a:t>
            </a:r>
            <a:r>
              <a:rPr lang="es-ES_tradnl" sz="1700" b="1" dirty="0" smtClean="0">
                <a:latin typeface="Helvetica Neue"/>
                <a:cs typeface="Helvetica Neue"/>
              </a:rPr>
              <a:t> </a:t>
            </a:r>
            <a:r>
              <a:rPr lang="es-ES_tradnl" sz="1700" b="1" dirty="0" err="1" smtClean="0">
                <a:latin typeface="Helvetica Neue"/>
                <a:cs typeface="Helvetica Neue"/>
              </a:rPr>
              <a:t>Storage</a:t>
            </a:r>
            <a:r>
              <a:rPr lang="es-ES_tradnl" sz="1700" b="1" dirty="0" smtClean="0">
                <a:latin typeface="Helvetica Neue"/>
                <a:cs typeface="Helvetica Neue"/>
              </a:rPr>
              <a:t> </a:t>
            </a:r>
            <a:r>
              <a:rPr lang="es-ES_tradnl" sz="1700" b="1" dirty="0" err="1" smtClean="0">
                <a:latin typeface="Helvetica Neue"/>
                <a:cs typeface="Helvetica Neue"/>
              </a:rPr>
              <a:t>Element</a:t>
            </a:r>
            <a:r>
              <a:rPr lang="es-ES_tradnl" sz="1700" b="1" dirty="0" smtClean="0">
                <a:latin typeface="Helvetica Neue"/>
                <a:cs typeface="Helvetica Neue"/>
              </a:rPr>
              <a:t>: </a:t>
            </a:r>
            <a:r>
              <a:rPr lang="es-ES_tradnl" sz="1700" dirty="0" err="1" smtClean="0">
                <a:latin typeface="Helvetica Neue"/>
                <a:cs typeface="Helvetica Neue"/>
              </a:rPr>
              <a:t>Information</a:t>
            </a:r>
            <a:r>
              <a:rPr lang="es-ES_tradnl" sz="1700" dirty="0" smtClean="0">
                <a:latin typeface="Helvetica Neue"/>
                <a:cs typeface="Helvetica Neue"/>
              </a:rPr>
              <a:t> </a:t>
            </a:r>
            <a:r>
              <a:rPr lang="es-ES_tradnl" sz="1700" dirty="0" err="1" smtClean="0">
                <a:latin typeface="Helvetica Neue"/>
                <a:cs typeface="Helvetica Neue"/>
              </a:rPr>
              <a:t>about</a:t>
            </a:r>
            <a:r>
              <a:rPr lang="es-ES_tradnl" sz="1700" dirty="0" smtClean="0">
                <a:latin typeface="Helvetica Neue"/>
                <a:cs typeface="Helvetica Neue"/>
              </a:rPr>
              <a:t> a SE </a:t>
            </a:r>
            <a:r>
              <a:rPr lang="es-ES_tradnl" sz="1700" dirty="0" err="1" smtClean="0">
                <a:latin typeface="Helvetica Neue"/>
                <a:cs typeface="Helvetica Neue"/>
              </a:rPr>
              <a:t>and</a:t>
            </a:r>
            <a:r>
              <a:rPr lang="es-ES_tradnl" sz="1700" dirty="0" smtClean="0">
                <a:latin typeface="Helvetica Neue"/>
                <a:cs typeface="Helvetica Neue"/>
              </a:rPr>
              <a:t> </a:t>
            </a:r>
            <a:r>
              <a:rPr lang="es-ES_tradnl" sz="1700" dirty="0" err="1" smtClean="0">
                <a:latin typeface="Helvetica Neue"/>
                <a:cs typeface="Helvetica Neue"/>
              </a:rPr>
              <a:t>the</a:t>
            </a:r>
            <a:r>
              <a:rPr lang="es-ES_tradnl" sz="1700" dirty="0" smtClean="0">
                <a:latin typeface="Helvetica Neue"/>
                <a:cs typeface="Helvetica Neue"/>
              </a:rPr>
              <a:t> </a:t>
            </a:r>
            <a:r>
              <a:rPr lang="es-ES_tradnl" sz="1700" dirty="0" err="1" smtClean="0">
                <a:latin typeface="Helvetica Neue"/>
                <a:cs typeface="Helvetica Neue"/>
              </a:rPr>
              <a:t>corresponding</a:t>
            </a:r>
            <a:r>
              <a:rPr lang="es-ES_tradnl" sz="1700" dirty="0" smtClean="0">
                <a:latin typeface="Helvetica Neue"/>
                <a:cs typeface="Helvetica Neue"/>
              </a:rPr>
              <a:t> </a:t>
            </a:r>
            <a:r>
              <a:rPr lang="es-ES_tradnl" sz="1700" dirty="0" err="1" smtClean="0">
                <a:latin typeface="Helvetica Neue"/>
                <a:cs typeface="Helvetica Neue"/>
              </a:rPr>
              <a:t>storage</a:t>
            </a:r>
            <a:r>
              <a:rPr lang="es-ES_tradnl" sz="1700" dirty="0" smtClean="0">
                <a:latin typeface="Helvetica Neue"/>
                <a:cs typeface="Helvetica Neue"/>
              </a:rPr>
              <a:t> </a:t>
            </a:r>
            <a:r>
              <a:rPr lang="es-ES_tradnl" sz="1700" dirty="0" err="1" smtClean="0">
                <a:latin typeface="Helvetica Neue"/>
                <a:cs typeface="Helvetica Neue"/>
              </a:rPr>
              <a:t>space</a:t>
            </a:r>
            <a:r>
              <a:rPr lang="es-ES_tradnl" sz="1700" dirty="0" smtClean="0">
                <a:latin typeface="Helvetica Neue"/>
                <a:cs typeface="Helvetica Neue"/>
              </a:rPr>
              <a:t>.</a:t>
            </a:r>
          </a:p>
          <a:p>
            <a:pPr algn="l">
              <a:buFont typeface="Arial"/>
              <a:buChar char="•"/>
            </a:pPr>
            <a:endParaRPr lang="es-ES_tradnl" sz="1700" dirty="0" smtClean="0">
              <a:latin typeface="Helvetica Neue"/>
              <a:cs typeface="Helvetica Neue"/>
            </a:endParaRPr>
          </a:p>
          <a:p>
            <a:pPr algn="l">
              <a:buFont typeface="Arial"/>
              <a:buChar char="•"/>
            </a:pPr>
            <a:r>
              <a:rPr lang="es-ES_tradnl" sz="1700" dirty="0" smtClean="0">
                <a:latin typeface="Helvetica Neue"/>
                <a:cs typeface="Helvetica Neue"/>
              </a:rPr>
              <a:t> </a:t>
            </a:r>
            <a:r>
              <a:rPr lang="es-ES_tradnl" sz="1700" b="1" dirty="0" err="1" smtClean="0">
                <a:latin typeface="Helvetica Neue"/>
                <a:cs typeface="Helvetica Neue"/>
              </a:rPr>
              <a:t>Attributes</a:t>
            </a:r>
            <a:r>
              <a:rPr lang="es-ES_tradnl" sz="1700" b="1" dirty="0" smtClean="0">
                <a:latin typeface="Helvetica Neue"/>
                <a:cs typeface="Helvetica Neue"/>
              </a:rPr>
              <a:t> </a:t>
            </a:r>
            <a:r>
              <a:rPr lang="es-ES_tradnl" sz="1700" b="1" dirty="0" err="1" smtClean="0">
                <a:latin typeface="Helvetica Neue"/>
                <a:cs typeface="Helvetica Neue"/>
              </a:rPr>
              <a:t>for</a:t>
            </a:r>
            <a:r>
              <a:rPr lang="es-ES_tradnl" sz="1700" b="1" dirty="0" smtClean="0">
                <a:latin typeface="Helvetica Neue"/>
                <a:cs typeface="Helvetica Neue"/>
              </a:rPr>
              <a:t> </a:t>
            </a:r>
            <a:r>
              <a:rPr lang="es-ES_tradnl" sz="1700" b="1" dirty="0" err="1" smtClean="0">
                <a:latin typeface="Helvetica Neue"/>
                <a:cs typeface="Helvetica Neue"/>
              </a:rPr>
              <a:t>the</a:t>
            </a:r>
            <a:r>
              <a:rPr lang="es-ES_tradnl" sz="1700" b="1" dirty="0" smtClean="0">
                <a:latin typeface="Helvetica Neue"/>
                <a:cs typeface="Helvetica Neue"/>
              </a:rPr>
              <a:t> CE-SE </a:t>
            </a:r>
            <a:r>
              <a:rPr lang="es-ES_tradnl" sz="1700" b="1" dirty="0" err="1" smtClean="0">
                <a:latin typeface="Helvetica Neue"/>
                <a:cs typeface="Helvetica Neue"/>
              </a:rPr>
              <a:t>Binding</a:t>
            </a:r>
            <a:r>
              <a:rPr lang="es-ES_tradnl" sz="1700" b="1" dirty="0" smtClean="0">
                <a:latin typeface="Helvetica Neue"/>
                <a:cs typeface="Helvetica Neue"/>
              </a:rPr>
              <a:t>:</a:t>
            </a:r>
            <a:r>
              <a:rPr lang="es-ES_tradnl" sz="1700" dirty="0" smtClean="0">
                <a:latin typeface="Helvetica Neue"/>
                <a:cs typeface="Helvetica Neue"/>
              </a:rPr>
              <a:t> </a:t>
            </a:r>
            <a:r>
              <a:rPr lang="es-ES_tradnl" sz="1700" dirty="0" err="1" smtClean="0">
                <a:latin typeface="Helvetica Neue"/>
                <a:cs typeface="Helvetica Neue"/>
              </a:rPr>
              <a:t>The</a:t>
            </a:r>
            <a:r>
              <a:rPr lang="es-ES_tradnl" sz="1700" dirty="0" smtClean="0">
                <a:latin typeface="Helvetica Neue"/>
                <a:cs typeface="Helvetica Neue"/>
              </a:rPr>
              <a:t> CE-SE </a:t>
            </a:r>
            <a:r>
              <a:rPr lang="es-ES_tradnl" sz="1700" dirty="0" err="1" smtClean="0">
                <a:latin typeface="Helvetica Neue"/>
                <a:cs typeface="Helvetica Neue"/>
              </a:rPr>
              <a:t>binding</a:t>
            </a:r>
            <a:r>
              <a:rPr lang="es-ES_tradnl" sz="1700" dirty="0" smtClean="0">
                <a:latin typeface="Helvetica Neue"/>
                <a:cs typeface="Helvetica Neue"/>
              </a:rPr>
              <a:t> </a:t>
            </a:r>
            <a:r>
              <a:rPr lang="es-ES_tradnl" sz="1700" dirty="0" err="1" smtClean="0">
                <a:latin typeface="Helvetica Neue"/>
                <a:cs typeface="Helvetica Neue"/>
              </a:rPr>
              <a:t>schema</a:t>
            </a:r>
            <a:r>
              <a:rPr lang="es-ES_tradnl" sz="1700" dirty="0" smtClean="0">
                <a:latin typeface="Helvetica Neue"/>
                <a:cs typeface="Helvetica Neue"/>
              </a:rPr>
              <a:t> </a:t>
            </a:r>
            <a:r>
              <a:rPr lang="es-ES_tradnl" sz="1700" dirty="0" err="1" smtClean="0">
                <a:latin typeface="Helvetica Neue"/>
                <a:cs typeface="Helvetica Neue"/>
              </a:rPr>
              <a:t>represents</a:t>
            </a:r>
            <a:r>
              <a:rPr lang="es-ES_tradnl" sz="1700" dirty="0" smtClean="0">
                <a:latin typeface="Helvetica Neue"/>
                <a:cs typeface="Helvetica Neue"/>
              </a:rPr>
              <a:t> a mean </a:t>
            </a:r>
            <a:r>
              <a:rPr lang="es-ES_tradnl" sz="1700" dirty="0" err="1" smtClean="0">
                <a:latin typeface="Helvetica Neue"/>
                <a:cs typeface="Helvetica Neue"/>
              </a:rPr>
              <a:t>for</a:t>
            </a:r>
            <a:r>
              <a:rPr lang="es-ES_tradnl" sz="1700" dirty="0" smtClean="0">
                <a:latin typeface="Helvetica Neue"/>
                <a:cs typeface="Helvetica Neue"/>
              </a:rPr>
              <a:t> </a:t>
            </a:r>
            <a:r>
              <a:rPr lang="es-ES_tradnl" sz="1700" dirty="0" err="1" smtClean="0">
                <a:latin typeface="Helvetica Neue"/>
                <a:cs typeface="Helvetica Neue"/>
              </a:rPr>
              <a:t>advertising</a:t>
            </a:r>
            <a:r>
              <a:rPr lang="es-ES_tradnl" sz="1700" dirty="0" smtClean="0">
                <a:latin typeface="Helvetica Neue"/>
                <a:cs typeface="Helvetica Neue"/>
              </a:rPr>
              <a:t> </a:t>
            </a:r>
            <a:r>
              <a:rPr lang="es-ES_tradnl" sz="1700" dirty="0" err="1" smtClean="0">
                <a:latin typeface="Helvetica Neue"/>
                <a:cs typeface="Helvetica Neue"/>
              </a:rPr>
              <a:t>relationships</a:t>
            </a:r>
            <a:r>
              <a:rPr lang="es-ES_tradnl" sz="1700" dirty="0" smtClean="0">
                <a:latin typeface="Helvetica Neue"/>
                <a:cs typeface="Helvetica Neue"/>
              </a:rPr>
              <a:t> </a:t>
            </a:r>
            <a:r>
              <a:rPr lang="es-ES_tradnl" sz="1700" dirty="0" err="1" smtClean="0">
                <a:latin typeface="Helvetica Neue"/>
                <a:cs typeface="Helvetica Neue"/>
              </a:rPr>
              <a:t>between</a:t>
            </a:r>
            <a:r>
              <a:rPr lang="es-ES_tradnl" sz="1700" dirty="0" smtClean="0">
                <a:latin typeface="Helvetica Neue"/>
                <a:cs typeface="Helvetica Neue"/>
              </a:rPr>
              <a:t> a CE </a:t>
            </a:r>
            <a:r>
              <a:rPr lang="es-ES_tradnl" sz="1700" dirty="0" err="1" smtClean="0">
                <a:latin typeface="Helvetica Neue"/>
                <a:cs typeface="Helvetica Neue"/>
              </a:rPr>
              <a:t>and</a:t>
            </a:r>
            <a:r>
              <a:rPr lang="es-ES_tradnl" sz="1700" dirty="0" smtClean="0">
                <a:latin typeface="Helvetica Neue"/>
                <a:cs typeface="Helvetica Neue"/>
              </a:rPr>
              <a:t> a SE (</a:t>
            </a:r>
            <a:r>
              <a:rPr lang="es-ES_tradnl" sz="1700" dirty="0" err="1" smtClean="0">
                <a:latin typeface="Helvetica Neue"/>
                <a:cs typeface="Helvetica Neue"/>
              </a:rPr>
              <a:t>or</a:t>
            </a:r>
            <a:r>
              <a:rPr lang="es-ES_tradnl" sz="1700" dirty="0" smtClean="0">
                <a:latin typeface="Helvetica Neue"/>
                <a:cs typeface="Helvetica Neue"/>
              </a:rPr>
              <a:t> </a:t>
            </a:r>
            <a:r>
              <a:rPr lang="es-ES_tradnl" sz="1700" dirty="0" err="1" smtClean="0">
                <a:latin typeface="Helvetica Neue"/>
                <a:cs typeface="Helvetica Neue"/>
              </a:rPr>
              <a:t>several</a:t>
            </a:r>
            <a:r>
              <a:rPr lang="es-ES_tradnl" sz="1700" dirty="0" smtClean="0">
                <a:latin typeface="Helvetica Neue"/>
                <a:cs typeface="Helvetica Neue"/>
              </a:rPr>
              <a:t> </a:t>
            </a:r>
            <a:r>
              <a:rPr lang="es-ES_tradnl" sz="1700" dirty="0" err="1" smtClean="0">
                <a:latin typeface="Helvetica Neue"/>
                <a:cs typeface="Helvetica Neue"/>
              </a:rPr>
              <a:t>SEs</a:t>
            </a:r>
            <a:r>
              <a:rPr lang="es-ES_tradnl" sz="1700" dirty="0" smtClean="0">
                <a:latin typeface="Helvetica Neue"/>
                <a:cs typeface="Helvetica Neue"/>
              </a:rPr>
              <a:t>).</a:t>
            </a:r>
          </a:p>
          <a:p>
            <a:pPr algn="l">
              <a:buFont typeface="Arial"/>
              <a:buChar char="•"/>
            </a:pPr>
            <a:endParaRPr lang="es-ES_tradnl" sz="1700" dirty="0" smtClean="0">
              <a:latin typeface="Helvetica Neue"/>
              <a:cs typeface="Helvetica Neue"/>
            </a:endParaRPr>
          </a:p>
          <a:p>
            <a:pPr algn="l"/>
            <a:r>
              <a:rPr lang="es-ES_tradnl" sz="1700" dirty="0" err="1" smtClean="0">
                <a:latin typeface="Helvetica Neue"/>
                <a:cs typeface="Helvetica Neue"/>
              </a:rPr>
              <a:t>Try</a:t>
            </a:r>
            <a:r>
              <a:rPr lang="es-ES_tradnl" sz="1700" dirty="0" smtClean="0">
                <a:latin typeface="Helvetica Neue"/>
                <a:cs typeface="Helvetica Neue"/>
              </a:rPr>
              <a:t> </a:t>
            </a:r>
            <a:r>
              <a:rPr lang="es-ES_tradnl" sz="1700" dirty="0" err="1" smtClean="0">
                <a:latin typeface="Helvetica Neue"/>
                <a:cs typeface="Helvetica Neue"/>
              </a:rPr>
              <a:t>the</a:t>
            </a:r>
            <a:r>
              <a:rPr lang="es-ES_tradnl" sz="1700" dirty="0" smtClean="0">
                <a:latin typeface="Helvetica Neue"/>
                <a:cs typeface="Helvetica Neue"/>
              </a:rPr>
              <a:t> </a:t>
            </a:r>
            <a:r>
              <a:rPr lang="es-ES_tradnl" sz="1700" dirty="0" err="1" smtClean="0">
                <a:latin typeface="Helvetica Neue"/>
                <a:cs typeface="Helvetica Neue"/>
              </a:rPr>
              <a:t>command</a:t>
            </a:r>
            <a:r>
              <a:rPr lang="es-ES_tradnl" sz="1700" dirty="0" smtClean="0">
                <a:latin typeface="Helvetica Neue"/>
                <a:cs typeface="Helvetica Neue"/>
              </a:rPr>
              <a:t>: </a:t>
            </a:r>
            <a:r>
              <a:rPr lang="es-ES_tradnl" sz="1700" i="1" dirty="0" err="1" smtClean="0">
                <a:latin typeface="Helvetica Neue"/>
                <a:cs typeface="Helvetica Neue"/>
              </a:rPr>
              <a:t>lcg</a:t>
            </a:r>
            <a:r>
              <a:rPr lang="es-ES_tradnl" sz="1700" i="1" dirty="0" smtClean="0">
                <a:latin typeface="Helvetica Neue"/>
                <a:cs typeface="Helvetica Neue"/>
              </a:rPr>
              <a:t>-</a:t>
            </a:r>
            <a:r>
              <a:rPr lang="es-ES_tradnl" sz="1700" i="1" dirty="0" err="1" smtClean="0">
                <a:latin typeface="Helvetica Neue"/>
                <a:cs typeface="Helvetica Neue"/>
              </a:rPr>
              <a:t>info</a:t>
            </a:r>
            <a:r>
              <a:rPr lang="es-ES_tradnl" sz="1700" i="1" dirty="0" smtClean="0">
                <a:latin typeface="Helvetica Neue"/>
                <a:cs typeface="Helvetica Neue"/>
              </a:rPr>
              <a:t> --</a:t>
            </a:r>
            <a:r>
              <a:rPr lang="es-ES_tradnl" sz="1700" i="1" dirty="0" err="1" smtClean="0">
                <a:latin typeface="Helvetica Neue"/>
                <a:cs typeface="Helvetica Neue"/>
              </a:rPr>
              <a:t>list</a:t>
            </a:r>
            <a:r>
              <a:rPr lang="es-ES_tradnl" sz="1700" i="1" dirty="0" smtClean="0">
                <a:latin typeface="Helvetica Neue"/>
                <a:cs typeface="Helvetica Neue"/>
              </a:rPr>
              <a:t>-</a:t>
            </a:r>
            <a:r>
              <a:rPr lang="es-ES_tradnl" sz="1700" i="1" dirty="0" err="1" smtClean="0">
                <a:latin typeface="Helvetica Neue"/>
                <a:cs typeface="Helvetica Neue"/>
              </a:rPr>
              <a:t>attrs</a:t>
            </a:r>
            <a:r>
              <a:rPr lang="es-ES_tradnl" sz="1700" i="1" dirty="0" smtClean="0">
                <a:latin typeface="Helvetica Neue"/>
                <a:cs typeface="Helvetica Neue"/>
              </a:rPr>
              <a:t> --</a:t>
            </a:r>
            <a:r>
              <a:rPr lang="es-ES_tradnl" sz="1700" i="1" dirty="0" err="1" smtClean="0">
                <a:latin typeface="Helvetica Neue"/>
                <a:cs typeface="Helvetica Neue"/>
              </a:rPr>
              <a:t>vo</a:t>
            </a:r>
            <a:r>
              <a:rPr lang="es-ES_tradnl" sz="1700" i="1" dirty="0" smtClean="0">
                <a:latin typeface="Helvetica Neue"/>
                <a:cs typeface="Helvetica Neue"/>
              </a:rPr>
              <a:t> </a:t>
            </a:r>
            <a:r>
              <a:rPr lang="es-ES_tradnl" sz="1700" i="1" dirty="0" err="1" smtClean="0">
                <a:latin typeface="Helvetica Neue"/>
                <a:cs typeface="Helvetica Neue"/>
              </a:rPr>
              <a:t>vo.formacion.es</a:t>
            </a:r>
            <a:r>
              <a:rPr lang="es-ES_tradnl" sz="1700" i="1" dirty="0" smtClean="0">
                <a:latin typeface="Helvetica Neue"/>
                <a:cs typeface="Helvetica Neue"/>
              </a:rPr>
              <a:t>-</a:t>
            </a:r>
            <a:r>
              <a:rPr lang="es-ES_tradnl" sz="1700" i="1" dirty="0" err="1" smtClean="0">
                <a:latin typeface="Helvetica Neue"/>
                <a:cs typeface="Helvetica Neue"/>
              </a:rPr>
              <a:t>ngi.eu</a:t>
            </a:r>
            <a:endParaRPr lang="es-ES_tradnl" sz="1700" i="1" dirty="0" smtClean="0">
              <a:latin typeface="Helvetica Neue"/>
              <a:cs typeface="Helvetica Neue"/>
            </a:endParaRPr>
          </a:p>
        </p:txBody>
      </p:sp>
      <p:sp>
        <p:nvSpPr>
          <p:cNvPr id="4" name="Marcador de número de diapositiva 3"/>
          <p:cNvSpPr>
            <a:spLocks noGrp="1"/>
          </p:cNvSpPr>
          <p:nvPr>
            <p:ph type="sldNum" sz="quarter" idx="10"/>
          </p:nvPr>
        </p:nvSpPr>
        <p:spPr/>
        <p:txBody>
          <a:bodyPr/>
          <a:lstStyle/>
          <a:p>
            <a:fld id="{0D827737-7F67-4447-AF1C-221D380ADF9C}" type="slidenum">
              <a:rPr lang="en-US" smtClean="0"/>
              <a:pPr/>
              <a:t>32</a:t>
            </a:fld>
            <a:endParaRPr lang="en-US"/>
          </a:p>
        </p:txBody>
      </p:sp>
      <p:sp>
        <p:nvSpPr>
          <p:cNvPr id="6" name="Rectángulo 5"/>
          <p:cNvSpPr/>
          <p:nvPr/>
        </p:nvSpPr>
        <p:spPr>
          <a:xfrm>
            <a:off x="6553200" y="5715000"/>
            <a:ext cx="2362200" cy="369332"/>
          </a:xfrm>
          <a:prstGeom prst="rect">
            <a:avLst/>
          </a:prstGeom>
        </p:spPr>
        <p:txBody>
          <a:bodyPr wrap="square">
            <a:spAutoFit/>
          </a:bodyPr>
          <a:lstStyle/>
          <a:p>
            <a:pPr algn="l"/>
            <a:r>
              <a:rPr lang="es-ES_tradnl" sz="1800" dirty="0" smtClean="0">
                <a:latin typeface="Helvetica Neue"/>
                <a:cs typeface="Helvetica Neue"/>
                <a:hlinkClick r:id="rId2" action="ppaction://hlinksldjump"/>
              </a:rPr>
              <a:t>Back </a:t>
            </a:r>
            <a:r>
              <a:rPr lang="es-ES_tradnl" sz="1800" dirty="0" err="1" smtClean="0">
                <a:latin typeface="Helvetica Neue"/>
                <a:cs typeface="Helvetica Neue"/>
                <a:hlinkClick r:id="rId2" action="ppaction://hlinksldjump"/>
              </a:rPr>
              <a:t>to</a:t>
            </a:r>
            <a:r>
              <a:rPr lang="es-ES_tradnl" sz="1800" dirty="0" smtClean="0">
                <a:latin typeface="Helvetica Neue"/>
                <a:cs typeface="Helvetica Neue"/>
                <a:hlinkClick r:id="rId2" action="ppaction://hlinksldjump"/>
              </a:rPr>
              <a:t> </a:t>
            </a:r>
            <a:r>
              <a:rPr lang="es-ES_tradnl" sz="1800" dirty="0" err="1" smtClean="0">
                <a:latin typeface="Helvetica Neue"/>
                <a:cs typeface="Helvetica Neue"/>
                <a:hlinkClick r:id="rId2" action="ppaction://hlinksldjump"/>
              </a:rPr>
              <a:t>the</a:t>
            </a:r>
            <a:r>
              <a:rPr lang="es-ES_tradnl" sz="1800" dirty="0" smtClean="0">
                <a:latin typeface="Helvetica Neue"/>
                <a:cs typeface="Helvetica Neue"/>
                <a:hlinkClick r:id="rId2" action="ppaction://hlinksldjump"/>
              </a:rPr>
              <a:t> JDL slide</a:t>
            </a:r>
            <a:endParaRPr lang="es-ES_tradnl" sz="1800" i="1" dirty="0" smtClean="0">
              <a:latin typeface="Helvetica Neue"/>
              <a:cs typeface="Helvetica Neue"/>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cxnSp>
        <p:nvCxnSpPr>
          <p:cNvPr id="58" name="Conector recto de flecha 57"/>
          <p:cNvCxnSpPr>
            <a:stCxn id="38" idx="3"/>
            <a:endCxn id="55" idx="0"/>
          </p:cNvCxnSpPr>
          <p:nvPr/>
        </p:nvCxnSpPr>
        <p:spPr bwMode="auto">
          <a:xfrm>
            <a:off x="5536406" y="947738"/>
            <a:ext cx="2464594" cy="2250281"/>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61" name="Conector recto de flecha 60"/>
          <p:cNvCxnSpPr>
            <a:stCxn id="40" idx="3"/>
          </p:cNvCxnSpPr>
          <p:nvPr/>
        </p:nvCxnSpPr>
        <p:spPr bwMode="auto">
          <a:xfrm>
            <a:off x="5536406" y="1697831"/>
            <a:ext cx="2196703" cy="1500188"/>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65" name="Conector recto de flecha 64"/>
          <p:cNvCxnSpPr>
            <a:stCxn id="44" idx="3"/>
            <a:endCxn id="55" idx="1"/>
          </p:cNvCxnSpPr>
          <p:nvPr/>
        </p:nvCxnSpPr>
        <p:spPr bwMode="auto">
          <a:xfrm>
            <a:off x="5536406" y="3412331"/>
            <a:ext cx="1607344" cy="1117"/>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67" name="Conector recto de flecha 66"/>
          <p:cNvCxnSpPr>
            <a:stCxn id="43" idx="3"/>
          </p:cNvCxnSpPr>
          <p:nvPr/>
        </p:nvCxnSpPr>
        <p:spPr bwMode="auto">
          <a:xfrm>
            <a:off x="5536406" y="2447925"/>
            <a:ext cx="1607344" cy="857250"/>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68" name="Conector recto de flecha 67"/>
          <p:cNvCxnSpPr>
            <a:stCxn id="46" idx="3"/>
          </p:cNvCxnSpPr>
          <p:nvPr/>
        </p:nvCxnSpPr>
        <p:spPr bwMode="auto">
          <a:xfrm flipV="1">
            <a:off x="5536406" y="3519488"/>
            <a:ext cx="1607344" cy="750094"/>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72" name="Forma 71"/>
          <p:cNvCxnSpPr>
            <a:stCxn id="55" idx="2"/>
            <a:endCxn id="49" idx="3"/>
          </p:cNvCxnSpPr>
          <p:nvPr/>
        </p:nvCxnSpPr>
        <p:spPr bwMode="auto">
          <a:xfrm rot="5400000">
            <a:off x="5616774" y="3546277"/>
            <a:ext cx="2303859" cy="2464594"/>
          </a:xfrm>
          <a:prstGeom prst="bentConnector2">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74" name="Conector recto de flecha 73"/>
          <p:cNvCxnSpPr>
            <a:stCxn id="46" idx="2"/>
            <a:endCxn id="47" idx="1"/>
          </p:cNvCxnSpPr>
          <p:nvPr/>
        </p:nvCxnSpPr>
        <p:spPr bwMode="auto">
          <a:xfrm rot="16200000" flipH="1">
            <a:off x="5161360" y="4001691"/>
            <a:ext cx="535781" cy="1500188"/>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76" name="Conector recto de flecha 75"/>
          <p:cNvCxnSpPr>
            <a:stCxn id="46" idx="2"/>
            <a:endCxn id="48" idx="3"/>
          </p:cNvCxnSpPr>
          <p:nvPr/>
        </p:nvCxnSpPr>
        <p:spPr bwMode="auto">
          <a:xfrm rot="5400000">
            <a:off x="3795117" y="4135636"/>
            <a:ext cx="535781" cy="1232297"/>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80" name="Conector recto 79"/>
          <p:cNvCxnSpPr/>
          <p:nvPr/>
        </p:nvCxnSpPr>
        <p:spPr bwMode="auto">
          <a:xfrm flipV="1">
            <a:off x="3446860" y="4483894"/>
            <a:ext cx="3589734" cy="642938"/>
          </a:xfrm>
          <a:prstGeom prst="line">
            <a:avLst/>
          </a:prstGeom>
          <a:blipFill dpi="0" rotWithShape="0">
            <a:blip r:embed="rId2"/>
            <a:srcRect/>
            <a:tile tx="0" ty="0" sx="100000" sy="100000" flip="none" algn="tl"/>
          </a:blip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cxnSp>
      <p:cxnSp>
        <p:nvCxnSpPr>
          <p:cNvPr id="82" name="Conector recto de flecha 81"/>
          <p:cNvCxnSpPr/>
          <p:nvPr/>
        </p:nvCxnSpPr>
        <p:spPr bwMode="auto">
          <a:xfrm rot="5400000" flipH="1" flipV="1">
            <a:off x="6929438" y="3733800"/>
            <a:ext cx="857250" cy="642938"/>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89" name="Forma 88"/>
          <p:cNvCxnSpPr>
            <a:stCxn id="50" idx="2"/>
            <a:endCxn id="49" idx="1"/>
          </p:cNvCxnSpPr>
          <p:nvPr/>
        </p:nvCxnSpPr>
        <p:spPr bwMode="auto">
          <a:xfrm rot="16200000" flipH="1">
            <a:off x="1437680" y="3546277"/>
            <a:ext cx="2303859" cy="2464594"/>
          </a:xfrm>
          <a:prstGeom prst="bentConnector2">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91" name="Conector recto de flecha 90"/>
          <p:cNvCxnSpPr/>
          <p:nvPr/>
        </p:nvCxnSpPr>
        <p:spPr bwMode="auto">
          <a:xfrm rot="5400000" flipH="1" flipV="1">
            <a:off x="1357312" y="4216003"/>
            <a:ext cx="1178719" cy="1117"/>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93" name="Conector recto de flecha 92"/>
          <p:cNvCxnSpPr>
            <a:stCxn id="46" idx="1"/>
          </p:cNvCxnSpPr>
          <p:nvPr/>
        </p:nvCxnSpPr>
        <p:spPr bwMode="auto">
          <a:xfrm rot="10800000">
            <a:off x="2214562" y="3519488"/>
            <a:ext cx="1607344" cy="750094"/>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98" name="Conector angular 97"/>
          <p:cNvCxnSpPr>
            <a:stCxn id="43" idx="1"/>
            <a:endCxn id="40" idx="1"/>
          </p:cNvCxnSpPr>
          <p:nvPr/>
        </p:nvCxnSpPr>
        <p:spPr bwMode="auto">
          <a:xfrm rot="10800000">
            <a:off x="3821906" y="1697832"/>
            <a:ext cx="1117" cy="750094"/>
          </a:xfrm>
          <a:prstGeom prst="bentConnector3">
            <a:avLst>
              <a:gd name="adj1" fmla="val 271298866"/>
            </a:avLst>
          </a:prstGeom>
          <a:blipFill dpi="0" rotWithShape="0">
            <a:blip r:embed="rId2"/>
            <a:srcRect/>
            <a:tile tx="0" ty="0" sx="100000" sy="100000" flip="none" algn="tl"/>
          </a:blipFill>
          <a:ln w="25400" cap="flat" cmpd="sng" algn="ctr">
            <a:solidFill>
              <a:srgbClr val="000000"/>
            </a:solidFill>
            <a:prstDash val="dash"/>
            <a:round/>
            <a:headEnd type="none" w="med" len="med"/>
            <a:tailEnd type="arrow" w="med" len="med"/>
          </a:ln>
          <a:effectLst>
            <a:outerShdw blurRad="50800" dist="38100" dir="2700000">
              <a:srgbClr val="000000">
                <a:alpha val="43000"/>
              </a:srgbClr>
            </a:outerShdw>
          </a:effectLst>
        </p:spPr>
      </p:cxnSp>
      <p:cxnSp>
        <p:nvCxnSpPr>
          <p:cNvPr id="102" name="Forma 101"/>
          <p:cNvCxnSpPr>
            <a:stCxn id="48" idx="1"/>
          </p:cNvCxnSpPr>
          <p:nvPr/>
        </p:nvCxnSpPr>
        <p:spPr bwMode="auto">
          <a:xfrm rot="10800000" flipH="1">
            <a:off x="1732359" y="1590675"/>
            <a:ext cx="2089547" cy="3429000"/>
          </a:xfrm>
          <a:prstGeom prst="bentConnector4">
            <a:avLst>
              <a:gd name="adj1" fmla="val -67517"/>
              <a:gd name="adj2" fmla="val 100002"/>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106" name="Conector recto de flecha 105"/>
          <p:cNvCxnSpPr>
            <a:stCxn id="43" idx="1"/>
          </p:cNvCxnSpPr>
          <p:nvPr/>
        </p:nvCxnSpPr>
        <p:spPr bwMode="auto">
          <a:xfrm rot="10800000" flipV="1">
            <a:off x="1678781" y="2447925"/>
            <a:ext cx="2143125" cy="750094"/>
          </a:xfrm>
          <a:prstGeom prst="straightConnector1">
            <a:avLst/>
          </a:prstGeom>
          <a:blipFill dpi="0" rotWithShape="0">
            <a:blip r:embed="rId2"/>
            <a:srcRect/>
            <a:tile tx="0" ty="0" sx="100000" sy="100000" flip="none" algn="tl"/>
          </a:blipFill>
          <a:ln w="25400" cap="flat" cmpd="sng" algn="ctr">
            <a:solidFill>
              <a:schemeClr val="bg2">
                <a:lumMod val="50000"/>
                <a:lumOff val="50000"/>
              </a:schemeClr>
            </a:solidFill>
            <a:prstDash val="solid"/>
            <a:round/>
            <a:headEnd type="none" w="med" len="med"/>
            <a:tailEnd type="arrow"/>
          </a:ln>
          <a:effectLst>
            <a:outerShdw blurRad="50800" dist="38100" dir="2700000">
              <a:srgbClr val="000000">
                <a:alpha val="43000"/>
              </a:srgbClr>
            </a:outerShdw>
          </a:effectLst>
        </p:spPr>
      </p:cxnSp>
      <p:cxnSp>
        <p:nvCxnSpPr>
          <p:cNvPr id="108" name="Conector recto de flecha 107"/>
          <p:cNvCxnSpPr>
            <a:stCxn id="38" idx="2"/>
            <a:endCxn id="40" idx="0"/>
          </p:cNvCxnSpPr>
          <p:nvPr/>
        </p:nvCxnSpPr>
        <p:spPr bwMode="auto">
          <a:xfrm rot="5400000">
            <a:off x="4518422" y="1322785"/>
            <a:ext cx="321469" cy="1117"/>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110" name="Conector recto de flecha 109"/>
          <p:cNvCxnSpPr>
            <a:stCxn id="40" idx="2"/>
            <a:endCxn id="43" idx="0"/>
          </p:cNvCxnSpPr>
          <p:nvPr/>
        </p:nvCxnSpPr>
        <p:spPr bwMode="auto">
          <a:xfrm rot="5400000">
            <a:off x="4518422" y="2072878"/>
            <a:ext cx="321469" cy="1117"/>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112" name="Conector recto de flecha 111"/>
          <p:cNvCxnSpPr>
            <a:stCxn id="43" idx="2"/>
            <a:endCxn id="44" idx="0"/>
          </p:cNvCxnSpPr>
          <p:nvPr/>
        </p:nvCxnSpPr>
        <p:spPr bwMode="auto">
          <a:xfrm rot="5400000">
            <a:off x="4411266" y="2930128"/>
            <a:ext cx="535781" cy="1117"/>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114" name="Conector recto de flecha 113"/>
          <p:cNvCxnSpPr>
            <a:stCxn id="44" idx="2"/>
            <a:endCxn id="46" idx="0"/>
          </p:cNvCxnSpPr>
          <p:nvPr/>
        </p:nvCxnSpPr>
        <p:spPr bwMode="auto">
          <a:xfrm rot="5400000">
            <a:off x="4464844" y="3840956"/>
            <a:ext cx="428625" cy="1117"/>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116" name="Conector recto de flecha 115"/>
          <p:cNvCxnSpPr>
            <a:stCxn id="48" idx="2"/>
          </p:cNvCxnSpPr>
          <p:nvPr/>
        </p:nvCxnSpPr>
        <p:spPr bwMode="auto">
          <a:xfrm rot="16200000" flipH="1">
            <a:off x="2911078" y="4912519"/>
            <a:ext cx="589359" cy="1232297"/>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118" name="Conector recto de flecha 117"/>
          <p:cNvCxnSpPr>
            <a:stCxn id="47" idx="2"/>
          </p:cNvCxnSpPr>
          <p:nvPr/>
        </p:nvCxnSpPr>
        <p:spPr bwMode="auto">
          <a:xfrm rot="5400000">
            <a:off x="5991821" y="4778574"/>
            <a:ext cx="589359" cy="1500188"/>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a:outerShdw blurRad="50800" dist="38100" dir="2700000">
              <a:srgbClr val="000000">
                <a:alpha val="43000"/>
              </a:srgbClr>
            </a:outerShdw>
          </a:effectLst>
        </p:spPr>
      </p:cxnSp>
      <p:cxnSp>
        <p:nvCxnSpPr>
          <p:cNvPr id="132" name="Conector recto de flecha 131"/>
          <p:cNvCxnSpPr>
            <a:endCxn id="50" idx="0"/>
          </p:cNvCxnSpPr>
          <p:nvPr/>
        </p:nvCxnSpPr>
        <p:spPr bwMode="auto">
          <a:xfrm rot="10800000" flipV="1">
            <a:off x="1357312" y="1804988"/>
            <a:ext cx="2464594" cy="1393031"/>
          </a:xfrm>
          <a:prstGeom prst="straightConnector1">
            <a:avLst/>
          </a:prstGeom>
          <a:blipFill dpi="0" rotWithShape="0">
            <a:blip r:embed="rId2"/>
            <a:srcRect/>
            <a:tile tx="0" ty="0" sx="100000" sy="100000" flip="none" algn="tl"/>
          </a:blipFill>
          <a:ln w="25400" cap="flat" cmpd="sng" algn="ctr">
            <a:solidFill>
              <a:schemeClr val="bg2">
                <a:lumMod val="50000"/>
                <a:lumOff val="50000"/>
              </a:schemeClr>
            </a:solidFill>
            <a:prstDash val="solid"/>
            <a:round/>
            <a:headEnd type="none" w="med" len="med"/>
            <a:tailEnd type="arrow"/>
          </a:ln>
          <a:effectLst>
            <a:outerShdw blurRad="50800" dist="38100" dir="2700000">
              <a:srgbClr val="000000">
                <a:alpha val="43000"/>
              </a:srgbClr>
            </a:outerShdw>
          </a:effectLst>
        </p:spPr>
      </p:cxnSp>
      <p:sp>
        <p:nvSpPr>
          <p:cNvPr id="38" name="Rectángulo 37"/>
          <p:cNvSpPr/>
          <p:nvPr/>
        </p:nvSpPr>
        <p:spPr bwMode="auto">
          <a:xfrm>
            <a:off x="3821906" y="733425"/>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n-US" sz="1800" dirty="0" smtClean="0">
                <a:latin typeface="Helvetica Neue"/>
                <a:cs typeface="Helvetica Neue"/>
              </a:rPr>
              <a:t>SUBMITTED</a:t>
            </a:r>
            <a:endParaRPr lang="en-US" sz="1800" dirty="0">
              <a:latin typeface="Helvetica Neue"/>
              <a:cs typeface="Helvetica Neue"/>
            </a:endParaRPr>
          </a:p>
        </p:txBody>
      </p:sp>
      <p:sp>
        <p:nvSpPr>
          <p:cNvPr id="40" name="Rectángulo 39"/>
          <p:cNvSpPr/>
          <p:nvPr/>
        </p:nvSpPr>
        <p:spPr bwMode="auto">
          <a:xfrm>
            <a:off x="3821906" y="1483519"/>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n-US" sz="1800" dirty="0" smtClean="0">
                <a:latin typeface="Helvetica Neue"/>
                <a:cs typeface="Helvetica Neue"/>
              </a:rPr>
              <a:t>WAIT</a:t>
            </a:r>
            <a:endParaRPr lang="en-US" sz="1800" dirty="0">
              <a:latin typeface="Helvetica Neue"/>
              <a:cs typeface="Helvetica Neue"/>
            </a:endParaRPr>
          </a:p>
        </p:txBody>
      </p:sp>
      <p:sp>
        <p:nvSpPr>
          <p:cNvPr id="43" name="Rectángulo 42"/>
          <p:cNvSpPr/>
          <p:nvPr/>
        </p:nvSpPr>
        <p:spPr bwMode="auto">
          <a:xfrm>
            <a:off x="3821906" y="2233613"/>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s-ES_tradnl" sz="1800" dirty="0" smtClean="0">
                <a:latin typeface="Helvetica Neue"/>
                <a:cs typeface="Helvetica Neue"/>
              </a:rPr>
              <a:t>READY</a:t>
            </a:r>
            <a:endParaRPr lang="es-ES_tradnl" sz="1800" dirty="0">
              <a:latin typeface="Helvetica Neue"/>
              <a:cs typeface="Helvetica Neue"/>
            </a:endParaRPr>
          </a:p>
        </p:txBody>
      </p:sp>
      <p:sp>
        <p:nvSpPr>
          <p:cNvPr id="44" name="Rectángulo 43"/>
          <p:cNvSpPr/>
          <p:nvPr/>
        </p:nvSpPr>
        <p:spPr bwMode="auto">
          <a:xfrm>
            <a:off x="3821906" y="3198019"/>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s-ES_tradnl" sz="1800" dirty="0" smtClean="0">
                <a:latin typeface="Helvetica Neue"/>
                <a:cs typeface="Helvetica Neue"/>
              </a:rPr>
              <a:t>SCHEDULED</a:t>
            </a:r>
            <a:endParaRPr lang="es-ES_tradnl" sz="1800" dirty="0">
              <a:latin typeface="Helvetica Neue"/>
              <a:cs typeface="Helvetica Neue"/>
            </a:endParaRPr>
          </a:p>
        </p:txBody>
      </p:sp>
      <p:sp>
        <p:nvSpPr>
          <p:cNvPr id="46" name="Rectángulo 45"/>
          <p:cNvSpPr/>
          <p:nvPr/>
        </p:nvSpPr>
        <p:spPr bwMode="auto">
          <a:xfrm>
            <a:off x="3821906" y="4055269"/>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s-ES_tradnl" sz="1800" dirty="0" smtClean="0">
                <a:latin typeface="Helvetica Neue"/>
                <a:cs typeface="Helvetica Neue"/>
              </a:rPr>
              <a:t>RUNNING</a:t>
            </a:r>
            <a:endParaRPr lang="es-ES_tradnl" sz="1800" dirty="0">
              <a:latin typeface="Helvetica Neue"/>
              <a:cs typeface="Helvetica Neue"/>
            </a:endParaRPr>
          </a:p>
        </p:txBody>
      </p:sp>
      <p:sp>
        <p:nvSpPr>
          <p:cNvPr id="47" name="Rectángulo 46"/>
          <p:cNvSpPr/>
          <p:nvPr/>
        </p:nvSpPr>
        <p:spPr bwMode="auto">
          <a:xfrm>
            <a:off x="6179344" y="4805363"/>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s-ES_tradnl" sz="1800" dirty="0" smtClean="0">
                <a:latin typeface="Helvetica Neue"/>
                <a:cs typeface="Helvetica Neue"/>
              </a:rPr>
              <a:t>DONE (OK)</a:t>
            </a:r>
            <a:endParaRPr lang="es-ES_tradnl" sz="1800" dirty="0">
              <a:latin typeface="Helvetica Neue"/>
              <a:cs typeface="Helvetica Neue"/>
            </a:endParaRPr>
          </a:p>
        </p:txBody>
      </p:sp>
      <p:sp>
        <p:nvSpPr>
          <p:cNvPr id="48" name="Rectángulo 47"/>
          <p:cNvSpPr/>
          <p:nvPr/>
        </p:nvSpPr>
        <p:spPr bwMode="auto">
          <a:xfrm>
            <a:off x="1732359" y="4805363"/>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s-ES_tradnl" sz="1800" dirty="0" smtClean="0">
                <a:latin typeface="Helvetica Neue"/>
                <a:cs typeface="Helvetica Neue"/>
              </a:rPr>
              <a:t>DONE (</a:t>
            </a:r>
            <a:r>
              <a:rPr lang="es-ES_tradnl" sz="1800" dirty="0" err="1" smtClean="0">
                <a:latin typeface="Helvetica Neue"/>
                <a:cs typeface="Helvetica Neue"/>
              </a:rPr>
              <a:t>Failed</a:t>
            </a:r>
            <a:r>
              <a:rPr lang="es-ES_tradnl" sz="1800" dirty="0" smtClean="0">
                <a:latin typeface="Helvetica Neue"/>
                <a:cs typeface="Helvetica Neue"/>
              </a:rPr>
              <a:t>)</a:t>
            </a:r>
            <a:endParaRPr lang="es-ES_tradnl" sz="1800" dirty="0">
              <a:latin typeface="Helvetica Neue"/>
              <a:cs typeface="Helvetica Neue"/>
            </a:endParaRPr>
          </a:p>
        </p:txBody>
      </p:sp>
      <p:sp>
        <p:nvSpPr>
          <p:cNvPr id="49" name="Rectángulo 48"/>
          <p:cNvSpPr/>
          <p:nvPr/>
        </p:nvSpPr>
        <p:spPr bwMode="auto">
          <a:xfrm>
            <a:off x="3821906" y="5716191"/>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s-ES_tradnl" sz="1800" dirty="0" smtClean="0">
                <a:latin typeface="Helvetica Neue"/>
                <a:cs typeface="Helvetica Neue"/>
              </a:rPr>
              <a:t>CLEARED</a:t>
            </a:r>
          </a:p>
        </p:txBody>
      </p:sp>
      <p:sp>
        <p:nvSpPr>
          <p:cNvPr id="50" name="Rectángulo 49"/>
          <p:cNvSpPr/>
          <p:nvPr/>
        </p:nvSpPr>
        <p:spPr bwMode="auto">
          <a:xfrm>
            <a:off x="500063" y="3198019"/>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s-ES_tradnl" sz="1800" dirty="0" smtClean="0">
                <a:latin typeface="Helvetica Neue"/>
                <a:cs typeface="Helvetica Neue"/>
              </a:rPr>
              <a:t>CANCELLED</a:t>
            </a:r>
            <a:endParaRPr lang="es-ES_tradnl" sz="1800" dirty="0">
              <a:latin typeface="Helvetica Neue"/>
              <a:cs typeface="Helvetica Neue"/>
            </a:endParaRPr>
          </a:p>
        </p:txBody>
      </p:sp>
      <p:sp>
        <p:nvSpPr>
          <p:cNvPr id="55" name="Rectángulo 54"/>
          <p:cNvSpPr/>
          <p:nvPr/>
        </p:nvSpPr>
        <p:spPr bwMode="auto">
          <a:xfrm>
            <a:off x="7143750" y="3198019"/>
            <a:ext cx="1714500" cy="428625"/>
          </a:xfrm>
          <a:prstGeom prst="rect">
            <a:avLst/>
          </a:prstGeom>
          <a:solidFill>
            <a:schemeClr val="bg1"/>
          </a:solidFill>
          <a:ln w="25400" cap="flat" cmpd="sng" algn="ctr">
            <a:solidFill>
              <a:srgbClr val="000000"/>
            </a:solidFill>
            <a:prstDash val="solid"/>
            <a:round/>
            <a:headEnd type="none" w="med" len="med"/>
            <a:tailEnd type="none" w="med" len="med"/>
          </a:ln>
          <a:effectLst>
            <a:outerShdw blurRad="50800" dist="38100" dir="2700000">
              <a:srgbClr val="000000">
                <a:alpha val="43000"/>
              </a:srgbClr>
            </a:outerShdw>
          </a:effectLst>
        </p:spPr>
        <p:txBody>
          <a:bodyPr vert="horz" wrap="square" lIns="64291" tIns="32146" rIns="64291" bIns="32146" numCol="1" rtlCol="0" anchor="t" anchorCtr="0" compatLnSpc="1">
            <a:prstTxWarp prst="textNoShape">
              <a:avLst/>
            </a:prstTxWarp>
          </a:bodyPr>
          <a:lstStyle/>
          <a:p>
            <a:pPr defTabSz="642915"/>
            <a:r>
              <a:rPr lang="es-ES_tradnl" sz="1800" dirty="0" smtClean="0">
                <a:latin typeface="Helvetica Neue"/>
                <a:cs typeface="Helvetica Neue"/>
              </a:rPr>
              <a:t>ABORTED</a:t>
            </a:r>
            <a:endParaRPr lang="es-ES_tradnl" sz="1800" dirty="0">
              <a:latin typeface="Helvetica Neue"/>
              <a:cs typeface="Helvetica Neue"/>
            </a:endParaRPr>
          </a:p>
        </p:txBody>
      </p:sp>
      <p:cxnSp>
        <p:nvCxnSpPr>
          <p:cNvPr id="135" name="Conector recto de flecha 134"/>
          <p:cNvCxnSpPr>
            <a:stCxn id="44" idx="1"/>
            <a:endCxn id="50" idx="3"/>
          </p:cNvCxnSpPr>
          <p:nvPr/>
        </p:nvCxnSpPr>
        <p:spPr bwMode="auto">
          <a:xfrm rot="10800000">
            <a:off x="2214562" y="3412331"/>
            <a:ext cx="1607344" cy="1117"/>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p:spPr>
      </p:cxnSp>
      <p:cxnSp>
        <p:nvCxnSpPr>
          <p:cNvPr id="138" name="Conector recto de flecha 137"/>
          <p:cNvCxnSpPr>
            <a:endCxn id="48" idx="0"/>
          </p:cNvCxnSpPr>
          <p:nvPr/>
        </p:nvCxnSpPr>
        <p:spPr bwMode="auto">
          <a:xfrm rot="10800000" flipV="1">
            <a:off x="2589609" y="3626644"/>
            <a:ext cx="1928813" cy="1178719"/>
          </a:xfrm>
          <a:prstGeom prst="straightConnector1">
            <a:avLst/>
          </a:prstGeom>
          <a:blipFill dpi="0" rotWithShape="0">
            <a:blip r:embed="rId2"/>
            <a:srcRect/>
            <a:tile tx="0" ty="0" sx="100000" sy="100000" flip="none" algn="tl"/>
          </a:blipFill>
          <a:ln w="25400" cap="flat" cmpd="sng" algn="ctr">
            <a:solidFill>
              <a:srgbClr val="000000"/>
            </a:solidFill>
            <a:prstDash val="solid"/>
            <a:round/>
            <a:headEnd type="none" w="med" len="med"/>
            <a:tailEnd type="arrow"/>
          </a:ln>
          <a:effectLst/>
        </p:spPr>
      </p:cxnSp>
      <p:sp>
        <p:nvSpPr>
          <p:cNvPr id="39" name="Marcador de número de diapositiva 38"/>
          <p:cNvSpPr>
            <a:spLocks noGrp="1"/>
          </p:cNvSpPr>
          <p:nvPr>
            <p:ph type="sldNum" sz="quarter" idx="10"/>
          </p:nvPr>
        </p:nvSpPr>
        <p:spPr/>
        <p:txBody>
          <a:bodyPr/>
          <a:lstStyle/>
          <a:p>
            <a:fld id="{0D827737-7F67-4447-AF1C-221D380ADF9C}" type="slidenum">
              <a:rPr lang="en-US" smtClean="0"/>
              <a:pPr/>
              <a:t>33</a:t>
            </a:fld>
            <a:endParaRPr lang="en-US"/>
          </a:p>
        </p:txBody>
      </p:sp>
      <p:sp>
        <p:nvSpPr>
          <p:cNvPr id="41" name="Rectangle 2"/>
          <p:cNvSpPr>
            <a:spLocks/>
          </p:cNvSpPr>
          <p:nvPr/>
        </p:nvSpPr>
        <p:spPr bwMode="auto">
          <a:xfrm>
            <a:off x="304800" y="0"/>
            <a:ext cx="4018359"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Job Managing</a:t>
            </a:r>
            <a:endParaRPr lang="en-US"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7393781"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US"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Basic concepts</a:t>
            </a:r>
            <a:endParaRPr lang="en-US"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6" name="Text Box 3"/>
          <p:cNvSpPr txBox="1">
            <a:spLocks noChangeArrowheads="1"/>
          </p:cNvSpPr>
          <p:nvPr/>
        </p:nvSpPr>
        <p:spPr bwMode="auto">
          <a:xfrm>
            <a:off x="285750" y="897730"/>
            <a:ext cx="7867650" cy="5350670"/>
          </a:xfrm>
          <a:prstGeom prst="rect">
            <a:avLst/>
          </a:prstGeom>
          <a:noFill/>
          <a:ln w="9525">
            <a:noFill/>
            <a:round/>
            <a:headEnd/>
            <a:tailEnd/>
          </a:ln>
          <a:effectLst/>
        </p:spPr>
        <p:txBody>
          <a:bodyPr wrap="square" lIns="63279" tIns="32905" rIns="63279" bIns="32905">
            <a:prstTxWarp prst="textNoShape">
              <a:avLst/>
            </a:prstTxWarp>
            <a:spAutoFit/>
          </a:bodyPr>
          <a:lstStyle/>
          <a:p>
            <a:pPr algn="l">
              <a:lnSpc>
                <a:spcPct val="93000"/>
              </a:lnSpc>
              <a:buFont typeface="Arial"/>
              <a:buChar char="•"/>
              <a:tabLst>
                <a:tab pos="0" algn="l"/>
                <a:tab pos="321457" algn="l"/>
                <a:tab pos="642915" algn="l"/>
                <a:tab pos="964372" algn="l"/>
                <a:tab pos="1285829" algn="l"/>
                <a:tab pos="1607287" algn="l"/>
                <a:tab pos="1928744" algn="l"/>
                <a:tab pos="2250201" algn="l"/>
                <a:tab pos="2571659" algn="l"/>
                <a:tab pos="2893116" algn="l"/>
                <a:tab pos="3214573" algn="l"/>
                <a:tab pos="3536031" algn="l"/>
                <a:tab pos="3857488" algn="l"/>
                <a:tab pos="4178945" algn="l"/>
                <a:tab pos="4500402" algn="l"/>
                <a:tab pos="4821860" algn="l"/>
                <a:tab pos="5143317" algn="l"/>
                <a:tab pos="5464774" algn="l"/>
                <a:tab pos="5786232" algn="l"/>
                <a:tab pos="6107689" algn="l"/>
                <a:tab pos="6429146" algn="l"/>
                <a:tab pos="6628941" algn="l"/>
                <a:tab pos="6944818" algn="l"/>
                <a:tab pos="7260694" algn="l"/>
                <a:tab pos="7578803" algn="l"/>
                <a:tab pos="7578803" algn="l"/>
              </a:tabLst>
            </a:pPr>
            <a:r>
              <a:rPr lang="en-GB" sz="1800" b="1" dirty="0" smtClean="0">
                <a:solidFill>
                  <a:schemeClr val="tx1"/>
                </a:solidFill>
                <a:effectLst>
                  <a:outerShdw blurRad="38100" dist="38100" dir="2700000" algn="tl">
                    <a:srgbClr val="DDDDDD"/>
                  </a:outerShdw>
                </a:effectLst>
                <a:latin typeface="Helvetica Neue"/>
                <a:ea typeface="DejaVuSans" charset="0"/>
                <a:cs typeface="Helvetica Neue"/>
              </a:rPr>
              <a:t> User </a:t>
            </a:r>
            <a:r>
              <a:rPr lang="en-GB" sz="1800" b="1" dirty="0">
                <a:solidFill>
                  <a:schemeClr val="tx1"/>
                </a:solidFill>
                <a:effectLst>
                  <a:outerShdw blurRad="38100" dist="38100" dir="2700000" algn="tl">
                    <a:srgbClr val="DDDDDD"/>
                  </a:outerShdw>
                </a:effectLst>
                <a:latin typeface="Helvetica Neue"/>
                <a:ea typeface="DejaVuSans" charset="0"/>
                <a:cs typeface="Helvetica Neue"/>
              </a:rPr>
              <a:t>Interface (UI)</a:t>
            </a:r>
            <a:r>
              <a:rPr lang="en-GB" sz="1800" dirty="0">
                <a:solidFill>
                  <a:schemeClr val="tx1"/>
                </a:solidFill>
                <a:latin typeface="Helvetica Neue"/>
                <a:ea typeface="DejaVuSans" charset="0"/>
                <a:cs typeface="Helvetica Neue"/>
              </a:rPr>
              <a:t>:</a:t>
            </a:r>
            <a:r>
              <a:rPr lang="en-GB" sz="1800" dirty="0" smtClean="0">
                <a:solidFill>
                  <a:schemeClr val="tx1"/>
                </a:solidFill>
                <a:latin typeface="Helvetica Neue"/>
                <a:ea typeface="DejaVuSans" charset="0"/>
                <a:cs typeface="Helvetica Neue"/>
              </a:rPr>
              <a:t>	 is the “place” </a:t>
            </a:r>
            <a:r>
              <a:rPr lang="en-GB" sz="1800" dirty="0">
                <a:solidFill>
                  <a:schemeClr val="tx1"/>
                </a:solidFill>
                <a:latin typeface="Helvetica Neue"/>
                <a:ea typeface="DejaVuSans" charset="0"/>
                <a:cs typeface="Helvetica Neue"/>
              </a:rPr>
              <a:t>where users logon to the </a:t>
            </a:r>
            <a:r>
              <a:rPr lang="en-GB" sz="1800" dirty="0" smtClean="0">
                <a:solidFill>
                  <a:schemeClr val="tx1"/>
                </a:solidFill>
                <a:latin typeface="Helvetica Neue"/>
                <a:ea typeface="DejaVuSans" charset="0"/>
                <a:cs typeface="Helvetica Neue"/>
              </a:rPr>
              <a:t>Grid. List resources suitable to execute a given job, submit and cancel jobs. Also retrieve job results. Copy, replicate or delete files from the Grid.</a:t>
            </a:r>
          </a:p>
          <a:p>
            <a:pPr algn="l">
              <a:lnSpc>
                <a:spcPct val="93000"/>
              </a:lnSpc>
              <a:buFont typeface="Arial"/>
              <a:buChar char="•"/>
              <a:tabLst>
                <a:tab pos="0" algn="l"/>
                <a:tab pos="321457" algn="l"/>
                <a:tab pos="642915" algn="l"/>
                <a:tab pos="964372" algn="l"/>
                <a:tab pos="1285829" algn="l"/>
                <a:tab pos="1607287" algn="l"/>
                <a:tab pos="1928744" algn="l"/>
                <a:tab pos="2250201" algn="l"/>
                <a:tab pos="2571659" algn="l"/>
                <a:tab pos="2893116" algn="l"/>
                <a:tab pos="3214573" algn="l"/>
                <a:tab pos="3536031" algn="l"/>
                <a:tab pos="3857488" algn="l"/>
                <a:tab pos="4178945" algn="l"/>
                <a:tab pos="4500402" algn="l"/>
                <a:tab pos="4821860" algn="l"/>
                <a:tab pos="5143317" algn="l"/>
                <a:tab pos="5464774" algn="l"/>
                <a:tab pos="5786232" algn="l"/>
                <a:tab pos="6107689" algn="l"/>
                <a:tab pos="6429146" algn="l"/>
                <a:tab pos="6628941" algn="l"/>
                <a:tab pos="6944818" algn="l"/>
                <a:tab pos="7260694" algn="l"/>
                <a:tab pos="7578803" algn="l"/>
                <a:tab pos="7578803" algn="l"/>
              </a:tabLst>
            </a:pPr>
            <a:endParaRPr lang="en-GB" sz="1800" dirty="0" smtClean="0">
              <a:solidFill>
                <a:schemeClr val="tx1"/>
              </a:solidFill>
              <a:latin typeface="Helvetica Neue"/>
              <a:ea typeface="DejaVuSans" charset="0"/>
              <a:cs typeface="Helvetica Neue"/>
            </a:endParaRP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b="1" dirty="0" smtClean="0">
                <a:solidFill>
                  <a:schemeClr val="tx1"/>
                </a:solidFill>
                <a:effectLst>
                  <a:outerShdw blurRad="38100" dist="38100" dir="2700000" algn="tl">
                    <a:srgbClr val="DDDDDD"/>
                  </a:outerShdw>
                </a:effectLst>
                <a:latin typeface="Helvetica Neue"/>
                <a:ea typeface="DejaVuSans" charset="0"/>
                <a:cs typeface="Helvetica Neue"/>
              </a:rPr>
              <a:t> Workload Management System (WMS)</a:t>
            </a:r>
            <a:r>
              <a:rPr lang="en-GB" sz="1800" dirty="0" smtClean="0">
                <a:solidFill>
                  <a:schemeClr val="tx1"/>
                </a:solidFill>
                <a:latin typeface="Helvetica Neue"/>
                <a:ea typeface="DejaVuSans" charset="0"/>
                <a:cs typeface="Helvetica Neue"/>
              </a:rPr>
              <a:t>: manages and matches the user requirements with the available resources on the Grid.</a:t>
            </a: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endParaRPr lang="en-GB" sz="1800" dirty="0" smtClean="0">
              <a:solidFill>
                <a:schemeClr val="tx1"/>
              </a:solidFill>
              <a:latin typeface="Helvetica Neue"/>
              <a:ea typeface="DejaVuSans" charset="0"/>
              <a:cs typeface="Helvetica Neue"/>
            </a:endParaRP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b="1" dirty="0" smtClean="0">
                <a:solidFill>
                  <a:schemeClr val="tx1"/>
                </a:solidFill>
                <a:effectLst>
                  <a:outerShdw blurRad="38100" dist="38100" dir="2700000" algn="tl">
                    <a:srgbClr val="DDDDDD"/>
                  </a:outerShdw>
                </a:effectLst>
                <a:latin typeface="Helvetica Neue"/>
                <a:ea typeface="DejaVuSans" charset="0"/>
                <a:cs typeface="Helvetica Neue"/>
              </a:rPr>
              <a:t> Information System</a:t>
            </a:r>
            <a:r>
              <a:rPr lang="en-GB" sz="1800" dirty="0" smtClean="0">
                <a:solidFill>
                  <a:schemeClr val="tx1"/>
                </a:solidFill>
                <a:latin typeface="Helvetica Neue"/>
                <a:ea typeface="DejaVuSans" charset="0"/>
                <a:cs typeface="Helvetica Neue"/>
              </a:rPr>
              <a:t>: provides characteristics and status of </a:t>
            </a:r>
            <a:r>
              <a:rPr lang="en-GB" sz="1800" dirty="0" err="1" smtClean="0">
                <a:solidFill>
                  <a:schemeClr val="tx1"/>
                </a:solidFill>
                <a:latin typeface="Helvetica Neue"/>
                <a:ea typeface="DejaVuSans" charset="0"/>
                <a:cs typeface="Helvetica Neue"/>
              </a:rPr>
              <a:t>CEs</a:t>
            </a:r>
            <a:r>
              <a:rPr lang="en-GB" sz="1800" dirty="0" smtClean="0">
                <a:solidFill>
                  <a:schemeClr val="tx1"/>
                </a:solidFill>
                <a:latin typeface="Helvetica Neue"/>
                <a:ea typeface="DejaVuSans" charset="0"/>
                <a:cs typeface="Helvetica Neue"/>
              </a:rPr>
              <a:t> and </a:t>
            </a:r>
            <a:r>
              <a:rPr lang="en-GB" sz="1800" dirty="0" err="1" smtClean="0">
                <a:solidFill>
                  <a:schemeClr val="tx1"/>
                </a:solidFill>
                <a:latin typeface="Helvetica Neue"/>
                <a:ea typeface="DejaVuSans" charset="0"/>
                <a:cs typeface="Helvetica Neue"/>
              </a:rPr>
              <a:t>SEs</a:t>
            </a:r>
            <a:r>
              <a:rPr lang="en-GB" sz="1800" dirty="0" smtClean="0">
                <a:solidFill>
                  <a:schemeClr val="tx1"/>
                </a:solidFill>
                <a:latin typeface="Helvetica Neue"/>
                <a:ea typeface="DejaVuSans" charset="0"/>
                <a:cs typeface="Helvetica Neue"/>
              </a:rPr>
              <a:t>.</a:t>
            </a:r>
          </a:p>
          <a:p>
            <a:pPr lvl="1" algn="l">
              <a:lnSpc>
                <a:spcPct val="93000"/>
              </a:lnSpc>
              <a:buFont typeface="Wingdings" charset="2"/>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500" dirty="0" smtClean="0">
                <a:solidFill>
                  <a:schemeClr val="tx1"/>
                </a:solidFill>
                <a:latin typeface="Helvetica Neue"/>
                <a:ea typeface="DejaVuSans" charset="0"/>
                <a:cs typeface="Helvetica Neue"/>
              </a:rPr>
              <a:t> </a:t>
            </a:r>
            <a:r>
              <a:rPr lang="en-GB" sz="1500" i="1" dirty="0" smtClean="0">
                <a:latin typeface="Helvetica Neue"/>
                <a:cs typeface="Helvetica Neue"/>
              </a:rPr>
              <a:t>The data published in the Information Service conforms to the </a:t>
            </a:r>
            <a:r>
              <a:rPr lang="en-GB" sz="1500" b="1" i="1" dirty="0" smtClean="0">
                <a:latin typeface="Helvetica Neue"/>
                <a:cs typeface="Helvetica Neue"/>
              </a:rPr>
              <a:t>GLUE </a:t>
            </a:r>
            <a:r>
              <a:rPr lang="en-GB" sz="1500" i="1" dirty="0" smtClean="0">
                <a:latin typeface="Helvetica Neue"/>
                <a:cs typeface="Helvetica Neue"/>
              </a:rPr>
              <a:t>(Grid Laboratory for a Uniform Environment) </a:t>
            </a:r>
            <a:r>
              <a:rPr lang="en-GB" sz="1500" b="1" i="1" dirty="0" smtClean="0">
                <a:latin typeface="Helvetica Neue"/>
                <a:cs typeface="Helvetica Neue"/>
              </a:rPr>
              <a:t>Schema</a:t>
            </a:r>
            <a:r>
              <a:rPr lang="en-GB" sz="1500" i="1" dirty="0" smtClean="0">
                <a:latin typeface="Helvetica Neue"/>
                <a:cs typeface="Helvetica Neue"/>
              </a:rPr>
              <a:t>, which defines a common data model to be used for resources monitoring and discovery.</a:t>
            </a:r>
          </a:p>
          <a:p>
            <a:pPr algn="l">
              <a:lnSpc>
                <a:spcPct val="93000"/>
              </a:lnSpc>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endParaRPr lang="en-GB" sz="1800" dirty="0" smtClean="0">
              <a:solidFill>
                <a:schemeClr val="tx1"/>
              </a:solidFill>
              <a:latin typeface="Helvetica Neue"/>
              <a:ea typeface="DejaVuSans" charset="0"/>
              <a:cs typeface="Helvetica Neue"/>
            </a:endParaRP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b="1" dirty="0" smtClean="0">
                <a:solidFill>
                  <a:schemeClr val="tx1"/>
                </a:solidFill>
                <a:effectLst>
                  <a:outerShdw blurRad="38100" dist="38100" dir="2700000" algn="tl">
                    <a:srgbClr val="DDDDDD"/>
                  </a:outerShdw>
                </a:effectLst>
                <a:latin typeface="Helvetica Neue"/>
                <a:ea typeface="DejaVuSans" charset="0"/>
                <a:cs typeface="Helvetica Neue"/>
              </a:rPr>
              <a:t> Computing Element (CE)</a:t>
            </a:r>
            <a:r>
              <a:rPr lang="en-GB" sz="1800" dirty="0" smtClean="0">
                <a:solidFill>
                  <a:schemeClr val="tx1"/>
                </a:solidFill>
                <a:latin typeface="Helvetica Neue"/>
                <a:ea typeface="DejaVuSans" charset="0"/>
                <a:cs typeface="Helvetica Neue"/>
              </a:rPr>
              <a:t>: is a batch queue on a site’s computers where the user’s jobs are executed. Accepts jobs sent by the RB and submits them to the Worker Nodes.</a:t>
            </a: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endParaRPr lang="en-GB" sz="1800" dirty="0" smtClean="0">
              <a:solidFill>
                <a:schemeClr val="tx1"/>
              </a:solidFill>
              <a:latin typeface="Helvetica Neue"/>
              <a:ea typeface="DejaVuSans" charset="0"/>
              <a:cs typeface="Helvetica Neue"/>
            </a:endParaRP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b="1" dirty="0" smtClean="0">
                <a:solidFill>
                  <a:schemeClr val="tx1"/>
                </a:solidFill>
                <a:latin typeface="Helvetica Neue"/>
                <a:ea typeface="DejaVuSans" charset="0"/>
                <a:cs typeface="Helvetica Neue"/>
              </a:rPr>
              <a:t> Worker Node (WN): </a:t>
            </a:r>
            <a:r>
              <a:rPr lang="en-GB" sz="1800" dirty="0" smtClean="0">
                <a:solidFill>
                  <a:schemeClr val="tx1"/>
                </a:solidFill>
                <a:latin typeface="Helvetica Neue"/>
                <a:ea typeface="DejaVuSans" charset="0"/>
                <a:cs typeface="Helvetica Neue"/>
              </a:rPr>
              <a:t>performs the computation and sends back job results to the RB or stores them in a Storage Element.</a:t>
            </a: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endParaRPr lang="en-GB" sz="1800" dirty="0" smtClean="0">
              <a:solidFill>
                <a:schemeClr val="tx1"/>
              </a:solidFill>
              <a:latin typeface="Helvetica Neue"/>
              <a:ea typeface="DejaVuSans" charset="0"/>
              <a:cs typeface="Helvetica Neue"/>
            </a:endParaRPr>
          </a:p>
          <a:p>
            <a:pPr algn="l">
              <a:lnSpc>
                <a:spcPct val="93000"/>
              </a:lnSpc>
              <a:buFont typeface="Arial"/>
              <a:buChar char="•"/>
              <a:tabLst>
                <a:tab pos="0" algn="l"/>
                <a:tab pos="313644" algn="l"/>
                <a:tab pos="628405" algn="l"/>
                <a:tab pos="943165" algn="l"/>
                <a:tab pos="1257925" algn="l"/>
                <a:tab pos="1572686" algn="l"/>
                <a:tab pos="1887446" algn="l"/>
                <a:tab pos="2202206" algn="l"/>
                <a:tab pos="2516967" algn="l"/>
                <a:tab pos="2831727" algn="l"/>
                <a:tab pos="3146487" algn="l"/>
                <a:tab pos="3461247" algn="l"/>
                <a:tab pos="3776008" algn="l"/>
                <a:tab pos="4090768" algn="l"/>
                <a:tab pos="4405528" algn="l"/>
                <a:tab pos="4720289" algn="l"/>
                <a:tab pos="5035049" algn="l"/>
                <a:tab pos="5349809" algn="l"/>
                <a:tab pos="5664569" algn="l"/>
                <a:tab pos="5979330" algn="l"/>
                <a:tab pos="6294090" algn="l"/>
              </a:tabLst>
            </a:pPr>
            <a:r>
              <a:rPr lang="en-GB" sz="1800" b="1" dirty="0" smtClean="0">
                <a:solidFill>
                  <a:schemeClr val="tx1"/>
                </a:solidFill>
                <a:effectLst>
                  <a:outerShdw blurRad="38100" dist="38100" dir="2700000" algn="tl">
                    <a:srgbClr val="DDDDDD"/>
                  </a:outerShdw>
                </a:effectLst>
                <a:latin typeface="Helvetica Neue"/>
                <a:ea typeface="DejaVuSans" charset="0"/>
                <a:cs typeface="Helvetica Neue"/>
              </a:rPr>
              <a:t> Storage Element (SE)</a:t>
            </a:r>
            <a:r>
              <a:rPr lang="en-GB" sz="1800" dirty="0" smtClean="0">
                <a:solidFill>
                  <a:schemeClr val="tx1"/>
                </a:solidFill>
                <a:latin typeface="Helvetica Neue"/>
                <a:ea typeface="DejaVuSans" charset="0"/>
                <a:cs typeface="Helvetica Neue"/>
              </a:rPr>
              <a:t>: provides access to (large-scale/performance) data storage resources. Can support different protocols and interfaces.</a:t>
            </a:r>
          </a:p>
        </p:txBody>
      </p:sp>
      <p:grpSp>
        <p:nvGrpSpPr>
          <p:cNvPr id="18" name="Agrupar 17"/>
          <p:cNvGrpSpPr/>
          <p:nvPr/>
        </p:nvGrpSpPr>
        <p:grpSpPr>
          <a:xfrm>
            <a:off x="8184356" y="862011"/>
            <a:ext cx="642938" cy="696516"/>
            <a:chOff x="5588001" y="1905000"/>
            <a:chExt cx="1955800" cy="1955800"/>
          </a:xfrm>
        </p:grpSpPr>
        <p:pic>
          <p:nvPicPr>
            <p:cNvPr id="19" name="Imagen 18" descr="server.png"/>
            <p:cNvPicPr>
              <a:picLocks noChangeAspect="1"/>
            </p:cNvPicPr>
            <p:nvPr/>
          </p:nvPicPr>
          <p:blipFill>
            <a:blip r:embed="rId2"/>
            <a:stretch>
              <a:fillRect/>
            </a:stretch>
          </p:blipFill>
          <p:spPr>
            <a:xfrm>
              <a:off x="5588001" y="1905000"/>
              <a:ext cx="1955800" cy="1955800"/>
            </a:xfrm>
            <a:prstGeom prst="rect">
              <a:avLst/>
            </a:prstGeom>
          </p:spPr>
        </p:pic>
        <p:sp>
          <p:nvSpPr>
            <p:cNvPr id="20" name="Rectángulo 19"/>
            <p:cNvSpPr/>
            <p:nvPr/>
          </p:nvSpPr>
          <p:spPr>
            <a:xfrm rot="20364741">
              <a:off x="6401504" y="2570911"/>
              <a:ext cx="895508" cy="561750"/>
            </a:xfrm>
            <a:prstGeom prst="rect">
              <a:avLst/>
            </a:prstGeom>
          </p:spPr>
          <p:txBody>
            <a:bodyPr wrap="square">
              <a:spAutoFit/>
            </a:bodyPr>
            <a:lstStyle/>
            <a:p>
              <a:r>
                <a:rPr lang="en-US" sz="700" b="1" dirty="0" smtClean="0">
                  <a:solidFill>
                    <a:schemeClr val="tx1"/>
                  </a:solidFill>
                  <a:effectLst>
                    <a:outerShdw blurRad="38100" dist="38100" dir="2700000" algn="tl">
                      <a:schemeClr val="bg1">
                        <a:alpha val="43137"/>
                      </a:schemeClr>
                    </a:outerShdw>
                  </a:effectLst>
                  <a:latin typeface="Helvetica Neue"/>
                  <a:ea typeface="Helvetica Neue" pitchFamily="-110" charset="0"/>
                  <a:cs typeface="Helvetica Neue"/>
                  <a:sym typeface="Helvetica Neue" pitchFamily="-110" charset="0"/>
                </a:rPr>
                <a:t>UI</a:t>
              </a:r>
              <a:endParaRPr lang="es-ES_tradnl" sz="700" b="1" dirty="0">
                <a:solidFill>
                  <a:schemeClr val="tx1"/>
                </a:solidFill>
                <a:effectLst>
                  <a:outerShdw blurRad="38100" dist="38100" dir="2700000" algn="tl">
                    <a:schemeClr val="bg1">
                      <a:alpha val="43137"/>
                    </a:schemeClr>
                  </a:outerShdw>
                </a:effectLst>
              </a:endParaRPr>
            </a:p>
          </p:txBody>
        </p:sp>
      </p:grpSp>
      <p:pic>
        <p:nvPicPr>
          <p:cNvPr id="8" name="Imagen 7" descr="600px-Information_icon_svg.png"/>
          <p:cNvPicPr>
            <a:picLocks noChangeAspect="1"/>
          </p:cNvPicPr>
          <p:nvPr/>
        </p:nvPicPr>
        <p:blipFill>
          <a:blip r:embed="rId3"/>
          <a:stretch>
            <a:fillRect/>
          </a:stretch>
        </p:blipFill>
        <p:spPr>
          <a:xfrm>
            <a:off x="8237935" y="2912490"/>
            <a:ext cx="628427" cy="628427"/>
          </a:xfrm>
          <a:prstGeom prst="rect">
            <a:avLst/>
          </a:prstGeom>
        </p:spPr>
      </p:pic>
      <p:pic>
        <p:nvPicPr>
          <p:cNvPr id="9" name="Imagen 8"/>
          <p:cNvPicPr>
            <a:picLocks noChangeAspect="1"/>
          </p:cNvPicPr>
          <p:nvPr/>
        </p:nvPicPr>
        <p:blipFill>
          <a:blip r:embed="rId4"/>
          <a:stretch>
            <a:fillRect/>
          </a:stretch>
        </p:blipFill>
        <p:spPr>
          <a:xfrm>
            <a:off x="8184357" y="5630464"/>
            <a:ext cx="571500" cy="571500"/>
          </a:xfrm>
          <a:prstGeom prst="rect">
            <a:avLst/>
          </a:prstGeom>
        </p:spPr>
      </p:pic>
      <p:grpSp>
        <p:nvGrpSpPr>
          <p:cNvPr id="11" name="Agrupar 10"/>
          <p:cNvGrpSpPr/>
          <p:nvPr/>
        </p:nvGrpSpPr>
        <p:grpSpPr>
          <a:xfrm>
            <a:off x="8077200" y="3808807"/>
            <a:ext cx="857250" cy="642938"/>
            <a:chOff x="-742950" y="3160713"/>
            <a:chExt cx="5695950" cy="3671887"/>
          </a:xfrm>
        </p:grpSpPr>
        <p:pic>
          <p:nvPicPr>
            <p:cNvPr id="12" name="Imagen 11" descr="server.png"/>
            <p:cNvPicPr>
              <a:picLocks noChangeAspect="1"/>
            </p:cNvPicPr>
            <p:nvPr/>
          </p:nvPicPr>
          <p:blipFill>
            <a:blip r:embed="rId2"/>
            <a:stretch>
              <a:fillRect/>
            </a:stretch>
          </p:blipFill>
          <p:spPr>
            <a:xfrm>
              <a:off x="-742950" y="3160713"/>
              <a:ext cx="3251200" cy="3251200"/>
            </a:xfrm>
            <a:prstGeom prst="rect">
              <a:avLst/>
            </a:prstGeom>
          </p:spPr>
        </p:pic>
        <p:pic>
          <p:nvPicPr>
            <p:cNvPr id="13" name="Imagen 12" descr="server.png"/>
            <p:cNvPicPr>
              <a:picLocks noChangeAspect="1"/>
            </p:cNvPicPr>
            <p:nvPr/>
          </p:nvPicPr>
          <p:blipFill>
            <a:blip r:embed="rId2"/>
            <a:stretch>
              <a:fillRect/>
            </a:stretch>
          </p:blipFill>
          <p:spPr>
            <a:xfrm>
              <a:off x="482600" y="3352800"/>
              <a:ext cx="3251200" cy="3251200"/>
            </a:xfrm>
            <a:prstGeom prst="rect">
              <a:avLst/>
            </a:prstGeom>
          </p:spPr>
        </p:pic>
        <p:pic>
          <p:nvPicPr>
            <p:cNvPr id="14" name="Imagen 13" descr="server.png"/>
            <p:cNvPicPr>
              <a:picLocks noChangeAspect="1"/>
            </p:cNvPicPr>
            <p:nvPr/>
          </p:nvPicPr>
          <p:blipFill>
            <a:blip r:embed="rId2"/>
            <a:stretch>
              <a:fillRect/>
            </a:stretch>
          </p:blipFill>
          <p:spPr>
            <a:xfrm>
              <a:off x="1701800" y="3581400"/>
              <a:ext cx="3251200" cy="3251200"/>
            </a:xfrm>
            <a:prstGeom prst="rect">
              <a:avLst/>
            </a:prstGeom>
          </p:spPr>
        </p:pic>
      </p:grpSp>
      <p:grpSp>
        <p:nvGrpSpPr>
          <p:cNvPr id="16" name="Agrupar 34"/>
          <p:cNvGrpSpPr/>
          <p:nvPr/>
        </p:nvGrpSpPr>
        <p:grpSpPr>
          <a:xfrm>
            <a:off x="8130778" y="1777728"/>
            <a:ext cx="785813" cy="785813"/>
            <a:chOff x="7721600" y="6400800"/>
            <a:chExt cx="2565400" cy="2565400"/>
          </a:xfrm>
        </p:grpSpPr>
        <p:pic>
          <p:nvPicPr>
            <p:cNvPr id="21" name="Imagen 20" descr="server.png"/>
            <p:cNvPicPr>
              <a:picLocks noChangeAspect="1"/>
            </p:cNvPicPr>
            <p:nvPr/>
          </p:nvPicPr>
          <p:blipFill>
            <a:blip r:embed="rId2"/>
            <a:stretch>
              <a:fillRect/>
            </a:stretch>
          </p:blipFill>
          <p:spPr>
            <a:xfrm>
              <a:off x="7721600" y="6400800"/>
              <a:ext cx="2565400" cy="2565400"/>
            </a:xfrm>
            <a:prstGeom prst="rect">
              <a:avLst/>
            </a:prstGeom>
          </p:spPr>
        </p:pic>
        <p:pic>
          <p:nvPicPr>
            <p:cNvPr id="22" name="Imagen 21"/>
            <p:cNvPicPr>
              <a:picLocks noChangeAspect="1"/>
            </p:cNvPicPr>
            <p:nvPr/>
          </p:nvPicPr>
          <p:blipFill>
            <a:blip r:embed="rId5">
              <a:clrChange>
                <a:clrFrom>
                  <a:srgbClr val="FFFFFF"/>
                </a:clrFrom>
                <a:clrTo>
                  <a:srgbClr val="FFFFFF">
                    <a:alpha val="0"/>
                  </a:srgbClr>
                </a:clrTo>
              </a:clrChange>
            </a:blip>
            <a:stretch>
              <a:fillRect/>
            </a:stretch>
          </p:blipFill>
          <p:spPr>
            <a:xfrm>
              <a:off x="9017001" y="7325678"/>
              <a:ext cx="795155" cy="808296"/>
            </a:xfrm>
            <a:prstGeom prst="rect">
              <a:avLst/>
            </a:prstGeom>
            <a:effectLst>
              <a:outerShdw blurRad="50800" dist="38100" dir="2700000">
                <a:srgbClr val="000000">
                  <a:alpha val="43000"/>
                </a:srgbClr>
              </a:outerShdw>
            </a:effectLst>
          </p:spPr>
        </p:pic>
      </p:grpSp>
      <p:pic>
        <p:nvPicPr>
          <p:cNvPr id="28" name="Imagen 27" descr="server.png"/>
          <p:cNvPicPr>
            <a:picLocks noChangeAspect="1"/>
          </p:cNvPicPr>
          <p:nvPr/>
        </p:nvPicPr>
        <p:blipFill>
          <a:blip r:embed="rId2"/>
          <a:stretch>
            <a:fillRect/>
          </a:stretch>
        </p:blipFill>
        <p:spPr>
          <a:xfrm>
            <a:off x="8237935" y="4719636"/>
            <a:ext cx="489311" cy="569276"/>
          </a:xfrm>
          <a:prstGeom prst="rect">
            <a:avLst/>
          </a:prstGeom>
        </p:spPr>
      </p:pic>
      <p:sp>
        <p:nvSpPr>
          <p:cNvPr id="17" name="Marcador de número de diapositiva 16"/>
          <p:cNvSpPr>
            <a:spLocks noGrp="1"/>
          </p:cNvSpPr>
          <p:nvPr>
            <p:ph type="sldNum" sz="quarter" idx="10"/>
          </p:nvPr>
        </p:nvSpPr>
        <p:spPr/>
        <p:txBody>
          <a:bodyPr/>
          <a:lstStyle/>
          <a:p>
            <a:fld id="{0D827737-7F67-4447-AF1C-221D380ADF9C}" type="slidenum">
              <a:rPr lang="en-US" smtClean="0"/>
              <a:pPr/>
              <a:t>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4018359"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Preliminaries</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CuadroTexto 4"/>
          <p:cNvSpPr txBox="1"/>
          <p:nvPr/>
        </p:nvSpPr>
        <p:spPr>
          <a:xfrm>
            <a:off x="285750" y="840582"/>
            <a:ext cx="8553450" cy="4496903"/>
          </a:xfrm>
          <a:prstGeom prst="rect">
            <a:avLst/>
          </a:prstGeom>
          <a:noFill/>
        </p:spPr>
        <p:txBody>
          <a:bodyPr wrap="square" lIns="64291" tIns="32146" rIns="64291" bIns="32146" rtlCol="0">
            <a:spAutoFit/>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b="1" dirty="0" smtClean="0">
                <a:solidFill>
                  <a:schemeClr val="tx1"/>
                </a:solidFill>
                <a:latin typeface="Helvetica Neue"/>
                <a:ea typeface="Helvetica Neue" pitchFamily="-110" charset="0"/>
                <a:cs typeface="Helvetica Neue"/>
                <a:sym typeface="Helvetica Neue" pitchFamily="-110" charset="0"/>
              </a:rPr>
              <a:t>User Interface:</a:t>
            </a: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latin typeface="Helvetica Neue"/>
                <a:cs typeface="Helvetica Neue"/>
              </a:rPr>
              <a:t>First at all, one should be connected to a User Interface (UI).</a:t>
            </a: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latin typeface="Helvetica Neue"/>
                <a:cs typeface="Helvetica Neue"/>
              </a:rPr>
              <a:t>The UIs which are available for this course via </a:t>
            </a:r>
            <a:r>
              <a:rPr lang="en-GB" sz="1800" dirty="0" err="1" smtClean="0">
                <a:latin typeface="Helvetica Neue"/>
                <a:cs typeface="Helvetica Neue"/>
              </a:rPr>
              <a:t>ssh</a:t>
            </a:r>
            <a:r>
              <a:rPr lang="en-GB" sz="1800" dirty="0" smtClean="0">
                <a:latin typeface="Helvetica Neue"/>
                <a:cs typeface="Helvetica Neue"/>
              </a:rPr>
              <a:t> (using your username) are:</a:t>
            </a: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endParaRPr lang="en-GB" sz="1800" dirty="0" smtClean="0">
              <a:solidFill>
                <a:schemeClr val="tx1"/>
              </a:solidFill>
              <a:latin typeface="Helvetica Neue"/>
              <a:ea typeface="Helvetica Neue" pitchFamily="-110" charset="0"/>
              <a:cs typeface="Helvetica Neue"/>
              <a:sym typeface="Helvetica Neue" pitchFamily="-110" charset="0"/>
            </a:endParaRPr>
          </a:p>
          <a:p>
            <a:pPr lvl="1"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rgbClr val="FF6600"/>
                </a:solidFill>
                <a:latin typeface="Helvetica Neue"/>
                <a:cs typeface="Helvetica Neue"/>
              </a:rPr>
              <a:t>cg01.ific.uv.es (SL4)</a:t>
            </a:r>
          </a:p>
          <a:p>
            <a:pPr lvl="1"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solidFill>
                  <a:srgbClr val="FF6600"/>
                </a:solidFill>
                <a:latin typeface="Helvetica Neue"/>
                <a:cs typeface="Helvetica Neue"/>
              </a:rPr>
              <a:t>cg02.ific.uv.es (SL5)</a:t>
            </a: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endParaRPr lang="en-GB" sz="1800" dirty="0" smtClean="0">
              <a:solidFill>
                <a:schemeClr val="tx1"/>
              </a:solidFill>
              <a:latin typeface="Helvetica Neue"/>
              <a:ea typeface="Helvetica Neue" pitchFamily="-110" charset="0"/>
              <a:cs typeface="Helvetica Neue"/>
              <a:sym typeface="Helvetica Neue" pitchFamily="-110" charset="0"/>
            </a:endParaRP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b="1" dirty="0" smtClean="0">
                <a:latin typeface="Helvetica Neue"/>
                <a:cs typeface="Helvetica Neue"/>
              </a:rPr>
              <a:t>Authentication and authorization:</a:t>
            </a: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latin typeface="Helvetica Neue"/>
                <a:cs typeface="Helvetica Neue"/>
              </a:rPr>
              <a:t>Then, you should create a proxy with </a:t>
            </a:r>
            <a:r>
              <a:rPr lang="en-GB" sz="1800" dirty="0" err="1" smtClean="0">
                <a:latin typeface="Helvetica Neue"/>
                <a:cs typeface="Helvetica Neue"/>
              </a:rPr>
              <a:t>voms</a:t>
            </a:r>
            <a:r>
              <a:rPr lang="en-GB" sz="1800" dirty="0" smtClean="0">
                <a:latin typeface="Helvetica Neue"/>
                <a:cs typeface="Helvetica Neue"/>
              </a:rPr>
              <a:t> extension. Remember that this step is comparable to a login on the Grid:</a:t>
            </a: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endParaRPr lang="en-GB" sz="1800" dirty="0" smtClean="0">
              <a:solidFill>
                <a:schemeClr val="tx1"/>
              </a:solidFill>
              <a:latin typeface="Helvetica Neue"/>
              <a:ea typeface="Helvetica Neue" pitchFamily="-110" charset="0"/>
              <a:cs typeface="Helvetica Neue"/>
              <a:sym typeface="Helvetica Neue" pitchFamily="-110" charset="0"/>
            </a:endParaRPr>
          </a:p>
          <a:p>
            <a:pPr lvl="1"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err="1" smtClean="0">
                <a:solidFill>
                  <a:srgbClr val="FF6600"/>
                </a:solidFill>
                <a:latin typeface="Helvetica Neue"/>
                <a:cs typeface="Helvetica Neue"/>
              </a:rPr>
              <a:t>voms</a:t>
            </a:r>
            <a:r>
              <a:rPr lang="en-GB" sz="1800" dirty="0" smtClean="0">
                <a:solidFill>
                  <a:srgbClr val="FF6600"/>
                </a:solidFill>
                <a:latin typeface="Helvetica Neue"/>
                <a:cs typeface="Helvetica Neue"/>
              </a:rPr>
              <a:t>-proxy-init -</a:t>
            </a:r>
            <a:r>
              <a:rPr lang="en-GB" sz="1800" dirty="0" err="1" smtClean="0">
                <a:solidFill>
                  <a:srgbClr val="FF6600"/>
                </a:solidFill>
                <a:latin typeface="Helvetica Neue"/>
                <a:cs typeface="Helvetica Neue"/>
              </a:rPr>
              <a:t>voms</a:t>
            </a:r>
            <a:r>
              <a:rPr lang="en-GB" sz="1800" dirty="0" smtClean="0">
                <a:solidFill>
                  <a:srgbClr val="FF6600"/>
                </a:solidFill>
                <a:latin typeface="Helvetica Neue"/>
                <a:cs typeface="Helvetica Neue"/>
              </a:rPr>
              <a:t> </a:t>
            </a:r>
            <a:r>
              <a:rPr lang="en-GB" sz="1800" dirty="0" err="1" smtClean="0">
                <a:solidFill>
                  <a:srgbClr val="FF6600"/>
                </a:solidFill>
                <a:latin typeface="Helvetica Neue"/>
                <a:cs typeface="Helvetica Neue"/>
              </a:rPr>
              <a:t>vo.formacion.es-ngi.eu</a:t>
            </a:r>
            <a:endParaRPr lang="en-GB" sz="1800" dirty="0" smtClean="0">
              <a:solidFill>
                <a:srgbClr val="FF6600"/>
              </a:solidFill>
              <a:latin typeface="Helvetica Neue"/>
              <a:cs typeface="Helvetica Neue"/>
            </a:endParaRP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endParaRPr lang="en-GB" sz="1800" dirty="0" smtClean="0">
              <a:solidFill>
                <a:schemeClr val="tx1"/>
              </a:solidFill>
              <a:latin typeface="Helvetica Neue"/>
              <a:ea typeface="Helvetica Neue" pitchFamily="-110" charset="0"/>
              <a:cs typeface="Helvetica Neue"/>
              <a:sym typeface="Helvetica Neue" pitchFamily="-110" charset="0"/>
            </a:endParaRP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b="1" dirty="0" smtClean="0">
                <a:latin typeface="Helvetica Neue"/>
                <a:cs typeface="Helvetica Neue"/>
              </a:rPr>
              <a:t>Job Description Language (JDL):</a:t>
            </a: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dirty="0" smtClean="0">
                <a:latin typeface="Helvetica Neue"/>
                <a:cs typeface="Helvetica Neue"/>
              </a:rPr>
              <a:t>You must write a script in a special (and very simple) language in order to be able to submit a job. Let’s take a look…</a:t>
            </a:r>
          </a:p>
        </p:txBody>
      </p:sp>
      <p:sp>
        <p:nvSpPr>
          <p:cNvPr id="4" name="Marcador de número de diapositiva 3"/>
          <p:cNvSpPr>
            <a:spLocks noGrp="1"/>
          </p:cNvSpPr>
          <p:nvPr>
            <p:ph type="sldNum" sz="quarter" idx="10"/>
          </p:nvPr>
        </p:nvSpPr>
        <p:spPr/>
        <p:txBody>
          <a:bodyPr/>
          <a:lstStyle/>
          <a:p>
            <a:fld id="{0D827737-7F67-4447-AF1C-221D380ADF9C}" type="slidenum">
              <a:rPr lang="en-GB" smtClean="0"/>
              <a:pPr/>
              <a:t>5</a:t>
            </a:fld>
            <a:endParaRPr lang="en-GB"/>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JDL (Job Description Language)</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CuadroTexto 4"/>
          <p:cNvSpPr txBox="1"/>
          <p:nvPr/>
        </p:nvSpPr>
        <p:spPr>
          <a:xfrm>
            <a:off x="285750" y="798880"/>
            <a:ext cx="8572500" cy="5050901"/>
          </a:xfrm>
          <a:prstGeom prst="rect">
            <a:avLst/>
          </a:prstGeom>
          <a:noFill/>
        </p:spPr>
        <p:txBody>
          <a:bodyPr wrap="square" lIns="64291" tIns="32146" rIns="64291" bIns="32146" rtlCol="0">
            <a:spAutoFit/>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1800" b="1" dirty="0" smtClean="0">
                <a:solidFill>
                  <a:schemeClr val="tx1"/>
                </a:solidFill>
                <a:latin typeface="Helvetica Neue" pitchFamily="-110" charset="0"/>
                <a:ea typeface="Helvetica Neue" pitchFamily="-110" charset="0"/>
                <a:cs typeface="Helvetica Neue" pitchFamily="-110" charset="0"/>
                <a:sym typeface="Helvetica Neue" pitchFamily="-110" charset="0"/>
              </a:rPr>
              <a:t>The JDL is the language (based on </a:t>
            </a:r>
            <a:r>
              <a:rPr lang="en-GB" sz="1800" b="1" dirty="0" err="1" smtClean="0">
                <a:solidFill>
                  <a:schemeClr val="tx1"/>
                </a:solidFill>
                <a:latin typeface="Helvetica Neue" pitchFamily="-110" charset="0"/>
                <a:ea typeface="Helvetica Neue" pitchFamily="-110" charset="0"/>
                <a:cs typeface="Helvetica Neue" pitchFamily="-110" charset="0"/>
                <a:sym typeface="Helvetica Neue" pitchFamily="-110" charset="0"/>
              </a:rPr>
              <a:t>classAd</a:t>
            </a:r>
            <a:r>
              <a:rPr lang="en-GB" sz="1800" b="1" dirty="0" smtClean="0">
                <a:solidFill>
                  <a:schemeClr val="tx1"/>
                </a:solidFill>
                <a:latin typeface="Helvetica Neue" pitchFamily="-110" charset="0"/>
                <a:ea typeface="Helvetica Neue" pitchFamily="-110" charset="0"/>
                <a:cs typeface="Helvetica Neue" pitchFamily="-110" charset="0"/>
                <a:sym typeface="Helvetica Neue" pitchFamily="-110" charset="0"/>
              </a:rPr>
              <a:t>) used for submitting jobs to the GRID. </a:t>
            </a: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The following slides are in the </a:t>
            </a: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hlinkClick r:id="rId2"/>
              </a:rPr>
              <a:t>practice twiki</a:t>
            </a:r>
            <a:r>
              <a:rPr lang="en-GB" sz="1800" dirty="0" smtClean="0">
                <a:solidFill>
                  <a:schemeClr val="tx1"/>
                </a:solidFill>
                <a:latin typeface="Helvetica Neue" pitchFamily="-110" charset="0"/>
                <a:ea typeface="Helvetica Neue" pitchFamily="-110" charset="0"/>
                <a:cs typeface="Helvetica Neue" pitchFamily="-110" charset="0"/>
                <a:sym typeface="Helvetica Neue" pitchFamily="-110" charset="0"/>
              </a:rPr>
              <a:t>.</a:t>
            </a:r>
          </a:p>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endParaRPr lang="en-GB" sz="1800" dirty="0" smtClean="0">
              <a:solidFill>
                <a:schemeClr val="tx1"/>
              </a:solidFill>
              <a:latin typeface="Helvetica Neue"/>
              <a:ea typeface="Helvetica Neue" pitchFamily="-110" charset="0"/>
              <a:cs typeface="Helvetica Neue"/>
              <a:sym typeface="Helvetica Neue" pitchFamily="-110" charset="0"/>
            </a:endParaRPr>
          </a:p>
          <a:p>
            <a:pPr algn="l"/>
            <a:r>
              <a:rPr lang="en-GB" sz="1800" dirty="0" smtClean="0">
                <a:latin typeface="Helvetica Neue"/>
                <a:cs typeface="Helvetica Neue"/>
              </a:rPr>
              <a:t>Syntax based on statements ended by a semicolon (;): </a:t>
            </a:r>
            <a:r>
              <a:rPr lang="en-GB" sz="1800" dirty="0" smtClean="0">
                <a:solidFill>
                  <a:srgbClr val="FF6600"/>
                </a:solidFill>
                <a:latin typeface="Courier New"/>
                <a:cs typeface="Courier New"/>
              </a:rPr>
              <a:t>attribute = value;</a:t>
            </a:r>
          </a:p>
          <a:p>
            <a:pPr algn="l"/>
            <a:endParaRPr lang="en-GB" sz="1800" dirty="0" smtClean="0">
              <a:latin typeface="Helvetica Neue"/>
              <a:cs typeface="Helvetica Neue"/>
            </a:endParaRPr>
          </a:p>
          <a:p>
            <a:pPr algn="l"/>
            <a:r>
              <a:rPr lang="en-GB" sz="1800" b="1" dirty="0" smtClean="0">
                <a:latin typeface=""/>
                <a:cs typeface=""/>
              </a:rPr>
              <a:t>Some rules:</a:t>
            </a:r>
          </a:p>
          <a:p>
            <a:pPr algn="l">
              <a:buFont typeface="Arial"/>
              <a:buChar char="•"/>
            </a:pPr>
            <a:r>
              <a:rPr lang="en-GB" sz="1800" dirty="0" smtClean="0">
                <a:latin typeface=""/>
                <a:cs typeface=""/>
              </a:rPr>
              <a:t> The JDL is sensitive to blank characters and tabs. No blank characters or tabs should follow the semicolon at the end of a line.</a:t>
            </a:r>
          </a:p>
          <a:p>
            <a:pPr algn="l">
              <a:buFont typeface="Arial"/>
              <a:buChar char="•"/>
            </a:pPr>
            <a:endParaRPr lang="en-GB" sz="1800" dirty="0" smtClean="0">
              <a:latin typeface=""/>
              <a:cs typeface=""/>
            </a:endParaRPr>
          </a:p>
          <a:p>
            <a:pPr algn="l">
              <a:buFont typeface="Arial"/>
              <a:buChar char="•"/>
            </a:pPr>
            <a:r>
              <a:rPr lang="en-GB" sz="1800" dirty="0" smtClean="0">
                <a:latin typeface=""/>
                <a:cs typeface=""/>
              </a:rPr>
              <a:t> Literal strings (for values) are enclosed in double quotes.</a:t>
            </a:r>
          </a:p>
          <a:p>
            <a:pPr algn="l">
              <a:buFont typeface="Arial"/>
              <a:buChar char="•"/>
            </a:pPr>
            <a:r>
              <a:rPr lang="en-GB" sz="1800" dirty="0" smtClean="0">
                <a:latin typeface=""/>
                <a:cs typeface=""/>
              </a:rPr>
              <a:t> If a string itself contains double quotes, they must be escaped with a backslash</a:t>
            </a:r>
            <a:br>
              <a:rPr lang="en-GB" sz="1800" dirty="0" smtClean="0">
                <a:latin typeface=""/>
                <a:cs typeface=""/>
              </a:rPr>
            </a:br>
            <a:r>
              <a:rPr lang="en-GB" sz="1800" dirty="0" smtClean="0">
                <a:latin typeface=""/>
                <a:cs typeface=""/>
              </a:rPr>
              <a:t>(e.g.: </a:t>
            </a:r>
            <a:r>
              <a:rPr lang="en-GB" sz="1800" dirty="0" smtClean="0">
                <a:solidFill>
                  <a:srgbClr val="FF6600"/>
                </a:solidFill>
                <a:latin typeface="Courier New"/>
                <a:cs typeface="Courier New"/>
              </a:rPr>
              <a:t>Arguments = “\”event\” 10”</a:t>
            </a:r>
            <a:r>
              <a:rPr lang="en-GB" sz="1800" dirty="0" smtClean="0">
                <a:latin typeface=""/>
                <a:cs typeface=""/>
              </a:rPr>
              <a:t>).</a:t>
            </a:r>
          </a:p>
          <a:p>
            <a:pPr algn="l">
              <a:buFont typeface="Arial"/>
              <a:buChar char="•"/>
            </a:pPr>
            <a:r>
              <a:rPr lang="en-GB" sz="1800" dirty="0" smtClean="0">
                <a:latin typeface=""/>
                <a:cs typeface=""/>
              </a:rPr>
              <a:t> Special characters (&amp;, |, &gt;, &lt;) need to be preceded by an escaped backslash.</a:t>
            </a:r>
          </a:p>
          <a:p>
            <a:pPr algn="l">
              <a:buFont typeface="Arial"/>
              <a:buChar char="•"/>
            </a:pPr>
            <a:r>
              <a:rPr lang="en-GB" sz="1800" dirty="0" smtClean="0">
                <a:latin typeface=""/>
                <a:cs typeface=""/>
              </a:rPr>
              <a:t> Single quote cannot be specified in the JDL.</a:t>
            </a:r>
          </a:p>
          <a:p>
            <a:pPr algn="l">
              <a:buFont typeface="Arial"/>
              <a:buChar char="•"/>
            </a:pPr>
            <a:endParaRPr lang="en-GB" sz="1800" dirty="0" smtClean="0">
              <a:latin typeface=""/>
              <a:cs typeface=""/>
            </a:endParaRPr>
          </a:p>
          <a:p>
            <a:pPr algn="l">
              <a:buFont typeface="Arial"/>
              <a:buChar char="•"/>
            </a:pPr>
            <a:r>
              <a:rPr lang="en-GB" sz="1800" dirty="0" smtClean="0">
                <a:latin typeface=""/>
                <a:cs typeface=""/>
              </a:rPr>
              <a:t> Comments must be preceded by a sharp character (#) or have to follow the C++ syntax, </a:t>
            </a:r>
            <a:r>
              <a:rPr lang="en-GB" sz="1800" dirty="0" err="1" smtClean="0">
                <a:latin typeface=""/>
                <a:cs typeface=""/>
              </a:rPr>
              <a:t>i.e</a:t>
            </a:r>
            <a:r>
              <a:rPr lang="en-GB" sz="1800" dirty="0" smtClean="0">
                <a:latin typeface=""/>
                <a:cs typeface=""/>
              </a:rPr>
              <a:t> a double slash (//) at the beginning of each line or statements begun/ended respectively with /* and */.</a:t>
            </a:r>
          </a:p>
        </p:txBody>
      </p:sp>
      <p:sp>
        <p:nvSpPr>
          <p:cNvPr id="4" name="Marcador de número de diapositiva 3"/>
          <p:cNvSpPr>
            <a:spLocks noGrp="1"/>
          </p:cNvSpPr>
          <p:nvPr>
            <p:ph type="sldNum" sz="quarter" idx="10"/>
          </p:nvPr>
        </p:nvSpPr>
        <p:spPr/>
        <p:txBody>
          <a:bodyPr/>
          <a:lstStyle/>
          <a:p>
            <a:fld id="{0D827737-7F67-4447-AF1C-221D380ADF9C}" type="slidenum">
              <a:rPr lang="en-GB" smtClean="0"/>
              <a:pPr/>
              <a:t>6</a:t>
            </a:fld>
            <a:endParaRPr lang="en-GB"/>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2286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JDL (Job Description Language)</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graphicFrame>
        <p:nvGraphicFramePr>
          <p:cNvPr id="7" name="Tabla 6"/>
          <p:cNvGraphicFramePr>
            <a:graphicFrameLocks noGrp="1"/>
          </p:cNvGraphicFramePr>
          <p:nvPr/>
        </p:nvGraphicFramePr>
        <p:xfrm>
          <a:off x="285750" y="838200"/>
          <a:ext cx="8572500" cy="5195412"/>
        </p:xfrm>
        <a:graphic>
          <a:graphicData uri="http://schemas.openxmlformats.org/drawingml/2006/table">
            <a:tbl>
              <a:tblPr firstRow="1" bandRow="1">
                <a:tableStyleId>{5C22544A-7EE6-4342-B048-85BDC9FD1C3A}</a:tableStyleId>
              </a:tblPr>
              <a:tblGrid>
                <a:gridCol w="1619250"/>
                <a:gridCol w="1066800"/>
                <a:gridCol w="3352800"/>
                <a:gridCol w="2533650"/>
              </a:tblGrid>
              <a:tr h="260747">
                <a:tc>
                  <a:txBody>
                    <a:bodyPr/>
                    <a:lstStyle/>
                    <a:p>
                      <a:r>
                        <a:rPr lang="en-GB" sz="1300" noProof="0" dirty="0" smtClean="0">
                          <a:latin typeface="Helvetica Neue"/>
                          <a:cs typeface="Helvetica Neue"/>
                        </a:rPr>
                        <a:t>Attribute</a:t>
                      </a:r>
                      <a:endParaRPr lang="en-GB" sz="1300" noProof="0" dirty="0">
                        <a:latin typeface="Helvetica Neue"/>
                        <a:cs typeface="Helvetica Neue"/>
                      </a:endParaRPr>
                    </a:p>
                  </a:txBody>
                  <a:tcPr marL="64294" marR="64294" marT="32147" marB="32147"/>
                </a:tc>
                <a:tc>
                  <a:txBody>
                    <a:bodyPr/>
                    <a:lstStyle/>
                    <a:p>
                      <a:pPr algn="ctr"/>
                      <a:r>
                        <a:rPr lang="en-GB" sz="1200" noProof="0" dirty="0" smtClean="0">
                          <a:latin typeface="Helvetica Neue"/>
                          <a:cs typeface="Helvetica Neue"/>
                        </a:rPr>
                        <a:t>Mandatory?</a:t>
                      </a:r>
                      <a:endParaRPr lang="en-GB" sz="1200" noProof="0" dirty="0">
                        <a:latin typeface="Helvetica Neue"/>
                        <a:cs typeface="Helvetica Neue"/>
                      </a:endParaRPr>
                    </a:p>
                  </a:txBody>
                  <a:tcPr marL="64294" marR="64294" marT="32147" marB="32147"/>
                </a:tc>
                <a:tc>
                  <a:txBody>
                    <a:bodyPr/>
                    <a:lstStyle/>
                    <a:p>
                      <a:r>
                        <a:rPr lang="en-GB" sz="1300" noProof="0" dirty="0" smtClean="0">
                          <a:latin typeface="Helvetica Neue"/>
                          <a:cs typeface="Helvetica Neue"/>
                        </a:rPr>
                        <a:t>Meaning</a:t>
                      </a:r>
                      <a:endParaRPr lang="en-GB" sz="1300" noProof="0" dirty="0">
                        <a:latin typeface="Helvetica Neue"/>
                        <a:cs typeface="Helvetica Neue"/>
                      </a:endParaRPr>
                    </a:p>
                  </a:txBody>
                  <a:tcPr marL="64294" marR="64294" marT="32147" marB="32147"/>
                </a:tc>
                <a:tc>
                  <a:txBody>
                    <a:bodyPr/>
                    <a:lstStyle/>
                    <a:p>
                      <a:r>
                        <a:rPr lang="en-GB" sz="1300" noProof="0" dirty="0" smtClean="0">
                          <a:latin typeface="Helvetica Neue"/>
                          <a:cs typeface="Helvetica Neue"/>
                        </a:rPr>
                        <a:t>Example</a:t>
                      </a:r>
                      <a:endParaRPr lang="en-GB" sz="1300" noProof="0" dirty="0">
                        <a:latin typeface="Helvetica Neue"/>
                        <a:cs typeface="Helvetica Neue"/>
                      </a:endParaRPr>
                    </a:p>
                  </a:txBody>
                  <a:tcPr marL="64294" marR="64294" marT="32147" marB="32147"/>
                </a:tc>
              </a:tr>
              <a:tr h="260747">
                <a:tc>
                  <a:txBody>
                    <a:bodyPr/>
                    <a:lstStyle/>
                    <a:p>
                      <a:r>
                        <a:rPr lang="en-GB" sz="1300" b="1" noProof="0" dirty="0" smtClean="0">
                          <a:latin typeface="Helvetica Neue"/>
                          <a:cs typeface="Helvetica Neue"/>
                        </a:rPr>
                        <a:t>Executable</a:t>
                      </a:r>
                      <a:endParaRPr lang="en-GB" sz="1300" b="1" noProof="0" dirty="0">
                        <a:latin typeface="Helvetica Neue"/>
                        <a:cs typeface="Helvetica Neue"/>
                      </a:endParaRPr>
                    </a:p>
                  </a:txBody>
                  <a:tcPr marL="64294" marR="64294" marT="32147" marB="32147"/>
                </a:tc>
                <a:tc>
                  <a:txBody>
                    <a:bodyPr/>
                    <a:lstStyle/>
                    <a:p>
                      <a:pPr algn="ctr"/>
                      <a:r>
                        <a:rPr lang="en-GB" sz="1300" b="1" noProof="0" smtClean="0">
                          <a:latin typeface="Helvetica Neue"/>
                          <a:cs typeface="Helvetica Neue"/>
                        </a:rPr>
                        <a:t>Yes</a:t>
                      </a:r>
                      <a:endParaRPr lang="en-GB" sz="1300" b="1" noProof="0">
                        <a:latin typeface="Helvetica Neue"/>
                        <a:cs typeface="Helvetica Neue"/>
                      </a:endParaRP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300" b="1" noProof="0" dirty="0" smtClean="0">
                          <a:latin typeface="Helvetica Neue"/>
                          <a:cs typeface="Helvetica Neue"/>
                        </a:rPr>
                        <a:t>Specify executable</a:t>
                      </a: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b="1" noProof="0" dirty="0" smtClean="0">
                          <a:latin typeface="Courier New"/>
                          <a:cs typeface="Courier New"/>
                        </a:rPr>
                        <a:t>Executable = “</a:t>
                      </a:r>
                      <a:r>
                        <a:rPr lang="en-GB" sz="1200" b="1" noProof="0" dirty="0" err="1" smtClean="0">
                          <a:latin typeface="Courier New"/>
                          <a:cs typeface="Courier New"/>
                        </a:rPr>
                        <a:t>test.sh</a:t>
                      </a:r>
                      <a:r>
                        <a:rPr lang="en-GB" sz="1200" b="1" noProof="0" dirty="0" smtClean="0">
                          <a:latin typeface="Courier New"/>
                          <a:cs typeface="Courier New"/>
                        </a:rPr>
                        <a:t>”;</a:t>
                      </a:r>
                    </a:p>
                  </a:txBody>
                  <a:tcPr marL="64294" marR="64294" marT="32147" marB="32147"/>
                </a:tc>
              </a:tr>
              <a:tr h="26074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300" noProof="0" dirty="0" smtClean="0">
                          <a:latin typeface="Helvetica Neue"/>
                          <a:cs typeface="Helvetica Neue"/>
                        </a:rPr>
                        <a:t>Arguments</a:t>
                      </a:r>
                    </a:p>
                  </a:txBody>
                  <a:tcPr marL="64294" marR="64294" marT="32147" marB="32147"/>
                </a:tc>
                <a:tc>
                  <a:txBody>
                    <a:bodyPr/>
                    <a:lstStyle/>
                    <a:p>
                      <a:pPr algn="ctr"/>
                      <a:r>
                        <a:rPr lang="en-GB" sz="1300" noProof="0" smtClean="0">
                          <a:latin typeface="Helvetica Neue"/>
                          <a:cs typeface="Helvetica Neue"/>
                        </a:rPr>
                        <a:t>No</a:t>
                      </a:r>
                      <a:endParaRPr lang="en-GB" sz="1300" noProof="0">
                        <a:latin typeface="Helvetica Neue"/>
                        <a:cs typeface="Helvetica Neue"/>
                      </a:endParaRP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300" noProof="0" dirty="0" smtClean="0">
                          <a:latin typeface="Helvetica Neue"/>
                          <a:cs typeface="Helvetica Neue"/>
                        </a:rPr>
                        <a:t>Supply arguments to the executable</a:t>
                      </a:r>
                    </a:p>
                  </a:txBody>
                  <a:tcPr marL="64294" marR="64294" marT="32147" marB="32147"/>
                </a:tc>
                <a:tc>
                  <a:txBody>
                    <a:bodyPr/>
                    <a:lstStyle/>
                    <a:p>
                      <a:r>
                        <a:rPr lang="en-GB" sz="1200" noProof="0" dirty="0" smtClean="0">
                          <a:latin typeface="Courier New"/>
                          <a:cs typeface="Courier New"/>
                        </a:rPr>
                        <a:t>Arguments</a:t>
                      </a:r>
                      <a:r>
                        <a:rPr lang="en-GB" sz="1200" baseline="0" noProof="0" dirty="0" smtClean="0">
                          <a:latin typeface="Courier New"/>
                          <a:cs typeface="Courier New"/>
                        </a:rPr>
                        <a:t> = “hello 10”;</a:t>
                      </a:r>
                      <a:endParaRPr lang="en-GB" sz="1200" noProof="0" dirty="0">
                        <a:latin typeface="Courier New"/>
                        <a:cs typeface="Courier New"/>
                      </a:endParaRPr>
                    </a:p>
                  </a:txBody>
                  <a:tcPr marL="64294" marR="64294" marT="32147" marB="32147"/>
                </a:tc>
              </a:tr>
              <a:tr h="260747">
                <a:tc>
                  <a:txBody>
                    <a:bodyPr/>
                    <a:lstStyle/>
                    <a:p>
                      <a:r>
                        <a:rPr lang="en-GB" sz="1300" b="1" noProof="0" dirty="0" err="1" smtClean="0">
                          <a:latin typeface="Helvetica Neue"/>
                          <a:cs typeface="Helvetica Neue"/>
                        </a:rPr>
                        <a:t>StdOutput</a:t>
                      </a:r>
                      <a:endParaRPr lang="en-GB" sz="1300" b="1" noProof="0" dirty="0" smtClean="0">
                        <a:latin typeface="Helvetica Neue"/>
                        <a:cs typeface="Helvetica Neue"/>
                      </a:endParaRPr>
                    </a:p>
                  </a:txBody>
                  <a:tcPr marL="64294" marR="64294" marT="32147" marB="32147"/>
                </a:tc>
                <a:tc>
                  <a:txBody>
                    <a:bodyPr/>
                    <a:lstStyle/>
                    <a:p>
                      <a:pPr algn="ctr"/>
                      <a:r>
                        <a:rPr lang="en-GB" sz="1300" b="1" noProof="0" smtClean="0">
                          <a:latin typeface="Helvetica Neue"/>
                          <a:cs typeface="Helvetica Neue"/>
                        </a:rPr>
                        <a:t>Yes</a:t>
                      </a:r>
                      <a:endParaRPr lang="en-GB" sz="1300" b="1" noProof="0">
                        <a:latin typeface="Helvetica Neue"/>
                        <a:cs typeface="Helvetica Neue"/>
                      </a:endParaRPr>
                    </a:p>
                  </a:txBody>
                  <a:tcPr marL="64294" marR="64294" marT="32147" marB="32147"/>
                </a:tc>
                <a:tc>
                  <a:txBody>
                    <a:bodyPr/>
                    <a:lstStyle/>
                    <a:p>
                      <a:r>
                        <a:rPr lang="en-GB" sz="1300" b="1" noProof="0" smtClean="0">
                          <a:latin typeface="Helvetica Neue"/>
                          <a:cs typeface="Helvetica Neue"/>
                        </a:rPr>
                        <a:t>Specify standard output</a:t>
                      </a:r>
                      <a:endParaRPr lang="en-GB" sz="1300" b="1" noProof="0">
                        <a:latin typeface="Helvetica Neue"/>
                        <a:cs typeface="Helvetica Neue"/>
                      </a:endParaRPr>
                    </a:p>
                  </a:txBody>
                  <a:tcPr marL="64294" marR="64294" marT="32147" marB="32147"/>
                </a:tc>
                <a:tc>
                  <a:txBody>
                    <a:bodyPr/>
                    <a:lstStyle/>
                    <a:p>
                      <a:r>
                        <a:rPr lang="en-GB" sz="1200" b="1" noProof="0" dirty="0" err="1" smtClean="0">
                          <a:latin typeface="Courier New"/>
                          <a:cs typeface="Courier New"/>
                        </a:rPr>
                        <a:t>StdOutput</a:t>
                      </a:r>
                      <a:r>
                        <a:rPr lang="en-GB" sz="1200" b="1" noProof="0" dirty="0" smtClean="0">
                          <a:latin typeface="Courier New"/>
                          <a:cs typeface="Courier New"/>
                        </a:rPr>
                        <a:t> = “</a:t>
                      </a:r>
                      <a:r>
                        <a:rPr lang="en-GB" sz="1200" b="1" noProof="0" dirty="0" err="1" smtClean="0">
                          <a:latin typeface="Courier New"/>
                          <a:cs typeface="Courier New"/>
                        </a:rPr>
                        <a:t>std.out</a:t>
                      </a:r>
                      <a:r>
                        <a:rPr lang="en-GB" sz="1200" b="1" noProof="0" dirty="0" smtClean="0">
                          <a:latin typeface="Courier New"/>
                          <a:cs typeface="Courier New"/>
                        </a:rPr>
                        <a:t>”;</a:t>
                      </a:r>
                      <a:endParaRPr lang="en-GB" sz="1200" b="1" noProof="0" dirty="0">
                        <a:latin typeface="Courier New"/>
                        <a:cs typeface="Courier New"/>
                      </a:endParaRPr>
                    </a:p>
                  </a:txBody>
                  <a:tcPr marL="64294" marR="64294" marT="32147" marB="32147"/>
                </a:tc>
              </a:tr>
              <a:tr h="450056">
                <a:tc>
                  <a:txBody>
                    <a:bodyPr/>
                    <a:lstStyle/>
                    <a:p>
                      <a:r>
                        <a:rPr lang="en-GB" sz="1300" b="1" noProof="0" dirty="0" err="1" smtClean="0">
                          <a:latin typeface="Helvetica Neue"/>
                          <a:cs typeface="Helvetica Neue"/>
                        </a:rPr>
                        <a:t>StdError</a:t>
                      </a:r>
                      <a:endParaRPr lang="en-GB" sz="1300" b="1" noProof="0" dirty="0">
                        <a:latin typeface="Helvetica Neue"/>
                        <a:cs typeface="Helvetica Neue"/>
                      </a:endParaRPr>
                    </a:p>
                  </a:txBody>
                  <a:tcPr marL="64294" marR="64294" marT="32147" marB="32147"/>
                </a:tc>
                <a:tc>
                  <a:txBody>
                    <a:bodyPr/>
                    <a:lstStyle/>
                    <a:p>
                      <a:pPr algn="ctr"/>
                      <a:r>
                        <a:rPr lang="en-GB" sz="1300" b="1" noProof="0" smtClean="0">
                          <a:latin typeface="Helvetica Neue"/>
                          <a:cs typeface="Helvetica Neue"/>
                        </a:rPr>
                        <a:t>Yes</a:t>
                      </a:r>
                      <a:endParaRPr lang="en-GB" sz="1300" b="1" noProof="0">
                        <a:latin typeface="Helvetica Neue"/>
                        <a:cs typeface="Helvetica Neue"/>
                      </a:endParaRP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300" b="1" noProof="0" dirty="0" smtClean="0">
                          <a:latin typeface="Helvetica Neue"/>
                          <a:cs typeface="Helvetica Neue"/>
                        </a:rPr>
                        <a:t>Specify standard error</a:t>
                      </a:r>
                      <a:br>
                        <a:rPr lang="en-GB" sz="1300" b="1" noProof="0" dirty="0" smtClean="0">
                          <a:latin typeface="Helvetica Neue"/>
                          <a:cs typeface="Helvetica Neue"/>
                        </a:rPr>
                      </a:br>
                      <a:r>
                        <a:rPr lang="en-GB" sz="1300" b="1" noProof="0" dirty="0" smtClean="0">
                          <a:latin typeface="Helvetica Neue"/>
                          <a:cs typeface="Helvetica Neue"/>
                        </a:rPr>
                        <a:t>(</a:t>
                      </a:r>
                      <a:r>
                        <a:rPr lang="en-GB" sz="1300" b="1" i="1" noProof="0" dirty="0" smtClean="0">
                          <a:latin typeface="Helvetica Neue"/>
                          <a:cs typeface="Helvetica Neue"/>
                        </a:rPr>
                        <a:t>Can be the same as </a:t>
                      </a:r>
                      <a:r>
                        <a:rPr lang="en-GB" sz="1300" b="1" i="1" noProof="0" dirty="0" err="1" smtClean="0">
                          <a:latin typeface="Helvetica Neue"/>
                          <a:cs typeface="Helvetica Neue"/>
                        </a:rPr>
                        <a:t>StdOutput</a:t>
                      </a:r>
                      <a:r>
                        <a:rPr lang="en-GB" sz="1300" b="1" noProof="0" dirty="0" smtClean="0">
                          <a:latin typeface="Helvetica Neue"/>
                          <a:cs typeface="Helvetica Neue"/>
                        </a:rPr>
                        <a:t>)</a:t>
                      </a:r>
                      <a:endParaRPr lang="en-GB" sz="1300" b="1" noProof="0" dirty="0">
                        <a:latin typeface="Helvetica Neue"/>
                        <a:cs typeface="Helvetica Neue"/>
                      </a:endParaRPr>
                    </a:p>
                  </a:txBody>
                  <a:tcPr marL="64294" marR="64294" marT="32147" marB="32147"/>
                </a:tc>
                <a:tc>
                  <a:txBody>
                    <a:bodyPr/>
                    <a:lstStyle/>
                    <a:p>
                      <a:r>
                        <a:rPr lang="en-GB" sz="1200" b="1" noProof="0" dirty="0" err="1" smtClean="0">
                          <a:latin typeface="Courier New"/>
                          <a:cs typeface="Courier New"/>
                        </a:rPr>
                        <a:t>StdError</a:t>
                      </a:r>
                      <a:r>
                        <a:rPr lang="en-GB" sz="1200" b="1" noProof="0" dirty="0" smtClean="0">
                          <a:latin typeface="Courier New"/>
                          <a:cs typeface="Courier New"/>
                        </a:rPr>
                        <a:t> = "</a:t>
                      </a:r>
                      <a:r>
                        <a:rPr lang="en-GB" sz="1200" b="1" noProof="0" dirty="0" err="1" smtClean="0">
                          <a:latin typeface="Courier New"/>
                          <a:cs typeface="Courier New"/>
                        </a:rPr>
                        <a:t>std.err</a:t>
                      </a:r>
                      <a:r>
                        <a:rPr lang="en-GB" sz="1200" b="1" noProof="0" dirty="0" smtClean="0">
                          <a:latin typeface="Courier New"/>
                          <a:cs typeface="Courier New"/>
                        </a:rPr>
                        <a:t>";</a:t>
                      </a:r>
                    </a:p>
                  </a:txBody>
                  <a:tcPr marL="64294" marR="64294" marT="32147" marB="32147"/>
                </a:tc>
              </a:tr>
              <a:tr h="260747">
                <a:tc>
                  <a:txBody>
                    <a:bodyPr/>
                    <a:lstStyle/>
                    <a:p>
                      <a:r>
                        <a:rPr lang="en-GB" sz="1300" noProof="0" smtClean="0">
                          <a:latin typeface="Helvetica Neue"/>
                          <a:cs typeface="Helvetica Neue"/>
                        </a:rPr>
                        <a:t>StdInput</a:t>
                      </a:r>
                      <a:endParaRPr lang="en-GB" sz="1300" noProof="0">
                        <a:latin typeface="Helvetica Neue"/>
                        <a:cs typeface="Helvetica Neue"/>
                      </a:endParaRPr>
                    </a:p>
                  </a:txBody>
                  <a:tcPr marL="64294" marR="64294" marT="32147" marB="32147"/>
                </a:tc>
                <a:tc>
                  <a:txBody>
                    <a:bodyPr/>
                    <a:lstStyle/>
                    <a:p>
                      <a:pPr algn="ctr"/>
                      <a:r>
                        <a:rPr lang="en-GB" sz="1300" noProof="0" smtClean="0">
                          <a:latin typeface="Helvetica Neue"/>
                          <a:cs typeface="Helvetica Neue"/>
                        </a:rPr>
                        <a:t>No</a:t>
                      </a:r>
                      <a:endParaRPr lang="en-GB" sz="1300" noProof="0">
                        <a:latin typeface="Helvetica Neue"/>
                        <a:cs typeface="Helvetica Neue"/>
                      </a:endParaRPr>
                    </a:p>
                  </a:txBody>
                  <a:tcPr marL="64294" marR="64294" marT="32147" marB="32147"/>
                </a:tc>
                <a:tc>
                  <a:txBody>
                    <a:bodyPr/>
                    <a:lstStyle/>
                    <a:p>
                      <a:r>
                        <a:rPr lang="en-GB" sz="1300" noProof="0" dirty="0" smtClean="0">
                          <a:latin typeface="Helvetica Neue"/>
                          <a:cs typeface="Helvetica Neue"/>
                        </a:rPr>
                        <a:t>Specify standard input</a:t>
                      </a:r>
                      <a:endParaRPr lang="en-GB" sz="1300" noProof="0" dirty="0">
                        <a:latin typeface="Helvetica Neue"/>
                        <a:cs typeface="Helvetica Neue"/>
                      </a:endParaRPr>
                    </a:p>
                  </a:txBody>
                  <a:tcPr marL="64294" marR="64294" marT="32147" marB="32147"/>
                </a:tc>
                <a:tc>
                  <a:txBody>
                    <a:bodyPr/>
                    <a:lstStyle/>
                    <a:p>
                      <a:r>
                        <a:rPr lang="en-GB" sz="1200" noProof="0" dirty="0" err="1" smtClean="0">
                          <a:latin typeface="Courier New"/>
                          <a:cs typeface="Courier New"/>
                        </a:rPr>
                        <a:t>StdInput</a:t>
                      </a:r>
                      <a:r>
                        <a:rPr lang="en-GB" sz="1200" noProof="0" dirty="0" smtClean="0">
                          <a:latin typeface="Courier New"/>
                          <a:cs typeface="Courier New"/>
                        </a:rPr>
                        <a:t> = “</a:t>
                      </a:r>
                      <a:r>
                        <a:rPr lang="en-GB" sz="1200" noProof="0" dirty="0" err="1" smtClean="0">
                          <a:latin typeface="Courier New"/>
                          <a:cs typeface="Courier New"/>
                        </a:rPr>
                        <a:t>std.in</a:t>
                      </a:r>
                      <a:r>
                        <a:rPr lang="en-GB" sz="1200" noProof="0" dirty="0" smtClean="0">
                          <a:latin typeface="Courier New"/>
                          <a:cs typeface="Courier New"/>
                        </a:rPr>
                        <a:t>”;</a:t>
                      </a:r>
                      <a:endParaRPr lang="en-GB" sz="1200" noProof="0" dirty="0">
                        <a:latin typeface="Courier New"/>
                        <a:cs typeface="Courier New"/>
                      </a:endParaRPr>
                    </a:p>
                  </a:txBody>
                  <a:tcPr marL="64294" marR="64294" marT="32147" marB="32147"/>
                </a:tc>
              </a:tr>
              <a:tr h="428625">
                <a:tc>
                  <a:txBody>
                    <a:bodyPr/>
                    <a:lstStyle/>
                    <a:p>
                      <a:r>
                        <a:rPr lang="en-GB" sz="1300" noProof="0" smtClean="0">
                          <a:latin typeface="Helvetica Neue"/>
                          <a:cs typeface="Helvetica Neue"/>
                        </a:rPr>
                        <a:t>InputSandbox</a:t>
                      </a:r>
                      <a:endParaRPr lang="en-GB" sz="1300" noProof="0">
                        <a:latin typeface="Helvetica Neue"/>
                        <a:cs typeface="Helvetica Neue"/>
                      </a:endParaRPr>
                    </a:p>
                  </a:txBody>
                  <a:tcPr marL="64294" marR="64294" marT="32147" marB="32147"/>
                </a:tc>
                <a:tc>
                  <a:txBody>
                    <a:bodyPr/>
                    <a:lstStyle/>
                    <a:p>
                      <a:pPr algn="ctr"/>
                      <a:r>
                        <a:rPr lang="en-GB" sz="1300" noProof="0" smtClean="0">
                          <a:latin typeface="Helvetica Neue"/>
                          <a:cs typeface="Helvetica Neue"/>
                        </a:rPr>
                        <a:t>No</a:t>
                      </a:r>
                      <a:endParaRPr lang="en-GB" sz="1300" noProof="0">
                        <a:latin typeface="Helvetica Neue"/>
                        <a:cs typeface="Helvetica Neue"/>
                      </a:endParaRP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300" noProof="0" dirty="0" smtClean="0">
                          <a:latin typeface="Helvetica Neue"/>
                          <a:cs typeface="Helvetica Neue"/>
                        </a:rPr>
                        <a:t>Transfer input files from UI to WN</a:t>
                      </a: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noProof="0" dirty="0" err="1" smtClean="0">
                          <a:latin typeface="Courier New"/>
                          <a:cs typeface="Courier New"/>
                        </a:rPr>
                        <a:t>InputSandbox</a:t>
                      </a:r>
                      <a:r>
                        <a:rPr lang="en-GB" sz="1200" noProof="0" dirty="0" smtClean="0">
                          <a:latin typeface="Courier New"/>
                          <a:cs typeface="Courier New"/>
                        </a:rPr>
                        <a:t> = {"</a:t>
                      </a:r>
                      <a:r>
                        <a:rPr lang="en-GB" sz="1200" noProof="0" dirty="0" err="1" smtClean="0">
                          <a:latin typeface="Courier New"/>
                          <a:cs typeface="Courier New"/>
                        </a:rPr>
                        <a:t>test.sh","std.in</a:t>
                      </a:r>
                      <a:r>
                        <a:rPr lang="en-GB" sz="1200" noProof="0" dirty="0" smtClean="0">
                          <a:latin typeface="Courier New"/>
                          <a:cs typeface="Courier New"/>
                        </a:rPr>
                        <a:t>"};</a:t>
                      </a:r>
                    </a:p>
                  </a:txBody>
                  <a:tcPr marL="64294" marR="64294" marT="32147" marB="32147"/>
                </a:tc>
              </a:tr>
              <a:tr h="428625">
                <a:tc>
                  <a:txBody>
                    <a:bodyPr/>
                    <a:lstStyle/>
                    <a:p>
                      <a:r>
                        <a:rPr lang="en-GB" sz="1300" noProof="0" smtClean="0">
                          <a:latin typeface="Helvetica Neue"/>
                          <a:cs typeface="Helvetica Neue"/>
                        </a:rPr>
                        <a:t>OutputSandbox</a:t>
                      </a:r>
                      <a:endParaRPr lang="en-GB" sz="1300" noProof="0">
                        <a:latin typeface="Helvetica Neue"/>
                        <a:cs typeface="Helvetica Neue"/>
                      </a:endParaRPr>
                    </a:p>
                  </a:txBody>
                  <a:tcPr marL="64294" marR="64294" marT="32147" marB="32147"/>
                </a:tc>
                <a:tc>
                  <a:txBody>
                    <a:bodyPr/>
                    <a:lstStyle/>
                    <a:p>
                      <a:pPr algn="ctr"/>
                      <a:r>
                        <a:rPr lang="en-GB" sz="1300" noProof="0" smtClean="0">
                          <a:latin typeface="Helvetica Neue"/>
                          <a:cs typeface="Helvetica Neue"/>
                        </a:rPr>
                        <a:t>No</a:t>
                      </a:r>
                      <a:endParaRPr lang="en-GB" sz="1300" noProof="0">
                        <a:latin typeface="Helvetica Neue"/>
                        <a:cs typeface="Helvetica Neue"/>
                      </a:endParaRP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300" noProof="0" dirty="0" smtClean="0">
                          <a:latin typeface="Helvetica Neue"/>
                          <a:cs typeface="Helvetica Neue"/>
                        </a:rPr>
                        <a:t>Transfer output files from WN to UI</a:t>
                      </a: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noProof="0" smtClean="0">
                          <a:latin typeface="Courier New"/>
                          <a:cs typeface="Courier New"/>
                        </a:rPr>
                        <a:t>OutputSandbox = {"std.out","std.err"};</a:t>
                      </a:r>
                    </a:p>
                  </a:txBody>
                  <a:tcPr marL="64294" marR="64294" marT="32147" marB="32147"/>
                </a:tc>
              </a:tr>
              <a:tr h="534350">
                <a:tc>
                  <a:txBody>
                    <a:bodyPr/>
                    <a:lstStyle/>
                    <a:p>
                      <a:r>
                        <a:rPr lang="en-GB" sz="1300" noProof="0" dirty="0" smtClean="0">
                          <a:latin typeface="Helvetica Neue"/>
                          <a:cs typeface="Helvetica Neue"/>
                        </a:rPr>
                        <a:t>Environment</a:t>
                      </a:r>
                      <a:endParaRPr lang="en-GB" sz="1300" noProof="0" dirty="0">
                        <a:latin typeface="Helvetica Neue"/>
                        <a:cs typeface="Helvetica Neue"/>
                      </a:endParaRPr>
                    </a:p>
                  </a:txBody>
                  <a:tcPr marL="64294" marR="64294" marT="32147" marB="32147"/>
                </a:tc>
                <a:tc>
                  <a:txBody>
                    <a:bodyPr/>
                    <a:lstStyle/>
                    <a:p>
                      <a:pPr algn="ctr"/>
                      <a:r>
                        <a:rPr lang="en-GB" sz="1300" noProof="0" dirty="0" smtClean="0">
                          <a:latin typeface="Helvetica Neue"/>
                          <a:cs typeface="Helvetica Neue"/>
                        </a:rPr>
                        <a:t>No</a:t>
                      </a:r>
                      <a:endParaRPr lang="en-GB" sz="1300" noProof="0" dirty="0">
                        <a:latin typeface="Helvetica Neue"/>
                        <a:cs typeface="Helvetica Neue"/>
                      </a:endParaRPr>
                    </a:p>
                  </a:txBody>
                  <a:tcPr marL="64294" marR="64294" marT="32147" marB="32147"/>
                </a:tc>
                <a:tc>
                  <a:txBody>
                    <a:bodyPr/>
                    <a:lstStyle/>
                    <a:p>
                      <a:r>
                        <a:rPr lang="en-GB" sz="1300" noProof="0" dirty="0" smtClean="0">
                          <a:latin typeface="Helvetica Neue"/>
                          <a:cs typeface="Helvetica Neue"/>
                        </a:rPr>
                        <a:t>Extend the environment</a:t>
                      </a:r>
                      <a:endParaRPr lang="en-GB" sz="1300" noProof="0" dirty="0">
                        <a:latin typeface="Helvetica Neue"/>
                        <a:cs typeface="Helvetica Neue"/>
                      </a:endParaRP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noProof="0" dirty="0" smtClean="0">
                          <a:latin typeface="Courier New"/>
                          <a:cs typeface="Courier New"/>
                        </a:rPr>
                        <a:t>Environment = {”MYPATH=$HOME/</a:t>
                      </a:r>
                      <a:r>
                        <a:rPr lang="en-GB" sz="1200" noProof="0" dirty="0" err="1" smtClean="0">
                          <a:latin typeface="Courier New"/>
                          <a:cs typeface="Courier New"/>
                        </a:rPr>
                        <a:t>mypath</a:t>
                      </a:r>
                      <a:r>
                        <a:rPr lang="en-GB" sz="1200" noProof="0" dirty="0" smtClean="0">
                          <a:latin typeface="Courier New"/>
                          <a:cs typeface="Courier New"/>
                        </a:rPr>
                        <a:t>};</a:t>
                      </a:r>
                    </a:p>
                  </a:txBody>
                  <a:tcPr marL="64294" marR="64294" marT="32147" marB="32147"/>
                </a:tc>
              </a:tr>
              <a:tr h="610791">
                <a:tc>
                  <a:txBody>
                    <a:bodyPr/>
                    <a:lstStyle/>
                    <a:p>
                      <a:r>
                        <a:rPr lang="en-GB" sz="1300" noProof="0" dirty="0" smtClean="0">
                          <a:latin typeface="Helvetica Neue"/>
                          <a:cs typeface="Helvetica Neue"/>
                        </a:rPr>
                        <a:t>Requirements</a:t>
                      </a:r>
                      <a:endParaRPr lang="en-GB" sz="1300" noProof="0" dirty="0">
                        <a:latin typeface="Helvetica Neue"/>
                        <a:cs typeface="Helvetica Neue"/>
                      </a:endParaRPr>
                    </a:p>
                  </a:txBody>
                  <a:tcPr marL="64294" marR="64294" marT="32147" marB="32147"/>
                </a:tc>
                <a:tc>
                  <a:txBody>
                    <a:bodyPr/>
                    <a:lstStyle/>
                    <a:p>
                      <a:pPr algn="ctr"/>
                      <a:r>
                        <a:rPr lang="en-GB" sz="1300" noProof="0" smtClean="0">
                          <a:latin typeface="Helvetica Neue"/>
                          <a:cs typeface="Helvetica Neue"/>
                        </a:rPr>
                        <a:t>No</a:t>
                      </a:r>
                      <a:endParaRPr lang="en-GB" sz="1300" noProof="0">
                        <a:latin typeface="Helvetica Neue"/>
                        <a:cs typeface="Helvetica Neue"/>
                      </a:endParaRPr>
                    </a:p>
                  </a:txBody>
                  <a:tcPr marL="64294" marR="64294" marT="32147" marB="32147"/>
                </a:tc>
                <a:tc>
                  <a:txBody>
                    <a:bodyPr/>
                    <a:lstStyle/>
                    <a:p>
                      <a:r>
                        <a:rPr lang="en-GB" sz="1300" noProof="0" smtClean="0">
                          <a:latin typeface="Helvetica Neue"/>
                          <a:cs typeface="Helvetica Neue"/>
                        </a:rPr>
                        <a:t>Imposing Constraints on the CE</a:t>
                      </a:r>
                      <a:endParaRPr lang="en-GB" sz="1300" noProof="0">
                        <a:latin typeface="Helvetica Neue"/>
                        <a:cs typeface="Helvetica Neue"/>
                      </a:endParaRP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noProof="0" dirty="0" smtClean="0">
                          <a:latin typeface="Courier New"/>
                          <a:cs typeface="Courier New"/>
                        </a:rPr>
                        <a:t>Requirements = </a:t>
                      </a:r>
                      <a:r>
                        <a:rPr lang="en-GB" sz="1200" noProof="0" dirty="0" err="1" smtClean="0">
                          <a:latin typeface="Courier New"/>
                          <a:cs typeface="Courier New"/>
                        </a:rPr>
                        <a:t>other.GlueCEInfoLRMSType</a:t>
                      </a:r>
                      <a:r>
                        <a:rPr lang="en-GB" sz="1200" noProof="0" dirty="0" smtClean="0">
                          <a:latin typeface="Courier New"/>
                          <a:cs typeface="Courier New"/>
                        </a:rPr>
                        <a:t> == "PBS”;</a:t>
                      </a:r>
                    </a:p>
                  </a:txBody>
                  <a:tcPr marL="64294" marR="64294" marT="32147" marB="32147"/>
                </a:tc>
              </a:tr>
              <a:tr h="428625">
                <a:tc>
                  <a:txBody>
                    <a:bodyPr/>
                    <a:lstStyle/>
                    <a:p>
                      <a:r>
                        <a:rPr lang="en-GB" sz="1300" noProof="0" smtClean="0">
                          <a:latin typeface="Helvetica Neue"/>
                          <a:cs typeface="Helvetica Neue"/>
                        </a:rPr>
                        <a:t>Rank</a:t>
                      </a:r>
                      <a:endParaRPr lang="en-GB" sz="1300" noProof="0">
                        <a:latin typeface="Helvetica Neue"/>
                        <a:cs typeface="Helvetica Neue"/>
                      </a:endParaRPr>
                    </a:p>
                  </a:txBody>
                  <a:tcPr marL="64294" marR="64294" marT="32147" marB="32147"/>
                </a:tc>
                <a:tc>
                  <a:txBody>
                    <a:bodyPr/>
                    <a:lstStyle/>
                    <a:p>
                      <a:pPr algn="ctr"/>
                      <a:r>
                        <a:rPr lang="en-GB" sz="1300" noProof="0" smtClean="0">
                          <a:latin typeface="Helvetica Neue"/>
                          <a:cs typeface="Helvetica Neue"/>
                        </a:rPr>
                        <a:t>No</a:t>
                      </a:r>
                      <a:endParaRPr lang="en-GB" sz="1300" noProof="0">
                        <a:latin typeface="Helvetica Neue"/>
                        <a:cs typeface="Helvetica Neue"/>
                      </a:endParaRPr>
                    </a:p>
                  </a:txBody>
                  <a:tcPr marL="64294" marR="64294" marT="32147" marB="32147"/>
                </a:tc>
                <a:tc>
                  <a:txBody>
                    <a:bodyPr/>
                    <a:lstStyle/>
                    <a:p>
                      <a:r>
                        <a:rPr lang="en-GB" sz="1300" noProof="0" smtClean="0">
                          <a:latin typeface="Helvetica Neue"/>
                          <a:cs typeface="Helvetica Neue"/>
                        </a:rPr>
                        <a:t>Apply a weight to select CE</a:t>
                      </a:r>
                      <a:endParaRPr lang="en-GB" sz="1300" noProof="0">
                        <a:latin typeface="Helvetica Neue"/>
                        <a:cs typeface="Helvetica Neue"/>
                      </a:endParaRP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noProof="0" smtClean="0">
                          <a:latin typeface="Courier New"/>
                          <a:cs typeface="Courier New"/>
                        </a:rPr>
                        <a:t>Rank = other.GlueCEStateFreeCPUs;</a:t>
                      </a:r>
                    </a:p>
                  </a:txBody>
                  <a:tcPr marL="64294" marR="64294" marT="32147" marB="32147"/>
                </a:tc>
              </a:tr>
              <a:tr h="260747">
                <a:tc>
                  <a:txBody>
                    <a:bodyPr/>
                    <a:lstStyle/>
                    <a:p>
                      <a:r>
                        <a:rPr lang="en-GB" sz="1300" noProof="0" smtClean="0">
                          <a:latin typeface="Helvetica Neue"/>
                          <a:cs typeface="Helvetica Neue"/>
                        </a:rPr>
                        <a:t>PerusalFileEnable</a:t>
                      </a:r>
                      <a:endParaRPr lang="en-GB" sz="1300" noProof="0">
                        <a:latin typeface="Helvetica Neue"/>
                        <a:cs typeface="Helvetica Neue"/>
                      </a:endParaRPr>
                    </a:p>
                  </a:txBody>
                  <a:tcPr marL="64294" marR="64294" marT="32147" marB="32147"/>
                </a:tc>
                <a:tc>
                  <a:txBody>
                    <a:bodyPr/>
                    <a:lstStyle/>
                    <a:p>
                      <a:pPr algn="ctr"/>
                      <a:r>
                        <a:rPr lang="en-GB" sz="1300" noProof="0" smtClean="0">
                          <a:latin typeface="Helvetica Neue"/>
                          <a:cs typeface="Helvetica Neue"/>
                        </a:rPr>
                        <a:t>No</a:t>
                      </a:r>
                      <a:endParaRPr lang="en-GB" sz="1300" noProof="0">
                        <a:latin typeface="Helvetica Neue"/>
                        <a:cs typeface="Helvetica Neue"/>
                      </a:endParaRPr>
                    </a:p>
                  </a:txBody>
                  <a:tcPr marL="64294" marR="64294" marT="32147" marB="32147"/>
                </a:tc>
                <a:tc>
                  <a:txBody>
                    <a:bodyPr/>
                    <a:lstStyle/>
                    <a:p>
                      <a:r>
                        <a:rPr lang="en-GB" sz="1300" noProof="0" smtClean="0">
                          <a:latin typeface="Helvetica Neue"/>
                          <a:cs typeface="Helvetica Neue"/>
                        </a:rPr>
                        <a:t>Enable job perusal</a:t>
                      </a:r>
                      <a:endParaRPr lang="en-GB" sz="1300" noProof="0">
                        <a:latin typeface="Helvetica Neue"/>
                        <a:cs typeface="Helvetica Neue"/>
                      </a:endParaRPr>
                    </a:p>
                  </a:txBody>
                  <a:tcPr marL="64294" marR="64294" marT="32147" marB="32147"/>
                </a:tc>
                <a:tc>
                  <a:txBody>
                    <a:bodyPr/>
                    <a:lstStyle/>
                    <a:p>
                      <a:r>
                        <a:rPr lang="en-GB" sz="1200" noProof="0" smtClean="0">
                          <a:latin typeface="Courier New"/>
                          <a:cs typeface="Courier New"/>
                        </a:rPr>
                        <a:t>PerusalFileEnable</a:t>
                      </a:r>
                      <a:r>
                        <a:rPr lang="en-GB" sz="1200" baseline="0" noProof="0" smtClean="0">
                          <a:latin typeface="Courier New"/>
                          <a:cs typeface="Courier New"/>
                        </a:rPr>
                        <a:t> = true;</a:t>
                      </a:r>
                      <a:endParaRPr lang="en-GB" sz="1200" noProof="0">
                        <a:latin typeface="Courier New"/>
                        <a:cs typeface="Courier New"/>
                      </a:endParaRPr>
                    </a:p>
                  </a:txBody>
                  <a:tcPr marL="64294" marR="64294" marT="32147" marB="32147"/>
                </a:tc>
              </a:tr>
              <a:tr h="450056">
                <a:tc>
                  <a:txBody>
                    <a:bodyPr/>
                    <a:lstStyle/>
                    <a:p>
                      <a:r>
                        <a:rPr lang="en-GB" sz="1300" noProof="0" dirty="0" smtClean="0">
                          <a:latin typeface="Helvetica Neue"/>
                          <a:cs typeface="Helvetica Neue"/>
                        </a:rPr>
                        <a:t>PerusalTimeInterval</a:t>
                      </a:r>
                      <a:endParaRPr lang="en-GB" sz="1300" noProof="0" dirty="0">
                        <a:latin typeface="Helvetica Neue"/>
                        <a:cs typeface="Helvetica Neue"/>
                      </a:endParaRPr>
                    </a:p>
                  </a:txBody>
                  <a:tcPr marL="64294" marR="64294" marT="32147" marB="32147"/>
                </a:tc>
                <a:tc>
                  <a:txBody>
                    <a:bodyPr/>
                    <a:lstStyle/>
                    <a:p>
                      <a:pPr algn="ctr"/>
                      <a:r>
                        <a:rPr lang="en-GB" sz="1300" noProof="0" dirty="0" smtClean="0">
                          <a:latin typeface="Helvetica Neue"/>
                          <a:cs typeface="Helvetica Neue"/>
                        </a:rPr>
                        <a:t>No</a:t>
                      </a:r>
                      <a:endParaRPr lang="en-GB" sz="1300" noProof="0" dirty="0">
                        <a:latin typeface="Helvetica Neue"/>
                        <a:cs typeface="Helvetica Neue"/>
                      </a:endParaRPr>
                    </a:p>
                  </a:txBody>
                  <a:tcPr marL="64294" marR="64294" marT="32147" marB="32147"/>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300" noProof="0" dirty="0" smtClean="0">
                          <a:latin typeface="Helvetica Neue"/>
                          <a:cs typeface="Helvetica Neue"/>
                        </a:rPr>
                        <a:t>Specify in seconds frequency that specified files are copied to WMS machine</a:t>
                      </a:r>
                    </a:p>
                  </a:txBody>
                  <a:tcPr marL="64294" marR="64294" marT="32147" marB="32147"/>
                </a:tc>
                <a:tc>
                  <a:txBody>
                    <a:bodyPr/>
                    <a:lstStyle/>
                    <a:p>
                      <a:r>
                        <a:rPr lang="en-GB" sz="1200" noProof="0" dirty="0" smtClean="0">
                          <a:latin typeface="Courier New"/>
                          <a:cs typeface="Courier New"/>
                        </a:rPr>
                        <a:t>PerusalTimeInterval</a:t>
                      </a:r>
                      <a:r>
                        <a:rPr lang="en-GB" sz="1200" baseline="0" noProof="0" dirty="0" smtClean="0">
                          <a:latin typeface="Courier New"/>
                          <a:cs typeface="Courier New"/>
                        </a:rPr>
                        <a:t> = 30;</a:t>
                      </a:r>
                      <a:endParaRPr lang="en-GB" sz="1200" noProof="0" dirty="0">
                        <a:latin typeface="Courier New"/>
                        <a:cs typeface="Courier New"/>
                      </a:endParaRPr>
                    </a:p>
                  </a:txBody>
                  <a:tcPr marL="64294" marR="64294" marT="32147" marB="32147"/>
                </a:tc>
              </a:tr>
              <a:tr h="260747">
                <a:tc gridSpan="4">
                  <a:txBody>
                    <a:bodyPr/>
                    <a:lstStyle/>
                    <a:p>
                      <a:pPr algn="ctr"/>
                      <a:r>
                        <a:rPr lang="en-GB" sz="1300" b="1" noProof="0" dirty="0" smtClean="0">
                          <a:latin typeface="Helvetica Neue"/>
                          <a:cs typeface="Helvetica Neue"/>
                        </a:rPr>
                        <a:t>More information:</a:t>
                      </a:r>
                      <a:r>
                        <a:rPr lang="en-GB" sz="1300" b="1" baseline="0" noProof="0" dirty="0" smtClean="0">
                          <a:latin typeface="Helvetica Neue"/>
                          <a:cs typeface="Helvetica Neue"/>
                        </a:rPr>
                        <a:t> </a:t>
                      </a:r>
                      <a:r>
                        <a:rPr lang="en-GB" sz="1300" b="1" baseline="0" noProof="0" dirty="0" smtClean="0">
                          <a:latin typeface="Helvetica Neue"/>
                          <a:cs typeface="Helvetica Neue"/>
                          <a:hlinkClick r:id="rId2"/>
                        </a:rPr>
                        <a:t>Job Description Language (JDL) Attributes document</a:t>
                      </a:r>
                      <a:endParaRPr lang="en-GB" sz="1300" b="1" noProof="0" dirty="0" smtClean="0">
                        <a:latin typeface="Helvetica Neue"/>
                        <a:cs typeface="Helvetica Neue"/>
                      </a:endParaRPr>
                    </a:p>
                  </a:txBody>
                  <a:tcPr marL="64294" marR="64294" marT="32147" marB="32147"/>
                </a:tc>
                <a:tc hMerge="1">
                  <a:txBody>
                    <a:bodyPr/>
                    <a:lstStyle/>
                    <a:p>
                      <a:pPr algn="ctr"/>
                      <a:endParaRPr lang="en-GB" sz="1300" noProof="0" dirty="0">
                        <a:latin typeface="Helvetica Neue"/>
                        <a:cs typeface="Helvetica Neue"/>
                      </a:endParaRPr>
                    </a:p>
                  </a:txBody>
                  <a:tcPr marL="64294" marR="64294" marT="32147" marB="32147"/>
                </a:tc>
                <a:tc hMerge="1">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GB" sz="1300" noProof="0" dirty="0" smtClean="0">
                        <a:latin typeface="Helvetica Neue"/>
                        <a:cs typeface="Helvetica Neue"/>
                      </a:endParaRPr>
                    </a:p>
                  </a:txBody>
                  <a:tcPr marL="64294" marR="64294" marT="32147" marB="32147"/>
                </a:tc>
                <a:tc hMerge="1">
                  <a:txBody>
                    <a:bodyPr/>
                    <a:lstStyle/>
                    <a:p>
                      <a:pPr algn="ctr"/>
                      <a:endParaRPr lang="en-GB" sz="1200" noProof="0" dirty="0">
                        <a:latin typeface="Courier New"/>
                        <a:cs typeface="Courier New"/>
                      </a:endParaRPr>
                    </a:p>
                  </a:txBody>
                  <a:tcPr marL="64294" marR="64294" marT="32147" marB="32147"/>
                </a:tc>
              </a:tr>
            </a:tbl>
          </a:graphicData>
        </a:graphic>
      </p:graphicFrame>
      <p:sp>
        <p:nvSpPr>
          <p:cNvPr id="4" name="Marcador de número de diapositiva 3"/>
          <p:cNvSpPr>
            <a:spLocks noGrp="1"/>
          </p:cNvSpPr>
          <p:nvPr>
            <p:ph type="sldNum" sz="quarter" idx="10"/>
          </p:nvPr>
        </p:nvSpPr>
        <p:spPr/>
        <p:txBody>
          <a:bodyPr/>
          <a:lstStyle/>
          <a:p>
            <a:fld id="{0D827737-7F67-4447-AF1C-221D380ADF9C}" type="slidenum">
              <a:rPr lang="en-GB" smtClean="0"/>
              <a:pPr/>
              <a:t>7</a:t>
            </a:fld>
            <a:endParaRPr lang="en-GB"/>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JDL (Job Description Language)</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5" name="Rectángulo 4"/>
          <p:cNvSpPr/>
          <p:nvPr/>
        </p:nvSpPr>
        <p:spPr>
          <a:xfrm>
            <a:off x="285750" y="1300163"/>
            <a:ext cx="8572500" cy="4219904"/>
          </a:xfrm>
          <a:prstGeom prst="rect">
            <a:avLst/>
          </a:prstGeom>
        </p:spPr>
        <p:txBody>
          <a:bodyPr wrap="square" lIns="64291" tIns="32146" rIns="64291" bIns="32146">
            <a:spAutoFit/>
          </a:bodyPr>
          <a:lstStyle/>
          <a:p>
            <a:pPr algn="l">
              <a:buFont typeface="Arial"/>
              <a:buChar char="•"/>
            </a:pPr>
            <a:r>
              <a:rPr lang="en-GB" sz="1800" b="1" smtClean="0">
                <a:latin typeface="Helvetica Neue"/>
                <a:cs typeface="Helvetica Neue"/>
              </a:rPr>
              <a:t> InputSandbox</a:t>
            </a:r>
          </a:p>
          <a:p>
            <a:pPr lvl="1" algn="l">
              <a:buFont typeface="Arial"/>
              <a:buChar char="•"/>
            </a:pPr>
            <a:r>
              <a:rPr lang="en-GB" sz="1800" smtClean="0">
                <a:solidFill>
                  <a:schemeClr val="tx1">
                    <a:lumMod val="75000"/>
                    <a:lumOff val="25000"/>
                  </a:schemeClr>
                </a:solidFill>
                <a:latin typeface="Helvetica Neue"/>
                <a:cs typeface="Helvetica Neue"/>
              </a:rPr>
              <a:t> Wildcards allowed.</a:t>
            </a:r>
          </a:p>
          <a:p>
            <a:pPr lvl="1" algn="l">
              <a:buFont typeface="Arial"/>
              <a:buChar char="•"/>
            </a:pPr>
            <a:r>
              <a:rPr lang="en-GB" sz="1800" smtClean="0">
                <a:solidFill>
                  <a:schemeClr val="tx1">
                    <a:lumMod val="75000"/>
                    <a:lumOff val="25000"/>
                  </a:schemeClr>
                </a:solidFill>
                <a:latin typeface="Helvetica Neue"/>
                <a:cs typeface="Helvetica Neue"/>
              </a:rPr>
              <a:t> Files are relative to current directory.</a:t>
            </a:r>
          </a:p>
          <a:p>
            <a:pPr lvl="1" algn="l">
              <a:buFont typeface="Arial"/>
              <a:buChar char="•"/>
            </a:pPr>
            <a:r>
              <a:rPr lang="en-GB" sz="1800" smtClean="0">
                <a:solidFill>
                  <a:schemeClr val="tx1">
                    <a:lumMod val="75000"/>
                    <a:lumOff val="25000"/>
                  </a:schemeClr>
                </a:solidFill>
                <a:latin typeface="Helvetica Neue"/>
                <a:cs typeface="Helvetica Neue"/>
              </a:rPr>
              <a:t> The executable flag is not preserved for the files included in the Input Sandbox when transferred to the WN. Therefore, for any file needing execution permissions a chmod +x operation should be performed by the initial script specified as the Executable in the JDL file (the chmod +x operation is done automatically for this script).</a:t>
            </a:r>
          </a:p>
          <a:p>
            <a:pPr lvl="1" algn="l">
              <a:buFont typeface="Arial"/>
              <a:buChar char="•"/>
            </a:pPr>
            <a:r>
              <a:rPr lang="en-GB" sz="1800" smtClean="0">
                <a:solidFill>
                  <a:schemeClr val="tx1">
                    <a:lumMod val="75000"/>
                    <a:lumOff val="25000"/>
                  </a:schemeClr>
                </a:solidFill>
                <a:latin typeface="Helvetica Neue"/>
                <a:cs typeface="Helvetica Neue"/>
              </a:rPr>
              <a:t> The InputSandbox cannot contain two files with the same name (even if in different paths) as when transferred they would overwrite each other.</a:t>
            </a:r>
          </a:p>
          <a:p>
            <a:pPr lvl="1" algn="l">
              <a:buFont typeface="Arial"/>
              <a:buChar char="•"/>
            </a:pPr>
            <a:endParaRPr lang="en-GB" sz="1800" smtClean="0">
              <a:solidFill>
                <a:schemeClr val="tx1">
                  <a:lumMod val="75000"/>
                  <a:lumOff val="25000"/>
                </a:schemeClr>
              </a:solidFill>
              <a:latin typeface="Helvetica Neue"/>
              <a:cs typeface="Helvetica Neue"/>
            </a:endParaRPr>
          </a:p>
          <a:p>
            <a:pPr algn="l">
              <a:buFont typeface="Arial"/>
              <a:buChar char="•"/>
            </a:pPr>
            <a:r>
              <a:rPr lang="en-GB" sz="1800" smtClean="0">
                <a:latin typeface="Helvetica Neue"/>
                <a:cs typeface="Helvetica Neue"/>
              </a:rPr>
              <a:t> </a:t>
            </a:r>
            <a:r>
              <a:rPr lang="en-GB" sz="1800" b="1" smtClean="0">
                <a:latin typeface="Helvetica Neue"/>
                <a:cs typeface="Helvetica Neue"/>
              </a:rPr>
              <a:t>OutputSandbox</a:t>
            </a:r>
          </a:p>
          <a:p>
            <a:pPr lvl="1" algn="l">
              <a:buFont typeface="Arial"/>
              <a:buChar char="•"/>
            </a:pPr>
            <a:r>
              <a:rPr lang="en-GB" sz="1800" smtClean="0">
                <a:solidFill>
                  <a:schemeClr val="tx1">
                    <a:lumMod val="75000"/>
                    <a:lumOff val="25000"/>
                  </a:schemeClr>
                </a:solidFill>
                <a:latin typeface="Helvetica Neue"/>
                <a:cs typeface="Helvetica Neue"/>
              </a:rPr>
              <a:t> No absolute file names</a:t>
            </a:r>
          </a:p>
          <a:p>
            <a:pPr lvl="1" algn="l">
              <a:buFont typeface="Arial"/>
              <a:buChar char="•"/>
            </a:pPr>
            <a:r>
              <a:rPr lang="en-GB" sz="1800" smtClean="0">
                <a:solidFill>
                  <a:schemeClr val="tx1">
                    <a:lumMod val="75000"/>
                    <a:lumOff val="25000"/>
                  </a:schemeClr>
                </a:solidFill>
                <a:latin typeface="Helvetica Neue"/>
                <a:cs typeface="Helvetica Neue"/>
              </a:rPr>
              <a:t> The OutputSandbox cannot contain two files with the same name (even if in different paths) as when transferred they would overwrite each other.</a:t>
            </a:r>
          </a:p>
        </p:txBody>
      </p:sp>
      <p:sp>
        <p:nvSpPr>
          <p:cNvPr id="6" name="Rectángulo 5"/>
          <p:cNvSpPr/>
          <p:nvPr/>
        </p:nvSpPr>
        <p:spPr>
          <a:xfrm>
            <a:off x="285750" y="764382"/>
            <a:ext cx="1963673" cy="341919"/>
          </a:xfrm>
          <a:prstGeom prst="rect">
            <a:avLst/>
          </a:prstGeom>
        </p:spPr>
        <p:txBody>
          <a:bodyPr wrap="none" lIns="64291" tIns="32146" rIns="64291" bIns="32146">
            <a:spAutoFit/>
          </a:bodyPr>
          <a:lstStyle/>
          <a:p>
            <a:pPr algn="l"/>
            <a:r>
              <a:rPr lang="en-GB" sz="1800" b="1" smtClean="0">
                <a:latin typeface="Helvetica Neue"/>
                <a:cs typeface="Helvetica Neue"/>
              </a:rPr>
              <a:t>Additional Notes</a:t>
            </a:r>
          </a:p>
        </p:txBody>
      </p:sp>
      <p:sp>
        <p:nvSpPr>
          <p:cNvPr id="7" name="Marcador de número de diapositiva 6"/>
          <p:cNvSpPr>
            <a:spLocks noGrp="1"/>
          </p:cNvSpPr>
          <p:nvPr>
            <p:ph type="sldNum" sz="quarter" idx="10"/>
          </p:nvPr>
        </p:nvSpPr>
        <p:spPr/>
        <p:txBody>
          <a:bodyPr/>
          <a:lstStyle/>
          <a:p>
            <a:fld id="{0D827737-7F67-4447-AF1C-221D380ADF9C}" type="slidenum">
              <a:rPr lang="en-GB" smtClean="0"/>
              <a:pPr/>
              <a:t>8</a:t>
            </a:fld>
            <a:endParaRPr lang="en-GB"/>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p:cNvSpPr>
          <p:nvPr/>
        </p:nvSpPr>
        <p:spPr bwMode="auto">
          <a:xfrm>
            <a:off x="304800" y="0"/>
            <a:ext cx="6054328" cy="482203"/>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tabLst>
                <a:tab pos="250022" algn="l"/>
                <a:tab pos="500045" algn="l"/>
                <a:tab pos="750067" algn="l"/>
                <a:tab pos="1000089" algn="l"/>
                <a:tab pos="1250112" algn="l"/>
                <a:tab pos="1500134" algn="l"/>
                <a:tab pos="1750157" algn="l"/>
                <a:tab pos="2000179" algn="l"/>
                <a:tab pos="2250201" algn="l"/>
                <a:tab pos="2500224" algn="l"/>
                <a:tab pos="2750246" algn="l"/>
                <a:tab pos="3000268" algn="l"/>
                <a:tab pos="250022" algn="l"/>
                <a:tab pos="500045" algn="l"/>
                <a:tab pos="750067" algn="l"/>
                <a:tab pos="1000089" algn="l"/>
                <a:tab pos="1250112" algn="l"/>
                <a:tab pos="1500134" algn="l"/>
                <a:tab pos="1750157" algn="l"/>
                <a:tab pos="2000179" algn="l"/>
                <a:tab pos="2250201" algn="l"/>
                <a:tab pos="2500224" algn="l"/>
                <a:tab pos="2750246" algn="l"/>
                <a:tab pos="3000268" algn="l"/>
              </a:tabLst>
            </a:pPr>
            <a:r>
              <a:rPr lang="en-GB" sz="2800" b="1" dirty="0" smtClean="0">
                <a:solidFill>
                  <a:schemeClr val="tx1"/>
                </a:solidFill>
                <a:latin typeface="Helvetica Neue" pitchFamily="-110" charset="0"/>
                <a:ea typeface="Helvetica Neue" pitchFamily="-110" charset="0"/>
                <a:cs typeface="Helvetica Neue" pitchFamily="-110" charset="0"/>
                <a:sym typeface="Helvetica Neue" pitchFamily="-110" charset="0"/>
              </a:rPr>
              <a:t>JDL (Job Description Language)</a:t>
            </a:r>
            <a:endParaRPr lang="en-GB" sz="2800" b="1" dirty="0">
              <a:solidFill>
                <a:schemeClr val="tx1"/>
              </a:solidFill>
              <a:latin typeface="Helvetica Neue" pitchFamily="-110" charset="0"/>
              <a:ea typeface="Helvetica Neue" pitchFamily="-110" charset="0"/>
              <a:cs typeface="Helvetica Neue" pitchFamily="-110" charset="0"/>
              <a:sym typeface="Helvetica Neue" pitchFamily="-110" charset="0"/>
            </a:endParaRPr>
          </a:p>
        </p:txBody>
      </p:sp>
      <p:sp>
        <p:nvSpPr>
          <p:cNvPr id="6" name="Rectángulo 5"/>
          <p:cNvSpPr/>
          <p:nvPr/>
        </p:nvSpPr>
        <p:spPr>
          <a:xfrm>
            <a:off x="285750" y="793760"/>
            <a:ext cx="1963673" cy="341919"/>
          </a:xfrm>
          <a:prstGeom prst="rect">
            <a:avLst/>
          </a:prstGeom>
        </p:spPr>
        <p:txBody>
          <a:bodyPr wrap="none" lIns="64291" tIns="32146" rIns="64291" bIns="32146">
            <a:spAutoFit/>
          </a:bodyPr>
          <a:lstStyle/>
          <a:p>
            <a:pPr algn="l"/>
            <a:r>
              <a:rPr lang="en-GB" sz="1800" b="1" smtClean="0">
                <a:latin typeface="Helvetica Neue"/>
                <a:cs typeface="Helvetica Neue"/>
              </a:rPr>
              <a:t>Additional Notes</a:t>
            </a:r>
          </a:p>
        </p:txBody>
      </p:sp>
      <p:sp>
        <p:nvSpPr>
          <p:cNvPr id="7" name="Rectángulo 6"/>
          <p:cNvSpPr/>
          <p:nvPr/>
        </p:nvSpPr>
        <p:spPr>
          <a:xfrm>
            <a:off x="285750" y="1329541"/>
            <a:ext cx="8518922" cy="4219904"/>
          </a:xfrm>
          <a:prstGeom prst="rect">
            <a:avLst/>
          </a:prstGeom>
        </p:spPr>
        <p:txBody>
          <a:bodyPr wrap="square" lIns="64291" tIns="32146" rIns="64291" bIns="32146">
            <a:spAutoFit/>
          </a:bodyPr>
          <a:lstStyle/>
          <a:p>
            <a:pPr algn="l">
              <a:buFont typeface="Arial"/>
              <a:buChar char="•"/>
            </a:pPr>
            <a:r>
              <a:rPr lang="en-GB" sz="1800" smtClean="0">
                <a:latin typeface="Helvetica Neue"/>
                <a:cs typeface="Helvetica Neue"/>
              </a:rPr>
              <a:t> </a:t>
            </a:r>
            <a:r>
              <a:rPr lang="en-GB" sz="1800" b="1" smtClean="0">
                <a:latin typeface="Helvetica Neue"/>
                <a:cs typeface="Helvetica Neue"/>
              </a:rPr>
              <a:t>Requirements</a:t>
            </a:r>
            <a:r>
              <a:rPr lang="en-GB" sz="1800" smtClean="0">
                <a:latin typeface="Helvetica Neue"/>
                <a:cs typeface="Helvetica Neue"/>
              </a:rPr>
              <a:t>: The Requirements attributes can be used to express any kind of constraint on the resources where the job can run. Its value is a Boolean expression that must evaluate to true for a job to run on that specific CE.</a:t>
            </a:r>
          </a:p>
          <a:p>
            <a:pPr algn="l">
              <a:buFont typeface="Arial"/>
              <a:buChar char="•"/>
            </a:pPr>
            <a:endParaRPr lang="en-GB" sz="1800" smtClean="0">
              <a:latin typeface="Helvetica Neue"/>
              <a:cs typeface="Helvetica Neue"/>
            </a:endParaRPr>
          </a:p>
          <a:p>
            <a:pPr algn="l"/>
            <a:r>
              <a:rPr lang="en-GB" sz="1800" smtClean="0">
                <a:latin typeface="Helvetica Neue"/>
                <a:cs typeface="Helvetica Neue"/>
              </a:rPr>
              <a:t>They are based on the </a:t>
            </a:r>
            <a:r>
              <a:rPr lang="en-GB" sz="1800" smtClean="0">
                <a:latin typeface="Helvetica Neue"/>
                <a:cs typeface="Helvetica Neue"/>
                <a:hlinkClick r:id="rId2" action="ppaction://hlinksldjump"/>
              </a:rPr>
              <a:t>GLUE Schema</a:t>
            </a:r>
            <a:r>
              <a:rPr lang="en-GB" sz="1800" smtClean="0">
                <a:latin typeface="Helvetica Neue"/>
                <a:cs typeface="Helvetica Neue"/>
              </a:rPr>
              <a:t>.</a:t>
            </a:r>
          </a:p>
          <a:p>
            <a:pPr algn="l">
              <a:buFont typeface="Arial"/>
              <a:buChar char="•"/>
            </a:pPr>
            <a:endParaRPr lang="en-GB" sz="1800" smtClean="0">
              <a:latin typeface="Helvetica Neue"/>
              <a:cs typeface="Helvetica Neue"/>
            </a:endParaRPr>
          </a:p>
          <a:p>
            <a:pPr lvl="1" algn="l">
              <a:buFont typeface="Wingdings" charset="2"/>
              <a:buChar char="§"/>
            </a:pPr>
            <a:r>
              <a:rPr lang="en-GB" sz="1800" b="1" i="1" smtClean="0">
                <a:latin typeface="Helvetica Neue"/>
                <a:cs typeface="Helvetica Neue"/>
              </a:rPr>
              <a:t> Forming expressions</a:t>
            </a:r>
          </a:p>
          <a:p>
            <a:pPr marL="443120" lvl="1" algn="l"/>
            <a:r>
              <a:rPr lang="en-GB" sz="1800" smtClean="0">
                <a:latin typeface="Helvetica Neue"/>
                <a:cs typeface="Helvetica Neue"/>
              </a:rPr>
              <a:t>To force a job to only run on a particular CE:</a:t>
            </a:r>
          </a:p>
          <a:p>
            <a:pPr marL="443120" lvl="1" algn="l"/>
            <a:r>
              <a:rPr lang="en-GB" sz="1800" smtClean="0">
                <a:latin typeface="Courier New"/>
                <a:cs typeface="Courier New"/>
              </a:rPr>
              <a:t>Requirements = other.GlueCEUniqueID == "ce.iaa.csic.es:2119/jobmanager-lcgpbs-forngi";</a:t>
            </a:r>
          </a:p>
          <a:p>
            <a:pPr algn="l"/>
            <a:endParaRPr lang="en-GB" sz="1800" smtClean="0">
              <a:latin typeface="Helvetica Neue"/>
              <a:cs typeface="Helvetica Neue"/>
            </a:endParaRPr>
          </a:p>
          <a:p>
            <a:pPr marL="440888" algn="l"/>
            <a:r>
              <a:rPr lang="en-GB" sz="1800" smtClean="0">
                <a:latin typeface="Helvetica Neue"/>
                <a:cs typeface="Helvetica Neue"/>
              </a:rPr>
              <a:t>where the </a:t>
            </a:r>
            <a:r>
              <a:rPr lang="en-GB" sz="1800" smtClean="0">
                <a:latin typeface="Courier New"/>
                <a:cs typeface="Courier New"/>
              </a:rPr>
              <a:t>other.</a:t>
            </a:r>
            <a:r>
              <a:rPr lang="en-GB" sz="1800" smtClean="0">
                <a:latin typeface="Helvetica Neue"/>
                <a:cs typeface="Helvetica Neue"/>
              </a:rPr>
              <a:t> prefix is used to indicate that the GlueCEName attribute refers to the CE characteristics and not to those of the job. If </a:t>
            </a:r>
            <a:r>
              <a:rPr lang="en-GB" sz="1800" smtClean="0">
                <a:latin typeface="Courier New"/>
                <a:cs typeface="Courier New"/>
              </a:rPr>
              <a:t>other.</a:t>
            </a:r>
            <a:r>
              <a:rPr lang="en-GB" sz="1800" smtClean="0">
                <a:latin typeface="Helvetica Neue"/>
                <a:cs typeface="Helvetica Neue"/>
              </a:rPr>
              <a:t> is not specified, then the default </a:t>
            </a:r>
            <a:r>
              <a:rPr lang="en-GB" sz="1800" smtClean="0">
                <a:latin typeface="Courier New"/>
                <a:cs typeface="Courier New"/>
              </a:rPr>
              <a:t>self.</a:t>
            </a:r>
            <a:r>
              <a:rPr lang="en-GB" sz="1800" smtClean="0">
                <a:latin typeface="Helvetica Neue"/>
                <a:cs typeface="Helvetica Neue"/>
              </a:rPr>
              <a:t> is assumed, indicating that the attribute refers to the job characteristics description.</a:t>
            </a:r>
          </a:p>
        </p:txBody>
      </p:sp>
      <p:sp>
        <p:nvSpPr>
          <p:cNvPr id="5" name="Marcador de número de diapositiva 4"/>
          <p:cNvSpPr>
            <a:spLocks noGrp="1"/>
          </p:cNvSpPr>
          <p:nvPr>
            <p:ph type="sldNum" sz="quarter" idx="10"/>
          </p:nvPr>
        </p:nvSpPr>
        <p:spPr/>
        <p:txBody>
          <a:bodyPr/>
          <a:lstStyle/>
          <a:p>
            <a:fld id="{0D827737-7F67-4447-AF1C-221D380ADF9C}" type="slidenum">
              <a:rPr lang="en-GB" smtClean="0"/>
              <a:pPr/>
              <a:t>9</a:t>
            </a:fld>
            <a:endParaRPr lang="en-GB"/>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urso 20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4452</TotalTime>
  <Pages>0</Pages>
  <Words>4516</Words>
  <Characters>0</Characters>
  <Application>Microsoft Macintosh PowerPoint</Application>
  <PresentationFormat>Presentación en pantalla (4:3)</PresentationFormat>
  <Lines>0</Lines>
  <Paragraphs>438</Paragraphs>
  <Slides>33</Slides>
  <Notes>0</Notes>
  <HiddenSlides>0</HiddenSlides>
  <MMClips>0</MMClips>
  <ScaleCrop>false</ScaleCrop>
  <HeadingPairs>
    <vt:vector size="6" baseType="variant">
      <vt:variant>
        <vt:lpstr>Plantilla de diseño</vt:lpstr>
      </vt:variant>
      <vt:variant>
        <vt:i4>1</vt:i4>
      </vt:variant>
      <vt:variant>
        <vt:lpstr>Servidores OLE incrustados</vt:lpstr>
      </vt:variant>
      <vt:variant>
        <vt:i4>1</vt:i4>
      </vt:variant>
      <vt:variant>
        <vt:lpstr>Títulos de diapositiva</vt:lpstr>
      </vt:variant>
      <vt:variant>
        <vt:i4>33</vt:i4>
      </vt:variant>
    </vt:vector>
  </HeadingPairs>
  <TitlesOfParts>
    <vt:vector size="35" baseType="lpstr">
      <vt:lpstr>curso 2010</vt:lpstr>
      <vt:lpstr>Clip</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subject/>
  <dc:creator/>
  <cp:keywords/>
  <dc:description/>
  <cp:lastModifiedBy>Carlos Escobar Ibañez</cp:lastModifiedBy>
  <cp:revision>62</cp:revision>
  <dcterms:created xsi:type="dcterms:W3CDTF">2010-07-07T09:39:09Z</dcterms:created>
  <dcterms:modified xsi:type="dcterms:W3CDTF">2010-07-07T09:53:46Z</dcterms:modified>
</cp:coreProperties>
</file>