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3"/>
  </p:notesMasterIdLst>
  <p:sldIdLst>
    <p:sldId id="257" r:id="rId2"/>
    <p:sldId id="283" r:id="rId3"/>
    <p:sldId id="284" r:id="rId4"/>
    <p:sldId id="279" r:id="rId5"/>
    <p:sldId id="285" r:id="rId6"/>
    <p:sldId id="286" r:id="rId7"/>
    <p:sldId id="287" r:id="rId8"/>
    <p:sldId id="281" r:id="rId9"/>
    <p:sldId id="264" r:id="rId10"/>
    <p:sldId id="288" r:id="rId11"/>
    <p:sldId id="280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FF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7051" autoAdjust="0"/>
    <p:restoredTop sz="69801" autoAdjust="0"/>
  </p:normalViewPr>
  <p:slideViewPr>
    <p:cSldViewPr>
      <p:cViewPr>
        <p:scale>
          <a:sx n="60" d="100"/>
          <a:sy n="60" d="100"/>
        </p:scale>
        <p:origin x="-1782" y="-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203104-5236-4ADF-994D-3D8B0D1F5F4C}" type="datetimeFigureOut">
              <a:rPr lang="en-US" smtClean="0"/>
              <a:pPr/>
              <a:t>7/8/2010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3EF37E-223A-4722-93CA-A5A95F902BE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 will </a:t>
            </a:r>
            <a:r>
              <a:rPr lang="en-US" dirty="0" smtClean="0"/>
              <a:t>present</a:t>
            </a:r>
            <a:r>
              <a:rPr lang="en-US" baseline="0" dirty="0" smtClean="0"/>
              <a:t> </a:t>
            </a:r>
            <a:r>
              <a:rPr lang="en-US" dirty="0" smtClean="0"/>
              <a:t>you </a:t>
            </a:r>
            <a:r>
              <a:rPr lang="en-US" dirty="0" smtClean="0"/>
              <a:t>our</a:t>
            </a:r>
            <a:r>
              <a:rPr lang="en-US" baseline="0" dirty="0" smtClean="0"/>
              <a:t> </a:t>
            </a:r>
            <a:r>
              <a:rPr lang="en-US" baseline="0" dirty="0" smtClean="0"/>
              <a:t>prototype for </a:t>
            </a:r>
            <a:r>
              <a:rPr lang="en-US" baseline="0" dirty="0" smtClean="0"/>
              <a:t>sharing medical data for particle therapy.</a:t>
            </a:r>
          </a:p>
          <a:p>
            <a:r>
              <a:rPr lang="en-US" baseline="0" dirty="0" smtClean="0"/>
              <a:t>The work is done in the framework of the EU FP7 PARTNER Project, an Marie Curie ITN.</a:t>
            </a:r>
          </a:p>
          <a:p>
            <a:r>
              <a:rPr lang="en-US" baseline="0" dirty="0" smtClean="0"/>
              <a:t>I work at CERN and I am associated with IFIC and I do a PhD in UV.</a:t>
            </a:r>
          </a:p>
          <a:p>
            <a:r>
              <a:rPr lang="en-US" baseline="0" dirty="0" smtClean="0"/>
              <a:t>So, I </a:t>
            </a:r>
            <a:r>
              <a:rPr lang="en-US" baseline="0" dirty="0" smtClean="0"/>
              <a:t>will explain you the (very) basics of PT, the motivation of having a data sharing platform and how grids are helping to achieve that.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 Europe cancer is the second largest cause of death, responsible for 25% of all deaths</a:t>
            </a:r>
            <a:r>
              <a:rPr lang="en-US" baseline="0" dirty="0" smtClean="0"/>
              <a:t> </a:t>
            </a:r>
            <a:r>
              <a:rPr lang="en-US" dirty="0" smtClean="0"/>
              <a:t>and is the biggest killer of people aged 45-64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Particle therapy is a form of radiotherapy that uses beams of energetic protons or ions (also called hadrons) for cancer treatment.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Hadron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therapy makes use of the Bragg Peak effect and Relative Biological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Efectiveness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of the hadrons to induce local damage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goal is to damage as many cancer cells as possible, while limiting harm to nearby healthy tissue.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Outside this room there is also a poster in Spanish explaining the method so you can have a look there or just ask me after the presentation if you are interested in the subject.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3EF37E-223A-4722-93CA-A5A95F902BEE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Here is a map with the future PT</a:t>
            </a:r>
            <a:r>
              <a:rPr lang="en-US" baseline="0" dirty="0" smtClean="0"/>
              <a:t> facilities in EU.</a:t>
            </a:r>
          </a:p>
          <a:p>
            <a:r>
              <a:rPr lang="en-US" baseline="0" dirty="0" smtClean="0"/>
              <a:t>In November 2009 the HIT facility treated the first patient. Next will follow CNAO, ETOILE and </a:t>
            </a:r>
            <a:r>
              <a:rPr lang="en-US" baseline="0" dirty="0" err="1" smtClean="0"/>
              <a:t>MedAustron</a:t>
            </a:r>
            <a:r>
              <a:rPr lang="en-US" baseline="0" dirty="0" smtClean="0"/>
              <a:t>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Also</a:t>
            </a:r>
            <a:r>
              <a:rPr lang="en-US" baseline="0" dirty="0" smtClean="0"/>
              <a:t> i</a:t>
            </a:r>
            <a:r>
              <a:rPr lang="en-US" dirty="0" smtClean="0"/>
              <a:t>n order to fight against cancer one needs a multidisciplinary effort:</a:t>
            </a:r>
            <a:r>
              <a:rPr lang="en-US" baseline="0" dirty="0" smtClean="0"/>
              <a:t> biology, physics, genetics, imaging…</a:t>
            </a:r>
            <a:endParaRPr lang="en-US" dirty="0" smtClean="0"/>
          </a:p>
          <a:p>
            <a:pPr marL="0" algn="just">
              <a:buNone/>
            </a:pPr>
            <a:endParaRPr lang="en-US" sz="1200" dirty="0" smtClean="0"/>
          </a:p>
          <a:p>
            <a:pPr marL="0" algn="just">
              <a:buNone/>
            </a:pPr>
            <a:r>
              <a:rPr lang="en-US" sz="1200" dirty="0" smtClean="0"/>
              <a:t>Currently</a:t>
            </a:r>
            <a:r>
              <a:rPr lang="en-US" sz="1200" baseline="0" dirty="0" smtClean="0"/>
              <a:t> there is n</a:t>
            </a:r>
            <a:r>
              <a:rPr lang="en-US" sz="1200" dirty="0" smtClean="0"/>
              <a:t>o software platform connecting </a:t>
            </a:r>
            <a:r>
              <a:rPr lang="en-US" sz="1200" dirty="0" smtClean="0">
                <a:solidFill>
                  <a:srgbClr val="FF0000"/>
                </a:solidFill>
              </a:rPr>
              <a:t>people</a:t>
            </a:r>
            <a:r>
              <a:rPr lang="en-US" sz="1200" dirty="0" smtClean="0"/>
              <a:t>, </a:t>
            </a:r>
            <a:r>
              <a:rPr lang="en-US" sz="1200" dirty="0" smtClean="0">
                <a:solidFill>
                  <a:srgbClr val="FF0000"/>
                </a:solidFill>
              </a:rPr>
              <a:t>information</a:t>
            </a:r>
            <a:r>
              <a:rPr lang="en-US" sz="1200" dirty="0" smtClean="0"/>
              <a:t> and </a:t>
            </a:r>
            <a:r>
              <a:rPr lang="en-US" sz="1200" dirty="0" smtClean="0">
                <a:solidFill>
                  <a:srgbClr val="FF0000"/>
                </a:solidFill>
              </a:rPr>
              <a:t>research</a:t>
            </a:r>
            <a:r>
              <a:rPr lang="en-US" sz="1200" dirty="0" smtClean="0"/>
              <a:t> across the </a:t>
            </a:r>
            <a:r>
              <a:rPr lang="en-US" sz="1200" dirty="0" err="1" smtClean="0"/>
              <a:t>hadron</a:t>
            </a:r>
            <a:r>
              <a:rPr lang="en-US" sz="1200" dirty="0" smtClean="0"/>
              <a:t> therapy community in Europe.</a:t>
            </a:r>
          </a:p>
          <a:p>
            <a:pPr marL="0" algn="just">
              <a:buNone/>
            </a:pPr>
            <a:r>
              <a:rPr lang="en-US" sz="1200" dirty="0" smtClean="0"/>
              <a:t>Building</a:t>
            </a:r>
            <a:r>
              <a:rPr lang="en-US" sz="1200" baseline="0" dirty="0" smtClean="0"/>
              <a:t> such platform would allow to aggregate and reuse data to address the needs of</a:t>
            </a:r>
            <a:r>
              <a:rPr lang="en-US" dirty="0" smtClean="0"/>
              <a:t>:</a:t>
            </a:r>
          </a:p>
          <a:p>
            <a:pPr marL="0" marR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dirty="0" smtClean="0"/>
              <a:t>Patient referral</a:t>
            </a:r>
          </a:p>
          <a:p>
            <a:pPr marL="0" marR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dirty="0" smtClean="0"/>
              <a:t>Model treatment outcome</a:t>
            </a:r>
          </a:p>
          <a:p>
            <a:pPr algn="just">
              <a:buFont typeface="Arial" pitchFamily="34" charset="0"/>
              <a:buChar char="•"/>
            </a:pPr>
            <a:r>
              <a:rPr lang="en-US" dirty="0" smtClean="0"/>
              <a:t>Prove the efficacy of ion therapy</a:t>
            </a:r>
          </a:p>
          <a:p>
            <a:pPr algn="just">
              <a:buFont typeface="Arial" pitchFamily="34" charset="0"/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3EF37E-223A-4722-93CA-A5A95F902BEE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 answer all</a:t>
            </a:r>
            <a:r>
              <a:rPr lang="en-US" baseline="0" dirty="0" smtClean="0"/>
              <a:t> the challenges and requirements of the </a:t>
            </a:r>
            <a:r>
              <a:rPr lang="en-US" baseline="0" dirty="0" err="1" smtClean="0"/>
              <a:t>Hadron</a:t>
            </a:r>
            <a:r>
              <a:rPr lang="en-US" baseline="0" dirty="0" smtClean="0"/>
              <a:t> Therapy community we are building a software platform based on Grids and here is the conceptual view of it.</a:t>
            </a:r>
          </a:p>
          <a:p>
            <a:r>
              <a:rPr lang="en-US" baseline="0" dirty="0" smtClean="0"/>
              <a:t>The HISP role is to connect users with data sources.</a:t>
            </a:r>
          </a:p>
          <a:p>
            <a:r>
              <a:rPr lang="en-US" baseline="0" dirty="0" smtClean="0"/>
              <a:t>Conceptually consists of:</a:t>
            </a:r>
          </a:p>
          <a:p>
            <a:pPr>
              <a:buFont typeface="Arial" pitchFamily="34" charset="0"/>
              <a:buChar char="•"/>
            </a:pPr>
            <a:r>
              <a:rPr lang="en-US" baseline="0" dirty="0" smtClean="0"/>
              <a:t> A grid middleware for basic services like data storage</a:t>
            </a:r>
          </a:p>
          <a:p>
            <a:pPr>
              <a:buFont typeface="Arial" pitchFamily="34" charset="0"/>
              <a:buChar char="•"/>
            </a:pPr>
            <a:r>
              <a:rPr lang="en-US" baseline="0" dirty="0" smtClean="0"/>
              <a:t> A security layer to enforce ethical and legal aspects of medical data</a:t>
            </a:r>
          </a:p>
          <a:p>
            <a:pPr>
              <a:buFont typeface="Arial" pitchFamily="34" charset="0"/>
              <a:buChar char="•"/>
            </a:pPr>
            <a:r>
              <a:rPr lang="en-US" baseline="0" dirty="0" smtClean="0"/>
              <a:t> A data integration and access service for semantic linking of data.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baseline="0" dirty="0" smtClean="0"/>
              <a:t> A portal for various </a:t>
            </a:r>
            <a:r>
              <a:rPr lang="en-US" baseline="0" dirty="0" err="1" smtClean="0"/>
              <a:t>usecases</a:t>
            </a:r>
            <a:r>
              <a:rPr lang="en-US" baseline="0" dirty="0" smtClean="0"/>
              <a:t>: cross-border patient referral and research - RTDB will be presented further.</a:t>
            </a:r>
          </a:p>
          <a:p>
            <a:pPr>
              <a:buFont typeface="Arial" pitchFamily="34" charset="0"/>
              <a:buChar char="•"/>
            </a:pPr>
            <a:r>
              <a:rPr lang="en-US" baseline="0" dirty="0" smtClean="0"/>
              <a:t> Al these linked by open and standard interfaces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3EF37E-223A-4722-93CA-A5A95F902BEE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0" baseline="0" dirty="0" smtClean="0"/>
              <a:t>Here are the ingredients of the infrastructure;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0" baseline="0" dirty="0" smtClean="0"/>
              <a:t>Core services based on grid services will agregate data and metadata and provide computational power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0" dirty="0" smtClean="0"/>
              <a:t>Medical data is sensitive data thus requires proper ethical and legal frameworks.</a:t>
            </a:r>
            <a:endParaRPr lang="de-DE" sz="1200" b="0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0" baseline="0" dirty="0" smtClean="0"/>
              <a:t>Strong grid security mechanisms will ensure AuthN and AuthZ and patient data will be protected by anonymisation and encryption.</a:t>
            </a:r>
            <a:endParaRPr lang="en-GB" sz="1200" b="0" dirty="0" smtClean="0"/>
          </a:p>
          <a:p>
            <a:r>
              <a:rPr lang="en-US" b="0" baseline="0" dirty="0" smtClean="0"/>
              <a:t>Role-based access: the molecular biologist doesn’t need to know about the patient’s name when doing research but the clinician will need to know when </a:t>
            </a:r>
            <a:r>
              <a:rPr lang="en-US" b="0" baseline="0" dirty="0" err="1" smtClean="0"/>
              <a:t>reffering</a:t>
            </a:r>
            <a:r>
              <a:rPr lang="en-US" b="0" baseline="0" dirty="0" smtClean="0"/>
              <a:t> form one site to another…</a:t>
            </a:r>
          </a:p>
          <a:p>
            <a:r>
              <a:rPr lang="en-US" b="0" baseline="0" dirty="0" smtClean="0"/>
              <a:t>Standard Interfaces to hospital information systems will ensure proper data aggregation. Also standard languages to query the platform will keep it accessible and extendible to other services and uses.</a:t>
            </a:r>
          </a:p>
          <a:p>
            <a:r>
              <a:rPr lang="en-US" b="0" baseline="0" dirty="0" smtClean="0"/>
              <a:t>Semantic layer will add meaning to data and allow ‘smart’ queries to be made.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B18A1A-0929-4381-99A8-E16848C7BFED}" type="slidenum">
              <a:rPr lang="en-GB" smtClean="0"/>
              <a:pPr/>
              <a:t>5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A few words about Data</a:t>
            </a:r>
            <a:r>
              <a:rPr lang="en-GB" baseline="0" dirty="0" smtClean="0"/>
              <a:t> integration. We would need a semantic service to annotate data to ensure interoperability and clear meaning of data. This part would be done by my </a:t>
            </a:r>
            <a:r>
              <a:rPr lang="en-GB" baseline="0" dirty="0" err="1" smtClean="0"/>
              <a:t>coleague</a:t>
            </a:r>
            <a:r>
              <a:rPr lang="en-GB" baseline="0" dirty="0" smtClean="0"/>
              <a:t> Daniel.</a:t>
            </a:r>
          </a:p>
          <a:p>
            <a:r>
              <a:rPr lang="en-GB" baseline="0" dirty="0" smtClean="0"/>
              <a:t>We will provide a service to describe the type of data in the standard or language used by a </a:t>
            </a:r>
            <a:r>
              <a:rPr lang="en-GB" baseline="0" dirty="0" err="1" smtClean="0"/>
              <a:t>poarticular</a:t>
            </a:r>
            <a:r>
              <a:rPr lang="en-GB" baseline="0" dirty="0" smtClean="0"/>
              <a:t> user. Also we will have an service to transform this annotation in </a:t>
            </a:r>
            <a:r>
              <a:rPr lang="en-GB" baseline="0" dirty="0" err="1" smtClean="0"/>
              <a:t>custum</a:t>
            </a:r>
            <a:r>
              <a:rPr lang="en-GB" baseline="0" dirty="0" smtClean="0"/>
              <a:t> </a:t>
            </a:r>
            <a:r>
              <a:rPr lang="en-GB" baseline="0" dirty="0" err="1" smtClean="0"/>
              <a:t>represenation</a:t>
            </a:r>
            <a:r>
              <a:rPr lang="en-GB" baseline="0" dirty="0" smtClean="0"/>
              <a:t> and </a:t>
            </a:r>
            <a:r>
              <a:rPr lang="en-GB" baseline="0" dirty="0" err="1" smtClean="0"/>
              <a:t>ontologies</a:t>
            </a:r>
            <a:r>
              <a:rPr lang="en-GB" baseline="0" dirty="0" smtClean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A4DCCF-0AAB-4C3D-8F8C-56CF05B75CAF}" type="slidenum">
              <a:rPr lang="en-GB" smtClean="0"/>
              <a:pPr/>
              <a:t>6</a:t>
            </a:fld>
            <a:endParaRPr lang="en-GB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Application: Rare </a:t>
            </a:r>
            <a:r>
              <a:rPr lang="en-US" dirty="0" err="1" smtClean="0"/>
              <a:t>tumour</a:t>
            </a:r>
            <a:r>
              <a:rPr lang="en-US" dirty="0" smtClean="0"/>
              <a:t> database</a:t>
            </a:r>
          </a:p>
          <a:p>
            <a:endParaRPr lang="en-US" dirty="0" smtClean="0"/>
          </a:p>
          <a:p>
            <a:r>
              <a:rPr lang="en-US" dirty="0" smtClean="0"/>
              <a:t>Rare</a:t>
            </a:r>
            <a:r>
              <a:rPr lang="en-US" baseline="0" dirty="0" smtClean="0"/>
              <a:t> tumor incidence rate &lt;6/100.000/yr.</a:t>
            </a:r>
          </a:p>
          <a:p>
            <a:r>
              <a:rPr lang="en-US" baseline="0" dirty="0" smtClean="0"/>
              <a:t>Example in </a:t>
            </a:r>
            <a:r>
              <a:rPr lang="en-US" baseline="0" dirty="0" err="1" smtClean="0"/>
              <a:t>erice</a:t>
            </a:r>
            <a:r>
              <a:rPr lang="en-US" baseline="0" dirty="0" smtClean="0"/>
              <a:t> with 29.000 inhabitants there is only 1 person per year with this tumor (upper bound). in comparison: new breast cancer </a:t>
            </a:r>
            <a:r>
              <a:rPr lang="en-US" baseline="0" dirty="0" err="1" smtClean="0"/>
              <a:t>patietns</a:t>
            </a:r>
            <a:r>
              <a:rPr lang="en-US" baseline="0" dirty="0" smtClean="0"/>
              <a:t> per year: ca 90</a:t>
            </a:r>
          </a:p>
          <a:p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Goal (</a:t>
            </a:r>
            <a:r>
              <a:rPr lang="en-US" baseline="0" dirty="0" err="1" smtClean="0"/>
              <a:t>violett</a:t>
            </a:r>
            <a:r>
              <a:rPr lang="en-US" baseline="0" dirty="0" smtClean="0"/>
              <a:t>) Find </a:t>
            </a:r>
            <a:r>
              <a:rPr lang="en-US" baseline="0" dirty="0" err="1" smtClean="0"/>
              <a:t>Hadron</a:t>
            </a:r>
            <a:r>
              <a:rPr lang="en-US" baseline="0" dirty="0" smtClean="0"/>
              <a:t> Therapy indication,  Model treatment outcome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B18A1A-0929-4381-99A8-E16848C7BFED}" type="slidenum">
              <a:rPr lang="en-GB" smtClean="0"/>
              <a:pPr/>
              <a:t>7</a:t>
            </a:fld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 smtClean="0"/>
              <a:t>Medical Data exchange</a:t>
            </a:r>
            <a:r>
              <a:rPr lang="en-US" b="0" baseline="0" dirty="0" smtClean="0"/>
              <a:t> presents the challenge of respecting the ethical and legal frameworks.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baseline="0" dirty="0" smtClean="0"/>
              <a:t>Starting with the HO and </a:t>
            </a:r>
            <a:r>
              <a:rPr lang="en-US" b="0" baseline="0" dirty="0" err="1" smtClean="0"/>
              <a:t>gettiing</a:t>
            </a:r>
            <a:r>
              <a:rPr lang="en-US" b="0" baseline="0" dirty="0" smtClean="0"/>
              <a:t> to the EU legislation on data protection we have to ensure that patient rights and the research needs are balanced.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B18A1A-0929-4381-99A8-E16848C7BFED}" type="slidenum">
              <a:rPr lang="en-GB" smtClean="0"/>
              <a:pPr/>
              <a:t>8</a:t>
            </a:fld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3EF37E-223A-4722-93CA-A5A95F902BEE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5DC13-FB37-4FC7-AF9C-A46297655D8A}" type="datetime1">
              <a:rPr lang="en-US" smtClean="0"/>
              <a:pPr/>
              <a:t>7/8/2010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PARTNER Course, 26.02.2010, faustin.roman@cern.ch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3FEEA-BD4F-4C67-A86A-576ACACBE872}" type="datetime1">
              <a:rPr lang="en-US" smtClean="0"/>
              <a:pPr/>
              <a:t>7/8/2010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PARTNER Course, 26.02.2010, faustin.roman@cern.ch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F556A-85F7-4E4C-88DE-36D351D82044}" type="datetime1">
              <a:rPr lang="en-US" smtClean="0"/>
              <a:pPr/>
              <a:t>7/8/2010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PARTNER Course, 26.02.2010, faustin.roman@cern.ch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0546E-E822-49E9-8BCC-CF8C2EFBA3F3}" type="datetime1">
              <a:rPr lang="en-US" smtClean="0"/>
              <a:pPr/>
              <a:t>7/8/2010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PARTNER Course, 26.02.2010, faustin.roman@cern.ch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81E7A-F46C-48FB-8F02-E3E1FAA44137}" type="datetime1">
              <a:rPr lang="en-US" smtClean="0"/>
              <a:pPr/>
              <a:t>7/8/2010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PARTNER Course, 26.02.2010, faustin.roman@cern.ch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CB042-E0EB-4DC1-B6B9-E6C22D63CA1D}" type="datetime1">
              <a:rPr lang="en-US" smtClean="0"/>
              <a:pPr/>
              <a:t>7/8/2010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PARTNER Course, 26.02.2010, faustin.roman@cern.ch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A4FE6-6C99-4509-9651-425C1B059D31}" type="datetime1">
              <a:rPr lang="en-US" smtClean="0"/>
              <a:pPr/>
              <a:t>7/8/2010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PARTNER Course, 26.02.2010, faustin.roman@cern.ch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DFB5A-0BFA-48C8-AA94-2BDEB0ADD16C}" type="datetime1">
              <a:rPr lang="en-US" smtClean="0"/>
              <a:pPr/>
              <a:t>7/8/2010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PARTNER Course, 26.02.2010, faustin.roman@cern.ch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3053B-0236-41EB-A8F7-29240820106D}" type="datetime1">
              <a:rPr lang="en-US" smtClean="0"/>
              <a:pPr/>
              <a:t>7/8/2010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PARTNER Course, 26.02.2010, faustin.roman@cern.ch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BA9A3-35A6-4966-BF19-56863DB0118F}" type="datetime1">
              <a:rPr lang="en-US" smtClean="0"/>
              <a:pPr/>
              <a:t>7/8/2010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PARTNER Course, 26.02.2010, faustin.roman@cern.ch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3815D-ADB9-4CE4-B977-C5C5E92CA0C0}" type="datetime1">
              <a:rPr lang="en-US" smtClean="0"/>
              <a:pPr/>
              <a:t>7/8/2010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PARTNER Course, 26.02.2010, faustin.roman@cern.ch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DF302F-0E87-4989-A3A3-963B0AE03633}" type="datetime1">
              <a:rPr lang="en-US" smtClean="0"/>
              <a:pPr/>
              <a:t>7/8/2010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PARTNER Course, 26.02.2010, faustin.roman@cern.ch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1.png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hyperlink" Target="mailto:faustin.roman@cern.ch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nature.com/nm/journal/v16/n7/full/nm0710-744.html" TargetMode="External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emf"/><Relationship Id="rId3" Type="http://schemas.openxmlformats.org/officeDocument/2006/relationships/image" Target="../media/image3.jpeg"/><Relationship Id="rId7" Type="http://schemas.openxmlformats.org/officeDocument/2006/relationships/image" Target="../media/image27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1.png"/><Relationship Id="rId10" Type="http://schemas.openxmlformats.org/officeDocument/2006/relationships/image" Target="../media/image6.jpeg"/><Relationship Id="rId4" Type="http://schemas.openxmlformats.org/officeDocument/2006/relationships/image" Target="../media/image4.jpeg"/><Relationship Id="rId9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klinikum.uni-heidelberg.de/fileadmin/pressestelle/pdf/080218HIT_BR_SS_Broschuere_engl.pdf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3" Type="http://schemas.openxmlformats.org/officeDocument/2006/relationships/image" Target="../media/image12.wmf"/><Relationship Id="rId7" Type="http://schemas.openxmlformats.org/officeDocument/2006/relationships/image" Target="../media/image16.wmf"/><Relationship Id="rId12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wmf"/><Relationship Id="rId11" Type="http://schemas.openxmlformats.org/officeDocument/2006/relationships/image" Target="../media/image20.wmf"/><Relationship Id="rId5" Type="http://schemas.openxmlformats.org/officeDocument/2006/relationships/image" Target="../media/image14.wmf"/><Relationship Id="rId10" Type="http://schemas.openxmlformats.org/officeDocument/2006/relationships/image" Target="../media/image19.png"/><Relationship Id="rId4" Type="http://schemas.openxmlformats.org/officeDocument/2006/relationships/image" Target="../media/image13.wmf"/><Relationship Id="rId9" Type="http://schemas.openxmlformats.org/officeDocument/2006/relationships/image" Target="../media/image18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Hippocratic_Oath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23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twiki.cern.ch/twiki/bin/view/PARTNERitESR" TargetMode="External"/><Relationship Id="rId2" Type="http://schemas.openxmlformats.org/officeDocument/2006/relationships/hyperlink" Target="https://espace.cern.ch/partnersite/workspace/faust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</p:spPr>
        <p:txBody>
          <a:bodyPr/>
          <a:lstStyle/>
          <a:p>
            <a:r>
              <a:rPr lang="en-US" dirty="0" smtClean="0"/>
              <a:t>IFIC Grid Course, Valencia  08.07.2010, faustin.roman@cern.ch</a:t>
            </a:r>
            <a:endParaRPr lang="en-US" dirty="0"/>
          </a:p>
        </p:txBody>
      </p:sp>
      <p:pic>
        <p:nvPicPr>
          <p:cNvPr id="16391" name="Picture 7" descr="ific_2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77200" y="1"/>
            <a:ext cx="1066800" cy="689365"/>
          </a:xfrm>
          <a:prstGeom prst="rect">
            <a:avLst/>
          </a:prstGeom>
          <a:noFill/>
        </p:spPr>
      </p:pic>
      <p:pic>
        <p:nvPicPr>
          <p:cNvPr id="16394" name="Picture 10" descr="logo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4572000" cy="762000"/>
          </a:xfrm>
          <a:prstGeom prst="rect">
            <a:avLst/>
          </a:prstGeom>
          <a:noFill/>
        </p:spPr>
      </p:pic>
      <p:sp>
        <p:nvSpPr>
          <p:cNvPr id="16402" name="Text Box 18"/>
          <p:cNvSpPr txBox="1">
            <a:spLocks noChangeArrowheads="1"/>
          </p:cNvSpPr>
          <p:nvPr/>
        </p:nvSpPr>
        <p:spPr bwMode="auto">
          <a:xfrm>
            <a:off x="1066800" y="3962400"/>
            <a:ext cx="4727331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  <a:t> Particle Therapy</a:t>
            </a:r>
          </a:p>
          <a:p>
            <a:pPr>
              <a:buFontTx/>
              <a:buChar char="•"/>
            </a:pP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  <a:t> Motivation</a:t>
            </a:r>
            <a:endParaRPr lang="en-US" sz="2800" b="1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FontTx/>
              <a:buChar char="•"/>
            </a:pP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  <a:t> Project description</a:t>
            </a:r>
          </a:p>
          <a:p>
            <a:pPr>
              <a:buFontTx/>
              <a:buChar char="•"/>
            </a:pP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  <a:t> Legal and ethical framework</a:t>
            </a:r>
          </a:p>
          <a:p>
            <a:pPr>
              <a:buFontTx/>
              <a:buChar char="•"/>
            </a:pP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  <a:t> Status</a:t>
            </a:r>
            <a:endParaRPr lang="en-US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6403" name="Text Box 19"/>
          <p:cNvSpPr txBox="1">
            <a:spLocks noChangeArrowheads="1"/>
          </p:cNvSpPr>
          <p:nvPr/>
        </p:nvSpPr>
        <p:spPr bwMode="auto">
          <a:xfrm>
            <a:off x="2895600" y="2743201"/>
            <a:ext cx="3890552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solidFill>
                  <a:schemeClr val="tx2"/>
                </a:solidFill>
              </a:rPr>
              <a:t>Faustin </a:t>
            </a:r>
            <a:r>
              <a:rPr lang="en-US" sz="2800" b="1" dirty="0" err="1">
                <a:solidFill>
                  <a:schemeClr val="tx2"/>
                </a:solidFill>
              </a:rPr>
              <a:t>Laurentiu</a:t>
            </a:r>
            <a:r>
              <a:rPr lang="en-US" sz="2800" b="1" dirty="0">
                <a:solidFill>
                  <a:schemeClr val="tx2"/>
                </a:solidFill>
              </a:rPr>
              <a:t> </a:t>
            </a:r>
            <a:r>
              <a:rPr lang="en-US" sz="2800" b="1" dirty="0" smtClean="0">
                <a:solidFill>
                  <a:schemeClr val="tx2"/>
                </a:solidFill>
              </a:rPr>
              <a:t>Roman</a:t>
            </a:r>
          </a:p>
          <a:p>
            <a:pPr algn="ctr"/>
            <a:r>
              <a:rPr lang="en-US" sz="2000" b="1" dirty="0" smtClean="0">
                <a:solidFill>
                  <a:schemeClr val="tx2"/>
                </a:solidFill>
              </a:rPr>
              <a:t>CERN </a:t>
            </a:r>
            <a:r>
              <a:rPr lang="en-US" sz="2000" b="1" dirty="0">
                <a:solidFill>
                  <a:schemeClr val="tx2"/>
                </a:solidFill>
              </a:rPr>
              <a:t>/ </a:t>
            </a:r>
            <a:r>
              <a:rPr lang="en-US" sz="2000" b="1" dirty="0" smtClean="0">
                <a:solidFill>
                  <a:schemeClr val="tx2"/>
                </a:solidFill>
              </a:rPr>
              <a:t>IFIC</a:t>
            </a:r>
            <a:r>
              <a:rPr lang="en-US" sz="2000" dirty="0">
                <a:solidFill>
                  <a:schemeClr val="tx2"/>
                </a:solidFill>
              </a:rPr>
              <a:t/>
            </a:r>
            <a:br>
              <a:rPr lang="en-US" sz="2000" dirty="0">
                <a:solidFill>
                  <a:schemeClr val="tx2"/>
                </a:solidFill>
              </a:rPr>
            </a:br>
            <a:r>
              <a:rPr lang="en-US" sz="2000" dirty="0">
                <a:solidFill>
                  <a:schemeClr val="tx2"/>
                </a:solidFill>
                <a:hlinkClick r:id="rId5"/>
              </a:rPr>
              <a:t>faustin.roman@cern.ch</a:t>
            </a:r>
            <a:endParaRPr lang="en-US" sz="2000" dirty="0">
              <a:solidFill>
                <a:schemeClr val="tx2"/>
              </a:solidFill>
            </a:endParaRPr>
          </a:p>
        </p:txBody>
      </p:sp>
      <p:pic>
        <p:nvPicPr>
          <p:cNvPr id="16404" name="Picture 20" descr="fp7-peopl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29600" y="6099176"/>
            <a:ext cx="914400" cy="758825"/>
          </a:xfrm>
          <a:prstGeom prst="rect">
            <a:avLst/>
          </a:prstGeom>
          <a:noFill/>
        </p:spPr>
      </p:pic>
      <p:pic>
        <p:nvPicPr>
          <p:cNvPr id="16405" name="Picture 21" descr="MarieCurie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6026150"/>
            <a:ext cx="788377" cy="831850"/>
          </a:xfrm>
          <a:prstGeom prst="rect">
            <a:avLst/>
          </a:prstGeom>
          <a:noFill/>
        </p:spPr>
      </p:pic>
      <p:pic>
        <p:nvPicPr>
          <p:cNvPr id="16407" name="Picture 23" descr="cern-logo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391400" y="0"/>
            <a:ext cx="693126" cy="687120"/>
          </a:xfrm>
          <a:prstGeom prst="rect">
            <a:avLst/>
          </a:prstGeom>
          <a:noFill/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876300" y="1524000"/>
            <a:ext cx="7391400" cy="7620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normAutofit fontScale="77500" lnSpcReduction="20000"/>
          </a:bodyPr>
          <a:lstStyle/>
          <a:p>
            <a:pPr lvl="0" algn="ctr">
              <a:spcBef>
                <a:spcPct val="0"/>
              </a:spcBef>
            </a:pPr>
            <a:r>
              <a:rPr lang="en-US" sz="4000" dirty="0" err="1" smtClean="0"/>
              <a:t>Hadrontherapy</a:t>
            </a:r>
            <a:r>
              <a:rPr lang="en-US" sz="4000" dirty="0" smtClean="0"/>
              <a:t> Information Sharing Platform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6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0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PARTNER Course, 26.02.2010, faustin.roman@cern.ch</a:t>
            </a:r>
            <a:endParaRPr lang="en-US"/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/>
          <a:srcRect l="10556" t="15333" r="12222" b="4667"/>
          <a:stretch>
            <a:fillRect/>
          </a:stretch>
        </p:blipFill>
        <p:spPr bwMode="auto">
          <a:xfrm>
            <a:off x="0" y="838200"/>
            <a:ext cx="9297247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8077200" cy="8382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i="1" dirty="0" smtClean="0"/>
              <a:t>A patient opinion…</a:t>
            </a:r>
            <a:endParaRPr lang="en-US" sz="2800" dirty="0" smtClean="0"/>
          </a:p>
        </p:txBody>
      </p:sp>
      <p:pic>
        <p:nvPicPr>
          <p:cNvPr id="6" name="Picture 13" descr="PARTNERLogo_newv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77200" y="1"/>
            <a:ext cx="1066800" cy="838199"/>
          </a:xfrm>
          <a:prstGeom prst="rect">
            <a:avLst/>
          </a:prstGeom>
          <a:noFill/>
          <a:ln w="3175">
            <a:noFill/>
          </a:ln>
        </p:spPr>
      </p:pic>
      <p:sp>
        <p:nvSpPr>
          <p:cNvPr id="7" name="Rectangle 6"/>
          <p:cNvSpPr/>
          <p:nvPr/>
        </p:nvSpPr>
        <p:spPr>
          <a:xfrm>
            <a:off x="76200" y="2667000"/>
            <a:ext cx="5410200" cy="457200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6488668"/>
            <a:ext cx="6553200" cy="3693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 smtClean="0">
                <a:hlinkClick r:id="rId5"/>
              </a:rPr>
              <a:t>http://www.nature.com/nm/journal/v16/n7/full/nm0710-744.html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 descr="D:\DOCS\PARTNER\MEETINGS\CERN_HT\IMG_866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57800" y="1504950"/>
            <a:ext cx="3049011" cy="3579710"/>
          </a:xfrm>
          <a:prstGeom prst="rect">
            <a:avLst/>
          </a:prstGeom>
          <a:noFill/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0" y="0"/>
            <a:ext cx="8077200" cy="8382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70000" lnSpcReduction="20000"/>
          </a:bodyPr>
          <a:lstStyle/>
          <a:p>
            <a:r>
              <a:rPr lang="en-US" sz="3200" i="1" dirty="0" smtClean="0"/>
              <a:t>Coordinated resource sharing and problem solving in dynamic, multi-institutional virtual organizations… </a:t>
            </a:r>
            <a:r>
              <a:rPr lang="en-US" sz="2800" dirty="0" smtClean="0"/>
              <a:t>(I. Foster et al)</a:t>
            </a:r>
          </a:p>
        </p:txBody>
      </p:sp>
      <p:pic>
        <p:nvPicPr>
          <p:cNvPr id="7" name="Picture 20" descr="fp7-peop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29600" y="6099176"/>
            <a:ext cx="914400" cy="758825"/>
          </a:xfrm>
          <a:prstGeom prst="rect">
            <a:avLst/>
          </a:prstGeom>
          <a:noFill/>
        </p:spPr>
      </p:pic>
      <p:pic>
        <p:nvPicPr>
          <p:cNvPr id="8" name="Picture 21" descr="MarieCuri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026150"/>
            <a:ext cx="788377" cy="831850"/>
          </a:xfrm>
          <a:prstGeom prst="rect">
            <a:avLst/>
          </a:prstGeom>
          <a:noFill/>
        </p:spPr>
      </p:pic>
      <p:pic>
        <p:nvPicPr>
          <p:cNvPr id="9" name="Picture 14" descr="ific_2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90800" y="5202237"/>
            <a:ext cx="1502101" cy="969963"/>
          </a:xfrm>
          <a:prstGeom prst="rect">
            <a:avLst/>
          </a:prstGeom>
          <a:noFill/>
        </p:spPr>
      </p:pic>
      <p:pic>
        <p:nvPicPr>
          <p:cNvPr id="12" name="Picture 1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01308" y="5170286"/>
            <a:ext cx="1189892" cy="1078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22" descr="cern-logo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38200" y="5105400"/>
            <a:ext cx="1219200" cy="1143000"/>
          </a:xfrm>
          <a:prstGeom prst="rect">
            <a:avLst/>
          </a:prstGeom>
          <a:noFill/>
        </p:spPr>
      </p:pic>
      <p:pic>
        <p:nvPicPr>
          <p:cNvPr id="14" name="Picture 4" descr="D:\PARTNER\Summaries-Reports\LYXTemplates\Logos\University_of_Surrey_Logo.em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332434" y="5410200"/>
            <a:ext cx="2049566" cy="6096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38200" y="1523999"/>
            <a:ext cx="3124200" cy="3275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</p:spPr>
        <p:txBody>
          <a:bodyPr/>
          <a:lstStyle/>
          <a:p>
            <a:r>
              <a:rPr lang="en-US" dirty="0" smtClean="0"/>
              <a:t>IFIC Grid Course, Valencia  08.07.2010, faustin.roman@cern.ch</a:t>
            </a:r>
            <a:endParaRPr lang="en-US" dirty="0"/>
          </a:p>
        </p:txBody>
      </p:sp>
      <p:pic>
        <p:nvPicPr>
          <p:cNvPr id="15" name="Picture 13" descr="PARTNERLogo_newv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077200" y="1"/>
            <a:ext cx="1066800" cy="838199"/>
          </a:xfrm>
          <a:prstGeom prst="rect">
            <a:avLst/>
          </a:prstGeom>
          <a:noFill/>
          <a:ln w="317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077200" cy="792162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l"/>
            <a:r>
              <a:rPr lang="en-US" sz="4000" dirty="0" smtClean="0"/>
              <a:t>Particle therapy</a:t>
            </a:r>
            <a:endParaRPr lang="en-US" sz="4000" dirty="0"/>
          </a:p>
        </p:txBody>
      </p:sp>
      <p:pic>
        <p:nvPicPr>
          <p:cNvPr id="10" name="Picture 13" descr="PARTNERLogo_newv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77200" y="1"/>
            <a:ext cx="1066800" cy="838199"/>
          </a:xfrm>
          <a:prstGeom prst="rect">
            <a:avLst/>
          </a:prstGeom>
          <a:noFill/>
          <a:ln w="3175">
            <a:noFill/>
          </a:ln>
        </p:spPr>
      </p:pic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3890493"/>
            <a:ext cx="6972300" cy="2815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/>
          <a:srcRect t="11739" r="8696" b="12174"/>
          <a:stretch>
            <a:fillRect/>
          </a:stretch>
        </p:blipFill>
        <p:spPr bwMode="auto">
          <a:xfrm>
            <a:off x="381000" y="1447800"/>
            <a:ext cx="3456432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Text Box 18"/>
          <p:cNvSpPr txBox="1">
            <a:spLocks noChangeArrowheads="1"/>
          </p:cNvSpPr>
          <p:nvPr/>
        </p:nvSpPr>
        <p:spPr bwMode="auto">
          <a:xfrm>
            <a:off x="76200" y="914400"/>
            <a:ext cx="8915400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700" b="1" dirty="0" smtClean="0">
                <a:solidFill>
                  <a:srgbClr val="FF0000"/>
                </a:solidFill>
              </a:rPr>
              <a:t>CANCER =</a:t>
            </a:r>
            <a:r>
              <a:rPr lang="en-US" sz="2700" b="1" dirty="0" smtClean="0">
                <a:solidFill>
                  <a:schemeClr val="accent1">
                    <a:lumMod val="75000"/>
                  </a:schemeClr>
                </a:solidFill>
              </a:rPr>
              <a:t> EU 2</a:t>
            </a:r>
            <a:r>
              <a:rPr lang="en-US" sz="2700" b="1" baseline="30000" dirty="0" smtClean="0">
                <a:solidFill>
                  <a:schemeClr val="accent1">
                    <a:lumMod val="75000"/>
                  </a:schemeClr>
                </a:solidFill>
              </a:rPr>
              <a:t>nd</a:t>
            </a:r>
            <a:r>
              <a:rPr lang="en-US" sz="2700" b="1" dirty="0" smtClean="0">
                <a:solidFill>
                  <a:schemeClr val="accent1">
                    <a:lumMod val="75000"/>
                  </a:schemeClr>
                </a:solidFill>
              </a:rPr>
              <a:t> largest cause of death &amp; No. 1 for age 45-64</a:t>
            </a:r>
            <a:endParaRPr lang="en-US" sz="27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648200" y="4191000"/>
            <a:ext cx="4572000" cy="40011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en-US" sz="1000" dirty="0" smtClean="0">
                <a:hlinkClick r:id="rId6"/>
              </a:rPr>
              <a:t>http://www.klinikum.uni-heidelberg.de/fileadmin/pressestelle/pdf/080218HIT_BR_SS_Broschuere_engl.pdf</a:t>
            </a:r>
            <a:endParaRPr lang="en-US" sz="1000" dirty="0"/>
          </a:p>
        </p:txBody>
      </p:sp>
      <p:pic>
        <p:nvPicPr>
          <p:cNvPr id="2050" name="Picture 2" descr="D:\Nokia\Img(663).jpg"/>
          <p:cNvPicPr>
            <a:picLocks noChangeAspect="1" noChangeArrowheads="1"/>
          </p:cNvPicPr>
          <p:nvPr/>
        </p:nvPicPr>
        <p:blipFill>
          <a:blip r:embed="rId7" cstate="print"/>
          <a:srcRect l="11905" t="4762" r="3571"/>
          <a:stretch>
            <a:fillRect/>
          </a:stretch>
        </p:blipFill>
        <p:spPr bwMode="auto">
          <a:xfrm>
            <a:off x="5029200" y="1524000"/>
            <a:ext cx="2563013" cy="2133600"/>
          </a:xfrm>
          <a:prstGeom prst="rect">
            <a:avLst/>
          </a:prstGeom>
          <a:noFill/>
        </p:spPr>
      </p:pic>
      <p:sp>
        <p:nvSpPr>
          <p:cNvPr id="12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</p:spPr>
        <p:txBody>
          <a:bodyPr/>
          <a:lstStyle/>
          <a:p>
            <a:r>
              <a:rPr lang="en-US" dirty="0" smtClean="0"/>
              <a:t>IFIC Grid Course, Valencia  08.07.2010, faustin.roman@cern.ch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3352800"/>
            <a:ext cx="2667000" cy="40011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tx1"/>
                </a:solidFill>
              </a:rPr>
              <a:t>See  board outside…</a:t>
            </a:r>
            <a:endParaRPr lang="en-US" sz="2000" b="1" dirty="0">
              <a:solidFill>
                <a:schemeClr val="tx1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81000" y="3429000"/>
            <a:ext cx="3200401" cy="498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3" descr="Bild1"/>
          <p:cNvPicPr>
            <a:picLocks noChangeAspect="1" noChangeArrowheads="1"/>
          </p:cNvPicPr>
          <p:nvPr/>
        </p:nvPicPr>
        <p:blipFill>
          <a:blip r:embed="rId3">
            <a:lum bright="40000" contrast="-40000"/>
          </a:blip>
          <a:srcRect/>
          <a:stretch>
            <a:fillRect/>
          </a:stretch>
        </p:blipFill>
        <p:spPr>
          <a:xfrm>
            <a:off x="761999" y="762000"/>
            <a:ext cx="8063079" cy="5729288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077200" cy="792162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l"/>
            <a:r>
              <a:rPr lang="en-US" sz="4000" dirty="0" smtClean="0"/>
              <a:t>Motivation</a:t>
            </a:r>
            <a:endParaRPr lang="en-US" sz="4000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</p:spPr>
        <p:txBody>
          <a:bodyPr/>
          <a:lstStyle/>
          <a:p>
            <a:r>
              <a:rPr lang="en-US" dirty="0" smtClean="0"/>
              <a:t>IFIC Grid Course, Valencia  08.07.2010, faustin.roman@cern.ch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2857500" y="2743200"/>
            <a:ext cx="3429000" cy="2057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EU </a:t>
            </a:r>
            <a:r>
              <a:rPr lang="en-US" sz="2800" dirty="0" err="1" smtClean="0"/>
              <a:t>Hadrontherapy</a:t>
            </a:r>
            <a:endParaRPr lang="en-US" sz="2800" dirty="0"/>
          </a:p>
        </p:txBody>
      </p:sp>
      <p:sp>
        <p:nvSpPr>
          <p:cNvPr id="11" name="Oval 10"/>
          <p:cNvSpPr/>
          <p:nvPr/>
        </p:nvSpPr>
        <p:spPr>
          <a:xfrm>
            <a:off x="6629400" y="2286000"/>
            <a:ext cx="190500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Research</a:t>
            </a:r>
            <a:endParaRPr lang="en-US" sz="2400" dirty="0"/>
          </a:p>
        </p:txBody>
      </p:sp>
      <p:sp>
        <p:nvSpPr>
          <p:cNvPr id="12" name="Oval 11"/>
          <p:cNvSpPr/>
          <p:nvPr/>
        </p:nvSpPr>
        <p:spPr>
          <a:xfrm>
            <a:off x="3429000" y="5181600"/>
            <a:ext cx="2743200" cy="1371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Information</a:t>
            </a:r>
            <a:endParaRPr lang="en-US" sz="2400" dirty="0"/>
          </a:p>
        </p:txBody>
      </p:sp>
      <p:sp>
        <p:nvSpPr>
          <p:cNvPr id="13" name="Oval 12"/>
          <p:cNvSpPr/>
          <p:nvPr/>
        </p:nvSpPr>
        <p:spPr>
          <a:xfrm>
            <a:off x="1143000" y="1981200"/>
            <a:ext cx="1905000" cy="1219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People</a:t>
            </a:r>
            <a:endParaRPr lang="en-US" sz="2400" dirty="0"/>
          </a:p>
        </p:txBody>
      </p:sp>
      <p:sp>
        <p:nvSpPr>
          <p:cNvPr id="17" name="Curved Down Arrow 16"/>
          <p:cNvSpPr/>
          <p:nvPr/>
        </p:nvSpPr>
        <p:spPr>
          <a:xfrm>
            <a:off x="3352800" y="1295400"/>
            <a:ext cx="3118159" cy="794911"/>
          </a:xfrm>
          <a:prstGeom prst="curvedDownArrow">
            <a:avLst>
              <a:gd name="adj1" fmla="val 62163"/>
              <a:gd name="adj2" fmla="val 116667"/>
              <a:gd name="adj3" fmla="val 2844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Curved Down Arrow 17"/>
          <p:cNvSpPr/>
          <p:nvPr/>
        </p:nvSpPr>
        <p:spPr>
          <a:xfrm rot="14125426">
            <a:off x="-24334" y="4262769"/>
            <a:ext cx="3118159" cy="1023511"/>
          </a:xfrm>
          <a:prstGeom prst="curvedDownArrow">
            <a:avLst>
              <a:gd name="adj1" fmla="val 62163"/>
              <a:gd name="adj2" fmla="val 116667"/>
              <a:gd name="adj3" fmla="val 2844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Curved Down Arrow 18"/>
          <p:cNvSpPr/>
          <p:nvPr/>
        </p:nvSpPr>
        <p:spPr>
          <a:xfrm rot="7618775">
            <a:off x="6384804" y="4667822"/>
            <a:ext cx="2579024" cy="864832"/>
          </a:xfrm>
          <a:prstGeom prst="curvedDownArrow">
            <a:avLst>
              <a:gd name="adj1" fmla="val 62163"/>
              <a:gd name="adj2" fmla="val 116667"/>
              <a:gd name="adj3" fmla="val 2844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038600" y="1981200"/>
            <a:ext cx="1591398" cy="36933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just"/>
            <a:r>
              <a:rPr lang="en-US" dirty="0" smtClean="0"/>
              <a:t>Patient referral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447800" y="4495800"/>
            <a:ext cx="1590115" cy="36933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dirty="0" smtClean="0"/>
              <a:t>Prove efficacy 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6019800" y="4495800"/>
            <a:ext cx="1850956" cy="646331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just"/>
            <a:r>
              <a:rPr lang="en-US" dirty="0" smtClean="0"/>
              <a:t>Model treatment </a:t>
            </a:r>
          </a:p>
          <a:p>
            <a:pPr algn="ctr"/>
            <a:r>
              <a:rPr lang="en-US" dirty="0" smtClean="0"/>
              <a:t>outcome</a:t>
            </a:r>
          </a:p>
        </p:txBody>
      </p:sp>
      <p:pic>
        <p:nvPicPr>
          <p:cNvPr id="25" name="Picture 13" descr="PARTNERLogo_newv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77200" y="1"/>
            <a:ext cx="1066800" cy="838199"/>
          </a:xfrm>
          <a:prstGeom prst="rect">
            <a:avLst/>
          </a:prstGeom>
          <a:noFill/>
          <a:ln w="317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2" grpId="0" animBg="1"/>
      <p:bldP spid="13" grpId="0" animBg="1"/>
      <p:bldP spid="20" grpId="0" animBg="1"/>
      <p:bldP spid="21" grpId="0" animBg="1"/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4050138" y="1753393"/>
            <a:ext cx="4471125" cy="4572471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dirty="0"/>
          </a:p>
        </p:txBody>
      </p:sp>
      <p:sp>
        <p:nvSpPr>
          <p:cNvPr id="59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077200" cy="792162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lvl="0" algn="l"/>
            <a:r>
              <a:rPr lang="en-US" sz="2800" b="1" dirty="0" err="1" smtClean="0"/>
              <a:t>H</a:t>
            </a:r>
            <a:r>
              <a:rPr lang="en-US" sz="2800" dirty="0" err="1" smtClean="0"/>
              <a:t>adrontherapy</a:t>
            </a:r>
            <a:r>
              <a:rPr lang="en-US" sz="2800" dirty="0" smtClean="0"/>
              <a:t> </a:t>
            </a:r>
            <a:r>
              <a:rPr lang="en-US" sz="2800" b="1" dirty="0" smtClean="0"/>
              <a:t>I</a:t>
            </a:r>
            <a:r>
              <a:rPr lang="en-US" sz="2800" dirty="0" smtClean="0"/>
              <a:t>nformation </a:t>
            </a:r>
            <a:r>
              <a:rPr lang="en-US" sz="2800" b="1" dirty="0" smtClean="0"/>
              <a:t>S</a:t>
            </a:r>
            <a:r>
              <a:rPr lang="en-US" sz="2800" dirty="0" smtClean="0"/>
              <a:t>haring </a:t>
            </a:r>
            <a:r>
              <a:rPr lang="en-US" sz="2800" b="1" dirty="0" smtClean="0"/>
              <a:t>P</a:t>
            </a:r>
            <a:r>
              <a:rPr lang="en-US" sz="2800" dirty="0" smtClean="0"/>
              <a:t>latform (HISP)</a:t>
            </a:r>
            <a:endParaRPr lang="en-US" sz="2800" dirty="0"/>
          </a:p>
        </p:txBody>
      </p:sp>
      <p:sp>
        <p:nvSpPr>
          <p:cNvPr id="5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2667000" cy="460216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Connect: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Users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Data sources</a:t>
            </a:r>
          </a:p>
          <a:p>
            <a:pPr>
              <a:buNone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by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Grid core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Security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Integration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Portals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Interfaces</a:t>
            </a:r>
          </a:p>
        </p:txBody>
      </p:sp>
      <p:sp>
        <p:nvSpPr>
          <p:cNvPr id="54" name="Block Arc 53"/>
          <p:cNvSpPr/>
          <p:nvPr/>
        </p:nvSpPr>
        <p:spPr>
          <a:xfrm rot="10800000" flipV="1">
            <a:off x="3735794" y="1455107"/>
            <a:ext cx="5103406" cy="5326693"/>
          </a:xfrm>
          <a:prstGeom prst="blockArc">
            <a:avLst>
              <a:gd name="adj1" fmla="val 10244548"/>
              <a:gd name="adj2" fmla="val 419243"/>
              <a:gd name="adj3" fmla="val 13746"/>
            </a:avLst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5090276" y="2823808"/>
            <a:ext cx="2409859" cy="2431641"/>
          </a:xfrm>
          <a:prstGeom prst="ellipse">
            <a:avLst/>
          </a:prstGeom>
          <a:solidFill>
            <a:srgbClr val="F9FC80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b="1" dirty="0" smtClean="0">
                <a:solidFill>
                  <a:schemeClr val="tx1"/>
                </a:solidFill>
              </a:rPr>
              <a:t>Grid</a:t>
            </a:r>
          </a:p>
          <a:p>
            <a:pPr algn="ctr"/>
            <a:r>
              <a:rPr lang="de-DE" sz="1400" b="1" dirty="0" smtClean="0">
                <a:solidFill>
                  <a:schemeClr val="tx1"/>
                </a:solidFill>
              </a:rPr>
              <a:t>Middleware</a:t>
            </a:r>
            <a:endParaRPr lang="en-GB" sz="1400" b="1" dirty="0">
              <a:solidFill>
                <a:schemeClr val="tx1"/>
              </a:solidFill>
            </a:endParaRPr>
          </a:p>
        </p:txBody>
      </p:sp>
      <p:sp>
        <p:nvSpPr>
          <p:cNvPr id="7" name="Block Arc 6"/>
          <p:cNvSpPr/>
          <p:nvPr/>
        </p:nvSpPr>
        <p:spPr>
          <a:xfrm>
            <a:off x="5089899" y="2803121"/>
            <a:ext cx="2410612" cy="2410612"/>
          </a:xfrm>
          <a:prstGeom prst="blockArc">
            <a:avLst>
              <a:gd name="adj1" fmla="val 10422047"/>
              <a:gd name="adj2" fmla="val 463171"/>
              <a:gd name="adj3" fmla="val 23578"/>
            </a:avLst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8" name="Block Arc 7"/>
          <p:cNvSpPr/>
          <p:nvPr/>
        </p:nvSpPr>
        <p:spPr>
          <a:xfrm flipV="1">
            <a:off x="5089899" y="2837154"/>
            <a:ext cx="2410612" cy="2410612"/>
          </a:xfrm>
          <a:prstGeom prst="blockArc">
            <a:avLst>
              <a:gd name="adj1" fmla="val 11851525"/>
              <a:gd name="adj2" fmla="val 20546975"/>
              <a:gd name="adj3" fmla="val 22537"/>
            </a:avLst>
          </a:prstGeom>
          <a:solidFill>
            <a:schemeClr val="accent2">
              <a:lumMod val="60000"/>
              <a:lumOff val="4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1322722">
            <a:off x="5581332" y="3095636"/>
            <a:ext cx="1821764" cy="1233869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spAutoFit/>
          </a:bodyPr>
          <a:lstStyle/>
          <a:p>
            <a:r>
              <a:rPr lang="de-DE" sz="1800" dirty="0" smtClean="0"/>
              <a:t>Data  Integration</a:t>
            </a:r>
            <a:endParaRPr lang="en-GB" sz="1800" dirty="0"/>
          </a:p>
        </p:txBody>
      </p:sp>
      <p:sp>
        <p:nvSpPr>
          <p:cNvPr id="10" name="TextBox 9"/>
          <p:cNvSpPr txBox="1"/>
          <p:nvPr/>
        </p:nvSpPr>
        <p:spPr>
          <a:xfrm rot="19659764">
            <a:off x="5335543" y="3200783"/>
            <a:ext cx="2043069" cy="1886432"/>
          </a:xfrm>
          <a:prstGeom prst="rect">
            <a:avLst/>
          </a:prstGeom>
          <a:noFill/>
        </p:spPr>
        <p:txBody>
          <a:bodyPr wrap="none" rtlCol="0">
            <a:prstTxWarp prst="textArchDown">
              <a:avLst>
                <a:gd name="adj" fmla="val 84465"/>
              </a:avLst>
            </a:prstTxWarp>
            <a:spAutoFit/>
          </a:bodyPr>
          <a:lstStyle/>
          <a:p>
            <a:r>
              <a:rPr lang="de-DE" sz="1800" dirty="0" smtClean="0"/>
              <a:t>Data Access Services</a:t>
            </a:r>
            <a:endParaRPr lang="en-GB" sz="1800" dirty="0"/>
          </a:p>
        </p:txBody>
      </p:sp>
      <p:sp>
        <p:nvSpPr>
          <p:cNvPr id="11" name="Block Arc 10"/>
          <p:cNvSpPr/>
          <p:nvPr/>
        </p:nvSpPr>
        <p:spPr>
          <a:xfrm rot="10800000">
            <a:off x="3756461" y="1295401"/>
            <a:ext cx="5103406" cy="5326693"/>
          </a:xfrm>
          <a:prstGeom prst="blockArc">
            <a:avLst>
              <a:gd name="adj1" fmla="val 11912498"/>
              <a:gd name="adj2" fmla="val 20574668"/>
              <a:gd name="adj3" fmla="val 13538"/>
            </a:avLst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prstTxWarp prst="textArchDown">
              <a:avLst/>
            </a:prstTxWarp>
          </a:bodyPr>
          <a:lstStyle/>
          <a:p>
            <a:pPr algn="ctr"/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 rot="21018841">
            <a:off x="5549577" y="5586599"/>
            <a:ext cx="2128722" cy="801517"/>
          </a:xfrm>
          <a:prstGeom prst="rect">
            <a:avLst/>
          </a:prstGeom>
          <a:noFill/>
        </p:spPr>
        <p:txBody>
          <a:bodyPr wrap="none" rtlCol="0">
            <a:prstTxWarp prst="textArchDown">
              <a:avLst>
                <a:gd name="adj" fmla="val 693623"/>
              </a:avLst>
            </a:prstTxWarp>
            <a:spAutoFit/>
          </a:bodyPr>
          <a:lstStyle/>
          <a:p>
            <a:r>
              <a:rPr lang="de-DE" sz="1800" dirty="0" smtClean="0"/>
              <a:t>Data Sources</a:t>
            </a:r>
            <a:endParaRPr lang="en-GB" sz="1800" dirty="0"/>
          </a:p>
        </p:txBody>
      </p:sp>
      <p:sp>
        <p:nvSpPr>
          <p:cNvPr id="13" name="TextBox 12"/>
          <p:cNvSpPr txBox="1"/>
          <p:nvPr/>
        </p:nvSpPr>
        <p:spPr>
          <a:xfrm rot="16878971">
            <a:off x="3441329" y="3456162"/>
            <a:ext cx="1491633" cy="373689"/>
          </a:xfrm>
          <a:prstGeom prst="rect">
            <a:avLst/>
          </a:prstGeom>
          <a:noFill/>
        </p:spPr>
        <p:txBody>
          <a:bodyPr wrap="none" rtlCol="0">
            <a:prstTxWarp prst="textArchUp">
              <a:avLst>
                <a:gd name="adj" fmla="val 11403028"/>
              </a:avLst>
            </a:prstTxWarp>
            <a:spAutoFit/>
          </a:bodyPr>
          <a:lstStyle/>
          <a:p>
            <a:r>
              <a:rPr lang="de-DE" sz="1800" dirty="0" smtClean="0"/>
              <a:t>Use Scenarios</a:t>
            </a:r>
            <a:endParaRPr lang="en-GB" sz="1800" dirty="0"/>
          </a:p>
        </p:txBody>
      </p:sp>
      <p:sp>
        <p:nvSpPr>
          <p:cNvPr id="14" name="Oval 13"/>
          <p:cNvSpPr/>
          <p:nvPr/>
        </p:nvSpPr>
        <p:spPr>
          <a:xfrm>
            <a:off x="4062690" y="1845405"/>
            <a:ext cx="4446021" cy="4388446"/>
          </a:xfrm>
          <a:prstGeom prst="ellipse">
            <a:avLst/>
          </a:prstGeom>
          <a:noFill/>
          <a:ln w="19050">
            <a:solidFill>
              <a:schemeClr val="accent1">
                <a:lumMod val="75000"/>
              </a:schemeClr>
            </a:solidFill>
            <a:prstDash val="sysDot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600" dirty="0"/>
          </a:p>
        </p:txBody>
      </p:sp>
      <p:grpSp>
        <p:nvGrpSpPr>
          <p:cNvPr id="2" name="Group 47"/>
          <p:cNvGrpSpPr/>
          <p:nvPr/>
        </p:nvGrpSpPr>
        <p:grpSpPr>
          <a:xfrm>
            <a:off x="4977696" y="5742716"/>
            <a:ext cx="365108" cy="417121"/>
            <a:chOff x="1014386" y="9615510"/>
            <a:chExt cx="1000481" cy="1071570"/>
          </a:xfrm>
        </p:grpSpPr>
        <p:sp>
          <p:nvSpPr>
            <p:cNvPr id="16" name="Can 15"/>
            <p:cNvSpPr/>
            <p:nvPr/>
          </p:nvSpPr>
          <p:spPr bwMode="auto">
            <a:xfrm>
              <a:off x="1014386" y="9615510"/>
              <a:ext cx="1000132" cy="1071570"/>
            </a:xfrm>
            <a:prstGeom prst="can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27952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pic>
          <p:nvPicPr>
            <p:cNvPr id="17" name="Picture 7" descr="C:\Users\daniel\AppData\Local\Microsoft\Windows\Temporary Internet Files\Content.IE5\LQ0TVQ83\MCj03110340000[1].wm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062669" y="9982012"/>
              <a:ext cx="952198" cy="702273"/>
            </a:xfrm>
            <a:prstGeom prst="rect">
              <a:avLst/>
            </a:prstGeom>
            <a:noFill/>
          </p:spPr>
        </p:pic>
      </p:grpSp>
      <p:pic>
        <p:nvPicPr>
          <p:cNvPr id="19" name="Picture 72" descr="MCj0436005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765150">
            <a:off x="8071104" y="1689335"/>
            <a:ext cx="630933" cy="612806"/>
          </a:xfrm>
          <a:prstGeom prst="rect">
            <a:avLst/>
          </a:prstGeom>
          <a:noFill/>
        </p:spPr>
      </p:pic>
      <p:sp>
        <p:nvSpPr>
          <p:cNvPr id="20" name="TextBox 19"/>
          <p:cNvSpPr txBox="1"/>
          <p:nvPr/>
        </p:nvSpPr>
        <p:spPr>
          <a:xfrm rot="2744115">
            <a:off x="7440690" y="2224622"/>
            <a:ext cx="838371" cy="58477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de-DE" sz="1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Patient</a:t>
            </a:r>
          </a:p>
          <a:p>
            <a:pPr algn="ctr"/>
            <a:r>
              <a:rPr lang="de-DE" sz="1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Referral</a:t>
            </a:r>
            <a:endParaRPr lang="en-GB" sz="16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22" name="Picture 4" descr="C:\Users\daniel\AppData\Local\Microsoft\Windows\Temporary Internet Files\Content.IE5\ZKJ9WQV6\MCj03632420000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419844">
            <a:off x="4411805" y="1536545"/>
            <a:ext cx="495331" cy="624099"/>
          </a:xfrm>
          <a:prstGeom prst="rect">
            <a:avLst/>
          </a:prstGeom>
          <a:noFill/>
        </p:spPr>
      </p:pic>
      <p:pic>
        <p:nvPicPr>
          <p:cNvPr id="23" name="Picture 5" descr="C:\Users\daniel\AppData\Local\Microsoft\Windows\Temporary Internet Files\Content.IE5\ZKJ9WQV6\MCPE01024_0000[1]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07278">
            <a:off x="3830204" y="1903332"/>
            <a:ext cx="594398" cy="595825"/>
          </a:xfrm>
          <a:prstGeom prst="rect">
            <a:avLst/>
          </a:prstGeom>
          <a:noFill/>
        </p:spPr>
      </p:pic>
      <p:sp>
        <p:nvSpPr>
          <p:cNvPr id="24" name="TextBox 23"/>
          <p:cNvSpPr txBox="1"/>
          <p:nvPr/>
        </p:nvSpPr>
        <p:spPr>
          <a:xfrm rot="19140696">
            <a:off x="4269922" y="2258684"/>
            <a:ext cx="1119591" cy="40011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2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Research</a:t>
            </a:r>
            <a:endParaRPr lang="en-GB" sz="20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5" name="TextBox 24"/>
          <p:cNvSpPr txBox="1"/>
          <p:nvPr/>
        </p:nvSpPr>
        <p:spPr>
          <a:xfrm rot="4702888">
            <a:off x="7946219" y="3382391"/>
            <a:ext cx="993629" cy="584775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1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Further</a:t>
            </a:r>
          </a:p>
          <a:p>
            <a:pPr algn="ctr"/>
            <a:r>
              <a:rPr lang="de-DE" sz="1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Use Case</a:t>
            </a:r>
            <a:endParaRPr lang="en-GB" sz="16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pSp>
        <p:nvGrpSpPr>
          <p:cNvPr id="3" name="Group 100"/>
          <p:cNvGrpSpPr/>
          <p:nvPr/>
        </p:nvGrpSpPr>
        <p:grpSpPr>
          <a:xfrm>
            <a:off x="7727964" y="5416573"/>
            <a:ext cx="292104" cy="438156"/>
            <a:chOff x="10592338" y="10380717"/>
            <a:chExt cx="364981" cy="495332"/>
          </a:xfrm>
        </p:grpSpPr>
        <p:sp>
          <p:nvSpPr>
            <p:cNvPr id="27" name="Can 26"/>
            <p:cNvSpPr/>
            <p:nvPr/>
          </p:nvSpPr>
          <p:spPr bwMode="auto">
            <a:xfrm>
              <a:off x="10592338" y="10380717"/>
              <a:ext cx="364981" cy="495332"/>
            </a:xfrm>
            <a:prstGeom prst="can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27952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pic>
          <p:nvPicPr>
            <p:cNvPr id="28" name="Picture 11" descr="C:\Users\daniel\AppData\Local\Microsoft\Windows\Temporary Internet Files\Content.IE5\ZKJ9WQV6\MCj02115260000[1].wmf"/>
            <p:cNvPicPr>
              <a:picLocks noChangeAspect="1" noChangeArrowheads="1"/>
            </p:cNvPicPr>
            <p:nvPr/>
          </p:nvPicPr>
          <p:blipFill>
            <a:blip r:embed="rId7" cstate="print"/>
            <a:srcRect l="15610" r="24989" b="14062"/>
            <a:stretch>
              <a:fillRect/>
            </a:stretch>
          </p:blipFill>
          <p:spPr bwMode="auto">
            <a:xfrm>
              <a:off x="10665364" y="10479269"/>
              <a:ext cx="241762" cy="365130"/>
            </a:xfrm>
            <a:prstGeom prst="rect">
              <a:avLst/>
            </a:prstGeom>
            <a:noFill/>
          </p:spPr>
        </p:pic>
      </p:grpSp>
      <p:grpSp>
        <p:nvGrpSpPr>
          <p:cNvPr id="15" name="Group 102"/>
          <p:cNvGrpSpPr/>
          <p:nvPr/>
        </p:nvGrpSpPr>
        <p:grpSpPr>
          <a:xfrm>
            <a:off x="8093094" y="4846114"/>
            <a:ext cx="364981" cy="495332"/>
            <a:chOff x="10168011" y="10490256"/>
            <a:chExt cx="364981" cy="495332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30" name="Can 29"/>
            <p:cNvSpPr/>
            <p:nvPr/>
          </p:nvSpPr>
          <p:spPr bwMode="auto">
            <a:xfrm>
              <a:off x="10168011" y="10490256"/>
              <a:ext cx="364981" cy="495332"/>
            </a:xfrm>
            <a:prstGeom prst="can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27952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pic>
          <p:nvPicPr>
            <p:cNvPr id="31" name="Picture 12" descr="C:\Users\daniel\AppData\Local\Microsoft\Windows\Temporary Internet Files\Content.IE5\9AOB5ETK\MCj02807480000[1].wmf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0204524" y="10672821"/>
              <a:ext cx="310722" cy="292104"/>
            </a:xfrm>
            <a:prstGeom prst="rect">
              <a:avLst/>
            </a:prstGeom>
            <a:grpFill/>
          </p:spPr>
        </p:pic>
      </p:grpSp>
      <p:pic>
        <p:nvPicPr>
          <p:cNvPr id="32" name="Picture 4" descr="j024071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81617">
            <a:off x="6931730" y="1226123"/>
            <a:ext cx="365252" cy="59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TextBox 32"/>
          <p:cNvSpPr txBox="1"/>
          <p:nvPr/>
        </p:nvSpPr>
        <p:spPr>
          <a:xfrm rot="12618">
            <a:off x="5865413" y="1561006"/>
            <a:ext cx="985037" cy="4729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36000" tIns="36000" rIns="36000" bIns="36000" rtlCol="0" anchor="ctr" anchorCtr="0">
            <a:noAutofit/>
          </a:bodyPr>
          <a:lstStyle/>
          <a:p>
            <a:pPr algn="ctr"/>
            <a:r>
              <a:rPr lang="de-DE" sz="3200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RTDB</a:t>
            </a:r>
            <a:endParaRPr lang="en-GB" sz="3200" dirty="0"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952976" y="5502603"/>
            <a:ext cx="3898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/>
              <a:t>HIS</a:t>
            </a:r>
            <a:endParaRPr lang="en-GB" sz="1200" dirty="0"/>
          </a:p>
        </p:txBody>
      </p:sp>
      <p:sp>
        <p:nvSpPr>
          <p:cNvPr id="35" name="TextBox 34"/>
          <p:cNvSpPr txBox="1"/>
          <p:nvPr/>
        </p:nvSpPr>
        <p:spPr>
          <a:xfrm>
            <a:off x="4295742" y="4954908"/>
            <a:ext cx="5359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/>
              <a:t>PACS</a:t>
            </a:r>
            <a:endParaRPr lang="en-GB" sz="1200" dirty="0"/>
          </a:p>
        </p:txBody>
      </p:sp>
      <p:sp>
        <p:nvSpPr>
          <p:cNvPr id="36" name="TextBox 35"/>
          <p:cNvSpPr txBox="1"/>
          <p:nvPr/>
        </p:nvSpPr>
        <p:spPr>
          <a:xfrm>
            <a:off x="7565526" y="5210499"/>
            <a:ext cx="5741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200" dirty="0" smtClean="0"/>
              <a:t>Tissue</a:t>
            </a:r>
            <a:endParaRPr lang="en-GB" sz="1200" dirty="0"/>
          </a:p>
        </p:txBody>
      </p:sp>
      <p:sp>
        <p:nvSpPr>
          <p:cNvPr id="37" name="TextBox 36"/>
          <p:cNvSpPr txBox="1"/>
          <p:nvPr/>
        </p:nvSpPr>
        <p:spPr>
          <a:xfrm>
            <a:off x="6815139" y="5612142"/>
            <a:ext cx="9734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dirty="0" smtClean="0"/>
              <a:t>Physics</a:t>
            </a:r>
            <a:endParaRPr lang="en-GB" sz="1200" dirty="0"/>
          </a:p>
        </p:txBody>
      </p:sp>
      <p:grpSp>
        <p:nvGrpSpPr>
          <p:cNvPr id="18" name="Group 37"/>
          <p:cNvGrpSpPr/>
          <p:nvPr/>
        </p:nvGrpSpPr>
        <p:grpSpPr>
          <a:xfrm>
            <a:off x="7034217" y="5816115"/>
            <a:ext cx="535301" cy="391996"/>
            <a:chOff x="4009708" y="7286759"/>
            <a:chExt cx="666269" cy="438155"/>
          </a:xfrm>
        </p:grpSpPr>
        <p:sp>
          <p:nvSpPr>
            <p:cNvPr id="39" name="Can 38"/>
            <p:cNvSpPr/>
            <p:nvPr/>
          </p:nvSpPr>
          <p:spPr bwMode="auto">
            <a:xfrm>
              <a:off x="4009708" y="7286759"/>
              <a:ext cx="666269" cy="438155"/>
            </a:xfrm>
            <a:prstGeom prst="can">
              <a:avLst>
                <a:gd name="adj" fmla="val 1397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27952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pic>
          <p:nvPicPr>
            <p:cNvPr id="40" name="Picture 5" descr="braggpeak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4070340" y="7375596"/>
              <a:ext cx="534983" cy="339672"/>
            </a:xfrm>
            <a:prstGeom prst="rect">
              <a:avLst/>
            </a:prstGeom>
            <a:noFill/>
          </p:spPr>
        </p:pic>
      </p:grpSp>
      <p:sp>
        <p:nvSpPr>
          <p:cNvPr id="41" name="TextBox 40"/>
          <p:cNvSpPr txBox="1"/>
          <p:nvPr/>
        </p:nvSpPr>
        <p:spPr>
          <a:xfrm>
            <a:off x="8020068" y="4626291"/>
            <a:ext cx="4683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200" dirty="0" smtClean="0"/>
              <a:t>DNA</a:t>
            </a:r>
            <a:endParaRPr lang="en-GB" sz="1200" dirty="0"/>
          </a:p>
        </p:txBody>
      </p:sp>
      <p:grpSp>
        <p:nvGrpSpPr>
          <p:cNvPr id="21" name="Group 106"/>
          <p:cNvGrpSpPr/>
          <p:nvPr/>
        </p:nvGrpSpPr>
        <p:grpSpPr>
          <a:xfrm>
            <a:off x="4368768" y="5173986"/>
            <a:ext cx="364981" cy="495332"/>
            <a:chOff x="7210458" y="10844399"/>
            <a:chExt cx="364981" cy="495332"/>
          </a:xfrm>
        </p:grpSpPr>
        <p:sp>
          <p:nvSpPr>
            <p:cNvPr id="43" name="Can 42"/>
            <p:cNvSpPr/>
            <p:nvPr/>
          </p:nvSpPr>
          <p:spPr bwMode="auto">
            <a:xfrm>
              <a:off x="7210458" y="10844399"/>
              <a:ext cx="364981" cy="495332"/>
            </a:xfrm>
            <a:prstGeom prst="can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27952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pic>
          <p:nvPicPr>
            <p:cNvPr id="44" name="Picture 6" descr="C:\Users\daniel\AppData\Local\Microsoft\Windows\Temporary Internet Files\Content.IE5\9AOB5ETK\MCHM00487_0000[1].wmf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7283484" y="10966674"/>
              <a:ext cx="238341" cy="326868"/>
            </a:xfrm>
            <a:prstGeom prst="rect">
              <a:avLst/>
            </a:prstGeom>
            <a:noFill/>
          </p:spPr>
        </p:pic>
      </p:grpSp>
      <p:sp>
        <p:nvSpPr>
          <p:cNvPr id="45" name="Oval 44"/>
          <p:cNvSpPr/>
          <p:nvPr/>
        </p:nvSpPr>
        <p:spPr>
          <a:xfrm>
            <a:off x="4747524" y="2452123"/>
            <a:ext cx="3089979" cy="3160019"/>
          </a:xfrm>
          <a:prstGeom prst="ellipse">
            <a:avLst/>
          </a:prstGeom>
          <a:noFill/>
          <a:ln w="2032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600" dirty="0"/>
          </a:p>
        </p:txBody>
      </p:sp>
      <p:sp>
        <p:nvSpPr>
          <p:cNvPr id="46" name="TextBox 45"/>
          <p:cNvSpPr txBox="1"/>
          <p:nvPr/>
        </p:nvSpPr>
        <p:spPr>
          <a:xfrm rot="10639751">
            <a:off x="6742299" y="3262654"/>
            <a:ext cx="1061248" cy="1599870"/>
          </a:xfrm>
          <a:prstGeom prst="rect">
            <a:avLst/>
          </a:prstGeom>
          <a:noFill/>
        </p:spPr>
        <p:txBody>
          <a:bodyPr wrap="none" rtlCol="0">
            <a:prstTxWarp prst="textArchUp">
              <a:avLst>
                <a:gd name="adj" fmla="val 8981836"/>
              </a:avLst>
            </a:prstTxWarp>
            <a:spAutoFit/>
          </a:bodyPr>
          <a:lstStyle/>
          <a:p>
            <a:r>
              <a:rPr lang="de-DE" sz="1800" dirty="0" smtClean="0"/>
              <a:t>Security</a:t>
            </a:r>
            <a:endParaRPr lang="en-GB" sz="1800" dirty="0"/>
          </a:p>
        </p:txBody>
      </p:sp>
      <p:sp>
        <p:nvSpPr>
          <p:cNvPr id="47" name="TextBox 46"/>
          <p:cNvSpPr txBox="1"/>
          <p:nvPr/>
        </p:nvSpPr>
        <p:spPr>
          <a:xfrm rot="16200000">
            <a:off x="4131717" y="3840978"/>
            <a:ext cx="1277955" cy="584775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de-DE" sz="4000" b="1" spc="8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HISP</a:t>
            </a:r>
            <a:endParaRPr lang="en-GB" sz="4000" b="1" spc="800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48" name="Left-Right Arrow 47"/>
          <p:cNvSpPr/>
          <p:nvPr/>
        </p:nvSpPr>
        <p:spPr>
          <a:xfrm rot="17988404">
            <a:off x="5179526" y="5197226"/>
            <a:ext cx="656119" cy="353155"/>
          </a:xfrm>
          <a:prstGeom prst="leftRightArrow">
            <a:avLst/>
          </a:prstGeom>
          <a:solidFill>
            <a:srgbClr val="F9FC7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BFDAD"/>
              </a:solidFill>
            </a:endParaRPr>
          </a:p>
        </p:txBody>
      </p:sp>
      <p:sp>
        <p:nvSpPr>
          <p:cNvPr id="49" name="Left-Right Arrow 48"/>
          <p:cNvSpPr/>
          <p:nvPr/>
        </p:nvSpPr>
        <p:spPr>
          <a:xfrm rot="14375375">
            <a:off x="6795067" y="5151767"/>
            <a:ext cx="657533" cy="353155"/>
          </a:xfrm>
          <a:prstGeom prst="leftRightArrow">
            <a:avLst/>
          </a:prstGeom>
          <a:solidFill>
            <a:srgbClr val="F9FC7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BFDAD"/>
              </a:solidFill>
            </a:endParaRPr>
          </a:p>
        </p:txBody>
      </p:sp>
      <p:sp>
        <p:nvSpPr>
          <p:cNvPr id="50" name="Left-Right Arrow 49"/>
          <p:cNvSpPr/>
          <p:nvPr/>
        </p:nvSpPr>
        <p:spPr>
          <a:xfrm rot="5400000">
            <a:off x="6024819" y="2273805"/>
            <a:ext cx="627494" cy="353155"/>
          </a:xfrm>
          <a:prstGeom prst="leftRightArrow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1" name="Left-Right Arrow 50"/>
          <p:cNvSpPr/>
          <p:nvPr/>
        </p:nvSpPr>
        <p:spPr>
          <a:xfrm rot="7966241">
            <a:off x="7105467" y="2761792"/>
            <a:ext cx="591306" cy="353155"/>
          </a:xfrm>
          <a:prstGeom prst="leftRightArrow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2" name="Left-Right Arrow 51"/>
          <p:cNvSpPr/>
          <p:nvPr/>
        </p:nvSpPr>
        <p:spPr>
          <a:xfrm rot="2999945">
            <a:off x="4933603" y="2713314"/>
            <a:ext cx="614596" cy="353155"/>
          </a:xfrm>
          <a:prstGeom prst="leftRightArrow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</p:spPr>
        <p:txBody>
          <a:bodyPr/>
          <a:lstStyle/>
          <a:p>
            <a:r>
              <a:rPr lang="en-US" dirty="0" smtClean="0"/>
              <a:t>IFIC Grid Course, Valencia  08.07.2010, faustin.roman@cern.ch</a:t>
            </a:r>
            <a:endParaRPr lang="en-US" dirty="0"/>
          </a:p>
        </p:txBody>
      </p:sp>
      <p:pic>
        <p:nvPicPr>
          <p:cNvPr id="60" name="Picture 13" descr="PARTNERLogo_newv1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077200" y="1"/>
            <a:ext cx="1066800" cy="838199"/>
          </a:xfrm>
          <a:prstGeom prst="rect">
            <a:avLst/>
          </a:prstGeom>
          <a:noFill/>
          <a:ln w="317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7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4" grpId="0" animBg="1"/>
      <p:bldP spid="6" grpId="0" animBg="1"/>
      <p:bldP spid="7" grpId="0" animBg="1"/>
      <p:bldP spid="8" grpId="0" animBg="1"/>
      <p:bldP spid="9" grpId="0"/>
      <p:bldP spid="10" grpId="0"/>
      <p:bldP spid="11" grpId="0" animBg="1"/>
      <p:bldP spid="12" grpId="0"/>
      <p:bldP spid="13" grpId="0"/>
      <p:bldP spid="14" grpId="0" animBg="1"/>
      <p:bldP spid="20" grpId="0" animBg="1"/>
      <p:bldP spid="24" grpId="0" animBg="1"/>
      <p:bldP spid="25" grpId="0" animBg="1"/>
      <p:bldP spid="33" grpId="0" animBg="1"/>
      <p:bldP spid="34" grpId="0"/>
      <p:bldP spid="35" grpId="0"/>
      <p:bldP spid="36" grpId="0"/>
      <p:bldP spid="37" grpId="0"/>
      <p:bldP spid="41" grpId="0"/>
      <p:bldP spid="45" grpId="0" animBg="1"/>
      <p:bldP spid="46" grpId="0"/>
      <p:bldP spid="47" grpId="0"/>
      <p:bldP spid="48" grpId="0" animBg="1"/>
      <p:bldP spid="49" grpId="0" animBg="1"/>
      <p:bldP spid="50" grpId="0" animBg="1"/>
      <p:bldP spid="51" grpId="0" animBg="1"/>
      <p:bldP spid="5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 txBox="1">
            <a:spLocks/>
          </p:cNvSpPr>
          <p:nvPr/>
        </p:nvSpPr>
        <p:spPr>
          <a:xfrm>
            <a:off x="0" y="0"/>
            <a:ext cx="8077200" cy="79216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lvl="0" algn="just">
              <a:spcBef>
                <a:spcPct val="0"/>
              </a:spcBef>
            </a:pPr>
            <a:r>
              <a:rPr lang="en-US" sz="3200" b="1" dirty="0" smtClean="0"/>
              <a:t>Conceptual Services and functions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</p:spPr>
        <p:txBody>
          <a:bodyPr/>
          <a:lstStyle/>
          <a:p>
            <a:r>
              <a:rPr lang="en-US" dirty="0" smtClean="0"/>
              <a:t>IFIC Grid Course, Valencia  08.07.2010, faustin.roman@cern.ch</a:t>
            </a:r>
            <a:endParaRPr lang="en-US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" y="838200"/>
            <a:ext cx="89154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13" descr="PARTNERLogo_newv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77200" y="1"/>
            <a:ext cx="1066800" cy="838199"/>
          </a:xfrm>
          <a:prstGeom prst="rect">
            <a:avLst/>
          </a:prstGeom>
          <a:noFill/>
          <a:ln w="3175">
            <a:noFill/>
          </a:ln>
        </p:spPr>
      </p:pic>
      <p:sp>
        <p:nvSpPr>
          <p:cNvPr id="19" name="Rectangle 19"/>
          <p:cNvSpPr>
            <a:spLocks noChangeArrowheads="1"/>
          </p:cNvSpPr>
          <p:nvPr/>
        </p:nvSpPr>
        <p:spPr bwMode="auto">
          <a:xfrm>
            <a:off x="3135923" y="4343400"/>
            <a:ext cx="2532185" cy="457200"/>
          </a:xfrm>
          <a:prstGeom prst="rect">
            <a:avLst/>
          </a:prstGeom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/>
            <a:r>
              <a:rPr lang="en-U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Security</a:t>
            </a:r>
            <a:endParaRPr lang="en-US" sz="2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0" name="Rectangle 20"/>
          <p:cNvSpPr>
            <a:spLocks noChangeArrowheads="1"/>
          </p:cNvSpPr>
          <p:nvPr/>
        </p:nvSpPr>
        <p:spPr bwMode="auto">
          <a:xfrm>
            <a:off x="2942492" y="5105400"/>
            <a:ext cx="3229708" cy="1752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r>
              <a:rPr lang="en-US" sz="2200" b="1" dirty="0" err="1" smtClean="0">
                <a:solidFill>
                  <a:schemeClr val="accent1">
                    <a:lumMod val="75000"/>
                  </a:schemeClr>
                </a:solidFill>
              </a:rPr>
              <a:t>AuthN</a:t>
            </a:r>
            <a:r>
              <a:rPr lang="en-US" sz="2200" b="1" dirty="0" smtClean="0">
                <a:solidFill>
                  <a:schemeClr val="accent1">
                    <a:lumMod val="75000"/>
                  </a:schemeClr>
                </a:solidFill>
              </a:rPr>
              <a:t> &amp; </a:t>
            </a:r>
            <a:r>
              <a:rPr lang="en-US" sz="2200" b="1" dirty="0" err="1" smtClean="0">
                <a:solidFill>
                  <a:schemeClr val="accent1">
                    <a:lumMod val="75000"/>
                  </a:schemeClr>
                </a:solidFill>
              </a:rPr>
              <a:t>AuthZ</a:t>
            </a:r>
            <a:endParaRPr lang="en-US" sz="22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r>
              <a:rPr lang="en-US" sz="2200" b="1" dirty="0" smtClean="0">
                <a:solidFill>
                  <a:schemeClr val="accent1">
                    <a:lumMod val="75000"/>
                  </a:schemeClr>
                </a:solidFill>
              </a:rPr>
              <a:t>Agreement</a:t>
            </a: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r>
              <a:rPr lang="en-US" sz="2200" b="1" dirty="0" smtClean="0">
                <a:solidFill>
                  <a:schemeClr val="accent1">
                    <a:lumMod val="75000"/>
                  </a:schemeClr>
                </a:solidFill>
              </a:rPr>
              <a:t>Single-sign-on</a:t>
            </a: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r>
              <a:rPr lang="en-US" sz="2200" b="1" dirty="0" smtClean="0">
                <a:solidFill>
                  <a:schemeClr val="accent1">
                    <a:lumMod val="75000"/>
                  </a:schemeClr>
                </a:solidFill>
              </a:rPr>
              <a:t>Protection Framework</a:t>
            </a:r>
            <a:endParaRPr lang="en-US" sz="2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1" name="Rectangle 22"/>
          <p:cNvSpPr>
            <a:spLocks noChangeArrowheads="1"/>
          </p:cNvSpPr>
          <p:nvPr/>
        </p:nvSpPr>
        <p:spPr bwMode="auto">
          <a:xfrm>
            <a:off x="76200" y="5105400"/>
            <a:ext cx="2854569" cy="1752600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200" b="1" dirty="0" smtClean="0">
                <a:solidFill>
                  <a:schemeClr val="accent1">
                    <a:lumMod val="75000"/>
                  </a:schemeClr>
                </a:solidFill>
              </a:rPr>
              <a:t>Data management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200" b="1" dirty="0" smtClean="0">
                <a:solidFill>
                  <a:schemeClr val="accent1">
                    <a:lumMod val="75000"/>
                  </a:schemeClr>
                </a:solidFill>
              </a:rPr>
              <a:t>Metadata registry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200" b="1" dirty="0" smtClean="0">
                <a:solidFill>
                  <a:schemeClr val="accent1">
                    <a:lumMod val="75000"/>
                  </a:schemeClr>
                </a:solidFill>
              </a:rPr>
              <a:t>Data mining &amp; HPC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200" b="1" dirty="0" smtClean="0">
                <a:solidFill>
                  <a:schemeClr val="accent1">
                    <a:lumMod val="75000"/>
                  </a:schemeClr>
                </a:solidFill>
              </a:rPr>
              <a:t>SLA Negotiation</a:t>
            </a:r>
          </a:p>
        </p:txBody>
      </p:sp>
      <p:sp>
        <p:nvSpPr>
          <p:cNvPr id="22" name="Rectangle 24"/>
          <p:cNvSpPr>
            <a:spLocks noChangeArrowheads="1"/>
          </p:cNvSpPr>
          <p:nvPr/>
        </p:nvSpPr>
        <p:spPr bwMode="auto">
          <a:xfrm>
            <a:off x="6183923" y="5105400"/>
            <a:ext cx="2960077" cy="1676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r>
              <a:rPr lang="en-US" sz="2200" b="1" dirty="0" smtClean="0">
                <a:solidFill>
                  <a:schemeClr val="accent1">
                    <a:lumMod val="75000"/>
                  </a:schemeClr>
                </a:solidFill>
              </a:rPr>
              <a:t>Standard + </a:t>
            </a:r>
            <a:r>
              <a:rPr lang="en-US" sz="2200" b="1" dirty="0" err="1" smtClean="0">
                <a:solidFill>
                  <a:schemeClr val="accent1">
                    <a:lumMod val="75000"/>
                  </a:schemeClr>
                </a:solidFill>
              </a:rPr>
              <a:t>Interop</a:t>
            </a:r>
            <a:endParaRPr lang="en-US" sz="22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r>
              <a:rPr lang="en-US" sz="2200" b="1" dirty="0" smtClean="0">
                <a:solidFill>
                  <a:schemeClr val="accent1">
                    <a:lumMod val="75000"/>
                  </a:schemeClr>
                </a:solidFill>
              </a:rPr>
              <a:t>Transparent to HIS</a:t>
            </a:r>
            <a:endParaRPr lang="en-US" sz="22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200" b="1" dirty="0" smtClean="0">
                <a:solidFill>
                  <a:schemeClr val="accent1">
                    <a:lumMod val="75000"/>
                  </a:schemeClr>
                </a:solidFill>
              </a:rPr>
              <a:t>Med.: HL7/DICOM 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200" b="1" dirty="0" smtClean="0">
                <a:solidFill>
                  <a:schemeClr val="accent1">
                    <a:lumMod val="75000"/>
                  </a:schemeClr>
                </a:solidFill>
              </a:rPr>
              <a:t>IT: SQL/ WS-*/XML..</a:t>
            </a:r>
            <a:endParaRPr lang="en-US" sz="2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3" name="Rectangle 19"/>
          <p:cNvSpPr>
            <a:spLocks noChangeArrowheads="1"/>
          </p:cNvSpPr>
          <p:nvPr/>
        </p:nvSpPr>
        <p:spPr bwMode="auto">
          <a:xfrm>
            <a:off x="6096000" y="4343400"/>
            <a:ext cx="2532185" cy="457200"/>
          </a:xfrm>
          <a:prstGeom prst="rect">
            <a:avLst/>
          </a:prstGeom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/>
            <a:r>
              <a:rPr lang="en-U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Interfaces</a:t>
            </a:r>
            <a:endParaRPr lang="en-US" sz="2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4" name="Rectangle 19"/>
          <p:cNvSpPr>
            <a:spLocks noChangeArrowheads="1"/>
          </p:cNvSpPr>
          <p:nvPr/>
        </p:nvSpPr>
        <p:spPr bwMode="auto">
          <a:xfrm>
            <a:off x="228600" y="4343400"/>
            <a:ext cx="2532185" cy="457200"/>
          </a:xfrm>
          <a:prstGeom prst="rect">
            <a:avLst/>
          </a:prstGeom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Core  services</a:t>
            </a:r>
            <a:endParaRPr lang="en-US" sz="2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Up-Down Arrow 39"/>
          <p:cNvSpPr/>
          <p:nvPr/>
        </p:nvSpPr>
        <p:spPr>
          <a:xfrm>
            <a:off x="7905756" y="2644041"/>
            <a:ext cx="511182" cy="2117754"/>
          </a:xfrm>
          <a:prstGeom prst="upDown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/>
              <a:t>6</a:t>
            </a:fld>
            <a:endParaRPr kumimoji="0"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7467600" y="4812268"/>
            <a:ext cx="1533546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dirty="0" smtClean="0"/>
              <a:t>Data</a:t>
            </a:r>
            <a:endParaRPr lang="en-GB" dirty="0"/>
          </a:p>
        </p:txBody>
      </p:sp>
      <p:sp>
        <p:nvSpPr>
          <p:cNvPr id="77" name="Content Placeholder 54"/>
          <p:cNvSpPr>
            <a:spLocks noGrp="1"/>
          </p:cNvSpPr>
          <p:nvPr>
            <p:ph idx="1"/>
          </p:nvPr>
        </p:nvSpPr>
        <p:spPr>
          <a:xfrm>
            <a:off x="228600" y="1066800"/>
            <a:ext cx="7391400" cy="49530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de-DE" sz="2800" dirty="0" smtClean="0"/>
              <a:t>What?</a:t>
            </a:r>
          </a:p>
          <a:p>
            <a:pPr marL="331470" lvl="1" indent="-274320">
              <a:buClr>
                <a:schemeClr val="accent2"/>
              </a:buClr>
              <a:buSzPct val="90000"/>
              <a:buFont typeface="Arial" pitchFamily="34" charset="0"/>
              <a:buChar char="•"/>
              <a:defRPr/>
            </a:pPr>
            <a:r>
              <a:rPr lang="en-GB" dirty="0" smtClean="0">
                <a:solidFill>
                  <a:srgbClr val="C00000"/>
                </a:solidFill>
              </a:rPr>
              <a:t>Separate description</a:t>
            </a:r>
            <a:r>
              <a:rPr lang="en-GB" dirty="0" smtClean="0"/>
              <a:t> of </a:t>
            </a:r>
            <a:r>
              <a:rPr lang="en-GB" dirty="0" smtClean="0">
                <a:solidFill>
                  <a:schemeClr val="accent2">
                    <a:lumMod val="50000"/>
                  </a:schemeClr>
                </a:solidFill>
              </a:rPr>
              <a:t>data</a:t>
            </a:r>
            <a:r>
              <a:rPr lang="en-GB" dirty="0" smtClean="0"/>
              <a:t>, </a:t>
            </a:r>
            <a:r>
              <a:rPr lang="en-GB" dirty="0" smtClean="0">
                <a:solidFill>
                  <a:schemeClr val="accent2">
                    <a:lumMod val="50000"/>
                  </a:schemeClr>
                </a:solidFill>
              </a:rPr>
              <a:t>data definition</a:t>
            </a:r>
            <a:r>
              <a:rPr lang="en-GB" dirty="0" smtClean="0"/>
              <a:t> and </a:t>
            </a:r>
            <a:r>
              <a:rPr lang="en-GB" dirty="0" smtClean="0">
                <a:solidFill>
                  <a:schemeClr val="accent2">
                    <a:lumMod val="50000"/>
                  </a:schemeClr>
                </a:solidFill>
              </a:rPr>
              <a:t>domain knowledge</a:t>
            </a:r>
            <a:r>
              <a:rPr lang="en-GB" dirty="0" smtClean="0"/>
              <a:t>.</a:t>
            </a:r>
          </a:p>
          <a:p>
            <a:pPr marL="331470" indent="-274320">
              <a:buClr>
                <a:schemeClr val="accent2"/>
              </a:buClr>
              <a:buSzPct val="90000"/>
              <a:buNone/>
              <a:defRPr/>
            </a:pPr>
            <a:r>
              <a:rPr lang="de-DE" sz="2800" dirty="0" smtClean="0"/>
              <a:t>Why?</a:t>
            </a:r>
          </a:p>
          <a:p>
            <a:pPr marL="331470" indent="-274320">
              <a:buClr>
                <a:schemeClr val="accent2"/>
              </a:buClr>
              <a:buSzPct val="90000"/>
              <a:defRPr/>
            </a:pPr>
            <a:r>
              <a:rPr lang="de-DE" sz="2800" b="1" dirty="0" smtClean="0">
                <a:solidFill>
                  <a:srgbClr val="FF0000"/>
                </a:solidFill>
              </a:rPr>
              <a:t>Semantic interoperability: </a:t>
            </a:r>
            <a:r>
              <a:rPr lang="de-DE" sz="2800" b="1" dirty="0" smtClean="0">
                <a:solidFill>
                  <a:schemeClr val="accent3">
                    <a:lumMod val="75000"/>
                  </a:schemeClr>
                </a:solidFill>
              </a:rPr>
              <a:t>r</a:t>
            </a:r>
            <a:r>
              <a:rPr lang="de-DE" sz="2800" dirty="0" smtClean="0">
                <a:solidFill>
                  <a:schemeClr val="accent3">
                    <a:lumMod val="75000"/>
                  </a:schemeClr>
                </a:solidFill>
              </a:rPr>
              <a:t>eceiver</a:t>
            </a:r>
            <a:r>
              <a:rPr lang="de-DE" sz="2800" dirty="0" smtClean="0"/>
              <a:t> interprets </a:t>
            </a:r>
            <a:r>
              <a:rPr lang="de-DE" sz="2800" b="1" dirty="0" smtClean="0">
                <a:solidFill>
                  <a:schemeClr val="accent3">
                    <a:lumMod val="75000"/>
                  </a:schemeClr>
                </a:solidFill>
              </a:rPr>
              <a:t>information</a:t>
            </a:r>
            <a:r>
              <a:rPr lang="de-DE" sz="2800" dirty="0" smtClean="0"/>
              <a:t> in the same way as </a:t>
            </a:r>
            <a:r>
              <a:rPr lang="de-DE" sz="2800" dirty="0" smtClean="0">
                <a:solidFill>
                  <a:schemeClr val="accent3">
                    <a:lumMod val="75000"/>
                  </a:schemeClr>
                </a:solidFill>
              </a:rPr>
              <a:t>sender</a:t>
            </a:r>
          </a:p>
          <a:p>
            <a:pPr marL="388620" indent="-274320">
              <a:buClr>
                <a:schemeClr val="accent2"/>
              </a:buClr>
              <a:buSzPct val="90000"/>
              <a:buNone/>
              <a:defRPr/>
            </a:pPr>
            <a:r>
              <a:rPr lang="de-DE" sz="2800" dirty="0" smtClean="0"/>
              <a:t>How?</a:t>
            </a:r>
          </a:p>
          <a:p>
            <a:pPr marL="388620" indent="-274320">
              <a:buClr>
                <a:schemeClr val="accent2"/>
              </a:buClr>
              <a:buSzPct val="90000"/>
              <a:defRPr/>
            </a:pPr>
            <a:r>
              <a:rPr lang="de-DE" sz="2800" dirty="0" smtClean="0"/>
              <a:t>add </a:t>
            </a:r>
            <a:r>
              <a:rPr lang="de-DE" sz="2800" dirty="0" smtClean="0">
                <a:solidFill>
                  <a:schemeClr val="accent1">
                    <a:lumMod val="75000"/>
                  </a:schemeClr>
                </a:solidFill>
              </a:rPr>
              <a:t>metadata</a:t>
            </a:r>
            <a:r>
              <a:rPr lang="de-DE" sz="2800" dirty="0" smtClean="0"/>
              <a:t> to </a:t>
            </a:r>
            <a:r>
              <a:rPr lang="de-DE" sz="2800" dirty="0" smtClean="0">
                <a:solidFill>
                  <a:schemeClr val="accent3">
                    <a:lumMod val="75000"/>
                  </a:schemeClr>
                </a:solidFill>
              </a:rPr>
              <a:t>data</a:t>
            </a:r>
            <a:r>
              <a:rPr lang="de-DE" sz="2800" dirty="0" smtClean="0"/>
              <a:t>, in order to clarify meaning of data </a:t>
            </a:r>
          </a:p>
          <a:p>
            <a:pPr marL="388620" indent="-274320">
              <a:buClr>
                <a:schemeClr val="accent2"/>
              </a:buClr>
              <a:buSzPct val="90000"/>
              <a:defRPr/>
            </a:pPr>
            <a:r>
              <a:rPr lang="de-DE" sz="2800" dirty="0" smtClean="0"/>
              <a:t>use </a:t>
            </a:r>
            <a:r>
              <a:rPr lang="de-DE" sz="2800" dirty="0" smtClean="0">
                <a:solidFill>
                  <a:schemeClr val="accent4">
                    <a:lumMod val="75000"/>
                  </a:schemeClr>
                </a:solidFill>
              </a:rPr>
              <a:t>standardised terminologies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467601" y="2150087"/>
            <a:ext cx="1533546" cy="408623"/>
          </a:xfrm>
          <a:prstGeom prst="round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de-DE" dirty="0" smtClean="0"/>
              <a:t>Definition</a:t>
            </a:r>
            <a:endParaRPr lang="en-GB" dirty="0"/>
          </a:p>
        </p:txBody>
      </p:sp>
      <p:pic>
        <p:nvPicPr>
          <p:cNvPr id="35" name="Picture 8" descr="http://t2.gstatic.com/images?q=tbn:CxTiYKiRxG2EiM:http://4.bp.blogspot.com/_hd6Y7yyFK7E/Ss5cC-d0TAI/AAAAAAAAASM/JtnIYqZivhU/s320/Semantic-Web-Logo-by-W3C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50165" y="3070026"/>
            <a:ext cx="985851" cy="1180587"/>
          </a:xfrm>
          <a:prstGeom prst="rect">
            <a:avLst/>
          </a:prstGeom>
          <a:noFill/>
        </p:spPr>
      </p:pic>
      <p:sp>
        <p:nvSpPr>
          <p:cNvPr id="37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077200" cy="792162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lvl="0" algn="l"/>
            <a:r>
              <a:rPr lang="en-US" sz="2800" b="1" dirty="0" smtClean="0"/>
              <a:t>Data integration</a:t>
            </a:r>
            <a:endParaRPr lang="en-US" sz="2800" dirty="0"/>
          </a:p>
        </p:txBody>
      </p:sp>
      <p:pic>
        <p:nvPicPr>
          <p:cNvPr id="38" name="Picture 13" descr="PARTNERLogo_newv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77200" y="1"/>
            <a:ext cx="1066800" cy="838199"/>
          </a:xfrm>
          <a:prstGeom prst="rect">
            <a:avLst/>
          </a:prstGeom>
          <a:noFill/>
          <a:ln w="3175">
            <a:noFill/>
          </a:ln>
        </p:spPr>
      </p:pic>
      <p:sp>
        <p:nvSpPr>
          <p:cNvPr id="39" name="TextBox 38"/>
          <p:cNvSpPr txBox="1"/>
          <p:nvPr/>
        </p:nvSpPr>
        <p:spPr>
          <a:xfrm>
            <a:off x="5860601" y="6488668"/>
            <a:ext cx="3283399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More info: Daniel.Abler@cern.ch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23" grpId="0" animBg="1"/>
      <p:bldP spid="3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229600" cy="546735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GB" sz="2800" dirty="0" smtClean="0"/>
              <a:t>Rare Tumour = low incidence rate (&lt;6/100.000/yr.)</a:t>
            </a:r>
          </a:p>
          <a:p>
            <a:r>
              <a:rPr lang="en-GB" sz="2800" dirty="0" smtClean="0"/>
              <a:t>Lack of data     </a:t>
            </a:r>
            <a:r>
              <a:rPr lang="en-GB" sz="2800" dirty="0" smtClean="0">
                <a:latin typeface="Wingdings"/>
                <a:ea typeface="Wingdings"/>
                <a:cs typeface="Wingdings"/>
              </a:rPr>
              <a:t> </a:t>
            </a:r>
            <a:r>
              <a:rPr lang="en-GB" sz="2800" dirty="0" smtClean="0"/>
              <a:t>poor statistics</a:t>
            </a:r>
          </a:p>
          <a:p>
            <a:r>
              <a:rPr lang="en-GB" sz="2800" dirty="0" smtClean="0"/>
              <a:t>Lack of established best practices for treatment</a:t>
            </a:r>
          </a:p>
          <a:p>
            <a:pPr>
              <a:buNone/>
            </a:pPr>
            <a:r>
              <a:rPr lang="en-GB" sz="2800" b="1" dirty="0" smtClean="0"/>
              <a:t>Challenges:</a:t>
            </a:r>
            <a:r>
              <a:rPr lang="en-GB" sz="2800" dirty="0" smtClean="0"/>
              <a:t> Define data set (biological/medical/physical) to be able to predict treatment outcome/give indication for HT</a:t>
            </a:r>
          </a:p>
          <a:p>
            <a:pPr>
              <a:buNone/>
            </a:pPr>
            <a:r>
              <a:rPr lang="en-GB" sz="2800" b="1" dirty="0" smtClean="0"/>
              <a:t>Functionality of RTDB: </a:t>
            </a:r>
            <a:r>
              <a:rPr lang="en-GB" sz="2800" dirty="0" smtClean="0"/>
              <a:t>develop tools for</a:t>
            </a:r>
          </a:p>
          <a:p>
            <a:r>
              <a:rPr lang="en-GB" sz="2800" dirty="0" smtClean="0"/>
              <a:t>DB search for comparison of therapies</a:t>
            </a:r>
          </a:p>
          <a:p>
            <a:r>
              <a:rPr lang="en-GB" sz="2800" dirty="0" smtClean="0"/>
              <a:t>Implementation of new prognostic factors</a:t>
            </a:r>
          </a:p>
          <a:p>
            <a:r>
              <a:rPr lang="en-GB" sz="2800" dirty="0" smtClean="0"/>
              <a:t>Implementation of prediction models for treatment outcome </a:t>
            </a:r>
            <a:endParaRPr lang="en-GB" dirty="0" smtClean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077200" cy="792162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lvl="0" algn="l"/>
            <a:r>
              <a:rPr lang="en-US" sz="2800" b="1" dirty="0" smtClean="0"/>
              <a:t>Rare </a:t>
            </a:r>
            <a:r>
              <a:rPr lang="en-US" sz="2800" b="1" dirty="0" err="1" smtClean="0"/>
              <a:t>tumour</a:t>
            </a:r>
            <a:r>
              <a:rPr lang="en-US" sz="2800" b="1" dirty="0" smtClean="0"/>
              <a:t> database</a:t>
            </a:r>
            <a:endParaRPr lang="en-US" sz="2800" dirty="0"/>
          </a:p>
        </p:txBody>
      </p:sp>
      <p:pic>
        <p:nvPicPr>
          <p:cNvPr id="10" name="Picture 13" descr="PARTNERLogo_newv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77200" y="1"/>
            <a:ext cx="1066800" cy="838199"/>
          </a:xfrm>
          <a:prstGeom prst="rect">
            <a:avLst/>
          </a:prstGeom>
          <a:noFill/>
          <a:ln w="3175">
            <a:noFill/>
          </a:ln>
        </p:spPr>
      </p:pic>
      <p:sp>
        <p:nvSpPr>
          <p:cNvPr id="12" name="TextBox 11"/>
          <p:cNvSpPr txBox="1"/>
          <p:nvPr/>
        </p:nvSpPr>
        <p:spPr>
          <a:xfrm>
            <a:off x="4845323" y="6488668"/>
            <a:ext cx="4298677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More info: </a:t>
            </a:r>
            <a:r>
              <a:rPr lang="en-US" b="1" dirty="0" smtClean="0"/>
              <a:t>Vassiliki.Kanellopoulos@cern.ch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 txBox="1">
            <a:spLocks/>
          </p:cNvSpPr>
          <p:nvPr/>
        </p:nvSpPr>
        <p:spPr>
          <a:xfrm>
            <a:off x="0" y="0"/>
            <a:ext cx="8077200" cy="79216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lvl="0" algn="just">
              <a:spcBef>
                <a:spcPct val="0"/>
              </a:spcBef>
            </a:pPr>
            <a:r>
              <a:rPr lang="en-US" sz="3200" b="1" dirty="0" smtClean="0"/>
              <a:t>Medical Data: ethical and legal aspects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Rectangle 22"/>
          <p:cNvSpPr>
            <a:spLocks noChangeArrowheads="1"/>
          </p:cNvSpPr>
          <p:nvPr/>
        </p:nvSpPr>
        <p:spPr bwMode="auto">
          <a:xfrm>
            <a:off x="1104900" y="2362200"/>
            <a:ext cx="6934200" cy="1828800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Directive 95/46/EC, European Data Protection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GB" sz="2000" dirty="0" smtClean="0">
                <a:solidFill>
                  <a:schemeClr val="accent1">
                    <a:lumMod val="75000"/>
                  </a:schemeClr>
                </a:solidFill>
              </a:rPr>
              <a:t>Directive 2002/58/EC on 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e-Privacy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EC Recommendation (EC Rec. 2008/594/EC) on cross-border interoperability of electronic health record systems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Country specific: UK DPA 1998, DE BDSG,…</a:t>
            </a: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</p:spPr>
        <p:txBody>
          <a:bodyPr/>
          <a:lstStyle/>
          <a:p>
            <a:r>
              <a:rPr lang="en-US" dirty="0" smtClean="0"/>
              <a:t>IFIC Grid Course, Valencia  08.07.2010, faustin.roman@cern.ch</a:t>
            </a:r>
            <a:endParaRPr lang="en-US" dirty="0"/>
          </a:p>
        </p:txBody>
      </p:sp>
      <p:sp>
        <p:nvSpPr>
          <p:cNvPr id="8" name="Rectangle 19"/>
          <p:cNvSpPr>
            <a:spLocks noChangeArrowheads="1"/>
          </p:cNvSpPr>
          <p:nvPr/>
        </p:nvSpPr>
        <p:spPr bwMode="auto">
          <a:xfrm rot="16200000">
            <a:off x="4762499" y="5143499"/>
            <a:ext cx="2057401" cy="457200"/>
          </a:xfrm>
          <a:prstGeom prst="rect">
            <a:avLst/>
          </a:prstGeom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/>
            <a:r>
              <a:rPr lang="en-U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Research data</a:t>
            </a:r>
            <a:endParaRPr lang="en-US" sz="2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Rectangle 20"/>
          <p:cNvSpPr>
            <a:spLocks noChangeArrowheads="1"/>
          </p:cNvSpPr>
          <p:nvPr/>
        </p:nvSpPr>
        <p:spPr bwMode="auto">
          <a:xfrm>
            <a:off x="6172200" y="4572000"/>
            <a:ext cx="3048000" cy="1752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</a:pPr>
            <a:r>
              <a:rPr lang="en-US" sz="2200" b="1" dirty="0" smtClean="0">
                <a:solidFill>
                  <a:schemeClr val="accent1">
                    <a:lumMod val="75000"/>
                  </a:schemeClr>
                </a:solidFill>
              </a:rPr>
              <a:t>Adequate, relevant</a:t>
            </a:r>
          </a:p>
          <a:p>
            <a:pPr marL="342900" indent="-342900" eaLnBrk="1" hangingPunct="1">
              <a:spcBef>
                <a:spcPct val="20000"/>
              </a:spcBef>
            </a:pPr>
            <a:r>
              <a:rPr lang="en-US" sz="2200" b="1" dirty="0" smtClean="0">
                <a:solidFill>
                  <a:schemeClr val="accent1">
                    <a:lumMod val="75000"/>
                  </a:schemeClr>
                </a:solidFill>
              </a:rPr>
              <a:t>Informed Consent</a:t>
            </a:r>
          </a:p>
          <a:p>
            <a:pPr marL="342900" indent="-342900" eaLnBrk="1" hangingPunct="1">
              <a:spcBef>
                <a:spcPct val="20000"/>
              </a:spcBef>
            </a:pPr>
            <a:r>
              <a:rPr lang="en-US" sz="2200" b="1" dirty="0" smtClean="0">
                <a:solidFill>
                  <a:schemeClr val="accent1">
                    <a:lumMod val="75000"/>
                  </a:schemeClr>
                </a:solidFill>
              </a:rPr>
              <a:t>(Pseudo)</a:t>
            </a:r>
            <a:r>
              <a:rPr lang="en-US" sz="2200" b="1" dirty="0" err="1" smtClean="0">
                <a:solidFill>
                  <a:schemeClr val="accent1">
                    <a:lumMod val="75000"/>
                  </a:schemeClr>
                </a:solidFill>
              </a:rPr>
              <a:t>Anonymization</a:t>
            </a:r>
            <a:endParaRPr lang="en-US" sz="22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 eaLnBrk="1" hangingPunct="1">
              <a:spcBef>
                <a:spcPct val="20000"/>
              </a:spcBef>
            </a:pPr>
            <a:r>
              <a:rPr lang="en-US" sz="2200" b="1" dirty="0" smtClean="0">
                <a:solidFill>
                  <a:schemeClr val="accent1">
                    <a:lumMod val="75000"/>
                  </a:schemeClr>
                </a:solidFill>
              </a:rPr>
              <a:t>Publish findings</a:t>
            </a:r>
          </a:p>
        </p:txBody>
      </p:sp>
      <p:sp>
        <p:nvSpPr>
          <p:cNvPr id="10" name="Rectangle 22"/>
          <p:cNvSpPr>
            <a:spLocks noChangeArrowheads="1"/>
          </p:cNvSpPr>
          <p:nvPr/>
        </p:nvSpPr>
        <p:spPr bwMode="auto">
          <a:xfrm>
            <a:off x="0" y="4572000"/>
            <a:ext cx="2362200" cy="1714500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sz="2200" b="1" dirty="0" smtClean="0">
                <a:solidFill>
                  <a:schemeClr val="accent1">
                    <a:lumMod val="75000"/>
                  </a:schemeClr>
                </a:solidFill>
              </a:rPr>
              <a:t>Privacy</a:t>
            </a:r>
          </a:p>
          <a:p>
            <a:pPr marL="342900" indent="-342900" algn="ctr">
              <a:spcBef>
                <a:spcPct val="20000"/>
              </a:spcBef>
            </a:pPr>
            <a:r>
              <a:rPr lang="en-US" sz="2200" b="1" dirty="0" smtClean="0">
                <a:solidFill>
                  <a:schemeClr val="accent1">
                    <a:lumMod val="75000"/>
                  </a:schemeClr>
                </a:solidFill>
              </a:rPr>
              <a:t>Confidentiality</a:t>
            </a:r>
          </a:p>
          <a:p>
            <a:pPr marL="342900" indent="-342900" algn="ctr">
              <a:spcBef>
                <a:spcPct val="20000"/>
              </a:spcBef>
            </a:pPr>
            <a:r>
              <a:rPr lang="en-US" sz="2200" b="1" dirty="0" smtClean="0">
                <a:solidFill>
                  <a:schemeClr val="accent1">
                    <a:lumMod val="75000"/>
                  </a:schemeClr>
                </a:solidFill>
              </a:rPr>
              <a:t>Autonomy</a:t>
            </a:r>
          </a:p>
          <a:p>
            <a:pPr marL="342900" indent="-342900" algn="ctr">
              <a:spcBef>
                <a:spcPct val="20000"/>
              </a:spcBef>
            </a:pPr>
            <a:r>
              <a:rPr lang="en-US" sz="2200" b="1" dirty="0" smtClean="0">
                <a:solidFill>
                  <a:schemeClr val="accent1">
                    <a:lumMod val="75000"/>
                  </a:schemeClr>
                </a:solidFill>
              </a:rPr>
              <a:t>Liability</a:t>
            </a:r>
          </a:p>
        </p:txBody>
      </p:sp>
      <p:sp>
        <p:nvSpPr>
          <p:cNvPr id="11" name="Rectangle 19"/>
          <p:cNvSpPr>
            <a:spLocks noChangeArrowheads="1"/>
          </p:cNvSpPr>
          <p:nvPr/>
        </p:nvSpPr>
        <p:spPr bwMode="auto">
          <a:xfrm rot="5400000">
            <a:off x="1645627" y="5136173"/>
            <a:ext cx="2042746" cy="457200"/>
          </a:xfrm>
          <a:prstGeom prst="rect">
            <a:avLst/>
          </a:prstGeom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Clinical data</a:t>
            </a:r>
            <a:endParaRPr lang="en-US" sz="2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66700" y="1143000"/>
            <a:ext cx="8610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 smtClean="0"/>
              <a:t>What I may see or hear in the course of treatment or even outside of the treatment </a:t>
            </a:r>
            <a:r>
              <a:rPr lang="en-US" i="1" dirty="0" smtClean="0"/>
              <a:t>in regard to the life of men, which on no account one must spread abroad, </a:t>
            </a:r>
            <a:r>
              <a:rPr lang="en-US" b="1" i="1" dirty="0" smtClean="0"/>
              <a:t>I will keep myself holding such things</a:t>
            </a:r>
            <a:r>
              <a:rPr lang="en-US" i="1" dirty="0" smtClean="0"/>
              <a:t> shameful to be spoken about. </a:t>
            </a:r>
          </a:p>
          <a:p>
            <a:pPr algn="r"/>
            <a:r>
              <a:rPr lang="en-US" dirty="0" smtClean="0">
                <a:hlinkClick r:id="rId3"/>
              </a:rPr>
              <a:t>http://en.wikipedia.org/wiki/Hippocratic_Oath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21506" name="Picture 2" descr="C:\Documents and Settings\Faust\Local Settings\Temporary Internet Files\Content.IE5\2449VS7F\MC900297159[1]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2800" y="4648200"/>
            <a:ext cx="1805940" cy="1412748"/>
          </a:xfrm>
          <a:prstGeom prst="rect">
            <a:avLst/>
          </a:prstGeom>
          <a:noFill/>
        </p:spPr>
      </p:pic>
      <p:pic>
        <p:nvPicPr>
          <p:cNvPr id="14" name="Picture 13" descr="PARTNERLogo_newv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77200" y="1"/>
            <a:ext cx="1066800" cy="838199"/>
          </a:xfrm>
          <a:prstGeom prst="rect">
            <a:avLst/>
          </a:prstGeom>
          <a:noFill/>
          <a:ln w="317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8" grpId="0" animBg="1"/>
      <p:bldP spid="9" grpId="0" animBg="1"/>
      <p:bldP spid="10" grpId="0" animBg="1"/>
      <p:bldP spid="11" grpId="0" animBg="1"/>
      <p:bldP spid="11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66018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Develop web service: AMGA-MDR</a:t>
            </a:r>
          </a:p>
          <a:p>
            <a:r>
              <a:rPr lang="en-US" dirty="0" smtClean="0"/>
              <a:t>Security framework: roles and privileges</a:t>
            </a:r>
          </a:p>
          <a:p>
            <a:r>
              <a:rPr lang="en-US" dirty="0" smtClean="0"/>
              <a:t>Workflow and portal integration</a:t>
            </a:r>
          </a:p>
          <a:p>
            <a:pPr>
              <a:buNone/>
            </a:pPr>
            <a:endParaRPr lang="en-US" dirty="0" smtClean="0"/>
          </a:p>
          <a:p>
            <a:pPr>
              <a:spcAft>
                <a:spcPts val="1200"/>
              </a:spcAft>
              <a:buNone/>
            </a:pPr>
            <a:r>
              <a:rPr lang="en-US" sz="2300" dirty="0" smtClean="0"/>
              <a:t>More on:</a:t>
            </a:r>
          </a:p>
          <a:p>
            <a:pPr>
              <a:spcAft>
                <a:spcPts val="1200"/>
              </a:spcAft>
            </a:pPr>
            <a:r>
              <a:rPr lang="en-US" sz="2300" dirty="0" smtClean="0">
                <a:hlinkClick r:id="rId2"/>
              </a:rPr>
              <a:t>https://espace.cern.ch/partnersite/workspace/faust/</a:t>
            </a:r>
            <a:endParaRPr lang="en-US" sz="2300" dirty="0" smtClean="0"/>
          </a:p>
          <a:p>
            <a:pPr>
              <a:spcAft>
                <a:spcPts val="1200"/>
              </a:spcAft>
            </a:pPr>
            <a:r>
              <a:rPr lang="en-US" sz="2300" dirty="0" smtClean="0"/>
              <a:t>Soon public: </a:t>
            </a:r>
            <a:r>
              <a:rPr lang="en-US" sz="2300" dirty="0" smtClean="0">
                <a:hlinkClick r:id="rId3"/>
              </a:rPr>
              <a:t>http://twiki.cern.ch/twiki/bin/view/PARTNERitESR</a:t>
            </a:r>
            <a:r>
              <a:rPr lang="en-US" sz="2300" dirty="0" smtClean="0"/>
              <a:t> 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0"/>
            <a:ext cx="8077200" cy="79216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lvl="0" algn="just">
              <a:spcBef>
                <a:spcPct val="0"/>
              </a:spcBef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Status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</p:spPr>
        <p:txBody>
          <a:bodyPr/>
          <a:lstStyle/>
          <a:p>
            <a:r>
              <a:rPr lang="en-US" dirty="0" smtClean="0"/>
              <a:t>IFIC Grid Course, Valencia  08.07.2010, faustin.roman@cern.ch</a:t>
            </a:r>
            <a:endParaRPr lang="en-US" dirty="0"/>
          </a:p>
        </p:txBody>
      </p:sp>
      <p:pic>
        <p:nvPicPr>
          <p:cNvPr id="9" name="Picture 13" descr="PARTNERLogo_newv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77200" y="1"/>
            <a:ext cx="1066800" cy="838199"/>
          </a:xfrm>
          <a:prstGeom prst="rect">
            <a:avLst/>
          </a:prstGeom>
          <a:noFill/>
          <a:ln w="317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3543</TotalTime>
  <Words>1240</Words>
  <Application>Microsoft Office PowerPoint</Application>
  <PresentationFormat>On-screen Show (4:3)</PresentationFormat>
  <Paragraphs>177</Paragraphs>
  <Slides>11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Slide 1</vt:lpstr>
      <vt:lpstr>Particle therapy</vt:lpstr>
      <vt:lpstr>Motivation</vt:lpstr>
      <vt:lpstr>Hadrontherapy Information Sharing Platform (HISP)</vt:lpstr>
      <vt:lpstr>Slide 5</vt:lpstr>
      <vt:lpstr>Data integration</vt:lpstr>
      <vt:lpstr>Rare tumour database</vt:lpstr>
      <vt:lpstr>Slide 8</vt:lpstr>
      <vt:lpstr>Slide 9</vt:lpstr>
      <vt:lpstr>Slide 10</vt:lpstr>
      <vt:lpstr>Slide 11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Medical information sharing</dc:title>
  <dc:creator/>
  <cp:lastModifiedBy>CERN</cp:lastModifiedBy>
  <cp:revision>1117</cp:revision>
  <dcterms:created xsi:type="dcterms:W3CDTF">2006-08-16T00:00:00Z</dcterms:created>
  <dcterms:modified xsi:type="dcterms:W3CDTF">2010-07-08T14:39:21Z</dcterms:modified>
</cp:coreProperties>
</file>