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2" r:id="rId4"/>
    <p:sldId id="263" r:id="rId5"/>
    <p:sldId id="264" r:id="rId6"/>
    <p:sldId id="257" r:id="rId7"/>
    <p:sldId id="259" r:id="rId8"/>
    <p:sldId id="267" r:id="rId9"/>
    <p:sldId id="269" r:id="rId10"/>
    <p:sldId id="260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E59FF-002B-428B-A1AB-098E2C06672A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CAFDA-EDD1-4392-B42C-D3C44F3AEB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6F07-E629-466B-A8C6-E72ACCC93E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5EA6A-D7BD-45FD-8166-FE5AFC7452C9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87D7-02D7-4F09-A4C6-038E5B335F0C}" type="datetimeFigureOut">
              <a:rPr lang="es-ES" smtClean="0"/>
              <a:pPr/>
              <a:t>25/05/2010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7B39-BD35-4E02-B3F8-14EBE1D807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Actividades en Electrónica del grupo </a:t>
            </a:r>
            <a:r>
              <a:rPr lang="es-ES" sz="3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TileCal</a:t>
            </a:r>
            <a:endParaRPr lang="es-ES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endParaRPr lang="es-ES" dirty="0" smtClean="0"/>
          </a:p>
          <a:p>
            <a:pPr algn="r"/>
            <a:r>
              <a:rPr lang="es-ES" sz="2400" dirty="0" smtClean="0"/>
              <a:t>Alberto Valero</a:t>
            </a:r>
          </a:p>
          <a:p>
            <a:pPr algn="r"/>
            <a:r>
              <a:rPr lang="es-ES" sz="2400" dirty="0" smtClean="0"/>
              <a:t>Pablo Moreno</a:t>
            </a:r>
            <a:endParaRPr lang="es-E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Arquitectura del </a:t>
            </a:r>
            <a:r>
              <a:rPr lang="es-ES" sz="3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sROD</a:t>
            </a:r>
            <a:endParaRPr lang="es-ES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857916" cy="40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dirty="0" smtClean="0"/>
              <a:t>Contenidos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Actividades de </a:t>
            </a:r>
            <a:r>
              <a:rPr lang="es-ES" sz="2800" dirty="0" err="1" smtClean="0"/>
              <a:t>TileCal</a:t>
            </a:r>
            <a:r>
              <a:rPr lang="es-ES" sz="2800" dirty="0" smtClean="0"/>
              <a:t> para el LHC</a:t>
            </a:r>
          </a:p>
          <a:p>
            <a:pPr lvl="1"/>
            <a:r>
              <a:rPr lang="es-ES" sz="2400" dirty="0" smtClean="0"/>
              <a:t>Adquisición de datos con </a:t>
            </a:r>
            <a:r>
              <a:rPr lang="es-ES" sz="2400" dirty="0" err="1" smtClean="0"/>
              <a:t>RODs</a:t>
            </a:r>
            <a:endParaRPr lang="es-ES" sz="2400" dirty="0" smtClean="0"/>
          </a:p>
          <a:p>
            <a:pPr lvl="1"/>
            <a:r>
              <a:rPr lang="es-ES" sz="2400" dirty="0" smtClean="0"/>
              <a:t>Reconstrucción de señal con </a:t>
            </a:r>
            <a:r>
              <a:rPr lang="es-ES" sz="2400" dirty="0" err="1" smtClean="0"/>
              <a:t>DSPs</a:t>
            </a:r>
            <a:endParaRPr lang="es-ES" sz="2400" dirty="0" smtClean="0"/>
          </a:p>
          <a:p>
            <a:pPr lvl="1"/>
            <a:r>
              <a:rPr lang="es-ES" sz="2400" dirty="0" smtClean="0"/>
              <a:t> Multiplexado mediante </a:t>
            </a:r>
            <a:r>
              <a:rPr lang="es-ES" sz="2400" dirty="0" err="1" smtClean="0"/>
              <a:t>OMBs</a:t>
            </a:r>
            <a:endParaRPr lang="es-ES" sz="2400" dirty="0" smtClean="0"/>
          </a:p>
          <a:p>
            <a:pPr lvl="1"/>
            <a:endParaRPr lang="es-ES" sz="2400" dirty="0" smtClean="0"/>
          </a:p>
          <a:p>
            <a:r>
              <a:rPr lang="es-ES" sz="2800" dirty="0" smtClean="0"/>
              <a:t>Actividades de </a:t>
            </a:r>
            <a:r>
              <a:rPr lang="es-ES" sz="2800" dirty="0" err="1" smtClean="0"/>
              <a:t>TileCal</a:t>
            </a:r>
            <a:r>
              <a:rPr lang="es-ES" sz="2800" dirty="0" smtClean="0"/>
              <a:t> para el LHC </a:t>
            </a:r>
            <a:r>
              <a:rPr lang="es-ES" sz="2800" dirty="0" err="1" smtClean="0"/>
              <a:t>Upgrade</a:t>
            </a:r>
            <a:endParaRPr lang="es-ES" sz="2800" dirty="0" smtClean="0"/>
          </a:p>
          <a:p>
            <a:pPr lvl="1"/>
            <a:r>
              <a:rPr lang="es-ES" sz="2400" dirty="0" smtClean="0"/>
              <a:t>I+D para el </a:t>
            </a:r>
            <a:r>
              <a:rPr lang="es-ES" sz="2400" dirty="0" err="1" smtClean="0"/>
              <a:t>Upgrade</a:t>
            </a:r>
            <a:r>
              <a:rPr lang="es-ES" sz="2400" dirty="0" smtClean="0"/>
              <a:t>:</a:t>
            </a:r>
          </a:p>
          <a:p>
            <a:pPr lvl="2"/>
            <a:r>
              <a:rPr lang="es-ES" sz="2000" dirty="0" smtClean="0"/>
              <a:t> comunicaciones serie alta velocidad entre </a:t>
            </a:r>
            <a:r>
              <a:rPr lang="es-ES" sz="2000" dirty="0" err="1" smtClean="0"/>
              <a:t>FPGAs</a:t>
            </a:r>
            <a:endParaRPr lang="es-ES" sz="2000" dirty="0" smtClean="0"/>
          </a:p>
          <a:p>
            <a:pPr lvl="2"/>
            <a:r>
              <a:rPr lang="es-ES" sz="2000" dirty="0" smtClean="0"/>
              <a:t>Procesado DSP en </a:t>
            </a:r>
            <a:r>
              <a:rPr lang="es-ES" sz="2000" dirty="0" err="1" smtClean="0"/>
              <a:t>FPGAs</a:t>
            </a:r>
            <a:endParaRPr lang="es-ES" sz="2000" dirty="0" smtClean="0"/>
          </a:p>
          <a:p>
            <a:pPr lvl="1"/>
            <a:r>
              <a:rPr lang="es-ES" sz="2400" dirty="0" smtClean="0"/>
              <a:t>Diseño </a:t>
            </a:r>
            <a:r>
              <a:rPr lang="es-ES" sz="2400" dirty="0" err="1" smtClean="0"/>
              <a:t>sROD</a:t>
            </a:r>
            <a:endParaRPr lang="es-E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4786346" cy="5114948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Introducción</a:t>
            </a:r>
            <a:r>
              <a:rPr lang="en-US" sz="1800" dirty="0" smtClean="0"/>
              <a:t>: </a:t>
            </a:r>
            <a:r>
              <a:rPr lang="en-US" sz="1800" dirty="0" err="1" smtClean="0"/>
              <a:t>tarjetas</a:t>
            </a:r>
            <a:r>
              <a:rPr lang="en-US" sz="1800" dirty="0" smtClean="0"/>
              <a:t> ROD </a:t>
            </a:r>
            <a:r>
              <a:rPr lang="en-US" sz="1800" dirty="0" err="1" smtClean="0"/>
              <a:t>encargadas</a:t>
            </a:r>
            <a:r>
              <a:rPr lang="en-US" sz="1800" dirty="0" smtClean="0"/>
              <a:t> de </a:t>
            </a:r>
            <a:r>
              <a:rPr lang="en-US" sz="1800" dirty="0" err="1" smtClean="0"/>
              <a:t>recibir</a:t>
            </a:r>
            <a:r>
              <a:rPr lang="en-US" sz="1800" dirty="0" smtClean="0"/>
              <a:t> </a:t>
            </a:r>
            <a:r>
              <a:rPr lang="en-US" sz="1800" dirty="0" err="1" smtClean="0"/>
              <a:t>datos</a:t>
            </a:r>
            <a:r>
              <a:rPr lang="en-US" sz="1800" dirty="0" smtClean="0"/>
              <a:t> del detector, </a:t>
            </a:r>
            <a:r>
              <a:rPr lang="en-US" sz="1800" dirty="0" err="1" smtClean="0"/>
              <a:t>calcular</a:t>
            </a:r>
            <a:r>
              <a:rPr lang="en-US" sz="1800" dirty="0" smtClean="0"/>
              <a:t> </a:t>
            </a:r>
            <a:r>
              <a:rPr lang="en-US" sz="1800" dirty="0" err="1" smtClean="0"/>
              <a:t>energía</a:t>
            </a:r>
            <a:r>
              <a:rPr lang="en-US" sz="1800" dirty="0" smtClean="0"/>
              <a:t> </a:t>
            </a:r>
            <a:r>
              <a:rPr lang="en-US" sz="1800" dirty="0" err="1" smtClean="0"/>
              <a:t>depositada</a:t>
            </a:r>
            <a:r>
              <a:rPr lang="en-US" sz="1800" dirty="0" smtClean="0"/>
              <a:t> </a:t>
            </a:r>
            <a:r>
              <a:rPr lang="en-US" sz="1800" dirty="0" err="1" smtClean="0"/>
              <a:t>mediante</a:t>
            </a:r>
            <a:r>
              <a:rPr lang="en-US" sz="1800" dirty="0" smtClean="0"/>
              <a:t> </a:t>
            </a:r>
            <a:r>
              <a:rPr lang="en-US" sz="1800" dirty="0" err="1" smtClean="0"/>
              <a:t>filtro</a:t>
            </a:r>
            <a:r>
              <a:rPr lang="en-US" sz="1800" dirty="0" smtClean="0"/>
              <a:t> digital (DSP) y </a:t>
            </a:r>
            <a:r>
              <a:rPr lang="en-US" sz="1800" dirty="0" err="1" smtClean="0"/>
              <a:t>proporcionarla</a:t>
            </a:r>
            <a:r>
              <a:rPr lang="en-US" sz="1800" dirty="0" smtClean="0"/>
              <a:t> al </a:t>
            </a:r>
            <a:r>
              <a:rPr lang="en-US" sz="1800" dirty="0" err="1" smtClean="0"/>
              <a:t>siguiente</a:t>
            </a:r>
            <a:r>
              <a:rPr lang="en-US" sz="1800" dirty="0" smtClean="0"/>
              <a:t> </a:t>
            </a:r>
            <a:r>
              <a:rPr lang="en-US" sz="1800" dirty="0" err="1" smtClean="0"/>
              <a:t>nivel</a:t>
            </a:r>
            <a:r>
              <a:rPr lang="en-US" sz="1800" dirty="0" smtClean="0"/>
              <a:t> de trigger en </a:t>
            </a:r>
            <a:r>
              <a:rPr lang="en-US" sz="1800" dirty="0" err="1" smtClean="0"/>
              <a:t>menos</a:t>
            </a:r>
            <a:r>
              <a:rPr lang="en-US" sz="1800" dirty="0" smtClean="0"/>
              <a:t> de 10 us (10.000 </a:t>
            </a:r>
            <a:r>
              <a:rPr lang="en-US" sz="1800" dirty="0" err="1" smtClean="0"/>
              <a:t>canales</a:t>
            </a:r>
            <a:r>
              <a:rPr lang="en-US" sz="1800" dirty="0" smtClean="0"/>
              <a:t>).</a:t>
            </a:r>
          </a:p>
          <a:p>
            <a:r>
              <a:rPr lang="en-US" sz="1800" dirty="0" err="1" smtClean="0"/>
              <a:t>Mantenimiento</a:t>
            </a:r>
            <a:r>
              <a:rPr lang="en-US" sz="1800" dirty="0" smtClean="0"/>
              <a:t> del hardware de back-end de TileCal.</a:t>
            </a:r>
            <a:endParaRPr lang="en-US" sz="1600" dirty="0" smtClean="0"/>
          </a:p>
          <a:p>
            <a:r>
              <a:rPr lang="en-US" sz="1800" dirty="0" err="1" smtClean="0"/>
              <a:t>Desarrollo</a:t>
            </a:r>
            <a:r>
              <a:rPr lang="en-US" sz="1800" dirty="0" smtClean="0"/>
              <a:t> del software de </a:t>
            </a:r>
            <a:r>
              <a:rPr lang="en-US" sz="1800" dirty="0" err="1" smtClean="0"/>
              <a:t>adquisicion</a:t>
            </a:r>
            <a:r>
              <a:rPr lang="en-US" sz="1800" dirty="0" smtClean="0"/>
              <a:t> de </a:t>
            </a:r>
            <a:r>
              <a:rPr lang="en-US" sz="1800" dirty="0" err="1" smtClean="0"/>
              <a:t>datos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TileCal (TDAQ)</a:t>
            </a:r>
            <a:endParaRPr lang="en-US" sz="1600" dirty="0" smtClean="0"/>
          </a:p>
          <a:p>
            <a:r>
              <a:rPr lang="en-US" sz="1800" dirty="0"/>
              <a:t>RODs firmware</a:t>
            </a:r>
          </a:p>
          <a:p>
            <a:pPr lvl="1"/>
            <a:r>
              <a:rPr lang="en-US" sz="1800" dirty="0" err="1" smtClean="0"/>
              <a:t>Hasta</a:t>
            </a:r>
            <a:r>
              <a:rPr lang="en-US" sz="1800" dirty="0" smtClean="0"/>
              <a:t> 16 FPGAs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tarjeta</a:t>
            </a:r>
            <a:endParaRPr lang="en-US" sz="1800" dirty="0" smtClean="0"/>
          </a:p>
          <a:p>
            <a:pPr lvl="1"/>
            <a:r>
              <a:rPr lang="en-US" sz="1800" dirty="0" err="1" smtClean="0"/>
              <a:t>Diversas</a:t>
            </a:r>
            <a:r>
              <a:rPr lang="en-US" sz="1800" dirty="0" smtClean="0"/>
              <a:t> </a:t>
            </a:r>
            <a:r>
              <a:rPr lang="en-US" sz="1800" dirty="0" err="1" smtClean="0"/>
              <a:t>funciones</a:t>
            </a:r>
            <a:r>
              <a:rPr lang="en-US" sz="1800" dirty="0" smtClean="0"/>
              <a:t>:</a:t>
            </a:r>
          </a:p>
          <a:p>
            <a:pPr lvl="2"/>
            <a:r>
              <a:rPr lang="en-US" sz="1400" dirty="0" err="1" smtClean="0"/>
              <a:t>Configuracion</a:t>
            </a:r>
            <a:r>
              <a:rPr lang="en-US" sz="1400" dirty="0" smtClean="0"/>
              <a:t> DSPs,  “Online monitoring “, </a:t>
            </a:r>
            <a:r>
              <a:rPr lang="en-US" sz="1400" dirty="0" err="1" smtClean="0"/>
              <a:t>formato</a:t>
            </a:r>
            <a:r>
              <a:rPr lang="en-US" sz="1400" dirty="0" smtClean="0"/>
              <a:t> de </a:t>
            </a:r>
            <a:r>
              <a:rPr lang="en-US" sz="1400" dirty="0" err="1" smtClean="0"/>
              <a:t>datos</a:t>
            </a:r>
            <a:endParaRPr lang="en-US" sz="1400" dirty="0" smtClean="0"/>
          </a:p>
          <a:p>
            <a:pPr lvl="1"/>
            <a:r>
              <a:rPr lang="en-US" sz="1800" dirty="0" err="1" smtClean="0"/>
              <a:t>Programación</a:t>
            </a:r>
            <a:r>
              <a:rPr lang="en-US" sz="1800" dirty="0" smtClean="0"/>
              <a:t> VHDL con  </a:t>
            </a:r>
            <a:r>
              <a:rPr lang="en-US" sz="1800" dirty="0" err="1" smtClean="0"/>
              <a:t>Quartus</a:t>
            </a:r>
            <a:r>
              <a:rPr lang="en-US" sz="1800" dirty="0" smtClean="0"/>
              <a:t> (</a:t>
            </a:r>
            <a:r>
              <a:rPr lang="en-US" sz="1800" dirty="0" err="1" smtClean="0"/>
              <a:t>Altera</a:t>
            </a:r>
            <a:r>
              <a:rPr lang="en-US" sz="1800" dirty="0" smtClean="0"/>
              <a:t>)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2000" dirty="0"/>
          </a:p>
        </p:txBody>
      </p:sp>
      <p:pic>
        <p:nvPicPr>
          <p:cNvPr id="1027" name="Picture 3" descr="C:\Compartidos\Fotos Pozo 28 de Septiembre 2009\DSCF2103.JPG"/>
          <p:cNvPicPr>
            <a:picLocks noChangeAspect="1" noChangeArrowheads="1"/>
          </p:cNvPicPr>
          <p:nvPr/>
        </p:nvPicPr>
        <p:blipFill>
          <a:blip r:embed="rId3" cstate="print"/>
          <a:srcRect t="10340" r="8088" b="5790"/>
          <a:stretch>
            <a:fillRect/>
          </a:stretch>
        </p:blipFill>
        <p:spPr bwMode="auto">
          <a:xfrm>
            <a:off x="4786314" y="1112027"/>
            <a:ext cx="2500330" cy="3042077"/>
          </a:xfrm>
          <a:prstGeom prst="rect">
            <a:avLst/>
          </a:prstGeom>
          <a:noFill/>
        </p:spPr>
      </p:pic>
      <p:pic>
        <p:nvPicPr>
          <p:cNvPr id="1028" name="Picture 4" descr="C:\Compartidos\Fotos Pozo 28 de Septiembre 2009\DSCF2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01687" y="1942255"/>
            <a:ext cx="2393642" cy="1795232"/>
          </a:xfrm>
          <a:prstGeom prst="rect">
            <a:avLst/>
          </a:prstGeom>
          <a:noFill/>
        </p:spPr>
      </p:pic>
      <p:pic>
        <p:nvPicPr>
          <p:cNvPr id="1029" name="Picture 5" descr="F:\FOTOS\Image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380" y="3857628"/>
            <a:ext cx="3473272" cy="29472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143000"/>
          </a:xfr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Back-end de </a:t>
            </a:r>
            <a:r>
              <a:rPr lang="en-U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TileCal</a:t>
            </a:r>
            <a:endParaRPr lang="en-US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Reconstrucción</a:t>
            </a:r>
            <a:r>
              <a:rPr lang="en-US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señal</a:t>
            </a:r>
            <a:endParaRPr lang="en-US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70" y="1403367"/>
            <a:ext cx="4714908" cy="4454525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Reconstrucción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señal</a:t>
            </a:r>
            <a:r>
              <a:rPr lang="en-US" sz="2000" dirty="0" smtClean="0"/>
              <a:t> con DSPs</a:t>
            </a:r>
          </a:p>
          <a:p>
            <a:pPr lvl="1"/>
            <a:r>
              <a:rPr lang="en-US" sz="1800" dirty="0" err="1" smtClean="0"/>
              <a:t>Sincronización</a:t>
            </a:r>
            <a:r>
              <a:rPr lang="en-US" sz="1800" dirty="0" smtClean="0"/>
              <a:t> </a:t>
            </a:r>
            <a:r>
              <a:rPr lang="en-US" sz="1800" dirty="0" smtClean="0"/>
              <a:t>con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</a:t>
            </a:r>
            <a:r>
              <a:rPr lang="en-US" sz="1800" dirty="0" smtClean="0"/>
              <a:t>trigger</a:t>
            </a:r>
          </a:p>
          <a:p>
            <a:pPr lvl="1"/>
            <a:r>
              <a:rPr lang="en-US" sz="1800" dirty="0" err="1" smtClean="0"/>
              <a:t>Reconstrucción</a:t>
            </a:r>
            <a:r>
              <a:rPr lang="en-US" sz="1800" dirty="0" smtClean="0"/>
              <a:t> con </a:t>
            </a:r>
            <a:r>
              <a:rPr lang="en-US" sz="1800" dirty="0" err="1" smtClean="0"/>
              <a:t>algoritmo</a:t>
            </a:r>
            <a:r>
              <a:rPr lang="en-US" sz="1800" dirty="0" smtClean="0"/>
              <a:t> de </a:t>
            </a:r>
            <a:r>
              <a:rPr lang="en-US" sz="1800" dirty="0" err="1" smtClean="0"/>
              <a:t>filtrado</a:t>
            </a:r>
            <a:r>
              <a:rPr lang="en-US" sz="1800" dirty="0" smtClean="0"/>
              <a:t> digital </a:t>
            </a:r>
            <a:r>
              <a:rPr lang="en-US" sz="1800" dirty="0" smtClean="0">
                <a:sym typeface="Wingdings" pitchFamily="2" charset="2"/>
              </a:rPr>
              <a:t> E, T, QF</a:t>
            </a:r>
          </a:p>
          <a:p>
            <a:pPr lvl="1"/>
            <a:r>
              <a:rPr lang="en-US" sz="1800" dirty="0" err="1" smtClean="0">
                <a:sym typeface="Wingdings" pitchFamily="2" charset="2"/>
              </a:rPr>
              <a:t>Histogramas</a:t>
            </a:r>
            <a:r>
              <a:rPr lang="en-US" sz="1800" dirty="0" smtClean="0">
                <a:sym typeface="Wingdings" pitchFamily="2" charset="2"/>
              </a:rPr>
              <a:t> y “online monitoring”</a:t>
            </a:r>
          </a:p>
          <a:p>
            <a:pPr lvl="1"/>
            <a:r>
              <a:rPr lang="en-US" sz="1800" dirty="0" err="1" smtClean="0">
                <a:sym typeface="Wingdings" pitchFamily="2" charset="2"/>
              </a:rPr>
              <a:t>Programación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en C y assembler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Code Composer Studio de TI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Device: TMS320C6416</a:t>
            </a:r>
            <a:endParaRPr lang="en-US" sz="1400" dirty="0" smtClean="0"/>
          </a:p>
          <a:p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técnico</a:t>
            </a:r>
            <a:r>
              <a:rPr lang="en-US" sz="2000" dirty="0"/>
              <a:t> de la </a:t>
            </a:r>
            <a:r>
              <a:rPr lang="en-US" sz="2000" dirty="0" err="1" smtClean="0"/>
              <a:t>reconstrucción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 smtClean="0"/>
              <a:t>señal</a:t>
            </a:r>
            <a:endParaRPr lang="en-US" sz="2000" dirty="0" smtClean="0"/>
          </a:p>
          <a:p>
            <a:pPr lvl="1"/>
            <a:r>
              <a:rPr lang="en-US" sz="1600" dirty="0" err="1" smtClean="0"/>
              <a:t>Validación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reconstrucción</a:t>
            </a:r>
            <a:r>
              <a:rPr lang="en-US" sz="1600" dirty="0" smtClean="0"/>
              <a:t> </a:t>
            </a:r>
            <a:r>
              <a:rPr lang="en-US" sz="1600" dirty="0" err="1" smtClean="0"/>
              <a:t>mediante</a:t>
            </a:r>
            <a:r>
              <a:rPr lang="en-US" sz="1600" dirty="0" smtClean="0"/>
              <a:t> </a:t>
            </a:r>
            <a:r>
              <a:rPr lang="en-US" sz="1600" dirty="0" err="1" smtClean="0"/>
              <a:t>comparación</a:t>
            </a:r>
            <a:r>
              <a:rPr lang="en-US" sz="1600" dirty="0" smtClean="0"/>
              <a:t> DSP </a:t>
            </a:r>
            <a:r>
              <a:rPr lang="en-US" sz="1600" dirty="0" err="1" smtClean="0"/>
              <a:t>vs</a:t>
            </a:r>
            <a:r>
              <a:rPr lang="en-US" sz="1600" dirty="0" smtClean="0"/>
              <a:t> Offline (Athena)</a:t>
            </a:r>
          </a:p>
          <a:p>
            <a:pPr lvl="1"/>
            <a:r>
              <a:rPr lang="en-US" sz="1600" dirty="0" err="1" smtClean="0"/>
              <a:t>Estudio</a:t>
            </a:r>
            <a:r>
              <a:rPr lang="en-US" sz="1600" dirty="0" smtClean="0"/>
              <a:t> del timing del detector (</a:t>
            </a:r>
            <a:r>
              <a:rPr lang="en-US" sz="1600" dirty="0" err="1" smtClean="0"/>
              <a:t>crítico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buen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funcionamiento</a:t>
            </a:r>
            <a:r>
              <a:rPr lang="en-US" sz="1600" dirty="0" smtClean="0"/>
              <a:t> del </a:t>
            </a:r>
            <a:r>
              <a:rPr lang="en-US" sz="1600" dirty="0" err="1" smtClean="0"/>
              <a:t>filtro</a:t>
            </a:r>
            <a:r>
              <a:rPr lang="en-US" sz="1600" dirty="0" smtClean="0"/>
              <a:t> digital)</a:t>
            </a:r>
          </a:p>
          <a:p>
            <a:pPr lvl="1"/>
            <a:r>
              <a:rPr lang="en-US" sz="1600" dirty="0" err="1" smtClean="0"/>
              <a:t>Cálculo</a:t>
            </a:r>
            <a:r>
              <a:rPr lang="en-US" sz="1600" dirty="0" smtClean="0"/>
              <a:t> de pesos y </a:t>
            </a:r>
            <a:r>
              <a:rPr lang="en-US" sz="1600" dirty="0" err="1" smtClean="0"/>
              <a:t>constantes</a:t>
            </a:r>
            <a:r>
              <a:rPr lang="en-US" sz="1600" dirty="0" smtClean="0"/>
              <a:t> </a:t>
            </a:r>
            <a:r>
              <a:rPr lang="en-US" sz="1600" dirty="0" err="1" smtClean="0"/>
              <a:t>calibración</a:t>
            </a:r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6" descr="F:\Notas\PulseShap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6" t="9385" r="13642" b="7878"/>
          <a:stretch>
            <a:fillRect/>
          </a:stretch>
        </p:blipFill>
        <p:spPr bwMode="auto">
          <a:xfrm>
            <a:off x="4786314" y="2071678"/>
            <a:ext cx="2714644" cy="2035984"/>
          </a:xfrm>
          <a:prstGeom prst="rect">
            <a:avLst/>
          </a:prstGeom>
          <a:noFill/>
        </p:spPr>
      </p:pic>
      <p:pic>
        <p:nvPicPr>
          <p:cNvPr id="5" name="Picture 6" descr="P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062876"/>
            <a:ext cx="3428992" cy="21408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957910"/>
            <a:ext cx="3028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0768"/>
            <a:ext cx="1214446" cy="5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6005535"/>
            <a:ext cx="1295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Alberto\Desktop\Giulio\CIS&amp;LAB data\Fig1_Run146031_CISramp_EdiffH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286256"/>
            <a:ext cx="3261623" cy="221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OMB9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0019" y="3929066"/>
            <a:ext cx="4933981" cy="259403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Optical Multiplexer Board 9U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2844" y="1500174"/>
            <a:ext cx="4032250" cy="48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El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de </a:t>
            </a:r>
            <a:r>
              <a:rPr lang="en-US" sz="1600" dirty="0" err="1" smtClean="0"/>
              <a:t>lectura</a:t>
            </a:r>
            <a:r>
              <a:rPr lang="en-US" sz="1600" dirty="0" smtClean="0"/>
              <a:t> de </a:t>
            </a:r>
            <a:r>
              <a:rPr lang="en-US" sz="1600" dirty="0" err="1" smtClean="0"/>
              <a:t>datos</a:t>
            </a:r>
            <a:r>
              <a:rPr lang="en-US" sz="1600" dirty="0" smtClean="0"/>
              <a:t> de TileCal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redundante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reducir</a:t>
            </a:r>
            <a:r>
              <a:rPr lang="en-US" sz="1600" dirty="0" smtClean="0"/>
              <a:t> </a:t>
            </a:r>
            <a:r>
              <a:rPr lang="en-US" sz="1600" dirty="0" err="1" smtClean="0"/>
              <a:t>riesgo</a:t>
            </a:r>
            <a:r>
              <a:rPr lang="en-US" sz="1600" dirty="0" smtClean="0"/>
              <a:t> de “single-upset errors”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radiación</a:t>
            </a:r>
            <a:r>
              <a:rPr lang="en-US" sz="1600" dirty="0" smtClean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 err="1"/>
              <a:t>Actualmente</a:t>
            </a:r>
            <a:r>
              <a:rPr lang="en-US" sz="1600" dirty="0"/>
              <a:t> un solo link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utilizado</a:t>
            </a:r>
            <a:r>
              <a:rPr lang="en-US" sz="1600" dirty="0"/>
              <a:t> y </a:t>
            </a:r>
            <a:r>
              <a:rPr lang="en-US" sz="1600" dirty="0" err="1"/>
              <a:t>conectado</a:t>
            </a:r>
            <a:r>
              <a:rPr lang="en-US" sz="1600" dirty="0"/>
              <a:t> </a:t>
            </a:r>
            <a:r>
              <a:rPr lang="en-US" sz="1600" dirty="0" err="1"/>
              <a:t>directamente</a:t>
            </a:r>
            <a:r>
              <a:rPr lang="en-US" sz="1600" dirty="0"/>
              <a:t> del detector al ROD.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/>
              <a:t>En el </a:t>
            </a:r>
            <a:r>
              <a:rPr lang="en-US" sz="1600" dirty="0" err="1"/>
              <a:t>futuro</a:t>
            </a:r>
            <a:r>
              <a:rPr lang="en-US" sz="1600" dirty="0"/>
              <a:t>, </a:t>
            </a:r>
            <a:r>
              <a:rPr lang="en-US" sz="1600" dirty="0" err="1"/>
              <a:t>cuando</a:t>
            </a:r>
            <a:r>
              <a:rPr lang="en-US" sz="1600" dirty="0"/>
              <a:t>  se </a:t>
            </a:r>
            <a:r>
              <a:rPr lang="en-US" sz="1600" dirty="0" err="1"/>
              <a:t>aumente</a:t>
            </a:r>
            <a:r>
              <a:rPr lang="en-US" sz="1600" dirty="0"/>
              <a:t> la </a:t>
            </a:r>
            <a:r>
              <a:rPr lang="en-US" sz="1600" dirty="0" err="1"/>
              <a:t>luminosidad</a:t>
            </a:r>
            <a:r>
              <a:rPr lang="en-US" sz="1600" dirty="0"/>
              <a:t>, la </a:t>
            </a:r>
            <a:r>
              <a:rPr lang="en-US" sz="1600" dirty="0" err="1"/>
              <a:t>tarjeta</a:t>
            </a:r>
            <a:r>
              <a:rPr lang="en-US" sz="1600" dirty="0"/>
              <a:t> OMB </a:t>
            </a:r>
            <a:r>
              <a:rPr lang="en-US" sz="1600" dirty="0" err="1"/>
              <a:t>recibirá</a:t>
            </a:r>
            <a:r>
              <a:rPr lang="en-US" sz="1600" dirty="0"/>
              <a:t> los dos links </a:t>
            </a:r>
            <a:r>
              <a:rPr lang="en-US" sz="1600" dirty="0" err="1"/>
              <a:t>redundantes</a:t>
            </a:r>
            <a:r>
              <a:rPr lang="en-US" sz="1600" dirty="0"/>
              <a:t> del detector y </a:t>
            </a:r>
            <a:r>
              <a:rPr lang="en-US" sz="1600" dirty="0" err="1"/>
              <a:t>decidirá</a:t>
            </a:r>
            <a:r>
              <a:rPr lang="en-US" sz="1600" dirty="0"/>
              <a:t> en </a:t>
            </a:r>
            <a:r>
              <a:rPr lang="en-US" sz="1600" dirty="0" err="1"/>
              <a:t>tiempo</a:t>
            </a:r>
            <a:r>
              <a:rPr lang="en-US" sz="1600" dirty="0"/>
              <a:t> real  </a:t>
            </a:r>
            <a:r>
              <a:rPr lang="en-US" sz="1600" dirty="0" err="1"/>
              <a:t>cual</a:t>
            </a:r>
            <a:r>
              <a:rPr lang="en-US" sz="1600" dirty="0"/>
              <a:t> </a:t>
            </a:r>
            <a:r>
              <a:rPr lang="en-US" sz="1600" dirty="0" err="1"/>
              <a:t>está</a:t>
            </a:r>
            <a:r>
              <a:rPr lang="en-US" sz="1600" dirty="0"/>
              <a:t> </a:t>
            </a:r>
            <a:r>
              <a:rPr lang="en-US" sz="1600" dirty="0" err="1"/>
              <a:t>libre</a:t>
            </a:r>
            <a:r>
              <a:rPr lang="en-US" sz="1600" dirty="0"/>
              <a:t> de </a:t>
            </a:r>
            <a:r>
              <a:rPr lang="en-US" sz="1600" dirty="0" err="1"/>
              <a:t>fallos</a:t>
            </a:r>
            <a:r>
              <a:rPr lang="en-US" sz="1600" dirty="0"/>
              <a:t>.</a:t>
            </a:r>
            <a:endParaRPr lang="en-US" sz="1600" dirty="0" err="1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/>
              <a:t>Optical Multiplexer Board 9U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 err="1"/>
              <a:t>Diseño</a:t>
            </a:r>
            <a:r>
              <a:rPr lang="en-US" sz="1600" dirty="0"/>
              <a:t> y </a:t>
            </a:r>
            <a:r>
              <a:rPr lang="en-US" sz="1600" dirty="0" err="1" smtClean="0"/>
              <a:t>producción</a:t>
            </a:r>
            <a:r>
              <a:rPr lang="en-US" sz="1600" dirty="0" smtClean="0"/>
              <a:t> </a:t>
            </a:r>
            <a:r>
              <a:rPr lang="en-US" sz="1600" dirty="0" err="1"/>
              <a:t>realizado</a:t>
            </a:r>
            <a:r>
              <a:rPr lang="en-US" sz="1600" dirty="0"/>
              <a:t> en Valencia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 err="1"/>
              <a:t>Tarjetas</a:t>
            </a:r>
            <a:r>
              <a:rPr lang="en-US" sz="1600" dirty="0"/>
              <a:t> 100% </a:t>
            </a:r>
            <a:r>
              <a:rPr lang="en-US" sz="1600" dirty="0" err="1"/>
              <a:t>testeadas</a:t>
            </a:r>
            <a:r>
              <a:rPr lang="en-US" sz="1600" dirty="0"/>
              <a:t> y </a:t>
            </a:r>
            <a:r>
              <a:rPr lang="en-US" sz="1600" dirty="0" err="1"/>
              <a:t>listas</a:t>
            </a:r>
            <a:r>
              <a:rPr lang="en-US" sz="1600" dirty="0"/>
              <a:t>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 smtClean="0"/>
              <a:t>instalación</a:t>
            </a:r>
            <a:r>
              <a:rPr lang="en-US" sz="1600" dirty="0" smtClean="0"/>
              <a:t> </a:t>
            </a:r>
            <a:r>
              <a:rPr lang="en-US" sz="1600" dirty="0"/>
              <a:t>(shutdown 2011)</a:t>
            </a:r>
          </a:p>
          <a:p>
            <a:pPr marL="800100" lvl="1" indent="-342900" algn="just">
              <a:spcBef>
                <a:spcPct val="20000"/>
              </a:spcBef>
              <a:buFontTx/>
              <a:buChar char="•"/>
            </a:pPr>
            <a:r>
              <a:rPr lang="en-US" sz="1600" dirty="0" err="1" smtClean="0"/>
              <a:t>Actualmente</a:t>
            </a:r>
            <a:r>
              <a:rPr lang="en-US" sz="1600" dirty="0" smtClean="0"/>
              <a:t> </a:t>
            </a:r>
            <a:r>
              <a:rPr lang="en-US" sz="1600" dirty="0" err="1"/>
              <a:t>estamos</a:t>
            </a:r>
            <a:r>
              <a:rPr lang="en-US" sz="1600" dirty="0"/>
              <a:t> en </a:t>
            </a:r>
            <a:r>
              <a:rPr lang="en-US" sz="1600" dirty="0" err="1"/>
              <a:t>fase</a:t>
            </a:r>
            <a:r>
              <a:rPr lang="en-US" sz="1600" dirty="0"/>
              <a:t> de </a:t>
            </a:r>
            <a:r>
              <a:rPr lang="en-US" sz="1600" dirty="0" err="1" smtClean="0"/>
              <a:t>optimización</a:t>
            </a:r>
            <a:r>
              <a:rPr lang="en-US" sz="1600" dirty="0" smtClean="0"/>
              <a:t> </a:t>
            </a:r>
            <a:r>
              <a:rPr lang="en-US" sz="1600" dirty="0" smtClean="0"/>
              <a:t>de </a:t>
            </a:r>
            <a:r>
              <a:rPr lang="en-US" sz="1600" dirty="0"/>
              <a:t>firmware y </a:t>
            </a:r>
            <a:r>
              <a:rPr lang="en-US" sz="1600" dirty="0" err="1"/>
              <a:t>desarrollo</a:t>
            </a:r>
            <a:r>
              <a:rPr lang="en-US" sz="1600" dirty="0"/>
              <a:t> de software </a:t>
            </a:r>
            <a:r>
              <a:rPr lang="en-US" sz="1600" dirty="0" err="1"/>
              <a:t>para</a:t>
            </a:r>
            <a:r>
              <a:rPr lang="en-US" sz="1600" dirty="0"/>
              <a:t> </a:t>
            </a:r>
            <a:r>
              <a:rPr lang="en-US" sz="1600" dirty="0" err="1" smtClean="0"/>
              <a:t>integración</a:t>
            </a:r>
            <a:r>
              <a:rPr lang="en-US" sz="1600" dirty="0" smtClean="0"/>
              <a:t> </a:t>
            </a:r>
            <a:r>
              <a:rPr lang="en-US" sz="1600" dirty="0"/>
              <a:t>en TDAQ.</a:t>
            </a:r>
          </a:p>
        </p:txBody>
      </p:sp>
      <p:pic>
        <p:nvPicPr>
          <p:cNvPr id="3083" name="Picture 11" descr="OMBonTile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321175" cy="142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smtClean="0"/>
              <a:t>LHC </a:t>
            </a:r>
            <a:r>
              <a:rPr lang="es-ES" sz="3200" dirty="0" err="1" smtClean="0"/>
              <a:t>Upgrade</a:t>
            </a:r>
            <a:endParaRPr lang="es-ES" sz="32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2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Concepto: Renovación y rediseño del LHC tras los años de vida del experimento, para dar paso al </a:t>
            </a:r>
            <a:r>
              <a:rPr lang="es-ES" sz="1800" dirty="0" err="1" smtClean="0"/>
              <a:t>sLHC</a:t>
            </a:r>
            <a:r>
              <a:rPr lang="es-ES" sz="1800" dirty="0" smtClean="0"/>
              <a:t>, </a:t>
            </a:r>
            <a:r>
              <a:rPr lang="es-ES" sz="1800" dirty="0" smtClean="0"/>
              <a:t>que </a:t>
            </a:r>
            <a:r>
              <a:rPr lang="es-ES" sz="1800" dirty="0" smtClean="0"/>
              <a:t>permitirá un aumento de </a:t>
            </a:r>
            <a:r>
              <a:rPr lang="es-ES" sz="1800" dirty="0" smtClean="0"/>
              <a:t>la luminosidad</a:t>
            </a:r>
          </a:p>
          <a:p>
            <a:endParaRPr lang="es-ES" sz="1800" dirty="0" smtClean="0"/>
          </a:p>
          <a:p>
            <a:r>
              <a:rPr lang="es-ES" sz="1800" dirty="0" err="1" smtClean="0"/>
              <a:t>TileCal</a:t>
            </a:r>
            <a:r>
              <a:rPr lang="es-ES" sz="1800" dirty="0" smtClean="0"/>
              <a:t> </a:t>
            </a:r>
            <a:r>
              <a:rPr lang="es-ES" sz="1800" dirty="0" err="1" smtClean="0"/>
              <a:t>Electronics</a:t>
            </a:r>
            <a:r>
              <a:rPr lang="es-ES" sz="1800" dirty="0" smtClean="0"/>
              <a:t> </a:t>
            </a:r>
            <a:r>
              <a:rPr lang="es-ES" sz="1800" dirty="0" err="1" smtClean="0"/>
              <a:t>Upgrade</a:t>
            </a:r>
            <a:r>
              <a:rPr lang="es-ES" sz="1800" dirty="0" smtClean="0"/>
              <a:t>: El incremento de la luminosidad creará nuevas necesidades y afectará a la electrónica</a:t>
            </a:r>
            <a:endParaRPr lang="es-ES" sz="1800" dirty="0" smtClean="0"/>
          </a:p>
          <a:p>
            <a:pPr lvl="1"/>
            <a:r>
              <a:rPr lang="es-ES" sz="1800" dirty="0" smtClean="0"/>
              <a:t> </a:t>
            </a:r>
            <a:r>
              <a:rPr lang="es-ES" sz="1800" dirty="0" smtClean="0"/>
              <a:t>En el Front-</a:t>
            </a:r>
            <a:r>
              <a:rPr lang="es-ES" sz="1800" dirty="0" err="1" smtClean="0"/>
              <a:t>end</a:t>
            </a:r>
            <a:r>
              <a:rPr lang="es-ES" sz="1800" dirty="0" smtClean="0"/>
              <a:t> </a:t>
            </a:r>
            <a:r>
              <a:rPr lang="es-ES" sz="1800" dirty="0" smtClean="0"/>
              <a:t>(</a:t>
            </a:r>
            <a:r>
              <a:rPr lang="es-ES" sz="1800" i="1" dirty="0" err="1" smtClean="0"/>
              <a:t>on-dectector</a:t>
            </a:r>
            <a:r>
              <a:rPr lang="es-ES" sz="1800" i="1" dirty="0" smtClean="0"/>
              <a:t>) </a:t>
            </a:r>
            <a:r>
              <a:rPr lang="es-ES" sz="1800" dirty="0" smtClean="0"/>
              <a:t>:</a:t>
            </a:r>
            <a:endParaRPr lang="es-ES" sz="1800" dirty="0" smtClean="0"/>
          </a:p>
          <a:p>
            <a:pPr lvl="2"/>
            <a:r>
              <a:rPr lang="es-ES" sz="1600" dirty="0" smtClean="0"/>
              <a:t>Se llevará al BE toda la electrónica vulnerable a radiación. Se </a:t>
            </a:r>
            <a:r>
              <a:rPr lang="es-ES" sz="1600" dirty="0" smtClean="0"/>
              <a:t>crean Nuevas necesidades: </a:t>
            </a:r>
            <a:r>
              <a:rPr lang="es-ES" sz="1600" dirty="0" smtClean="0"/>
              <a:t>nuevos protocolos (GBT), </a:t>
            </a:r>
            <a:r>
              <a:rPr lang="es-ES" sz="1600" dirty="0" smtClean="0"/>
              <a:t>uso de </a:t>
            </a:r>
            <a:r>
              <a:rPr lang="es-ES" sz="1600" dirty="0" err="1" smtClean="0"/>
              <a:t>transceivers</a:t>
            </a:r>
            <a:r>
              <a:rPr lang="es-ES" sz="1600" dirty="0" smtClean="0"/>
              <a:t> ópticos, </a:t>
            </a:r>
            <a:r>
              <a:rPr lang="es-ES" sz="1600" dirty="0" err="1" smtClean="0"/>
              <a:t>ASICs</a:t>
            </a:r>
            <a:r>
              <a:rPr lang="es-ES" sz="1600" dirty="0" smtClean="0"/>
              <a:t> resistentes a radiación, redundancia en la transmisión de datos</a:t>
            </a:r>
            <a:r>
              <a:rPr lang="es-ES" sz="1600" dirty="0" smtClean="0"/>
              <a:t>…</a:t>
            </a:r>
            <a:endParaRPr lang="es-ES" sz="1600" dirty="0" smtClean="0"/>
          </a:p>
          <a:p>
            <a:pPr lvl="2"/>
            <a:r>
              <a:rPr lang="es-ES" sz="1600" dirty="0" smtClean="0"/>
              <a:t>Fin de la vida útil de los componentes (15 años o mas</a:t>
            </a:r>
            <a:r>
              <a:rPr lang="es-ES" sz="1600" dirty="0" smtClean="0"/>
              <a:t>). Componente obsoletos. Sin posibilidad de </a:t>
            </a:r>
            <a:r>
              <a:rPr lang="es-ES" sz="1600" dirty="0" smtClean="0"/>
              <a:t>reemplazo</a:t>
            </a:r>
            <a:endParaRPr lang="es-ES" sz="1600" dirty="0" smtClean="0"/>
          </a:p>
          <a:p>
            <a:pPr lvl="1"/>
            <a:r>
              <a:rPr lang="es-ES" sz="1800" dirty="0" smtClean="0"/>
              <a:t>En el Back-</a:t>
            </a:r>
            <a:r>
              <a:rPr lang="es-ES" sz="1800" dirty="0" err="1" smtClean="0"/>
              <a:t>end</a:t>
            </a:r>
            <a:r>
              <a:rPr lang="es-ES" sz="1800" dirty="0" smtClean="0"/>
              <a:t> (off-detector):</a:t>
            </a:r>
          </a:p>
          <a:p>
            <a:pPr lvl="2"/>
            <a:r>
              <a:rPr lang="es-ES" sz="1600" dirty="0" smtClean="0"/>
              <a:t>Integrará nuevas partes que actualmente pertenecen al FE</a:t>
            </a:r>
          </a:p>
          <a:p>
            <a:pPr lvl="2"/>
            <a:r>
              <a:rPr lang="es-ES" sz="1600" dirty="0" smtClean="0"/>
              <a:t>Cada tarjeta (</a:t>
            </a:r>
            <a:r>
              <a:rPr lang="es-ES" sz="1600" dirty="0" err="1" smtClean="0"/>
              <a:t>sROD</a:t>
            </a:r>
            <a:r>
              <a:rPr lang="es-ES" sz="1600" dirty="0" smtClean="0"/>
              <a:t>) realizará el procesado de una phi-</a:t>
            </a:r>
            <a:r>
              <a:rPr lang="es-ES" sz="1600" dirty="0" err="1" smtClean="0"/>
              <a:t>slice</a:t>
            </a:r>
            <a:r>
              <a:rPr lang="es-ES" sz="1600" dirty="0" smtClean="0"/>
              <a:t> completa.</a:t>
            </a:r>
            <a:endParaRPr lang="es-ES" sz="1600" dirty="0" smtClean="0"/>
          </a:p>
          <a:p>
            <a:pPr lvl="2"/>
            <a:endParaRPr lang="es-ES" sz="1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err="1" smtClean="0"/>
              <a:t>TileCal</a:t>
            </a:r>
            <a:r>
              <a:rPr lang="es-ES" sz="3200" dirty="0" smtClean="0"/>
              <a:t> Back-</a:t>
            </a:r>
            <a:r>
              <a:rPr lang="es-ES" sz="3200" dirty="0" err="1" smtClean="0"/>
              <a:t>end</a:t>
            </a:r>
            <a:r>
              <a:rPr lang="es-ES" sz="3200" dirty="0" smtClean="0"/>
              <a:t> </a:t>
            </a:r>
            <a:r>
              <a:rPr lang="es-ES" sz="3200" dirty="0" err="1" smtClean="0"/>
              <a:t>electronics</a:t>
            </a:r>
            <a:r>
              <a:rPr lang="es-ES" sz="3200" dirty="0" smtClean="0"/>
              <a:t> </a:t>
            </a:r>
            <a:r>
              <a:rPr lang="es-ES" sz="3200" dirty="0" err="1" smtClean="0"/>
              <a:t>Upgrade</a:t>
            </a:r>
            <a:endParaRPr lang="es-ES" sz="32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20" y="2714620"/>
          <a:ext cx="6422050" cy="2528890"/>
        </p:xfrm>
        <a:graphic>
          <a:graphicData uri="http://schemas.openxmlformats.org/presentationml/2006/ole">
            <p:oleObj spid="_x0000_s1025" r:id="rId3" imgW="12295800" imgH="4824360" progId="">
              <p:embed/>
            </p:oleObj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214282" y="1643050"/>
            <a:ext cx="2428892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La lectura del detector completo precisa un ancho de banda de 64x150 </a:t>
            </a:r>
            <a:r>
              <a:rPr lang="es-ES" sz="1600" dirty="0" err="1" smtClean="0"/>
              <a:t>Gbps</a:t>
            </a:r>
            <a:r>
              <a:rPr lang="es-ES" sz="1600" dirty="0" smtClean="0"/>
              <a:t> = 9.5 </a:t>
            </a:r>
            <a:r>
              <a:rPr lang="es-ES" sz="1600" dirty="0" err="1" smtClean="0"/>
              <a:t>Tbps</a:t>
            </a:r>
            <a:r>
              <a:rPr lang="es-ES" sz="1600" dirty="0" smtClean="0"/>
              <a:t>!</a:t>
            </a:r>
            <a:endParaRPr lang="es-ES" sz="1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071802" y="1714488"/>
            <a:ext cx="1857388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Las memorias (ROD </a:t>
            </a:r>
            <a:r>
              <a:rPr lang="es-ES" sz="1600" dirty="0" err="1" smtClean="0"/>
              <a:t>preprocessor</a:t>
            </a:r>
            <a:r>
              <a:rPr lang="es-ES" sz="1600" dirty="0" smtClean="0"/>
              <a:t>) serán parte del Back-</a:t>
            </a:r>
            <a:r>
              <a:rPr lang="es-ES" sz="1600" dirty="0" err="1" smtClean="0"/>
              <a:t>end</a:t>
            </a:r>
            <a:endParaRPr lang="es-ES" sz="16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14942" y="1357298"/>
            <a:ext cx="3071834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Optimal</a:t>
            </a:r>
            <a:r>
              <a:rPr lang="es-ES" sz="1600" dirty="0" smtClean="0"/>
              <a:t> </a:t>
            </a:r>
            <a:r>
              <a:rPr lang="es-ES" sz="1600" dirty="0" err="1" smtClean="0"/>
              <a:t>Filtering</a:t>
            </a:r>
            <a:r>
              <a:rPr lang="es-ES" sz="1600" dirty="0" smtClean="0"/>
              <a:t> </a:t>
            </a:r>
          </a:p>
          <a:p>
            <a:pPr algn="ctr"/>
            <a:r>
              <a:rPr lang="es-ES" sz="1600" dirty="0" smtClean="0"/>
              <a:t> Reconstrucción a 100KHz de: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 </a:t>
            </a:r>
            <a:r>
              <a:rPr lang="es-ES" sz="1600" dirty="0" smtClean="0"/>
              <a:t>Energía, Fase, QF</a:t>
            </a:r>
            <a:endParaRPr lang="es-ES" sz="1600" dirty="0" smtClean="0"/>
          </a:p>
          <a:p>
            <a:pPr algn="ctr"/>
            <a:r>
              <a:rPr lang="es-ES" sz="1600" dirty="0" smtClean="0"/>
              <a:t>Se realizará en FPGA </a:t>
            </a:r>
            <a:r>
              <a:rPr lang="es-ES" sz="1600" dirty="0" smtClean="0"/>
              <a:t>DSP-</a:t>
            </a:r>
            <a:r>
              <a:rPr lang="es-ES" sz="1600" dirty="0" err="1" smtClean="0"/>
              <a:t>slices</a:t>
            </a:r>
            <a:r>
              <a:rPr lang="es-ES" sz="1600" dirty="0" smtClean="0"/>
              <a:t> para máxima flexibilidad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357290" y="5357826"/>
            <a:ext cx="1571636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Extrae </a:t>
            </a:r>
            <a:r>
              <a:rPr lang="es-ES" sz="1600" dirty="0" err="1" smtClean="0"/>
              <a:t>info</a:t>
            </a:r>
            <a:r>
              <a:rPr lang="es-ES" sz="1600" dirty="0" smtClean="0"/>
              <a:t> para el sistema de </a:t>
            </a:r>
            <a:r>
              <a:rPr lang="es-ES" sz="1600" dirty="0" err="1" smtClean="0"/>
              <a:t>trigger</a:t>
            </a:r>
            <a:endParaRPr lang="es-ES" sz="16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5429264"/>
            <a:ext cx="2285984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Interface (ATCA) para configuración, control, monitorizado e histogramas</a:t>
            </a:r>
            <a:endParaRPr lang="es-ES" dirty="0"/>
          </a:p>
        </p:txBody>
      </p:sp>
      <p:cxnSp>
        <p:nvCxnSpPr>
          <p:cNvPr id="13" name="12 Conector recto de flecha"/>
          <p:cNvCxnSpPr>
            <a:stCxn id="7" idx="2"/>
          </p:cNvCxnSpPr>
          <p:nvPr/>
        </p:nvCxnSpPr>
        <p:spPr>
          <a:xfrm rot="16200000" flipH="1">
            <a:off x="1535885" y="2964653"/>
            <a:ext cx="57150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8" idx="2"/>
          </p:cNvCxnSpPr>
          <p:nvPr/>
        </p:nvCxnSpPr>
        <p:spPr>
          <a:xfrm rot="5400000">
            <a:off x="3321836" y="3036094"/>
            <a:ext cx="642945" cy="714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8" idx="2"/>
          </p:cNvCxnSpPr>
          <p:nvPr/>
        </p:nvCxnSpPr>
        <p:spPr>
          <a:xfrm rot="16200000" flipH="1">
            <a:off x="3679025" y="3393280"/>
            <a:ext cx="642944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9" idx="2"/>
          </p:cNvCxnSpPr>
          <p:nvPr/>
        </p:nvCxnSpPr>
        <p:spPr>
          <a:xfrm rot="5400000">
            <a:off x="5304239" y="2268134"/>
            <a:ext cx="642944" cy="2250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>
            <a:off x="5000628" y="4714884"/>
            <a:ext cx="78580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0" idx="0"/>
          </p:cNvCxnSpPr>
          <p:nvPr/>
        </p:nvCxnSpPr>
        <p:spPr>
          <a:xfrm rot="5400000" flipH="1" flipV="1">
            <a:off x="2321703" y="4464851"/>
            <a:ext cx="71438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34 Rectángulo redondeado"/>
          <p:cNvSpPr/>
          <p:nvPr/>
        </p:nvSpPr>
        <p:spPr>
          <a:xfrm>
            <a:off x="6643702" y="3429000"/>
            <a:ext cx="2357422" cy="17859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Posibilidad de implementar protocolo de comunicación con ROS en las FPGA de procesado de ROD </a:t>
            </a:r>
            <a:endParaRPr lang="es-ES" sz="1600" dirty="0"/>
          </a:p>
        </p:txBody>
      </p:sp>
      <p:cxnSp>
        <p:nvCxnSpPr>
          <p:cNvPr id="42" name="41 Conector recto de flecha"/>
          <p:cNvCxnSpPr>
            <a:stCxn id="35" idx="1"/>
          </p:cNvCxnSpPr>
          <p:nvPr/>
        </p:nvCxnSpPr>
        <p:spPr>
          <a:xfrm rot="10800000">
            <a:off x="4714876" y="4071943"/>
            <a:ext cx="1928826" cy="250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727058"/>
          </a:xfr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2800" b="0" dirty="0" smtClean="0"/>
              <a:t>Implementación protocolo GBT en  Xilinx </a:t>
            </a:r>
            <a:r>
              <a:rPr lang="es-ES" sz="2800" b="0" dirty="0" err="1" smtClean="0"/>
              <a:t>Virtex</a:t>
            </a:r>
            <a:r>
              <a:rPr lang="es-ES" sz="2800" b="0" dirty="0" smtClean="0"/>
              <a:t> 5</a:t>
            </a:r>
            <a:endParaRPr lang="es-ES" sz="2800" b="0" dirty="0"/>
          </a:p>
        </p:txBody>
      </p:sp>
      <p:pic>
        <p:nvPicPr>
          <p:cNvPr id="6" name="5 Marcador de contenido" descr="IMAG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821776"/>
            <a:ext cx="4814371" cy="3610779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428596" y="2714620"/>
            <a:ext cx="3008313" cy="3929090"/>
          </a:xfrm>
        </p:spPr>
        <p:txBody>
          <a:bodyPr>
            <a:noAutofit/>
          </a:bodyPr>
          <a:lstStyle/>
          <a:p>
            <a:r>
              <a:rPr lang="en-US" sz="1600" b="1" dirty="0" err="1" smtClean="0"/>
              <a:t>Protocolo</a:t>
            </a:r>
            <a:r>
              <a:rPr lang="en-US" sz="1600" b="1" dirty="0" smtClean="0"/>
              <a:t> GBT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Link </a:t>
            </a:r>
            <a:r>
              <a:rPr lang="en-US" sz="1600" dirty="0" err="1" smtClean="0"/>
              <a:t>multipropósito</a:t>
            </a:r>
            <a:r>
              <a:rPr lang="en-US" sz="1600" dirty="0" smtClean="0"/>
              <a:t> </a:t>
            </a:r>
            <a:r>
              <a:rPr lang="en-US" sz="1600" dirty="0" err="1" smtClean="0"/>
              <a:t>bidireccional</a:t>
            </a:r>
            <a:r>
              <a:rPr lang="en-US" sz="1600" dirty="0" smtClean="0"/>
              <a:t> a 4.8 </a:t>
            </a:r>
            <a:r>
              <a:rPr lang="en-US" sz="1600" dirty="0" err="1" smtClean="0"/>
              <a:t>Gbps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transmitir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datos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información</a:t>
            </a:r>
            <a:r>
              <a:rPr lang="en-US" sz="1600" b="1" dirty="0" smtClean="0"/>
              <a:t> de trigger, </a:t>
            </a:r>
            <a:r>
              <a:rPr lang="en-US" sz="1600" b="1" dirty="0" err="1" smtClean="0"/>
              <a:t>temporización</a:t>
            </a:r>
            <a:r>
              <a:rPr lang="en-US" sz="1600" b="1" dirty="0" smtClean="0"/>
              <a:t>, control y </a:t>
            </a:r>
            <a:r>
              <a:rPr lang="en-US" sz="1600" b="1" dirty="0" err="1" smtClean="0"/>
              <a:t>monitorizado</a:t>
            </a:r>
            <a:r>
              <a:rPr lang="en-US" sz="1600" dirty="0" smtClean="0"/>
              <a:t>. </a:t>
            </a:r>
            <a:r>
              <a:rPr lang="en-US" sz="1600" dirty="0" err="1" smtClean="0"/>
              <a:t>Corrige</a:t>
            </a:r>
            <a:r>
              <a:rPr lang="en-US" sz="1600" dirty="0" smtClean="0"/>
              <a:t> </a:t>
            </a:r>
            <a:r>
              <a:rPr lang="en-US" sz="1600" dirty="0" err="1" smtClean="0"/>
              <a:t>hasta</a:t>
            </a:r>
            <a:r>
              <a:rPr lang="en-US" sz="1600" dirty="0" smtClean="0"/>
              <a:t> 16 bits </a:t>
            </a:r>
            <a:r>
              <a:rPr lang="en-US" sz="1600" dirty="0" err="1" smtClean="0"/>
              <a:t>erróneos</a:t>
            </a:r>
            <a:r>
              <a:rPr lang="en-US" sz="1600" dirty="0" smtClean="0"/>
              <a:t> </a:t>
            </a:r>
            <a:r>
              <a:rPr lang="en-US" sz="1600" dirty="0" err="1" smtClean="0"/>
              <a:t>consecutivos</a:t>
            </a:r>
            <a:r>
              <a:rPr lang="en-US" dirty="0" smtClean="0"/>
              <a:t>.</a:t>
            </a:r>
            <a:endParaRPr lang="en-US" b="1" dirty="0"/>
          </a:p>
          <a:p>
            <a:r>
              <a:rPr lang="en-US" sz="1600" b="1" dirty="0" smtClean="0"/>
              <a:t>Xilinx ML507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200" dirty="0" err="1" smtClean="0"/>
              <a:t>Conector</a:t>
            </a:r>
            <a:r>
              <a:rPr lang="en-US" sz="1200" dirty="0" smtClean="0"/>
              <a:t> </a:t>
            </a:r>
            <a:r>
              <a:rPr lang="en-US" sz="1200" dirty="0" err="1" smtClean="0"/>
              <a:t>óptico</a:t>
            </a:r>
            <a:r>
              <a:rPr lang="en-US" sz="1200" dirty="0" smtClean="0"/>
              <a:t> SFP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Pares </a:t>
            </a:r>
            <a:r>
              <a:rPr lang="en-US" sz="1200" dirty="0" err="1" smtClean="0"/>
              <a:t>diferenciales</a:t>
            </a:r>
            <a:r>
              <a:rPr lang="en-US" sz="1200" dirty="0" smtClean="0"/>
              <a:t> SMA RX y TX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Virtex-5 XC5VFX70T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16 GTX Transceivers 6.5 </a:t>
            </a:r>
            <a:r>
              <a:rPr lang="en-US" dirty="0" err="1" smtClean="0"/>
              <a:t>Gbps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Analizador</a:t>
            </a:r>
            <a:r>
              <a:rPr lang="en-US" sz="1200" dirty="0" smtClean="0"/>
              <a:t> </a:t>
            </a:r>
            <a:r>
              <a:rPr lang="en-US" sz="1200" dirty="0" err="1" smtClean="0"/>
              <a:t>lógico</a:t>
            </a:r>
            <a:r>
              <a:rPr lang="en-US" sz="1200" dirty="0" smtClean="0"/>
              <a:t> Tektronix MSO4054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canales</a:t>
            </a:r>
            <a:r>
              <a:rPr lang="en-US" dirty="0" smtClean="0"/>
              <a:t> </a:t>
            </a:r>
            <a:r>
              <a:rPr lang="en-US" dirty="0" err="1" smtClean="0"/>
              <a:t>analógicos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16 </a:t>
            </a:r>
            <a:r>
              <a:rPr lang="en-US" dirty="0" err="1" smtClean="0"/>
              <a:t>canales</a:t>
            </a:r>
            <a:r>
              <a:rPr lang="en-US" dirty="0" smtClean="0"/>
              <a:t> </a:t>
            </a:r>
            <a:r>
              <a:rPr lang="en-US" dirty="0" err="1" smtClean="0"/>
              <a:t>digitales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429420" cy="16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err="1" smtClean="0"/>
              <a:t>Optical</a:t>
            </a:r>
            <a:r>
              <a:rPr lang="es-ES" sz="3200" dirty="0" smtClean="0"/>
              <a:t> Link </a:t>
            </a:r>
            <a:r>
              <a:rPr lang="es-ES" sz="3200" dirty="0" err="1" smtClean="0"/>
              <a:t>Card</a:t>
            </a:r>
            <a:r>
              <a:rPr lang="es-ES" sz="3200" dirty="0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521019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20154" y="6356350"/>
            <a:ext cx="1981200" cy="365760"/>
          </a:xfrm>
        </p:spPr>
        <p:txBody>
          <a:bodyPr/>
          <a:lstStyle/>
          <a:p>
            <a:fld id="{F4DA111D-55C5-4D32-8E75-43B97D4DB151}" type="slidenum">
              <a:rPr lang="es-ES" smtClean="0">
                <a:solidFill>
                  <a:srgbClr val="464653"/>
                </a:solidFill>
              </a:rPr>
              <a:pPr/>
              <a:t>9</a:t>
            </a:fld>
            <a:endParaRPr lang="es-ES" dirty="0">
              <a:solidFill>
                <a:srgbClr val="46465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352" y="1892349"/>
            <a:ext cx="4919097" cy="3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 rot="20164886">
            <a:off x="3501990" y="2827599"/>
            <a:ext cx="432892" cy="1717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1936244">
            <a:off x="3510123" y="3188687"/>
            <a:ext cx="432892" cy="1717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504329" y="2865875"/>
            <a:ext cx="927393" cy="4581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SNAP12</a:t>
            </a:r>
          </a:p>
          <a:p>
            <a:pPr algn="ctr"/>
            <a:r>
              <a:rPr lang="es-E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75Gbps</a:t>
            </a:r>
            <a:endParaRPr lang="es-ES" sz="16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Flecha derecha"/>
          <p:cNvSpPr/>
          <p:nvPr/>
        </p:nvSpPr>
        <p:spPr>
          <a:xfrm rot="16200000">
            <a:off x="8148173" y="2875436"/>
            <a:ext cx="400864" cy="185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929586" y="3214686"/>
            <a:ext cx="850037" cy="5153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SFP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1Gbps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4284105" y="1874024"/>
            <a:ext cx="4390763" cy="127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round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4213646" y="1892349"/>
            <a:ext cx="11453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8624198" y="1892349"/>
            <a:ext cx="11453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Flecha derecha"/>
          <p:cNvSpPr/>
          <p:nvPr/>
        </p:nvSpPr>
        <p:spPr>
          <a:xfrm rot="16200000">
            <a:off x="6311223" y="4249826"/>
            <a:ext cx="858994" cy="185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4286216" y="1500174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s-ES" sz="1600" dirty="0" smtClean="0">
                <a:solidFill>
                  <a:schemeClr val="tx2"/>
                </a:solidFill>
              </a:rPr>
              <a:t>2 x PU position in ROD (174mm x 120mm)</a:t>
            </a:r>
          </a:p>
        </p:txBody>
      </p:sp>
      <p:sp>
        <p:nvSpPr>
          <p:cNvPr id="33" name="32 Flecha derecha"/>
          <p:cNvSpPr/>
          <p:nvPr/>
        </p:nvSpPr>
        <p:spPr>
          <a:xfrm>
            <a:off x="3432188" y="1991610"/>
            <a:ext cx="742101" cy="1717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2071670" y="1892349"/>
            <a:ext cx="1298676" cy="3435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Mezzanine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5905624" y="4927460"/>
            <a:ext cx="1952524" cy="10018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Stratix</a:t>
            </a:r>
            <a:r>
              <a:rPr lang="es-ES" dirty="0" smtClean="0"/>
              <a:t> II </a:t>
            </a:r>
            <a:r>
              <a:rPr lang="es-ES" dirty="0" smtClean="0"/>
              <a:t>GX</a:t>
            </a:r>
          </a:p>
          <a:p>
            <a:pPr algn="ctr"/>
            <a:r>
              <a:rPr lang="es-ES" dirty="0" smtClean="0"/>
              <a:t>12 GX </a:t>
            </a:r>
            <a:r>
              <a:rPr lang="es-ES" dirty="0" err="1" smtClean="0"/>
              <a:t>transceivers</a:t>
            </a:r>
            <a:endParaRPr lang="es-ES" dirty="0" smtClean="0"/>
          </a:p>
          <a:p>
            <a:pPr algn="ctr"/>
            <a:r>
              <a:rPr lang="es-ES" dirty="0" smtClean="0"/>
              <a:t>6.375Gbps </a:t>
            </a:r>
            <a:endParaRPr lang="es-ES" dirty="0"/>
          </a:p>
        </p:txBody>
      </p:sp>
      <p:pic>
        <p:nvPicPr>
          <p:cNvPr id="29" name="Picture 2" descr="E:\Documents and Settings\Fernando\Escritorio\Imag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379918" cy="269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663</Words>
  <Application>Microsoft Office PowerPoint</Application>
  <PresentationFormat>Presentación en pantalla (4:3)</PresentationFormat>
  <Paragraphs>95</Paragraphs>
  <Slides>10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Actividades en Electrónica del grupo TileCal</vt:lpstr>
      <vt:lpstr>Contenidos</vt:lpstr>
      <vt:lpstr>Electrónica Back-end de TileCal</vt:lpstr>
      <vt:lpstr>Reconstrucción de señal</vt:lpstr>
      <vt:lpstr>Optical Multiplexer Board 9U</vt:lpstr>
      <vt:lpstr>LHC Upgrade</vt:lpstr>
      <vt:lpstr>TileCal Back-end electronics Upgrade</vt:lpstr>
      <vt:lpstr>Implementación protocolo GBT en  Xilinx Virtex 5</vt:lpstr>
      <vt:lpstr>Optical Link Card </vt:lpstr>
      <vt:lpstr>Arquitectura del sROD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en Electrónica del grupo TileCal</dc:title>
  <dc:creator>Centor</dc:creator>
  <cp:lastModifiedBy>Centor</cp:lastModifiedBy>
  <cp:revision>82</cp:revision>
  <dcterms:created xsi:type="dcterms:W3CDTF">2010-05-24T09:39:39Z</dcterms:created>
  <dcterms:modified xsi:type="dcterms:W3CDTF">2010-05-25T11:22:16Z</dcterms:modified>
</cp:coreProperties>
</file>