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1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77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5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6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7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37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7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47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33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02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3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9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14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6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0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37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18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6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6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4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2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0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3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9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10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24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5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6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2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59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4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>
            <a:spLocks noGrp="1"/>
          </p:cNvSpPr>
          <p:nvPr>
            <p:ph type="sldNum" sz="quarter" idx="2"/>
          </p:nvPr>
        </p:nvSpPr>
        <p:spPr>
          <a:xfrm>
            <a:off x="6337300" y="9290050"/>
            <a:ext cx="317500" cy="330200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t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t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Why?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e’ve almost nailed it.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We’ve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almost</a:t>
            </a:r>
            <a:r>
              <a:t> nailed it.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he basic, sacred* principles of modern physics - relativity + quantum mechanics + local symmetry - are very powerful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The basic, sacred* principles of modern physics - relativity + quantum mechanics + local symmetry - are very powerful.</a:t>
            </a:r>
          </a:p>
          <a:p>
            <a:pPr marL="0" indent="0">
              <a:buSzTx/>
              <a:buNone/>
            </a:pPr>
            <a:r>
              <a:t>There are exactly two possible sources of T symmetry violation, that are consistent with those principles.</a:t>
            </a:r>
          </a:p>
          <a:p>
            <a:pPr marL="0" indent="0">
              <a:buSzTx/>
              <a:buNone/>
            </a:pPr>
            <a:r>
              <a:t>One of them beautifully explains what Cronin and Fitch observed, and a lot more. </a:t>
            </a:r>
          </a:p>
          <a:p>
            <a:pPr marL="0" indent="0">
              <a:buSzTx/>
              <a:buNone/>
            </a:pPr>
            <a:r>
              <a:t>The other doesn’t happen.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Why?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ver the past 40+ years, there have been several attempts to explain it, but only one has stood the test of time."/>
          <p:cNvSpPr>
            <a:spLocks noGrp="1"/>
          </p:cNvSpPr>
          <p:nvPr>
            <p:ph type="body" idx="1"/>
          </p:nvPr>
        </p:nvSpPr>
        <p:spPr>
          <a:xfrm>
            <a:off x="431800" y="1270000"/>
            <a:ext cx="11099800" cy="721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Over the past 40+ years, there have been several attempts to explain it, but only one has stood the test of time.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e promote the unwanted term to a dynamical entity - a “field”, which evolves to zero.…"/>
          <p:cNvSpPr>
            <a:spLocks noGrp="1"/>
          </p:cNvSpPr>
          <p:nvPr>
            <p:ph type="body" idx="1"/>
          </p:nvPr>
        </p:nvSpPr>
        <p:spPr>
          <a:xfrm>
            <a:off x="925745" y="1270000"/>
            <a:ext cx="1115331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We promote the unwanted term to a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dynamical</a:t>
            </a:r>
            <a:r>
              <a:t> entity - a “field”, which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evolves</a:t>
            </a:r>
            <a:r>
              <a:t> to zero.  </a:t>
            </a:r>
          </a:p>
          <a:p>
            <a:pPr marL="0" indent="0">
              <a:buSzTx/>
              <a:buNone/>
            </a:pPr>
            <a:r>
              <a:t>The new field is made of a new kind of particle.</a:t>
            </a:r>
          </a:p>
          <a:p>
            <a:pPr marL="0" indent="0">
              <a:buSzTx/>
              <a:buNone/>
            </a:pPr>
            <a:r>
              <a:t>I named it the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axion, </a:t>
            </a:r>
            <a:r>
              <a:t>in homage to a laundry detergent: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xion.jpg" descr="ax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 axions exist?…"/>
          <p:cNvSpPr>
            <a:spLocks noGrp="1"/>
          </p:cNvSpPr>
          <p:nvPr>
            <p:ph type="body" idx="1"/>
          </p:nvPr>
        </p:nvSpPr>
        <p:spPr>
          <a:xfrm>
            <a:off x="925745" y="1270000"/>
            <a:ext cx="1115331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Do axions exist?  </a:t>
            </a:r>
          </a:p>
          <a:p>
            <a:pPr marL="0" indent="0">
              <a:buSzTx/>
              <a:buNone/>
            </a:pPr>
            <a:r>
              <a:t>We still don’t know for sure - but in recent years the stakes have risen dramatically.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e can calculate that axions get produced in the big bang, and survive to this day.…"/>
          <p:cNvSpPr>
            <a:spLocks noGrp="1"/>
          </p:cNvSpPr>
          <p:nvPr>
            <p:ph type="body" idx="1"/>
          </p:nvPr>
        </p:nvSpPr>
        <p:spPr>
          <a:xfrm>
            <a:off x="925745" y="1270000"/>
            <a:ext cx="1115331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We can calculate that axions get produced in the big bang, and survive to this day.</a:t>
            </a:r>
          </a:p>
          <a:p>
            <a:pPr marL="0" indent="0">
              <a:buSzTx/>
              <a:buNone/>
            </a:pPr>
            <a:r>
              <a:t>The relic axion gas has properties consistent with the observed properties of the astronomers’ “dark matter”.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mertzidisReview 17.pdf" descr="semertzidisReview 1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ugmenting Reality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Augmenting Reality</a:t>
            </a:r>
          </a:p>
        </p:txBody>
      </p:sp>
      <p:sp>
        <p:nvSpPr>
          <p:cNvPr id="136" name="Axions, Anyons, …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Axions, Anyons, 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6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mertzidisReview 18.pdf" descr="semertzidisReview 1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ottom line:…"/>
          <p:cNvSpPr>
            <a:spLocks noGrp="1"/>
          </p:cNvSpPr>
          <p:nvPr>
            <p:ph type="body" idx="1"/>
          </p:nvPr>
        </p:nvSpPr>
        <p:spPr>
          <a:xfrm>
            <a:off x="925745" y="1270000"/>
            <a:ext cx="1115331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Bottom line: </a:t>
            </a:r>
          </a:p>
          <a:p>
            <a:pPr marL="0" lvl="1" indent="444500">
              <a:buSzTx/>
              <a:buNone/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If axions exist at all, they must contribute significantly to the dark matter.  Plausibly, they dominate it.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xionPokemon2.PNG" descr="axionPokemon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9200" y="0"/>
            <a:ext cx="54864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veral clever strategies for axion detection have emerged.…"/>
          <p:cNvSpPr>
            <a:spLocks noGrp="1"/>
          </p:cNvSpPr>
          <p:nvPr>
            <p:ph type="body" idx="1"/>
          </p:nvPr>
        </p:nvSpPr>
        <p:spPr>
          <a:xfrm>
            <a:off x="925745" y="1270000"/>
            <a:ext cx="1115331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Several clever strategies for axion detection have emerged.  </a:t>
            </a:r>
          </a:p>
          <a:p>
            <a:pPr marL="0" indent="0">
              <a:buSzTx/>
              <a:buNone/>
            </a:pPr>
            <a:r>
              <a:t>It’s won’t be easy, but many determined people are at work 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33186"/>
            <a:ext cx="13004801" cy="6287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ketch 2012-01-19 23_27_11.pdf" descr="Sketch 2012-01-19 23_27_1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16-07-10 at 11.20.47 AM.png" descr="Screen Shot 2016-07-10 at 11.20.4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044" y="1336523"/>
            <a:ext cx="11864712" cy="708055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bracadabra white paper"/>
          <p:cNvSpPr/>
          <p:nvPr/>
        </p:nvSpPr>
        <p:spPr>
          <a:xfrm>
            <a:off x="9386665" y="8854709"/>
            <a:ext cx="315366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abracadabra white paper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  <p:bldP spid="188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ketch 2012-01-19 23_31_56.pdf" descr="Sketch 2012-01-19 23_31_5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eesawBalance.jpg" descr="SeesawBalan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284" y="1725689"/>
            <a:ext cx="12004232" cy="630222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keeping the past and the future in balance"/>
          <p:cNvSpPr/>
          <p:nvPr/>
        </p:nvSpPr>
        <p:spPr>
          <a:xfrm>
            <a:off x="2116480" y="8489950"/>
            <a:ext cx="87718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keeping the past and the future in balance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7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nyon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Anyons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xion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Axions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ince the discovery of wave-particle duality, and its elaboration in quantum theory, we understand that the basic units of all forms of matter - including light - the same sort of thing: “wavicles”, “laves” …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444500">
              <a:buSzTx/>
              <a:buNone/>
            </a:lvl2pPr>
          </a:lstStyle>
          <a:p>
            <a:r>
              <a:t>Since the discovery of wave-particle duality, and its elaboration in quantum theory, we understand that the basic units of all forms of matter - including light - the same sort of thing: “wavicles”, “laves” …</a:t>
            </a:r>
          </a:p>
          <a:p>
            <a:pPr lvl="1"/>
            <a:r>
              <a:t>or, to keep it simple, particles.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But when we consider the behavior not of single particles, but of groups of them, we find that particles divide into two great kingdoms, bosons and fermions.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But when we consider the behavior not of single particles, but of groups of them, we find that particles divide into two great kingdoms, bosons and fermions.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osons are collectivists.  They like to do the same thing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Bosons are collectivists.  They like to do the same thing.</a:t>
            </a:r>
          </a:p>
          <a:p>
            <a:pPr marL="0" indent="0">
              <a:buSzTx/>
              <a:buNone/>
            </a:pPr>
            <a:r>
              <a:t>(Technically, they like to occupy the same quantum state.)</a:t>
            </a:r>
          </a:p>
          <a:p>
            <a:pPr marL="0" indent="0">
              <a:buSzTx/>
              <a:buNone/>
            </a:pPr>
            <a:r>
              <a:t>Photons are bosons.  A laser beam is an excellent example of their boson-ness in action.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ermions are individualists.  They hate to do the same thing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Fermions are individualists.  They hate to do the same thing.</a:t>
            </a:r>
          </a:p>
          <a:p>
            <a:pPr marL="0" indent="0">
              <a:buSzTx/>
              <a:buNone/>
            </a:pPr>
            <a:r>
              <a:t>(They refuse to occupy the same quantum state: Pauli’s exclusion principle.)</a:t>
            </a:r>
          </a:p>
          <a:p>
            <a:pPr marL="0" indent="0">
              <a:buSzTx/>
              <a:buNone/>
            </a:pPr>
            <a:r>
              <a:t>Electrons are fermions.  The “solidity” of matter is an excellent example of their fermion-ness in action.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n a 3-dimensional (or more) world, that’s all there is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444500">
              <a:buSzTx/>
              <a:buNone/>
            </a:pPr>
            <a:r>
              <a:t>In a 3-dimensional (or more) world, that’s all there is.  </a:t>
            </a:r>
          </a:p>
          <a:p>
            <a:pPr marL="0" lvl="1" indent="444500">
              <a:buSzTx/>
              <a:buNone/>
            </a:pPr>
            <a:r>
              <a:t>In a 2-dimensional world - in Flatland - things get much more interesting, theoretically.</a:t>
            </a:r>
          </a:p>
          <a:p>
            <a:pPr marL="0" lvl="1" indent="444500">
              <a:buSzTx/>
              <a:buNone/>
            </a:pPr>
            <a:r>
              <a:t>Less is more.  </a:t>
            </a:r>
          </a:p>
          <a:p>
            <a:pPr marL="0" lvl="1" indent="444500">
              <a:buSzTx/>
              <a:buNone/>
            </a:pPr>
            <a:r>
              <a:t>The reason is closely related to the theory of knots.  </a:t>
            </a:r>
          </a:p>
          <a:p>
            <a:pPr marL="0" lvl="2" indent="889000">
              <a:buSzTx/>
              <a:buNone/>
            </a:pPr>
            <a:r>
              <a:t>(In 4 dimensions, knots are not knotty.)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build="p" bldLvl="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 named the new kinds of particles anyons, as in “anything goes”.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444500">
              <a:buSzTx/>
              <a:buNone/>
            </a:pPr>
            <a:r>
              <a:t>I named the new kinds of particles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anyons, </a:t>
            </a:r>
            <a:r>
              <a:t>as in “anything goes”.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xperimenters can construct a wide variety of two-dimensional worlds, also known as thin layers of material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444500">
              <a:buSzTx/>
              <a:buNone/>
            </a:pPr>
            <a:r>
              <a:t>Experimenters can construct a wide variety of two-dimensional worlds, also known as thin layers of material.  </a:t>
            </a:r>
          </a:p>
          <a:p>
            <a:pPr marL="0" lvl="1" indent="444500">
              <a:buSzTx/>
              <a:buNone/>
            </a:pPr>
            <a:r>
              <a:t>In some of them, electrons fission into anyons.</a:t>
            </a:r>
          </a:p>
          <a:p>
            <a:pPr marL="0" lvl="1" indent="444500">
              <a:buSzTx/>
              <a:buNone/>
            </a:pPr>
            <a:r>
              <a:t>For the electrons, this can be a shattering experience 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rticleFlux_arovas.pdf" descr="particleFlux_arova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911" y="216496"/>
            <a:ext cx="10876978" cy="9320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… but their offspring, which are anyons, emerge with brilliant new powers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444500">
              <a:buSzTx/>
              <a:buNone/>
            </a:pPr>
            <a:r>
              <a:t>… but their offspring, which are anyons, emerge with brilliant new powers.</a:t>
            </a:r>
          </a:p>
          <a:p>
            <a:pPr marL="0" lvl="1" indent="444500">
              <a:buSzTx/>
              <a:buNone/>
            </a:pPr>
            <a:r>
              <a:t>Anyons, unlike bosons or fermions, have memories.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build="p" bldLvl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anyonPokemon.pdf" descr="anyonPokem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7864" y="148668"/>
            <a:ext cx="6989072" cy="9044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ew aspects of experience are as striking as the asymmetry between past and future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Few aspects of experience are as striking as the asymmetry between past and future.</a:t>
            </a:r>
          </a:p>
          <a:p>
            <a:pPr marL="0" indent="0">
              <a:buSzTx/>
              <a:buNone/>
            </a:pPr>
            <a:r>
              <a:t>If you run a movie of everyday life backwards, it does not look like everyday life.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ome anyons support a very rich collective memory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1" indent="444500">
              <a:buSzTx/>
              <a:buNone/>
            </a:pPr>
            <a:r>
              <a:t>Some anyons support a very rich collective memory.</a:t>
            </a:r>
          </a:p>
          <a:p>
            <a:pPr marL="0" lvl="1" indent="444500">
              <a:buSzTx/>
              <a:buNone/>
            </a:pPr>
            <a:r>
              <a:t>When you wind them around each other, their wave-function changes, making a record of what you’ve done.  </a:t>
            </a:r>
          </a:p>
          <a:p>
            <a:pPr marL="0" lvl="1" indent="444500">
              <a:buSzTx/>
              <a:buNone/>
            </a:pPr>
            <a:r>
              <a:t>This is the basis for “topological quantum computing”, in which Microsoft is investing heavily.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build="p" bldLvl="5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majoranaBraid.tiff" descr="majoranaBrai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0455" y="0"/>
            <a:ext cx="460389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imprinting a memory"/>
          <p:cNvSpPr/>
          <p:nvPr/>
        </p:nvSpPr>
        <p:spPr>
          <a:xfrm>
            <a:off x="8455198" y="5983606"/>
            <a:ext cx="43136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2192"/>
                </a:solidFill>
              </a:defRPr>
            </a:lvl1pPr>
          </a:lstStyle>
          <a:p>
            <a:r>
              <a:t>imprinting a memory</a:t>
            </a:r>
          </a:p>
        </p:txBody>
      </p:sp>
      <p:sp>
        <p:nvSpPr>
          <p:cNvPr id="218" name="reading it out"/>
          <p:cNvSpPr/>
          <p:nvPr/>
        </p:nvSpPr>
        <p:spPr>
          <a:xfrm>
            <a:off x="9212321" y="8043926"/>
            <a:ext cx="27994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2192"/>
                </a:solidFill>
              </a:defRPr>
            </a:lvl1pPr>
          </a:lstStyle>
          <a:p>
            <a:r>
              <a:t>reading it out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7" grpId="2" animBg="1" advAuto="0"/>
      <p:bldP spid="218" grpId="3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ajoranaBar.tiff" descr="majoranaBa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392234"/>
            <a:ext cx="13004801" cy="4969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05225"/>
            <a:ext cx="13098133" cy="9143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NY Building Demolition Backwards.mov" descr="NY Building Demolition Backward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28700" y="774700"/>
            <a:ext cx="10938934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38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  <p:bldLst>
      <p:bldP spid="14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Yet time-reversal symmetry (T) was a notable property of the fundamental laws of physics for several centuries, starting with Newtonian mechanics, and continuing through general relativity and quantum electrodynamics.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Yet time-reversal symmetry (T) was a notable property of the fundamental laws of physics for several centuries, starting with Newtonian mechanics, and continuing through general relativity and quantum electrodynamics.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Why?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s long as T symmetry appeared to be an exact, fundamental feature of physical law, it was unclear that asking “Why?” would be fruitful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444500">
              <a:buSzTx/>
              <a:buNone/>
            </a:lvl2pPr>
          </a:lstStyle>
          <a:p>
            <a:r>
              <a:t>As long as T symmetry appeared to be an exact, fundamental feature of physical law, it was unclear that asking “Why?” would be fruitful.  </a:t>
            </a:r>
          </a:p>
          <a:p>
            <a:pPr lvl="1"/>
            <a:r>
              <a:t>T symmetry might be rock bottom.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n 1964, James Cronin and Val Fitch discovered a subtle effect in K meson decays that slightly violates T symmetry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In 1964, James Cronin and Val Fitch discovered a subtle effect in K meson decays that slightly violates T symmetry. </a:t>
            </a:r>
          </a:p>
          <a:p>
            <a:pPr marL="0" lvl="1" indent="444500">
              <a:buSzTx/>
              <a:buNone/>
            </a:pPr>
            <a:r>
              <a:t>⇒ T symmetry is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not </a:t>
            </a:r>
            <a:r>
              <a:t>rock bottom.</a:t>
            </a:r>
          </a:p>
          <a:p>
            <a:pPr marL="0" lvl="1" indent="444500">
              <a:buSzTx/>
              <a:buNone/>
            </a:pPr>
            <a:r>
              <a:t>It’s not even quite true - just very nearly so.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build="p" bldLvl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Microsoft Macintosh PowerPoint</Application>
  <PresentationFormat>Custom</PresentationFormat>
  <Paragraphs>59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Cochin</vt:lpstr>
      <vt:lpstr>Gill Sans</vt:lpstr>
      <vt:lpstr>Helvetica</vt:lpstr>
      <vt:lpstr>Helvetica Light</vt:lpstr>
      <vt:lpstr>Helvetica Neue</vt:lpstr>
      <vt:lpstr>White</vt:lpstr>
      <vt:lpstr>PowerPoint Presentation</vt:lpstr>
      <vt:lpstr>Augmenting Reality</vt:lpstr>
      <vt:lpstr>Axions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Frank Wilczek</cp:lastModifiedBy>
  <cp:revision>1</cp:revision>
  <dcterms:modified xsi:type="dcterms:W3CDTF">2017-06-05T08:23:30Z</dcterms:modified>
</cp:coreProperties>
</file>