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02A"/>
    <a:srgbClr val="CE8708"/>
    <a:srgbClr val="CD95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81" autoAdjust="0"/>
  </p:normalViewPr>
  <p:slideViewPr>
    <p:cSldViewPr>
      <p:cViewPr>
        <p:scale>
          <a:sx n="66" d="100"/>
          <a:sy n="66" d="100"/>
        </p:scale>
        <p:origin x="-113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4F779-49B8-4D35-A261-5131F43EA532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7DD7-B0B2-463D-B560-8856C22FC0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47DD7-B0B2-463D-B560-8856C22FC0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47DD7-B0B2-463D-B560-8856C22FC0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47DD7-B0B2-463D-B560-8856C22FC0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65AD-20AC-4E6F-BDB6-34F1045448E8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90BD-3B18-413A-AA6B-01B6442A208F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E2E1-C028-4EC8-A97F-18EE9E3265B1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F206-6DB5-4DFB-B57F-46A0E39946A7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16FD-2981-4EA5-9B13-B95E1E4235A3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C966-903E-4C00-83AA-683BBA4704FF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781B-74B4-4AF2-94C0-1EDB66FA25BC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C175-732E-4244-ADA2-E84B9C1C22B1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E0E-E963-4554-A695-A18E46154DAC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1D82-A40A-4FE2-94DC-D30F72B8758B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296C-8801-4A8A-984C-B4D3CBFCD1E5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5140-139E-41E2-9CBD-7402A59CD37C}" type="datetime1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Silicon Strip Detectors for the ATLAS End-Cap Tracker at HL-LHC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C17E-8203-4089-A653-195BDE2BA0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.png"/><Relationship Id="rId5" Type="http://schemas.openxmlformats.org/officeDocument/2006/relationships/image" Target="../media/image22.jpeg"/><Relationship Id="rId10" Type="http://schemas.openxmlformats.org/officeDocument/2006/relationships/image" Target="../media/image2.png"/><Relationship Id="rId4" Type="http://schemas.openxmlformats.org/officeDocument/2006/relationships/image" Target="../media/image21.jpeg"/><Relationship Id="rId9" Type="http://schemas.openxmlformats.org/officeDocument/2006/relationships/image" Target="../media/image1.pn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1412776"/>
            <a:ext cx="9144000" cy="3960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352928" cy="136815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alisto MT" pitchFamily="18" charset="0"/>
              </a:rPr>
              <a:t>Programa</a:t>
            </a:r>
            <a:r>
              <a:rPr lang="en-US" sz="3200" dirty="0" smtClean="0">
                <a:latin typeface="Calisto MT" pitchFamily="18" charset="0"/>
              </a:rPr>
              <a:t> </a:t>
            </a:r>
            <a:r>
              <a:rPr lang="en-US" sz="3200" dirty="0" err="1" smtClean="0">
                <a:latin typeface="Calisto MT" pitchFamily="18" charset="0"/>
              </a:rPr>
              <a:t>Técnicos</a:t>
            </a:r>
            <a:r>
              <a:rPr lang="en-US" sz="3200" dirty="0" smtClean="0">
                <a:latin typeface="Calisto MT" pitchFamily="18" charset="0"/>
              </a:rPr>
              <a:t> de </a:t>
            </a:r>
            <a:r>
              <a:rPr lang="en-US" sz="3200" dirty="0" err="1" smtClean="0">
                <a:latin typeface="Calisto MT" pitchFamily="18" charset="0"/>
              </a:rPr>
              <a:t>Apoyo</a:t>
            </a:r>
            <a:r>
              <a:rPr lang="en-US" sz="3200" dirty="0" smtClean="0">
                <a:latin typeface="Calisto MT" pitchFamily="18" charset="0"/>
              </a:rPr>
              <a:t> (PTA) - 2016</a:t>
            </a:r>
            <a:endParaRPr lang="en-US" sz="3200" dirty="0">
              <a:latin typeface="Calisto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106101"/>
            <a:ext cx="7560840" cy="550912"/>
          </a:xfrm>
        </p:spPr>
        <p:txBody>
          <a:bodyPr/>
          <a:lstStyle/>
          <a:p>
            <a:pPr lvl="0">
              <a:spcBef>
                <a:spcPts val="30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es-E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sto MT"/>
              </a:rPr>
              <a:t>Técnico de Sala Blanca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latin typeface="Calisto MT"/>
            </a:endParaRPr>
          </a:p>
          <a:p>
            <a:endParaRPr lang="en-US" dirty="0"/>
          </a:p>
        </p:txBody>
      </p:sp>
      <p:grpSp>
        <p:nvGrpSpPr>
          <p:cNvPr id="16" name="15 Grupo"/>
          <p:cNvGrpSpPr/>
          <p:nvPr/>
        </p:nvGrpSpPr>
        <p:grpSpPr>
          <a:xfrm>
            <a:off x="99919" y="174546"/>
            <a:ext cx="8928069" cy="1022857"/>
            <a:chOff x="107504" y="149146"/>
            <a:chExt cx="6696744" cy="767222"/>
          </a:xfrm>
        </p:grpSpPr>
        <p:grpSp>
          <p:nvGrpSpPr>
            <p:cNvPr id="4" name="1 Grupo"/>
            <p:cNvGrpSpPr>
              <a:grpSpLocks/>
            </p:cNvGrpSpPr>
            <p:nvPr/>
          </p:nvGrpSpPr>
          <p:grpSpPr bwMode="auto">
            <a:xfrm>
              <a:off x="107504" y="149146"/>
              <a:ext cx="2794924" cy="767222"/>
              <a:chOff x="178427" y="1263394"/>
              <a:chExt cx="2683639" cy="746126"/>
            </a:xfrm>
          </p:grpSpPr>
          <p:pic>
            <p:nvPicPr>
              <p:cNvPr id="5" name="Picture 9" descr="ific_2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8427" y="1263394"/>
                <a:ext cx="1154717" cy="74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9 Imagen" descr="http://webific.ific.uv.es/web/sites/default/files/logo-s8a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3820" y="1263535"/>
                <a:ext cx="1508246" cy="738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13 Grupo"/>
            <p:cNvGrpSpPr/>
            <p:nvPr/>
          </p:nvGrpSpPr>
          <p:grpSpPr>
            <a:xfrm>
              <a:off x="5024894" y="188640"/>
              <a:ext cx="1779354" cy="648072"/>
              <a:chOff x="5508104" y="5301208"/>
              <a:chExt cx="2174766" cy="792088"/>
            </a:xfrm>
          </p:grpSpPr>
          <p:pic>
            <p:nvPicPr>
              <p:cNvPr id="12" name="Imagen 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508104" y="5301208"/>
                <a:ext cx="900880" cy="792088"/>
              </a:xfrm>
              <a:prstGeom prst="rect">
                <a:avLst/>
              </a:prstGeom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34" t="4641" r="2034" b="1617"/>
              <a:stretch>
                <a:fillRect/>
              </a:stretch>
            </p:blipFill>
            <p:spPr bwMode="auto">
              <a:xfrm>
                <a:off x="6400664" y="5517232"/>
                <a:ext cx="1282206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8" name="Picture 4" descr="C:\Urmila\Trabajo\Tesis\Presentación\Exposicion\Imágenes\CSIC.jpg"/>
            <p:cNvPicPr>
              <a:picLocks noChangeAspect="1" noChangeArrowheads="1"/>
            </p:cNvPicPr>
            <p:nvPr/>
          </p:nvPicPr>
          <p:blipFill>
            <a:blip r:embed="rId7" cstate="print"/>
            <a:srcRect l="11807" t="25214" r="12700" b="23795"/>
            <a:stretch>
              <a:fillRect/>
            </a:stretch>
          </p:blipFill>
          <p:spPr bwMode="auto">
            <a:xfrm>
              <a:off x="2997425" y="260648"/>
              <a:ext cx="1862607" cy="498913"/>
            </a:xfrm>
            <a:prstGeom prst="rect">
              <a:avLst/>
            </a:prstGeom>
            <a:noFill/>
          </p:spPr>
        </p:pic>
      </p:grpSp>
      <p:sp>
        <p:nvSpPr>
          <p:cNvPr id="18" name="2 Subtítulo"/>
          <p:cNvSpPr txBox="1">
            <a:spLocks/>
          </p:cNvSpPr>
          <p:nvPr/>
        </p:nvSpPr>
        <p:spPr>
          <a:xfrm>
            <a:off x="899592" y="3599040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Urmila</a:t>
            </a:r>
            <a:r>
              <a:rPr kumimoji="0" lang="es-ES" sz="160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</a:t>
            </a:r>
            <a:r>
              <a:rPr kumimoji="0" lang="es-E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Soldevila</a:t>
            </a:r>
            <a:r>
              <a:rPr kumimoji="0" lang="es-ES" sz="160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(IFIC)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160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22 - Febrero</a:t>
            </a:r>
            <a:r>
              <a:rPr kumimoji="0" lang="es-ES" sz="160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 - 2017</a:t>
            </a:r>
            <a:endParaRPr kumimoji="0" lang="es-ES" sz="160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 l="4845"/>
          <a:stretch>
            <a:fillRect/>
          </a:stretch>
        </p:blipFill>
        <p:spPr bwMode="auto">
          <a:xfrm rot="19874909">
            <a:off x="4771329" y="560615"/>
            <a:ext cx="2629875" cy="21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lum bright="17000"/>
          </a:blip>
          <a:srcRect b="20074"/>
          <a:stretch>
            <a:fillRect/>
          </a:stretch>
        </p:blipFill>
        <p:spPr bwMode="auto">
          <a:xfrm>
            <a:off x="7063701" y="5588483"/>
            <a:ext cx="20867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lum bright="36000" contrast="-4000"/>
          </a:blip>
          <a:srcRect/>
          <a:stretch>
            <a:fillRect/>
          </a:stretch>
        </p:blipFill>
        <p:spPr bwMode="auto">
          <a:xfrm>
            <a:off x="4067944" y="3902295"/>
            <a:ext cx="1719089" cy="196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lum bright="27000" contrast="-30000"/>
          </a:blip>
          <a:srcRect/>
          <a:stretch>
            <a:fillRect/>
          </a:stretch>
        </p:blipFill>
        <p:spPr bwMode="auto">
          <a:xfrm>
            <a:off x="3059831" y="2564904"/>
            <a:ext cx="3456385" cy="17281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lum bright="52000" contrast="-62000"/>
          </a:blip>
          <a:stretch>
            <a:fillRect/>
          </a:stretch>
        </p:blipFill>
        <p:spPr bwMode="auto">
          <a:xfrm>
            <a:off x="35496" y="2564904"/>
            <a:ext cx="3136428" cy="131625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4620" r="2557" b="803"/>
          <a:stretch>
            <a:fillRect/>
          </a:stretch>
        </p:blipFill>
        <p:spPr bwMode="auto">
          <a:xfrm rot="598483">
            <a:off x="2086316" y="4177228"/>
            <a:ext cx="2160240" cy="14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 l="3212" r="3212" b="2037"/>
          <a:stretch>
            <a:fillRect/>
          </a:stretch>
        </p:blipFill>
        <p:spPr bwMode="auto">
          <a:xfrm rot="1041085">
            <a:off x="240784" y="4975556"/>
            <a:ext cx="2520280" cy="142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0" y="-27384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6804248" y="6532036"/>
            <a:ext cx="23042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Urmila</a:t>
            </a:r>
            <a:r>
              <a:rPr kumimoji="0" lang="en-US" sz="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Soldevila</a:t>
            </a:r>
            <a:r>
              <a:rPr kumimoji="0" lang="en-US" sz="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Serrano</a:t>
            </a:r>
            <a:r>
              <a:rPr kumimoji="0" lang="en-US" sz="9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900" b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Febrero</a:t>
            </a:r>
            <a:r>
              <a:rPr kumimoji="0" lang="en-US" sz="9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- 2017</a:t>
            </a:r>
            <a:endParaRPr kumimoji="0" lang="en-US" sz="9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35496" y="26480"/>
            <a:ext cx="1656184" cy="332656"/>
            <a:chOff x="35496" y="44624"/>
            <a:chExt cx="1656184" cy="332656"/>
          </a:xfrm>
        </p:grpSpPr>
        <p:sp>
          <p:nvSpPr>
            <p:cNvPr id="17" name="16 Rectángulo"/>
            <p:cNvSpPr/>
            <p:nvPr/>
          </p:nvSpPr>
          <p:spPr>
            <a:xfrm>
              <a:off x="35496" y="44624"/>
              <a:ext cx="1656184" cy="33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5 Grupo"/>
            <p:cNvGrpSpPr/>
            <p:nvPr/>
          </p:nvGrpSpPr>
          <p:grpSpPr>
            <a:xfrm>
              <a:off x="91014" y="70786"/>
              <a:ext cx="1571868" cy="287726"/>
              <a:chOff x="634420" y="404664"/>
              <a:chExt cx="1966927" cy="360040"/>
            </a:xfrm>
          </p:grpSpPr>
          <p:grpSp>
            <p:nvGrpSpPr>
              <p:cNvPr id="6" name="1 Grupo"/>
              <p:cNvGrpSpPr>
                <a:grpSpLocks/>
              </p:cNvGrpSpPr>
              <p:nvPr/>
            </p:nvGrpSpPr>
            <p:grpSpPr bwMode="auto">
              <a:xfrm>
                <a:off x="1259632" y="404664"/>
                <a:ext cx="1341715" cy="360040"/>
                <a:chOff x="1284681" y="1511885"/>
                <a:chExt cx="1288294" cy="350140"/>
              </a:xfrm>
            </p:grpSpPr>
            <p:pic>
              <p:nvPicPr>
                <p:cNvPr id="14" name="Picture 9" descr="ific_2a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84681" y="1511885"/>
                  <a:ext cx="541883" cy="350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9 Imagen" descr="http://webific.ific.uv.es/web/sites/default/files/logo-s8a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857929" y="1511885"/>
                  <a:ext cx="715046" cy="350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13 Grupo"/>
              <p:cNvGrpSpPr/>
              <p:nvPr/>
            </p:nvGrpSpPr>
            <p:grpSpPr>
              <a:xfrm>
                <a:off x="634420" y="573190"/>
                <a:ext cx="569908" cy="191514"/>
                <a:chOff x="141970" y="5771197"/>
                <a:chExt cx="696552" cy="234072"/>
              </a:xfrm>
            </p:grpSpPr>
            <p:pic>
              <p:nvPicPr>
                <p:cNvPr id="10" name="Imagen 3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41970" y="5771197"/>
                  <a:ext cx="266222" cy="234072"/>
                </a:xfrm>
                <a:prstGeom prst="rect">
                  <a:avLst/>
                </a:prstGeom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l="2034" t="4641" r="2034" b="1617"/>
                <a:stretch>
                  <a:fillRect/>
                </a:stretch>
              </p:blipFill>
              <p:spPr bwMode="auto">
                <a:xfrm>
                  <a:off x="411122" y="5826962"/>
                  <a:ext cx="427400" cy="144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" name="Picture 4" descr="C:\Urmila\Trabajo\Tesis\Presentación\Exposicion\Imágenes\CSIC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l="11807" t="25214" r="12700" b="23795"/>
              <a:stretch>
                <a:fillRect/>
              </a:stretch>
            </p:blipFill>
            <p:spPr bwMode="auto">
              <a:xfrm>
                <a:off x="650296" y="404664"/>
                <a:ext cx="576064" cy="15430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1 Título"/>
          <p:cNvSpPr txBox="1">
            <a:spLocks/>
          </p:cNvSpPr>
          <p:nvPr/>
        </p:nvSpPr>
        <p:spPr>
          <a:xfrm>
            <a:off x="3059832" y="-52784"/>
            <a:ext cx="4176464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Técnico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Sala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 Blanca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(PTA – 2016)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sto MT" pitchFamily="18" charset="0"/>
              <a:ea typeface="+mj-ea"/>
              <a:cs typeface="+mj-cs"/>
            </a:endParaRP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-1984"/>
            <a:ext cx="2133600" cy="365125"/>
          </a:xfrm>
        </p:spPr>
        <p:txBody>
          <a:bodyPr/>
          <a:lstStyle/>
          <a:p>
            <a:fld id="{FD45C17E-8203-4089-A653-195BDE2BA0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97880"/>
            <a:ext cx="7632848" cy="2808312"/>
          </a:xfrm>
          <a:noFill/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1600" dirty="0" smtClean="0">
                <a:latin typeface="Calisto MT" pitchFamily="18" charset="0"/>
              </a:rPr>
              <a:t>Antes del PTA:</a:t>
            </a:r>
          </a:p>
          <a:p>
            <a:pPr marL="514350" indent="-514350">
              <a:buNone/>
            </a:pPr>
            <a:endParaRPr lang="en-US" sz="300" dirty="0" smtClean="0">
              <a:latin typeface="Calisto MT" pitchFamily="18" charset="0"/>
            </a:endParaRPr>
          </a:p>
          <a:p>
            <a:pPr marL="514350" indent="-514350"/>
            <a:r>
              <a:rPr lang="en-US" sz="1600" dirty="0" err="1" smtClean="0">
                <a:latin typeface="Calisto MT" pitchFamily="18" charset="0"/>
              </a:rPr>
              <a:t>Tesis</a:t>
            </a:r>
            <a:r>
              <a:rPr lang="en-US" sz="1600" dirty="0" smtClean="0">
                <a:latin typeface="Calisto MT" pitchFamily="18" charset="0"/>
              </a:rPr>
              <a:t> doctoral </a:t>
            </a:r>
            <a:r>
              <a:rPr lang="en-US" sz="1100" dirty="0" smtClean="0">
                <a:latin typeface="Calisto MT" pitchFamily="18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proyecto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ATLAS (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silicio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914400" lvl="1" indent="-514350"/>
            <a:r>
              <a:rPr lang="en-US" sz="1400" dirty="0" smtClean="0">
                <a:latin typeface="Calisto MT" pitchFamily="18" charset="0"/>
              </a:rPr>
              <a:t>Director: Carlos </a:t>
            </a:r>
            <a:r>
              <a:rPr lang="en-US" sz="1400" dirty="0" err="1" smtClean="0">
                <a:latin typeface="Calisto MT" pitchFamily="18" charset="0"/>
              </a:rPr>
              <a:t>Lacasta</a:t>
            </a:r>
            <a:endParaRPr lang="en-US" sz="1400" dirty="0" smtClean="0">
              <a:latin typeface="Calisto MT" pitchFamily="18" charset="0"/>
            </a:endParaRPr>
          </a:p>
          <a:p>
            <a:pPr marL="914400" lvl="1" indent="-514350"/>
            <a:r>
              <a:rPr lang="en-US" sz="1400" dirty="0" err="1" smtClean="0">
                <a:latin typeface="Calisto MT" pitchFamily="18" charset="0"/>
              </a:rPr>
              <a:t>Principalmente</a:t>
            </a:r>
            <a:r>
              <a:rPr lang="en-US" sz="1400" dirty="0" smtClean="0">
                <a:latin typeface="Calisto MT" pitchFamily="18" charset="0"/>
              </a:rPr>
              <a:t> </a:t>
            </a:r>
            <a:r>
              <a:rPr lang="en-US" sz="1400" dirty="0" err="1" smtClean="0">
                <a:latin typeface="Calisto MT" pitchFamily="18" charset="0"/>
              </a:rPr>
              <a:t>caracterización</a:t>
            </a:r>
            <a:r>
              <a:rPr lang="en-US" sz="1400" dirty="0" smtClean="0">
                <a:latin typeface="Calisto MT" pitchFamily="18" charset="0"/>
              </a:rPr>
              <a:t> de </a:t>
            </a:r>
          </a:p>
          <a:p>
            <a:pPr marL="914400" lvl="1" indent="-514350">
              <a:buNone/>
            </a:pPr>
            <a:r>
              <a:rPr lang="en-US" sz="1400" dirty="0" smtClean="0">
                <a:latin typeface="Calisto MT" pitchFamily="18" charset="0"/>
              </a:rPr>
              <a:t>	</a:t>
            </a:r>
            <a:r>
              <a:rPr lang="en-US" sz="1400" dirty="0" err="1" smtClean="0">
                <a:latin typeface="Calisto MT" pitchFamily="18" charset="0"/>
              </a:rPr>
              <a:t>detectores</a:t>
            </a:r>
            <a:r>
              <a:rPr lang="en-US" sz="1400" dirty="0" smtClean="0">
                <a:latin typeface="Calisto MT" pitchFamily="18" charset="0"/>
              </a:rPr>
              <a:t> de </a:t>
            </a:r>
            <a:r>
              <a:rPr lang="en-US" sz="1400" dirty="0" err="1" smtClean="0">
                <a:latin typeface="Calisto MT" pitchFamily="18" charset="0"/>
              </a:rPr>
              <a:t>silicio</a:t>
            </a:r>
            <a:r>
              <a:rPr lang="en-US" sz="1400" dirty="0" smtClean="0">
                <a:latin typeface="Calisto MT" pitchFamily="18" charset="0"/>
              </a:rPr>
              <a:t> </a:t>
            </a:r>
            <a:r>
              <a:rPr lang="en-US" sz="1100" dirty="0" smtClean="0">
                <a:latin typeface="Calisto MT" pitchFamily="18" charset="0"/>
              </a:rPr>
              <a:t>(pre/post-</a:t>
            </a:r>
            <a:r>
              <a:rPr lang="en-US" sz="1100" dirty="0" err="1" smtClean="0">
                <a:latin typeface="Calisto MT" pitchFamily="18" charset="0"/>
              </a:rPr>
              <a:t>irradiación</a:t>
            </a:r>
            <a:r>
              <a:rPr lang="en-US" sz="1100" dirty="0" smtClean="0">
                <a:latin typeface="Calisto MT" pitchFamily="18" charset="0"/>
              </a:rPr>
              <a:t>)</a:t>
            </a:r>
            <a:endParaRPr lang="en-US" sz="1400" baseline="30000" dirty="0" smtClean="0">
              <a:latin typeface="Calisto MT" pitchFamily="18" charset="0"/>
            </a:endParaRPr>
          </a:p>
          <a:p>
            <a:pPr marL="514350" indent="-514350"/>
            <a:r>
              <a:rPr lang="en-US" sz="1600" dirty="0" err="1" smtClean="0">
                <a:latin typeface="Calisto MT" pitchFamily="18" charset="0"/>
              </a:rPr>
              <a:t>Depósito</a:t>
            </a:r>
            <a:r>
              <a:rPr lang="en-US" sz="1600" dirty="0" smtClean="0">
                <a:latin typeface="Calisto MT" pitchFamily="18" charset="0"/>
              </a:rPr>
              <a:t> </a:t>
            </a:r>
            <a:r>
              <a:rPr lang="en-US" sz="1100" dirty="0" smtClean="0">
                <a:latin typeface="Calisto MT" pitchFamily="18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Enero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 2017</a:t>
            </a:r>
          </a:p>
          <a:p>
            <a:pPr marL="514350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Pendiente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fecha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presentación</a:t>
            </a:r>
            <a:endParaRPr lang="en-US" sz="1600" dirty="0">
              <a:latin typeface="Calisto MT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/>
          <a:srcRect l="3642" t="3398" r="1859"/>
          <a:stretch>
            <a:fillRect/>
          </a:stretch>
        </p:blipFill>
        <p:spPr bwMode="auto">
          <a:xfrm rot="1158828">
            <a:off x="2556110" y="3104053"/>
            <a:ext cx="1653858" cy="11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rmila\Trabajo\Tesis\Presentación\Exposicion\Imágenes\petal_IR.png"/>
          <p:cNvPicPr>
            <a:picLocks noChangeAspect="1" noChangeArrowheads="1"/>
          </p:cNvPicPr>
          <p:nvPr/>
        </p:nvPicPr>
        <p:blipFill>
          <a:blip r:embed="rId16" cstate="print"/>
          <a:srcRect r="5827"/>
          <a:stretch>
            <a:fillRect/>
          </a:stretch>
        </p:blipFill>
        <p:spPr bwMode="auto">
          <a:xfrm rot="19978614">
            <a:off x="89094" y="3409087"/>
            <a:ext cx="2365483" cy="1128302"/>
          </a:xfrm>
          <a:prstGeom prst="rect">
            <a:avLst/>
          </a:prstGeom>
          <a:noFill/>
        </p:spPr>
      </p:pic>
      <p:pic>
        <p:nvPicPr>
          <p:cNvPr id="1028" name="Picture 4" descr="C:\Urmila\Trabajo\Tesis\Presentación\Exposicion\Imágenes\ATLAS12A_EC_sp.JPG"/>
          <p:cNvPicPr>
            <a:picLocks noChangeAspect="1" noChangeArrowheads="1"/>
          </p:cNvPicPr>
          <p:nvPr/>
        </p:nvPicPr>
        <p:blipFill>
          <a:blip r:embed="rId17" cstate="print"/>
          <a:srcRect l="6147" t="5922" r="8238" b="8715"/>
          <a:stretch>
            <a:fillRect/>
          </a:stretch>
        </p:blipFill>
        <p:spPr bwMode="auto">
          <a:xfrm rot="325045">
            <a:off x="1286513" y="4245974"/>
            <a:ext cx="747918" cy="73353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/>
          <a:srcRect l="4641" t="2236" r="2481" b="3883"/>
          <a:stretch>
            <a:fillRect/>
          </a:stretch>
        </p:blipFill>
        <p:spPr bwMode="auto">
          <a:xfrm rot="565027">
            <a:off x="4167745" y="2894021"/>
            <a:ext cx="141236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/>
          <a:srcRect l="3100" r="5333"/>
          <a:stretch>
            <a:fillRect/>
          </a:stretch>
        </p:blipFill>
        <p:spPr bwMode="auto">
          <a:xfrm rot="21092818">
            <a:off x="2623425" y="5247792"/>
            <a:ext cx="2284420" cy="14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 cstate="print"/>
          <a:srcRect l="1814" t="3642"/>
          <a:stretch>
            <a:fillRect/>
          </a:stretch>
        </p:blipFill>
        <p:spPr bwMode="auto">
          <a:xfrm rot="1077094">
            <a:off x="4916129" y="5480490"/>
            <a:ext cx="1926773" cy="11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 l="15656" t="5157" r="17162" b="2121"/>
          <a:stretch>
            <a:fillRect/>
          </a:stretch>
        </p:blipFill>
        <p:spPr bwMode="auto">
          <a:xfrm>
            <a:off x="5814891" y="560943"/>
            <a:ext cx="3049384" cy="50876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637" y="562071"/>
            <a:ext cx="8964488" cy="5904656"/>
          </a:xfrm>
          <a:noFill/>
        </p:spPr>
        <p:txBody>
          <a:bodyPr>
            <a:normAutofit/>
          </a:bodyPr>
          <a:lstStyle/>
          <a:p>
            <a:pPr marL="514350" indent="-514350"/>
            <a:r>
              <a:rPr lang="en-US" sz="1800" b="1" dirty="0" err="1" smtClean="0">
                <a:latin typeface="Calisto MT" pitchFamily="18" charset="0"/>
              </a:rPr>
              <a:t>Contrato</a:t>
            </a:r>
            <a:r>
              <a:rPr lang="en-US" sz="1800" dirty="0" smtClean="0">
                <a:latin typeface="Calisto MT" pitchFamily="18" charset="0"/>
              </a:rPr>
              <a:t> </a:t>
            </a:r>
            <a:r>
              <a:rPr lang="en-US" sz="1100" dirty="0" smtClean="0">
                <a:latin typeface="Calisto MT" pitchFamily="18" charset="0"/>
                <a:sym typeface="Wingdings" pitchFamily="2" charset="2"/>
              </a:rPr>
              <a:t></a:t>
            </a:r>
            <a:r>
              <a:rPr lang="en-US" sz="18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alisto MT" pitchFamily="18" charset="0"/>
                <a:sym typeface="Wingdings" pitchFamily="2" charset="2"/>
              </a:rPr>
              <a:t>01/</a:t>
            </a:r>
            <a:r>
              <a:rPr lang="en-US" sz="1800" b="1" dirty="0" err="1" smtClean="0">
                <a:solidFill>
                  <a:srgbClr val="C00000"/>
                </a:solidFill>
                <a:latin typeface="Calisto MT" pitchFamily="18" charset="0"/>
                <a:sym typeface="Wingdings" pitchFamily="2" charset="2"/>
              </a:rPr>
              <a:t>febrero</a:t>
            </a:r>
            <a:r>
              <a:rPr lang="en-US" sz="1800" b="1" dirty="0" smtClean="0">
                <a:solidFill>
                  <a:srgbClr val="C00000"/>
                </a:solidFill>
                <a:latin typeface="Calisto MT" pitchFamily="18" charset="0"/>
                <a:sym typeface="Wingdings" pitchFamily="2" charset="2"/>
              </a:rPr>
              <a:t>/2017</a:t>
            </a:r>
          </a:p>
          <a:p>
            <a:pPr marL="514350" indent="-514350">
              <a:buNone/>
            </a:pPr>
            <a:endParaRPr lang="en-US" sz="1000" baseline="30000" dirty="0" smtClean="0">
              <a:latin typeface="Calisto MT" pitchFamily="18" charset="0"/>
            </a:endParaRPr>
          </a:p>
          <a:p>
            <a:pPr marL="514350" indent="-514350"/>
            <a:r>
              <a:rPr lang="en-US" sz="1800" b="1" dirty="0" err="1" smtClean="0">
                <a:latin typeface="Calisto MT" pitchFamily="18" charset="0"/>
              </a:rPr>
              <a:t>Funciones</a:t>
            </a:r>
            <a:r>
              <a:rPr lang="en-US" sz="1800" b="1" dirty="0" smtClean="0">
                <a:latin typeface="Calisto MT" pitchFamily="18" charset="0"/>
              </a:rPr>
              <a:t> </a:t>
            </a:r>
            <a:r>
              <a:rPr lang="en-US" sz="1800" b="1" dirty="0" err="1" smtClean="0">
                <a:latin typeface="Calisto MT" pitchFamily="18" charset="0"/>
              </a:rPr>
              <a:t>Principales</a:t>
            </a:r>
            <a:r>
              <a:rPr lang="en-US" sz="1800" b="1" dirty="0" smtClean="0">
                <a:latin typeface="Calisto MT" pitchFamily="18" charset="0"/>
              </a:rPr>
              <a:t> </a:t>
            </a:r>
            <a:r>
              <a:rPr lang="en-US" sz="1400" b="1" dirty="0" smtClean="0">
                <a:latin typeface="Calisto MT" pitchFamily="18" charset="0"/>
              </a:rPr>
              <a:t>(</a:t>
            </a:r>
            <a:r>
              <a:rPr lang="en-US" sz="1400" b="1" dirty="0" err="1" smtClean="0">
                <a:latin typeface="Calisto MT" pitchFamily="18" charset="0"/>
              </a:rPr>
              <a:t>coordinación</a:t>
            </a:r>
            <a:r>
              <a:rPr lang="en-US" sz="1400" b="1" dirty="0" smtClean="0">
                <a:latin typeface="Calisto MT" pitchFamily="18" charset="0"/>
              </a:rPr>
              <a:t> con el </a:t>
            </a:r>
            <a:r>
              <a:rPr lang="en-US" sz="1400" b="1" dirty="0" err="1" smtClean="0">
                <a:latin typeface="Calisto MT" pitchFamily="18" charset="0"/>
              </a:rPr>
              <a:t>Responsable</a:t>
            </a:r>
            <a:r>
              <a:rPr lang="en-US" sz="1400" b="1" dirty="0" smtClean="0">
                <a:latin typeface="Calisto MT" pitchFamily="18" charset="0"/>
              </a:rPr>
              <a:t> </a:t>
            </a:r>
            <a:r>
              <a:rPr lang="en-US" sz="1400" b="1" dirty="0" err="1" smtClean="0">
                <a:latin typeface="Calisto MT" pitchFamily="18" charset="0"/>
              </a:rPr>
              <a:t>C</a:t>
            </a:r>
            <a:r>
              <a:rPr lang="en-US" sz="1400" b="1" dirty="0" err="1" smtClean="0">
                <a:latin typeface="Calisto MT" pitchFamily="18" charset="0"/>
              </a:rPr>
              <a:t>ientífico</a:t>
            </a:r>
            <a:r>
              <a:rPr lang="en-US" sz="1400" b="1" dirty="0" smtClean="0">
                <a:latin typeface="Calisto MT" pitchFamily="18" charset="0"/>
              </a:rPr>
              <a:t>, </a:t>
            </a:r>
            <a:r>
              <a:rPr lang="en-US" sz="1400" b="1" dirty="0" err="1" smtClean="0">
                <a:latin typeface="Calisto MT" pitchFamily="18" charset="0"/>
              </a:rPr>
              <a:t>C.Lacasta</a:t>
            </a:r>
            <a:r>
              <a:rPr lang="en-US" sz="1400" b="1" dirty="0" smtClean="0">
                <a:latin typeface="Calisto MT" pitchFamily="18" charset="0"/>
              </a:rPr>
              <a:t>)</a:t>
            </a:r>
            <a:endParaRPr lang="en-US" sz="1800" b="1" dirty="0" smtClean="0">
              <a:latin typeface="Calisto MT" pitchFamily="18" charset="0"/>
            </a:endParaRPr>
          </a:p>
          <a:p>
            <a:pPr marL="914400" lvl="1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Inventario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material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técnico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/instrumental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existente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y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compra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necesario</a:t>
            </a:r>
            <a:endParaRPr lang="en-US" sz="1600" dirty="0" smtClean="0">
              <a:latin typeface="Calisto MT" pitchFamily="18" charset="0"/>
              <a:sym typeface="Wingdings" pitchFamily="2" charset="2"/>
            </a:endParaRPr>
          </a:p>
          <a:p>
            <a:pPr marL="914400" lvl="1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Comprobación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periódica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correcto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funcionamiento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las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máquinas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e instrumental</a:t>
            </a:r>
          </a:p>
          <a:p>
            <a:pPr marL="914400" lvl="1" indent="-514350"/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Control del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sistema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alarmas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y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monitorización</a:t>
            </a:r>
            <a:endParaRPr lang="en-US" sz="1600" dirty="0" smtClean="0">
              <a:latin typeface="Calisto MT" pitchFamily="18" charset="0"/>
              <a:sym typeface="Wingdings" pitchFamily="2" charset="2"/>
            </a:endParaRPr>
          </a:p>
          <a:p>
            <a:pPr marL="914400" lvl="1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Sistema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monitorización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la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calidad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del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aire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</a:p>
          <a:p>
            <a:pPr marL="1314450" lvl="2" indent="-514350"/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Puesta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en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marcha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, control,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seguimiento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e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informe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.</a:t>
            </a:r>
          </a:p>
          <a:p>
            <a:pPr marL="914400" lvl="1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Ordenación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espacios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trabajo</a:t>
            </a:r>
            <a:endParaRPr lang="en-US" sz="1600" dirty="0" smtClean="0">
              <a:latin typeface="Calisto MT" pitchFamily="18" charset="0"/>
              <a:sym typeface="Wingdings" pitchFamily="2" charset="2"/>
            </a:endParaRPr>
          </a:p>
          <a:p>
            <a:pPr marL="1314450" lvl="2" indent="-514350"/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Reubicación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de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máquinas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y mesas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(Carmen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García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,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Paco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González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, Rosa Carrasco)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Calisto MT" pitchFamily="18" charset="0"/>
              <a:sym typeface="Wingdings" pitchFamily="2" charset="2"/>
            </a:endParaRPr>
          </a:p>
          <a:p>
            <a:pPr marL="1314450" lvl="2" indent="-514350"/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Actualización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de material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Ud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.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Informática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1314450" lvl="2" indent="-514350"/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Asignación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de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espacio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a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grupos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experimentales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que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lo 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requieran</a:t>
            </a:r>
            <a:endParaRPr lang="en-US" sz="1400" dirty="0" smtClean="0">
              <a:latin typeface="Calisto MT" pitchFamily="18" charset="0"/>
              <a:sym typeface="Wingdings" pitchFamily="2" charset="2"/>
            </a:endParaRPr>
          </a:p>
          <a:p>
            <a:pPr marL="914400" lvl="1" indent="-514350"/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Preparación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setups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experimentales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por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ej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. 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ATLAS  (pre-</a:t>
            </a:r>
            <a:r>
              <a:rPr lang="en-US" sz="1400" dirty="0" err="1" smtClean="0">
                <a:latin typeface="Calisto MT" pitchFamily="18" charset="0"/>
                <a:sym typeface="Wingdings" pitchFamily="2" charset="2"/>
              </a:rPr>
              <a:t>producción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1314450" lvl="2" indent="-514350"/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Inventario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del material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necesario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y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compra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(Carmen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García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1314450" lvl="2" indent="-514350"/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Ayuda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en el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desarrollo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de un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nuevo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software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para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la probe station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(J. Enrique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García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1314450" lvl="2" indent="-514350"/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Nuevo chuck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para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probe station</a:t>
            </a:r>
            <a:r>
              <a:rPr lang="en-US" sz="1400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Adrián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Platero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,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Carles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Solaz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1314450" lvl="2" indent="-514350"/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Caracterización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de detector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en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probe station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para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tests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electrónicos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de </a:t>
            </a:r>
            <a:r>
              <a:rPr lang="en-US" sz="1400" b="1" dirty="0" err="1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bustape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listo MT" pitchFamily="18" charset="0"/>
                <a:sym typeface="Wingdings" pitchFamily="2" charset="2"/>
              </a:rPr>
              <a:t>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(Daniel </a:t>
            </a:r>
            <a:r>
              <a:rPr lang="en-US" sz="1100" dirty="0" err="1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Rodríguez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sym typeface="Wingdings" pitchFamily="2" charset="2"/>
              </a:rPr>
              <a:t>)</a:t>
            </a:r>
          </a:p>
          <a:p>
            <a:pPr marL="914400" lvl="1" indent="-514350"/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Control de </a:t>
            </a:r>
            <a:r>
              <a:rPr lang="en-US" sz="1600" dirty="0" err="1" smtClean="0">
                <a:latin typeface="Calisto MT" pitchFamily="18" charset="0"/>
                <a:sym typeface="Wingdings" pitchFamily="2" charset="2"/>
              </a:rPr>
              <a:t>acceso</a:t>
            </a:r>
            <a:r>
              <a:rPr lang="en-US" sz="1600" dirty="0" smtClean="0">
                <a:latin typeface="Calisto MT" pitchFamily="18" charset="0"/>
                <a:sym typeface="Wingdings" pitchFamily="2" charset="2"/>
              </a:rPr>
              <a:t> de personal</a:t>
            </a:r>
          </a:p>
          <a:p>
            <a:pPr marL="1314450" lvl="2" indent="-514350"/>
            <a:r>
              <a:rPr lang="es-ES" sz="1400" dirty="0" smtClean="0">
                <a:latin typeface="Calisto MT" pitchFamily="18" charset="0"/>
                <a:sym typeface="Wingdings" pitchFamily="2" charset="2"/>
              </a:rPr>
              <a:t>Gestionar el acceso y control de los usuarios no asiduos</a:t>
            </a:r>
          </a:p>
          <a:p>
            <a:pPr marL="1314450" lvl="2" indent="-514350"/>
            <a:r>
              <a:rPr lang="es-ES" sz="1400" dirty="0" smtClean="0">
                <a:latin typeface="Calisto MT" pitchFamily="18" charset="0"/>
                <a:sym typeface="Wingdings" pitchFamily="2" charset="2"/>
              </a:rPr>
              <a:t>Proporcionar códigos de acceso provisionales</a:t>
            </a:r>
          </a:p>
          <a:p>
            <a:pPr marL="1314450" lvl="2" indent="-514350"/>
            <a:endParaRPr lang="en-US" sz="700" dirty="0" smtClean="0">
              <a:solidFill>
                <a:schemeClr val="accent1">
                  <a:lumMod val="75000"/>
                </a:schemeClr>
              </a:solidFill>
              <a:latin typeface="Calisto MT" pitchFamily="18" charset="0"/>
              <a:sym typeface="Wingdings" pitchFamily="2" charset="2"/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194026" y="4177546"/>
            <a:ext cx="8798928" cy="2232248"/>
            <a:chOff x="194026" y="4177546"/>
            <a:chExt cx="8798928" cy="2232248"/>
          </a:xfrm>
        </p:grpSpPr>
        <p:pic>
          <p:nvPicPr>
            <p:cNvPr id="3076" name="Picture 4" descr="C:\Urmila\Trabajo\Sala Blanca - PTA\reunion_PTA_2017\IMG_20170208_131352.jpg"/>
            <p:cNvPicPr>
              <a:picLocks noChangeAspect="1" noChangeArrowheads="1"/>
            </p:cNvPicPr>
            <p:nvPr/>
          </p:nvPicPr>
          <p:blipFill>
            <a:blip r:embed="rId3" cstate="print"/>
            <a:srcRect r="11256"/>
            <a:stretch>
              <a:fillRect/>
            </a:stretch>
          </p:blipFill>
          <p:spPr bwMode="auto">
            <a:xfrm>
              <a:off x="194026" y="4188689"/>
              <a:ext cx="2606240" cy="2202606"/>
            </a:xfrm>
            <a:prstGeom prst="rect">
              <a:avLst/>
            </a:prstGeom>
            <a:noFill/>
          </p:spPr>
        </p:pic>
        <p:pic>
          <p:nvPicPr>
            <p:cNvPr id="3077" name="Picture 5" descr="C:\Urmila\Trabajo\Sala Blanca - PTA\reunion_PTA_2017\IMG_20170208_13080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6623" y="4177546"/>
              <a:ext cx="2976331" cy="2232248"/>
            </a:xfrm>
            <a:prstGeom prst="rect">
              <a:avLst/>
            </a:prstGeom>
            <a:noFill/>
          </p:spPr>
        </p:pic>
        <p:pic>
          <p:nvPicPr>
            <p:cNvPr id="3078" name="Picture 6" descr="C:\Urmila\Trabajo\Sala Blanca - PTA\reunion_PTA_2017\IMG_20170208_1308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4844" y="4177546"/>
              <a:ext cx="2952328" cy="2214246"/>
            </a:xfrm>
            <a:prstGeom prst="rect">
              <a:avLst/>
            </a:prstGeom>
            <a:noFill/>
          </p:spPr>
        </p:pic>
      </p:grpSp>
      <p:pic>
        <p:nvPicPr>
          <p:cNvPr id="3075" name="Picture 3" descr="C:\Urmila\Trabajo\Sala Blanca - PTA\reunion_PTA_2017\IMG_20170116_125506.jpg"/>
          <p:cNvPicPr>
            <a:picLocks noChangeAspect="1" noChangeArrowheads="1"/>
          </p:cNvPicPr>
          <p:nvPr/>
        </p:nvPicPr>
        <p:blipFill>
          <a:blip r:embed="rId6" cstate="print"/>
          <a:srcRect t="14323"/>
          <a:stretch>
            <a:fillRect/>
          </a:stretch>
        </p:blipFill>
        <p:spPr bwMode="auto">
          <a:xfrm>
            <a:off x="313677" y="520777"/>
            <a:ext cx="1954067" cy="2232248"/>
          </a:xfrm>
          <a:prstGeom prst="rect">
            <a:avLst/>
          </a:prstGeom>
          <a:noFill/>
        </p:spPr>
      </p:pic>
      <p:pic>
        <p:nvPicPr>
          <p:cNvPr id="3079" name="Picture 7" descr="C:\Urmila\Trabajo\Sala Blanca - PTA\reunion_PTA_2017\IMG_20170208_1309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8381" y="534728"/>
            <a:ext cx="2981731" cy="2236297"/>
          </a:xfrm>
          <a:prstGeom prst="rect">
            <a:avLst/>
          </a:prstGeom>
          <a:noFill/>
        </p:spPr>
      </p:pic>
      <p:pic>
        <p:nvPicPr>
          <p:cNvPr id="3080" name="Picture 8" descr="C:\Urmila\Trabajo\SuperEndCap\Chuck Probe Station\Screenshot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2273185" y="557752"/>
            <a:ext cx="2287082" cy="2182976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0" y="-27384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3 Marcador de pie de página"/>
          <p:cNvSpPr txBox="1">
            <a:spLocks/>
          </p:cNvSpPr>
          <p:nvPr/>
        </p:nvSpPr>
        <p:spPr>
          <a:xfrm>
            <a:off x="6804248" y="6532036"/>
            <a:ext cx="23042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Urmila</a:t>
            </a:r>
            <a:r>
              <a:rPr kumimoji="0" lang="en-US" sz="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Soldevila</a:t>
            </a:r>
            <a:r>
              <a:rPr kumimoji="0" lang="en-US" sz="9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Serrano</a:t>
            </a:r>
            <a:r>
              <a:rPr kumimoji="0" lang="en-US" sz="9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900" b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Febrero</a:t>
            </a:r>
            <a:r>
              <a:rPr kumimoji="0" lang="en-US" sz="9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- 2017</a:t>
            </a:r>
            <a:endParaRPr kumimoji="0" lang="en-US" sz="900" b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35496" y="26480"/>
            <a:ext cx="1656184" cy="332656"/>
            <a:chOff x="35496" y="44624"/>
            <a:chExt cx="1656184" cy="332656"/>
          </a:xfrm>
        </p:grpSpPr>
        <p:sp>
          <p:nvSpPr>
            <p:cNvPr id="17" name="16 Rectángulo"/>
            <p:cNvSpPr/>
            <p:nvPr/>
          </p:nvSpPr>
          <p:spPr>
            <a:xfrm>
              <a:off x="35496" y="44624"/>
              <a:ext cx="1656184" cy="332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5 Grupo"/>
            <p:cNvGrpSpPr/>
            <p:nvPr/>
          </p:nvGrpSpPr>
          <p:grpSpPr>
            <a:xfrm>
              <a:off x="91014" y="70786"/>
              <a:ext cx="1571868" cy="287726"/>
              <a:chOff x="634420" y="404664"/>
              <a:chExt cx="1966927" cy="360040"/>
            </a:xfrm>
          </p:grpSpPr>
          <p:grpSp>
            <p:nvGrpSpPr>
              <p:cNvPr id="6" name="1 Grupo"/>
              <p:cNvGrpSpPr>
                <a:grpSpLocks/>
              </p:cNvGrpSpPr>
              <p:nvPr/>
            </p:nvGrpSpPr>
            <p:grpSpPr bwMode="auto">
              <a:xfrm>
                <a:off x="1259632" y="404664"/>
                <a:ext cx="1341715" cy="360040"/>
                <a:chOff x="1284681" y="1511885"/>
                <a:chExt cx="1288294" cy="350140"/>
              </a:xfrm>
            </p:grpSpPr>
            <p:pic>
              <p:nvPicPr>
                <p:cNvPr id="14" name="Picture 9" descr="ific_2a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284681" y="1511885"/>
                  <a:ext cx="541883" cy="350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9 Imagen" descr="http://webific.ific.uv.es/web/sites/default/files/logo-s8a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857929" y="1511885"/>
                  <a:ext cx="715046" cy="3501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13 Grupo"/>
              <p:cNvGrpSpPr/>
              <p:nvPr/>
            </p:nvGrpSpPr>
            <p:grpSpPr>
              <a:xfrm>
                <a:off x="634420" y="573190"/>
                <a:ext cx="569908" cy="191514"/>
                <a:chOff x="141970" y="5771197"/>
                <a:chExt cx="696552" cy="234072"/>
              </a:xfrm>
            </p:grpSpPr>
            <p:pic>
              <p:nvPicPr>
                <p:cNvPr id="10" name="Imagen 3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41970" y="5771197"/>
                  <a:ext cx="266222" cy="234072"/>
                </a:xfrm>
                <a:prstGeom prst="rect">
                  <a:avLst/>
                </a:prstGeom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 l="2034" t="4641" r="2034" b="1617"/>
                <a:stretch>
                  <a:fillRect/>
                </a:stretch>
              </p:blipFill>
              <p:spPr bwMode="auto">
                <a:xfrm>
                  <a:off x="411122" y="5826962"/>
                  <a:ext cx="427400" cy="144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" name="Picture 4" descr="C:\Urmila\Trabajo\Tesis\Presentación\Exposicion\Imágenes\CSIC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11807" t="25214" r="12700" b="23795"/>
              <a:stretch>
                <a:fillRect/>
              </a:stretch>
            </p:blipFill>
            <p:spPr bwMode="auto">
              <a:xfrm>
                <a:off x="650296" y="404664"/>
                <a:ext cx="576064" cy="15430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1 Título"/>
          <p:cNvSpPr txBox="1">
            <a:spLocks/>
          </p:cNvSpPr>
          <p:nvPr/>
        </p:nvSpPr>
        <p:spPr>
          <a:xfrm>
            <a:off x="3059832" y="-52784"/>
            <a:ext cx="4176464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Técnico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Sala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 Blanca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sto MT" pitchFamily="18" charset="0"/>
                <a:ea typeface="+mj-ea"/>
                <a:cs typeface="+mj-cs"/>
              </a:rPr>
              <a:t>(PTA – 2016)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sto MT" pitchFamily="18" charset="0"/>
              <a:ea typeface="+mj-ea"/>
              <a:cs typeface="+mj-cs"/>
            </a:endParaRPr>
          </a:p>
        </p:txBody>
      </p:sp>
      <p:sp>
        <p:nvSpPr>
          <p:cNvPr id="39" name="3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-1984"/>
            <a:ext cx="2133600" cy="365125"/>
          </a:xfrm>
        </p:spPr>
        <p:txBody>
          <a:bodyPr/>
          <a:lstStyle/>
          <a:p>
            <a:fld id="{FD45C17E-8203-4089-A653-195BDE2BA0E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rmila\Trabajo\Sala Blanca - PTA\reunion_PTA_2017\IMG_20170215_115035.jpg"/>
          <p:cNvPicPr>
            <a:picLocks noChangeAspect="1" noChangeArrowheads="1"/>
          </p:cNvPicPr>
          <p:nvPr/>
        </p:nvPicPr>
        <p:blipFill>
          <a:blip r:embed="rId14" cstate="print"/>
          <a:srcRect l="15287" t="10792" r="10596" b="8606"/>
          <a:stretch>
            <a:fillRect/>
          </a:stretch>
        </p:blipFill>
        <p:spPr bwMode="auto">
          <a:xfrm>
            <a:off x="4932040" y="548680"/>
            <a:ext cx="27368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258</Words>
  <Application>Microsoft Office PowerPoint</Application>
  <PresentationFormat>Presentación en pantalla (4:3)</PresentationFormat>
  <Paragraphs>41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Programa Técnicos de Apoyo (PTA) - 2016</vt:lpstr>
      <vt:lpstr>Diapositiva 2</vt:lpstr>
      <vt:lpstr>Diapositiva 3</vt:lpstr>
    </vt:vector>
  </TitlesOfParts>
  <Company>UVEG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portsili06</dc:creator>
  <cp:lastModifiedBy>portsili06</cp:lastModifiedBy>
  <cp:revision>716</cp:revision>
  <dcterms:created xsi:type="dcterms:W3CDTF">2017-01-10T11:11:02Z</dcterms:created>
  <dcterms:modified xsi:type="dcterms:W3CDTF">2017-02-20T10:46:59Z</dcterms:modified>
</cp:coreProperties>
</file>