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3" r:id="rId6"/>
    <p:sldId id="260" r:id="rId7"/>
    <p:sldId id="268" r:id="rId8"/>
    <p:sldId id="261" r:id="rId9"/>
    <p:sldId id="262" r:id="rId10"/>
    <p:sldId id="263" r:id="rId11"/>
    <p:sldId id="264" r:id="rId12"/>
    <p:sldId id="270" r:id="rId13"/>
    <p:sldId id="265" r:id="rId14"/>
    <p:sldId id="274" r:id="rId15"/>
    <p:sldId id="275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22" autoAdjust="0"/>
  </p:normalViewPr>
  <p:slideViewPr>
    <p:cSldViewPr snapToGrid="0" snapToObjects="1">
      <p:cViewPr varScale="1">
        <p:scale>
          <a:sx n="93" d="100"/>
          <a:sy n="93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13C9E-4182-EF46-BC63-E7073C2B091D}" type="datetimeFigureOut">
              <a:rPr lang="es-ES" smtClean="0"/>
              <a:t>19/1/17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FB05-105C-3F4E-A5FF-0B595D4539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314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EF125-5FBD-F44E-B386-46DE90F1437C}" type="datetimeFigureOut">
              <a:rPr lang="es-ES" smtClean="0"/>
              <a:t>19/1/17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761E-8385-6944-85D9-C80A2CE17CF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98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5DAD-0C5C-B346-BF10-A6CC738D8782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9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C2AB8-9690-0D4F-A997-B2322D34A072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64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FA26-B4C9-8445-995A-F48A059BD94B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31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2B9-B987-204C-A6F8-3A0AC5E9F4FF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50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E967-8D5F-6D46-955D-53FA2872866E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5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B695E-46FF-4F49-9229-595DE16F747E}" type="datetime1">
              <a:rPr lang="es-ES" smtClean="0"/>
              <a:t>19/1/17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04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2406-FE78-624D-8B63-4BB9710C928B}" type="datetime1">
              <a:rPr lang="es-ES" smtClean="0"/>
              <a:t>19/1/17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31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834B-5585-5C40-A406-4D2A80314D94}" type="datetime1">
              <a:rPr lang="es-ES" smtClean="0"/>
              <a:t>19/1/17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52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B3C5-A6D0-0946-853E-B5BEBB495BDD}" type="datetime1">
              <a:rPr lang="es-ES" smtClean="0"/>
              <a:t>19/1/17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13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D287-F558-EB43-8A8F-8F51EE92AF13}" type="datetime1">
              <a:rPr lang="es-ES" smtClean="0"/>
              <a:t>19/1/17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53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D7DC-50DA-1F4C-A830-20D4D475BA56}" type="datetime1">
              <a:rPr lang="es-ES" smtClean="0"/>
              <a:t>19/1/17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97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BEDC-58F2-DB49-859E-C8FF6D87FDE0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8226-E2F4-2F42-9806-FCDB35703BA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5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648428"/>
            <a:ext cx="6400800" cy="101667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Presentado por: José F. Salt </a:t>
            </a:r>
            <a:r>
              <a:rPr lang="es-ES" sz="2800" dirty="0" err="1" smtClean="0"/>
              <a:t>Cairols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00464" y="3153664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FF"/>
                </a:solidFill>
                <a:latin typeface="Chalkduster"/>
              </a:rPr>
              <a:t>Jornada Científica del IFIC: 19 y 20 de Enero de 2017</a:t>
            </a:r>
            <a:endParaRPr lang="es-ES" dirty="0">
              <a:solidFill>
                <a:srgbClr val="0000FF"/>
              </a:solidFill>
              <a:latin typeface="Chalkduster"/>
            </a:endParaRPr>
          </a:p>
        </p:txBody>
      </p:sp>
      <p:pic>
        <p:nvPicPr>
          <p:cNvPr id="5" name="Imagen 10" descr="Captura de pantalla 2014-07-07 a la(s) 10.19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5" y="3864427"/>
            <a:ext cx="2703286" cy="220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48071" y="1876179"/>
            <a:ext cx="7772400" cy="928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i="1" dirty="0">
                <a:solidFill>
                  <a:srgbClr val="008000"/>
                </a:solidFill>
                <a:latin typeface="Bauhaus 93"/>
              </a:rPr>
              <a:t>(</a:t>
            </a:r>
            <a:r>
              <a:rPr lang="es-ES" sz="2800" i="1" dirty="0" smtClean="0">
                <a:solidFill>
                  <a:srgbClr val="008000"/>
                </a:solidFill>
                <a:latin typeface="Bauhaus 93"/>
              </a:rPr>
              <a:t>COMPUTACION en la Era del LHC)</a:t>
            </a:r>
            <a:endParaRPr lang="es-ES" sz="2800" i="1" dirty="0">
              <a:solidFill>
                <a:srgbClr val="008000"/>
              </a:solidFill>
              <a:latin typeface="Bauhaus 93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6556" y="0"/>
            <a:ext cx="1167444" cy="75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Imagen 10" descr="Captura de pantalla 2017-01-17 a las 17.05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49" y="4473222"/>
            <a:ext cx="3603204" cy="1364550"/>
          </a:xfrm>
          <a:prstGeom prst="rect">
            <a:avLst/>
          </a:prstGeom>
        </p:spPr>
      </p:pic>
      <p:pic>
        <p:nvPicPr>
          <p:cNvPr id="2" name="Imagen 1" descr="AtlasTwiki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7" y="200248"/>
            <a:ext cx="2353230" cy="721861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78064" y="4535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 smtClean="0">
                <a:solidFill>
                  <a:srgbClr val="FF0000"/>
                </a:solidFill>
                <a:latin typeface="Times New Roman"/>
              </a:rPr>
              <a:t>TIER-2 GRID del experimento ATLAS</a:t>
            </a:r>
            <a:endParaRPr lang="es-ES" sz="5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AD16-9C77-E141-A2F1-C4B61D8588C2}" type="datetime1">
              <a:rPr lang="es-ES" smtClean="0"/>
              <a:t>19/1/17</a:t>
            </a:fld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38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4457"/>
            <a:ext cx="8229600" cy="360362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6.- FINANCIACION ACTUAL</a:t>
            </a:r>
            <a:endParaRPr lang="es-ES" sz="3600" b="1" dirty="0">
              <a:solidFill>
                <a:srgbClr val="0000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700314"/>
            <a:ext cx="8229600" cy="5425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 smtClean="0"/>
              <a:t>Plan Nacional: </a:t>
            </a:r>
          </a:p>
          <a:p>
            <a:pPr>
              <a:buFontTx/>
              <a:buChar char="-"/>
            </a:pPr>
            <a:r>
              <a:rPr lang="es-ES_tradnl" i="1" dirty="0" smtClean="0"/>
              <a:t>Proyecto </a:t>
            </a:r>
            <a:r>
              <a:rPr lang="es-ES_tradnl" i="1" dirty="0"/>
              <a:t>de referencia </a:t>
            </a:r>
            <a:r>
              <a:rPr lang="es-ES_tradnl" i="1" dirty="0">
                <a:solidFill>
                  <a:srgbClr val="FF0000"/>
                </a:solidFill>
              </a:rPr>
              <a:t>FPA2013-47424-C03-01</a:t>
            </a:r>
            <a:r>
              <a:rPr lang="es-ES_tradnl" i="1" dirty="0"/>
              <a:t>, título: TIER-2 Distribuido </a:t>
            </a:r>
            <a:r>
              <a:rPr lang="es-ES_tradnl" i="1" dirty="0" smtClean="0"/>
              <a:t>Español </a:t>
            </a:r>
            <a:r>
              <a:rPr lang="es-ES_tradnl" i="1" dirty="0"/>
              <a:t>para el Experimento ATLAS (LHC) Fase 3 y su papel en la Gestión y Procesamiento de Grandes Cantidades de Datos. 1 Enero 2014- 30 de Junio de 2017 (extendido 6 meses</a:t>
            </a:r>
            <a:r>
              <a:rPr lang="es-ES_tradnl" i="1" dirty="0" smtClean="0"/>
              <a:t>)</a:t>
            </a:r>
            <a:endParaRPr lang="es-ES_tradnl" dirty="0"/>
          </a:p>
          <a:p>
            <a:pPr>
              <a:buFontTx/>
              <a:buChar char="-"/>
            </a:pPr>
            <a:r>
              <a:rPr lang="es-ES_tradnl" i="1" dirty="0" smtClean="0"/>
              <a:t>Proyecto </a:t>
            </a:r>
            <a:r>
              <a:rPr lang="es-ES_tradnl" i="1" dirty="0"/>
              <a:t>de referencia </a:t>
            </a:r>
            <a:r>
              <a:rPr lang="es-ES_tradnl" i="1" dirty="0">
                <a:solidFill>
                  <a:srgbClr val="FF0000"/>
                </a:solidFill>
              </a:rPr>
              <a:t>FPA2016-75141-C2-1-R</a:t>
            </a:r>
            <a:r>
              <a:rPr lang="es-ES_tradnl" i="1" dirty="0"/>
              <a:t>, Título: “Hacia un genuino TIER-2 Federado Español de ATLAS para afrontar el reto de la gestión y procesado del Big Data del LHC”. Período: 1 de Enero 2017- 31 Diciembre </a:t>
            </a:r>
            <a:r>
              <a:rPr lang="es-ES_tradnl" i="1" dirty="0" smtClean="0"/>
              <a:t>2019</a:t>
            </a:r>
          </a:p>
          <a:p>
            <a:pPr>
              <a:buFontTx/>
              <a:buChar char="-"/>
            </a:pPr>
            <a:endParaRPr lang="es-ES_tradnl" dirty="0"/>
          </a:p>
          <a:p>
            <a:endParaRPr lang="es-ES_tradnl" b="1" dirty="0" smtClean="0"/>
          </a:p>
          <a:p>
            <a:r>
              <a:rPr lang="es-ES_tradnl" b="1" dirty="0" smtClean="0"/>
              <a:t>Ayudas de infraestructura de la Generalitat Valenciana/</a:t>
            </a:r>
            <a:r>
              <a:rPr lang="es-ES_tradnl" b="1" dirty="0" err="1" smtClean="0"/>
              <a:t>Universitat</a:t>
            </a:r>
            <a:r>
              <a:rPr lang="es-ES_tradnl" b="1" dirty="0" smtClean="0"/>
              <a:t> de Valencia</a:t>
            </a:r>
          </a:p>
          <a:p>
            <a:endParaRPr lang="es-ES_tradnl" b="1" dirty="0" smtClean="0"/>
          </a:p>
          <a:p>
            <a:r>
              <a:rPr lang="es-ES_tradnl" b="1" dirty="0" smtClean="0"/>
              <a:t>Ayuda Colaboración Internacional (CSIC):</a:t>
            </a:r>
          </a:p>
          <a:p>
            <a:pPr lvl="1"/>
            <a:r>
              <a:rPr lang="es-ES_tradnl" i="1" dirty="0"/>
              <a:t>Concesión de la Ayuda I-COOP B del CSIC para la colaboración entre el IFIC y la Universidad Mohammed V – Rabat (Marruecos). Título: ‘</a:t>
            </a:r>
            <a:r>
              <a:rPr lang="es-ES_tradnl" i="1" dirty="0" err="1"/>
              <a:t>Launching</a:t>
            </a:r>
            <a:r>
              <a:rPr lang="es-ES_tradnl" i="1" dirty="0"/>
              <a:t> a </a:t>
            </a:r>
            <a:r>
              <a:rPr lang="es-ES_tradnl" i="1" dirty="0" err="1"/>
              <a:t>Platform</a:t>
            </a:r>
            <a:r>
              <a:rPr lang="es-ES_tradnl" i="1" dirty="0"/>
              <a:t>  of GRID Computing in </a:t>
            </a:r>
            <a:r>
              <a:rPr lang="es-ES_tradnl" i="1" dirty="0" err="1"/>
              <a:t>Morocco</a:t>
            </a:r>
            <a:r>
              <a:rPr lang="es-ES_tradnl" i="1" dirty="0"/>
              <a:t> </a:t>
            </a:r>
            <a:r>
              <a:rPr lang="es-ES_tradnl" i="1" dirty="0" err="1"/>
              <a:t>to</a:t>
            </a:r>
            <a:r>
              <a:rPr lang="es-ES_tradnl" i="1" dirty="0"/>
              <a:t> </a:t>
            </a:r>
            <a:r>
              <a:rPr lang="es-ES_tradnl" i="1" dirty="0" err="1"/>
              <a:t>meet</a:t>
            </a:r>
            <a:r>
              <a:rPr lang="es-ES_tradnl" i="1" dirty="0"/>
              <a:t> </a:t>
            </a:r>
            <a:r>
              <a:rPr lang="es-ES_tradnl" i="1" dirty="0" err="1"/>
              <a:t>the</a:t>
            </a:r>
            <a:r>
              <a:rPr lang="es-ES_tradnl" i="1" dirty="0"/>
              <a:t> New </a:t>
            </a:r>
            <a:r>
              <a:rPr lang="es-ES_tradnl" i="1" dirty="0" err="1"/>
              <a:t>Challenges</a:t>
            </a:r>
            <a:r>
              <a:rPr lang="es-ES_tradnl" i="1" dirty="0"/>
              <a:t> of </a:t>
            </a:r>
            <a:r>
              <a:rPr lang="es-ES_tradnl" i="1" dirty="0" err="1"/>
              <a:t>Physics</a:t>
            </a:r>
            <a:r>
              <a:rPr lang="es-ES_tradnl" i="1" dirty="0"/>
              <a:t> </a:t>
            </a:r>
            <a:r>
              <a:rPr lang="es-ES_tradnl" i="1" dirty="0" err="1"/>
              <a:t>Researches</a:t>
            </a:r>
            <a:r>
              <a:rPr lang="es-ES_tradnl" i="1" dirty="0"/>
              <a:t> .Referencia: COOPB20247. Concedida para el bienio 2017-2018</a:t>
            </a: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lvl="1"/>
            <a:endParaRPr lang="es-ES_tradnl" sz="2000" b="1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FB00-3A26-2745-86CC-9ABF9364A075}" type="datetime1">
              <a:rPr lang="es-ES" smtClean="0"/>
              <a:t>19/1/17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49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457199" y="786266"/>
            <a:ext cx="8450943" cy="5219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/>
              <a:t>El esfuerzo en </a:t>
            </a:r>
            <a:r>
              <a:rPr lang="es-ES_tradnl" dirty="0" err="1" smtClean="0"/>
              <a:t>computing</a:t>
            </a:r>
            <a:r>
              <a:rPr lang="es-ES_tradnl" dirty="0" smtClean="0"/>
              <a:t> ha dado sus frutos</a:t>
            </a:r>
          </a:p>
          <a:p>
            <a:r>
              <a:rPr lang="es-ES_tradnl" dirty="0" smtClean="0"/>
              <a:t>Excelente evaluación en el </a:t>
            </a:r>
            <a:r>
              <a:rPr lang="es-ES_tradnl" dirty="0" err="1" smtClean="0">
                <a:solidFill>
                  <a:srgbClr val="FF0000"/>
                </a:solidFill>
              </a:rPr>
              <a:t>Survey</a:t>
            </a:r>
            <a:r>
              <a:rPr lang="es-ES_tradnl" dirty="0" smtClean="0">
                <a:solidFill>
                  <a:srgbClr val="FF0000"/>
                </a:solidFill>
              </a:rPr>
              <a:t> de LHC Computing GRID </a:t>
            </a:r>
            <a:r>
              <a:rPr lang="es-ES_tradnl" dirty="0" smtClean="0"/>
              <a:t>de Marzo de 2016</a:t>
            </a:r>
          </a:p>
          <a:p>
            <a:r>
              <a:rPr lang="es-ES_tradnl" dirty="0" smtClean="0"/>
              <a:t>EL TIER-2 tiene el status de </a:t>
            </a:r>
            <a:r>
              <a:rPr lang="es-ES_tradnl" b="1" dirty="0" smtClean="0">
                <a:solidFill>
                  <a:srgbClr val="FF0000"/>
                </a:solidFill>
              </a:rPr>
              <a:t>‘Núcleo’ </a:t>
            </a:r>
            <a:r>
              <a:rPr lang="es-ES_tradnl" dirty="0" smtClean="0"/>
              <a:t>en ATLAS</a:t>
            </a:r>
          </a:p>
          <a:p>
            <a:r>
              <a:rPr lang="es-ES_tradnl" dirty="0" smtClean="0"/>
              <a:t>Formación de </a:t>
            </a:r>
            <a:r>
              <a:rPr lang="es-ES_tradnl" dirty="0" smtClean="0">
                <a:solidFill>
                  <a:srgbClr val="FF0000"/>
                </a:solidFill>
              </a:rPr>
              <a:t>especialistas en ‘</a:t>
            </a:r>
            <a:r>
              <a:rPr lang="es-ES_tradnl" dirty="0" err="1" smtClean="0">
                <a:solidFill>
                  <a:srgbClr val="FF0000"/>
                </a:solidFill>
              </a:rPr>
              <a:t>computing</a:t>
            </a:r>
            <a:r>
              <a:rPr lang="es-ES_tradnl" dirty="0" smtClean="0">
                <a:solidFill>
                  <a:srgbClr val="FF0000"/>
                </a:solidFill>
              </a:rPr>
              <a:t> HEP’</a:t>
            </a:r>
          </a:p>
          <a:p>
            <a:r>
              <a:rPr lang="es-ES_tradnl" dirty="0" smtClean="0"/>
              <a:t>El IFIC es cada vez más relevante en el Computing de ATLAS y a nivel nacional</a:t>
            </a:r>
          </a:p>
          <a:p>
            <a:r>
              <a:rPr lang="es-ES_tradnl" dirty="0" smtClean="0"/>
              <a:t>Sinergia y colaboración con otros grupos del IFIC en temas de computación </a:t>
            </a:r>
          </a:p>
          <a:p>
            <a:endParaRPr lang="es-ES_tradnl" dirty="0" smtClean="0"/>
          </a:p>
          <a:p>
            <a:r>
              <a:rPr lang="es-ES_tradnl" dirty="0" smtClean="0"/>
              <a:t>Resultados obtenidos presentados en </a:t>
            </a:r>
            <a:r>
              <a:rPr lang="es-ES_tradnl" dirty="0" smtClean="0">
                <a:solidFill>
                  <a:srgbClr val="FF0000"/>
                </a:solidFill>
              </a:rPr>
              <a:t>conferencias y </a:t>
            </a:r>
            <a:r>
              <a:rPr lang="es-ES_tradnl" dirty="0" err="1" smtClean="0">
                <a:solidFill>
                  <a:srgbClr val="FF0000"/>
                </a:solidFill>
              </a:rPr>
              <a:t>workshops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38781"/>
            <a:ext cx="8229600" cy="57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smtClean="0">
                <a:solidFill>
                  <a:srgbClr val="0000FF"/>
                </a:solidFill>
              </a:rPr>
              <a:t>7.- Logros Científicos relevantes en los últimos años</a:t>
            </a:r>
            <a:endParaRPr lang="es-ES" sz="2800" b="1" dirty="0">
              <a:solidFill>
                <a:srgbClr val="0000FF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079B-287E-9C40-B5DE-5BE306F18A43}" type="datetime1">
              <a:rPr lang="es-ES" smtClean="0"/>
              <a:t>19/1/17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13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95123"/>
            <a:ext cx="8229600" cy="6162447"/>
          </a:xfrm>
        </p:spPr>
        <p:txBody>
          <a:bodyPr>
            <a:normAutofit fontScale="55000" lnSpcReduction="20000"/>
          </a:bodyPr>
          <a:lstStyle/>
          <a:p>
            <a:r>
              <a:rPr lang="es-ES_tradnl" i="1" dirty="0" err="1"/>
              <a:t>The</a:t>
            </a:r>
            <a:r>
              <a:rPr lang="es-ES_tradnl" i="1" dirty="0"/>
              <a:t> </a:t>
            </a:r>
            <a:r>
              <a:rPr lang="es-ES_tradnl" i="1" dirty="0" err="1"/>
              <a:t>group</a:t>
            </a:r>
            <a:r>
              <a:rPr lang="es-ES_tradnl" i="1" dirty="0"/>
              <a:t> has </a:t>
            </a:r>
            <a:r>
              <a:rPr lang="es-ES_tradnl" i="1" dirty="0" err="1"/>
              <a:t>contributed</a:t>
            </a:r>
            <a:r>
              <a:rPr lang="es-ES_tradnl" i="1" dirty="0"/>
              <a:t> </a:t>
            </a:r>
            <a:r>
              <a:rPr lang="es-ES_tradnl" i="1" dirty="0" err="1"/>
              <a:t>to</a:t>
            </a:r>
            <a:r>
              <a:rPr lang="es-ES_tradnl" i="1" dirty="0"/>
              <a:t> </a:t>
            </a:r>
            <a:r>
              <a:rPr lang="es-ES_tradnl" i="1" dirty="0" err="1"/>
              <a:t>different</a:t>
            </a:r>
            <a:r>
              <a:rPr lang="es-ES_tradnl" i="1" dirty="0"/>
              <a:t> </a:t>
            </a:r>
            <a:r>
              <a:rPr lang="es-ES_tradnl" i="1" dirty="0" err="1"/>
              <a:t>conferences</a:t>
            </a:r>
            <a:r>
              <a:rPr lang="es-ES_tradnl" i="1" dirty="0"/>
              <a:t> and </a:t>
            </a:r>
            <a:r>
              <a:rPr lang="es-ES_tradnl" i="1" dirty="0" err="1"/>
              <a:t>workshops</a:t>
            </a:r>
            <a:r>
              <a:rPr lang="es-ES_tradnl" i="1" dirty="0"/>
              <a:t> in </a:t>
            </a:r>
            <a:r>
              <a:rPr lang="es-ES_tradnl" i="1" dirty="0" err="1"/>
              <a:t>computing</a:t>
            </a:r>
            <a:r>
              <a:rPr lang="es-ES_tradnl" i="1" dirty="0"/>
              <a:t> and </a:t>
            </a:r>
            <a:r>
              <a:rPr lang="es-ES_tradnl" i="1" dirty="0" err="1"/>
              <a:t>also</a:t>
            </a:r>
            <a:r>
              <a:rPr lang="es-ES_tradnl" i="1" dirty="0"/>
              <a:t> in </a:t>
            </a:r>
            <a:r>
              <a:rPr lang="es-ES_tradnl" i="1" dirty="0" err="1"/>
              <a:t>physics</a:t>
            </a:r>
            <a:r>
              <a:rPr lang="es-ES_tradnl" i="1" dirty="0"/>
              <a:t>. </a:t>
            </a:r>
            <a:r>
              <a:rPr lang="es-ES_tradnl" i="1" dirty="0" err="1"/>
              <a:t>Focusing</a:t>
            </a:r>
            <a:r>
              <a:rPr lang="es-ES_tradnl" i="1" dirty="0"/>
              <a:t> </a:t>
            </a:r>
            <a:r>
              <a:rPr lang="es-ES_tradnl" i="1" dirty="0" err="1"/>
              <a:t>on</a:t>
            </a:r>
            <a:r>
              <a:rPr lang="es-ES_tradnl" i="1" dirty="0"/>
              <a:t> </a:t>
            </a:r>
            <a:r>
              <a:rPr lang="es-ES_tradnl" i="1" dirty="0" err="1"/>
              <a:t>computing</a:t>
            </a:r>
            <a:r>
              <a:rPr lang="es-ES_tradnl" i="1" dirty="0"/>
              <a:t>, </a:t>
            </a:r>
            <a:r>
              <a:rPr lang="es-ES_tradnl" i="1" dirty="0" err="1"/>
              <a:t>every</a:t>
            </a:r>
            <a:r>
              <a:rPr lang="es-ES_tradnl" i="1" dirty="0"/>
              <a:t> </a:t>
            </a:r>
            <a:r>
              <a:rPr lang="es-ES_tradnl" i="1" dirty="0" err="1"/>
              <a:t>year</a:t>
            </a:r>
            <a:r>
              <a:rPr lang="es-ES_tradnl" i="1" dirty="0"/>
              <a:t>, </a:t>
            </a:r>
            <a:r>
              <a:rPr lang="es-ES_tradnl" i="1" dirty="0" err="1"/>
              <a:t>our</a:t>
            </a:r>
            <a:r>
              <a:rPr lang="es-ES_tradnl" i="1" dirty="0"/>
              <a:t> </a:t>
            </a:r>
            <a:r>
              <a:rPr lang="es-ES_tradnl" i="1" dirty="0" err="1"/>
              <a:t>group</a:t>
            </a:r>
            <a:r>
              <a:rPr lang="es-ES_tradnl" i="1" dirty="0"/>
              <a:t> </a:t>
            </a:r>
            <a:r>
              <a:rPr lang="es-ES_tradnl" i="1" dirty="0" err="1"/>
              <a:t>makes</a:t>
            </a:r>
            <a:r>
              <a:rPr lang="es-ES_tradnl" i="1" dirty="0"/>
              <a:t> </a:t>
            </a:r>
            <a:r>
              <a:rPr lang="es-ES_tradnl" i="1" dirty="0" err="1"/>
              <a:t>contributions</a:t>
            </a:r>
            <a:r>
              <a:rPr lang="es-ES_tradnl" i="1" dirty="0"/>
              <a:t> </a:t>
            </a:r>
            <a:r>
              <a:rPr lang="es-ES_tradnl" i="1" dirty="0" err="1"/>
              <a:t>to</a:t>
            </a:r>
            <a:r>
              <a:rPr lang="es-ES_tradnl" i="1" dirty="0"/>
              <a:t> </a:t>
            </a:r>
            <a:r>
              <a:rPr lang="es-ES_tradnl" i="1" dirty="0" err="1"/>
              <a:t>different</a:t>
            </a:r>
            <a:r>
              <a:rPr lang="es-ES_tradnl" i="1" dirty="0"/>
              <a:t> </a:t>
            </a:r>
            <a:r>
              <a:rPr lang="es-ES_tradnl" i="1" dirty="0" err="1"/>
              <a:t>conferences</a:t>
            </a:r>
            <a:r>
              <a:rPr lang="es-ES_tradnl" i="1" dirty="0"/>
              <a:t> and </a:t>
            </a:r>
            <a:r>
              <a:rPr lang="es-ES_tradnl" i="1" dirty="0" err="1"/>
              <a:t>workshops</a:t>
            </a:r>
            <a:r>
              <a:rPr lang="es-ES_tradnl" i="1" dirty="0"/>
              <a:t>, </a:t>
            </a:r>
            <a:r>
              <a:rPr lang="es-ES_tradnl" i="1" dirty="0" err="1"/>
              <a:t>one</a:t>
            </a:r>
            <a:r>
              <a:rPr lang="es-ES_tradnl" i="1" dirty="0"/>
              <a:t> of </a:t>
            </a:r>
            <a:r>
              <a:rPr lang="es-ES_tradnl" i="1" dirty="0" err="1"/>
              <a:t>them</a:t>
            </a:r>
            <a:r>
              <a:rPr lang="es-ES_tradnl" i="1" dirty="0"/>
              <a:t> </a:t>
            </a:r>
            <a:r>
              <a:rPr lang="es-ES_tradnl" i="1" dirty="0" err="1"/>
              <a:t>is</a:t>
            </a:r>
            <a:r>
              <a:rPr lang="es-ES_tradnl" i="1" dirty="0"/>
              <a:t> </a:t>
            </a:r>
            <a:r>
              <a:rPr lang="es-ES_tradnl" i="1" dirty="0" err="1"/>
              <a:t>the</a:t>
            </a:r>
            <a:r>
              <a:rPr lang="es-ES_tradnl" i="1" dirty="0"/>
              <a:t> so-</a:t>
            </a:r>
            <a:r>
              <a:rPr lang="es-ES_tradnl" i="1" dirty="0" err="1"/>
              <a:t>called</a:t>
            </a:r>
            <a:r>
              <a:rPr lang="es-ES_tradnl" i="1" dirty="0"/>
              <a:t> CHEP (</a:t>
            </a:r>
            <a:r>
              <a:rPr lang="es-ES_tradnl" i="1" dirty="0" err="1"/>
              <a:t>the</a:t>
            </a:r>
            <a:r>
              <a:rPr lang="es-ES_tradnl" i="1" dirty="0"/>
              <a:t> </a:t>
            </a:r>
            <a:r>
              <a:rPr lang="es-ES_tradnl" i="1" dirty="0" err="1"/>
              <a:t>most</a:t>
            </a:r>
            <a:r>
              <a:rPr lang="es-ES_tradnl" i="1" dirty="0"/>
              <a:t> </a:t>
            </a:r>
            <a:r>
              <a:rPr lang="es-ES_tradnl" i="1" dirty="0" err="1"/>
              <a:t>important</a:t>
            </a:r>
            <a:r>
              <a:rPr lang="es-ES_tradnl" i="1" dirty="0"/>
              <a:t> and </a:t>
            </a:r>
            <a:r>
              <a:rPr lang="es-ES_tradnl" i="1" dirty="0" err="1"/>
              <a:t>emblematic</a:t>
            </a:r>
            <a:r>
              <a:rPr lang="es-ES_tradnl" i="1" dirty="0"/>
              <a:t> </a:t>
            </a:r>
            <a:r>
              <a:rPr lang="es-ES_tradnl" i="1" dirty="0" err="1"/>
              <a:t>conference</a:t>
            </a:r>
            <a:r>
              <a:rPr lang="es-ES_tradnl" i="1" dirty="0"/>
              <a:t> of </a:t>
            </a:r>
            <a:r>
              <a:rPr lang="es-ES_tradnl" i="1" dirty="0" err="1"/>
              <a:t>our</a:t>
            </a:r>
            <a:r>
              <a:rPr lang="es-ES_tradnl" i="1" dirty="0"/>
              <a:t> </a:t>
            </a:r>
            <a:r>
              <a:rPr lang="es-ES_tradnl" i="1" dirty="0" err="1"/>
              <a:t>field</a:t>
            </a:r>
            <a:r>
              <a:rPr lang="es-ES_tradnl" i="1" dirty="0"/>
              <a:t>).</a:t>
            </a:r>
            <a:br>
              <a:rPr lang="es-ES_tradnl" i="1" dirty="0"/>
            </a:br>
            <a:endParaRPr lang="es-ES_tradnl" dirty="0"/>
          </a:p>
          <a:p>
            <a:r>
              <a:rPr lang="es-ES_tradnl" i="1" dirty="0" err="1"/>
              <a:t>Next</a:t>
            </a:r>
            <a:r>
              <a:rPr lang="es-ES_tradnl" i="1" dirty="0"/>
              <a:t> </a:t>
            </a:r>
            <a:r>
              <a:rPr lang="es-ES_tradnl" i="1" dirty="0" err="1"/>
              <a:t>we</a:t>
            </a:r>
            <a:r>
              <a:rPr lang="es-ES_tradnl" i="1" dirty="0"/>
              <a:t> </a:t>
            </a:r>
            <a:r>
              <a:rPr lang="es-ES_tradnl" i="1" dirty="0" err="1"/>
              <a:t>provide</a:t>
            </a:r>
            <a:r>
              <a:rPr lang="es-ES_tradnl" i="1" dirty="0"/>
              <a:t> </a:t>
            </a:r>
            <a:r>
              <a:rPr lang="es-ES_tradnl" i="1" dirty="0" err="1"/>
              <a:t>the</a:t>
            </a:r>
            <a:r>
              <a:rPr lang="es-ES_tradnl" i="1" dirty="0"/>
              <a:t> </a:t>
            </a:r>
            <a:r>
              <a:rPr lang="es-ES_tradnl" i="1" dirty="0" err="1"/>
              <a:t>contributions</a:t>
            </a:r>
            <a:r>
              <a:rPr lang="es-ES_tradnl" i="1" dirty="0"/>
              <a:t> </a:t>
            </a:r>
            <a:r>
              <a:rPr lang="es-ES_tradnl" i="1" dirty="0" smtClean="0"/>
              <a:t>of </a:t>
            </a:r>
            <a:r>
              <a:rPr lang="es-ES_tradnl" i="1" dirty="0"/>
              <a:t>2016</a:t>
            </a:r>
            <a:r>
              <a:rPr lang="es-ES_tradnl" i="1" dirty="0" smtClean="0"/>
              <a:t>:</a:t>
            </a:r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i="1" dirty="0"/>
              <a:t>* </a:t>
            </a:r>
            <a:r>
              <a:rPr lang="es-ES_tradnl" i="1" dirty="0" err="1"/>
              <a:t>Publications</a:t>
            </a:r>
            <a:r>
              <a:rPr lang="es-ES_tradnl" i="1" dirty="0"/>
              <a:t> in </a:t>
            </a:r>
            <a:r>
              <a:rPr lang="es-ES_tradnl" i="1" dirty="0" err="1"/>
              <a:t>the</a:t>
            </a:r>
            <a:r>
              <a:rPr lang="es-ES_tradnl" i="1" dirty="0"/>
              <a:t> CHEP, </a:t>
            </a:r>
            <a:r>
              <a:rPr lang="es-ES_tradnl" i="1" dirty="0" err="1"/>
              <a:t>Conferences</a:t>
            </a:r>
            <a:r>
              <a:rPr lang="es-ES_tradnl" i="1" dirty="0"/>
              <a:t>, </a:t>
            </a:r>
            <a:r>
              <a:rPr lang="es-ES_tradnl" i="1" dirty="0" err="1"/>
              <a:t>etc</a:t>
            </a:r>
            <a:r>
              <a:rPr lang="es-ES_tradnl" i="1" dirty="0"/>
              <a:t> of 2016:</a:t>
            </a:r>
            <a:br>
              <a:rPr lang="es-ES_tradnl" i="1" dirty="0"/>
            </a:br>
            <a:r>
              <a:rPr lang="es-ES_tradnl" i="1" dirty="0"/>
              <a:t>CHEP </a:t>
            </a:r>
            <a:r>
              <a:rPr lang="es-ES_tradnl" i="1" dirty="0" err="1"/>
              <a:t>Conference</a:t>
            </a:r>
            <a:r>
              <a:rPr lang="es-ES_tradnl" i="1" dirty="0"/>
              <a:t> 2016 - 22nd </a:t>
            </a:r>
            <a:r>
              <a:rPr lang="es-ES_tradnl" i="1" dirty="0" err="1"/>
              <a:t>Conference</a:t>
            </a:r>
            <a:r>
              <a:rPr lang="es-ES_tradnl" i="1" dirty="0"/>
              <a:t> </a:t>
            </a:r>
            <a:r>
              <a:rPr lang="es-ES_tradnl" i="1" dirty="0" err="1"/>
              <a:t>on</a:t>
            </a:r>
            <a:r>
              <a:rPr lang="es-ES_tradnl" i="1" dirty="0"/>
              <a:t> Computing in High </a:t>
            </a:r>
            <a:r>
              <a:rPr lang="es-ES_tradnl" i="1" dirty="0" err="1"/>
              <a:t>Energy</a:t>
            </a:r>
            <a:r>
              <a:rPr lang="es-ES_tradnl" i="1" dirty="0"/>
              <a:t> and Nuclear </a:t>
            </a:r>
            <a:r>
              <a:rPr lang="es-ES_tradnl" i="1" dirty="0" err="1"/>
              <a:t>Physics</a:t>
            </a:r>
            <a:r>
              <a:rPr lang="es-ES_tradnl" i="1" dirty="0"/>
              <a:t>, 10-14 </a:t>
            </a:r>
            <a:r>
              <a:rPr lang="es-ES_tradnl" i="1" dirty="0" err="1"/>
              <a:t>October</a:t>
            </a:r>
            <a:r>
              <a:rPr lang="es-ES_tradnl" i="1" dirty="0"/>
              <a:t> 2016, San Francisco, USA:</a:t>
            </a:r>
            <a:br>
              <a:rPr lang="es-ES_tradnl" i="1" dirty="0"/>
            </a:br>
            <a:r>
              <a:rPr lang="es-ES_tradnl" b="1" dirty="0"/>
              <a:t>- 'ATLAS </a:t>
            </a:r>
            <a:r>
              <a:rPr lang="es-ES_tradnl" b="1" dirty="0" err="1"/>
              <a:t>EventIndex</a:t>
            </a:r>
            <a:r>
              <a:rPr lang="es-ES_tradnl" b="1" dirty="0"/>
              <a:t> general and </a:t>
            </a:r>
            <a:r>
              <a:rPr lang="es-ES_tradnl" b="1" dirty="0" err="1"/>
              <a:t>monitoring</a:t>
            </a:r>
            <a:r>
              <a:rPr lang="es-ES_tradnl" b="1" dirty="0"/>
              <a:t> </a:t>
            </a:r>
            <a:r>
              <a:rPr lang="es-ES_tradnl" b="1" dirty="0" err="1"/>
              <a:t>infrastructure</a:t>
            </a:r>
            <a:r>
              <a:rPr lang="es-ES_tradnl" b="1" dirty="0"/>
              <a:t>', </a:t>
            </a:r>
            <a:r>
              <a:rPr lang="es-ES_tradnl" i="1" dirty="0"/>
              <a:t>A. Fernández, D. </a:t>
            </a:r>
            <a:r>
              <a:rPr lang="es-ES_tradnl" i="1" dirty="0" err="1"/>
              <a:t>Barberis</a:t>
            </a:r>
            <a:r>
              <a:rPr lang="es-ES_tradnl" i="1" dirty="0"/>
              <a:t>, A. </a:t>
            </a:r>
            <a:r>
              <a:rPr lang="es-ES_tradnl" i="1" dirty="0" err="1"/>
              <a:t>Favareto</a:t>
            </a:r>
            <a:r>
              <a:rPr lang="es-ES_tradnl" i="1" dirty="0"/>
              <a:t>, C. </a:t>
            </a:r>
            <a:r>
              <a:rPr lang="es-ES_tradnl" i="1" dirty="0" err="1"/>
              <a:t>Garcia-Montoro</a:t>
            </a:r>
            <a:r>
              <a:rPr lang="es-ES_tradnl" i="1" dirty="0"/>
              <a:t>, S. González de la Hoz, J. </a:t>
            </a:r>
            <a:r>
              <a:rPr lang="es-ES_tradnl" i="1" dirty="0" err="1"/>
              <a:t>Hrivnac</a:t>
            </a:r>
            <a:r>
              <a:rPr lang="es-ES_tradnl" i="1" dirty="0"/>
              <a:t>, F. </a:t>
            </a:r>
            <a:r>
              <a:rPr lang="es-ES_tradnl" i="1" dirty="0" err="1"/>
              <a:t>Prokoshin</a:t>
            </a:r>
            <a:r>
              <a:rPr lang="es-ES_tradnl" i="1" dirty="0"/>
              <a:t>, J. Salt, J. Sánchez , R. </a:t>
            </a:r>
            <a:r>
              <a:rPr lang="es-ES_tradnl" i="1" dirty="0" err="1"/>
              <a:t>Toebbike</a:t>
            </a:r>
            <a:r>
              <a:rPr lang="es-ES_tradnl" i="1" dirty="0"/>
              <a:t>.</a:t>
            </a:r>
            <a:br>
              <a:rPr lang="es-ES_tradnl" i="1" dirty="0"/>
            </a:br>
            <a:r>
              <a:rPr lang="es-ES_tradnl" i="1" dirty="0"/>
              <a:t>- </a:t>
            </a:r>
            <a:r>
              <a:rPr lang="es-ES_tradnl" b="1" dirty="0"/>
              <a:t>'</a:t>
            </a:r>
            <a:r>
              <a:rPr lang="es-ES_tradnl" b="1" dirty="0" err="1"/>
              <a:t>How</a:t>
            </a:r>
            <a:r>
              <a:rPr lang="es-ES_tradnl" b="1" dirty="0"/>
              <a:t> </a:t>
            </a:r>
            <a:r>
              <a:rPr lang="es-ES_tradnl" b="1" dirty="0" err="1"/>
              <a:t>to</a:t>
            </a:r>
            <a:r>
              <a:rPr lang="es-ES_tradnl" b="1" dirty="0"/>
              <a:t> </a:t>
            </a:r>
            <a:r>
              <a:rPr lang="es-ES_tradnl" b="1" dirty="0" err="1"/>
              <a:t>keep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GRID full and </a:t>
            </a:r>
            <a:r>
              <a:rPr lang="es-ES_tradnl" b="1" dirty="0" err="1"/>
              <a:t>working</a:t>
            </a:r>
            <a:r>
              <a:rPr lang="es-ES_tradnl" b="1" dirty="0"/>
              <a:t> </a:t>
            </a:r>
            <a:r>
              <a:rPr lang="es-ES_tradnl" b="1" dirty="0" err="1"/>
              <a:t>with</a:t>
            </a:r>
            <a:r>
              <a:rPr lang="es-ES_tradnl" b="1" dirty="0"/>
              <a:t> ATLAS </a:t>
            </a:r>
            <a:r>
              <a:rPr lang="es-ES_tradnl" b="1" dirty="0" err="1"/>
              <a:t>production</a:t>
            </a:r>
            <a:r>
              <a:rPr lang="es-ES_tradnl" b="1" dirty="0"/>
              <a:t> and </a:t>
            </a:r>
            <a:r>
              <a:rPr lang="es-ES_tradnl" b="1" dirty="0" err="1"/>
              <a:t>physics</a:t>
            </a:r>
            <a:r>
              <a:rPr lang="es-ES_tradnl" b="1" dirty="0"/>
              <a:t> </a:t>
            </a:r>
            <a:r>
              <a:rPr lang="es-ES_tradnl" b="1" dirty="0" err="1"/>
              <a:t>jobs</a:t>
            </a:r>
            <a:r>
              <a:rPr lang="es-ES_tradnl" i="1" dirty="0"/>
              <a:t>', A. Pacheco </a:t>
            </a:r>
            <a:r>
              <a:rPr lang="es-ES_tradnl" i="1" dirty="0" err="1"/>
              <a:t>Pages</a:t>
            </a:r>
            <a:r>
              <a:rPr lang="es-ES_tradnl" i="1" dirty="0"/>
              <a:t>, F. Barreiro </a:t>
            </a:r>
            <a:r>
              <a:rPr lang="es-ES_tradnl" i="1" dirty="0" err="1"/>
              <a:t>Megino</a:t>
            </a:r>
            <a:r>
              <a:rPr lang="es-ES_tradnl" i="1" dirty="0"/>
              <a:t>, F. </a:t>
            </a:r>
            <a:r>
              <a:rPr lang="es-ES_tradnl" i="1" dirty="0" err="1"/>
              <a:t>Fassi</a:t>
            </a:r>
            <a:r>
              <a:rPr lang="es-ES_tradnl" i="1" dirty="0"/>
              <a:t>, A. </a:t>
            </a:r>
            <a:r>
              <a:rPr lang="es-ES_tradnl" i="1" dirty="0" err="1"/>
              <a:t>Filipcic</a:t>
            </a:r>
            <a:r>
              <a:rPr lang="es-ES_tradnl" i="1" dirty="0"/>
              <a:t>, A. Di </a:t>
            </a:r>
            <a:r>
              <a:rPr lang="es-ES_tradnl" i="1" dirty="0" err="1"/>
              <a:t>Girolamo</a:t>
            </a:r>
            <a:r>
              <a:rPr lang="es-ES_tradnl" i="1" dirty="0"/>
              <a:t>, S. González de la Hoz, I. </a:t>
            </a:r>
            <a:r>
              <a:rPr lang="es-ES_tradnl" i="1" dirty="0" err="1"/>
              <a:t>Glushkov</a:t>
            </a:r>
            <a:r>
              <a:rPr lang="es-ES_tradnl" i="1" dirty="0"/>
              <a:t>, T. </a:t>
            </a:r>
            <a:r>
              <a:rPr lang="es-ES_tradnl" i="1" dirty="0" err="1"/>
              <a:t>Maeno</a:t>
            </a:r>
            <a:r>
              <a:rPr lang="es-ES_tradnl" i="1" dirty="0"/>
              <a:t>, R. Walker</a:t>
            </a:r>
            <a:br>
              <a:rPr lang="es-ES_tradnl" i="1" dirty="0"/>
            </a:br>
            <a:r>
              <a:rPr lang="es-ES_tradnl" i="1" dirty="0"/>
              <a:t>In </a:t>
            </a:r>
            <a:r>
              <a:rPr lang="es-ES_tradnl" i="1" dirty="0" err="1"/>
              <a:t>addition</a:t>
            </a:r>
            <a:r>
              <a:rPr lang="es-ES_tradnl" i="1" dirty="0"/>
              <a:t>, Dr. </a:t>
            </a:r>
            <a:r>
              <a:rPr lang="es-ES_tradnl" i="1" dirty="0" err="1"/>
              <a:t>Farida</a:t>
            </a:r>
            <a:r>
              <a:rPr lang="es-ES_tradnl" i="1" dirty="0"/>
              <a:t> </a:t>
            </a:r>
            <a:r>
              <a:rPr lang="es-ES_tradnl" i="1" dirty="0" err="1"/>
              <a:t>Fassi</a:t>
            </a:r>
            <a:r>
              <a:rPr lang="es-ES_tradnl" i="1" dirty="0"/>
              <a:t>: </a:t>
            </a:r>
            <a:r>
              <a:rPr lang="es-ES_tradnl" i="1" dirty="0" err="1"/>
              <a:t>Track</a:t>
            </a:r>
            <a:r>
              <a:rPr lang="es-ES_tradnl" i="1" dirty="0"/>
              <a:t> 7 of </a:t>
            </a:r>
            <a:r>
              <a:rPr lang="es-ES_tradnl" i="1" dirty="0" err="1"/>
              <a:t>the</a:t>
            </a:r>
            <a:r>
              <a:rPr lang="es-ES_tradnl" i="1" dirty="0"/>
              <a:t> CHEP'16 'Middleware, </a:t>
            </a:r>
            <a:r>
              <a:rPr lang="es-ES_tradnl" i="1" dirty="0" err="1"/>
              <a:t>Monitoring</a:t>
            </a:r>
            <a:r>
              <a:rPr lang="es-ES_tradnl" i="1" dirty="0"/>
              <a:t> and </a:t>
            </a:r>
            <a:r>
              <a:rPr lang="es-ES_tradnl" i="1" dirty="0" err="1"/>
              <a:t>Accounting</a:t>
            </a:r>
            <a:r>
              <a:rPr lang="es-ES_tradnl" i="1" dirty="0"/>
              <a:t>' (http://chep2016.org/</a:t>
            </a:r>
            <a:r>
              <a:rPr lang="es-ES_tradnl" i="1" dirty="0" err="1"/>
              <a:t>node</a:t>
            </a:r>
            <a:r>
              <a:rPr lang="es-ES_tradnl" i="1" dirty="0"/>
              <a:t>/11)</a:t>
            </a:r>
            <a:br>
              <a:rPr lang="es-ES_tradnl" i="1" dirty="0"/>
            </a:br>
            <a:r>
              <a:rPr lang="es-ES_tradnl" i="1" dirty="0"/>
              <a:t>CGW </a:t>
            </a:r>
            <a:r>
              <a:rPr lang="es-ES_tradnl" i="1" dirty="0" err="1"/>
              <a:t>Workshop</a:t>
            </a:r>
            <a:r>
              <a:rPr lang="es-ES_tradnl" i="1" dirty="0"/>
              <a:t> (</a:t>
            </a:r>
            <a:r>
              <a:rPr lang="es-ES_tradnl" i="1" dirty="0" err="1"/>
              <a:t>Cracow</a:t>
            </a:r>
            <a:r>
              <a:rPr lang="es-ES_tradnl" i="1" dirty="0"/>
              <a:t> GRID </a:t>
            </a:r>
            <a:r>
              <a:rPr lang="es-ES_tradnl" i="1" dirty="0" err="1"/>
              <a:t>Workshop</a:t>
            </a:r>
            <a:r>
              <a:rPr lang="es-ES_tradnl" i="1" dirty="0"/>
              <a:t>, 2016), </a:t>
            </a:r>
            <a:r>
              <a:rPr lang="es-ES_tradnl" i="1" dirty="0" err="1"/>
              <a:t>October</a:t>
            </a:r>
            <a:r>
              <a:rPr lang="es-ES_tradnl" i="1" dirty="0"/>
              <a:t> 24-26, 2016, </a:t>
            </a:r>
            <a:r>
              <a:rPr lang="es-ES_tradnl" i="1" dirty="0" err="1"/>
              <a:t>Cracow</a:t>
            </a:r>
            <a:r>
              <a:rPr lang="es-ES_tradnl" i="1" dirty="0"/>
              <a:t> (</a:t>
            </a:r>
            <a:r>
              <a:rPr lang="es-ES_tradnl" i="1" dirty="0" err="1"/>
              <a:t>Poland</a:t>
            </a:r>
            <a:r>
              <a:rPr lang="es-ES_tradnl" i="1" dirty="0"/>
              <a:t>) .:</a:t>
            </a:r>
            <a:br>
              <a:rPr lang="es-ES_tradnl" i="1" dirty="0"/>
            </a:br>
            <a:r>
              <a:rPr lang="es-ES_tradnl" i="1" dirty="0"/>
              <a:t>(C</a:t>
            </a:r>
            <a:r>
              <a:rPr lang="es-ES_tradnl" b="1" dirty="0"/>
              <a:t>) 'ATLAS </a:t>
            </a:r>
            <a:r>
              <a:rPr lang="es-ES_tradnl" b="1" dirty="0" err="1"/>
              <a:t>EventIndex</a:t>
            </a:r>
            <a:r>
              <a:rPr lang="es-ES_tradnl" b="1" dirty="0"/>
              <a:t> Data </a:t>
            </a:r>
            <a:r>
              <a:rPr lang="es-ES_tradnl" b="1" dirty="0" err="1"/>
              <a:t>Collection</a:t>
            </a:r>
            <a:r>
              <a:rPr lang="es-ES_tradnl" b="1" dirty="0"/>
              <a:t> Supervisor and Web Interface</a:t>
            </a:r>
            <a:r>
              <a:rPr lang="es-ES_tradnl" i="1" dirty="0"/>
              <a:t>', C. García </a:t>
            </a:r>
            <a:r>
              <a:rPr lang="es-ES_tradnl" i="1" dirty="0" err="1"/>
              <a:t>Montoro</a:t>
            </a:r>
            <a:r>
              <a:rPr lang="es-ES_tradnl" i="1" dirty="0"/>
              <a:t>, A. Fernández </a:t>
            </a:r>
            <a:r>
              <a:rPr lang="es-ES_tradnl" i="1" dirty="0" err="1"/>
              <a:t>Casani</a:t>
            </a:r>
            <a:r>
              <a:rPr lang="es-ES_tradnl" i="1" dirty="0"/>
              <a:t>, J. Sánchez (</a:t>
            </a:r>
            <a:r>
              <a:rPr lang="es-ES_tradnl" i="1" dirty="0" err="1"/>
              <a:t>on</a:t>
            </a:r>
            <a:r>
              <a:rPr lang="es-ES_tradnl" i="1" dirty="0"/>
              <a:t> </a:t>
            </a:r>
            <a:r>
              <a:rPr lang="es-ES_tradnl" i="1" dirty="0" err="1"/>
              <a:t>behalf</a:t>
            </a:r>
            <a:r>
              <a:rPr lang="es-ES_tradnl" i="1" dirty="0"/>
              <a:t> of ATLAS </a:t>
            </a:r>
            <a:r>
              <a:rPr lang="es-ES_tradnl" i="1" dirty="0" err="1"/>
              <a:t>Collaboration</a:t>
            </a:r>
            <a:r>
              <a:rPr lang="es-ES_tradnl" i="1" dirty="0"/>
              <a:t>)</a:t>
            </a:r>
            <a:endParaRPr lang="es-ES_tradnl" dirty="0"/>
          </a:p>
          <a:p>
            <a:r>
              <a:rPr lang="es-ES_tradnl" i="1" dirty="0"/>
              <a:t> </a:t>
            </a:r>
            <a:endParaRPr lang="es-ES_tradnl" dirty="0"/>
          </a:p>
          <a:p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578076"/>
          </a:xfrm>
        </p:spPr>
        <p:txBody>
          <a:bodyPr>
            <a:normAutofit fontScale="90000"/>
          </a:bodyPr>
          <a:lstStyle/>
          <a:p>
            <a:r>
              <a:rPr lang="es-ES" sz="2800" b="1" i="1" dirty="0" smtClean="0">
                <a:solidFill>
                  <a:srgbClr val="008000"/>
                </a:solidFill>
              </a:rPr>
              <a:t>Resultados obtenidos se han presentado en conferencias y </a:t>
            </a:r>
            <a:r>
              <a:rPr lang="es-ES" sz="2800" b="1" i="1" dirty="0" err="1" smtClean="0">
                <a:solidFill>
                  <a:srgbClr val="008000"/>
                </a:solidFill>
              </a:rPr>
              <a:t>workshops</a:t>
            </a:r>
            <a:r>
              <a:rPr lang="es-ES" sz="2800" b="1" i="1" dirty="0" smtClean="0">
                <a:solidFill>
                  <a:srgbClr val="008000"/>
                </a:solidFill>
              </a:rPr>
              <a:t>:</a:t>
            </a:r>
            <a:endParaRPr lang="es-ES" sz="2800" b="1" i="1" dirty="0">
              <a:solidFill>
                <a:srgbClr val="008000"/>
              </a:solidFill>
            </a:endParaRPr>
          </a:p>
        </p:txBody>
      </p:sp>
      <p:pic>
        <p:nvPicPr>
          <p:cNvPr id="5" name="Imagen 2" descr="Captura de pantalla 2016-12-15 a las 20.4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069647"/>
            <a:ext cx="41465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E90C-2D71-6B40-A665-544C9C7496EE}" type="datetime1">
              <a:rPr lang="es-ES" smtClean="0"/>
              <a:t>19/1/17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54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965"/>
            <a:ext cx="8229600" cy="577651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rgbClr val="0000FF"/>
                </a:solidFill>
              </a:rPr>
              <a:t>8.- Relación con Nueva Física </a:t>
            </a:r>
            <a:endParaRPr lang="es-ES" sz="4000" b="1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64623"/>
            <a:ext cx="8229600" cy="559172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_tradnl" dirty="0"/>
              <a:t>Papel esencial del Computing en </a:t>
            </a:r>
            <a:r>
              <a:rPr lang="es-ES_tradnl" b="1" dirty="0">
                <a:solidFill>
                  <a:srgbClr val="FF0000"/>
                </a:solidFill>
              </a:rPr>
              <a:t>el descubrimiento y análisis del Bosón de </a:t>
            </a:r>
            <a:r>
              <a:rPr lang="es-ES_tradnl" b="1" dirty="0" err="1" smtClean="0">
                <a:solidFill>
                  <a:srgbClr val="FF0000"/>
                </a:solidFill>
              </a:rPr>
              <a:t>Higgs</a:t>
            </a:r>
            <a:endParaRPr lang="es-ES_tradnl" b="1" dirty="0" smtClean="0">
              <a:solidFill>
                <a:srgbClr val="FF0000"/>
              </a:solidFill>
            </a:endParaRPr>
          </a:p>
          <a:p>
            <a:pPr lvl="1"/>
            <a:r>
              <a:rPr lang="es-ES_tradnl" b="1" i="1" dirty="0" smtClean="0"/>
              <a:t>‘</a:t>
            </a:r>
            <a:r>
              <a:rPr lang="es-ES_tradnl" b="1" i="1" dirty="0" err="1" smtClean="0"/>
              <a:t>Behind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very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great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results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lies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great</a:t>
            </a:r>
            <a:r>
              <a:rPr lang="es-ES_tradnl" b="1" i="1" dirty="0" smtClean="0"/>
              <a:t> </a:t>
            </a:r>
            <a:r>
              <a:rPr lang="es-ES_tradnl" b="1" i="1" dirty="0" err="1" smtClean="0"/>
              <a:t>computing</a:t>
            </a:r>
            <a:r>
              <a:rPr lang="es-ES_tradnl" b="1" i="1" dirty="0" smtClean="0"/>
              <a:t>’ </a:t>
            </a:r>
            <a:r>
              <a:rPr lang="es-ES_tradnl" dirty="0" smtClean="0"/>
              <a:t>(artículo publicado en … , </a:t>
            </a:r>
            <a:r>
              <a:rPr lang="es-ES_tradnl" dirty="0" err="1" smtClean="0"/>
              <a:t>Alessandro</a:t>
            </a:r>
            <a:r>
              <a:rPr lang="es-ES_tradnl" dirty="0" smtClean="0"/>
              <a:t> di </a:t>
            </a:r>
            <a:r>
              <a:rPr lang="es-ES_tradnl" dirty="0" err="1" smtClean="0"/>
              <a:t>Girolamo</a:t>
            </a:r>
            <a:r>
              <a:rPr lang="es-ES_tradnl" dirty="0" smtClean="0"/>
              <a:t>, ATLAS </a:t>
            </a:r>
            <a:r>
              <a:rPr lang="es-ES_tradnl" dirty="0" err="1" smtClean="0"/>
              <a:t>computing</a:t>
            </a:r>
            <a:r>
              <a:rPr lang="es-ES_tradnl" dirty="0" smtClean="0"/>
              <a:t> </a:t>
            </a:r>
            <a:r>
              <a:rPr lang="es-ES_tradnl" dirty="0" err="1" smtClean="0"/>
              <a:t>expert</a:t>
            </a:r>
            <a:r>
              <a:rPr lang="es-ES_tradnl" dirty="0" smtClean="0"/>
              <a:t> , ATLAS </a:t>
            </a:r>
            <a:r>
              <a:rPr lang="es-ES_tradnl" dirty="0" err="1" smtClean="0"/>
              <a:t>news</a:t>
            </a:r>
            <a:r>
              <a:rPr lang="es-ES_tradnl" dirty="0" smtClean="0"/>
              <a:t>, Noviembre 2015</a:t>
            </a:r>
          </a:p>
          <a:p>
            <a:pPr lvl="1"/>
            <a:endParaRPr lang="es-ES_tradnl" dirty="0" smtClean="0"/>
          </a:p>
          <a:p>
            <a:pPr marL="457200" lvl="1" indent="0">
              <a:buNone/>
            </a:pPr>
            <a:endParaRPr lang="es-ES_tradnl" dirty="0"/>
          </a:p>
          <a:p>
            <a:pPr lvl="0"/>
            <a:r>
              <a:rPr lang="es-ES_tradnl" dirty="0"/>
              <a:t>Modelo de Computación </a:t>
            </a:r>
            <a:r>
              <a:rPr lang="es-ES_tradnl" b="1" dirty="0">
                <a:solidFill>
                  <a:srgbClr val="FF0000"/>
                </a:solidFill>
              </a:rPr>
              <a:t>para High </a:t>
            </a:r>
            <a:r>
              <a:rPr lang="es-ES_tradnl" b="1" dirty="0" err="1">
                <a:solidFill>
                  <a:srgbClr val="FF0000"/>
                </a:solidFill>
              </a:rPr>
              <a:t>Luminosity</a:t>
            </a:r>
            <a:r>
              <a:rPr lang="es-ES_tradnl" b="1" dirty="0">
                <a:solidFill>
                  <a:srgbClr val="FF0000"/>
                </a:solidFill>
              </a:rPr>
              <a:t> </a:t>
            </a:r>
            <a:r>
              <a:rPr lang="es-ES_tradnl" dirty="0"/>
              <a:t>en LHC ( ATLAS</a:t>
            </a:r>
            <a:r>
              <a:rPr lang="es-ES_tradnl" dirty="0" smtClean="0"/>
              <a:t>): el </a:t>
            </a:r>
            <a:r>
              <a:rPr lang="es-ES_tradnl" dirty="0" err="1" smtClean="0"/>
              <a:t>computing</a:t>
            </a:r>
            <a:r>
              <a:rPr lang="es-ES_tradnl" dirty="0" smtClean="0"/>
              <a:t> volverá a ser una pieza esencial</a:t>
            </a:r>
          </a:p>
          <a:p>
            <a:pPr lvl="1"/>
            <a:r>
              <a:rPr lang="es-ES_tradnl" dirty="0" smtClean="0"/>
              <a:t>La obtención de resultados en Nueva Física implica una actualización muy fuerte en el </a:t>
            </a:r>
            <a:r>
              <a:rPr lang="es-ES_tradnl" dirty="0" err="1" smtClean="0"/>
              <a:t>computing</a:t>
            </a:r>
            <a:r>
              <a:rPr lang="es-ES_tradnl" dirty="0" smtClean="0"/>
              <a:t>. Big data, virtualización, </a:t>
            </a:r>
            <a:r>
              <a:rPr lang="es-ES_tradnl" dirty="0" err="1" smtClean="0"/>
              <a:t>cloud</a:t>
            </a:r>
            <a:r>
              <a:rPr lang="es-ES_tradnl" dirty="0"/>
              <a:t> </a:t>
            </a:r>
            <a:r>
              <a:rPr lang="es-ES_tradnl" dirty="0" err="1" smtClean="0"/>
              <a:t>computing</a:t>
            </a:r>
            <a:r>
              <a:rPr lang="es-ES_tradnl" dirty="0" smtClean="0"/>
              <a:t>,…</a:t>
            </a:r>
          </a:p>
          <a:p>
            <a:pPr lvl="1"/>
            <a:r>
              <a:rPr lang="es-ES_tradnl" dirty="0" smtClean="0"/>
              <a:t>Se necesitan muchos Datos de Monte Carlo (!)</a:t>
            </a:r>
          </a:p>
          <a:p>
            <a:pPr marL="0" lvl="0" indent="0">
              <a:buNone/>
            </a:pPr>
            <a:r>
              <a:rPr lang="es-ES_tradnl" dirty="0" smtClean="0"/>
              <a:t>	</a:t>
            </a:r>
          </a:p>
          <a:p>
            <a:pPr lvl="0"/>
            <a:r>
              <a:rPr lang="es-ES_tradnl" dirty="0" smtClean="0"/>
              <a:t>Formación </a:t>
            </a:r>
            <a:r>
              <a:rPr lang="es-ES_tradnl" b="1" dirty="0" smtClean="0">
                <a:solidFill>
                  <a:srgbClr val="FF0000"/>
                </a:solidFill>
              </a:rPr>
              <a:t>de  ‘Data </a:t>
            </a:r>
            <a:r>
              <a:rPr lang="es-ES_tradnl" b="1" dirty="0" err="1" smtClean="0">
                <a:solidFill>
                  <a:srgbClr val="FF0000"/>
                </a:solidFill>
              </a:rPr>
              <a:t>Scientists</a:t>
            </a:r>
            <a:r>
              <a:rPr lang="es-ES_tradnl" b="1" dirty="0" smtClean="0">
                <a:solidFill>
                  <a:srgbClr val="FF0000"/>
                </a:solidFill>
              </a:rPr>
              <a:t>’ (físicos y tecnólogos)</a:t>
            </a:r>
            <a:r>
              <a:rPr lang="es-ES_tradnl" dirty="0" smtClean="0"/>
              <a:t> , que son muy bien valorados en los experimentos de FAE</a:t>
            </a:r>
          </a:p>
          <a:p>
            <a:pPr lvl="1"/>
            <a:r>
              <a:rPr lang="es-ES_tradnl" dirty="0" smtClean="0"/>
              <a:t>Concretamente para los nuevos proyectos de Nueva Física</a:t>
            </a:r>
          </a:p>
          <a:p>
            <a:pPr lvl="1"/>
            <a:r>
              <a:rPr lang="es-ES_tradnl" dirty="0" smtClean="0"/>
              <a:t>Se abren nuevos puestos para personas con este perfil, en el IFIC es necesario apoyarlos (ver países de nuestro entorno)</a:t>
            </a:r>
            <a:endParaRPr lang="es-ES_tradnl" dirty="0"/>
          </a:p>
          <a:p>
            <a:pPr marL="0" lvl="0" indent="0">
              <a:buNone/>
            </a:pPr>
            <a:endParaRPr lang="es-ES_tradnl" dirty="0"/>
          </a:p>
          <a:p>
            <a:pPr lvl="0"/>
            <a:r>
              <a:rPr lang="es-ES_tradnl" dirty="0"/>
              <a:t>Computing en experimentos de </a:t>
            </a:r>
            <a:r>
              <a:rPr lang="es-ES_tradnl" b="1" dirty="0">
                <a:solidFill>
                  <a:srgbClr val="FF0000"/>
                </a:solidFill>
              </a:rPr>
              <a:t>futuros </a:t>
            </a:r>
            <a:r>
              <a:rPr lang="es-ES_tradnl" b="1" dirty="0" err="1" smtClean="0">
                <a:solidFill>
                  <a:srgbClr val="FF0000"/>
                </a:solidFill>
              </a:rPr>
              <a:t>colisionadores</a:t>
            </a:r>
            <a:r>
              <a:rPr lang="es-ES_tradnl" dirty="0"/>
              <a:t>.</a:t>
            </a:r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3099-1761-0245-B560-B0B0519F3F45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20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solidFill>
                  <a:srgbClr val="0000FF"/>
                </a:solidFill>
              </a:rPr>
              <a:t>GRACIAS POR VUESTRA ATENCION</a:t>
            </a:r>
          </a:p>
          <a:p>
            <a:r>
              <a:rPr lang="es-ES" sz="4400" b="1" dirty="0" smtClean="0">
                <a:solidFill>
                  <a:srgbClr val="0000FF"/>
                </a:solidFill>
              </a:rPr>
              <a:t>PREGUNTAS</a:t>
            </a:r>
            <a:endParaRPr lang="es-ES" sz="4400" b="1" dirty="0">
              <a:solidFill>
                <a:srgbClr val="0000FF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D549-6D01-3542-ACD4-B0CB1C35E21E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58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2B9-B987-204C-A6F8-3A0AC5E9F4FF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15</a:t>
            </a:fld>
            <a:endParaRPr lang="es-ES"/>
          </a:p>
        </p:txBody>
      </p:sp>
      <p:pic>
        <p:nvPicPr>
          <p:cNvPr id="7" name="Imagen 6" descr="Tabla-Evolucion-Recursos-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3" y="4450101"/>
            <a:ext cx="4083605" cy="5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04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291"/>
          </a:xfrm>
        </p:spPr>
        <p:txBody>
          <a:bodyPr>
            <a:normAutofit fontScale="90000"/>
          </a:bodyPr>
          <a:lstStyle/>
          <a:p>
            <a:r>
              <a:rPr lang="es-ES" b="1" i="1" dirty="0" smtClean="0"/>
              <a:t>CONTENIDO:</a:t>
            </a:r>
            <a:endParaRPr lang="es-E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343" y="136576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1.- Composición del Grupo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2.- Descripción del tema ó temas de investigación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3.- Situación Actual de dichos temas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4.- Futuro a 2-3 años vista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5.- Futuro a más largo plazo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6.- Financiación Actual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7.- Logros científicos relevantes en los últimos años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0000FF"/>
                </a:solidFill>
              </a:rPr>
              <a:t>8.- Relación con Nueva Física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15AC-5C8A-6A42-B4AB-04C2A9B71C95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37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3994"/>
            <a:ext cx="8229600" cy="64087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1.- COMPOSICIÓN DEL GRUPO</a:t>
            </a:r>
            <a:endParaRPr lang="es-ES" sz="3600" b="1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638833"/>
            <a:ext cx="7991380" cy="32792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_tradnl" sz="6000" b="1" dirty="0" smtClean="0">
                <a:solidFill>
                  <a:srgbClr val="FF0000"/>
                </a:solidFill>
              </a:rPr>
              <a:t>PERSONAL DE PLANTILLA, CONTRATADO Ó VINCULADO</a:t>
            </a:r>
          </a:p>
          <a:p>
            <a:pPr marL="0" indent="0">
              <a:buNone/>
            </a:pPr>
            <a:endParaRPr lang="es-ES_tradnl" sz="6000" b="1" dirty="0">
              <a:solidFill>
                <a:srgbClr val="FF0000"/>
              </a:solidFill>
              <a:latin typeface="Arial"/>
            </a:endParaRP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José </a:t>
            </a:r>
            <a:r>
              <a:rPr lang="es-ES_tradnl" sz="4900" b="1" dirty="0">
                <a:latin typeface="Arial"/>
              </a:rPr>
              <a:t>Francisco Salt </a:t>
            </a:r>
            <a:r>
              <a:rPr lang="es-ES_tradnl" sz="4900" b="1" dirty="0" err="1" smtClean="0">
                <a:latin typeface="Arial"/>
              </a:rPr>
              <a:t>Cairols</a:t>
            </a:r>
            <a:r>
              <a:rPr lang="es-ES_tradnl" sz="4900" b="1" dirty="0" smtClean="0">
                <a:latin typeface="Arial"/>
              </a:rPr>
              <a:t>        -              Profesor </a:t>
            </a:r>
            <a:r>
              <a:rPr lang="es-ES_tradnl" sz="4900" b="1" dirty="0">
                <a:latin typeface="Arial"/>
              </a:rPr>
              <a:t>Investigación </a:t>
            </a:r>
            <a:r>
              <a:rPr lang="es-ES_tradnl" sz="4900" b="1" dirty="0" smtClean="0">
                <a:latin typeface="Arial"/>
              </a:rPr>
              <a:t>      CSIC </a:t>
            </a: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Santiago </a:t>
            </a:r>
            <a:r>
              <a:rPr lang="es-ES_tradnl" sz="4900" b="1" dirty="0">
                <a:latin typeface="Arial"/>
              </a:rPr>
              <a:t>González de la Hoz  </a:t>
            </a:r>
            <a:r>
              <a:rPr lang="es-ES_tradnl" sz="4900" b="1" dirty="0" smtClean="0">
                <a:latin typeface="Arial"/>
              </a:rPr>
              <a:t>    -              Profesor </a:t>
            </a:r>
            <a:r>
              <a:rPr lang="es-ES_tradnl" sz="4900" b="1" dirty="0">
                <a:latin typeface="Arial"/>
              </a:rPr>
              <a:t>Titular </a:t>
            </a:r>
            <a:r>
              <a:rPr lang="es-ES_tradnl" sz="4900" b="1" dirty="0" smtClean="0">
                <a:latin typeface="Arial"/>
              </a:rPr>
              <a:t>                    UV</a:t>
            </a:r>
            <a:endParaRPr lang="es-ES_tradnl" sz="4900" b="1" dirty="0">
              <a:latin typeface="Arial"/>
            </a:endParaRP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Francisco </a:t>
            </a:r>
            <a:r>
              <a:rPr lang="es-ES_tradnl" sz="4900" b="1" dirty="0">
                <a:latin typeface="Arial"/>
              </a:rPr>
              <a:t>Javier Sánchez Martínez  </a:t>
            </a:r>
            <a:r>
              <a:rPr lang="es-ES_tradnl" sz="4900" b="1" dirty="0" smtClean="0">
                <a:latin typeface="Arial"/>
              </a:rPr>
              <a:t>        Titulado </a:t>
            </a:r>
            <a:r>
              <a:rPr lang="es-ES_tradnl" sz="4900" b="1" dirty="0">
                <a:latin typeface="Arial"/>
              </a:rPr>
              <a:t>Superior </a:t>
            </a:r>
            <a:r>
              <a:rPr lang="es-ES_tradnl" sz="4900" b="1" dirty="0" smtClean="0">
                <a:latin typeface="Arial"/>
              </a:rPr>
              <a:t>               CSIC</a:t>
            </a:r>
            <a:endParaRPr lang="es-ES_tradnl" sz="4900" b="1" dirty="0">
              <a:latin typeface="Arial"/>
            </a:endParaRP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Álvaro </a:t>
            </a:r>
            <a:r>
              <a:rPr lang="es-ES_tradnl" sz="4900" b="1" dirty="0">
                <a:latin typeface="Arial"/>
              </a:rPr>
              <a:t>Fernández </a:t>
            </a:r>
            <a:r>
              <a:rPr lang="es-ES_tradnl" sz="4900" b="1" dirty="0" err="1">
                <a:latin typeface="Arial"/>
              </a:rPr>
              <a:t>Casani</a:t>
            </a:r>
            <a:r>
              <a:rPr lang="es-ES_tradnl" sz="4900" b="1" dirty="0">
                <a:latin typeface="Arial"/>
              </a:rPr>
              <a:t>  </a:t>
            </a:r>
            <a:r>
              <a:rPr lang="es-ES_tradnl" sz="4900" b="1" dirty="0" smtClean="0">
                <a:latin typeface="Arial"/>
              </a:rPr>
              <a:t>                         </a:t>
            </a:r>
            <a:r>
              <a:rPr lang="es-ES_tradnl" sz="4900" b="1" dirty="0">
                <a:latin typeface="Arial"/>
              </a:rPr>
              <a:t>Titulado </a:t>
            </a:r>
            <a:r>
              <a:rPr lang="es-ES_tradnl" sz="4900" b="1" dirty="0" smtClean="0">
                <a:latin typeface="Arial"/>
              </a:rPr>
              <a:t>Superior                </a:t>
            </a:r>
            <a:r>
              <a:rPr lang="es-ES_tradnl" sz="4900" b="1" dirty="0">
                <a:latin typeface="Arial"/>
              </a:rPr>
              <a:t>CSIC</a:t>
            </a: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</a:t>
            </a:r>
            <a:r>
              <a:rPr lang="es-ES_tradnl" sz="4900" b="1" dirty="0" err="1" smtClean="0">
                <a:latin typeface="Arial"/>
              </a:rPr>
              <a:t>Farida</a:t>
            </a:r>
            <a:r>
              <a:rPr lang="es-ES_tradnl" sz="4900" b="1" dirty="0" smtClean="0">
                <a:latin typeface="Arial"/>
              </a:rPr>
              <a:t> </a:t>
            </a:r>
            <a:r>
              <a:rPr lang="es-ES_tradnl" sz="4900" b="1" dirty="0" err="1" smtClean="0">
                <a:latin typeface="Arial"/>
              </a:rPr>
              <a:t>Fassi</a:t>
            </a:r>
            <a:r>
              <a:rPr lang="es-ES_tradnl" sz="4900" b="1" dirty="0" smtClean="0">
                <a:latin typeface="Arial"/>
              </a:rPr>
              <a:t>*   </a:t>
            </a:r>
            <a:r>
              <a:rPr lang="es-ES_tradnl" sz="4900" b="1" dirty="0">
                <a:latin typeface="Arial"/>
              </a:rPr>
              <a:t>- </a:t>
            </a:r>
            <a:r>
              <a:rPr lang="es-ES_tradnl" sz="4900" b="1" dirty="0" smtClean="0">
                <a:latin typeface="Arial"/>
              </a:rPr>
              <a:t>                                           Doctora </a:t>
            </a:r>
            <a:r>
              <a:rPr lang="es-ES_tradnl" sz="4900" b="1" dirty="0">
                <a:latin typeface="Arial"/>
              </a:rPr>
              <a:t>Vinculada IFIC </a:t>
            </a:r>
            <a:r>
              <a:rPr lang="es-ES_tradnl" sz="4900" b="1" dirty="0" smtClean="0">
                <a:latin typeface="Arial"/>
              </a:rPr>
              <a:t>        ----</a:t>
            </a:r>
            <a:endParaRPr lang="es-ES_tradnl" sz="4900" b="1" dirty="0">
              <a:latin typeface="Arial"/>
            </a:endParaRP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José </a:t>
            </a:r>
            <a:r>
              <a:rPr lang="es-ES_tradnl" sz="4900" b="1" dirty="0">
                <a:latin typeface="Arial"/>
              </a:rPr>
              <a:t>Julio Lozano </a:t>
            </a:r>
            <a:r>
              <a:rPr lang="es-ES_tradnl" sz="4900" b="1" dirty="0" err="1">
                <a:latin typeface="Arial"/>
              </a:rPr>
              <a:t>Bahilo</a:t>
            </a:r>
            <a:r>
              <a:rPr lang="es-ES_tradnl" sz="4900" b="1" dirty="0">
                <a:latin typeface="Arial"/>
              </a:rPr>
              <a:t>  </a:t>
            </a:r>
            <a:r>
              <a:rPr lang="es-ES_tradnl" sz="4900" b="1" dirty="0" smtClean="0">
                <a:latin typeface="Arial"/>
              </a:rPr>
              <a:t>                         Contratado Proyecto          CSIC </a:t>
            </a:r>
            <a:endParaRPr lang="es-ES_tradnl" sz="4900" b="1" dirty="0">
              <a:latin typeface="Arial"/>
            </a:endParaRP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 Esteban </a:t>
            </a:r>
            <a:r>
              <a:rPr lang="es-ES_tradnl" sz="4900" b="1" dirty="0" err="1">
                <a:latin typeface="Arial"/>
              </a:rPr>
              <a:t>Fullana</a:t>
            </a:r>
            <a:r>
              <a:rPr lang="es-ES_tradnl" sz="4900" b="1" dirty="0">
                <a:latin typeface="Arial"/>
              </a:rPr>
              <a:t> </a:t>
            </a:r>
            <a:r>
              <a:rPr lang="es-ES_tradnl" sz="4900" b="1" dirty="0" smtClean="0">
                <a:latin typeface="Arial"/>
              </a:rPr>
              <a:t>Torregrosa**                   Contratado </a:t>
            </a:r>
            <a:r>
              <a:rPr lang="es-ES_tradnl" sz="4900" b="1" dirty="0" err="1">
                <a:latin typeface="Arial"/>
              </a:rPr>
              <a:t>Postdoc</a:t>
            </a:r>
            <a:r>
              <a:rPr lang="es-ES_tradnl" sz="4900" b="1" dirty="0">
                <a:latin typeface="Arial"/>
              </a:rPr>
              <a:t> </a:t>
            </a:r>
            <a:r>
              <a:rPr lang="es-ES_tradnl" sz="4900" b="1" dirty="0" smtClean="0">
                <a:latin typeface="Arial"/>
              </a:rPr>
              <a:t>S8A    CSIC</a:t>
            </a:r>
            <a:endParaRPr lang="es-ES_tradnl" sz="4900" b="1" dirty="0">
              <a:latin typeface="Arial"/>
            </a:endParaRPr>
          </a:p>
          <a:p>
            <a:pPr marL="0" indent="0">
              <a:buNone/>
            </a:pPr>
            <a:r>
              <a:rPr lang="es-ES_tradnl" sz="4900" b="1" dirty="0" smtClean="0">
                <a:latin typeface="Arial"/>
              </a:rPr>
              <a:t>-  Carlos </a:t>
            </a:r>
            <a:r>
              <a:rPr lang="es-ES_tradnl" sz="4900" b="1" dirty="0">
                <a:latin typeface="Arial"/>
              </a:rPr>
              <a:t>García </a:t>
            </a:r>
            <a:r>
              <a:rPr lang="es-ES_tradnl" sz="4900" b="1" dirty="0" err="1" smtClean="0">
                <a:latin typeface="Arial"/>
              </a:rPr>
              <a:t>Montoro</a:t>
            </a:r>
            <a:r>
              <a:rPr lang="es-ES_tradnl" sz="4900" b="1" dirty="0" smtClean="0">
                <a:latin typeface="Arial"/>
              </a:rPr>
              <a:t>***                           Técnico </a:t>
            </a:r>
            <a:r>
              <a:rPr lang="es-ES_tradnl" sz="4900" b="1" dirty="0">
                <a:latin typeface="Arial"/>
              </a:rPr>
              <a:t>Apoyo Ministerio </a:t>
            </a:r>
            <a:r>
              <a:rPr lang="es-ES_tradnl" sz="4900" b="1" dirty="0" smtClean="0">
                <a:latin typeface="Arial"/>
              </a:rPr>
              <a:t>     UV</a:t>
            </a:r>
            <a:endParaRPr lang="es-ES_tradnl" sz="4900" b="1" dirty="0">
              <a:latin typeface="Arial"/>
            </a:endParaRPr>
          </a:p>
          <a:p>
            <a:pPr marL="0" indent="0">
              <a:buNone/>
            </a:pPr>
            <a:r>
              <a:rPr lang="es-ES_tradnl" sz="4000" b="1" dirty="0">
                <a:latin typeface="Arial"/>
              </a:rPr>
              <a:t> </a:t>
            </a:r>
            <a:endParaRPr lang="es-ES_tradnl" sz="4000" b="1" dirty="0" smtClean="0">
              <a:latin typeface="Arial"/>
            </a:endParaRPr>
          </a:p>
          <a:p>
            <a:pPr marL="0" indent="0">
              <a:buNone/>
            </a:pPr>
            <a:endParaRPr lang="es-ES_tradnl" sz="5500" b="1" dirty="0"/>
          </a:p>
          <a:p>
            <a:pPr marL="0" indent="0">
              <a:buNone/>
            </a:pPr>
            <a:r>
              <a:rPr lang="es-ES" dirty="0" smtClean="0"/>
              <a:t>-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911906" y="3318584"/>
            <a:ext cx="4641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i="1" dirty="0" smtClean="0">
                <a:latin typeface="Arial"/>
              </a:rPr>
              <a:t>*   Profesora </a:t>
            </a:r>
            <a:r>
              <a:rPr lang="es-ES_tradnl" sz="1400" b="1" i="1" dirty="0">
                <a:latin typeface="Arial"/>
              </a:rPr>
              <a:t>en la Universidad Mohammed V- </a:t>
            </a:r>
            <a:r>
              <a:rPr lang="es-ES_tradnl" sz="1400" b="1" i="1" dirty="0" smtClean="0">
                <a:latin typeface="Arial"/>
              </a:rPr>
              <a:t>Rabat</a:t>
            </a:r>
          </a:p>
          <a:p>
            <a:r>
              <a:rPr lang="es-ES_tradnl" sz="1400" b="1" i="1" dirty="0" smtClean="0">
                <a:latin typeface="Arial"/>
              </a:rPr>
              <a:t>** </a:t>
            </a:r>
            <a:r>
              <a:rPr lang="es-ES_tradnl" sz="1400" b="1" i="1" dirty="0" err="1" smtClean="0">
                <a:latin typeface="Arial"/>
              </a:rPr>
              <a:t>Postdoc</a:t>
            </a:r>
            <a:r>
              <a:rPr lang="es-ES_tradnl" sz="1400" b="1" i="1" dirty="0" smtClean="0">
                <a:latin typeface="Arial"/>
              </a:rPr>
              <a:t> compartido con proyecto ATLAS/F.C.</a:t>
            </a:r>
          </a:p>
          <a:p>
            <a:r>
              <a:rPr lang="es-ES_tradnl" sz="1400" b="1" i="1" dirty="0" smtClean="0">
                <a:latin typeface="Arial"/>
              </a:rPr>
              <a:t>*** Apoyo parcial a nuestro proyecto</a:t>
            </a:r>
            <a:endParaRPr lang="es-ES" sz="1400" b="1" i="1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83744-4805-9342-8D88-73EEAF9A913B}" type="datetime1">
              <a:rPr lang="es-ES" smtClean="0"/>
              <a:t>19/1/17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3</a:t>
            </a:fld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0510" y="4191948"/>
            <a:ext cx="5571405" cy="2529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El Computing en la era LHC  es como la participación en un </a:t>
            </a:r>
            <a:r>
              <a:rPr lang="es-ES" b="1" dirty="0" smtClean="0">
                <a:solidFill>
                  <a:schemeClr val="tx1"/>
                </a:solidFill>
              </a:rPr>
              <a:t>detector de ATLAS:</a:t>
            </a:r>
            <a:endParaRPr lang="es-ES" b="1" dirty="0">
              <a:solidFill>
                <a:schemeClr val="tx1"/>
              </a:solidFill>
            </a:endParaRP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Construcción </a:t>
            </a:r>
          </a:p>
          <a:p>
            <a:pPr lvl="1"/>
            <a:r>
              <a:rPr lang="es-ES" b="1" dirty="0" smtClean="0">
                <a:solidFill>
                  <a:schemeClr val="tx1"/>
                </a:solidFill>
              </a:rPr>
              <a:t>Despliegue/</a:t>
            </a:r>
            <a:r>
              <a:rPr lang="es-ES" b="1" dirty="0" err="1" smtClean="0">
                <a:solidFill>
                  <a:schemeClr val="tx1"/>
                </a:solidFill>
              </a:rPr>
              <a:t>pledges</a:t>
            </a:r>
            <a:endParaRPr lang="es-ES" b="1" dirty="0">
              <a:solidFill>
                <a:schemeClr val="tx1"/>
              </a:solidFill>
            </a:endParaRP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Mantenimiento</a:t>
            </a:r>
          </a:p>
          <a:p>
            <a:pPr lvl="1"/>
            <a:r>
              <a:rPr lang="es-ES" b="1" dirty="0" smtClean="0">
                <a:solidFill>
                  <a:schemeClr val="tx1"/>
                </a:solidFill>
              </a:rPr>
              <a:t>Computing </a:t>
            </a:r>
            <a:r>
              <a:rPr lang="es-ES" b="1" dirty="0" err="1" smtClean="0">
                <a:solidFill>
                  <a:schemeClr val="tx1"/>
                </a:solidFill>
              </a:rPr>
              <a:t>Shifts</a:t>
            </a:r>
            <a:endParaRPr lang="es-ES" b="1" dirty="0">
              <a:solidFill>
                <a:schemeClr val="tx1"/>
              </a:solidFill>
            </a:endParaRP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Producción científica</a:t>
            </a:r>
          </a:p>
          <a:p>
            <a:pPr lvl="1"/>
            <a:r>
              <a:rPr lang="es-ES" b="1" dirty="0" err="1">
                <a:solidFill>
                  <a:schemeClr val="tx1"/>
                </a:solidFill>
              </a:rPr>
              <a:t>Update</a:t>
            </a:r>
            <a:r>
              <a:rPr lang="es-ES" b="1" dirty="0">
                <a:solidFill>
                  <a:schemeClr val="tx1"/>
                </a:solidFill>
              </a:rPr>
              <a:t>/Modelo de Computación</a:t>
            </a:r>
          </a:p>
          <a:p>
            <a:pPr lvl="1"/>
            <a:r>
              <a:rPr lang="es-ES" b="1" dirty="0">
                <a:solidFill>
                  <a:schemeClr val="tx1"/>
                </a:solidFill>
              </a:rPr>
              <a:t>Capacidad de formación</a:t>
            </a:r>
          </a:p>
        </p:txBody>
      </p:sp>
    </p:spTree>
    <p:extLst>
      <p:ext uri="{BB962C8B-B14F-4D97-AF65-F5344CB8AC3E}">
        <p14:creationId xmlns:p14="http://schemas.microsoft.com/office/powerpoint/2010/main" val="304217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3528"/>
            <a:ext cx="8686800" cy="342219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</a:rPr>
              <a:t>2.- DESCRIPCIÓN DEL TEMA Ó TEMAS DE INVESTIGACIÓN</a:t>
            </a:r>
            <a:endParaRPr lang="es-ES" sz="2800" b="1" dirty="0">
              <a:solidFill>
                <a:srgbClr val="0000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77538" y="57052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Rectangle 12"/>
          <p:cNvSpPr/>
          <p:nvPr/>
        </p:nvSpPr>
        <p:spPr>
          <a:xfrm>
            <a:off x="264387" y="4751784"/>
            <a:ext cx="419502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>
                <a:solidFill>
                  <a:srgbClr val="008000"/>
                </a:solidFill>
              </a:rPr>
              <a:t>Éxito</a:t>
            </a:r>
            <a:r>
              <a:rPr lang="en-US" b="1" i="1" dirty="0" smtClean="0">
                <a:solidFill>
                  <a:srgbClr val="008000"/>
                </a:solidFill>
              </a:rPr>
              <a:t> de la </a:t>
            </a:r>
            <a:r>
              <a:rPr lang="en-US" b="1" i="1" dirty="0" err="1" smtClean="0">
                <a:solidFill>
                  <a:srgbClr val="008000"/>
                </a:solidFill>
              </a:rPr>
              <a:t>toma</a:t>
            </a:r>
            <a:r>
              <a:rPr lang="en-US" b="1" i="1" dirty="0" smtClean="0">
                <a:solidFill>
                  <a:srgbClr val="008000"/>
                </a:solidFill>
              </a:rPr>
              <a:t> de </a:t>
            </a:r>
            <a:r>
              <a:rPr lang="en-US" b="1" i="1" dirty="0" err="1" smtClean="0">
                <a:solidFill>
                  <a:srgbClr val="008000"/>
                </a:solidFill>
              </a:rPr>
              <a:t>datos</a:t>
            </a:r>
            <a:r>
              <a:rPr lang="en-US" b="1" i="1" dirty="0" smtClean="0">
                <a:solidFill>
                  <a:srgbClr val="008000"/>
                </a:solidFill>
              </a:rPr>
              <a:t> 2016</a:t>
            </a:r>
          </a:p>
          <a:p>
            <a:endParaRPr lang="en-US" b="1" i="1" dirty="0" smtClean="0">
              <a:solidFill>
                <a:srgbClr val="008000"/>
              </a:solidFill>
            </a:endParaRPr>
          </a:p>
          <a:p>
            <a:r>
              <a:rPr lang="en-US" b="1" dirty="0" smtClean="0"/>
              <a:t>7.6 ‘billions’ de </a:t>
            </a:r>
            <a:r>
              <a:rPr lang="en-US" b="1" dirty="0" err="1" smtClean="0"/>
              <a:t>sucesos</a:t>
            </a:r>
            <a:r>
              <a:rPr lang="en-US" b="1" dirty="0" smtClean="0"/>
              <a:t> en </a:t>
            </a:r>
            <a:r>
              <a:rPr lang="en-US" b="1" dirty="0" err="1" smtClean="0"/>
              <a:t>colisiones</a:t>
            </a:r>
            <a:r>
              <a:rPr lang="en-US" b="1" dirty="0" smtClean="0"/>
              <a:t> </a:t>
            </a:r>
            <a:r>
              <a:rPr lang="en-US" b="1" dirty="0" err="1" smtClean="0"/>
              <a:t>pp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1.4 ‘billions’ de </a:t>
            </a:r>
            <a:r>
              <a:rPr lang="en-US" b="1" dirty="0" err="1" smtClean="0"/>
              <a:t>sucesos</a:t>
            </a:r>
            <a:r>
              <a:rPr lang="en-US" b="1" dirty="0" smtClean="0"/>
              <a:t> en </a:t>
            </a:r>
            <a:r>
              <a:rPr lang="en-US" b="1" dirty="0" err="1" smtClean="0"/>
              <a:t>colisiones</a:t>
            </a:r>
            <a:r>
              <a:rPr lang="en-US" b="1" dirty="0" smtClean="0"/>
              <a:t>  </a:t>
            </a:r>
            <a:r>
              <a:rPr lang="en-US" b="1" dirty="0" err="1" smtClean="0"/>
              <a:t>pPb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Un 50% </a:t>
            </a:r>
            <a:r>
              <a:rPr lang="en-US" b="1" dirty="0" err="1" smtClean="0"/>
              <a:t>más</a:t>
            </a:r>
            <a:r>
              <a:rPr lang="en-US" b="1" dirty="0" smtClean="0"/>
              <a:t> de </a:t>
            </a:r>
            <a:r>
              <a:rPr lang="en-US" b="1" dirty="0" err="1" smtClean="0"/>
              <a:t>datos</a:t>
            </a:r>
            <a:r>
              <a:rPr lang="en-US" b="1" dirty="0" smtClean="0"/>
              <a:t> de los </a:t>
            </a:r>
            <a:r>
              <a:rPr lang="en-US" b="1" dirty="0" err="1" smtClean="0"/>
              <a:t>esperados</a:t>
            </a:r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3" name="dropped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0826" y="2533838"/>
            <a:ext cx="4171835" cy="399482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uadroTexto 13"/>
          <p:cNvSpPr txBox="1"/>
          <p:nvPr/>
        </p:nvSpPr>
        <p:spPr>
          <a:xfrm>
            <a:off x="5221169" y="586482"/>
            <a:ext cx="356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Existe un reto en la CPU (potencia de cálculo) … pero el reto más fuerte es/ha sido el del almacenamiento y manejo  de la ingente  cantidad de datos:</a:t>
            </a:r>
            <a:endParaRPr lang="es-ES" b="1" i="1" dirty="0">
              <a:solidFill>
                <a:srgbClr val="FF0000"/>
              </a:solidFill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6594090" y="2063810"/>
            <a:ext cx="484632" cy="4700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0CA2-64A4-5944-8DE7-78E8D398E9ED}" type="datetime1">
              <a:rPr lang="es-ES" smtClean="0"/>
              <a:t>19/1/17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4</a:t>
            </a:fld>
            <a:endParaRPr lang="es-ES"/>
          </a:p>
        </p:txBody>
      </p:sp>
      <p:pic>
        <p:nvPicPr>
          <p:cNvPr id="8" name="Imagen 7" descr="Captura de pantalla 2017-01-19 a las 12.5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7" y="737346"/>
            <a:ext cx="5056227" cy="38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0.png" descr="grafico-q1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07933" y="4093734"/>
            <a:ext cx="3907504" cy="2167998"/>
          </a:xfrm>
          <a:prstGeom prst="rect">
            <a:avLst/>
          </a:prstGeom>
          <a:ln/>
        </p:spPr>
      </p:pic>
      <p:sp>
        <p:nvSpPr>
          <p:cNvPr id="6" name="CuadroTexto 5"/>
          <p:cNvSpPr txBox="1"/>
          <p:nvPr/>
        </p:nvSpPr>
        <p:spPr>
          <a:xfrm>
            <a:off x="1366794" y="3453885"/>
            <a:ext cx="2271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i="1" dirty="0" smtClean="0"/>
              <a:t>‘</a:t>
            </a:r>
            <a:r>
              <a:rPr lang="es-ES" sz="2000" b="1" i="1" dirty="0" err="1" smtClean="0"/>
              <a:t>Reliability</a:t>
            </a:r>
            <a:r>
              <a:rPr lang="es-ES" sz="2000" b="1" i="1" dirty="0" smtClean="0"/>
              <a:t>’ del IFIC</a:t>
            </a:r>
            <a:endParaRPr lang="es-ES" sz="2000" b="1" i="1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85294" y="162190"/>
            <a:ext cx="5115790" cy="3177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" dirty="0" smtClean="0"/>
          </a:p>
          <a:p>
            <a:r>
              <a:rPr lang="es-ES" dirty="0" smtClean="0"/>
              <a:t>Computación GRID en LHC</a:t>
            </a:r>
          </a:p>
          <a:p>
            <a:pPr lvl="1"/>
            <a:r>
              <a:rPr lang="es-ES" dirty="0" smtClean="0"/>
              <a:t>WLCG y el Computing </a:t>
            </a:r>
            <a:r>
              <a:rPr lang="es-ES" dirty="0" err="1" smtClean="0"/>
              <a:t>Model</a:t>
            </a:r>
            <a:r>
              <a:rPr lang="es-ES" dirty="0" smtClean="0"/>
              <a:t> de ATLAS</a:t>
            </a:r>
          </a:p>
          <a:p>
            <a:pPr lvl="1"/>
            <a:r>
              <a:rPr lang="es-ES" dirty="0" smtClean="0"/>
              <a:t> </a:t>
            </a:r>
            <a:r>
              <a:rPr lang="es-ES" sz="3400" b="1" i="1" dirty="0" smtClean="0">
                <a:solidFill>
                  <a:srgbClr val="FF0000"/>
                </a:solidFill>
              </a:rPr>
              <a:t>Tier-2 ATLAS Español: </a:t>
            </a:r>
            <a:r>
              <a:rPr lang="es-ES" sz="2900" b="1" i="1" dirty="0" smtClean="0">
                <a:solidFill>
                  <a:srgbClr val="008000"/>
                </a:solidFill>
              </a:rPr>
              <a:t>5%  del total de Tier-2 ATLAS; transición al 4% (por peso de contribución española)</a:t>
            </a:r>
          </a:p>
          <a:p>
            <a:pPr lvl="1"/>
            <a:r>
              <a:rPr lang="es-ES" dirty="0" smtClean="0"/>
              <a:t>Actividades de I+D</a:t>
            </a:r>
          </a:p>
          <a:p>
            <a:r>
              <a:rPr lang="es-ES" dirty="0" smtClean="0"/>
              <a:t>Migración al GRID de </a:t>
            </a:r>
            <a:r>
              <a:rPr lang="es-ES" b="1" i="1" dirty="0" smtClean="0">
                <a:solidFill>
                  <a:srgbClr val="FF0000"/>
                </a:solidFill>
              </a:rPr>
              <a:t>aplicaciones en Física (e-Ciencia)</a:t>
            </a:r>
          </a:p>
          <a:p>
            <a:pPr lvl="1"/>
            <a:r>
              <a:rPr lang="es-ES" dirty="0" smtClean="0"/>
              <a:t>GRID-CSIC</a:t>
            </a:r>
          </a:p>
          <a:p>
            <a:pPr lvl="1"/>
            <a:endParaRPr lang="es-ES" dirty="0" smtClean="0"/>
          </a:p>
        </p:txBody>
      </p:sp>
      <p:pic>
        <p:nvPicPr>
          <p:cNvPr id="8" name="Marcador de contenido 9" descr="spain_atlas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2168" r="671" b="900"/>
          <a:stretch/>
        </p:blipFill>
        <p:spPr>
          <a:xfrm>
            <a:off x="5552754" y="162190"/>
            <a:ext cx="2656332" cy="1937508"/>
          </a:xfrm>
          <a:prstGeom prst="rect">
            <a:avLst/>
          </a:prstGeom>
        </p:spPr>
      </p:pic>
      <p:pic>
        <p:nvPicPr>
          <p:cNvPr id="9" name="Imagen 4" descr="Captura de pantalla 2014-12-17 a las 10.24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84" y="3523490"/>
            <a:ext cx="3775173" cy="29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5161108" y="2200051"/>
            <a:ext cx="3047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/>
              <a:t>Migración de aplicaciones de Física al GRID:</a:t>
            </a:r>
          </a:p>
          <a:p>
            <a:pPr lvl="1"/>
            <a:r>
              <a:rPr lang="es-ES_tradnl" sz="1600" b="1" dirty="0"/>
              <a:t>Actividad en disminución desde la finalización de GRID-CSIC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7198-17DA-C14D-B3A0-00E8651EFD46}" type="datetime1">
              <a:rPr lang="es-ES" smtClean="0"/>
              <a:t>19/1/17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5</a:t>
            </a:fld>
            <a:endParaRPr lang="es-ES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26" y="2719154"/>
            <a:ext cx="1099631" cy="7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2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362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0000FF"/>
                </a:solidFill>
                <a:latin typeface="Avenir Black"/>
              </a:rPr>
              <a:t>3.- SITUACION ACTUAL DE DICHOS TEMAS</a:t>
            </a:r>
            <a:endParaRPr lang="es-ES" sz="2800" dirty="0">
              <a:solidFill>
                <a:srgbClr val="0000FF"/>
              </a:solidFill>
              <a:latin typeface="Avenir Black"/>
            </a:endParaRPr>
          </a:p>
        </p:txBody>
      </p:sp>
      <p:pic>
        <p:nvPicPr>
          <p:cNvPr id="6" name="Imagen 13" descr="Captura de pantalla 2014-04-07 a las 00.0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7" y="2726867"/>
            <a:ext cx="3711871" cy="18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0" y="594362"/>
            <a:ext cx="4642019" cy="617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900" dirty="0" smtClean="0"/>
              <a:t>El tema principal es el ‘Desarrollo, Mantenimiento y Operación del Tier-2 Español para ATLAS’ </a:t>
            </a:r>
          </a:p>
          <a:p>
            <a:pPr lvl="1"/>
            <a:r>
              <a:rPr lang="es-ES_tradnl" dirty="0" smtClean="0">
                <a:latin typeface="Calibri"/>
              </a:rPr>
              <a:t>El TIER-2 --- </a:t>
            </a:r>
            <a:r>
              <a:rPr lang="es-ES_tradnl" dirty="0" err="1" smtClean="0">
                <a:latin typeface="Calibri"/>
              </a:rPr>
              <a:t>Nucleo</a:t>
            </a:r>
            <a:endParaRPr lang="es-ES_tradnl" dirty="0" smtClean="0">
              <a:latin typeface="Calibri"/>
            </a:endParaRPr>
          </a:p>
          <a:p>
            <a:pPr lvl="1"/>
            <a:r>
              <a:rPr lang="es-ES_tradnl" dirty="0" smtClean="0">
                <a:latin typeface="Calibri"/>
              </a:rPr>
              <a:t>Objetivo principal del proyecto: converger hacia un </a:t>
            </a:r>
            <a:r>
              <a:rPr lang="es-ES_tradnl" dirty="0" smtClean="0">
                <a:solidFill>
                  <a:srgbClr val="FF0000"/>
                </a:solidFill>
                <a:latin typeface="Calibri"/>
              </a:rPr>
              <a:t>Tier-2 Federado Genuino</a:t>
            </a:r>
            <a:r>
              <a:rPr lang="es-ES_tradnl" dirty="0" smtClean="0">
                <a:latin typeface="Calibri"/>
              </a:rPr>
              <a:t>, que los </a:t>
            </a:r>
            <a:r>
              <a:rPr lang="es-ES_tradnl" dirty="0" err="1" smtClean="0">
                <a:latin typeface="Calibri"/>
              </a:rPr>
              <a:t>sites</a:t>
            </a:r>
            <a:r>
              <a:rPr lang="es-ES_tradnl" dirty="0" smtClean="0">
                <a:latin typeface="Calibri"/>
              </a:rPr>
              <a:t> que lo integran se vean como una sola entidad</a:t>
            </a:r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Almacenamiento Local y Federado</a:t>
            </a:r>
          </a:p>
          <a:p>
            <a:pPr lvl="1"/>
            <a:r>
              <a:rPr lang="es-ES_tradnl" i="1" dirty="0" smtClean="0"/>
              <a:t> Los servicios de almacenamiento suministrados por los centros que integran el Tier-2 convergerán en una </a:t>
            </a:r>
            <a:r>
              <a:rPr lang="es-ES_tradnl" b="1" dirty="0" smtClean="0">
                <a:solidFill>
                  <a:srgbClr val="FF0000"/>
                </a:solidFill>
              </a:rPr>
              <a:t>única solución de almacenamiento y con un único punto de entrada.</a:t>
            </a:r>
          </a:p>
          <a:p>
            <a:pPr lvl="1"/>
            <a:endParaRPr lang="es-ES_tradnl" dirty="0" smtClean="0"/>
          </a:p>
          <a:p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501981" y="687332"/>
            <a:ext cx="4642019" cy="5765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_tradnl" dirty="0" smtClean="0"/>
          </a:p>
          <a:p>
            <a:r>
              <a:rPr lang="es-ES_tradnl" b="1" dirty="0" err="1" smtClean="0">
                <a:solidFill>
                  <a:srgbClr val="FF0000"/>
                </a:solidFill>
              </a:rPr>
              <a:t>Distributed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Analysis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dirty="0" smtClean="0"/>
              <a:t>– DAST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i="1" dirty="0" smtClean="0"/>
              <a:t> colaboración en las actividades del Análisis Distribuido (AD) de ATLAS, y en particular en el despliegue, validación y verificación de los elementos que forman parte del sistema de AD.  </a:t>
            </a:r>
          </a:p>
          <a:p>
            <a:pPr lvl="1"/>
            <a:r>
              <a:rPr lang="es-ES_tradnl" i="1" dirty="0" smtClean="0"/>
              <a:t> actividades de DAST (</a:t>
            </a:r>
            <a:r>
              <a:rPr lang="es-ES_tradnl" b="1" dirty="0" err="1" smtClean="0">
                <a:solidFill>
                  <a:srgbClr val="FF0000"/>
                </a:solidFill>
              </a:rPr>
              <a:t>Distributed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Analysis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Support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Team</a:t>
            </a:r>
            <a:r>
              <a:rPr lang="es-ES_tradnl" i="1" dirty="0" smtClean="0"/>
              <a:t>), que consisten en proporcionar soporte de primeria línea a todos los físicos analistas de ATLAS</a:t>
            </a:r>
          </a:p>
          <a:p>
            <a:pPr lvl="1"/>
            <a:endParaRPr lang="es-ES_tradnl" dirty="0" smtClean="0"/>
          </a:p>
          <a:p>
            <a:r>
              <a:rPr lang="es-ES_tradnl" dirty="0" smtClean="0"/>
              <a:t>Uso de recursos ‘oportunistas’/ </a:t>
            </a:r>
            <a:r>
              <a:rPr lang="es-ES_tradnl" b="1" dirty="0" smtClean="0">
                <a:solidFill>
                  <a:srgbClr val="FF0000"/>
                </a:solidFill>
              </a:rPr>
              <a:t>Cloud Computing</a:t>
            </a:r>
          </a:p>
          <a:p>
            <a:pPr lvl="1"/>
            <a:r>
              <a:rPr lang="es-ES_tradnl" i="1" dirty="0" smtClean="0"/>
              <a:t> Permitir la utilización de </a:t>
            </a:r>
            <a:r>
              <a:rPr lang="es-ES_tradnl" b="1" dirty="0" smtClean="0">
                <a:solidFill>
                  <a:srgbClr val="FF0000"/>
                </a:solidFill>
              </a:rPr>
              <a:t>recursos extra</a:t>
            </a:r>
            <a:r>
              <a:rPr lang="es-ES_tradnl" i="1" dirty="0" smtClean="0"/>
              <a:t>, no comprometidos inicialmente a la colaboración, que pueden satisfacer picos de actividad en la colaboración ATLAS. Existen herramientas software que van en esta dirección.</a:t>
            </a:r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2FF2-91D9-CA4B-A079-644227B56ED3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Jornada Científica IFIC 2017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3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 descr="Captura de pantalla 2014-12-15 a las 10.4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47" y="216399"/>
            <a:ext cx="12573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300" y="3345050"/>
            <a:ext cx="356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kern="1200" dirty="0">
                <a:solidFill>
                  <a:srgbClr val="FF3300"/>
                </a:solidFill>
              </a:rPr>
              <a:t>Nuevo Data </a:t>
            </a:r>
            <a:r>
              <a:rPr lang="es-ES" kern="1200" dirty="0" err="1">
                <a:solidFill>
                  <a:srgbClr val="FF3300"/>
                </a:solidFill>
              </a:rPr>
              <a:t>Flow</a:t>
            </a:r>
            <a:r>
              <a:rPr lang="es-ES" kern="1200" dirty="0">
                <a:solidFill>
                  <a:srgbClr val="FF3300"/>
                </a:solidFill>
              </a:rPr>
              <a:t> de                        ATLAS:</a:t>
            </a:r>
          </a:p>
        </p:txBody>
      </p:sp>
      <p:sp>
        <p:nvSpPr>
          <p:cNvPr id="8" name="Rectángulo 1"/>
          <p:cNvSpPr>
            <a:spLocks noChangeArrowheads="1"/>
          </p:cNvSpPr>
          <p:nvPr/>
        </p:nvSpPr>
        <p:spPr bwMode="auto">
          <a:xfrm>
            <a:off x="4697726" y="454462"/>
            <a:ext cx="4248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sz="1200" dirty="0"/>
              <a:t>   </a:t>
            </a:r>
          </a:p>
          <a:p>
            <a:pPr lvl="1" eaLnBrk="1" hangingPunct="1">
              <a:defRPr/>
            </a:pPr>
            <a:endParaRPr lang="es-ES_tradnl" dirty="0"/>
          </a:p>
        </p:txBody>
      </p:sp>
      <p:pic>
        <p:nvPicPr>
          <p:cNvPr id="9" name="Imagen 1" descr="Captura de pantalla 2016-12-15 a las 21.2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" y="3884225"/>
            <a:ext cx="3993312" cy="283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55707" y="226043"/>
            <a:ext cx="4642019" cy="2792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dirty="0" smtClean="0"/>
          </a:p>
          <a:p>
            <a:r>
              <a:rPr lang="es-ES_tradnl" b="1" dirty="0" err="1" smtClean="0">
                <a:solidFill>
                  <a:srgbClr val="FF0000"/>
                </a:solidFill>
              </a:rPr>
              <a:t>Event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Index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rgbClr val="FF0000"/>
                </a:solidFill>
              </a:rPr>
              <a:t>project</a:t>
            </a:r>
            <a:endParaRPr lang="es-ES_tradnl" b="1" dirty="0" smtClean="0">
              <a:solidFill>
                <a:srgbClr val="FF0000"/>
              </a:solidFill>
            </a:endParaRPr>
          </a:p>
          <a:p>
            <a:pPr marL="628650" lvl="1" indent="-171450">
              <a:buFontTx/>
              <a:buChar char="-"/>
              <a:defRPr/>
            </a:pPr>
            <a:r>
              <a:rPr lang="es-ES_tradnl" dirty="0"/>
              <a:t>Desarrollo y despliegue de un catálogo de sucesos con una gran cantidad de datos – Real Data and Monte Carlo- para todas las etapas de </a:t>
            </a:r>
            <a:r>
              <a:rPr lang="es-ES_tradnl" dirty="0" smtClean="0"/>
              <a:t>procesados</a:t>
            </a:r>
            <a:endParaRPr lang="es-ES_tradnl" dirty="0"/>
          </a:p>
          <a:p>
            <a:pPr marL="628650" lvl="1" indent="-171450">
              <a:buFontTx/>
              <a:buChar char="-"/>
              <a:defRPr/>
            </a:pPr>
            <a:r>
              <a:rPr lang="es-ES_tradnl" dirty="0"/>
              <a:t>Objetivo: obtener una mejores prestaciones en el proceso de análisis</a:t>
            </a:r>
          </a:p>
          <a:p>
            <a:pPr marL="628650" lvl="1" indent="-171450">
              <a:buFontTx/>
              <a:buChar char="-"/>
              <a:defRPr/>
            </a:pPr>
            <a:r>
              <a:rPr lang="es-ES_tradnl" dirty="0"/>
              <a:t>Alta implicación del grupo del IFIC</a:t>
            </a:r>
          </a:p>
          <a:p>
            <a:pPr marL="457200" lvl="1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pPr lvl="1"/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4872862" y="270200"/>
            <a:ext cx="4271138" cy="6452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_tradnl" dirty="0" smtClean="0"/>
          </a:p>
          <a:p>
            <a:r>
              <a:rPr lang="es-ES_tradnl" b="1" dirty="0" smtClean="0">
                <a:solidFill>
                  <a:srgbClr val="FF0000"/>
                </a:solidFill>
              </a:rPr>
              <a:t>Análisis de Física</a:t>
            </a:r>
            <a:r>
              <a:rPr lang="es-ES_tradnl" dirty="0" smtClean="0"/>
              <a:t>: algunos miembros del grupo están en </a:t>
            </a:r>
            <a:r>
              <a:rPr lang="es-ES_tradnl" dirty="0" err="1" smtClean="0"/>
              <a:t>activiadesd</a:t>
            </a:r>
            <a:r>
              <a:rPr lang="es-ES_tradnl" dirty="0" smtClean="0"/>
              <a:t> se análisis en ATLAS: </a:t>
            </a:r>
            <a:r>
              <a:rPr lang="es-ES_tradnl" dirty="0"/>
              <a:t> </a:t>
            </a:r>
            <a:r>
              <a:rPr lang="es-ES_tradnl" dirty="0" smtClean="0"/>
              <a:t>en Física Exótica (en colaboración con otros miembros de ATLAS IFIC tales como el estudio de ‘</a:t>
            </a:r>
            <a:r>
              <a:rPr lang="es-ES_tradnl" dirty="0" err="1" smtClean="0"/>
              <a:t>boosted</a:t>
            </a:r>
            <a:r>
              <a:rPr lang="es-ES_tradnl" dirty="0" smtClean="0"/>
              <a:t> </a:t>
            </a:r>
            <a:r>
              <a:rPr lang="es-ES_tradnl" dirty="0" err="1" smtClean="0"/>
              <a:t>objects</a:t>
            </a:r>
            <a:r>
              <a:rPr lang="es-ES_tradnl" dirty="0" smtClean="0"/>
              <a:t>’ , subestructura de jets, resonancias </a:t>
            </a:r>
            <a:r>
              <a:rPr lang="es-ES_tradnl" dirty="0" err="1" smtClean="0"/>
              <a:t>ttbar</a:t>
            </a:r>
            <a:r>
              <a:rPr lang="es-ES_tradnl" dirty="0" smtClean="0"/>
              <a:t>, </a:t>
            </a:r>
            <a:r>
              <a:rPr lang="es-ES_tradnl" dirty="0" err="1" smtClean="0"/>
              <a:t>asimetrias</a:t>
            </a:r>
            <a:r>
              <a:rPr lang="es-ES_tradnl" dirty="0" smtClean="0"/>
              <a:t>, …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lvl="1"/>
            <a:r>
              <a:rPr lang="es-ES_tradnl" dirty="0" smtClean="0"/>
              <a:t>Los estudiantes de Master y de Doctorado del grupo trabajan en estos temas de física y de </a:t>
            </a:r>
            <a:r>
              <a:rPr lang="es-ES_tradnl" dirty="0" err="1" smtClean="0"/>
              <a:t>computing</a:t>
            </a:r>
            <a:r>
              <a:rPr lang="es-ES_tradnl" dirty="0" smtClean="0"/>
              <a:t> GRID realizando una función de ‘interface’ con otros estudiantes de doctorado y físicos analistas del grupo ATLAS </a:t>
            </a:r>
          </a:p>
          <a:p>
            <a:pPr marL="457200" lvl="1" indent="0">
              <a:buNone/>
            </a:pPr>
            <a:endParaRPr lang="es-ES_tradnl" dirty="0" smtClean="0"/>
          </a:p>
          <a:p>
            <a:pPr marL="457200" lvl="1" indent="0">
              <a:buNone/>
            </a:pPr>
            <a:r>
              <a:rPr lang="es-ES_tradnl" dirty="0" smtClean="0"/>
              <a:t>  </a:t>
            </a:r>
          </a:p>
          <a:p>
            <a:pPr marL="457200" lvl="1" indent="0">
              <a:buNone/>
            </a:pPr>
            <a:endParaRPr lang="es-ES_tradnl" dirty="0" smtClean="0"/>
          </a:p>
          <a:p>
            <a:r>
              <a:rPr lang="es-ES_tradnl" b="1" dirty="0" err="1" smtClean="0">
                <a:solidFill>
                  <a:srgbClr val="FF0000"/>
                </a:solidFill>
              </a:rPr>
              <a:t>User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>
                <a:solidFill>
                  <a:srgbClr val="FF0000"/>
                </a:solidFill>
              </a:rPr>
              <a:t>Support</a:t>
            </a:r>
            <a:r>
              <a:rPr lang="es-ES_tradnl" b="1" dirty="0">
                <a:solidFill>
                  <a:srgbClr val="FF0000"/>
                </a:solidFill>
              </a:rPr>
              <a:t> / </a:t>
            </a:r>
            <a:r>
              <a:rPr lang="es-ES_tradnl" b="1" dirty="0" smtClean="0">
                <a:solidFill>
                  <a:srgbClr val="FF0000"/>
                </a:solidFill>
              </a:rPr>
              <a:t>Apoyo al  </a:t>
            </a:r>
            <a:r>
              <a:rPr lang="es-ES_tradnl" b="1" dirty="0">
                <a:solidFill>
                  <a:srgbClr val="FF0000"/>
                </a:solidFill>
              </a:rPr>
              <a:t>Tier-</a:t>
            </a:r>
            <a:r>
              <a:rPr lang="es-ES_tradnl" b="1" dirty="0" smtClean="0">
                <a:solidFill>
                  <a:srgbClr val="FF0000"/>
                </a:solidFill>
              </a:rPr>
              <a:t>3</a:t>
            </a:r>
          </a:p>
          <a:p>
            <a:pPr marL="0" indent="0">
              <a:buNone/>
            </a:pPr>
            <a:endParaRPr lang="es-ES_tradnl" dirty="0"/>
          </a:p>
          <a:p>
            <a:pPr lvl="1"/>
            <a:r>
              <a:rPr lang="es-ES_tradnl" i="1" dirty="0"/>
              <a:t> </a:t>
            </a:r>
            <a:r>
              <a:rPr lang="es-ES_tradnl" dirty="0"/>
              <a:t>Los físicos analistas de los centros españoles disponen de la Ayuda de Usuarios del grupo así como el mantenimiento por parte del equipo del Tier-2 de la infraestructura de Tier-3 ( se trata de una infraestructura local, esto es, sólo para el IFIC</a:t>
            </a:r>
            <a:r>
              <a:rPr lang="es-ES_tradnl" i="1" dirty="0"/>
              <a:t>)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pPr lvl="1"/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_tradnl" dirty="0" smtClean="0"/>
          </a:p>
          <a:p>
            <a:pPr marL="0" indent="0">
              <a:buFont typeface="Arial"/>
              <a:buNone/>
            </a:pPr>
            <a:endParaRPr lang="es-ES_tradnl" dirty="0" smtClean="0"/>
          </a:p>
          <a:p>
            <a:endParaRPr lang="es-ES" dirty="0"/>
          </a:p>
        </p:txBody>
      </p:sp>
      <p:sp>
        <p:nvSpPr>
          <p:cNvPr id="4" name="Flecha arriba 3"/>
          <p:cNvSpPr/>
          <p:nvPr/>
        </p:nvSpPr>
        <p:spPr>
          <a:xfrm>
            <a:off x="6928025" y="2134011"/>
            <a:ext cx="484632" cy="487352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abajo 4"/>
          <p:cNvSpPr/>
          <p:nvPr/>
        </p:nvSpPr>
        <p:spPr>
          <a:xfrm>
            <a:off x="7075687" y="3884225"/>
            <a:ext cx="336970" cy="609202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6A15-C879-4342-8FF5-7A44F9D68B3D}" type="datetime1">
              <a:rPr lang="es-ES" smtClean="0"/>
              <a:t>19/1/17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52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0535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solidFill>
                  <a:srgbClr val="0000FF"/>
                </a:solidFill>
              </a:rPr>
              <a:t>4.- FUTURO A 2-3 AÑOS VISTA</a:t>
            </a:r>
            <a:endParaRPr lang="es-ES" sz="2800" b="1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98315"/>
            <a:ext cx="8229600" cy="551891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_tradnl" dirty="0"/>
              <a:t>estamos con el proyecto del Plan Nacional FPA2016 recientemente </a:t>
            </a:r>
            <a:r>
              <a:rPr lang="es-ES_tradnl" dirty="0" smtClean="0"/>
              <a:t>conseguido (2017-2018-2019)</a:t>
            </a:r>
          </a:p>
          <a:p>
            <a:pPr lvl="1"/>
            <a:r>
              <a:rPr lang="es-ES_tradnl" dirty="0" smtClean="0"/>
              <a:t>Tenemos por delante un </a:t>
            </a:r>
            <a:r>
              <a:rPr lang="es-ES_tradnl" b="1" dirty="0" smtClean="0">
                <a:solidFill>
                  <a:srgbClr val="FF0000"/>
                </a:solidFill>
              </a:rPr>
              <a:t>incremento del 20% </a:t>
            </a:r>
            <a:r>
              <a:rPr lang="es-ES_tradnl" dirty="0" smtClean="0"/>
              <a:t>para 2017 debido al excelente resultado en luminosidad de 2016.</a:t>
            </a:r>
          </a:p>
          <a:p>
            <a:pPr marL="0" lvl="0" indent="0">
              <a:buNone/>
            </a:pPr>
            <a:endParaRPr lang="es-ES_tradnl" dirty="0"/>
          </a:p>
          <a:p>
            <a:pPr lvl="0"/>
            <a:r>
              <a:rPr lang="es-ES_tradnl" dirty="0"/>
              <a:t>mantener e incluso aumentar la </a:t>
            </a:r>
            <a:r>
              <a:rPr lang="es-ES_tradnl" b="1" i="1" dirty="0">
                <a:solidFill>
                  <a:srgbClr val="FF0000"/>
                </a:solidFill>
              </a:rPr>
              <a:t>relevancia del Tier-2 Español ATLAS</a:t>
            </a:r>
            <a:r>
              <a:rPr lang="es-ES_tradnl" dirty="0"/>
              <a:t>: consecución del Tier-2 </a:t>
            </a:r>
            <a:r>
              <a:rPr lang="es-ES_tradnl" dirty="0" smtClean="0"/>
              <a:t>genuino</a:t>
            </a:r>
          </a:p>
          <a:p>
            <a:pPr marL="0" lvl="0" indent="0">
              <a:buNone/>
            </a:pPr>
            <a:endParaRPr lang="es-ES_tradnl" dirty="0"/>
          </a:p>
          <a:p>
            <a:pPr lvl="0"/>
            <a:r>
              <a:rPr lang="es-ES_tradnl" dirty="0"/>
              <a:t>continuar con una participación en </a:t>
            </a:r>
            <a:r>
              <a:rPr lang="es-ES_tradnl" b="1" i="1" dirty="0">
                <a:solidFill>
                  <a:srgbClr val="FF0000"/>
                </a:solidFill>
              </a:rPr>
              <a:t>I+D en </a:t>
            </a:r>
            <a:r>
              <a:rPr lang="es-ES_tradnl" b="1" i="1" dirty="0" err="1">
                <a:solidFill>
                  <a:srgbClr val="FF0000"/>
                </a:solidFill>
              </a:rPr>
              <a:t>computing</a:t>
            </a:r>
            <a:r>
              <a:rPr lang="es-ES_tradnl" b="1" i="1" dirty="0">
                <a:solidFill>
                  <a:srgbClr val="FF0000"/>
                </a:solidFill>
              </a:rPr>
              <a:t> </a:t>
            </a:r>
            <a:r>
              <a:rPr lang="es-ES_tradnl" dirty="0"/>
              <a:t>siguiendo el camino ya comenzado con el </a:t>
            </a:r>
            <a:r>
              <a:rPr lang="es-ES_tradnl" dirty="0" err="1"/>
              <a:t>Event</a:t>
            </a:r>
            <a:r>
              <a:rPr lang="es-ES_tradnl" dirty="0"/>
              <a:t> </a:t>
            </a:r>
            <a:r>
              <a:rPr lang="es-ES_tradnl" dirty="0" err="1" smtClean="0"/>
              <a:t>Index</a:t>
            </a:r>
            <a:r>
              <a:rPr lang="es-ES_tradnl" dirty="0" smtClean="0"/>
              <a:t> y que pueden abrirnos otras oportunidades</a:t>
            </a:r>
          </a:p>
          <a:p>
            <a:pPr marL="0" lvl="0" indent="0">
              <a:buNone/>
            </a:pPr>
            <a:endParaRPr lang="es-ES_tradnl" dirty="0"/>
          </a:p>
          <a:p>
            <a:pPr lvl="0"/>
            <a:r>
              <a:rPr lang="es-ES_tradnl" dirty="0"/>
              <a:t>acometer los retos que deriven de las tomas de datos a </a:t>
            </a:r>
            <a:r>
              <a:rPr lang="es-ES_tradnl" b="1" dirty="0">
                <a:solidFill>
                  <a:srgbClr val="FF0000"/>
                </a:solidFill>
              </a:rPr>
              <a:t>Alta </a:t>
            </a:r>
            <a:r>
              <a:rPr lang="es-ES_tradnl" b="1" dirty="0" smtClean="0">
                <a:solidFill>
                  <a:srgbClr val="FF0000"/>
                </a:solidFill>
              </a:rPr>
              <a:t>Luminosidad</a:t>
            </a:r>
          </a:p>
          <a:p>
            <a:pPr lvl="1"/>
            <a:r>
              <a:rPr lang="es-ES_tradnl" dirty="0" smtClean="0"/>
              <a:t>Organización de la </a:t>
            </a:r>
            <a:r>
              <a:rPr lang="es-ES_tradnl" b="1" i="1" dirty="0" smtClean="0">
                <a:solidFill>
                  <a:srgbClr val="FF0000"/>
                </a:solidFill>
              </a:rPr>
              <a:t>Semana Software &amp; Computing de ATLAS </a:t>
            </a:r>
            <a:r>
              <a:rPr lang="es-ES_tradnl" dirty="0" smtClean="0"/>
              <a:t>(</a:t>
            </a:r>
            <a:r>
              <a:rPr lang="es-ES_tradnl" dirty="0" err="1" smtClean="0"/>
              <a:t>outside</a:t>
            </a:r>
            <a:r>
              <a:rPr lang="es-ES_tradnl" dirty="0" smtClean="0"/>
              <a:t> CERN), 12-16 de Junio 2017, en Valencia</a:t>
            </a:r>
          </a:p>
          <a:p>
            <a:pPr marL="0" lvl="0" indent="0">
              <a:buNone/>
            </a:pPr>
            <a:endParaRPr lang="es-ES_tradnl" dirty="0" smtClean="0"/>
          </a:p>
          <a:p>
            <a:pPr lvl="0"/>
            <a:r>
              <a:rPr lang="es-ES_tradnl" dirty="0" smtClean="0"/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colaboración con otros </a:t>
            </a:r>
            <a:r>
              <a:rPr lang="es-ES_tradnl" b="1" dirty="0" err="1" smtClean="0">
                <a:solidFill>
                  <a:srgbClr val="FF0000"/>
                </a:solidFill>
              </a:rPr>
              <a:t>sites</a:t>
            </a:r>
            <a:r>
              <a:rPr lang="es-ES_tradnl" dirty="0" smtClean="0"/>
              <a:t>, </a:t>
            </a:r>
            <a:r>
              <a:rPr lang="es-ES_tradnl" dirty="0"/>
              <a:t>en particular, acuerdo con el </a:t>
            </a:r>
            <a:r>
              <a:rPr lang="es-ES_tradnl" dirty="0" err="1"/>
              <a:t>site</a:t>
            </a:r>
            <a:r>
              <a:rPr lang="es-ES_tradnl" dirty="0"/>
              <a:t> de Rabat ( acuerdo I-COOP-B concedido para 2017-</a:t>
            </a:r>
            <a:r>
              <a:rPr lang="es-ES_tradnl" dirty="0" smtClean="0"/>
              <a:t>2018</a:t>
            </a:r>
          </a:p>
          <a:p>
            <a:pPr lvl="1"/>
            <a:endParaRPr lang="es-ES_tradnl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8CA3C-BC51-0C4A-B158-12B601AED8D4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34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84904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0000FF"/>
                </a:solidFill>
              </a:rPr>
              <a:t>5.-FUTURO A MÁS LARGO PLAZO</a:t>
            </a:r>
            <a:endParaRPr lang="es-ES" sz="3600" b="1" dirty="0">
              <a:solidFill>
                <a:srgbClr val="0000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64892"/>
            <a:ext cx="8229600" cy="546696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_tradnl" dirty="0" smtClean="0"/>
              <a:t>Tener un </a:t>
            </a:r>
            <a:r>
              <a:rPr lang="es-ES_tradnl" b="1" i="1" dirty="0" smtClean="0">
                <a:solidFill>
                  <a:srgbClr val="FF0000"/>
                </a:solidFill>
              </a:rPr>
              <a:t>papel de liderazgo  </a:t>
            </a:r>
            <a:r>
              <a:rPr lang="es-ES_tradnl" dirty="0"/>
              <a:t>en el establecimiento del </a:t>
            </a:r>
            <a:r>
              <a:rPr lang="es-ES_tradnl" b="1" i="1" dirty="0">
                <a:solidFill>
                  <a:srgbClr val="FF0000"/>
                </a:solidFill>
              </a:rPr>
              <a:t>Computing</a:t>
            </a:r>
            <a:r>
              <a:rPr lang="es-ES_tradnl" dirty="0"/>
              <a:t> LHC y de futuros proyectos en España: modelo, distribución de </a:t>
            </a:r>
            <a:r>
              <a:rPr lang="es-ES_tradnl" dirty="0" err="1"/>
              <a:t>sites</a:t>
            </a:r>
            <a:r>
              <a:rPr lang="es-ES_tradnl" dirty="0"/>
              <a:t>, contribución de diferentes contribuciones al </a:t>
            </a:r>
            <a:r>
              <a:rPr lang="es-ES_tradnl" dirty="0" err="1"/>
              <a:t>computing</a:t>
            </a:r>
            <a:r>
              <a:rPr lang="es-ES_tradnl" dirty="0"/>
              <a:t> (</a:t>
            </a:r>
            <a:r>
              <a:rPr lang="es-ES_tradnl" dirty="0" err="1"/>
              <a:t>cloud</a:t>
            </a:r>
            <a:r>
              <a:rPr lang="es-ES_tradnl" dirty="0"/>
              <a:t>, GRID, HPC,…</a:t>
            </a:r>
            <a:r>
              <a:rPr lang="es-ES_tradnl" dirty="0" smtClean="0"/>
              <a:t>)</a:t>
            </a:r>
          </a:p>
          <a:p>
            <a:pPr lvl="1"/>
            <a:r>
              <a:rPr lang="es-ES_tradnl" dirty="0" smtClean="0"/>
              <a:t>En particular, participar en la </a:t>
            </a:r>
            <a:r>
              <a:rPr lang="es-ES_tradnl" b="1" i="1" dirty="0" smtClean="0">
                <a:solidFill>
                  <a:srgbClr val="FF0000"/>
                </a:solidFill>
              </a:rPr>
              <a:t>actualización del Computing de LHC en Españ</a:t>
            </a:r>
            <a:r>
              <a:rPr lang="es-ES_tradnl" dirty="0" smtClean="0"/>
              <a:t>a que se llevará a cabo </a:t>
            </a:r>
            <a:r>
              <a:rPr lang="es-ES_tradnl" b="1" i="1" dirty="0" smtClean="0">
                <a:solidFill>
                  <a:srgbClr val="FF0000"/>
                </a:solidFill>
              </a:rPr>
              <a:t>en 2017 </a:t>
            </a:r>
            <a:r>
              <a:rPr lang="es-ES_tradnl" dirty="0" smtClean="0"/>
              <a:t>(según el Gestor FPA)</a:t>
            </a:r>
            <a:endParaRPr lang="es-ES_tradnl" dirty="0"/>
          </a:p>
          <a:p>
            <a:pPr lvl="0"/>
            <a:r>
              <a:rPr lang="es-ES_tradnl" dirty="0"/>
              <a:t>Consolidación del </a:t>
            </a:r>
            <a:r>
              <a:rPr lang="es-ES_tradnl" b="1" i="1" dirty="0">
                <a:solidFill>
                  <a:srgbClr val="FF0000"/>
                </a:solidFill>
              </a:rPr>
              <a:t>Tier-2 en ATLAS </a:t>
            </a:r>
            <a:r>
              <a:rPr lang="es-ES_tradnl" dirty="0"/>
              <a:t>en sus diferentes </a:t>
            </a:r>
            <a:r>
              <a:rPr lang="es-ES_tradnl" dirty="0" smtClean="0"/>
              <a:t>etapas</a:t>
            </a:r>
          </a:p>
          <a:p>
            <a:pPr lvl="1"/>
            <a:r>
              <a:rPr lang="es-ES_tradnl" dirty="0" smtClean="0"/>
              <a:t>Tier-2 Genuino / Núcleo</a:t>
            </a:r>
          </a:p>
          <a:p>
            <a:pPr lvl="1"/>
            <a:r>
              <a:rPr lang="es-ES_tradnl" dirty="0" smtClean="0"/>
              <a:t>Centro de referencia en ATLAS</a:t>
            </a:r>
          </a:p>
          <a:p>
            <a:pPr lvl="1"/>
            <a:endParaRPr lang="es-ES_tradnl" dirty="0"/>
          </a:p>
          <a:p>
            <a:pPr lvl="0"/>
            <a:r>
              <a:rPr lang="es-ES_tradnl" dirty="0"/>
              <a:t>Involucración en </a:t>
            </a:r>
            <a:r>
              <a:rPr lang="es-ES_tradnl" b="1" i="1" dirty="0">
                <a:solidFill>
                  <a:srgbClr val="FF0000"/>
                </a:solidFill>
              </a:rPr>
              <a:t>proyectos de I+D de </a:t>
            </a:r>
            <a:r>
              <a:rPr lang="es-ES_tradnl" b="1" i="1" dirty="0" err="1">
                <a:solidFill>
                  <a:srgbClr val="FF0000"/>
                </a:solidFill>
              </a:rPr>
              <a:t>computing</a:t>
            </a:r>
            <a:r>
              <a:rPr lang="es-ES_tradnl" b="1" i="1" dirty="0">
                <a:solidFill>
                  <a:srgbClr val="FF0000"/>
                </a:solidFill>
              </a:rPr>
              <a:t> </a:t>
            </a:r>
            <a:r>
              <a:rPr lang="es-ES_tradnl" dirty="0"/>
              <a:t>relacionados con el modelo computacional de los </a:t>
            </a:r>
            <a:r>
              <a:rPr lang="es-ES_tradnl" dirty="0" smtClean="0"/>
              <a:t>experimentos</a:t>
            </a:r>
          </a:p>
          <a:p>
            <a:pPr lvl="1"/>
            <a:r>
              <a:rPr lang="es-ES_tradnl" dirty="0" smtClean="0"/>
              <a:t>Elemento fundamental para nuevos proyectos</a:t>
            </a:r>
          </a:p>
          <a:p>
            <a:pPr lvl="1"/>
            <a:r>
              <a:rPr lang="es-ES_tradnl" dirty="0" smtClean="0"/>
              <a:t>Para ‘exportar’ nuevas herramientas y tecnologías en el IFIC</a:t>
            </a:r>
            <a:endParaRPr lang="es-ES_tradnl" dirty="0"/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3CCB-3008-7244-B231-15BCD23F48FC}" type="datetime1">
              <a:rPr lang="es-ES" smtClean="0"/>
              <a:t>19/1/17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Jornada Científica IFIC 2017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8226-E2F4-2F42-9806-FCDB35703BA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52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1632</Words>
  <Application>Microsoft Macintosh PowerPoint</Application>
  <PresentationFormat>Presentación en pantalla (4:3)</PresentationFormat>
  <Paragraphs>223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CONTENIDO:</vt:lpstr>
      <vt:lpstr>1.- COMPOSICIÓN DEL GRUPO</vt:lpstr>
      <vt:lpstr>2.- DESCRIPCIÓN DEL TEMA Ó TEMAS DE INVESTIGACIÓN</vt:lpstr>
      <vt:lpstr>Presentación de PowerPoint</vt:lpstr>
      <vt:lpstr>3.- SITUACION ACTUAL DE DICHOS TEMAS</vt:lpstr>
      <vt:lpstr>Presentación de PowerPoint</vt:lpstr>
      <vt:lpstr>4.- FUTURO A 2-3 AÑOS VISTA</vt:lpstr>
      <vt:lpstr>5.-FUTURO A MÁS LARGO PLAZO</vt:lpstr>
      <vt:lpstr>6.- FINANCIACION ACTUAL</vt:lpstr>
      <vt:lpstr>Presentación de PowerPoint</vt:lpstr>
      <vt:lpstr>Resultados obtenidos se han presentado en conferencias y workshops:</vt:lpstr>
      <vt:lpstr>8.- Relación con Nueva Física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COMPUTACION GRID Y e-CIENCIA</dc:title>
  <dc:creator>Jose Salt</dc:creator>
  <cp:lastModifiedBy>Jose Salt</cp:lastModifiedBy>
  <cp:revision>54</cp:revision>
  <dcterms:created xsi:type="dcterms:W3CDTF">2017-01-13T14:02:33Z</dcterms:created>
  <dcterms:modified xsi:type="dcterms:W3CDTF">2017-01-19T11:58:02Z</dcterms:modified>
</cp:coreProperties>
</file>