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07.jpg" ContentType="image/jpg"/>
  <Override PartName="/ppt/media/image10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486" r:id="rId2"/>
    <p:sldId id="499" r:id="rId3"/>
    <p:sldId id="505" r:id="rId4"/>
    <p:sldId id="504" r:id="rId5"/>
    <p:sldId id="506" r:id="rId6"/>
    <p:sldId id="508" r:id="rId7"/>
    <p:sldId id="507" r:id="rId8"/>
    <p:sldId id="511" r:id="rId9"/>
    <p:sldId id="509" r:id="rId10"/>
    <p:sldId id="510" r:id="rId11"/>
    <p:sldId id="516" r:id="rId12"/>
    <p:sldId id="517" r:id="rId13"/>
    <p:sldId id="518" r:id="rId14"/>
    <p:sldId id="520" r:id="rId15"/>
    <p:sldId id="513" r:id="rId16"/>
    <p:sldId id="522" r:id="rId17"/>
    <p:sldId id="521" r:id="rId18"/>
    <p:sldId id="523" r:id="rId19"/>
    <p:sldId id="541" r:id="rId20"/>
    <p:sldId id="542" r:id="rId21"/>
    <p:sldId id="543" r:id="rId22"/>
    <p:sldId id="544" r:id="rId23"/>
    <p:sldId id="545" r:id="rId24"/>
    <p:sldId id="550" r:id="rId25"/>
    <p:sldId id="546" r:id="rId26"/>
    <p:sldId id="547" r:id="rId27"/>
    <p:sldId id="548" r:id="rId28"/>
    <p:sldId id="549" r:id="rId29"/>
    <p:sldId id="492" r:id="rId30"/>
    <p:sldId id="528" r:id="rId31"/>
    <p:sldId id="527" r:id="rId32"/>
    <p:sldId id="525" r:id="rId33"/>
    <p:sldId id="529" r:id="rId34"/>
    <p:sldId id="530" r:id="rId35"/>
    <p:sldId id="531" r:id="rId36"/>
    <p:sldId id="532" r:id="rId37"/>
    <p:sldId id="538" r:id="rId38"/>
    <p:sldId id="534" r:id="rId39"/>
    <p:sldId id="533" r:id="rId40"/>
    <p:sldId id="535" r:id="rId41"/>
    <p:sldId id="536" r:id="rId42"/>
    <p:sldId id="537" r:id="rId43"/>
    <p:sldId id="539" r:id="rId44"/>
    <p:sldId id="540" r:id="rId45"/>
    <p:sldId id="551" r:id="rId46"/>
  </p:sldIdLst>
  <p:sldSz cx="9144000" cy="6858000" type="screen4x3"/>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578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Estilo claro 1 - Énfasi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Estilo claro 1 - Énfasis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87311" autoAdjust="0"/>
  </p:normalViewPr>
  <p:slideViewPr>
    <p:cSldViewPr snapToGrid="0" snapToObjects="1">
      <p:cViewPr varScale="1">
        <p:scale>
          <a:sx n="91" d="100"/>
          <a:sy n="91" d="100"/>
        </p:scale>
        <p:origin x="-752" y="-112"/>
      </p:cViewPr>
      <p:guideLst>
        <p:guide orient="horz" pos="2160"/>
        <p:guide pos="2880"/>
      </p:guideLst>
    </p:cSldViewPr>
  </p:slideViewPr>
  <p:outlineViewPr>
    <p:cViewPr>
      <p:scale>
        <a:sx n="33" d="100"/>
        <a:sy n="33" d="100"/>
      </p:scale>
      <p:origin x="0" y="148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arcia:Documents:2-Proyectos:Presentacion%20IFIC%202017:M&amp;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garcia:Documents:2-Proyectos:Presentacion%20IFIC%202017:M&amp;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garcia:Documents:2-Proyectos:Presentacion%20IFIC%202017:M&amp;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696479339418856"/>
          <c:y val="0.163734290843806"/>
          <c:w val="0.87065187094976"/>
          <c:h val="0.745254527205643"/>
        </c:manualLayout>
      </c:layout>
      <c:barChart>
        <c:barDir val="col"/>
        <c:grouping val="stacked"/>
        <c:varyColors val="0"/>
        <c:ser>
          <c:idx val="0"/>
          <c:order val="0"/>
          <c:tx>
            <c:strRef>
              <c:f>'Clase 1'!$J$39</c:f>
              <c:strCache>
                <c:ptCount val="1"/>
                <c:pt idx="0">
                  <c:v>Control Room</c:v>
                </c:pt>
              </c:strCache>
            </c:strRef>
          </c:tx>
          <c:invertIfNegative val="0"/>
          <c:cat>
            <c:numRef>
              <c:f>'Clase 1'!$F$2:$M$2</c:f>
              <c:numCache>
                <c:formatCode>General</c:formatCode>
                <c:ptCount val="8"/>
                <c:pt idx="0">
                  <c:v>2009.0</c:v>
                </c:pt>
                <c:pt idx="1">
                  <c:v>2010.0</c:v>
                </c:pt>
                <c:pt idx="2">
                  <c:v>2011.0</c:v>
                </c:pt>
                <c:pt idx="3">
                  <c:v>2012.0</c:v>
                </c:pt>
                <c:pt idx="4">
                  <c:v>2013.0</c:v>
                </c:pt>
                <c:pt idx="5">
                  <c:v>2014.0</c:v>
                </c:pt>
                <c:pt idx="6">
                  <c:v>2015.0</c:v>
                </c:pt>
                <c:pt idx="7">
                  <c:v>2016.0</c:v>
                </c:pt>
              </c:numCache>
            </c:numRef>
          </c:cat>
          <c:val>
            <c:numRef>
              <c:f>'Clase 1'!$F$36:$M$36</c:f>
              <c:numCache>
                <c:formatCode>General</c:formatCode>
                <c:ptCount val="8"/>
                <c:pt idx="0">
                  <c:v>32.0</c:v>
                </c:pt>
                <c:pt idx="1">
                  <c:v>121.2</c:v>
                </c:pt>
                <c:pt idx="2">
                  <c:v>114.43</c:v>
                </c:pt>
                <c:pt idx="3">
                  <c:v>37.42</c:v>
                </c:pt>
                <c:pt idx="4">
                  <c:v>12.49</c:v>
                </c:pt>
                <c:pt idx="5">
                  <c:v>26.86</c:v>
                </c:pt>
                <c:pt idx="6">
                  <c:v>122.07</c:v>
                </c:pt>
                <c:pt idx="7">
                  <c:v>57.09</c:v>
                </c:pt>
              </c:numCache>
            </c:numRef>
          </c:val>
        </c:ser>
        <c:ser>
          <c:idx val="1"/>
          <c:order val="1"/>
          <c:tx>
            <c:strRef>
              <c:f>'Clase 1'!$J$40</c:f>
              <c:strCache>
                <c:ptCount val="1"/>
                <c:pt idx="0">
                  <c:v>Remote</c:v>
                </c:pt>
              </c:strCache>
            </c:strRef>
          </c:tx>
          <c:invertIfNegative val="0"/>
          <c:cat>
            <c:numRef>
              <c:f>'Clase 1'!$F$2:$M$2</c:f>
              <c:numCache>
                <c:formatCode>General</c:formatCode>
                <c:ptCount val="8"/>
                <c:pt idx="0">
                  <c:v>2009.0</c:v>
                </c:pt>
                <c:pt idx="1">
                  <c:v>2010.0</c:v>
                </c:pt>
                <c:pt idx="2">
                  <c:v>2011.0</c:v>
                </c:pt>
                <c:pt idx="3">
                  <c:v>2012.0</c:v>
                </c:pt>
                <c:pt idx="4">
                  <c:v>2013.0</c:v>
                </c:pt>
                <c:pt idx="5">
                  <c:v>2014.0</c:v>
                </c:pt>
                <c:pt idx="6">
                  <c:v>2015.0</c:v>
                </c:pt>
                <c:pt idx="7">
                  <c:v>2016.0</c:v>
                </c:pt>
              </c:numCache>
            </c:numRef>
          </c:cat>
          <c:val>
            <c:numRef>
              <c:f>'Clase 2'!$F$68:$M$68</c:f>
              <c:numCache>
                <c:formatCode>General</c:formatCode>
                <c:ptCount val="8"/>
                <c:pt idx="0">
                  <c:v>164.8</c:v>
                </c:pt>
                <c:pt idx="1">
                  <c:v>217.27</c:v>
                </c:pt>
                <c:pt idx="2">
                  <c:v>346.3</c:v>
                </c:pt>
                <c:pt idx="3">
                  <c:v>221.34</c:v>
                </c:pt>
                <c:pt idx="4">
                  <c:v>0.0</c:v>
                </c:pt>
                <c:pt idx="5">
                  <c:v>12.6</c:v>
                </c:pt>
                <c:pt idx="6">
                  <c:v>198.31</c:v>
                </c:pt>
                <c:pt idx="7">
                  <c:v>171.85</c:v>
                </c:pt>
              </c:numCache>
            </c:numRef>
          </c:val>
        </c:ser>
        <c:dLbls>
          <c:showLegendKey val="0"/>
          <c:showVal val="0"/>
          <c:showCatName val="0"/>
          <c:showSerName val="0"/>
          <c:showPercent val="0"/>
          <c:showBubbleSize val="0"/>
        </c:dLbls>
        <c:gapWidth val="55"/>
        <c:overlap val="100"/>
        <c:axId val="1851592200"/>
        <c:axId val="1827985096"/>
      </c:barChart>
      <c:catAx>
        <c:axId val="1851592200"/>
        <c:scaling>
          <c:orientation val="minMax"/>
        </c:scaling>
        <c:delete val="0"/>
        <c:axPos val="b"/>
        <c:numFmt formatCode="General" sourceLinked="1"/>
        <c:majorTickMark val="none"/>
        <c:minorTickMark val="none"/>
        <c:tickLblPos val="nextTo"/>
        <c:crossAx val="1827985096"/>
        <c:crosses val="autoZero"/>
        <c:auto val="1"/>
        <c:lblAlgn val="ctr"/>
        <c:lblOffset val="100"/>
        <c:noMultiLvlLbl val="0"/>
      </c:catAx>
      <c:valAx>
        <c:axId val="1827985096"/>
        <c:scaling>
          <c:orientation val="minMax"/>
        </c:scaling>
        <c:delete val="0"/>
        <c:axPos val="l"/>
        <c:majorGridlines/>
        <c:numFmt formatCode="General" sourceLinked="1"/>
        <c:majorTickMark val="none"/>
        <c:minorTickMark val="none"/>
        <c:tickLblPos val="nextTo"/>
        <c:crossAx val="1851592200"/>
        <c:crosses val="autoZero"/>
        <c:crossBetween val="between"/>
      </c:valAx>
    </c:plotArea>
    <c:legend>
      <c:legendPos val="r"/>
      <c:layout>
        <c:manualLayout>
          <c:xMode val="edge"/>
          <c:yMode val="edge"/>
          <c:x val="0.281007769493415"/>
          <c:y val="0.00167715121785724"/>
          <c:w val="0.517664796878266"/>
          <c:h val="0.144221999180085"/>
        </c:manualLayout>
      </c:layout>
      <c:overlay val="0"/>
      <c:txPr>
        <a:bodyPr/>
        <a:lstStyle/>
        <a:p>
          <a:pPr>
            <a:defRPr sz="1100"/>
          </a:pPr>
          <a:endParaRPr lang="es-E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dLbls>
            <c:dLbl>
              <c:idx val="2"/>
              <c:layout>
                <c:manualLayout>
                  <c:x val="-0.0796762732999979"/>
                  <c:y val="0.0"/>
                </c:manualLayout>
              </c:layout>
              <c:showLegendKey val="0"/>
              <c:showVal val="0"/>
              <c:showCatName val="1"/>
              <c:showSerName val="0"/>
              <c:showPercent val="1"/>
              <c:showBubbleSize val="0"/>
            </c:dLbl>
            <c:showLegendKey val="0"/>
            <c:showVal val="0"/>
            <c:showCatName val="1"/>
            <c:showSerName val="0"/>
            <c:showPercent val="1"/>
            <c:showBubbleSize val="0"/>
            <c:showLeaderLines val="1"/>
          </c:dLbls>
          <c:cat>
            <c:strRef>
              <c:f>Hoja5!$F$71:$H$71</c:f>
              <c:strCache>
                <c:ptCount val="3"/>
                <c:pt idx="0">
                  <c:v>General Tasks</c:v>
                </c:pt>
                <c:pt idx="1">
                  <c:v>ID gen</c:v>
                </c:pt>
                <c:pt idx="2">
                  <c:v>SCT </c:v>
                </c:pt>
              </c:strCache>
            </c:strRef>
          </c:cat>
          <c:val>
            <c:numRef>
              <c:f>Hoja5!$F$72:$H$72</c:f>
              <c:numCache>
                <c:formatCode>General</c:formatCode>
                <c:ptCount val="3"/>
                <c:pt idx="0">
                  <c:v>751.5</c:v>
                </c:pt>
                <c:pt idx="1">
                  <c:v>510.61</c:v>
                </c:pt>
                <c:pt idx="2">
                  <c:v>70.36</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802989938757655"/>
          <c:y val="0.148148148148148"/>
          <c:w val="0.795294838145232"/>
          <c:h val="0.734506415864683"/>
        </c:manualLayout>
      </c:layout>
      <c:barChart>
        <c:barDir val="col"/>
        <c:grouping val="clustered"/>
        <c:varyColors val="0"/>
        <c:ser>
          <c:idx val="0"/>
          <c:order val="0"/>
          <c:tx>
            <c:strRef>
              <c:f>'Clase 3'!$J$45</c:f>
              <c:strCache>
                <c:ptCount val="1"/>
                <c:pt idx="0">
                  <c:v>FTE Experts</c:v>
                </c:pt>
              </c:strCache>
            </c:strRef>
          </c:tx>
          <c:invertIfNegative val="0"/>
          <c:cat>
            <c:numRef>
              <c:f>'Clase 3'!$F$2:$M$2</c:f>
              <c:numCache>
                <c:formatCode>General</c:formatCode>
                <c:ptCount val="8"/>
                <c:pt idx="0">
                  <c:v>2009.0</c:v>
                </c:pt>
                <c:pt idx="1">
                  <c:v>2010.0</c:v>
                </c:pt>
                <c:pt idx="2">
                  <c:v>2011.0</c:v>
                </c:pt>
                <c:pt idx="3">
                  <c:v>2012.0</c:v>
                </c:pt>
                <c:pt idx="4">
                  <c:v>2013.0</c:v>
                </c:pt>
                <c:pt idx="5">
                  <c:v>2014.0</c:v>
                </c:pt>
                <c:pt idx="6">
                  <c:v>2015.0</c:v>
                </c:pt>
                <c:pt idx="7">
                  <c:v>2016.0</c:v>
                </c:pt>
              </c:numCache>
            </c:numRef>
          </c:cat>
          <c:val>
            <c:numRef>
              <c:f>'Clase 3'!$F$41:$M$41</c:f>
              <c:numCache>
                <c:formatCode>General</c:formatCode>
                <c:ptCount val="8"/>
                <c:pt idx="0">
                  <c:v>1.43</c:v>
                </c:pt>
                <c:pt idx="1">
                  <c:v>2.17</c:v>
                </c:pt>
                <c:pt idx="2">
                  <c:v>2.2</c:v>
                </c:pt>
                <c:pt idx="3">
                  <c:v>2.84</c:v>
                </c:pt>
                <c:pt idx="4">
                  <c:v>3.120000000000001</c:v>
                </c:pt>
                <c:pt idx="5">
                  <c:v>3.19</c:v>
                </c:pt>
                <c:pt idx="6">
                  <c:v>2.79</c:v>
                </c:pt>
                <c:pt idx="7">
                  <c:v>2.57</c:v>
                </c:pt>
              </c:numCache>
            </c:numRef>
          </c:val>
        </c:ser>
        <c:dLbls>
          <c:showLegendKey val="0"/>
          <c:showVal val="0"/>
          <c:showCatName val="0"/>
          <c:showSerName val="0"/>
          <c:showPercent val="0"/>
          <c:showBubbleSize val="0"/>
        </c:dLbls>
        <c:gapWidth val="150"/>
        <c:axId val="1885221576"/>
        <c:axId val="-1992529176"/>
      </c:barChart>
      <c:catAx>
        <c:axId val="1885221576"/>
        <c:scaling>
          <c:orientation val="minMax"/>
        </c:scaling>
        <c:delete val="0"/>
        <c:axPos val="b"/>
        <c:numFmt formatCode="General" sourceLinked="1"/>
        <c:majorTickMark val="out"/>
        <c:minorTickMark val="none"/>
        <c:tickLblPos val="nextTo"/>
        <c:txPr>
          <a:bodyPr/>
          <a:lstStyle/>
          <a:p>
            <a:pPr>
              <a:defRPr sz="800"/>
            </a:pPr>
            <a:endParaRPr lang="es-ES"/>
          </a:p>
        </c:txPr>
        <c:crossAx val="-1992529176"/>
        <c:crosses val="autoZero"/>
        <c:auto val="1"/>
        <c:lblAlgn val="ctr"/>
        <c:lblOffset val="100"/>
        <c:noMultiLvlLbl val="0"/>
      </c:catAx>
      <c:valAx>
        <c:axId val="-1992529176"/>
        <c:scaling>
          <c:orientation val="minMax"/>
        </c:scaling>
        <c:delete val="0"/>
        <c:axPos val="l"/>
        <c:majorGridlines/>
        <c:numFmt formatCode="General" sourceLinked="1"/>
        <c:majorTickMark val="out"/>
        <c:minorTickMark val="none"/>
        <c:tickLblPos val="nextTo"/>
        <c:crossAx val="1885221576"/>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EE1B5F-5F54-C94C-A4A0-8C921A0BCEB6}" type="datetimeFigureOut">
              <a:rPr lang="es-ES" smtClean="0"/>
              <a:t>18/1/17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1B60DF-981F-ED49-BE0F-3F27BC72B099}" type="slidenum">
              <a:rPr lang="es-ES" smtClean="0"/>
              <a:t>‹Nr.›</a:t>
            </a:fld>
            <a:endParaRPr lang="es-ES"/>
          </a:p>
        </p:txBody>
      </p:sp>
    </p:spTree>
    <p:extLst>
      <p:ext uri="{BB962C8B-B14F-4D97-AF65-F5344CB8AC3E}">
        <p14:creationId xmlns:p14="http://schemas.microsoft.com/office/powerpoint/2010/main" val="24471615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622383-8672-7C4E-99B8-4BB77129713C}" type="datetimeFigureOut">
              <a:rPr lang="es-ES_tradnl" smtClean="0"/>
              <a:pPr/>
              <a:t>18/1/17</a:t>
            </a:fld>
            <a:endParaRPr lang="es-ES_tradnl"/>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F04F84-9C67-9E49-A572-D3A322160747}" type="slidenum">
              <a:rPr lang="es-ES_tradnl" smtClean="0"/>
              <a:pPr/>
              <a:t>‹Nr.›</a:t>
            </a:fld>
            <a:endParaRPr lang="es-ES_tradnl"/>
          </a:p>
        </p:txBody>
      </p:sp>
    </p:spTree>
    <p:extLst>
      <p:ext uri="{BB962C8B-B14F-4D97-AF65-F5344CB8AC3E}">
        <p14:creationId xmlns:p14="http://schemas.microsoft.com/office/powerpoint/2010/main" val="2965609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1F04F84-9C67-9E49-A572-D3A322160747}" type="slidenum">
              <a:rPr lang="es-ES_tradnl" smtClean="0"/>
              <a:pPr/>
              <a:t>2</a:t>
            </a:fld>
            <a:endParaRPr lang="es-ES_tradnl"/>
          </a:p>
        </p:txBody>
      </p:sp>
    </p:spTree>
    <p:extLst>
      <p:ext uri="{BB962C8B-B14F-4D97-AF65-F5344CB8AC3E}">
        <p14:creationId xmlns:p14="http://schemas.microsoft.com/office/powerpoint/2010/main" val="195896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1F04F84-9C67-9E49-A572-D3A322160747}" type="slidenum">
              <a:rPr lang="es-ES_tradnl" smtClean="0"/>
              <a:pPr/>
              <a:t>5</a:t>
            </a:fld>
            <a:endParaRPr lang="es-ES_tradnl"/>
          </a:p>
        </p:txBody>
      </p:sp>
    </p:spTree>
    <p:extLst>
      <p:ext uri="{BB962C8B-B14F-4D97-AF65-F5344CB8AC3E}">
        <p14:creationId xmlns:p14="http://schemas.microsoft.com/office/powerpoint/2010/main" val="1958964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1F04F84-9C67-9E49-A572-D3A322160747}" type="slidenum">
              <a:rPr lang="es-ES_tradnl" smtClean="0"/>
              <a:pPr/>
              <a:t>6</a:t>
            </a:fld>
            <a:endParaRPr lang="es-ES_tradnl"/>
          </a:p>
        </p:txBody>
      </p:sp>
    </p:spTree>
    <p:extLst>
      <p:ext uri="{BB962C8B-B14F-4D97-AF65-F5344CB8AC3E}">
        <p14:creationId xmlns:p14="http://schemas.microsoft.com/office/powerpoint/2010/main" val="2661247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1F04F84-9C67-9E49-A572-D3A322160747}" type="slidenum">
              <a:rPr lang="es-ES_tradnl" smtClean="0"/>
              <a:pPr/>
              <a:t>14</a:t>
            </a:fld>
            <a:endParaRPr lang="es-ES_tradnl"/>
          </a:p>
        </p:txBody>
      </p:sp>
    </p:spTree>
    <p:extLst>
      <p:ext uri="{BB962C8B-B14F-4D97-AF65-F5344CB8AC3E}">
        <p14:creationId xmlns:p14="http://schemas.microsoft.com/office/powerpoint/2010/main" val="1360273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pMSSM</a:t>
            </a:r>
            <a:r>
              <a:rPr lang="es-ES" dirty="0" smtClean="0"/>
              <a:t>: </a:t>
            </a:r>
            <a:r>
              <a:rPr lang="es-ES" i="1" dirty="0" err="1" smtClean="0"/>
              <a:t>phenomenological</a:t>
            </a:r>
            <a:r>
              <a:rPr lang="es-ES" i="1" dirty="0" smtClean="0"/>
              <a:t> MSSM. Se </a:t>
            </a:r>
            <a:r>
              <a:rPr lang="es-ES" i="1" dirty="0" err="1" smtClean="0"/>
              <a:t>ereducen</a:t>
            </a:r>
            <a:r>
              <a:rPr lang="es-ES" i="1" dirty="0" smtClean="0"/>
              <a:t> a 19 los 107</a:t>
            </a:r>
            <a:r>
              <a:rPr lang="es-ES" i="1" baseline="0" dirty="0" smtClean="0"/>
              <a:t> </a:t>
            </a:r>
            <a:r>
              <a:rPr lang="es-ES" i="1" baseline="0" dirty="0" err="1" smtClean="0"/>
              <a:t>parametros</a:t>
            </a:r>
            <a:r>
              <a:rPr lang="es-ES" i="1" baseline="0" dirty="0" smtClean="0"/>
              <a:t> de SUSY </a:t>
            </a:r>
            <a:r>
              <a:rPr lang="es-ES" i="1" baseline="0" dirty="0" err="1" smtClean="0"/>
              <a:t>cusando</a:t>
            </a:r>
            <a:r>
              <a:rPr lang="es-ES" i="1" baseline="0" dirty="0" smtClean="0"/>
              <a:t> </a:t>
            </a:r>
            <a:r>
              <a:rPr lang="es-ES" dirty="0" smtClean="0"/>
              <a:t>restricciones fenomenológicas</a:t>
            </a:r>
            <a:endParaRPr lang="es-ES" dirty="0"/>
          </a:p>
        </p:txBody>
      </p:sp>
      <p:sp>
        <p:nvSpPr>
          <p:cNvPr id="4" name="Marcador de número de diapositiva 3"/>
          <p:cNvSpPr>
            <a:spLocks noGrp="1"/>
          </p:cNvSpPr>
          <p:nvPr>
            <p:ph type="sldNum" sz="quarter" idx="10"/>
          </p:nvPr>
        </p:nvSpPr>
        <p:spPr/>
        <p:txBody>
          <a:bodyPr/>
          <a:lstStyle/>
          <a:p>
            <a:fld id="{21F04F84-9C67-9E49-A572-D3A322160747}" type="slidenum">
              <a:rPr lang="es-ES_tradnl" smtClean="0"/>
              <a:pPr/>
              <a:t>20</a:t>
            </a:fld>
            <a:endParaRPr lang="es-ES_tradnl"/>
          </a:p>
        </p:txBody>
      </p:sp>
    </p:spTree>
    <p:extLst>
      <p:ext uri="{BB962C8B-B14F-4D97-AF65-F5344CB8AC3E}">
        <p14:creationId xmlns:p14="http://schemas.microsoft.com/office/powerpoint/2010/main" val="247848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1F04F84-9C67-9E49-A572-D3A322160747}" type="slidenum">
              <a:rPr lang="es-ES_tradnl" smtClean="0"/>
              <a:pPr/>
              <a:t>21</a:t>
            </a:fld>
            <a:endParaRPr lang="es-ES_tradnl"/>
          </a:p>
        </p:txBody>
      </p:sp>
    </p:spTree>
    <p:extLst>
      <p:ext uri="{BB962C8B-B14F-4D97-AF65-F5344CB8AC3E}">
        <p14:creationId xmlns:p14="http://schemas.microsoft.com/office/powerpoint/2010/main" val="2220024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dirty="0" smtClean="0">
                <a:solidFill>
                  <a:srgbClr val="FF0000"/>
                </a:solidFill>
              </a:rPr>
              <a:t>JHEP 1204 (2012) 133: </a:t>
            </a:r>
            <a:r>
              <a:rPr lang="es-ES" dirty="0" smtClean="0"/>
              <a:t>compare experimental and </a:t>
            </a:r>
            <a:r>
              <a:rPr lang="es-ES" dirty="0" err="1" smtClean="0"/>
              <a:t>theoretical</a:t>
            </a:r>
            <a:r>
              <a:rPr lang="es-ES" dirty="0" smtClean="0"/>
              <a:t> </a:t>
            </a:r>
            <a:r>
              <a:rPr lang="es-ES" dirty="0" err="1" smtClean="0"/>
              <a:t>histograms</a:t>
            </a:r>
            <a:endParaRPr lang="es-ES" dirty="0" smtClean="0"/>
          </a:p>
          <a:p>
            <a:r>
              <a:rPr lang="el-GR" sz="1200" b="1" dirty="0" smtClean="0">
                <a:solidFill>
                  <a:srgbClr val="0000FF"/>
                </a:solidFill>
              </a:rPr>
              <a:t>μν</a:t>
            </a:r>
            <a:r>
              <a:rPr lang="es-ES_tradnl" sz="1200" b="1" dirty="0" smtClean="0">
                <a:solidFill>
                  <a:srgbClr val="0000FF"/>
                </a:solidFill>
              </a:rPr>
              <a:t>MSSM: </a:t>
            </a:r>
            <a:r>
              <a:rPr lang="es-ES_tradnl" sz="1200" kern="1200" dirty="0" err="1" smtClean="0">
                <a:solidFill>
                  <a:schemeClr val="tx1"/>
                </a:solidFill>
                <a:effectLst/>
                <a:latin typeface="+mn-lt"/>
                <a:ea typeface="+mn-ea"/>
                <a:cs typeface="+mn-cs"/>
              </a:rPr>
              <a:t>extends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the</a:t>
            </a:r>
            <a:r>
              <a:rPr lang="es-ES_tradnl" sz="1200" kern="1200" dirty="0" smtClean="0">
                <a:solidFill>
                  <a:schemeClr val="tx1"/>
                </a:solidFill>
                <a:effectLst/>
                <a:latin typeface="+mn-lt"/>
                <a:ea typeface="+mn-ea"/>
                <a:cs typeface="+mn-cs"/>
              </a:rPr>
              <a:t> MSSM </a:t>
            </a:r>
            <a:r>
              <a:rPr lang="es-ES_tradnl" sz="1200" kern="1200" dirty="0" err="1" smtClean="0">
                <a:solidFill>
                  <a:schemeClr val="tx1"/>
                </a:solidFill>
                <a:effectLst/>
                <a:latin typeface="+mn-lt"/>
                <a:ea typeface="+mn-ea"/>
                <a:cs typeface="+mn-cs"/>
              </a:rPr>
              <a:t>particle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content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with</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three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singlet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chiral</a:t>
            </a:r>
            <a:r>
              <a:rPr lang="es-ES_tradnl" sz="1200" kern="1200" baseline="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superfield</a:t>
            </a:r>
            <a:r>
              <a:rPr lang="es-ES_tradnl" sz="1200" kern="1200" dirty="0" smtClean="0">
                <a:solidFill>
                  <a:schemeClr val="tx1"/>
                </a:solidFill>
                <a:effectLst/>
                <a:latin typeface="+mn-lt"/>
                <a:ea typeface="+mn-ea"/>
                <a:cs typeface="+mn-cs"/>
              </a:rPr>
              <a:t>. R</a:t>
            </a:r>
            <a:r>
              <a:rPr lang="es-ES_tradnl" sz="1200" kern="1200" baseline="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parity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explicitly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But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only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generates</a:t>
            </a:r>
            <a:r>
              <a:rPr lang="es-ES_tradnl" sz="1200" kern="1200" baseline="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lepton</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number</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violating</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interactions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avitino</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could</a:t>
            </a:r>
            <a:r>
              <a:rPr lang="es-ES_tradnl" sz="1200" kern="1200" dirty="0" smtClean="0">
                <a:solidFill>
                  <a:schemeClr val="tx1"/>
                </a:solidFill>
                <a:effectLst/>
                <a:latin typeface="+mn-lt"/>
                <a:ea typeface="+mn-ea"/>
                <a:cs typeface="+mn-cs"/>
              </a:rPr>
              <a:t> be a viable DM </a:t>
            </a:r>
            <a:r>
              <a:rPr lang="es-ES_tradnl" sz="1200" kern="1200" dirty="0" err="1" smtClean="0">
                <a:solidFill>
                  <a:schemeClr val="tx1"/>
                </a:solidFill>
                <a:effectLst/>
                <a:latin typeface="+mn-lt"/>
                <a:ea typeface="+mn-ea"/>
                <a:cs typeface="+mn-cs"/>
              </a:rPr>
              <a:t>candidate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producing</a:t>
            </a:r>
            <a:r>
              <a:rPr lang="es-ES_tradnl" sz="1200" kern="1200" dirty="0" smtClean="0">
                <a:solidFill>
                  <a:schemeClr val="tx1"/>
                </a:solidFill>
                <a:effectLst/>
                <a:latin typeface="+mn-lt"/>
                <a:ea typeface="+mn-ea"/>
                <a:cs typeface="+mn-cs"/>
              </a:rPr>
              <a:t>. </a:t>
            </a:r>
          </a:p>
          <a:p>
            <a:endParaRPr lang="es-ES_tradnl"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21F04F84-9C67-9E49-A572-D3A322160747}" type="slidenum">
              <a:rPr lang="es-ES_tradnl" smtClean="0"/>
              <a:pPr/>
              <a:t>22</a:t>
            </a:fld>
            <a:endParaRPr lang="es-ES_tradnl"/>
          </a:p>
        </p:txBody>
      </p:sp>
    </p:spTree>
    <p:extLst>
      <p:ext uri="{BB962C8B-B14F-4D97-AF65-F5344CB8AC3E}">
        <p14:creationId xmlns:p14="http://schemas.microsoft.com/office/powerpoint/2010/main" val="839539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dirty="0" smtClean="0"/>
              <a:t>NUHM2 model : </a:t>
            </a:r>
            <a:r>
              <a:rPr lang="en-GB" dirty="0" smtClean="0"/>
              <a:t>two-extra parameter non-universal Higgs </a:t>
            </a:r>
            <a:r>
              <a:rPr lang="en-GB" i="1" dirty="0" smtClean="0"/>
              <a:t>model</a:t>
            </a:r>
            <a:endParaRPr lang="es-ES" dirty="0"/>
          </a:p>
        </p:txBody>
      </p:sp>
      <p:sp>
        <p:nvSpPr>
          <p:cNvPr id="4" name="Marcador de número de diapositiva 3"/>
          <p:cNvSpPr>
            <a:spLocks noGrp="1"/>
          </p:cNvSpPr>
          <p:nvPr>
            <p:ph type="sldNum" sz="quarter" idx="10"/>
          </p:nvPr>
        </p:nvSpPr>
        <p:spPr/>
        <p:txBody>
          <a:bodyPr/>
          <a:lstStyle/>
          <a:p>
            <a:fld id="{21F04F84-9C67-9E49-A572-D3A322160747}" type="slidenum">
              <a:rPr lang="es-ES_tradnl" smtClean="0"/>
              <a:pPr/>
              <a:t>23</a:t>
            </a:fld>
            <a:endParaRPr lang="es-ES_tradnl"/>
          </a:p>
        </p:txBody>
      </p:sp>
    </p:spTree>
    <p:extLst>
      <p:ext uri="{BB962C8B-B14F-4D97-AF65-F5344CB8AC3E}">
        <p14:creationId xmlns:p14="http://schemas.microsoft.com/office/powerpoint/2010/main" val="1629552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0D317524-FF35-8E47-903F-8341A9E23EF4}" type="datetime1">
              <a:rPr lang="es-ES" smtClean="0"/>
              <a:t>18/1/17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E131B6B5-2164-3247-A94A-F0DBF7B7A6DB}" type="slidenum">
              <a:rPr lang="es-ES_tradnl" smtClean="0"/>
              <a:pPr/>
              <a:t>‹Nr.›</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0DF0F0B3-7F10-E84A-93CC-4292272A6756}" type="datetime1">
              <a:rPr lang="es-ES" smtClean="0"/>
              <a:t>18/1/17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E131B6B5-2164-3247-A94A-F0DBF7B7A6DB}" type="slidenum">
              <a:rPr lang="es-ES_tradnl" smtClean="0"/>
              <a:pPr/>
              <a:t>‹Nr.›</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241CACA1-FB03-F24B-A968-F74C860415BF}" type="datetime1">
              <a:rPr lang="es-ES" smtClean="0"/>
              <a:t>18/1/17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E131B6B5-2164-3247-A94A-F0DBF7B7A6DB}" type="slidenum">
              <a:rPr lang="es-ES_tradnl" smtClean="0"/>
              <a:pPr/>
              <a:t>‹Nr.›</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011CA3FE-4415-A74D-9628-363D8E7FAD7E}" type="datetime1">
              <a:rPr lang="es-ES" smtClean="0"/>
              <a:t>18/1/17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E131B6B5-2164-3247-A94A-F0DBF7B7A6DB}" type="slidenum">
              <a:rPr lang="es-ES_tradnl" smtClean="0"/>
              <a:pPr/>
              <a:t>‹Nr.›</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15D65854-E3E7-4B40-8E04-B12E8392E939}" type="datetime1">
              <a:rPr lang="es-ES" smtClean="0"/>
              <a:t>18/1/17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E131B6B5-2164-3247-A94A-F0DBF7B7A6DB}" type="slidenum">
              <a:rPr lang="es-ES_tradnl" smtClean="0"/>
              <a:pPr/>
              <a:t>‹Nr.›</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C70AAD74-4EA2-8C47-AE59-98686E265CF4}" type="datetime1">
              <a:rPr lang="es-ES" smtClean="0"/>
              <a:t>18/1/17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E131B6B5-2164-3247-A94A-F0DBF7B7A6DB}" type="slidenum">
              <a:rPr lang="es-ES_tradnl" smtClean="0"/>
              <a:pPr/>
              <a:t>‹Nr.›</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46632555-4191-3648-A12D-498833C479EB}" type="datetime1">
              <a:rPr lang="es-ES" smtClean="0"/>
              <a:t>18/1/17</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E131B6B5-2164-3247-A94A-F0DBF7B7A6DB}" type="slidenum">
              <a:rPr lang="es-ES_tradnl" smtClean="0"/>
              <a:pPr/>
              <a:t>‹Nr.›</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1FACEB33-528E-FB41-97C3-FFDDD17179B0}" type="datetime1">
              <a:rPr lang="es-ES" smtClean="0"/>
              <a:t>18/1/17</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E131B6B5-2164-3247-A94A-F0DBF7B7A6DB}" type="slidenum">
              <a:rPr lang="es-ES_tradnl" smtClean="0"/>
              <a:pPr/>
              <a:t>‹Nr.›</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5A064B2-9C0B-CD4E-8663-FBE4BD633351}" type="datetime1">
              <a:rPr lang="es-ES" smtClean="0"/>
              <a:t>18/1/17</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E131B6B5-2164-3247-A94A-F0DBF7B7A6DB}" type="slidenum">
              <a:rPr lang="es-ES_tradnl" smtClean="0"/>
              <a:pPr/>
              <a:t>‹Nr.›</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1F4A544-10AA-9E44-BE5A-B7B2BE0C2F45}" type="datetime1">
              <a:rPr lang="es-ES" smtClean="0"/>
              <a:t>18/1/17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E131B6B5-2164-3247-A94A-F0DBF7B7A6DB}" type="slidenum">
              <a:rPr lang="es-ES_tradnl" smtClean="0"/>
              <a:pPr/>
              <a:t>‹Nr.›</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CFF46912-E581-A848-BECA-DF316D0F8184}" type="datetime1">
              <a:rPr lang="es-ES" smtClean="0"/>
              <a:t>18/1/17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E131B6B5-2164-3247-A94A-F0DBF7B7A6DB}" type="slidenum">
              <a:rPr lang="es-ES_tradnl" smtClean="0"/>
              <a:pPr/>
              <a:t>‹Nr.›</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 para editar título</a:t>
            </a:r>
            <a:endParaRPr lang="es-ES_tradnl"/>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5C739-A839-7345-A3A0-176DD965AF0A}" type="datetime1">
              <a:rPr lang="es-ES" smtClean="0"/>
              <a:t>18/1/17</a:t>
            </a:fld>
            <a:endParaRPr lang="es-ES_tradnl"/>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1B6B5-2164-3247-A94A-F0DBF7B7A6DB}" type="slidenum">
              <a:rPr lang="es-ES_tradnl" smtClean="0"/>
              <a:pPr/>
              <a:t>‹Nr.›</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4" Type="http://schemas.microsoft.com/office/2007/relationships/hdphoto" Target="../media/hdphoto1.wdp"/><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1.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0.png"/><Relationship Id="rId7" Type="http://schemas.openxmlformats.org/officeDocument/2006/relationships/image" Target="../media/image63.png"/><Relationship Id="rId8"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4" Type="http://schemas.microsoft.com/office/2007/relationships/hdphoto" Target="../media/hdphoto3.wdp"/><Relationship Id="rId5"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63.png"/><Relationship Id="rId5" Type="http://schemas.microsoft.com/office/2007/relationships/hdphoto" Target="../media/hdphoto4.wdp"/><Relationship Id="rId6" Type="http://schemas.openxmlformats.org/officeDocument/2006/relationships/image" Target="../media/image60.png"/><Relationship Id="rId7" Type="http://schemas.openxmlformats.org/officeDocument/2006/relationships/image" Target="../media/image67.png"/><Relationship Id="rId8"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81.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jpeg"/><Relationship Id="rId5" Type="http://schemas.openxmlformats.org/officeDocument/2006/relationships/image" Target="../media/image95.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jpe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90.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07.jpg"/><Relationship Id="rId4" Type="http://schemas.openxmlformats.org/officeDocument/2006/relationships/image" Target="../media/image108.jp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png"/><Relationship Id="rId10"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jpeg"/><Relationship Id="rId5" Type="http://schemas.openxmlformats.org/officeDocument/2006/relationships/image" Target="../media/image116.jpe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1</a:t>
            </a:fld>
            <a:endParaRPr lang="es-ES_tradnl" dirty="0"/>
          </a:p>
        </p:txBody>
      </p:sp>
      <p:sp>
        <p:nvSpPr>
          <p:cNvPr id="8" name="Título 1"/>
          <p:cNvSpPr txBox="1">
            <a:spLocks/>
          </p:cNvSpPr>
          <p:nvPr/>
        </p:nvSpPr>
        <p:spPr>
          <a:xfrm>
            <a:off x="685800" y="1381719"/>
            <a:ext cx="7772400" cy="2104003"/>
          </a:xfrm>
          <a:prstGeom prst="rect">
            <a:avLst/>
          </a:prstGeom>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6000" dirty="0" smtClean="0">
                <a:solidFill>
                  <a:srgbClr val="FFFFFF"/>
                </a:solidFill>
              </a:rPr>
              <a:t>Inner Tracker </a:t>
            </a:r>
          </a:p>
          <a:p>
            <a:r>
              <a:rPr lang="en-GB" sz="6000" dirty="0" smtClean="0">
                <a:solidFill>
                  <a:srgbClr val="FFFFFF"/>
                </a:solidFill>
              </a:rPr>
              <a:t>and </a:t>
            </a:r>
          </a:p>
          <a:p>
            <a:r>
              <a:rPr lang="en-GB" sz="6000" dirty="0" smtClean="0">
                <a:solidFill>
                  <a:srgbClr val="FFFFFF"/>
                </a:solidFill>
              </a:rPr>
              <a:t>Physics at ATLAS y </a:t>
            </a:r>
            <a:r>
              <a:rPr lang="en-GB" sz="6000" dirty="0" err="1" smtClean="0">
                <a:solidFill>
                  <a:srgbClr val="FFFFFF"/>
                </a:solidFill>
              </a:rPr>
              <a:t>MoEDAL</a:t>
            </a:r>
            <a:endParaRPr lang="en-GB" sz="6600" b="1" dirty="0">
              <a:ln w="17780" cmpd="sng">
                <a:solidFill>
                  <a:schemeClr val="accent1">
                    <a:tint val="3000"/>
                  </a:schemeClr>
                </a:solidFill>
                <a:prstDash val="solid"/>
                <a:miter lim="800000"/>
              </a:ln>
              <a:solidFill>
                <a:srgbClr val="FFFFFF"/>
              </a:solidFill>
              <a:effectLst>
                <a:outerShdw blurRad="55000" dist="50800" dir="5400000" algn="tl">
                  <a:srgbClr val="000000">
                    <a:alpha val="33000"/>
                  </a:srgbClr>
                </a:outerShdw>
              </a:effectLst>
            </a:endParaRPr>
          </a:p>
        </p:txBody>
      </p:sp>
      <p:sp>
        <p:nvSpPr>
          <p:cNvPr id="11" name="Rectángulo 10"/>
          <p:cNvSpPr/>
          <p:nvPr/>
        </p:nvSpPr>
        <p:spPr>
          <a:xfrm>
            <a:off x="712053" y="6336366"/>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12" name="Imagen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6969"/>
            <a:ext cx="2380675" cy="797913"/>
          </a:xfrm>
          <a:prstGeom prst="rect">
            <a:avLst/>
          </a:prstGeom>
        </p:spPr>
      </p:pic>
      <p:pic>
        <p:nvPicPr>
          <p:cNvPr id="2" name="Imagen 1" descr="Captura de pantalla 2017-01-19 a las 16.16.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191" y="5385359"/>
            <a:ext cx="5250865" cy="741648"/>
          </a:xfrm>
          <a:prstGeom prst="rect">
            <a:avLst/>
          </a:prstGeom>
        </p:spPr>
      </p:pic>
      <p:sp>
        <p:nvSpPr>
          <p:cNvPr id="3" name="CuadroTexto 2"/>
          <p:cNvSpPr txBox="1"/>
          <p:nvPr/>
        </p:nvSpPr>
        <p:spPr>
          <a:xfrm>
            <a:off x="3181736" y="4469151"/>
            <a:ext cx="2428166" cy="523220"/>
          </a:xfrm>
          <a:prstGeom prst="rect">
            <a:avLst/>
          </a:prstGeom>
          <a:noFill/>
        </p:spPr>
        <p:txBody>
          <a:bodyPr wrap="square" rtlCol="0">
            <a:spAutoFit/>
          </a:bodyPr>
          <a:lstStyle/>
          <a:p>
            <a:pPr algn="ctr"/>
            <a:r>
              <a:rPr lang="es-ES" sz="2800" dirty="0" smtClean="0">
                <a:solidFill>
                  <a:schemeClr val="bg1"/>
                </a:solidFill>
              </a:rPr>
              <a:t>C. Garc</a:t>
            </a:r>
            <a:r>
              <a:rPr lang="es-ES" sz="2800" dirty="0" smtClean="0">
                <a:solidFill>
                  <a:schemeClr val="bg1"/>
                </a:solidFill>
              </a:rPr>
              <a:t>ía</a:t>
            </a:r>
            <a:endParaRPr lang="es-ES" sz="2800" dirty="0">
              <a:solidFill>
                <a:schemeClr val="bg1"/>
              </a:solidFill>
            </a:endParaRPr>
          </a:p>
        </p:txBody>
      </p:sp>
    </p:spTree>
    <p:extLst>
      <p:ext uri="{BB962C8B-B14F-4D97-AF65-F5344CB8AC3E}">
        <p14:creationId xmlns:p14="http://schemas.microsoft.com/office/powerpoint/2010/main" val="36769101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564078"/>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n-GB" sz="3600" dirty="0" smtClean="0"/>
              <a:t>Detector operation</a:t>
            </a:r>
            <a:endParaRPr lang="en-GB" sz="2800"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6029309"/>
            <a:ext cx="600064" cy="797913"/>
          </a:xfrm>
          <a:prstGeom prst="rect">
            <a:avLst/>
          </a:prstGeom>
        </p:spPr>
      </p:pic>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5" name="CuadroTexto 4"/>
          <p:cNvSpPr txBox="1"/>
          <p:nvPr/>
        </p:nvSpPr>
        <p:spPr>
          <a:xfrm>
            <a:off x="529600" y="854090"/>
            <a:ext cx="2963119" cy="369332"/>
          </a:xfrm>
          <a:prstGeom prst="rect">
            <a:avLst/>
          </a:prstGeom>
          <a:noFill/>
        </p:spPr>
        <p:txBody>
          <a:bodyPr wrap="square" rtlCol="0">
            <a:spAutoFit/>
          </a:bodyPr>
          <a:lstStyle/>
          <a:p>
            <a:endParaRPr lang="es-ES" dirty="0">
              <a:solidFill>
                <a:schemeClr val="bg1"/>
              </a:solidFill>
            </a:endParaRPr>
          </a:p>
        </p:txBody>
      </p:sp>
      <p:sp>
        <p:nvSpPr>
          <p:cNvPr id="30" name="CuadroTexto 29"/>
          <p:cNvSpPr txBox="1"/>
          <p:nvPr/>
        </p:nvSpPr>
        <p:spPr>
          <a:xfrm>
            <a:off x="1166269" y="860903"/>
            <a:ext cx="1373731" cy="369332"/>
          </a:xfrm>
          <a:prstGeom prst="rect">
            <a:avLst/>
          </a:prstGeom>
          <a:noFill/>
        </p:spPr>
        <p:txBody>
          <a:bodyPr wrap="square" rtlCol="0">
            <a:spAutoFit/>
          </a:bodyPr>
          <a:lstStyle/>
          <a:p>
            <a:r>
              <a:rPr lang="es-ES" dirty="0">
                <a:solidFill>
                  <a:srgbClr val="FFFFFF"/>
                </a:solidFill>
              </a:rPr>
              <a:t>IFIC-SCT</a:t>
            </a:r>
          </a:p>
        </p:txBody>
      </p:sp>
      <p:sp>
        <p:nvSpPr>
          <p:cNvPr id="7" name="Marcador de número de diapositiva 6"/>
          <p:cNvSpPr>
            <a:spLocks noGrp="1"/>
          </p:cNvSpPr>
          <p:nvPr>
            <p:ph type="sldNum" sz="quarter" idx="12"/>
          </p:nvPr>
        </p:nvSpPr>
        <p:spPr>
          <a:xfrm>
            <a:off x="6553200" y="6313242"/>
            <a:ext cx="2133600" cy="365125"/>
          </a:xfrm>
        </p:spPr>
        <p:txBody>
          <a:bodyPr/>
          <a:lstStyle/>
          <a:p>
            <a:fld id="{E131B6B5-2164-3247-A94A-F0DBF7B7A6DB}" type="slidenum">
              <a:rPr lang="es-ES_tradnl" smtClean="0"/>
              <a:pPr/>
              <a:t>10</a:t>
            </a:fld>
            <a:endParaRPr lang="es-ES_tradnl"/>
          </a:p>
        </p:txBody>
      </p:sp>
      <p:sp>
        <p:nvSpPr>
          <p:cNvPr id="3" name="CuadroTexto 2"/>
          <p:cNvSpPr txBox="1"/>
          <p:nvPr/>
        </p:nvSpPr>
        <p:spPr>
          <a:xfrm>
            <a:off x="457201" y="907069"/>
            <a:ext cx="8446076" cy="646331"/>
          </a:xfrm>
          <a:prstGeom prst="rect">
            <a:avLst/>
          </a:prstGeom>
          <a:noFill/>
        </p:spPr>
        <p:txBody>
          <a:bodyPr wrap="square" rtlCol="0">
            <a:spAutoFit/>
          </a:bodyPr>
          <a:lstStyle/>
          <a:p>
            <a:r>
              <a:rPr lang="en-GB" dirty="0" smtClean="0"/>
              <a:t>We have to contribute to the ATLAS  </a:t>
            </a:r>
            <a:r>
              <a:rPr lang="en-GB" dirty="0"/>
              <a:t>O</a:t>
            </a:r>
            <a:r>
              <a:rPr lang="en-GB" dirty="0" smtClean="0"/>
              <a:t>peration according </a:t>
            </a:r>
            <a:r>
              <a:rPr lang="en-GB" dirty="0"/>
              <a:t>with the ATLAS </a:t>
            </a:r>
            <a:r>
              <a:rPr lang="en-GB" dirty="0" smtClean="0"/>
              <a:t>fair-sharing </a:t>
            </a:r>
            <a:r>
              <a:rPr lang="en-GB" baseline="30000" dirty="0" smtClean="0"/>
              <a:t>(</a:t>
            </a:r>
            <a:r>
              <a:rPr lang="en-GB" dirty="0" smtClean="0"/>
              <a:t>*</a:t>
            </a:r>
            <a:r>
              <a:rPr lang="en-GB" baseline="30000" dirty="0" smtClean="0"/>
              <a:t>)</a:t>
            </a:r>
            <a:r>
              <a:rPr lang="en-GB" dirty="0"/>
              <a:t> . The </a:t>
            </a:r>
            <a:r>
              <a:rPr lang="en-GB" dirty="0" smtClean="0"/>
              <a:t>OT include experts</a:t>
            </a:r>
            <a:r>
              <a:rPr lang="en-GB" dirty="0"/>
              <a:t>, shifters and on-call duties</a:t>
            </a:r>
          </a:p>
        </p:txBody>
      </p:sp>
      <p:sp>
        <p:nvSpPr>
          <p:cNvPr id="10" name="CuadroTexto 9"/>
          <p:cNvSpPr txBox="1"/>
          <p:nvPr/>
        </p:nvSpPr>
        <p:spPr>
          <a:xfrm>
            <a:off x="5086759" y="6488668"/>
            <a:ext cx="3337304" cy="307777"/>
          </a:xfrm>
          <a:prstGeom prst="rect">
            <a:avLst/>
          </a:prstGeom>
          <a:noFill/>
        </p:spPr>
        <p:txBody>
          <a:bodyPr wrap="square" rtlCol="0">
            <a:spAutoFit/>
          </a:bodyPr>
          <a:lstStyle/>
          <a:p>
            <a:r>
              <a:rPr lang="en-GB" sz="1400" baseline="30000" dirty="0" smtClean="0"/>
              <a:t>(</a:t>
            </a:r>
            <a:r>
              <a:rPr lang="en-GB" sz="1400" dirty="0" smtClean="0"/>
              <a:t>*</a:t>
            </a:r>
            <a:r>
              <a:rPr lang="en-GB" sz="1400" baseline="30000" dirty="0" smtClean="0"/>
              <a:t>)</a:t>
            </a:r>
            <a:r>
              <a:rPr lang="en-GB" sz="1400" dirty="0" smtClean="0"/>
              <a:t> IFIC </a:t>
            </a:r>
            <a:r>
              <a:rPr lang="en-GB" sz="1400" dirty="0"/>
              <a:t>is 1.26% of ATLAS authors with </a:t>
            </a:r>
            <a:r>
              <a:rPr lang="en-GB" sz="1400" dirty="0" smtClean="0"/>
              <a:t>PhD. </a:t>
            </a:r>
            <a:endParaRPr lang="en-GB" sz="1400" dirty="0"/>
          </a:p>
        </p:txBody>
      </p:sp>
      <p:graphicFrame>
        <p:nvGraphicFramePr>
          <p:cNvPr id="11" name="Gráfico 10"/>
          <p:cNvGraphicFramePr>
            <a:graphicFrameLocks/>
          </p:cNvGraphicFramePr>
          <p:nvPr>
            <p:extLst>
              <p:ext uri="{D42A27DB-BD31-4B8C-83A1-F6EECF244321}">
                <p14:modId xmlns:p14="http://schemas.microsoft.com/office/powerpoint/2010/main" val="3648333218"/>
              </p:ext>
            </p:extLst>
          </p:nvPr>
        </p:nvGraphicFramePr>
        <p:xfrm>
          <a:off x="457200" y="1553400"/>
          <a:ext cx="3361264" cy="1909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p:cNvGraphicFramePr>
            <a:graphicFrameLocks/>
          </p:cNvGraphicFramePr>
          <p:nvPr>
            <p:extLst>
              <p:ext uri="{D42A27DB-BD31-4B8C-83A1-F6EECF244321}">
                <p14:modId xmlns:p14="http://schemas.microsoft.com/office/powerpoint/2010/main" val="1504407333"/>
              </p:ext>
            </p:extLst>
          </p:nvPr>
        </p:nvGraphicFramePr>
        <p:xfrm>
          <a:off x="3592200" y="2048847"/>
          <a:ext cx="2677629" cy="1709333"/>
        </p:xfrm>
        <a:graphic>
          <a:graphicData uri="http://schemas.openxmlformats.org/drawingml/2006/chart">
            <c:chart xmlns:c="http://schemas.openxmlformats.org/drawingml/2006/chart" xmlns:r="http://schemas.openxmlformats.org/officeDocument/2006/relationships" r:id="rId4"/>
          </a:graphicData>
        </a:graphic>
      </p:graphicFrame>
      <p:sp>
        <p:nvSpPr>
          <p:cNvPr id="6" name="CuadroTexto 5"/>
          <p:cNvSpPr txBox="1"/>
          <p:nvPr/>
        </p:nvSpPr>
        <p:spPr>
          <a:xfrm>
            <a:off x="1890991" y="1905067"/>
            <a:ext cx="2350052" cy="369332"/>
          </a:xfrm>
          <a:prstGeom prst="rect">
            <a:avLst/>
          </a:prstGeom>
          <a:solidFill>
            <a:srgbClr val="FFFFFF"/>
          </a:solidFill>
        </p:spPr>
        <p:txBody>
          <a:bodyPr wrap="square" rtlCol="0">
            <a:spAutoFit/>
          </a:bodyPr>
          <a:lstStyle/>
          <a:p>
            <a:r>
              <a:rPr lang="es-ES" dirty="0" smtClean="0"/>
              <a:t> </a:t>
            </a:r>
            <a:r>
              <a:rPr lang="es-ES" sz="1200" dirty="0" smtClean="0"/>
              <a:t>~ 250  (8 </a:t>
            </a:r>
            <a:r>
              <a:rPr lang="es-ES" sz="1200" dirty="0" err="1" smtClean="0"/>
              <a:t>hours</a:t>
            </a:r>
            <a:r>
              <a:rPr lang="es-ES" sz="1200" dirty="0" smtClean="0"/>
              <a:t> </a:t>
            </a:r>
            <a:r>
              <a:rPr lang="es-ES" sz="1200" dirty="0" err="1" smtClean="0"/>
              <a:t>shift</a:t>
            </a:r>
            <a:r>
              <a:rPr lang="es-ES" sz="1200" dirty="0" smtClean="0"/>
              <a:t>) /</a:t>
            </a:r>
            <a:r>
              <a:rPr lang="es-ES" sz="1200" dirty="0" err="1" smtClean="0"/>
              <a:t>year</a:t>
            </a:r>
            <a:endParaRPr lang="es-ES" sz="1200" dirty="0"/>
          </a:p>
        </p:txBody>
      </p:sp>
      <p:graphicFrame>
        <p:nvGraphicFramePr>
          <p:cNvPr id="13" name="Gráfico 12"/>
          <p:cNvGraphicFramePr>
            <a:graphicFrameLocks/>
          </p:cNvGraphicFramePr>
          <p:nvPr>
            <p:extLst>
              <p:ext uri="{D42A27DB-BD31-4B8C-83A1-F6EECF244321}">
                <p14:modId xmlns:p14="http://schemas.microsoft.com/office/powerpoint/2010/main" val="4263960590"/>
              </p:ext>
            </p:extLst>
          </p:nvPr>
        </p:nvGraphicFramePr>
        <p:xfrm>
          <a:off x="6121957" y="1742711"/>
          <a:ext cx="2781320" cy="1719969"/>
        </p:xfrm>
        <a:graphic>
          <a:graphicData uri="http://schemas.openxmlformats.org/drawingml/2006/chart">
            <c:chart xmlns:c="http://schemas.openxmlformats.org/drawingml/2006/chart" xmlns:r="http://schemas.openxmlformats.org/officeDocument/2006/relationships" r:id="rId5"/>
          </a:graphicData>
        </a:graphic>
      </p:graphicFrame>
      <p:sp>
        <p:nvSpPr>
          <p:cNvPr id="8" name="CuadroTexto 7"/>
          <p:cNvSpPr txBox="1"/>
          <p:nvPr/>
        </p:nvSpPr>
        <p:spPr>
          <a:xfrm>
            <a:off x="4253023" y="1582756"/>
            <a:ext cx="1425661" cy="338554"/>
          </a:xfrm>
          <a:prstGeom prst="rect">
            <a:avLst/>
          </a:prstGeom>
          <a:noFill/>
        </p:spPr>
        <p:txBody>
          <a:bodyPr wrap="square" rtlCol="0">
            <a:spAutoFit/>
          </a:bodyPr>
          <a:lstStyle/>
          <a:p>
            <a:r>
              <a:rPr lang="en-GB" sz="1600" dirty="0" smtClean="0"/>
              <a:t>Remote shifts</a:t>
            </a:r>
            <a:endParaRPr lang="en-GB" sz="1600" dirty="0"/>
          </a:p>
        </p:txBody>
      </p:sp>
      <p:sp>
        <p:nvSpPr>
          <p:cNvPr id="15" name="CuadroTexto 14"/>
          <p:cNvSpPr txBox="1"/>
          <p:nvPr/>
        </p:nvSpPr>
        <p:spPr>
          <a:xfrm>
            <a:off x="6598752" y="1553400"/>
            <a:ext cx="1105537" cy="338554"/>
          </a:xfrm>
          <a:prstGeom prst="rect">
            <a:avLst/>
          </a:prstGeom>
          <a:noFill/>
        </p:spPr>
        <p:txBody>
          <a:bodyPr wrap="square" rtlCol="0">
            <a:spAutoFit/>
          </a:bodyPr>
          <a:lstStyle/>
          <a:p>
            <a:r>
              <a:rPr lang="en-GB" sz="1600" dirty="0" smtClean="0"/>
              <a:t>Experts</a:t>
            </a:r>
            <a:endParaRPr lang="en-GB" sz="1600" dirty="0"/>
          </a:p>
        </p:txBody>
      </p:sp>
      <p:sp>
        <p:nvSpPr>
          <p:cNvPr id="16" name="CuadroTexto 15"/>
          <p:cNvSpPr txBox="1"/>
          <p:nvPr/>
        </p:nvSpPr>
        <p:spPr>
          <a:xfrm>
            <a:off x="7620429" y="1497528"/>
            <a:ext cx="1175026" cy="369332"/>
          </a:xfrm>
          <a:prstGeom prst="rect">
            <a:avLst/>
          </a:prstGeom>
          <a:solidFill>
            <a:srgbClr val="FFFFFF"/>
          </a:solidFill>
        </p:spPr>
        <p:txBody>
          <a:bodyPr wrap="square" rtlCol="0">
            <a:spAutoFit/>
          </a:bodyPr>
          <a:lstStyle/>
          <a:p>
            <a:r>
              <a:rPr lang="es-ES" dirty="0" smtClean="0"/>
              <a:t> </a:t>
            </a:r>
            <a:r>
              <a:rPr lang="es-ES" sz="1200" dirty="0" smtClean="0"/>
              <a:t>~ 2.6  FTE/</a:t>
            </a:r>
            <a:r>
              <a:rPr lang="es-ES" sz="1200" dirty="0" err="1" smtClean="0"/>
              <a:t>year</a:t>
            </a:r>
            <a:endParaRPr lang="es-ES" sz="1200" dirty="0"/>
          </a:p>
        </p:txBody>
      </p:sp>
      <p:sp>
        <p:nvSpPr>
          <p:cNvPr id="14" name="CuadroTexto 13"/>
          <p:cNvSpPr txBox="1"/>
          <p:nvPr/>
        </p:nvSpPr>
        <p:spPr>
          <a:xfrm>
            <a:off x="638255" y="3718679"/>
            <a:ext cx="8157200" cy="2492990"/>
          </a:xfrm>
          <a:prstGeom prst="rect">
            <a:avLst/>
          </a:prstGeom>
          <a:noFill/>
          <a:ln>
            <a:solidFill>
              <a:srgbClr val="558ED5"/>
            </a:solidFill>
          </a:ln>
        </p:spPr>
        <p:txBody>
          <a:bodyPr wrap="square" rtlCol="0">
            <a:spAutoFit/>
          </a:bodyPr>
          <a:lstStyle/>
          <a:p>
            <a:r>
              <a:rPr lang="en-GB" sz="1600" u="sng" dirty="0" smtClean="0"/>
              <a:t>Some of the more relevant contributions to ATLAS Operation as EXPERTS</a:t>
            </a:r>
            <a:r>
              <a:rPr lang="en-GB" sz="1600" dirty="0" smtClean="0"/>
              <a:t>:</a:t>
            </a:r>
          </a:p>
          <a:p>
            <a:pPr marL="285750" indent="-285750">
              <a:buFont typeface="Arial"/>
              <a:buChar char="•"/>
            </a:pPr>
            <a:r>
              <a:rPr lang="en-GB" sz="1400" dirty="0" smtClean="0"/>
              <a:t>Development </a:t>
            </a:r>
            <a:r>
              <a:rPr lang="en-GB" sz="1400" dirty="0"/>
              <a:t>of </a:t>
            </a:r>
            <a:r>
              <a:rPr lang="en-GB" sz="1400" b="1" dirty="0"/>
              <a:t>track and vertex reconstruction </a:t>
            </a:r>
            <a:r>
              <a:rPr lang="en-GB" sz="1400" dirty="0" smtClean="0"/>
              <a:t>and related </a:t>
            </a:r>
            <a:r>
              <a:rPr lang="en-GB" sz="1400" dirty="0"/>
              <a:t>performance studies with A. </a:t>
            </a:r>
            <a:r>
              <a:rPr lang="en-GB" sz="1400" dirty="0" err="1"/>
              <a:t>Wildauer</a:t>
            </a:r>
            <a:r>
              <a:rPr lang="en-GB" sz="1400" dirty="0"/>
              <a:t> as convener of the “Inner Tracking </a:t>
            </a:r>
            <a:r>
              <a:rPr lang="en-GB" sz="1400" dirty="0" smtClean="0"/>
              <a:t>Combined Performance </a:t>
            </a:r>
            <a:r>
              <a:rPr lang="en-GB" sz="1400" dirty="0"/>
              <a:t>Group (2008-2010)”</a:t>
            </a:r>
            <a:r>
              <a:rPr lang="en-GB" sz="1400" dirty="0" smtClean="0"/>
              <a:t>.</a:t>
            </a:r>
          </a:p>
          <a:p>
            <a:pPr marL="285750" indent="-285750">
              <a:buFont typeface="Arial"/>
              <a:buChar char="•"/>
            </a:pPr>
            <a:r>
              <a:rPr lang="en-GB" sz="1400" b="1" dirty="0" smtClean="0"/>
              <a:t>ID Tracking </a:t>
            </a:r>
            <a:r>
              <a:rPr lang="en-GB" sz="1400" b="1" dirty="0"/>
              <a:t>validation </a:t>
            </a:r>
            <a:r>
              <a:rPr lang="en-GB" sz="1400" b="1" dirty="0" smtClean="0"/>
              <a:t>Contact </a:t>
            </a:r>
            <a:r>
              <a:rPr lang="en-GB" sz="1400" dirty="0" smtClean="0"/>
              <a:t>(S. Cabrera)</a:t>
            </a:r>
          </a:p>
          <a:p>
            <a:pPr marL="285750" indent="-285750">
              <a:buFont typeface="Arial"/>
              <a:buChar char="•"/>
            </a:pPr>
            <a:r>
              <a:rPr lang="en-GB" sz="1400" b="1" dirty="0" smtClean="0"/>
              <a:t>Track</a:t>
            </a:r>
            <a:r>
              <a:rPr lang="en-GB" sz="1400" b="1" dirty="0"/>
              <a:t>-based </a:t>
            </a:r>
            <a:r>
              <a:rPr lang="en-GB" sz="1400" b="1" dirty="0" smtClean="0"/>
              <a:t>alignment </a:t>
            </a:r>
            <a:r>
              <a:rPr lang="en-GB" sz="1400" b="1" dirty="0"/>
              <a:t>of the ID</a:t>
            </a:r>
            <a:r>
              <a:rPr lang="en-GB" sz="1400" b="1" dirty="0" smtClean="0"/>
              <a:t>  </a:t>
            </a:r>
            <a:r>
              <a:rPr lang="en-GB" sz="1400" dirty="0" smtClean="0"/>
              <a:t>is one of our responsibilities, involving may member of the group (</a:t>
            </a:r>
            <a:r>
              <a:rPr lang="en-GB" sz="1400" dirty="0"/>
              <a:t>S. </a:t>
            </a:r>
            <a:r>
              <a:rPr lang="en-GB" sz="1400" dirty="0" err="1"/>
              <a:t>Martí</a:t>
            </a:r>
            <a:r>
              <a:rPr lang="en-GB" sz="1400" dirty="0"/>
              <a:t> as ID Alignment </a:t>
            </a:r>
            <a:r>
              <a:rPr lang="en-GB" sz="1400" dirty="0" smtClean="0"/>
              <a:t>convener (2006</a:t>
            </a:r>
            <a:r>
              <a:rPr lang="en-GB" sz="1400" dirty="0" smtClean="0"/>
              <a:t>-</a:t>
            </a:r>
            <a:r>
              <a:rPr lang="en-GB" sz="1400" dirty="0" smtClean="0"/>
              <a:t>2011</a:t>
            </a:r>
            <a:r>
              <a:rPr lang="en-GB" sz="1400" dirty="0" smtClean="0"/>
              <a:t>) and many others involve in alignment development.</a:t>
            </a:r>
            <a:endParaRPr lang="en-GB" sz="1400" dirty="0" smtClean="0"/>
          </a:p>
          <a:p>
            <a:pPr marL="285750" indent="-285750">
              <a:buFont typeface="Arial"/>
              <a:buChar char="•"/>
            </a:pPr>
            <a:r>
              <a:rPr lang="es-ES" sz="1400" b="1" dirty="0" err="1"/>
              <a:t>Physics</a:t>
            </a:r>
            <a:r>
              <a:rPr lang="es-ES" sz="1400" b="1" dirty="0"/>
              <a:t> </a:t>
            </a:r>
            <a:r>
              <a:rPr lang="es-ES" sz="1400" b="1" dirty="0" err="1" smtClean="0"/>
              <a:t>Validation</a:t>
            </a:r>
            <a:r>
              <a:rPr lang="es-ES" sz="1400" dirty="0" smtClean="0"/>
              <a:t>, </a:t>
            </a:r>
            <a:r>
              <a:rPr lang="en-GB" sz="1400" dirty="0" smtClean="0"/>
              <a:t> coordination M. José Costa, (2009-2011) and E </a:t>
            </a:r>
            <a:r>
              <a:rPr lang="en-GB" sz="1400" dirty="0"/>
              <a:t>Garcia-Navarro, </a:t>
            </a:r>
            <a:r>
              <a:rPr lang="en-GB" sz="1400" dirty="0" smtClean="0"/>
              <a:t>2011-</a:t>
            </a:r>
            <a:r>
              <a:rPr lang="en-GB" sz="1400" dirty="0"/>
              <a:t>2013),  and S. Cabrera for the validation of the </a:t>
            </a:r>
            <a:r>
              <a:rPr lang="en-GB" sz="1400" dirty="0" smtClean="0"/>
              <a:t>Top Working </a:t>
            </a:r>
            <a:r>
              <a:rPr lang="en-GB" sz="1400" dirty="0"/>
              <a:t>Group and E. Romero together with </a:t>
            </a:r>
            <a:r>
              <a:rPr lang="en-GB" sz="1400" dirty="0" err="1"/>
              <a:t>V.Mitsou</a:t>
            </a:r>
            <a:r>
              <a:rPr lang="en-GB" sz="1400" dirty="0"/>
              <a:t> for the SUSY Working </a:t>
            </a:r>
            <a:r>
              <a:rPr lang="en-GB" sz="1400" dirty="0" smtClean="0"/>
              <a:t>Group.</a:t>
            </a:r>
          </a:p>
          <a:p>
            <a:pPr marL="285750" indent="-285750">
              <a:buFont typeface="Arial"/>
              <a:buChar char="•"/>
            </a:pPr>
            <a:r>
              <a:rPr lang="en-GB" sz="1400" b="1" dirty="0"/>
              <a:t>Monte Carlo production </a:t>
            </a:r>
            <a:r>
              <a:rPr lang="en-GB" sz="1400" dirty="0" smtClean="0"/>
              <a:t>coordinator (J.E Garcia-Navarro, 2013-2015).</a:t>
            </a:r>
          </a:p>
          <a:p>
            <a:pPr marL="285750" indent="-285750">
              <a:buFont typeface="Arial"/>
              <a:buChar char="•"/>
            </a:pPr>
            <a:r>
              <a:rPr lang="en-GB" sz="1400" b="1" dirty="0" smtClean="0"/>
              <a:t>Physic </a:t>
            </a:r>
            <a:r>
              <a:rPr lang="en-GB" sz="1400" b="1" dirty="0" smtClean="0"/>
              <a:t>Office </a:t>
            </a:r>
            <a:r>
              <a:rPr lang="en-GB" sz="1400" dirty="0" smtClean="0"/>
              <a:t>(V </a:t>
            </a:r>
            <a:r>
              <a:rPr lang="en-GB" sz="1400" dirty="0" err="1" smtClean="0"/>
              <a:t>Mitsou</a:t>
            </a:r>
            <a:r>
              <a:rPr lang="en-GB" sz="1400" dirty="0" smtClean="0"/>
              <a:t>, 2011-2012)</a:t>
            </a:r>
          </a:p>
        </p:txBody>
      </p:sp>
    </p:spTree>
    <p:extLst>
      <p:ext uri="{BB962C8B-B14F-4D97-AF65-F5344CB8AC3E}">
        <p14:creationId xmlns:p14="http://schemas.microsoft.com/office/powerpoint/2010/main" val="27748023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smtClean="0"/>
              <a:t>Track-base alignment </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11</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3"/>
          <a:stretch>
            <a:fillRect/>
          </a:stretch>
        </p:blipFill>
        <p:spPr>
          <a:xfrm>
            <a:off x="6286542" y="1317982"/>
            <a:ext cx="2616735" cy="2120646"/>
          </a:xfrm>
          <a:prstGeom prst="rect">
            <a:avLst/>
          </a:prstGeom>
        </p:spPr>
      </p:pic>
      <p:sp>
        <p:nvSpPr>
          <p:cNvPr id="6" name="CuadroTexto 5"/>
          <p:cNvSpPr txBox="1"/>
          <p:nvPr/>
        </p:nvSpPr>
        <p:spPr>
          <a:xfrm>
            <a:off x="251586" y="1317982"/>
            <a:ext cx="6034955" cy="2062103"/>
          </a:xfrm>
          <a:prstGeom prst="rect">
            <a:avLst/>
          </a:prstGeom>
          <a:noFill/>
          <a:ln>
            <a:solidFill>
              <a:srgbClr val="558ED5"/>
            </a:solidFill>
          </a:ln>
        </p:spPr>
        <p:txBody>
          <a:bodyPr wrap="square" rtlCol="0">
            <a:spAutoFit/>
          </a:bodyPr>
          <a:lstStyle/>
          <a:p>
            <a:pPr marL="285750" indent="-285750" algn="just">
              <a:buFont typeface="Arial"/>
              <a:buChar char="•"/>
            </a:pPr>
            <a:r>
              <a:rPr lang="en-GB" sz="1600" dirty="0" smtClean="0"/>
              <a:t>Hits are used to reconstruct track and their kinematic parameters. </a:t>
            </a:r>
          </a:p>
          <a:p>
            <a:pPr marL="285750" indent="-285750" algn="just">
              <a:buFont typeface="Arial"/>
              <a:buChar char="•"/>
            </a:pPr>
            <a:r>
              <a:rPr lang="en-GB" sz="1600" b="1" dirty="0" smtClean="0"/>
              <a:t>The accuracy is limited by</a:t>
            </a:r>
            <a:r>
              <a:rPr lang="en-GB" sz="1600" dirty="0" smtClean="0"/>
              <a:t>: the </a:t>
            </a:r>
            <a:r>
              <a:rPr lang="en-GB" sz="1600" dirty="0" smtClean="0"/>
              <a:t>intrinsic </a:t>
            </a:r>
            <a:r>
              <a:rPr lang="en-GB" sz="1600" dirty="0" smtClean="0"/>
              <a:t>resolutions, the knowledge of the magnetic field, the locations of the detector elements and the amount of material.</a:t>
            </a:r>
          </a:p>
          <a:p>
            <a:pPr marL="285750" indent="-285750" algn="just">
              <a:buFont typeface="Arial"/>
              <a:buChar char="•"/>
            </a:pPr>
            <a:r>
              <a:rPr lang="en-GB" sz="1600" b="1" dirty="0" smtClean="0"/>
              <a:t>Misalignments </a:t>
            </a:r>
            <a:r>
              <a:rPr lang="en-GB" sz="1600" b="1" dirty="0"/>
              <a:t>of </a:t>
            </a:r>
            <a:r>
              <a:rPr lang="en-GB" sz="1600" b="1" dirty="0" smtClean="0"/>
              <a:t>detector </a:t>
            </a:r>
            <a:r>
              <a:rPr lang="en-GB" sz="1600" dirty="0"/>
              <a:t>elements </a:t>
            </a:r>
            <a:r>
              <a:rPr lang="en-GB" sz="1600" b="1" dirty="0"/>
              <a:t>deteriorate the resolutio</a:t>
            </a:r>
            <a:r>
              <a:rPr lang="en-GB" sz="1600" dirty="0"/>
              <a:t>n of the reconstructed track</a:t>
            </a:r>
            <a:r>
              <a:rPr lang="en-GB" sz="1600" dirty="0" smtClean="0"/>
              <a:t>, while </a:t>
            </a:r>
            <a:r>
              <a:rPr lang="en-GB" sz="1600" b="1" dirty="0"/>
              <a:t>correlated geometrical distortions </a:t>
            </a:r>
            <a:r>
              <a:rPr lang="en-GB" sz="1600" dirty="0"/>
              <a:t>can lead to </a:t>
            </a:r>
            <a:r>
              <a:rPr lang="en-GB" sz="1600" b="1" dirty="0"/>
              <a:t>systematic biases </a:t>
            </a:r>
            <a:r>
              <a:rPr lang="en-GB" sz="1600" dirty="0"/>
              <a:t>on the reconstructed track </a:t>
            </a:r>
            <a:r>
              <a:rPr lang="en-GB" sz="1600" dirty="0" smtClean="0"/>
              <a:t>parameters (momentum and impact parameter)</a:t>
            </a:r>
            <a:endParaRPr lang="en-GB" sz="1600" dirty="0"/>
          </a:p>
        </p:txBody>
      </p:sp>
      <p:sp>
        <p:nvSpPr>
          <p:cNvPr id="8" name="Flecha abajo 7"/>
          <p:cNvSpPr/>
          <p:nvPr/>
        </p:nvSpPr>
        <p:spPr>
          <a:xfrm>
            <a:off x="3193334" y="3504889"/>
            <a:ext cx="484632" cy="3552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CuadroTexto 9"/>
          <p:cNvSpPr txBox="1"/>
          <p:nvPr/>
        </p:nvSpPr>
        <p:spPr>
          <a:xfrm>
            <a:off x="251586" y="3901447"/>
            <a:ext cx="8206538" cy="2585323"/>
          </a:xfrm>
          <a:prstGeom prst="rect">
            <a:avLst/>
          </a:prstGeom>
          <a:noFill/>
          <a:ln>
            <a:solidFill>
              <a:srgbClr val="558ED5"/>
            </a:solidFill>
          </a:ln>
        </p:spPr>
        <p:txBody>
          <a:bodyPr wrap="square" rtlCol="0">
            <a:spAutoFit/>
          </a:bodyPr>
          <a:lstStyle/>
          <a:p>
            <a:pPr algn="ctr"/>
            <a:r>
              <a:rPr lang="en-GB" sz="1600" dirty="0" smtClean="0">
                <a:solidFill>
                  <a:srgbClr val="000000"/>
                </a:solidFill>
              </a:rPr>
              <a:t>Aligned using a track-based techniques</a:t>
            </a:r>
          </a:p>
          <a:p>
            <a:pPr marL="285750" indent="-285750" algn="just">
              <a:buFont typeface="Arial"/>
              <a:buChar char="•"/>
            </a:pPr>
            <a:r>
              <a:rPr lang="en-GB" sz="1600" dirty="0" smtClean="0"/>
              <a:t>Base on residual </a:t>
            </a:r>
            <a:r>
              <a:rPr lang="el-GR" sz="1600" b="1" dirty="0">
                <a:sym typeface="Symbol"/>
              </a:rPr>
              <a:t></a:t>
            </a:r>
            <a:r>
              <a:rPr lang="en-GB" sz="1600" i="1" baseline="30000" dirty="0" smtClean="0"/>
              <a:t>2 </a:t>
            </a:r>
            <a:r>
              <a:rPr lang="en-GB" sz="1600" dirty="0" smtClean="0"/>
              <a:t>minimization.</a:t>
            </a:r>
          </a:p>
          <a:p>
            <a:pPr marL="285750" indent="-285750" algn="just">
              <a:buFont typeface="Arial"/>
              <a:buChar char="•"/>
            </a:pPr>
            <a:r>
              <a:rPr lang="en-US" sz="1600" b="1" dirty="0" smtClean="0">
                <a:solidFill>
                  <a:srgbClr val="FF9900"/>
                </a:solidFill>
              </a:rPr>
              <a:t>Weak </a:t>
            </a:r>
            <a:r>
              <a:rPr lang="en-US" sz="1600" b="1" dirty="0">
                <a:solidFill>
                  <a:srgbClr val="FF9900"/>
                </a:solidFill>
              </a:rPr>
              <a:t>Modes </a:t>
            </a:r>
            <a:r>
              <a:rPr lang="en-US" sz="1600" dirty="0" smtClean="0"/>
              <a:t>(collective </a:t>
            </a:r>
            <a:r>
              <a:rPr lang="en-US" sz="1600" dirty="0"/>
              <a:t>detector deformations that </a:t>
            </a:r>
            <a:r>
              <a:rPr lang="en-US" sz="1600" dirty="0" smtClean="0"/>
              <a:t>transform the trajectory </a:t>
            </a:r>
            <a:r>
              <a:rPr lang="en-US" sz="1600" dirty="0"/>
              <a:t>into another </a:t>
            </a:r>
            <a:r>
              <a:rPr lang="en-US" sz="1600" dirty="0" smtClean="0"/>
              <a:t>trajectory</a:t>
            </a:r>
            <a:r>
              <a:rPr lang="en-US" sz="1600" dirty="0"/>
              <a:t>, without </a:t>
            </a:r>
            <a:r>
              <a:rPr lang="en-US" sz="1600" dirty="0" smtClean="0"/>
              <a:t> affecting </a:t>
            </a:r>
            <a:r>
              <a:rPr lang="en-US" sz="1600" dirty="0"/>
              <a:t>the quality of </a:t>
            </a:r>
            <a:r>
              <a:rPr lang="en-US" sz="1600" dirty="0" smtClean="0"/>
              <a:t>the track fit. There </a:t>
            </a:r>
            <a:r>
              <a:rPr lang="en-US" sz="1600" dirty="0"/>
              <a:t>are some tools to determine these weak </a:t>
            </a:r>
            <a:r>
              <a:rPr lang="en-US" sz="1600" dirty="0" smtClean="0"/>
              <a:t>modes</a:t>
            </a:r>
            <a:r>
              <a:rPr lang="en-US" sz="1600" dirty="0"/>
              <a:t>;</a:t>
            </a:r>
            <a:endParaRPr lang="en-US" sz="1600" dirty="0" smtClean="0"/>
          </a:p>
          <a:p>
            <a:pPr marL="742950" lvl="1" indent="-285750">
              <a:buFont typeface="Arial"/>
              <a:buChar char="•"/>
            </a:pPr>
            <a:r>
              <a:rPr lang="en-US" sz="1600" dirty="0"/>
              <a:t>Combine interaction, cosmic rays and beam halo </a:t>
            </a:r>
            <a:r>
              <a:rPr lang="en-US" sz="1600" dirty="0" smtClean="0"/>
              <a:t>data,</a:t>
            </a:r>
            <a:endParaRPr lang="en-US" sz="1600" dirty="0"/>
          </a:p>
          <a:p>
            <a:pPr marL="742950" lvl="1" indent="-285750">
              <a:buFont typeface="Arial"/>
              <a:buChar char="•"/>
            </a:pPr>
            <a:r>
              <a:rPr lang="en-US" sz="1600" dirty="0"/>
              <a:t>Vertex and beam spot constraint</a:t>
            </a:r>
          </a:p>
          <a:p>
            <a:pPr marL="742950" lvl="1" indent="-285750">
              <a:buFont typeface="Arial"/>
              <a:buChar char="•"/>
            </a:pPr>
            <a:r>
              <a:rPr lang="en-US" sz="1600" dirty="0"/>
              <a:t>External </a:t>
            </a:r>
            <a:r>
              <a:rPr lang="en-US" sz="1600" dirty="0" smtClean="0"/>
              <a:t>surveys and  </a:t>
            </a:r>
            <a:r>
              <a:rPr lang="en-US" sz="1600" dirty="0"/>
              <a:t>FSI </a:t>
            </a:r>
            <a:r>
              <a:rPr lang="en-US" sz="1600" dirty="0" smtClean="0"/>
              <a:t>Information</a:t>
            </a:r>
          </a:p>
          <a:p>
            <a:pPr marL="742950" lvl="1" indent="-285750">
              <a:buFont typeface="Arial"/>
              <a:buChar char="•"/>
            </a:pPr>
            <a:r>
              <a:rPr lang="en-US" sz="1600" dirty="0" smtClean="0"/>
              <a:t>E/p</a:t>
            </a:r>
            <a:r>
              <a:rPr lang="en-US" sz="1600" dirty="0"/>
              <a:t> </a:t>
            </a:r>
            <a:r>
              <a:rPr lang="en-US" sz="1600" dirty="0" smtClean="0"/>
              <a:t>ratio, Z-&gt;</a:t>
            </a:r>
            <a:r>
              <a:rPr lang="es-ES" sz="1600" dirty="0" smtClean="0"/>
              <a:t> </a:t>
            </a:r>
            <a:r>
              <a:rPr lang="es-ES" sz="1600" dirty="0" err="1"/>
              <a:t>μ+μ</a:t>
            </a:r>
            <a:r>
              <a:rPr lang="es-ES" sz="1600" dirty="0"/>
              <a:t>-</a:t>
            </a:r>
            <a:r>
              <a:rPr lang="es-ES" sz="1600" dirty="0" smtClean="0"/>
              <a:t>, </a:t>
            </a:r>
            <a:r>
              <a:rPr lang="es-ES" sz="1600" dirty="0"/>
              <a:t>J/</a:t>
            </a:r>
            <a:r>
              <a:rPr lang="es-ES" sz="1600" dirty="0" err="1"/>
              <a:t>ψ</a:t>
            </a:r>
            <a:r>
              <a:rPr lang="es-ES" sz="1200" dirty="0">
                <a:sym typeface="Wingdings"/>
              </a:rPr>
              <a:t></a:t>
            </a:r>
            <a:r>
              <a:rPr lang="es-ES" sz="1600" dirty="0"/>
              <a:t> </a:t>
            </a:r>
            <a:r>
              <a:rPr lang="es-ES" sz="1600" dirty="0" err="1"/>
              <a:t>μ+μ</a:t>
            </a:r>
            <a:r>
              <a:rPr lang="en-GB" sz="1600" dirty="0"/>
              <a:t> </a:t>
            </a:r>
            <a:endParaRPr lang="es-ES" sz="1600" dirty="0"/>
          </a:p>
          <a:p>
            <a:pPr marL="742950" lvl="1" indent="-285750">
              <a:buFont typeface="Arial"/>
              <a:buChar char="•"/>
            </a:pPr>
            <a:endParaRPr lang="en-US" sz="1600" dirty="0"/>
          </a:p>
        </p:txBody>
      </p:sp>
      <p:pic>
        <p:nvPicPr>
          <p:cNvPr id="14" name="Picture 5"/>
          <p:cNvPicPr>
            <a:picLocks noChangeAspect="1" noChangeArrowheads="1"/>
          </p:cNvPicPr>
          <p:nvPr/>
        </p:nvPicPr>
        <p:blipFill>
          <a:blip r:embed="rId4" cstate="screen"/>
          <a:srcRect/>
          <a:stretch>
            <a:fillRect/>
          </a:stretch>
        </p:blipFill>
        <p:spPr bwMode="auto">
          <a:xfrm>
            <a:off x="5871835" y="5475496"/>
            <a:ext cx="2586290" cy="538462"/>
          </a:xfrm>
          <a:prstGeom prst="rect">
            <a:avLst/>
          </a:prstGeom>
          <a:noFill/>
          <a:ln w="9525">
            <a:noFill/>
            <a:miter lim="800000"/>
            <a:headEnd/>
            <a:tailEnd/>
          </a:ln>
        </p:spPr>
      </p:pic>
      <p:sp>
        <p:nvSpPr>
          <p:cNvPr id="15" name="9 CuadroTexto"/>
          <p:cNvSpPr txBox="1"/>
          <p:nvPr/>
        </p:nvSpPr>
        <p:spPr>
          <a:xfrm>
            <a:off x="6370405" y="5373118"/>
            <a:ext cx="1653338" cy="307777"/>
          </a:xfrm>
          <a:prstGeom prst="rect">
            <a:avLst/>
          </a:prstGeom>
          <a:noFill/>
        </p:spPr>
        <p:txBody>
          <a:bodyPr wrap="square" rtlCol="0">
            <a:spAutoFit/>
          </a:bodyPr>
          <a:lstStyle/>
          <a:p>
            <a:r>
              <a:rPr lang="en-US" sz="1400" b="1" i="1" dirty="0" smtClean="0"/>
              <a:t>Bowed Pixel’s stave</a:t>
            </a:r>
            <a:endParaRPr lang="en-US" sz="1400" dirty="0"/>
          </a:p>
        </p:txBody>
      </p:sp>
    </p:spTree>
    <p:extLst>
      <p:ext uri="{BB962C8B-B14F-4D97-AF65-F5344CB8AC3E}">
        <p14:creationId xmlns:p14="http://schemas.microsoft.com/office/powerpoint/2010/main" val="36509392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smtClean="0"/>
              <a:t>Track-base alignment </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12</a:t>
            </a:fld>
            <a:endParaRPr lang="es-ES_tradnl"/>
          </a:p>
        </p:txBody>
      </p:sp>
      <p:sp>
        <p:nvSpPr>
          <p:cNvPr id="9" name="Rectángulo 8"/>
          <p:cNvSpPr/>
          <p:nvPr/>
        </p:nvSpPr>
        <p:spPr>
          <a:xfrm>
            <a:off x="712053" y="6017677"/>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6" name="CuadroTexto 5"/>
          <p:cNvSpPr txBox="1"/>
          <p:nvPr/>
        </p:nvSpPr>
        <p:spPr>
          <a:xfrm>
            <a:off x="251586" y="1229641"/>
            <a:ext cx="8350303" cy="2062103"/>
          </a:xfrm>
          <a:prstGeom prst="rect">
            <a:avLst/>
          </a:prstGeom>
          <a:noFill/>
          <a:ln>
            <a:noFill/>
          </a:ln>
        </p:spPr>
        <p:txBody>
          <a:bodyPr wrap="square" rtlCol="0">
            <a:spAutoFit/>
          </a:bodyPr>
          <a:lstStyle/>
          <a:p>
            <a:pPr marL="285750" indent="-285750" algn="just">
              <a:buFont typeface="Arial"/>
              <a:buChar char="•"/>
            </a:pPr>
            <a:r>
              <a:rPr lang="en-GB" sz="1600" b="1" dirty="0" smtClean="0"/>
              <a:t>Alignment is under continues development and improvement</a:t>
            </a:r>
          </a:p>
          <a:p>
            <a:pPr marL="285750" indent="-285750" algn="just">
              <a:buFont typeface="Arial"/>
              <a:buChar char="•"/>
            </a:pPr>
            <a:r>
              <a:rPr lang="en-GB" sz="1600" dirty="0" smtClean="0"/>
              <a:t>ID alignment is parte of the “calibration loop”: big structures are aligned </a:t>
            </a:r>
            <a:r>
              <a:rPr lang="en-GB" sz="1600" b="1" dirty="0" smtClean="0"/>
              <a:t>every 20min</a:t>
            </a:r>
            <a:r>
              <a:rPr lang="en-GB" sz="1600" dirty="0" smtClean="0"/>
              <a:t>. Alignment constants </a:t>
            </a:r>
            <a:r>
              <a:rPr lang="en-GB" sz="1600" b="1" dirty="0" smtClean="0"/>
              <a:t>should be ready in &lt;24 </a:t>
            </a:r>
            <a:r>
              <a:rPr lang="en-GB" sz="1600" dirty="0" smtClean="0"/>
              <a:t>hours after the run is completed. </a:t>
            </a:r>
          </a:p>
          <a:p>
            <a:pPr marL="285750" indent="-285750" algn="just">
              <a:buFont typeface="Arial"/>
              <a:buChar char="•"/>
            </a:pPr>
            <a:r>
              <a:rPr lang="en-GB" sz="1600" dirty="0" smtClean="0"/>
              <a:t>Off-line: all detector is realigned, form big structures to individual modules/tube  (</a:t>
            </a:r>
            <a:r>
              <a:rPr lang="es-ES" sz="1600" dirty="0"/>
              <a:t>&gt; 700,000 </a:t>
            </a:r>
            <a:r>
              <a:rPr lang="es-ES" sz="1600" dirty="0" smtClean="0"/>
              <a:t> </a:t>
            </a:r>
            <a:r>
              <a:rPr lang="es-ES" sz="1600" dirty="0" err="1" smtClean="0"/>
              <a:t>Dof</a:t>
            </a:r>
            <a:r>
              <a:rPr lang="es-ES" sz="1600" dirty="0" smtClean="0"/>
              <a:t>)</a:t>
            </a:r>
            <a:endParaRPr lang="en-GB" sz="1600" dirty="0"/>
          </a:p>
          <a:p>
            <a:pPr marL="285750" indent="-285750" algn="just">
              <a:buFont typeface="Arial"/>
              <a:buChar char="•"/>
            </a:pPr>
            <a:r>
              <a:rPr lang="en-GB" sz="1600" b="1" dirty="0" smtClean="0"/>
              <a:t>Time</a:t>
            </a:r>
            <a:r>
              <a:rPr lang="en-GB" sz="1600" b="1" dirty="0"/>
              <a:t>-dependent alignment corrections </a:t>
            </a:r>
            <a:r>
              <a:rPr lang="en-GB" sz="1600" dirty="0"/>
              <a:t>were introduced in 2012 to correct for </a:t>
            </a:r>
            <a:r>
              <a:rPr lang="en-GB" sz="1600" dirty="0" smtClean="0"/>
              <a:t>movements of </a:t>
            </a:r>
            <a:r>
              <a:rPr lang="en-GB" sz="1600" dirty="0"/>
              <a:t>the ID induced by environmental </a:t>
            </a:r>
            <a:r>
              <a:rPr lang="en-GB" sz="1600" dirty="0" smtClean="0"/>
              <a:t>changes. At present , the alignment constant are calculated also for intervals of runs (</a:t>
            </a:r>
            <a:r>
              <a:rPr lang="en-GB" sz="1600" dirty="0" err="1" smtClean="0"/>
              <a:t>lumi</a:t>
            </a:r>
            <a:r>
              <a:rPr lang="en-GB" sz="1600" dirty="0" smtClean="0"/>
              <a:t>-blocks)</a:t>
            </a:r>
            <a:endParaRPr lang="en-GB" sz="1600" dirty="0"/>
          </a:p>
        </p:txBody>
      </p:sp>
      <p:pic>
        <p:nvPicPr>
          <p:cNvPr id="11" name="Imagen 10"/>
          <p:cNvPicPr>
            <a:picLocks noChangeAspect="1"/>
          </p:cNvPicPr>
          <p:nvPr/>
        </p:nvPicPr>
        <p:blipFill>
          <a:blip r:embed="rId3"/>
          <a:stretch>
            <a:fillRect/>
          </a:stretch>
        </p:blipFill>
        <p:spPr>
          <a:xfrm>
            <a:off x="556309" y="3219731"/>
            <a:ext cx="4093882" cy="1518024"/>
          </a:xfrm>
          <a:prstGeom prst="rect">
            <a:avLst/>
          </a:prstGeom>
        </p:spPr>
      </p:pic>
      <p:pic>
        <p:nvPicPr>
          <p:cNvPr id="12" name="Imagen 11"/>
          <p:cNvPicPr>
            <a:picLocks noChangeAspect="1"/>
          </p:cNvPicPr>
          <p:nvPr/>
        </p:nvPicPr>
        <p:blipFill>
          <a:blip r:embed="rId4"/>
          <a:stretch>
            <a:fillRect/>
          </a:stretch>
        </p:blipFill>
        <p:spPr>
          <a:xfrm>
            <a:off x="4875652" y="3219731"/>
            <a:ext cx="3581052" cy="1472894"/>
          </a:xfrm>
          <a:prstGeom prst="rect">
            <a:avLst/>
          </a:prstGeom>
        </p:spPr>
      </p:pic>
      <p:sp>
        <p:nvSpPr>
          <p:cNvPr id="3" name="CuadroTexto 2"/>
          <p:cNvSpPr txBox="1"/>
          <p:nvPr/>
        </p:nvSpPr>
        <p:spPr>
          <a:xfrm>
            <a:off x="1020147" y="4570756"/>
            <a:ext cx="3196935" cy="338554"/>
          </a:xfrm>
          <a:prstGeom prst="rect">
            <a:avLst/>
          </a:prstGeom>
          <a:noFill/>
        </p:spPr>
        <p:txBody>
          <a:bodyPr wrap="square" rtlCol="0">
            <a:spAutoFit/>
          </a:bodyPr>
          <a:lstStyle/>
          <a:p>
            <a:r>
              <a:rPr lang="en-GB" sz="1600" dirty="0" smtClean="0"/>
              <a:t>Pixels go up and down during a </a:t>
            </a:r>
            <a:r>
              <a:rPr lang="en-GB" sz="1600" dirty="0"/>
              <a:t>r</a:t>
            </a:r>
            <a:r>
              <a:rPr lang="en-GB" sz="1600" dirty="0" smtClean="0"/>
              <a:t>un</a:t>
            </a:r>
            <a:endParaRPr lang="en-GB" sz="1600" dirty="0"/>
          </a:p>
        </p:txBody>
      </p:sp>
      <p:sp>
        <p:nvSpPr>
          <p:cNvPr id="13" name="CuadroTexto 12"/>
          <p:cNvSpPr txBox="1"/>
          <p:nvPr/>
        </p:nvSpPr>
        <p:spPr>
          <a:xfrm>
            <a:off x="5343582" y="4546792"/>
            <a:ext cx="3196935" cy="338554"/>
          </a:xfrm>
          <a:prstGeom prst="rect">
            <a:avLst/>
          </a:prstGeom>
          <a:noFill/>
        </p:spPr>
        <p:txBody>
          <a:bodyPr wrap="square" rtlCol="0">
            <a:spAutoFit/>
          </a:bodyPr>
          <a:lstStyle/>
          <a:p>
            <a:r>
              <a:rPr lang="en-GB" sz="1600" dirty="0" smtClean="0"/>
              <a:t>IBL move with the temperature</a:t>
            </a:r>
            <a:endParaRPr lang="en-GB" sz="1600" dirty="0"/>
          </a:p>
        </p:txBody>
      </p:sp>
      <p:sp>
        <p:nvSpPr>
          <p:cNvPr id="14" name="CuadroTexto 13"/>
          <p:cNvSpPr txBox="1"/>
          <p:nvPr/>
        </p:nvSpPr>
        <p:spPr>
          <a:xfrm>
            <a:off x="336497" y="4880241"/>
            <a:ext cx="8350303" cy="1323439"/>
          </a:xfrm>
          <a:prstGeom prst="rect">
            <a:avLst/>
          </a:prstGeom>
          <a:noFill/>
          <a:ln>
            <a:noFill/>
          </a:ln>
        </p:spPr>
        <p:txBody>
          <a:bodyPr wrap="square" rtlCol="0">
            <a:spAutoFit/>
          </a:bodyPr>
          <a:lstStyle/>
          <a:p>
            <a:pPr marL="285750" indent="-285750" algn="just">
              <a:buFont typeface="Arial"/>
              <a:buChar char="•"/>
            </a:pPr>
            <a:r>
              <a:rPr lang="en-GB" sz="1600" dirty="0" smtClean="0"/>
              <a:t>The last implementation has been the calculation of </a:t>
            </a:r>
            <a:r>
              <a:rPr lang="en-GB" sz="1600" b="1" dirty="0" smtClean="0"/>
              <a:t>systematic error </a:t>
            </a:r>
            <a:r>
              <a:rPr lang="en-GB" sz="1600" dirty="0" smtClean="0"/>
              <a:t>using </a:t>
            </a:r>
            <a:r>
              <a:rPr lang="es-ES" sz="1600" dirty="0"/>
              <a:t>Z </a:t>
            </a:r>
            <a:r>
              <a:rPr lang="es-ES" sz="1600" dirty="0" smtClean="0"/>
              <a:t>and </a:t>
            </a:r>
            <a:r>
              <a:rPr lang="es-ES" sz="1600" dirty="0"/>
              <a:t>J/</a:t>
            </a:r>
            <a:r>
              <a:rPr lang="es-ES" sz="1600" dirty="0" err="1"/>
              <a:t>ψ</a:t>
            </a:r>
            <a:r>
              <a:rPr lang="es-ES" sz="1200" dirty="0">
                <a:sym typeface="Wingdings"/>
              </a:rPr>
              <a:t></a:t>
            </a:r>
            <a:r>
              <a:rPr lang="es-ES" sz="1600" dirty="0"/>
              <a:t> </a:t>
            </a:r>
            <a:r>
              <a:rPr lang="es-ES" sz="1600" dirty="0" err="1"/>
              <a:t>μ+μ</a:t>
            </a:r>
            <a:r>
              <a:rPr lang="en-GB" sz="1600" dirty="0" smtClean="0"/>
              <a:t>  </a:t>
            </a:r>
            <a:r>
              <a:rPr lang="en-GB" sz="1600" dirty="0" smtClean="0"/>
              <a:t>events. (</a:t>
            </a:r>
            <a:r>
              <a:rPr lang="en-GB" sz="1600" dirty="0" smtClean="0"/>
              <a:t>Early </a:t>
            </a:r>
            <a:r>
              <a:rPr lang="en-GB" sz="1600" dirty="0"/>
              <a:t>studies to systematics to </a:t>
            </a:r>
            <a:r>
              <a:rPr lang="en-GB" sz="1600" dirty="0" smtClean="0"/>
              <a:t>ensure </a:t>
            </a:r>
            <a:r>
              <a:rPr lang="en-GB" sz="1600" dirty="0"/>
              <a:t>that the mass obtained for the Higgs in the 4-lepton channel was not biased.</a:t>
            </a:r>
            <a:endParaRPr lang="en-GB" sz="1600" dirty="0" smtClean="0"/>
          </a:p>
          <a:p>
            <a:pPr marL="285750" indent="-285750" algn="just">
              <a:buFont typeface="Arial"/>
              <a:buChar char="•"/>
            </a:pPr>
            <a:r>
              <a:rPr lang="en-GB" sz="1600" b="1" dirty="0" smtClean="0"/>
              <a:t>S. </a:t>
            </a:r>
            <a:r>
              <a:rPr lang="en-GB" sz="1600" b="1" dirty="0" err="1" smtClean="0"/>
              <a:t>Martí</a:t>
            </a:r>
            <a:r>
              <a:rPr lang="en-GB" sz="1600" dirty="0" smtClean="0"/>
              <a:t>, </a:t>
            </a:r>
            <a:r>
              <a:rPr lang="es-ES" sz="1600" dirty="0" smtClean="0"/>
              <a:t>C</a:t>
            </a:r>
            <a:r>
              <a:rPr lang="es-ES" sz="1600" dirty="0"/>
              <a:t>. Escobar, R. Moles, V. </a:t>
            </a:r>
            <a:r>
              <a:rPr lang="es-ES" sz="1600" dirty="0" err="1"/>
              <a:t>Lacuesta</a:t>
            </a:r>
            <a:r>
              <a:rPr lang="es-ES" sz="1600" dirty="0"/>
              <a:t>, E. Romero-Adam</a:t>
            </a:r>
            <a:r>
              <a:rPr lang="es-ES" sz="1600" dirty="0" smtClean="0"/>
              <a:t>, </a:t>
            </a:r>
            <a:r>
              <a:rPr lang="es-ES" sz="1600" dirty="0" err="1" smtClean="0"/>
              <a:t>S.Pedraza</a:t>
            </a:r>
            <a:r>
              <a:rPr lang="es-ES" sz="1600" dirty="0"/>
              <a:t>, J. </a:t>
            </a:r>
            <a:r>
              <a:rPr lang="es-ES" sz="1600" dirty="0" err="1" smtClean="0"/>
              <a:t>Jimenez</a:t>
            </a:r>
            <a:r>
              <a:rPr lang="es-ES" sz="1600" dirty="0" smtClean="0"/>
              <a:t>,  </a:t>
            </a:r>
            <a:r>
              <a:rPr lang="es-ES" sz="1600" dirty="0"/>
              <a:t>L. </a:t>
            </a:r>
            <a:r>
              <a:rPr lang="es-ES" sz="1600" dirty="0" smtClean="0"/>
              <a:t>Barranco and O. Estrada.</a:t>
            </a:r>
            <a:endParaRPr lang="en-GB" sz="1600" dirty="0" smtClean="0"/>
          </a:p>
        </p:txBody>
      </p:sp>
      <p:sp>
        <p:nvSpPr>
          <p:cNvPr id="15" name="CuadroTexto 14"/>
          <p:cNvSpPr txBox="1"/>
          <p:nvPr/>
        </p:nvSpPr>
        <p:spPr>
          <a:xfrm>
            <a:off x="8553968" y="4330298"/>
            <a:ext cx="184666" cy="369332"/>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36509392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smtClean="0"/>
              <a:t>Top Physics</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13</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3" name="CuadroTexto 2"/>
          <p:cNvSpPr txBox="1"/>
          <p:nvPr/>
        </p:nvSpPr>
        <p:spPr>
          <a:xfrm>
            <a:off x="457200" y="1313041"/>
            <a:ext cx="8063822" cy="2308324"/>
          </a:xfrm>
          <a:prstGeom prst="rect">
            <a:avLst/>
          </a:prstGeom>
          <a:noFill/>
        </p:spPr>
        <p:txBody>
          <a:bodyPr wrap="square" rtlCol="0">
            <a:spAutoFit/>
          </a:bodyPr>
          <a:lstStyle/>
          <a:p>
            <a:r>
              <a:rPr lang="en-US" b="1" dirty="0" smtClean="0"/>
              <a:t>Why is important to study the top </a:t>
            </a:r>
            <a:r>
              <a:rPr lang="en-US" b="1" dirty="0" err="1" smtClean="0"/>
              <a:t>quak</a:t>
            </a:r>
            <a:r>
              <a:rPr lang="en-US" b="1" dirty="0" smtClean="0"/>
              <a:t> sectors</a:t>
            </a:r>
            <a:r>
              <a:rPr lang="en-US" b="1" dirty="0" smtClean="0"/>
              <a:t>?</a:t>
            </a:r>
            <a:endParaRPr lang="en-US" dirty="0" smtClean="0"/>
          </a:p>
          <a:p>
            <a:pPr marL="285750" indent="-285750">
              <a:buFont typeface="Arial"/>
              <a:buChar char="•"/>
            </a:pPr>
            <a:r>
              <a:rPr lang="en-US" dirty="0"/>
              <a:t>Top large </a:t>
            </a:r>
            <a:r>
              <a:rPr lang="en-US" dirty="0" smtClean="0"/>
              <a:t>mass  </a:t>
            </a:r>
            <a:r>
              <a:rPr lang="en-US" dirty="0"/>
              <a:t>-</a:t>
            </a:r>
            <a:r>
              <a:rPr lang="en-US" dirty="0" smtClean="0"/>
              <a:t>&gt; </a:t>
            </a:r>
            <a:r>
              <a:rPr lang="en-US" dirty="0"/>
              <a:t>large coupling to the Higgs </a:t>
            </a:r>
            <a:r>
              <a:rPr lang="en-US" dirty="0" smtClean="0"/>
              <a:t>boson -&gt; </a:t>
            </a:r>
            <a:r>
              <a:rPr lang="en-US" dirty="0"/>
              <a:t>it may play a special role in the </a:t>
            </a:r>
            <a:r>
              <a:rPr lang="en-US" dirty="0" smtClean="0"/>
              <a:t>mechanism </a:t>
            </a:r>
            <a:r>
              <a:rPr lang="en-US" dirty="0"/>
              <a:t>of electroweak symmetry </a:t>
            </a:r>
            <a:r>
              <a:rPr lang="en-US" dirty="0" smtClean="0"/>
              <a:t>breaking -&gt; many models </a:t>
            </a:r>
            <a:r>
              <a:rPr lang="en-US" dirty="0"/>
              <a:t>for new </a:t>
            </a:r>
            <a:r>
              <a:rPr lang="en-US" dirty="0" smtClean="0"/>
              <a:t>physics </a:t>
            </a:r>
            <a:r>
              <a:rPr lang="en-US" dirty="0"/>
              <a:t>predict the existence of new particles that would preferentially couple to top quarks</a:t>
            </a:r>
            <a:r>
              <a:rPr lang="en-US" dirty="0" smtClean="0"/>
              <a:t>.</a:t>
            </a:r>
            <a:r>
              <a:rPr lang="en-US" dirty="0"/>
              <a:t> </a:t>
            </a:r>
            <a:endParaRPr lang="en-US" dirty="0" smtClean="0"/>
          </a:p>
          <a:p>
            <a:pPr lvl="1"/>
            <a:r>
              <a:rPr lang="en-US" dirty="0">
                <a:solidFill>
                  <a:srgbClr val="FF0000"/>
                </a:solidFill>
                <a:sym typeface="Wingdings"/>
              </a:rPr>
              <a:t></a:t>
            </a:r>
            <a:r>
              <a:rPr lang="en-US" dirty="0">
                <a:sym typeface="Wingdings"/>
              </a:rPr>
              <a:t> </a:t>
            </a:r>
            <a:r>
              <a:rPr lang="en-US" dirty="0">
                <a:solidFill>
                  <a:srgbClr val="FF0000"/>
                </a:solidFill>
              </a:rPr>
              <a:t>Essential to measure with the highest possible precision the top quark properties and confront them with the SM predictions and perform direct searches of new physics in top production and decay.</a:t>
            </a:r>
          </a:p>
        </p:txBody>
      </p:sp>
      <p:sp>
        <p:nvSpPr>
          <p:cNvPr id="10" name="CuadroTexto 9"/>
          <p:cNvSpPr txBox="1"/>
          <p:nvPr/>
        </p:nvSpPr>
        <p:spPr>
          <a:xfrm>
            <a:off x="495576" y="3665158"/>
            <a:ext cx="4737126" cy="2585323"/>
          </a:xfrm>
          <a:prstGeom prst="rect">
            <a:avLst/>
          </a:prstGeom>
          <a:noFill/>
          <a:ln>
            <a:solidFill>
              <a:schemeClr val="tx1"/>
            </a:solidFill>
          </a:ln>
        </p:spPr>
        <p:txBody>
          <a:bodyPr wrap="square" rtlCol="0">
            <a:spAutoFit/>
          </a:bodyPr>
          <a:lstStyle/>
          <a:p>
            <a:r>
              <a:rPr lang="en-GB" b="1" u="sng" dirty="0" smtClean="0"/>
              <a:t>Main analyses contributions:</a:t>
            </a:r>
          </a:p>
          <a:p>
            <a:r>
              <a:rPr lang="en-GB" sz="1600" dirty="0" smtClean="0"/>
              <a:t>Run-1: Focused on precision measurements</a:t>
            </a:r>
          </a:p>
          <a:p>
            <a:pPr marL="285750" indent="-285750">
              <a:buFont typeface="Arial" charset="0"/>
              <a:buChar char="•"/>
            </a:pPr>
            <a:r>
              <a:rPr lang="en-GB" sz="1600" dirty="0" smtClean="0"/>
              <a:t>Top quark mass </a:t>
            </a:r>
          </a:p>
          <a:p>
            <a:pPr marL="285750" indent="-285750">
              <a:buFont typeface="Arial" charset="0"/>
              <a:buChar char="•"/>
            </a:pPr>
            <a:r>
              <a:rPr lang="en-GB" sz="1600" dirty="0" smtClean="0"/>
              <a:t>Top pair production cross section </a:t>
            </a:r>
          </a:p>
          <a:p>
            <a:pPr marL="285750" indent="-285750">
              <a:buFont typeface="Arial" charset="0"/>
              <a:buChar char="•"/>
            </a:pPr>
            <a:r>
              <a:rPr lang="en-GB" sz="1600" dirty="0" smtClean="0"/>
              <a:t>Top and W polarisation observables  in single top t-channel (sensitive to possible anomalous couplings in the </a:t>
            </a:r>
            <a:r>
              <a:rPr lang="en-GB" sz="1600" dirty="0" err="1" smtClean="0"/>
              <a:t>Wtb</a:t>
            </a:r>
            <a:r>
              <a:rPr lang="en-GB" sz="1600" dirty="0" smtClean="0"/>
              <a:t> vertex)</a:t>
            </a:r>
          </a:p>
          <a:p>
            <a:r>
              <a:rPr lang="en-GB" sz="1600" dirty="0" smtClean="0"/>
              <a:t>Run-2: In addition:</a:t>
            </a:r>
          </a:p>
          <a:p>
            <a:pPr marL="285750" indent="-285750">
              <a:buFont typeface="Arial"/>
              <a:buChar char="•"/>
            </a:pPr>
            <a:r>
              <a:rPr lang="en-GB" sz="1600" dirty="0" smtClean="0"/>
              <a:t>Direct </a:t>
            </a:r>
            <a:r>
              <a:rPr lang="en-GB" sz="1600" dirty="0"/>
              <a:t>searches for dark matter candidates in associated production with top quarks</a:t>
            </a:r>
            <a:r>
              <a:rPr lang="en-GB" sz="1600" dirty="0" smtClean="0"/>
              <a:t>.</a:t>
            </a:r>
            <a:endParaRPr lang="en-GB" sz="1600" dirty="0"/>
          </a:p>
        </p:txBody>
      </p:sp>
      <p:sp>
        <p:nvSpPr>
          <p:cNvPr id="6" name="CuadroTexto 5"/>
          <p:cNvSpPr txBox="1"/>
          <p:nvPr/>
        </p:nvSpPr>
        <p:spPr>
          <a:xfrm>
            <a:off x="5832405" y="4291762"/>
            <a:ext cx="184666" cy="369332"/>
          </a:xfrm>
          <a:prstGeom prst="rect">
            <a:avLst/>
          </a:prstGeom>
          <a:noFill/>
        </p:spPr>
        <p:txBody>
          <a:bodyPr wrap="none" rtlCol="0">
            <a:spAutoFit/>
          </a:bodyPr>
          <a:lstStyle/>
          <a:p>
            <a:endParaRPr lang="es-ES" dirty="0"/>
          </a:p>
        </p:txBody>
      </p:sp>
      <p:sp>
        <p:nvSpPr>
          <p:cNvPr id="11" name="CuadroTexto 4"/>
          <p:cNvSpPr txBox="1"/>
          <p:nvPr/>
        </p:nvSpPr>
        <p:spPr>
          <a:xfrm>
            <a:off x="5422321" y="3882095"/>
            <a:ext cx="3264479" cy="2092881"/>
          </a:xfrm>
          <a:prstGeom prst="rect">
            <a:avLst/>
          </a:prstGeom>
          <a:noFill/>
          <a:ln>
            <a:solidFill>
              <a:schemeClr val="tx1"/>
            </a:solidFill>
          </a:ln>
        </p:spPr>
        <p:txBody>
          <a:bodyPr wrap="square" rtlCol="0">
            <a:spAutoFit/>
          </a:bodyPr>
          <a:lstStyle/>
          <a:p>
            <a:r>
              <a:rPr lang="en-GB" b="1" u="sng" dirty="0" smtClean="0"/>
              <a:t>Main responsibilities:</a:t>
            </a:r>
          </a:p>
          <a:p>
            <a:pPr marL="285750" indent="-285750">
              <a:buFont typeface="Arial"/>
              <a:buChar char="•"/>
            </a:pPr>
            <a:r>
              <a:rPr lang="en-GB" sz="1600" dirty="0" smtClean="0"/>
              <a:t>Convener ATLAS Top Physics Working Group (M.J. Costa, 2011-2013).</a:t>
            </a:r>
          </a:p>
          <a:p>
            <a:pPr marL="285750" indent="-285750">
              <a:buFont typeface="Arial"/>
              <a:buChar char="•"/>
            </a:pPr>
            <a:r>
              <a:rPr lang="en-GB" sz="1600" dirty="0" smtClean="0"/>
              <a:t>Convener ATLAS Single Top group (J.E. </a:t>
            </a:r>
            <a:r>
              <a:rPr lang="en-GB" sz="1600" dirty="0" err="1" smtClean="0"/>
              <a:t>García</a:t>
            </a:r>
            <a:r>
              <a:rPr lang="en-GB" sz="1600" dirty="0" smtClean="0"/>
              <a:t>, 2014).</a:t>
            </a:r>
          </a:p>
          <a:p>
            <a:pPr marL="285750" indent="-285750">
              <a:buFont typeface="Arial"/>
              <a:buChar char="•"/>
            </a:pPr>
            <a:r>
              <a:rPr lang="en-GB" sz="1600" dirty="0" smtClean="0"/>
              <a:t>Convener LHC Top Working Group (M.J. Costa, 2013-2015).</a:t>
            </a:r>
            <a:endParaRPr lang="en-GB" sz="1600" dirty="0"/>
          </a:p>
        </p:txBody>
      </p:sp>
    </p:spTree>
    <p:extLst>
      <p:ext uri="{BB962C8B-B14F-4D97-AF65-F5344CB8AC3E}">
        <p14:creationId xmlns:p14="http://schemas.microsoft.com/office/powerpoint/2010/main" val="5424174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66800"/>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2800" b="1" dirty="0"/>
              <a:t>Top quark mass and top quark pair production </a:t>
            </a:r>
            <a:endParaRPr lang="en-GB" sz="2800" b="1" dirty="0"/>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14</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12" name="Imagen 11"/>
          <p:cNvPicPr>
            <a:picLocks noChangeAspect="1"/>
          </p:cNvPicPr>
          <p:nvPr/>
        </p:nvPicPr>
        <p:blipFill>
          <a:blip r:embed="rId4"/>
          <a:stretch>
            <a:fillRect/>
          </a:stretch>
        </p:blipFill>
        <p:spPr>
          <a:xfrm>
            <a:off x="4602333" y="1192976"/>
            <a:ext cx="4590178" cy="2924818"/>
          </a:xfrm>
          <a:prstGeom prst="rect">
            <a:avLst/>
          </a:prstGeom>
        </p:spPr>
      </p:pic>
      <p:sp>
        <p:nvSpPr>
          <p:cNvPr id="13" name="Elipse 12"/>
          <p:cNvSpPr/>
          <p:nvPr/>
        </p:nvSpPr>
        <p:spPr>
          <a:xfrm>
            <a:off x="6598839" y="1723518"/>
            <a:ext cx="887861" cy="119664"/>
          </a:xfrm>
          <a:prstGeom prst="ellipse">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Elipse 13"/>
          <p:cNvSpPr/>
          <p:nvPr/>
        </p:nvSpPr>
        <p:spPr>
          <a:xfrm>
            <a:off x="4834895" y="1704714"/>
            <a:ext cx="887861" cy="154405"/>
          </a:xfrm>
          <a:prstGeom prst="ellipse">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CuadroTexto 5"/>
          <p:cNvSpPr txBox="1"/>
          <p:nvPr/>
        </p:nvSpPr>
        <p:spPr>
          <a:xfrm>
            <a:off x="712053" y="1245470"/>
            <a:ext cx="4087842" cy="2554546"/>
          </a:xfrm>
          <a:prstGeom prst="rect">
            <a:avLst/>
          </a:prstGeom>
          <a:noFill/>
          <a:ln>
            <a:solidFill>
              <a:schemeClr val="tx2">
                <a:lumMod val="60000"/>
                <a:lumOff val="40000"/>
              </a:schemeClr>
            </a:solidFill>
          </a:ln>
        </p:spPr>
        <p:txBody>
          <a:bodyPr wrap="square" rtlCol="0">
            <a:spAutoFit/>
          </a:bodyPr>
          <a:lstStyle/>
          <a:p>
            <a:pPr marL="184150" indent="-184150" algn="just">
              <a:buFont typeface="Arial"/>
              <a:buChar char="•"/>
            </a:pPr>
            <a:r>
              <a:rPr lang="en-GB" b="1" dirty="0"/>
              <a:t>First ATLAS published measurement  </a:t>
            </a:r>
            <a:r>
              <a:rPr lang="en-GB" b="1" dirty="0"/>
              <a:t>of the top mass</a:t>
            </a:r>
            <a:r>
              <a:rPr lang="en-GB" dirty="0"/>
              <a:t> using template methods (R. Moles PhD), with </a:t>
            </a:r>
            <a:r>
              <a:rPr lang="en-GB" dirty="0" smtClean="0"/>
              <a:t>special focus </a:t>
            </a:r>
            <a:r>
              <a:rPr lang="en-GB" dirty="0"/>
              <a:t>on understanding the dominant source of systematic uncertainty, i.e. the jet </a:t>
            </a:r>
            <a:r>
              <a:rPr lang="en-GB" dirty="0" smtClean="0"/>
              <a:t>energy scale. </a:t>
            </a:r>
            <a:r>
              <a:rPr lang="es-ES" sz="1600" dirty="0" err="1" smtClean="0">
                <a:solidFill>
                  <a:srgbClr val="FF0000"/>
                </a:solidFill>
              </a:rPr>
              <a:t>Eur</a:t>
            </a:r>
            <a:r>
              <a:rPr lang="es-ES" sz="1600" dirty="0">
                <a:solidFill>
                  <a:srgbClr val="FF0000"/>
                </a:solidFill>
              </a:rPr>
              <a:t>. </a:t>
            </a:r>
            <a:r>
              <a:rPr lang="es-ES" sz="1600" dirty="0" err="1">
                <a:solidFill>
                  <a:srgbClr val="FF0000"/>
                </a:solidFill>
              </a:rPr>
              <a:t>Phys</a:t>
            </a:r>
            <a:r>
              <a:rPr lang="es-ES" sz="1600" dirty="0">
                <a:solidFill>
                  <a:srgbClr val="FF0000"/>
                </a:solidFill>
              </a:rPr>
              <a:t>. J. C72 (2012) </a:t>
            </a:r>
            <a:r>
              <a:rPr lang="es-ES" sz="1600" dirty="0" smtClean="0">
                <a:solidFill>
                  <a:srgbClr val="FF0000"/>
                </a:solidFill>
              </a:rPr>
              <a:t>2046</a:t>
            </a:r>
          </a:p>
          <a:p>
            <a:pPr marL="184150" indent="-184150" algn="just">
              <a:buFont typeface="Arial"/>
              <a:buChar char="•"/>
            </a:pPr>
            <a:r>
              <a:rPr lang="es-ES" dirty="0" err="1" smtClean="0">
                <a:solidFill>
                  <a:srgbClr val="000000"/>
                </a:solidFill>
              </a:rPr>
              <a:t>Other</a:t>
            </a:r>
            <a:r>
              <a:rPr lang="es-ES" dirty="0" smtClean="0">
                <a:solidFill>
                  <a:srgbClr val="000000"/>
                </a:solidFill>
              </a:rPr>
              <a:t> </a:t>
            </a:r>
            <a:r>
              <a:rPr lang="es-ES" dirty="0" err="1" smtClean="0">
                <a:solidFill>
                  <a:srgbClr val="000000"/>
                </a:solidFill>
              </a:rPr>
              <a:t>studies</a:t>
            </a:r>
            <a:r>
              <a:rPr lang="es-ES" dirty="0" smtClean="0">
                <a:solidFill>
                  <a:srgbClr val="000000"/>
                </a:solidFill>
              </a:rPr>
              <a:t>:</a:t>
            </a:r>
            <a:r>
              <a:rPr lang="es-ES" dirty="0">
                <a:solidFill>
                  <a:srgbClr val="000000"/>
                </a:solidFill>
              </a:rPr>
              <a:t> </a:t>
            </a:r>
            <a:r>
              <a:rPr lang="es-ES" dirty="0" smtClean="0"/>
              <a:t>b</a:t>
            </a:r>
            <a:r>
              <a:rPr lang="es-ES" dirty="0"/>
              <a:t>-jet </a:t>
            </a:r>
            <a:r>
              <a:rPr lang="es-ES" dirty="0" err="1"/>
              <a:t>energy</a:t>
            </a:r>
            <a:r>
              <a:rPr lang="es-ES" dirty="0"/>
              <a:t> </a:t>
            </a:r>
            <a:r>
              <a:rPr lang="es-ES" dirty="0" err="1"/>
              <a:t>scale</a:t>
            </a:r>
            <a:r>
              <a:rPr lang="es-ES" dirty="0"/>
              <a:t> </a:t>
            </a:r>
            <a:r>
              <a:rPr lang="es-ES" dirty="0" err="1"/>
              <a:t>uncertainty</a:t>
            </a:r>
            <a:r>
              <a:rPr lang="es-ES" dirty="0"/>
              <a:t> </a:t>
            </a:r>
            <a:r>
              <a:rPr lang="es-ES" sz="1600" dirty="0" err="1" smtClean="0">
                <a:solidFill>
                  <a:srgbClr val="FF0000"/>
                </a:solidFill>
              </a:rPr>
              <a:t>Eur</a:t>
            </a:r>
            <a:r>
              <a:rPr lang="es-ES" sz="1600" dirty="0">
                <a:solidFill>
                  <a:srgbClr val="FF0000"/>
                </a:solidFill>
              </a:rPr>
              <a:t>. </a:t>
            </a:r>
            <a:r>
              <a:rPr lang="es-ES" sz="1600" dirty="0" err="1">
                <a:solidFill>
                  <a:srgbClr val="FF0000"/>
                </a:solidFill>
              </a:rPr>
              <a:t>Phys</a:t>
            </a:r>
            <a:r>
              <a:rPr lang="es-ES" sz="1600" dirty="0">
                <a:solidFill>
                  <a:srgbClr val="FF0000"/>
                </a:solidFill>
              </a:rPr>
              <a:t>. J. C, 73 3 (2013) </a:t>
            </a:r>
            <a:r>
              <a:rPr lang="es-ES" sz="1600" dirty="0" smtClean="0">
                <a:solidFill>
                  <a:srgbClr val="FF0000"/>
                </a:solidFill>
              </a:rPr>
              <a:t>2304</a:t>
            </a:r>
          </a:p>
        </p:txBody>
      </p:sp>
      <p:sp>
        <p:nvSpPr>
          <p:cNvPr id="16" name="CuadroTexto 15"/>
          <p:cNvSpPr txBox="1"/>
          <p:nvPr/>
        </p:nvSpPr>
        <p:spPr>
          <a:xfrm>
            <a:off x="250388" y="1245470"/>
            <a:ext cx="461665" cy="2540296"/>
          </a:xfrm>
          <a:prstGeom prst="rect">
            <a:avLst/>
          </a:prstGeom>
        </p:spPr>
        <p:style>
          <a:lnRef idx="3">
            <a:schemeClr val="lt1"/>
          </a:lnRef>
          <a:fillRef idx="1">
            <a:schemeClr val="accent1"/>
          </a:fillRef>
          <a:effectRef idx="1">
            <a:schemeClr val="accent1"/>
          </a:effectRef>
          <a:fontRef idx="minor">
            <a:schemeClr val="lt1"/>
          </a:fontRef>
        </p:style>
        <p:txBody>
          <a:bodyPr vert="wordArtVert" wrap="square" rtlCol="0">
            <a:spAutoFit/>
          </a:bodyPr>
          <a:lstStyle/>
          <a:p>
            <a:pPr algn="ctr"/>
            <a:r>
              <a:rPr lang="es-ES" dirty="0" smtClean="0"/>
              <a:t>MASS</a:t>
            </a:r>
            <a:endParaRPr lang="es-ES" dirty="0"/>
          </a:p>
        </p:txBody>
      </p:sp>
      <p:sp>
        <p:nvSpPr>
          <p:cNvPr id="17" name="CuadroTexto 16"/>
          <p:cNvSpPr txBox="1"/>
          <p:nvPr/>
        </p:nvSpPr>
        <p:spPr>
          <a:xfrm>
            <a:off x="250388" y="3995448"/>
            <a:ext cx="461665" cy="2277547"/>
          </a:xfrm>
          <a:prstGeom prst="rect">
            <a:avLst/>
          </a:prstGeom>
        </p:spPr>
        <p:style>
          <a:lnRef idx="3">
            <a:schemeClr val="lt1"/>
          </a:lnRef>
          <a:fillRef idx="1">
            <a:schemeClr val="accent1"/>
          </a:fillRef>
          <a:effectRef idx="1">
            <a:schemeClr val="accent1"/>
          </a:effectRef>
          <a:fontRef idx="minor">
            <a:schemeClr val="lt1"/>
          </a:fontRef>
        </p:style>
        <p:txBody>
          <a:bodyPr vert="wordArtVert" wrap="square" rtlCol="0">
            <a:spAutoFit/>
          </a:bodyPr>
          <a:lstStyle/>
          <a:p>
            <a:pPr algn="ctr"/>
            <a:r>
              <a:rPr lang="en-GB" dirty="0" smtClean="0"/>
              <a:t>Cross Section</a:t>
            </a:r>
            <a:endParaRPr lang="en-GB" dirty="0"/>
          </a:p>
        </p:txBody>
      </p:sp>
      <p:sp>
        <p:nvSpPr>
          <p:cNvPr id="18" name="CuadroTexto 17"/>
          <p:cNvSpPr txBox="1"/>
          <p:nvPr/>
        </p:nvSpPr>
        <p:spPr>
          <a:xfrm>
            <a:off x="689182" y="4117794"/>
            <a:ext cx="5854186" cy="2031325"/>
          </a:xfrm>
          <a:prstGeom prst="rect">
            <a:avLst/>
          </a:prstGeom>
          <a:noFill/>
          <a:ln>
            <a:solidFill>
              <a:schemeClr val="tx2">
                <a:lumMod val="60000"/>
                <a:lumOff val="40000"/>
              </a:schemeClr>
            </a:solidFill>
          </a:ln>
        </p:spPr>
        <p:txBody>
          <a:bodyPr wrap="square" rtlCol="0">
            <a:spAutoFit/>
          </a:bodyPr>
          <a:lstStyle/>
          <a:p>
            <a:pPr marL="184150" indent="-184150" algn="just">
              <a:buFont typeface="Arial"/>
              <a:buChar char="•"/>
            </a:pPr>
            <a:r>
              <a:rPr lang="en-GB" dirty="0" smtClean="0"/>
              <a:t>The group has contributed to measurement of the top quark pair cross section in </a:t>
            </a:r>
            <a:r>
              <a:rPr lang="en-GB" dirty="0" smtClean="0"/>
              <a:t>(e/μ)+</a:t>
            </a:r>
            <a:r>
              <a:rPr lang="en-GB" dirty="0" err="1" smtClean="0"/>
              <a:t>τ</a:t>
            </a:r>
            <a:r>
              <a:rPr lang="en-GB" b="1" dirty="0" smtClean="0"/>
              <a:t> </a:t>
            </a:r>
            <a:r>
              <a:rPr lang="en-GB" dirty="0" smtClean="0"/>
              <a:t>final states using a matrix method analysis technique (T. Pérez PhDs)</a:t>
            </a:r>
            <a:r>
              <a:rPr lang="en-GB" b="1" dirty="0" smtClean="0">
                <a:solidFill>
                  <a:srgbClr val="FF0000"/>
                </a:solidFill>
              </a:rPr>
              <a:t>	</a:t>
            </a:r>
            <a:r>
              <a:rPr lang="en-GB" sz="1600" dirty="0" err="1" smtClean="0">
                <a:solidFill>
                  <a:srgbClr val="FF0000"/>
                </a:solidFill>
              </a:rPr>
              <a:t>Phys.Lett</a:t>
            </a:r>
            <a:r>
              <a:rPr lang="en-GB" sz="1600" dirty="0" smtClean="0">
                <a:solidFill>
                  <a:srgbClr val="FF0000"/>
                </a:solidFill>
              </a:rPr>
              <a:t>. B717 (2012) 89-108).</a:t>
            </a:r>
            <a:endParaRPr lang="en-GB" dirty="0" smtClean="0">
              <a:solidFill>
                <a:srgbClr val="FF0000"/>
              </a:solidFill>
            </a:endParaRPr>
          </a:p>
          <a:p>
            <a:pPr marL="184150" indent="-184150" algn="just">
              <a:buFont typeface="Arial"/>
              <a:buChar char="•"/>
            </a:pPr>
            <a:r>
              <a:rPr lang="en-GB" dirty="0" smtClean="0">
                <a:solidFill>
                  <a:srgbClr val="000000"/>
                </a:solidFill>
              </a:rPr>
              <a:t>We have developed a novel technique using a </a:t>
            </a:r>
            <a:r>
              <a:rPr lang="en-GB" dirty="0" smtClean="0">
                <a:solidFill>
                  <a:srgbClr val="000000"/>
                </a:solidFill>
              </a:rPr>
              <a:t>BDT (</a:t>
            </a:r>
            <a:r>
              <a:rPr lang="es-ES" dirty="0" err="1"/>
              <a:t>B</a:t>
            </a:r>
            <a:r>
              <a:rPr lang="es-ES" dirty="0" err="1" smtClean="0"/>
              <a:t>oosted</a:t>
            </a:r>
            <a:r>
              <a:rPr lang="es-ES" dirty="0" smtClean="0"/>
              <a:t> </a:t>
            </a:r>
            <a:r>
              <a:rPr lang="es-ES" dirty="0" err="1"/>
              <a:t>D</a:t>
            </a:r>
            <a:r>
              <a:rPr lang="es-ES" dirty="0" err="1" smtClean="0"/>
              <a:t>ecision</a:t>
            </a:r>
            <a:r>
              <a:rPr lang="es-ES" dirty="0" smtClean="0"/>
              <a:t> </a:t>
            </a:r>
            <a:r>
              <a:rPr lang="es-ES" dirty="0" err="1"/>
              <a:t>T</a:t>
            </a:r>
            <a:r>
              <a:rPr lang="es-ES" dirty="0" err="1" smtClean="0"/>
              <a:t>rees</a:t>
            </a:r>
            <a:r>
              <a:rPr lang="es-ES" dirty="0" smtClean="0"/>
              <a:t>)</a:t>
            </a:r>
            <a:r>
              <a:rPr lang="en-GB" dirty="0" smtClean="0">
                <a:solidFill>
                  <a:srgbClr val="000000"/>
                </a:solidFill>
              </a:rPr>
              <a:t> </a:t>
            </a:r>
            <a:r>
              <a:rPr lang="en-GB" dirty="0" smtClean="0">
                <a:solidFill>
                  <a:srgbClr val="000000"/>
                </a:solidFill>
              </a:rPr>
              <a:t>variable that improves previous results. </a:t>
            </a:r>
            <a:r>
              <a:rPr lang="en-GB" b="1" dirty="0" smtClean="0">
                <a:solidFill>
                  <a:srgbClr val="FF0000"/>
                </a:solidFill>
              </a:rPr>
              <a:t>	</a:t>
            </a:r>
            <a:r>
              <a:rPr lang="en-GB" sz="1600" dirty="0" smtClean="0">
                <a:solidFill>
                  <a:srgbClr val="FF0000"/>
                </a:solidFill>
              </a:rPr>
              <a:t>Phys</a:t>
            </a:r>
            <a:r>
              <a:rPr lang="en-GB" sz="1600" dirty="0" smtClean="0">
                <a:solidFill>
                  <a:srgbClr val="FF0000"/>
                </a:solidFill>
              </a:rPr>
              <a:t>. Rev. D 92, 072005 (2015)</a:t>
            </a:r>
          </a:p>
        </p:txBody>
      </p:sp>
      <p:pic>
        <p:nvPicPr>
          <p:cNvPr id="19"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2356" y="4117794"/>
            <a:ext cx="1951780" cy="2199594"/>
          </a:xfrm>
          <a:prstGeom prst="rect">
            <a:avLst/>
          </a:prstGeom>
        </p:spPr>
      </p:pic>
    </p:spTree>
    <p:extLst>
      <p:ext uri="{BB962C8B-B14F-4D97-AF65-F5344CB8AC3E}">
        <p14:creationId xmlns:p14="http://schemas.microsoft.com/office/powerpoint/2010/main" val="12262314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15</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12" name="Picture 2"/>
          <p:cNvPicPr>
            <a:picLocks noChangeAspect="1"/>
          </p:cNvPicPr>
          <p:nvPr/>
        </p:nvPicPr>
        <p:blipFill>
          <a:blip r:embed="rId3"/>
          <a:stretch>
            <a:fillRect/>
          </a:stretch>
        </p:blipFill>
        <p:spPr>
          <a:xfrm>
            <a:off x="582954" y="1324585"/>
            <a:ext cx="1502431" cy="1644374"/>
          </a:xfrm>
          <a:prstGeom prst="rect">
            <a:avLst/>
          </a:prstGeom>
        </p:spPr>
      </p:pic>
      <p:pic>
        <p:nvPicPr>
          <p:cNvPr id="13" name="Imagen 12" descr="Captura de pantalla 2013-05-24 a la(s) 01.11.1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52897" y="3405045"/>
            <a:ext cx="3048014" cy="2193494"/>
          </a:xfrm>
          <a:prstGeom prst="rect">
            <a:avLst/>
          </a:prstGeom>
        </p:spPr>
      </p:pic>
      <p:sp>
        <p:nvSpPr>
          <p:cNvPr id="14" name="Rectangle 4"/>
          <p:cNvSpPr/>
          <p:nvPr/>
        </p:nvSpPr>
        <p:spPr>
          <a:xfrm>
            <a:off x="2388700" y="1324585"/>
            <a:ext cx="6275406" cy="1754327"/>
          </a:xfrm>
          <a:prstGeom prst="rect">
            <a:avLst/>
          </a:prstGeom>
        </p:spPr>
        <p:txBody>
          <a:bodyPr wrap="square">
            <a:spAutoFit/>
          </a:bodyPr>
          <a:lstStyle/>
          <a:p>
            <a:pPr algn="just"/>
            <a:r>
              <a:rPr lang="en-GB" dirty="0"/>
              <a:t>Triggered by a collaboration </a:t>
            </a:r>
            <a:r>
              <a:rPr lang="en-GB" dirty="0" smtClean="0"/>
              <a:t>with theorists </a:t>
            </a:r>
            <a:r>
              <a:rPr lang="en-GB" dirty="0"/>
              <a:t>from IFIC (J. </a:t>
            </a:r>
            <a:r>
              <a:rPr lang="en-GB" dirty="0" err="1"/>
              <a:t>Bernabeu</a:t>
            </a:r>
            <a:r>
              <a:rPr lang="en-GB" dirty="0"/>
              <a:t>) and the U. Granada (J.A. Aguilar-</a:t>
            </a:r>
            <a:r>
              <a:rPr lang="en-GB" dirty="0" err="1"/>
              <a:t>Saavedra</a:t>
            </a:r>
            <a:r>
              <a:rPr lang="en-GB" dirty="0"/>
              <a:t>), </a:t>
            </a:r>
            <a:r>
              <a:rPr lang="en-GB" dirty="0" smtClean="0"/>
              <a:t>our group propose to ATLAS several </a:t>
            </a:r>
            <a:r>
              <a:rPr lang="en-GB" dirty="0"/>
              <a:t>analyses of measurements sensitive to </a:t>
            </a:r>
            <a:r>
              <a:rPr lang="en-GB" dirty="0" err="1"/>
              <a:t>Wtb</a:t>
            </a:r>
            <a:r>
              <a:rPr lang="en-GB" dirty="0"/>
              <a:t> </a:t>
            </a:r>
            <a:r>
              <a:rPr lang="en-GB" dirty="0" smtClean="0"/>
              <a:t>anomalous couplings </a:t>
            </a:r>
            <a:r>
              <a:rPr lang="en-GB" dirty="0"/>
              <a:t>using t-channel single top quark produced </a:t>
            </a:r>
            <a:r>
              <a:rPr lang="en-GB" dirty="0" smtClean="0"/>
              <a:t>events (the top quarks are </a:t>
            </a:r>
            <a:r>
              <a:rPr lang="en-GB" dirty="0"/>
              <a:t>predicted to be highly </a:t>
            </a:r>
            <a:r>
              <a:rPr lang="en-GB" dirty="0" smtClean="0"/>
              <a:t>polarised).</a:t>
            </a:r>
          </a:p>
        </p:txBody>
      </p:sp>
      <p:sp>
        <p:nvSpPr>
          <p:cNvPr id="15" name="Rectangle 4"/>
          <p:cNvSpPr/>
          <p:nvPr/>
        </p:nvSpPr>
        <p:spPr>
          <a:xfrm>
            <a:off x="229689" y="3217029"/>
            <a:ext cx="5350746" cy="3139321"/>
          </a:xfrm>
          <a:prstGeom prst="rect">
            <a:avLst/>
          </a:prstGeom>
        </p:spPr>
        <p:txBody>
          <a:bodyPr wrap="square">
            <a:spAutoFit/>
          </a:bodyPr>
          <a:lstStyle/>
          <a:p>
            <a:pPr marL="285750" indent="-285750" algn="just">
              <a:buFont typeface="Arial"/>
              <a:buChar char="•"/>
            </a:pPr>
            <a:r>
              <a:rPr lang="en-GB" dirty="0" smtClean="0"/>
              <a:t>The initial </a:t>
            </a:r>
            <a:r>
              <a:rPr lang="en-GB" dirty="0"/>
              <a:t>studies </a:t>
            </a:r>
            <a:r>
              <a:rPr lang="en-GB" dirty="0" smtClean="0"/>
              <a:t>search for CP violation </a:t>
            </a:r>
            <a:r>
              <a:rPr lang="en-GB" dirty="0"/>
              <a:t>bases on the </a:t>
            </a:r>
            <a:r>
              <a:rPr lang="en-GB" dirty="0" smtClean="0"/>
              <a:t>theoretical </a:t>
            </a:r>
            <a:r>
              <a:rPr lang="en-GB" dirty="0"/>
              <a:t>paper </a:t>
            </a:r>
            <a:r>
              <a:rPr lang="en-GB" sz="1600" dirty="0" err="1">
                <a:solidFill>
                  <a:srgbClr val="FF0000"/>
                </a:solidFill>
              </a:rPr>
              <a:t>Nucl</a:t>
            </a:r>
            <a:r>
              <a:rPr lang="en-GB" sz="1600" dirty="0">
                <a:solidFill>
                  <a:srgbClr val="FF0000"/>
                </a:solidFill>
              </a:rPr>
              <a:t>. Phys.B840 (2010) 349–</a:t>
            </a:r>
            <a:r>
              <a:rPr lang="en-GB" sz="1600" dirty="0" smtClean="0">
                <a:solidFill>
                  <a:srgbClr val="FF0000"/>
                </a:solidFill>
              </a:rPr>
              <a:t>378</a:t>
            </a:r>
            <a:r>
              <a:rPr lang="en-GB" dirty="0" smtClean="0"/>
              <a:t>.</a:t>
            </a:r>
          </a:p>
          <a:p>
            <a:pPr marL="285750" indent="-285750" algn="just">
              <a:buFont typeface="Arial"/>
              <a:buChar char="•"/>
            </a:pPr>
            <a:r>
              <a:rPr lang="en-GB" dirty="0"/>
              <a:t>Standard Model the couplings of the </a:t>
            </a:r>
            <a:r>
              <a:rPr lang="en-GB" i="1" dirty="0" err="1"/>
              <a:t>Wtb</a:t>
            </a:r>
            <a:r>
              <a:rPr lang="en-GB" dirty="0"/>
              <a:t> vertex </a:t>
            </a:r>
            <a:r>
              <a:rPr lang="en-GB" i="1" dirty="0" smtClean="0"/>
              <a:t>V</a:t>
            </a:r>
            <a:r>
              <a:rPr lang="en-GB" baseline="-25000" dirty="0" smtClean="0"/>
              <a:t>L</a:t>
            </a:r>
            <a:r>
              <a:rPr lang="en-GB" dirty="0"/>
              <a:t>≃1 and </a:t>
            </a:r>
            <a:r>
              <a:rPr lang="en-GB" i="1" dirty="0"/>
              <a:t>V</a:t>
            </a:r>
            <a:r>
              <a:rPr lang="en-GB" baseline="-25000" dirty="0"/>
              <a:t>R</a:t>
            </a:r>
            <a:r>
              <a:rPr lang="en-GB" dirty="0"/>
              <a:t>=</a:t>
            </a:r>
            <a:r>
              <a:rPr lang="en-GB" i="1" dirty="0" err="1"/>
              <a:t>g</a:t>
            </a:r>
            <a:r>
              <a:rPr lang="en-GB" baseline="-25000" dirty="0" err="1"/>
              <a:t>L,R</a:t>
            </a:r>
            <a:r>
              <a:rPr lang="en-GB" dirty="0"/>
              <a:t>=</a:t>
            </a:r>
            <a:r>
              <a:rPr lang="en-GB" dirty="0" smtClean="0"/>
              <a:t>0</a:t>
            </a:r>
          </a:p>
          <a:p>
            <a:pPr marL="285750" indent="-285750" algn="just">
              <a:buFont typeface="Arial"/>
              <a:buChar char="•"/>
            </a:pPr>
            <a:r>
              <a:rPr lang="en-GB" dirty="0" smtClean="0"/>
              <a:t>A</a:t>
            </a:r>
            <a:r>
              <a:rPr lang="en-GB" i="1" baseline="30000" dirty="0" smtClean="0"/>
              <a:t>N</a:t>
            </a:r>
            <a:r>
              <a:rPr lang="en-GB" i="1" baseline="-25000" dirty="0" smtClean="0"/>
              <a:t>FB</a:t>
            </a:r>
            <a:r>
              <a:rPr lang="en-GB" dirty="0" smtClean="0"/>
              <a:t>, </a:t>
            </a:r>
            <a:r>
              <a:rPr lang="en-GB" dirty="0"/>
              <a:t>is used to probe the complex phase of </a:t>
            </a:r>
            <a:r>
              <a:rPr lang="en-GB" i="1" dirty="0" err="1" smtClean="0"/>
              <a:t>g</a:t>
            </a:r>
            <a:r>
              <a:rPr lang="en-GB" baseline="-25000" dirty="0" err="1" smtClean="0"/>
              <a:t>R</a:t>
            </a:r>
            <a:r>
              <a:rPr lang="en-GB" dirty="0" err="1" smtClean="0"/>
              <a:t>.</a:t>
            </a:r>
            <a:r>
              <a:rPr lang="en-GB" dirty="0" smtClean="0"/>
              <a:t> Non</a:t>
            </a:r>
            <a:r>
              <a:rPr lang="en-GB" dirty="0"/>
              <a:t>-zero value of this asymmetry signals a </a:t>
            </a:r>
            <a:r>
              <a:rPr lang="en-GB" i="1" dirty="0" smtClean="0"/>
              <a:t>CP</a:t>
            </a:r>
            <a:r>
              <a:rPr lang="en-GB" dirty="0" smtClean="0"/>
              <a:t>-</a:t>
            </a:r>
            <a:r>
              <a:rPr lang="en-GB" dirty="0"/>
              <a:t>violating contribution to the </a:t>
            </a:r>
            <a:r>
              <a:rPr lang="en-GB" i="1" dirty="0" err="1"/>
              <a:t>Wtb</a:t>
            </a:r>
            <a:r>
              <a:rPr lang="en-GB" dirty="0"/>
              <a:t> vertex not accounted for in the Standard </a:t>
            </a:r>
            <a:r>
              <a:rPr lang="en-GB" dirty="0" smtClean="0"/>
              <a:t>Model.</a:t>
            </a:r>
          </a:p>
          <a:p>
            <a:pPr marL="285750" indent="-285750" algn="just">
              <a:buFont typeface="Arial"/>
              <a:buChar char="•"/>
            </a:pPr>
            <a:r>
              <a:rPr lang="en-GB" dirty="0">
                <a:solidFill>
                  <a:srgbClr val="0070C0"/>
                </a:solidFill>
              </a:rPr>
              <a:t>First limits on </a:t>
            </a:r>
            <a:r>
              <a:rPr lang="en-GB" dirty="0" err="1">
                <a:solidFill>
                  <a:srgbClr val="0070C0"/>
                </a:solidFill>
              </a:rPr>
              <a:t>Im</a:t>
            </a:r>
            <a:r>
              <a:rPr lang="en-GB" dirty="0">
                <a:solidFill>
                  <a:srgbClr val="0070C0"/>
                </a:solidFill>
              </a:rPr>
              <a:t> </a:t>
            </a:r>
            <a:r>
              <a:rPr lang="en-GB" dirty="0" err="1">
                <a:solidFill>
                  <a:srgbClr val="0070C0"/>
                </a:solidFill>
              </a:rPr>
              <a:t>g</a:t>
            </a:r>
            <a:r>
              <a:rPr lang="en-GB" baseline="-25000" dirty="0" err="1">
                <a:solidFill>
                  <a:srgbClr val="0070C0"/>
                </a:solidFill>
              </a:rPr>
              <a:t>R</a:t>
            </a:r>
            <a:r>
              <a:rPr lang="en-GB" dirty="0">
                <a:solidFill>
                  <a:srgbClr val="0070C0"/>
                </a:solidFill>
              </a:rPr>
              <a:t> provided with assumptions on the top polarisation using 7 </a:t>
            </a:r>
            <a:r>
              <a:rPr lang="en-GB" dirty="0" err="1">
                <a:solidFill>
                  <a:srgbClr val="0070C0"/>
                </a:solidFill>
              </a:rPr>
              <a:t>TeV</a:t>
            </a:r>
            <a:r>
              <a:rPr lang="en-GB" dirty="0">
                <a:solidFill>
                  <a:srgbClr val="0070C0"/>
                </a:solidFill>
              </a:rPr>
              <a:t> data.</a:t>
            </a:r>
          </a:p>
          <a:p>
            <a:pPr marL="285750" indent="-285750" algn="just">
              <a:buFont typeface="Arial"/>
              <a:buChar char="•"/>
            </a:pPr>
            <a:endParaRPr lang="en-GB" dirty="0"/>
          </a:p>
        </p:txBody>
      </p:sp>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2800" b="1" dirty="0" smtClean="0"/>
              <a:t>Top </a:t>
            </a:r>
            <a:r>
              <a:rPr lang="en-GB" sz="2800" b="1" dirty="0"/>
              <a:t>quark and W boson polarisation observables</a:t>
            </a:r>
          </a:p>
        </p:txBody>
      </p:sp>
      <p:sp>
        <p:nvSpPr>
          <p:cNvPr id="6" name="Rectángulo 5"/>
          <p:cNvSpPr/>
          <p:nvPr/>
        </p:nvSpPr>
        <p:spPr>
          <a:xfrm>
            <a:off x="5923536" y="5494576"/>
            <a:ext cx="2737557" cy="861774"/>
          </a:xfrm>
          <a:prstGeom prst="rect">
            <a:avLst/>
          </a:prstGeom>
        </p:spPr>
        <p:txBody>
          <a:bodyPr wrap="square">
            <a:spAutoFit/>
          </a:bodyPr>
          <a:lstStyle/>
          <a:p>
            <a:r>
              <a:rPr lang="en-GB" sz="1600" dirty="0">
                <a:solidFill>
                  <a:srgbClr val="FF0000"/>
                </a:solidFill>
              </a:rPr>
              <a:t>ATLAS-CONF-2013-</a:t>
            </a:r>
            <a:r>
              <a:rPr lang="en-GB" sz="1600" dirty="0" smtClean="0">
                <a:solidFill>
                  <a:srgbClr val="FF0000"/>
                </a:solidFill>
              </a:rPr>
              <a:t>032</a:t>
            </a:r>
            <a:r>
              <a:rPr lang="en-GB" dirty="0" smtClean="0"/>
              <a:t>. </a:t>
            </a:r>
            <a:r>
              <a:rPr lang="en-GB" sz="1600" dirty="0" smtClean="0"/>
              <a:t>(</a:t>
            </a:r>
            <a:r>
              <a:rPr lang="en-GB" sz="1600" dirty="0" err="1"/>
              <a:t>M.Moreno</a:t>
            </a:r>
            <a:r>
              <a:rPr lang="en-GB" sz="1600" dirty="0"/>
              <a:t> </a:t>
            </a:r>
            <a:r>
              <a:rPr lang="en-GB" sz="1600" dirty="0" smtClean="0"/>
              <a:t> </a:t>
            </a:r>
            <a:r>
              <a:rPr lang="en-GB" sz="1600" dirty="0"/>
              <a:t>and V. </a:t>
            </a:r>
            <a:r>
              <a:rPr lang="en-GB" sz="1600" dirty="0" err="1"/>
              <a:t>Lacuesta</a:t>
            </a:r>
            <a:r>
              <a:rPr lang="en-GB" sz="1600" dirty="0"/>
              <a:t> PhDs</a:t>
            </a:r>
            <a:r>
              <a:rPr lang="en-GB" sz="1600" dirty="0" smtClean="0"/>
              <a:t>)</a:t>
            </a:r>
            <a:endParaRPr lang="es-ES" dirty="0"/>
          </a:p>
        </p:txBody>
      </p:sp>
    </p:spTree>
    <p:extLst>
      <p:ext uri="{BB962C8B-B14F-4D97-AF65-F5344CB8AC3E}">
        <p14:creationId xmlns:p14="http://schemas.microsoft.com/office/powerpoint/2010/main" val="25054924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2800" b="1" dirty="0" smtClean="0"/>
              <a:t>Top </a:t>
            </a:r>
            <a:r>
              <a:rPr lang="en-GB" sz="2800" b="1" dirty="0"/>
              <a:t>quark and W boson polarisation observables</a:t>
            </a:r>
          </a:p>
        </p:txBody>
      </p:sp>
      <p:sp>
        <p:nvSpPr>
          <p:cNvPr id="7" name="Marcador de número de diapositiva 6"/>
          <p:cNvSpPr>
            <a:spLocks noGrp="1"/>
          </p:cNvSpPr>
          <p:nvPr>
            <p:ph type="sldNum" sz="quarter" idx="12"/>
          </p:nvPr>
        </p:nvSpPr>
        <p:spPr/>
        <p:txBody>
          <a:bodyPr/>
          <a:lstStyle/>
          <a:p>
            <a:fld id="{E131B6B5-2164-3247-A94A-F0DBF7B7A6DB}" type="slidenum">
              <a:rPr lang="es-ES_tradnl" smtClean="0"/>
              <a:pPr/>
              <a:t>16</a:t>
            </a:fld>
            <a:endParaRPr lang="es-ES_tradnl" dirty="0"/>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1" name="Rectangle 4"/>
          <p:cNvSpPr/>
          <p:nvPr/>
        </p:nvSpPr>
        <p:spPr>
          <a:xfrm>
            <a:off x="457200" y="1343521"/>
            <a:ext cx="7487356" cy="2246769"/>
          </a:xfrm>
          <a:prstGeom prst="rect">
            <a:avLst/>
          </a:prstGeom>
        </p:spPr>
        <p:txBody>
          <a:bodyPr wrap="square">
            <a:spAutoFit/>
          </a:bodyPr>
          <a:lstStyle/>
          <a:p>
            <a:pPr marL="285750" indent="-285750">
              <a:buFont typeface="Arial"/>
              <a:buChar char="•"/>
            </a:pPr>
            <a:r>
              <a:rPr lang="en-GB" dirty="0" smtClean="0"/>
              <a:t>The structure of the </a:t>
            </a:r>
            <a:r>
              <a:rPr lang="en-GB" dirty="0" err="1" smtClean="0"/>
              <a:t>Wtb</a:t>
            </a:r>
            <a:r>
              <a:rPr lang="en-GB" dirty="0" smtClean="0"/>
              <a:t> vertex has been probed at both </a:t>
            </a:r>
            <a:r>
              <a:rPr lang="en-GB" dirty="0" smtClean="0"/>
              <a:t>production </a:t>
            </a:r>
            <a:r>
              <a:rPr lang="en-GB" dirty="0" smtClean="0"/>
              <a:t>and decay using t-channel top events.</a:t>
            </a:r>
          </a:p>
          <a:p>
            <a:pPr marL="285750" indent="-285750">
              <a:buFont typeface="Arial"/>
              <a:buChar char="•"/>
            </a:pPr>
            <a:r>
              <a:rPr lang="en-GB" dirty="0" smtClean="0">
                <a:solidFill>
                  <a:srgbClr val="0070C0"/>
                </a:solidFill>
              </a:rPr>
              <a:t>First measurement of all W spin observables </a:t>
            </a:r>
            <a:r>
              <a:rPr lang="en-GB" sz="1400" dirty="0" smtClean="0"/>
              <a:t>(</a:t>
            </a:r>
            <a:r>
              <a:rPr lang="en-GB" sz="1400" dirty="0" smtClean="0">
                <a:solidFill>
                  <a:srgbClr val="FF0000"/>
                </a:solidFill>
              </a:rPr>
              <a:t>proposed by Aguilar-Saavedra and </a:t>
            </a:r>
            <a:r>
              <a:rPr lang="en-GB" sz="1400" dirty="0" err="1" smtClean="0">
                <a:solidFill>
                  <a:srgbClr val="FF0000"/>
                </a:solidFill>
              </a:rPr>
              <a:t>Bernabeu</a:t>
            </a:r>
            <a:r>
              <a:rPr lang="en-GB" sz="1400" dirty="0" smtClean="0">
                <a:solidFill>
                  <a:srgbClr val="FF0000"/>
                </a:solidFill>
              </a:rPr>
              <a:t> Phys. Rev. D 93 (2016) 011301</a:t>
            </a:r>
            <a:r>
              <a:rPr lang="en-GB" sz="1400" dirty="0" smtClean="0"/>
              <a:t>).</a:t>
            </a:r>
          </a:p>
          <a:p>
            <a:pPr marL="285750" indent="-285750">
              <a:buFont typeface="Arial"/>
              <a:buChar char="•"/>
            </a:pPr>
            <a:r>
              <a:rPr lang="en-GB" dirty="0" smtClean="0">
                <a:solidFill>
                  <a:srgbClr val="0070C0"/>
                </a:solidFill>
              </a:rPr>
              <a:t>Best measurement of top quark polarisation</a:t>
            </a:r>
            <a:r>
              <a:rPr lang="en-GB" dirty="0" smtClean="0"/>
              <a:t>.</a:t>
            </a:r>
          </a:p>
          <a:p>
            <a:pPr marL="285750" indent="-285750">
              <a:buFont typeface="Arial"/>
              <a:buChar char="•"/>
            </a:pPr>
            <a:r>
              <a:rPr lang="en-GB" dirty="0" smtClean="0"/>
              <a:t>All measurements in agreement with SM predictions.</a:t>
            </a:r>
          </a:p>
          <a:p>
            <a:pPr marL="285750" indent="-285750">
              <a:buFont typeface="Arial"/>
              <a:buChar char="•"/>
            </a:pPr>
            <a:r>
              <a:rPr lang="en-GB" dirty="0" smtClean="0">
                <a:solidFill>
                  <a:srgbClr val="0070C0"/>
                </a:solidFill>
              </a:rPr>
              <a:t>Best limits on complex phase of anomalous couplings </a:t>
            </a:r>
            <a:r>
              <a:rPr lang="en-GB" dirty="0" smtClean="0"/>
              <a:t>(sensitive to CP violation effects in the top sector) set. </a:t>
            </a:r>
            <a:endParaRPr lang="en-US" dirty="0"/>
          </a:p>
        </p:txBody>
      </p:sp>
      <p:sp>
        <p:nvSpPr>
          <p:cNvPr id="10" name="TextBox 6"/>
          <p:cNvSpPr txBox="1"/>
          <p:nvPr/>
        </p:nvSpPr>
        <p:spPr>
          <a:xfrm>
            <a:off x="457200" y="3649093"/>
            <a:ext cx="1601721" cy="307777"/>
          </a:xfrm>
          <a:prstGeom prst="rect">
            <a:avLst/>
          </a:prstGeom>
          <a:noFill/>
          <a:ln>
            <a:solidFill>
              <a:schemeClr val="accent1"/>
            </a:solidFill>
          </a:ln>
        </p:spPr>
        <p:txBody>
          <a:bodyPr wrap="none" rtlCol="0">
            <a:spAutoFit/>
          </a:bodyPr>
          <a:lstStyle/>
          <a:p>
            <a:r>
              <a:rPr lang="en-US" sz="1400" dirty="0" smtClean="0"/>
              <a:t>W spin observables</a:t>
            </a:r>
            <a:endParaRPr lang="en-US" sz="1400" dirty="0"/>
          </a:p>
        </p:txBody>
      </p:sp>
      <p:pic>
        <p:nvPicPr>
          <p:cNvPr id="13"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89" y="4078407"/>
            <a:ext cx="2093555" cy="2008495"/>
          </a:xfrm>
          <a:prstGeom prst="rect">
            <a:avLst/>
          </a:prstGeom>
        </p:spPr>
      </p:pic>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14" name="TextBox 8"/>
          <p:cNvSpPr txBox="1"/>
          <p:nvPr/>
        </p:nvSpPr>
        <p:spPr>
          <a:xfrm>
            <a:off x="2629906" y="3654119"/>
            <a:ext cx="1349921" cy="307777"/>
          </a:xfrm>
          <a:prstGeom prst="rect">
            <a:avLst/>
          </a:prstGeom>
          <a:noFill/>
          <a:ln>
            <a:solidFill>
              <a:schemeClr val="accent1"/>
            </a:solidFill>
          </a:ln>
        </p:spPr>
        <p:txBody>
          <a:bodyPr wrap="none" rtlCol="0">
            <a:spAutoFit/>
          </a:bodyPr>
          <a:lstStyle/>
          <a:p>
            <a:r>
              <a:rPr lang="en-US" sz="1400" dirty="0" smtClean="0"/>
              <a:t>Top </a:t>
            </a:r>
            <a:r>
              <a:rPr lang="en-US" sz="1400" dirty="0" err="1" smtClean="0"/>
              <a:t>Polarisation</a:t>
            </a:r>
            <a:endParaRPr lang="en-US" sz="1400" dirty="0"/>
          </a:p>
        </p:txBody>
      </p:sp>
      <p:pic>
        <p:nvPicPr>
          <p:cNvPr id="15"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824" y="3530606"/>
            <a:ext cx="4241039" cy="547801"/>
          </a:xfrm>
          <a:prstGeom prst="rect">
            <a:avLst/>
          </a:prstGeom>
          <a:ln>
            <a:solidFill>
              <a:schemeClr val="accent1"/>
            </a:solidFill>
          </a:ln>
        </p:spPr>
      </p:pic>
      <p:sp>
        <p:nvSpPr>
          <p:cNvPr id="16" name="TextBox 9"/>
          <p:cNvSpPr txBox="1"/>
          <p:nvPr/>
        </p:nvSpPr>
        <p:spPr>
          <a:xfrm>
            <a:off x="2461066" y="4284901"/>
            <a:ext cx="2006009" cy="523220"/>
          </a:xfrm>
          <a:prstGeom prst="rect">
            <a:avLst/>
          </a:prstGeom>
          <a:noFill/>
          <a:ln>
            <a:solidFill>
              <a:schemeClr val="accent1"/>
            </a:solidFill>
          </a:ln>
        </p:spPr>
        <p:txBody>
          <a:bodyPr wrap="square" rtlCol="0">
            <a:spAutoFit/>
          </a:bodyPr>
          <a:lstStyle/>
          <a:p>
            <a:r>
              <a:rPr lang="en-US" sz="1400" dirty="0" smtClean="0"/>
              <a:t>Constraints on top anomalous couplings</a:t>
            </a:r>
            <a:endParaRPr lang="en-US" sz="1400" dirty="0"/>
          </a:p>
        </p:txBody>
      </p:sp>
      <p:pic>
        <p:nvPicPr>
          <p:cNvPr id="17"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6179" y="4357368"/>
            <a:ext cx="3774042" cy="267946"/>
          </a:xfrm>
          <a:prstGeom prst="rect">
            <a:avLst/>
          </a:prstGeom>
          <a:ln>
            <a:solidFill>
              <a:schemeClr val="accent1"/>
            </a:solidFill>
          </a:ln>
        </p:spPr>
      </p:pic>
      <p:sp>
        <p:nvSpPr>
          <p:cNvPr id="18" name="TextBox 10"/>
          <p:cNvSpPr txBox="1"/>
          <p:nvPr/>
        </p:nvSpPr>
        <p:spPr>
          <a:xfrm>
            <a:off x="2446462" y="4934894"/>
            <a:ext cx="6411402" cy="1200329"/>
          </a:xfrm>
          <a:prstGeom prst="rect">
            <a:avLst/>
          </a:prstGeom>
          <a:solidFill>
            <a:schemeClr val="accent5">
              <a:lumMod val="20000"/>
              <a:lumOff val="80000"/>
            </a:schemeClr>
          </a:solidFill>
        </p:spPr>
        <p:txBody>
          <a:bodyPr wrap="square" rtlCol="0">
            <a:spAutoFit/>
          </a:bodyPr>
          <a:lstStyle/>
          <a:p>
            <a:r>
              <a:rPr lang="en-US" dirty="0" smtClean="0"/>
              <a:t>All results presented @ Top2016 Conference for the first time (</a:t>
            </a:r>
            <a:r>
              <a:rPr lang="en-US" b="1" dirty="0" smtClean="0"/>
              <a:t>ATLAS-CONF-2016-097</a:t>
            </a:r>
            <a:r>
              <a:rPr lang="en-US" dirty="0" smtClean="0"/>
              <a:t>).</a:t>
            </a:r>
          </a:p>
          <a:p>
            <a:r>
              <a:rPr lang="en-US" dirty="0" smtClean="0"/>
              <a:t>Will be reflected in PhD Thesis L. </a:t>
            </a:r>
            <a:r>
              <a:rPr lang="en-US" dirty="0" err="1" smtClean="0"/>
              <a:t>Barranco</a:t>
            </a:r>
            <a:r>
              <a:rPr lang="en-US" dirty="0" smtClean="0"/>
              <a:t>, J. Jiménez, S. Pedraza. </a:t>
            </a:r>
            <a:r>
              <a:rPr lang="en-US" b="1" dirty="0" smtClean="0"/>
              <a:t>Final paper in latest steps of ATLAS review</a:t>
            </a:r>
            <a:r>
              <a:rPr lang="en-US" dirty="0" smtClean="0"/>
              <a:t>.</a:t>
            </a:r>
          </a:p>
        </p:txBody>
      </p:sp>
    </p:spTree>
    <p:extLst>
      <p:ext uri="{BB962C8B-B14F-4D97-AF65-F5344CB8AC3E}">
        <p14:creationId xmlns:p14="http://schemas.microsoft.com/office/powerpoint/2010/main" val="22644080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66800"/>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a:t>LHC Top Working Group</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17</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3" name="CuadroTexto 2"/>
          <p:cNvSpPr txBox="1"/>
          <p:nvPr/>
        </p:nvSpPr>
        <p:spPr>
          <a:xfrm>
            <a:off x="444045" y="1278969"/>
            <a:ext cx="8229600" cy="923330"/>
          </a:xfrm>
          <a:prstGeom prst="rect">
            <a:avLst/>
          </a:prstGeom>
          <a:noFill/>
        </p:spPr>
        <p:txBody>
          <a:bodyPr wrap="square" rtlCol="0">
            <a:spAutoFit/>
          </a:bodyPr>
          <a:lstStyle/>
          <a:p>
            <a:pPr algn="just"/>
            <a:r>
              <a:rPr lang="en-GB" dirty="0" smtClean="0"/>
              <a:t>M.J Costa has coordinated the “</a:t>
            </a:r>
            <a:r>
              <a:rPr lang="en-GB" b="1" dirty="0" smtClean="0"/>
              <a:t>Top LHC Working Group</a:t>
            </a:r>
            <a:r>
              <a:rPr lang="en-GB" dirty="0" smtClean="0"/>
              <a:t>” (2014), belonging to the LHC Physics </a:t>
            </a:r>
            <a:r>
              <a:rPr lang="en-GB" dirty="0" err="1" smtClean="0"/>
              <a:t>Center</a:t>
            </a:r>
            <a:r>
              <a:rPr lang="en-GB" dirty="0" smtClean="0"/>
              <a:t> at CERN (LPCC), with the main aim of combining the ATLAS and CMS measurements. Some of the results are:</a:t>
            </a:r>
          </a:p>
        </p:txBody>
      </p:sp>
      <p:pic>
        <p:nvPicPr>
          <p:cNvPr id="5" name="Imagen 4" descr="Captura de pantalla 2017-01-19 a las 11.40.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114" y="2814631"/>
            <a:ext cx="3383163" cy="2351653"/>
          </a:xfrm>
          <a:prstGeom prst="rect">
            <a:avLst/>
          </a:prstGeom>
        </p:spPr>
      </p:pic>
      <p:sp>
        <p:nvSpPr>
          <p:cNvPr id="8" name="CuadroTexto 7"/>
          <p:cNvSpPr txBox="1"/>
          <p:nvPr/>
        </p:nvSpPr>
        <p:spPr>
          <a:xfrm>
            <a:off x="441252" y="2397694"/>
            <a:ext cx="4987235" cy="3139321"/>
          </a:xfrm>
          <a:prstGeom prst="rect">
            <a:avLst/>
          </a:prstGeom>
          <a:noFill/>
        </p:spPr>
        <p:txBody>
          <a:bodyPr wrap="square" rtlCol="0">
            <a:spAutoFit/>
          </a:bodyPr>
          <a:lstStyle/>
          <a:p>
            <a:pPr marL="285750" indent="-285750" algn="just">
              <a:buFont typeface="Arial"/>
              <a:buChar char="•"/>
            </a:pPr>
            <a:r>
              <a:rPr lang="en-GB" dirty="0" smtClean="0"/>
              <a:t>the combination of the charge asymmetry in top quark pairs (</a:t>
            </a:r>
            <a:r>
              <a:rPr lang="en-GB" sz="1600" dirty="0" smtClean="0">
                <a:solidFill>
                  <a:srgbClr val="FF0000"/>
                </a:solidFill>
              </a:rPr>
              <a:t>ATLAS-CONF-2014-012</a:t>
            </a:r>
            <a:r>
              <a:rPr lang="en-GB" dirty="0" smtClean="0"/>
              <a:t>), </a:t>
            </a:r>
          </a:p>
          <a:p>
            <a:pPr marL="285750" indent="-285750" algn="just">
              <a:buFont typeface="Arial"/>
              <a:buChar char="•"/>
            </a:pPr>
            <a:r>
              <a:rPr lang="en-GB" dirty="0" smtClean="0"/>
              <a:t>top quark pair production cross-section (</a:t>
            </a:r>
            <a:r>
              <a:rPr lang="en-GB" sz="1600" dirty="0" smtClean="0">
                <a:solidFill>
                  <a:srgbClr val="FF0000"/>
                </a:solidFill>
              </a:rPr>
              <a:t>ATLASCONF-2014-054</a:t>
            </a:r>
            <a:r>
              <a:rPr lang="en-GB" dirty="0" smtClean="0"/>
              <a:t>) and,</a:t>
            </a:r>
          </a:p>
          <a:p>
            <a:pPr marL="285750" indent="-285750" algn="just">
              <a:buFont typeface="Arial"/>
              <a:buChar char="•"/>
            </a:pPr>
            <a:r>
              <a:rPr lang="en-GB" dirty="0" smtClean="0"/>
              <a:t>cross-section measurements for associated production of a single </a:t>
            </a:r>
            <a:r>
              <a:rPr lang="en-GB" dirty="0" err="1" smtClean="0"/>
              <a:t>topquark</a:t>
            </a:r>
            <a:r>
              <a:rPr lang="en-GB" dirty="0" smtClean="0"/>
              <a:t> and a W boson (</a:t>
            </a:r>
            <a:r>
              <a:rPr lang="en-GB" sz="1600" dirty="0" smtClean="0">
                <a:solidFill>
                  <a:srgbClr val="FF0000"/>
                </a:solidFill>
              </a:rPr>
              <a:t>ATLAS-CONF-2014-052</a:t>
            </a:r>
            <a:r>
              <a:rPr lang="en-GB" dirty="0" smtClean="0"/>
              <a:t>) as well as the </a:t>
            </a:r>
            <a:r>
              <a:rPr lang="en-GB" b="1" dirty="0" smtClean="0"/>
              <a:t>first world wide measurement of the top quark mass </a:t>
            </a:r>
            <a:r>
              <a:rPr lang="en-GB" dirty="0" smtClean="0"/>
              <a:t>(</a:t>
            </a:r>
            <a:r>
              <a:rPr lang="en-GB" dirty="0" smtClean="0">
                <a:solidFill>
                  <a:srgbClr val="FF0000"/>
                </a:solidFill>
              </a:rPr>
              <a:t>arXiv:1403.4427v1</a:t>
            </a:r>
            <a:r>
              <a:rPr lang="en-GB" dirty="0" smtClean="0"/>
              <a:t>). </a:t>
            </a:r>
          </a:p>
          <a:p>
            <a:pPr marL="285750" indent="-285750" algn="just">
              <a:buFont typeface="Arial"/>
              <a:buChar char="•"/>
            </a:pPr>
            <a:r>
              <a:rPr lang="en-GB" dirty="0" smtClean="0"/>
              <a:t>The group has also provided recommendation on experimental and theoretical uncertainties.</a:t>
            </a:r>
            <a:endParaRPr lang="en-GB" dirty="0"/>
          </a:p>
        </p:txBody>
      </p:sp>
    </p:spTree>
    <p:extLst>
      <p:ext uri="{BB962C8B-B14F-4D97-AF65-F5344CB8AC3E}">
        <p14:creationId xmlns:p14="http://schemas.microsoft.com/office/powerpoint/2010/main" val="581883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pPr algn="l"/>
            <a:r>
              <a:rPr lang="en-GB" sz="2800" b="1" dirty="0" smtClean="0"/>
              <a:t>      Dark matter search  associated to top quark      		production</a:t>
            </a:r>
            <a:endParaRPr lang="en-GB" sz="2800" b="1" dirty="0"/>
          </a:p>
        </p:txBody>
      </p:sp>
      <p:sp>
        <p:nvSpPr>
          <p:cNvPr id="7" name="Marcador de número de diapositiva 6"/>
          <p:cNvSpPr>
            <a:spLocks noGrp="1"/>
          </p:cNvSpPr>
          <p:nvPr>
            <p:ph type="sldNum" sz="quarter" idx="12"/>
          </p:nvPr>
        </p:nvSpPr>
        <p:spPr/>
        <p:txBody>
          <a:bodyPr/>
          <a:lstStyle/>
          <a:p>
            <a:fld id="{E131B6B5-2164-3247-A94A-F0DBF7B7A6DB}" type="slidenum">
              <a:rPr lang="es-ES_tradnl" smtClean="0"/>
              <a:pPr/>
              <a:t>18</a:t>
            </a:fld>
            <a:endParaRPr lang="es-ES_tradnl" dirty="0"/>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1" name="Rectangle 4"/>
          <p:cNvSpPr/>
          <p:nvPr/>
        </p:nvSpPr>
        <p:spPr>
          <a:xfrm>
            <a:off x="335341" y="1413164"/>
            <a:ext cx="8159963" cy="3416320"/>
          </a:xfrm>
          <a:prstGeom prst="rect">
            <a:avLst/>
          </a:prstGeom>
        </p:spPr>
        <p:txBody>
          <a:bodyPr wrap="square">
            <a:spAutoFit/>
          </a:bodyPr>
          <a:lstStyle/>
          <a:p>
            <a:pPr marL="285750" indent="-285750" algn="just">
              <a:buFont typeface="Arial"/>
              <a:buChar char="•"/>
            </a:pPr>
            <a:r>
              <a:rPr lang="en-GB" dirty="0" smtClean="0"/>
              <a:t>Various models of new physics (extra dimensions or </a:t>
            </a:r>
            <a:r>
              <a:rPr lang="en-GB" dirty="0" err="1" smtClean="0"/>
              <a:t>supersymmetry</a:t>
            </a:r>
            <a:r>
              <a:rPr lang="en-GB" dirty="0" smtClean="0"/>
              <a:t>) , predict the existence of new massive particles which are weakly interacting with matter. Their existence can only be inferred by the presence of </a:t>
            </a:r>
            <a:r>
              <a:rPr lang="en-GB" b="1" dirty="0" smtClean="0"/>
              <a:t>large missing transverse energy</a:t>
            </a:r>
            <a:r>
              <a:rPr lang="en-GB" dirty="0" smtClean="0"/>
              <a:t>.</a:t>
            </a:r>
          </a:p>
          <a:p>
            <a:pPr marL="285750" indent="-285750" algn="just">
              <a:buFont typeface="Arial"/>
              <a:buChar char="•"/>
            </a:pPr>
            <a:r>
              <a:rPr lang="en-GB" dirty="0" smtClean="0"/>
              <a:t>Both he ATLAS and the CMS  collaborations have performed searches for </a:t>
            </a:r>
            <a:r>
              <a:rPr lang="en-GB" dirty="0" smtClean="0"/>
              <a:t>mono-</a:t>
            </a:r>
            <a:r>
              <a:rPr lang="en-GB" dirty="0" err="1" smtClean="0"/>
              <a:t>jes</a:t>
            </a:r>
            <a:r>
              <a:rPr lang="en-GB" dirty="0" smtClean="0"/>
              <a:t> </a:t>
            </a:r>
            <a:r>
              <a:rPr lang="en-GB" dirty="0" smtClean="0"/>
              <a:t>and </a:t>
            </a:r>
            <a:r>
              <a:rPr lang="en-GB" dirty="0" smtClean="0"/>
              <a:t>mono-photon</a:t>
            </a:r>
            <a:r>
              <a:rPr lang="en-GB" dirty="0" smtClean="0"/>
              <a:t>, but , no events have been observed so far.</a:t>
            </a:r>
          </a:p>
          <a:p>
            <a:pPr marL="285750" indent="-285750" algn="just">
              <a:buFont typeface="Arial"/>
              <a:buChar char="•"/>
            </a:pPr>
            <a:r>
              <a:rPr lang="en-GB" dirty="0" smtClean="0">
                <a:solidFill>
                  <a:srgbClr val="FF0000"/>
                </a:solidFill>
              </a:rPr>
              <a:t>It is possible that the new particles </a:t>
            </a:r>
            <a:r>
              <a:rPr lang="en-GB" dirty="0" err="1" smtClean="0">
                <a:solidFill>
                  <a:srgbClr val="FF0000"/>
                </a:solidFill>
              </a:rPr>
              <a:t>favor</a:t>
            </a:r>
            <a:r>
              <a:rPr lang="en-GB" dirty="0" smtClean="0">
                <a:solidFill>
                  <a:srgbClr val="FF0000"/>
                </a:solidFill>
              </a:rPr>
              <a:t> coupling to massive SM particles, such as the top quark</a:t>
            </a:r>
            <a:r>
              <a:rPr lang="en-GB" dirty="0" smtClean="0"/>
              <a:t>. Mono-tops has been search with run-1 data and at CDF. </a:t>
            </a:r>
            <a:endParaRPr lang="en-GB" dirty="0" smtClean="0"/>
          </a:p>
          <a:p>
            <a:pPr marL="285750" indent="-285750">
              <a:buFont typeface="Arial"/>
              <a:buChar char="•"/>
            </a:pPr>
            <a:endParaRPr lang="es-ES" dirty="0" smtClean="0"/>
          </a:p>
          <a:p>
            <a:pPr marL="285750" indent="-285750">
              <a:buFont typeface="Arial"/>
              <a:buChar char="•"/>
            </a:pPr>
            <a:endParaRPr lang="es-ES" dirty="0" smtClean="0"/>
          </a:p>
          <a:p>
            <a:endParaRPr lang="es-ES" dirty="0"/>
          </a:p>
          <a:p>
            <a:endParaRPr lang="es-ES" dirty="0" smtClean="0"/>
          </a:p>
          <a:p>
            <a:endParaRPr lang="es-ES"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pic>
        <p:nvPicPr>
          <p:cNvPr id="6" name="Imagen 5"/>
          <p:cNvPicPr>
            <a:picLocks noChangeAspect="1"/>
          </p:cNvPicPr>
          <p:nvPr/>
        </p:nvPicPr>
        <p:blipFill>
          <a:blip r:embed="rId3"/>
          <a:stretch>
            <a:fillRect/>
          </a:stretch>
        </p:blipFill>
        <p:spPr>
          <a:xfrm>
            <a:off x="7549025" y="218475"/>
            <a:ext cx="1059167" cy="1059167"/>
          </a:xfrm>
          <a:prstGeom prst="rect">
            <a:avLst/>
          </a:prstGeom>
        </p:spPr>
      </p:pic>
      <p:pic>
        <p:nvPicPr>
          <p:cNvPr id="12" name="Imagen 11" descr="Captura de pantalla 2017-01-15 a las 21.01.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1950" y="3512504"/>
            <a:ext cx="3580694" cy="1205651"/>
          </a:xfrm>
          <a:prstGeom prst="rect">
            <a:avLst/>
          </a:prstGeom>
        </p:spPr>
      </p:pic>
      <p:sp>
        <p:nvSpPr>
          <p:cNvPr id="19" name="CuadroTexto 18"/>
          <p:cNvSpPr txBox="1"/>
          <p:nvPr/>
        </p:nvSpPr>
        <p:spPr>
          <a:xfrm>
            <a:off x="1728053" y="4066443"/>
            <a:ext cx="1509889" cy="369332"/>
          </a:xfrm>
          <a:prstGeom prst="rect">
            <a:avLst/>
          </a:prstGeom>
          <a:noFill/>
        </p:spPr>
        <p:txBody>
          <a:bodyPr wrap="square" rtlCol="0">
            <a:spAutoFit/>
          </a:bodyPr>
          <a:lstStyle/>
          <a:p>
            <a:r>
              <a:rPr lang="es-ES" dirty="0" smtClean="0"/>
              <a:t>Mono-tops</a:t>
            </a:r>
            <a:endParaRPr lang="es-ES" dirty="0"/>
          </a:p>
        </p:txBody>
      </p:sp>
      <p:sp>
        <p:nvSpPr>
          <p:cNvPr id="20" name="Rectángulo 19"/>
          <p:cNvSpPr/>
          <p:nvPr/>
        </p:nvSpPr>
        <p:spPr>
          <a:xfrm>
            <a:off x="6781599" y="5689378"/>
            <a:ext cx="1713705" cy="369332"/>
          </a:xfrm>
          <a:prstGeom prst="rect">
            <a:avLst/>
          </a:prstGeom>
        </p:spPr>
        <p:txBody>
          <a:bodyPr wrap="none">
            <a:spAutoFit/>
          </a:bodyPr>
          <a:lstStyle/>
          <a:p>
            <a:r>
              <a:rPr lang="en-GB" dirty="0" smtClean="0"/>
              <a:t>(F. Castillo PhD)</a:t>
            </a:r>
            <a:endParaRPr lang="es-ES" dirty="0"/>
          </a:p>
        </p:txBody>
      </p:sp>
      <p:sp>
        <p:nvSpPr>
          <p:cNvPr id="22" name="Rectangle 4"/>
          <p:cNvSpPr/>
          <p:nvPr/>
        </p:nvSpPr>
        <p:spPr>
          <a:xfrm>
            <a:off x="457200" y="4993955"/>
            <a:ext cx="8159963" cy="923330"/>
          </a:xfrm>
          <a:prstGeom prst="rect">
            <a:avLst/>
          </a:prstGeom>
        </p:spPr>
        <p:txBody>
          <a:bodyPr wrap="square">
            <a:spAutoFit/>
          </a:bodyPr>
          <a:lstStyle/>
          <a:p>
            <a:pPr marL="285750" indent="-285750" algn="just">
              <a:buFont typeface="Arial"/>
              <a:buChar char="•"/>
            </a:pPr>
            <a:r>
              <a:rPr lang="en-GB" dirty="0" smtClean="0"/>
              <a:t>The previous experience of the group in top physics analyses will certainly be beneficial for the success of this project from both technical and physics point of view</a:t>
            </a:r>
            <a:endParaRPr lang="en-GB" dirty="0"/>
          </a:p>
        </p:txBody>
      </p:sp>
    </p:spTree>
    <p:extLst>
      <p:ext uri="{BB962C8B-B14F-4D97-AF65-F5344CB8AC3E}">
        <p14:creationId xmlns:p14="http://schemas.microsoft.com/office/powerpoint/2010/main" val="38253682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err="1" smtClean="0"/>
              <a:t>Supersymmetry</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19</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11" name="Picture 10" descr="universe.png"/>
          <p:cNvPicPr>
            <a:picLocks noChangeAspect="1"/>
          </p:cNvPicPr>
          <p:nvPr/>
        </p:nvPicPr>
        <p:blipFill rotWithShape="1">
          <a:blip r:embed="rId3">
            <a:extLst>
              <a:ext uri="{BEBA8EAE-BF5A-486C-A8C5-ECC9F3942E4B}">
                <a14:imgProps xmlns:a14="http://schemas.microsoft.com/office/drawing/2010/main">
                  <a14:imgLayer r:embed="rId4">
                    <a14:imgEffect>
                      <a14:backgroundRemoval t="1240" b="86667" l="6936" r="95135"/>
                    </a14:imgEffect>
                  </a14:imgLayer>
                </a14:imgProps>
              </a:ext>
              <a:ext uri="{28A0092B-C50C-407E-A947-70E740481C1C}">
                <a14:useLocalDpi xmlns:a14="http://schemas.microsoft.com/office/drawing/2010/main" val="0"/>
              </a:ext>
            </a:extLst>
          </a:blip>
          <a:srcRect b="11679"/>
          <a:stretch/>
        </p:blipFill>
        <p:spPr>
          <a:xfrm>
            <a:off x="6068583" y="3350666"/>
            <a:ext cx="2326933" cy="1372233"/>
          </a:xfrm>
          <a:prstGeom prst="rect">
            <a:avLst/>
          </a:prstGeom>
        </p:spPr>
      </p:pic>
      <p:sp>
        <p:nvSpPr>
          <p:cNvPr id="12" name="Content Placeholder 5"/>
          <p:cNvSpPr txBox="1">
            <a:spLocks/>
          </p:cNvSpPr>
          <p:nvPr/>
        </p:nvSpPr>
        <p:spPr>
          <a:xfrm>
            <a:off x="457199" y="1516761"/>
            <a:ext cx="5257931" cy="464825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err="1" smtClean="0"/>
              <a:t>Supersymmetry</a:t>
            </a:r>
            <a:r>
              <a:rPr lang="en-US" sz="2000" dirty="0" smtClean="0"/>
              <a:t> (SUSY): global symmetry between fermions &amp; bosons </a:t>
            </a:r>
          </a:p>
          <a:p>
            <a:r>
              <a:rPr lang="en-US" sz="2000" dirty="0" smtClean="0"/>
              <a:t>Why search for it?</a:t>
            </a:r>
          </a:p>
          <a:p>
            <a:pPr marL="658800" lvl="1" indent="-244800"/>
            <a:r>
              <a:rPr lang="en-US" sz="1800" b="1" dirty="0" smtClean="0">
                <a:solidFill>
                  <a:srgbClr val="0000FF"/>
                </a:solidFill>
              </a:rPr>
              <a:t>Higgs</a:t>
            </a:r>
            <a:r>
              <a:rPr lang="en-US" sz="1800" dirty="0" smtClean="0"/>
              <a:t>: predicts a below-135-GeV scalar that may be </a:t>
            </a:r>
            <a:r>
              <a:rPr lang="en-US" sz="1800" i="1" dirty="0"/>
              <a:t>S</a:t>
            </a:r>
            <a:r>
              <a:rPr lang="en-US" sz="1800" i="1" dirty="0" smtClean="0"/>
              <a:t>M-like </a:t>
            </a:r>
            <a:r>
              <a:rPr lang="en-US" sz="1800" dirty="0" smtClean="0"/>
              <a:t>– solves </a:t>
            </a:r>
            <a:r>
              <a:rPr lang="en-US" sz="1800" i="1" dirty="0" smtClean="0"/>
              <a:t>hierarchy problem </a:t>
            </a:r>
          </a:p>
          <a:p>
            <a:pPr marL="658800" lvl="1" indent="-244800"/>
            <a:r>
              <a:rPr lang="en-US" sz="1800" b="1" dirty="0" smtClean="0">
                <a:solidFill>
                  <a:srgbClr val="0000FF"/>
                </a:solidFill>
              </a:rPr>
              <a:t>unification</a:t>
            </a:r>
            <a:r>
              <a:rPr lang="en-US" sz="1800" dirty="0" smtClean="0"/>
              <a:t> of gauge couplings at single scale</a:t>
            </a:r>
          </a:p>
          <a:p>
            <a:pPr marL="658800" lvl="1" indent="-244800"/>
            <a:r>
              <a:rPr lang="en-US" sz="1800" b="1" dirty="0" smtClean="0">
                <a:solidFill>
                  <a:srgbClr val="0000FF"/>
                </a:solidFill>
              </a:rPr>
              <a:t>dark matter </a:t>
            </a:r>
            <a:r>
              <a:rPr lang="en-US" sz="1800" dirty="0" smtClean="0">
                <a:solidFill>
                  <a:srgbClr val="000000"/>
                </a:solidFill>
              </a:rPr>
              <a:t>candidate</a:t>
            </a:r>
          </a:p>
          <a:p>
            <a:pPr marL="658800" lvl="1" indent="-244800"/>
            <a:r>
              <a:rPr lang="en-US" sz="1800" i="1" dirty="0" smtClean="0"/>
              <a:t>introduces </a:t>
            </a:r>
            <a:r>
              <a:rPr lang="en-US" sz="1800" b="1" i="1" dirty="0" smtClean="0">
                <a:solidFill>
                  <a:srgbClr val="0000FF"/>
                </a:solidFill>
              </a:rPr>
              <a:t>neutrino masses</a:t>
            </a:r>
            <a:r>
              <a:rPr lang="en-US" sz="1800" b="1" i="1" dirty="0" smtClean="0"/>
              <a:t> </a:t>
            </a:r>
            <a:r>
              <a:rPr lang="en-US" sz="1800" i="1" dirty="0" smtClean="0"/>
              <a:t>in </a:t>
            </a:r>
            <a:r>
              <a:rPr lang="en-US" sz="1800" b="1" i="1" dirty="0" smtClean="0">
                <a:solidFill>
                  <a:schemeClr val="accent2"/>
                </a:solidFill>
              </a:rPr>
              <a:t>bilinear R-parity violation (</a:t>
            </a:r>
            <a:r>
              <a:rPr lang="en-US" sz="1800" b="1" i="1" dirty="0" err="1" smtClean="0">
                <a:solidFill>
                  <a:schemeClr val="accent2"/>
                </a:solidFill>
              </a:rPr>
              <a:t>bRPV</a:t>
            </a:r>
            <a:r>
              <a:rPr lang="en-US" sz="1800" b="1" i="1" dirty="0" smtClean="0">
                <a:solidFill>
                  <a:schemeClr val="accent2"/>
                </a:solidFill>
              </a:rPr>
              <a:t>) </a:t>
            </a:r>
            <a:br>
              <a:rPr lang="en-US" sz="1800" b="1" i="1" dirty="0" smtClean="0">
                <a:solidFill>
                  <a:schemeClr val="accent2"/>
                </a:solidFill>
              </a:rPr>
            </a:br>
            <a:r>
              <a:rPr lang="en-US" sz="1600" i="1" dirty="0" smtClean="0"/>
              <a:t>[</a:t>
            </a:r>
            <a:r>
              <a:rPr lang="en-US" sz="1600" i="1" dirty="0" smtClean="0">
                <a:solidFill>
                  <a:srgbClr val="FF0000"/>
                </a:solidFill>
              </a:rPr>
              <a:t>Valle, Hirsch, </a:t>
            </a:r>
            <a:r>
              <a:rPr lang="en-US" sz="1600" i="1" dirty="0" err="1" smtClean="0">
                <a:solidFill>
                  <a:srgbClr val="FF0000"/>
                </a:solidFill>
              </a:rPr>
              <a:t>Porod</a:t>
            </a:r>
            <a:r>
              <a:rPr lang="en-US" sz="1600" i="1" dirty="0" smtClean="0">
                <a:solidFill>
                  <a:srgbClr val="FF0000"/>
                </a:solidFill>
              </a:rPr>
              <a:t>, </a:t>
            </a:r>
            <a:r>
              <a:rPr lang="en-US" sz="1600" i="1" dirty="0" err="1" smtClean="0">
                <a:solidFill>
                  <a:srgbClr val="FF0000"/>
                </a:solidFill>
              </a:rPr>
              <a:t>Romao</a:t>
            </a:r>
            <a:r>
              <a:rPr lang="en-US" sz="1600" i="1" dirty="0" smtClean="0">
                <a:solidFill>
                  <a:srgbClr val="FF0000"/>
                </a:solidFill>
              </a:rPr>
              <a:t>, Diaz et al</a:t>
            </a:r>
            <a:r>
              <a:rPr lang="en-US" sz="1600" i="1" dirty="0" smtClean="0"/>
              <a:t>] </a:t>
            </a:r>
          </a:p>
          <a:p>
            <a:pPr marL="258750" indent="-244800"/>
            <a:r>
              <a:rPr lang="en-US" sz="2000" dirty="0" err="1" smtClean="0"/>
              <a:t>bRPV</a:t>
            </a:r>
            <a:r>
              <a:rPr lang="en-US" sz="2000" dirty="0" smtClean="0"/>
              <a:t> @ LHC</a:t>
            </a:r>
          </a:p>
          <a:p>
            <a:pPr marL="658800" lvl="1" indent="-244800"/>
            <a:r>
              <a:rPr lang="en-US" sz="1800" dirty="0"/>
              <a:t>m</a:t>
            </a:r>
            <a:r>
              <a:rPr lang="en-US" sz="1800" dirty="0" smtClean="0"/>
              <a:t>oderately </a:t>
            </a:r>
            <a:r>
              <a:rPr lang="en-US" sz="1800" dirty="0"/>
              <a:t>large MET due to </a:t>
            </a:r>
            <a:r>
              <a:rPr lang="el-GR" sz="1800" dirty="0" smtClean="0"/>
              <a:t>ν</a:t>
            </a:r>
            <a:r>
              <a:rPr lang="en-US" sz="1800" dirty="0"/>
              <a:t>-</a:t>
            </a:r>
            <a:r>
              <a:rPr lang="en-US" sz="1800" dirty="0" smtClean="0"/>
              <a:t>production</a:t>
            </a:r>
            <a:endParaRPr lang="en-US" sz="1800" dirty="0"/>
          </a:p>
          <a:p>
            <a:pPr marL="658800" lvl="1" indent="-244800"/>
            <a:r>
              <a:rPr lang="en-US" sz="1800" dirty="0" smtClean="0"/>
              <a:t>LSP </a:t>
            </a:r>
            <a:r>
              <a:rPr lang="en-US" sz="1800" dirty="0"/>
              <a:t>may </a:t>
            </a:r>
            <a:r>
              <a:rPr lang="en-US" sz="1800" dirty="0" smtClean="0"/>
              <a:t>be </a:t>
            </a:r>
            <a:r>
              <a:rPr lang="en-US" sz="1800" dirty="0"/>
              <a:t>long </a:t>
            </a:r>
            <a:r>
              <a:rPr lang="en-US" sz="1800" dirty="0" smtClean="0"/>
              <a:t>lived ➞ displaced vertices</a:t>
            </a:r>
          </a:p>
          <a:p>
            <a:pPr marL="658800" lvl="1" indent="-244800"/>
            <a:r>
              <a:rPr lang="en-US" sz="1800" dirty="0" smtClean="0"/>
              <a:t>IFIC group set </a:t>
            </a:r>
            <a:r>
              <a:rPr lang="en-US" sz="2000" b="1" dirty="0">
                <a:solidFill>
                  <a:srgbClr val="FF0000"/>
                </a:solidFill>
              </a:rPr>
              <a:t>f</a:t>
            </a:r>
            <a:r>
              <a:rPr lang="en-US" sz="2000" b="1" dirty="0" smtClean="0">
                <a:solidFill>
                  <a:srgbClr val="FF0000"/>
                </a:solidFill>
              </a:rPr>
              <a:t>irst </a:t>
            </a:r>
            <a:r>
              <a:rPr lang="en-US" sz="2000" b="1" dirty="0">
                <a:solidFill>
                  <a:srgbClr val="FF0000"/>
                </a:solidFill>
              </a:rPr>
              <a:t>exclusion limits </a:t>
            </a:r>
            <a:r>
              <a:rPr lang="en-US" sz="2000" b="1" dirty="0" smtClean="0">
                <a:solidFill>
                  <a:srgbClr val="FF0000"/>
                </a:solidFill>
              </a:rPr>
              <a:t>on </a:t>
            </a:r>
            <a:r>
              <a:rPr lang="en-US" sz="2000" b="1" dirty="0" err="1">
                <a:solidFill>
                  <a:srgbClr val="FF0000"/>
                </a:solidFill>
              </a:rPr>
              <a:t>bRPV</a:t>
            </a:r>
            <a:r>
              <a:rPr lang="en-US" sz="2000" b="1" dirty="0">
                <a:solidFill>
                  <a:srgbClr val="FF0000"/>
                </a:solidFill>
              </a:rPr>
              <a:t> </a:t>
            </a:r>
          </a:p>
        </p:txBody>
      </p:sp>
      <p:pic>
        <p:nvPicPr>
          <p:cNvPr id="13" name="Picture 12"/>
          <p:cNvPicPr>
            <a:picLocks noChangeAspect="1"/>
          </p:cNvPicPr>
          <p:nvPr/>
        </p:nvPicPr>
        <p:blipFill>
          <a:blip r:embed="rId5"/>
          <a:stretch>
            <a:fillRect/>
          </a:stretch>
        </p:blipFill>
        <p:spPr>
          <a:xfrm>
            <a:off x="5883262" y="4816433"/>
            <a:ext cx="2803538" cy="151871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4047" y="1441370"/>
            <a:ext cx="3509101" cy="1909296"/>
          </a:xfrm>
          <a:prstGeom prst="rect">
            <a:avLst/>
          </a:prstGeom>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34989310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0606" y="274638"/>
            <a:ext cx="8229600" cy="853030"/>
          </a:xfrm>
        </p:spPr>
        <p:style>
          <a:lnRef idx="3">
            <a:schemeClr val="lt1"/>
          </a:lnRef>
          <a:fillRef idx="1">
            <a:schemeClr val="accent1"/>
          </a:fillRef>
          <a:effectRef idx="1">
            <a:schemeClr val="accent1"/>
          </a:effectRef>
          <a:fontRef idx="minor">
            <a:schemeClr val="lt1"/>
          </a:fontRef>
        </p:style>
        <p:txBody>
          <a:bodyPr>
            <a:normAutofit/>
          </a:bodyPr>
          <a:lstStyle/>
          <a:p>
            <a:r>
              <a:rPr lang="en-US" dirty="0" smtClean="0"/>
              <a:t>Background</a:t>
            </a:r>
            <a:endParaRPr lang="en-US" b="1" dirty="0"/>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2</a:t>
            </a:fld>
            <a:endParaRPr lang="es-ES_tradnl" dirty="0"/>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3" name="Espace réservé du contenu 4"/>
          <p:cNvSpPr txBox="1">
            <a:spLocks/>
          </p:cNvSpPr>
          <p:nvPr/>
        </p:nvSpPr>
        <p:spPr>
          <a:xfrm>
            <a:off x="430606" y="1417638"/>
            <a:ext cx="8229599"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smtClean="0"/>
              <a:t>20 years of projects:</a:t>
            </a:r>
          </a:p>
          <a:p>
            <a:pPr marL="457200" lvl="1" indent="0">
              <a:buNone/>
            </a:pPr>
            <a:r>
              <a:rPr lang="en-GB" sz="1400" b="1" dirty="0" smtClean="0"/>
              <a:t>AEN96-1661-C03-02</a:t>
            </a:r>
            <a:r>
              <a:rPr lang="en-GB" sz="1400" dirty="0" smtClean="0"/>
              <a:t> (1996) </a:t>
            </a:r>
            <a:r>
              <a:rPr lang="en-GB" sz="1400" b="1" dirty="0" smtClean="0"/>
              <a:t>AEN97-1712-C02</a:t>
            </a:r>
            <a:r>
              <a:rPr lang="en-GB" sz="1400" dirty="0" smtClean="0"/>
              <a:t> (1997-2000) </a:t>
            </a:r>
            <a:r>
              <a:rPr lang="en-GB" sz="1100" b="1" dirty="0" smtClean="0">
                <a:solidFill>
                  <a:srgbClr val="A51A44"/>
                </a:solidFill>
              </a:rPr>
              <a:t>(*)</a:t>
            </a:r>
            <a:r>
              <a:rPr lang="en-GB" sz="1400" b="1" dirty="0" smtClean="0">
                <a:solidFill>
                  <a:srgbClr val="A51A44"/>
                </a:solidFill>
              </a:rPr>
              <a:t>, </a:t>
            </a:r>
            <a:r>
              <a:rPr lang="en-GB" sz="1400" b="1" dirty="0" smtClean="0"/>
              <a:t>FPA2000-1560-C02</a:t>
            </a:r>
            <a:r>
              <a:rPr lang="en-GB" sz="1400" dirty="0" smtClean="0"/>
              <a:t> (2001-2003) </a:t>
            </a:r>
            <a:r>
              <a:rPr lang="en-GB" sz="1100" b="1" dirty="0" smtClean="0">
                <a:solidFill>
                  <a:srgbClr val="A51A44"/>
                </a:solidFill>
              </a:rPr>
              <a:t>(*)</a:t>
            </a:r>
            <a:r>
              <a:rPr lang="en-GB" sz="1400" b="1" dirty="0" smtClean="0">
                <a:solidFill>
                  <a:srgbClr val="A51A44"/>
                </a:solidFill>
              </a:rPr>
              <a:t>,</a:t>
            </a:r>
            <a:r>
              <a:rPr lang="en-GB" sz="1400" b="1" dirty="0" smtClean="0"/>
              <a:t>FPA2003-03878-C02</a:t>
            </a:r>
            <a:r>
              <a:rPr lang="en-GB" sz="1400" dirty="0" smtClean="0"/>
              <a:t> (2003-2006) </a:t>
            </a:r>
            <a:r>
              <a:rPr lang="en-GB" sz="1100" dirty="0" smtClean="0">
                <a:solidFill>
                  <a:srgbClr val="A51A44"/>
                </a:solidFill>
              </a:rPr>
              <a:t>(*)</a:t>
            </a:r>
            <a:r>
              <a:rPr lang="en-GB" sz="1400" dirty="0" smtClean="0">
                <a:solidFill>
                  <a:srgbClr val="A51A44"/>
                </a:solidFill>
              </a:rPr>
              <a:t>, </a:t>
            </a:r>
            <a:r>
              <a:rPr lang="en-GB" sz="1400" b="1" dirty="0" smtClean="0"/>
              <a:t>FPA2006-13238-C02</a:t>
            </a:r>
            <a:r>
              <a:rPr lang="en-GB" sz="1400" dirty="0" smtClean="0"/>
              <a:t> (2006-2009) </a:t>
            </a:r>
            <a:r>
              <a:rPr lang="en-GB" sz="1100" b="1" dirty="0" smtClean="0">
                <a:solidFill>
                  <a:srgbClr val="A51A44"/>
                </a:solidFill>
              </a:rPr>
              <a:t>(*) </a:t>
            </a:r>
            <a:r>
              <a:rPr lang="en-GB" sz="1100" b="1" dirty="0" smtClean="0">
                <a:solidFill>
                  <a:srgbClr val="E97F02"/>
                </a:solidFill>
              </a:rPr>
              <a:t>(**)</a:t>
            </a:r>
            <a:r>
              <a:rPr lang="en-GB" sz="1400" b="1" dirty="0" smtClean="0">
                <a:solidFill>
                  <a:srgbClr val="E97F02"/>
                </a:solidFill>
              </a:rPr>
              <a:t>, </a:t>
            </a:r>
            <a:r>
              <a:rPr lang="en-GB" sz="1400" b="1" dirty="0" smtClean="0"/>
              <a:t>FPA2009-13234-C04 </a:t>
            </a:r>
            <a:r>
              <a:rPr lang="en-GB" sz="1400" dirty="0" smtClean="0"/>
              <a:t>(2010-2012) </a:t>
            </a:r>
            <a:r>
              <a:rPr lang="en-GB" sz="1100" b="1" dirty="0" smtClean="0">
                <a:solidFill>
                  <a:srgbClr val="A51A44"/>
                </a:solidFill>
              </a:rPr>
              <a:t>(*)</a:t>
            </a:r>
            <a:r>
              <a:rPr lang="en-GB" sz="1100" b="1" dirty="0" smtClean="0"/>
              <a:t> </a:t>
            </a:r>
            <a:r>
              <a:rPr lang="en-GB" sz="1100" b="1" dirty="0" smtClean="0">
                <a:solidFill>
                  <a:srgbClr val="E97F02"/>
                </a:solidFill>
              </a:rPr>
              <a:t>(**), </a:t>
            </a:r>
            <a:r>
              <a:rPr lang="en-GB" sz="1400" b="1" dirty="0" smtClean="0"/>
              <a:t>FPA2012-39055-C02 </a:t>
            </a:r>
            <a:r>
              <a:rPr lang="en-GB" sz="1400" dirty="0" smtClean="0"/>
              <a:t>2013-2015) </a:t>
            </a:r>
            <a:r>
              <a:rPr lang="en-GB" sz="1100" b="1" dirty="0" smtClean="0">
                <a:solidFill>
                  <a:srgbClr val="A51A44"/>
                </a:solidFill>
              </a:rPr>
              <a:t>(*)</a:t>
            </a:r>
            <a:r>
              <a:rPr lang="en-GB" sz="1100" b="1" dirty="0" smtClean="0"/>
              <a:t> </a:t>
            </a:r>
            <a:r>
              <a:rPr lang="en-GB" sz="1100" b="1" dirty="0" smtClean="0">
                <a:solidFill>
                  <a:srgbClr val="E97F02"/>
                </a:solidFill>
              </a:rPr>
              <a:t>(**), </a:t>
            </a:r>
            <a:r>
              <a:rPr lang="en-GB" sz="1400" b="1" dirty="0" smtClean="0"/>
              <a:t>FPA2015-65652-C4-1-R (</a:t>
            </a:r>
            <a:r>
              <a:rPr lang="en-GB" sz="1400" dirty="0" smtClean="0"/>
              <a:t>2016-2018) </a:t>
            </a:r>
            <a:r>
              <a:rPr lang="en-GB" sz="1100" b="1" dirty="0" smtClean="0">
                <a:solidFill>
                  <a:srgbClr val="A51A44"/>
                </a:solidFill>
              </a:rPr>
              <a:t>(*)</a:t>
            </a:r>
            <a:r>
              <a:rPr lang="en-GB" sz="1100" b="1" dirty="0" smtClean="0"/>
              <a:t> </a:t>
            </a:r>
            <a:r>
              <a:rPr lang="en-GB" sz="1100" b="1" dirty="0" smtClean="0">
                <a:solidFill>
                  <a:srgbClr val="E97F02"/>
                </a:solidFill>
              </a:rPr>
              <a:t>(**)</a:t>
            </a:r>
            <a:endParaRPr lang="en-GB" sz="1400" b="1" dirty="0" smtClean="0"/>
          </a:p>
          <a:p>
            <a:r>
              <a:rPr lang="en-GB" sz="2000" dirty="0" smtClean="0"/>
              <a:t>Devoted to the design and construction of the </a:t>
            </a:r>
            <a:r>
              <a:rPr lang="en-GB" sz="2000" dirty="0" err="1" smtClean="0"/>
              <a:t>Semiconducter</a:t>
            </a:r>
            <a:r>
              <a:rPr lang="en-GB" sz="2000" dirty="0" smtClean="0"/>
              <a:t> Tracker (SCT), integration in the Inner Tracker (ID), installation in ATLAS, commissioning,    operation and data analysis</a:t>
            </a:r>
          </a:p>
          <a:p>
            <a:pPr marL="0" indent="0">
              <a:buNone/>
            </a:pPr>
            <a:r>
              <a:rPr lang="en-GB" sz="2000" dirty="0" smtClean="0"/>
              <a:t>		 </a:t>
            </a:r>
            <a:r>
              <a:rPr lang="en-GB" sz="1400" b="1" dirty="0" smtClean="0">
                <a:solidFill>
                  <a:srgbClr val="A51A44"/>
                </a:solidFill>
              </a:rPr>
              <a:t>(*)</a:t>
            </a:r>
            <a:r>
              <a:rPr lang="en-GB" sz="1800" b="1" dirty="0" smtClean="0"/>
              <a:t> </a:t>
            </a:r>
            <a:r>
              <a:rPr lang="en-GB" sz="1800" dirty="0" smtClean="0"/>
              <a:t>En coordination  IFIC y CNM since </a:t>
            </a:r>
            <a:r>
              <a:rPr lang="en-GB" sz="1800" dirty="0" smtClean="0"/>
              <a:t>1997</a:t>
            </a:r>
            <a:r>
              <a:rPr lang="en-GB" sz="1800" dirty="0" smtClean="0"/>
              <a:t>. </a:t>
            </a:r>
          </a:p>
          <a:p>
            <a:pPr marL="0" indent="0">
              <a:buNone/>
            </a:pPr>
            <a:r>
              <a:rPr lang="en-GB" sz="1400" b="1" dirty="0" smtClean="0">
                <a:solidFill>
                  <a:srgbClr val="E97F02"/>
                </a:solidFill>
              </a:rPr>
              <a:t>		(**)</a:t>
            </a:r>
            <a:r>
              <a:rPr lang="en-GB" sz="1800" dirty="0" smtClean="0">
                <a:solidFill>
                  <a:srgbClr val="E97F02"/>
                </a:solidFill>
              </a:rPr>
              <a:t> </a:t>
            </a:r>
            <a:r>
              <a:rPr lang="en-GB" sz="1800" dirty="0" smtClean="0"/>
              <a:t> Since 2007 working in the new tracker (</a:t>
            </a:r>
            <a:r>
              <a:rPr lang="en-GB" sz="1800" dirty="0" err="1" smtClean="0"/>
              <a:t>ITk</a:t>
            </a:r>
            <a:r>
              <a:rPr lang="en-GB" sz="1800" dirty="0" smtClean="0"/>
              <a:t>)  fro the HL-LHC phase. </a:t>
            </a:r>
            <a:endParaRPr lang="en-GB" sz="1800" dirty="0" smtClean="0"/>
          </a:p>
          <a:p>
            <a:pPr marL="0" indent="0">
              <a:buNone/>
            </a:pPr>
            <a:endParaRPr lang="en-GB" sz="1100" dirty="0" smtClean="0"/>
          </a:p>
          <a:p>
            <a:r>
              <a:rPr lang="en-GB" sz="1800" b="1" dirty="0" smtClean="0"/>
              <a:t>FPA2015 project is the coordination of four sub-projects </a:t>
            </a:r>
            <a:endParaRPr lang="en-GB" sz="1800" dirty="0" smtClean="0"/>
          </a:p>
        </p:txBody>
      </p:sp>
      <p:sp>
        <p:nvSpPr>
          <p:cNvPr id="3" name="CuadroTexto 2"/>
          <p:cNvSpPr txBox="1"/>
          <p:nvPr/>
        </p:nvSpPr>
        <p:spPr>
          <a:xfrm>
            <a:off x="6902823" y="4743272"/>
            <a:ext cx="2000454" cy="923330"/>
          </a:xfrm>
          <a:prstGeom prst="rect">
            <a:avLst/>
          </a:prstGeom>
          <a:noFill/>
          <a:ln>
            <a:solidFill>
              <a:srgbClr val="4F81BD"/>
            </a:solidFill>
          </a:ln>
        </p:spPr>
        <p:txBody>
          <a:bodyPr wrap="square" rtlCol="0">
            <a:spAutoFit/>
          </a:bodyPr>
          <a:lstStyle/>
          <a:p>
            <a:pPr algn="ctr"/>
            <a:r>
              <a:rPr lang="en-GB" dirty="0" smtClean="0"/>
              <a:t>ATLAS</a:t>
            </a:r>
          </a:p>
          <a:p>
            <a:pPr algn="ctr"/>
            <a:r>
              <a:rPr lang="en-GB" dirty="0" smtClean="0"/>
              <a:t>+</a:t>
            </a:r>
          </a:p>
          <a:p>
            <a:pPr algn="ctr"/>
            <a:r>
              <a:rPr lang="en-GB" dirty="0"/>
              <a:t>Future </a:t>
            </a:r>
            <a:r>
              <a:rPr lang="en-GB" dirty="0" smtClean="0"/>
              <a:t>Coll.  R</a:t>
            </a:r>
            <a:r>
              <a:rPr lang="en-GB" dirty="0"/>
              <a:t>&amp;D</a:t>
            </a:r>
          </a:p>
        </p:txBody>
      </p:sp>
      <p:sp>
        <p:nvSpPr>
          <p:cNvPr id="10" name="CuadroTexto 9"/>
          <p:cNvSpPr txBox="1"/>
          <p:nvPr/>
        </p:nvSpPr>
        <p:spPr>
          <a:xfrm>
            <a:off x="7455647" y="5005294"/>
            <a:ext cx="184666" cy="369332"/>
          </a:xfrm>
          <a:prstGeom prst="rect">
            <a:avLst/>
          </a:prstGeom>
          <a:noFill/>
        </p:spPr>
        <p:txBody>
          <a:bodyPr wrap="none" rtlCol="0">
            <a:spAutoFit/>
          </a:bodyPr>
          <a:lstStyle/>
          <a:p>
            <a:endParaRPr lang="es-ES" dirty="0"/>
          </a:p>
        </p:txBody>
      </p:sp>
      <p:sp>
        <p:nvSpPr>
          <p:cNvPr id="11" name="CuadroTexto 10"/>
          <p:cNvSpPr txBox="1"/>
          <p:nvPr/>
        </p:nvSpPr>
        <p:spPr>
          <a:xfrm>
            <a:off x="355901" y="4777050"/>
            <a:ext cx="2055053" cy="923330"/>
          </a:xfrm>
          <a:prstGeom prst="rect">
            <a:avLst/>
          </a:prstGeom>
          <a:noFill/>
          <a:ln w="57150" cmpd="sng">
            <a:solidFill>
              <a:srgbClr val="4F81BD"/>
            </a:solidFill>
          </a:ln>
        </p:spPr>
        <p:txBody>
          <a:bodyPr wrap="square" rtlCol="0">
            <a:spAutoFit/>
          </a:bodyPr>
          <a:lstStyle/>
          <a:p>
            <a:pPr algn="ctr"/>
            <a:r>
              <a:rPr lang="en-GB" dirty="0" smtClean="0"/>
              <a:t>ATLAS/</a:t>
            </a:r>
            <a:r>
              <a:rPr lang="en-GB" dirty="0" err="1" smtClean="0"/>
              <a:t>MoEDAL</a:t>
            </a:r>
            <a:endParaRPr lang="en-GB" dirty="0" smtClean="0"/>
          </a:p>
          <a:p>
            <a:pPr algn="ctr"/>
            <a:r>
              <a:rPr lang="en-GB" dirty="0" smtClean="0"/>
              <a:t>+</a:t>
            </a:r>
          </a:p>
          <a:p>
            <a:pPr algn="ctr"/>
            <a:r>
              <a:rPr lang="en-GB" dirty="0" smtClean="0"/>
              <a:t>Tracker Upgrade</a:t>
            </a:r>
          </a:p>
        </p:txBody>
      </p:sp>
      <p:sp>
        <p:nvSpPr>
          <p:cNvPr id="14" name="CuadroTexto 13"/>
          <p:cNvSpPr txBox="1"/>
          <p:nvPr/>
        </p:nvSpPr>
        <p:spPr>
          <a:xfrm>
            <a:off x="4758124" y="4743272"/>
            <a:ext cx="2055053" cy="923330"/>
          </a:xfrm>
          <a:prstGeom prst="rect">
            <a:avLst/>
          </a:prstGeom>
          <a:noFill/>
          <a:ln>
            <a:solidFill>
              <a:srgbClr val="4F81BD"/>
            </a:solidFill>
          </a:ln>
        </p:spPr>
        <p:txBody>
          <a:bodyPr wrap="square" rtlCol="0">
            <a:spAutoFit/>
          </a:bodyPr>
          <a:lstStyle/>
          <a:p>
            <a:pPr algn="ctr"/>
            <a:r>
              <a:rPr lang="en-GB" dirty="0" smtClean="0"/>
              <a:t>ATLAS</a:t>
            </a:r>
          </a:p>
          <a:p>
            <a:pPr algn="ctr"/>
            <a:r>
              <a:rPr lang="en-GB" dirty="0" smtClean="0"/>
              <a:t>+</a:t>
            </a:r>
          </a:p>
          <a:p>
            <a:pPr algn="ctr"/>
            <a:r>
              <a:rPr lang="en-GB" dirty="0" err="1" smtClean="0"/>
              <a:t>TileCal</a:t>
            </a:r>
            <a:r>
              <a:rPr lang="en-GB" dirty="0" smtClean="0"/>
              <a:t> Upgrade</a:t>
            </a:r>
            <a:endParaRPr lang="en-GB" dirty="0"/>
          </a:p>
        </p:txBody>
      </p:sp>
      <p:sp>
        <p:nvSpPr>
          <p:cNvPr id="15" name="CuadroTexto 14"/>
          <p:cNvSpPr txBox="1"/>
          <p:nvPr/>
        </p:nvSpPr>
        <p:spPr>
          <a:xfrm>
            <a:off x="2560917" y="4766005"/>
            <a:ext cx="2055053" cy="923330"/>
          </a:xfrm>
          <a:prstGeom prst="rect">
            <a:avLst/>
          </a:prstGeom>
          <a:noFill/>
          <a:ln>
            <a:solidFill>
              <a:srgbClr val="4F81BD"/>
            </a:solidFill>
          </a:ln>
        </p:spPr>
        <p:txBody>
          <a:bodyPr wrap="square" rtlCol="0">
            <a:spAutoFit/>
          </a:bodyPr>
          <a:lstStyle/>
          <a:p>
            <a:pPr algn="ctr"/>
            <a:r>
              <a:rPr lang="en-GB" dirty="0" smtClean="0"/>
              <a:t>Tracker Upgrade</a:t>
            </a:r>
          </a:p>
          <a:p>
            <a:pPr algn="ctr"/>
            <a:endParaRPr lang="en-GB" dirty="0"/>
          </a:p>
          <a:p>
            <a:pPr algn="ctr"/>
            <a:r>
              <a:rPr lang="en-GB" dirty="0" smtClean="0"/>
              <a:t>IMB-CNM</a:t>
            </a:r>
          </a:p>
        </p:txBody>
      </p:sp>
    </p:spTree>
    <p:extLst>
      <p:ext uri="{BB962C8B-B14F-4D97-AF65-F5344CB8AC3E}">
        <p14:creationId xmlns:p14="http://schemas.microsoft.com/office/powerpoint/2010/main" val="19458370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7797813" y="2430628"/>
            <a:ext cx="1056467" cy="1104900"/>
          </a:xfrm>
          <a:prstGeom prst="rect">
            <a:avLst/>
          </a:prstGeom>
        </p:spPr>
      </p:pic>
      <p:pic>
        <p:nvPicPr>
          <p:cNvPr id="18" name="Picture 17"/>
          <p:cNvPicPr>
            <a:picLocks noChangeAspect="1"/>
          </p:cNvPicPr>
          <p:nvPr/>
        </p:nvPicPr>
        <p:blipFill>
          <a:blip r:embed="rId4"/>
          <a:stretch>
            <a:fillRect/>
          </a:stretch>
        </p:blipFill>
        <p:spPr>
          <a:xfrm>
            <a:off x="7799370" y="3560637"/>
            <a:ext cx="1344630" cy="1139734"/>
          </a:xfrm>
          <a:prstGeom prst="rect">
            <a:avLst/>
          </a:prstGeom>
        </p:spPr>
      </p:pic>
      <p:sp>
        <p:nvSpPr>
          <p:cNvPr id="2" name="Título 1"/>
          <p:cNvSpPr>
            <a:spLocks noGrp="1"/>
          </p:cNvSpPr>
          <p:nvPr>
            <p:ph type="title"/>
          </p:nvPr>
        </p:nvSpPr>
        <p:spPr>
          <a:xfrm>
            <a:off x="457200" y="274638"/>
            <a:ext cx="8229600" cy="978728"/>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smtClean="0"/>
              <a:t>SUSY Searches: R-parity violation</a:t>
            </a:r>
            <a:endParaRPr lang="en-GB" sz="3200" b="1" dirty="0"/>
          </a:p>
        </p:txBody>
      </p:sp>
      <p:sp>
        <p:nvSpPr>
          <p:cNvPr id="11" name="Content Placeholder 10"/>
          <p:cNvSpPr>
            <a:spLocks noGrp="1"/>
          </p:cNvSpPr>
          <p:nvPr>
            <p:ph sz="half" idx="1"/>
          </p:nvPr>
        </p:nvSpPr>
        <p:spPr>
          <a:xfrm>
            <a:off x="457200" y="1199289"/>
            <a:ext cx="4038600" cy="1630512"/>
          </a:xfrm>
        </p:spPr>
        <p:txBody>
          <a:bodyPr>
            <a:normAutofit fontScale="47500" lnSpcReduction="20000"/>
          </a:bodyPr>
          <a:lstStyle/>
          <a:p>
            <a:pPr marL="109728" indent="0" algn="ctr">
              <a:lnSpc>
                <a:spcPct val="120000"/>
              </a:lnSpc>
              <a:spcBef>
                <a:spcPts val="0"/>
              </a:spcBef>
              <a:spcAft>
                <a:spcPts val="600"/>
              </a:spcAft>
              <a:buNone/>
            </a:pPr>
            <a:r>
              <a:rPr lang="en-GB" sz="3600" b="1" dirty="0">
                <a:solidFill>
                  <a:srgbClr val="0000FF"/>
                </a:solidFill>
              </a:rPr>
              <a:t>Minimal </a:t>
            </a:r>
            <a:r>
              <a:rPr lang="en-GB" sz="3600" b="1" dirty="0" err="1" smtClean="0">
                <a:solidFill>
                  <a:srgbClr val="0000FF"/>
                </a:solidFill>
              </a:rPr>
              <a:t>Supergravity</a:t>
            </a:r>
            <a:endParaRPr lang="en-GB" sz="3600" b="1" dirty="0" smtClean="0">
              <a:solidFill>
                <a:srgbClr val="0000FF"/>
              </a:solidFill>
            </a:endParaRPr>
          </a:p>
          <a:p>
            <a:pPr marL="109728" indent="0" algn="ctr">
              <a:lnSpc>
                <a:spcPct val="120000"/>
              </a:lnSpc>
              <a:spcBef>
                <a:spcPts val="0"/>
              </a:spcBef>
              <a:spcAft>
                <a:spcPts val="600"/>
              </a:spcAft>
              <a:buNone/>
            </a:pPr>
            <a:r>
              <a:rPr lang="en-GB" sz="3600" b="1" dirty="0" smtClean="0">
                <a:solidFill>
                  <a:srgbClr val="0000FF"/>
                </a:solidFill>
              </a:rPr>
              <a:t> (MSSM with R-parity violation) </a:t>
            </a:r>
            <a:endParaRPr lang="en-GB" sz="3600" b="1" dirty="0">
              <a:solidFill>
                <a:srgbClr val="0000FF"/>
              </a:solidFill>
            </a:endParaRPr>
          </a:p>
          <a:p>
            <a:pPr indent="-166688">
              <a:lnSpc>
                <a:spcPct val="120000"/>
              </a:lnSpc>
              <a:spcBef>
                <a:spcPts val="0"/>
              </a:spcBef>
              <a:spcAft>
                <a:spcPts val="300"/>
              </a:spcAft>
            </a:pPr>
            <a:r>
              <a:rPr lang="en-US" sz="3300" dirty="0">
                <a:solidFill>
                  <a:srgbClr val="8000FF"/>
                </a:solidFill>
              </a:rPr>
              <a:t>E</a:t>
            </a:r>
            <a:r>
              <a:rPr lang="en-US" sz="3300" dirty="0" smtClean="0">
                <a:solidFill>
                  <a:srgbClr val="8000FF"/>
                </a:solidFill>
              </a:rPr>
              <a:t>lectrons</a:t>
            </a:r>
            <a:r>
              <a:rPr lang="en-US" sz="3300" dirty="0">
                <a:solidFill>
                  <a:srgbClr val="8000FF"/>
                </a:solidFill>
              </a:rPr>
              <a:t>, </a:t>
            </a:r>
            <a:r>
              <a:rPr lang="en-US" sz="3300" dirty="0" err="1">
                <a:solidFill>
                  <a:srgbClr val="8000FF"/>
                </a:solidFill>
              </a:rPr>
              <a:t>muons</a:t>
            </a:r>
            <a:r>
              <a:rPr lang="en-US" sz="3300" dirty="0">
                <a:solidFill>
                  <a:srgbClr val="8000FF"/>
                </a:solidFill>
              </a:rPr>
              <a:t> </a:t>
            </a:r>
            <a:r>
              <a:rPr lang="en-US" sz="3300" dirty="0"/>
              <a:t>or </a:t>
            </a:r>
            <a:r>
              <a:rPr lang="en-US" sz="3300" dirty="0" err="1">
                <a:solidFill>
                  <a:srgbClr val="008000"/>
                </a:solidFill>
              </a:rPr>
              <a:t>taus</a:t>
            </a:r>
            <a:r>
              <a:rPr lang="en-US" sz="3300" dirty="0"/>
              <a:t> </a:t>
            </a:r>
            <a:r>
              <a:rPr lang="en-US" sz="3300" dirty="0" smtClean="0"/>
              <a:t>&amp; </a:t>
            </a:r>
            <a:r>
              <a:rPr lang="en-US" sz="3300" dirty="0">
                <a:solidFill>
                  <a:schemeClr val="accent2"/>
                </a:solidFill>
              </a:rPr>
              <a:t>large </a:t>
            </a:r>
            <a:r>
              <a:rPr lang="en-US" sz="3300" dirty="0" smtClean="0">
                <a:solidFill>
                  <a:schemeClr val="accent2"/>
                </a:solidFill>
              </a:rPr>
              <a:t>MET</a:t>
            </a:r>
            <a:endParaRPr lang="en-US" sz="3300" dirty="0" smtClean="0"/>
          </a:p>
          <a:p>
            <a:pPr indent="-166688">
              <a:lnSpc>
                <a:spcPct val="120000"/>
              </a:lnSpc>
              <a:spcBef>
                <a:spcPts val="0"/>
              </a:spcBef>
              <a:spcAft>
                <a:spcPts val="300"/>
              </a:spcAft>
            </a:pPr>
            <a:r>
              <a:rPr lang="en-US" sz="3300" dirty="0" smtClean="0"/>
              <a:t>Limits weaker than </a:t>
            </a:r>
            <a:r>
              <a:rPr lang="en-US" sz="3300" dirty="0" err="1" smtClean="0"/>
              <a:t>Rp</a:t>
            </a:r>
            <a:r>
              <a:rPr lang="en-US" sz="3300" dirty="0" smtClean="0"/>
              <a:t>-conserving </a:t>
            </a:r>
            <a:r>
              <a:rPr lang="en-US" sz="3300" dirty="0" err="1" smtClean="0"/>
              <a:t>mSUGRA</a:t>
            </a:r>
            <a:r>
              <a:rPr lang="en-US" sz="3300" dirty="0" smtClean="0"/>
              <a:t> at </a:t>
            </a:r>
            <a:r>
              <a:rPr lang="en-US" sz="3300" dirty="0"/>
              <a:t>high m</a:t>
            </a:r>
            <a:r>
              <a:rPr lang="en-US" sz="3300" baseline="-25000" dirty="0"/>
              <a:t>0</a:t>
            </a:r>
            <a:endParaRPr lang="en-US" sz="3300" dirty="0"/>
          </a:p>
          <a:p>
            <a:endParaRPr lang="en-GB" dirty="0"/>
          </a:p>
        </p:txBody>
      </p:sp>
      <p:sp>
        <p:nvSpPr>
          <p:cNvPr id="12" name="Content Placeholder 11"/>
          <p:cNvSpPr>
            <a:spLocks noGrp="1"/>
          </p:cNvSpPr>
          <p:nvPr>
            <p:ph sz="half" idx="2"/>
          </p:nvPr>
        </p:nvSpPr>
        <p:spPr>
          <a:xfrm>
            <a:off x="4711204" y="1345382"/>
            <a:ext cx="3412524" cy="1296765"/>
          </a:xfrm>
        </p:spPr>
        <p:txBody>
          <a:bodyPr>
            <a:normAutofit fontScale="47500" lnSpcReduction="20000"/>
          </a:bodyPr>
          <a:lstStyle/>
          <a:p>
            <a:pPr marL="109728" lvl="1" indent="0" algn="ctr">
              <a:lnSpc>
                <a:spcPct val="120000"/>
              </a:lnSpc>
              <a:spcBef>
                <a:spcPts val="0"/>
              </a:spcBef>
              <a:spcAft>
                <a:spcPts val="600"/>
              </a:spcAft>
              <a:buClr>
                <a:schemeClr val="accent3"/>
              </a:buClr>
              <a:buNone/>
            </a:pPr>
            <a:r>
              <a:rPr lang="en-GB" sz="3600" b="1" dirty="0">
                <a:solidFill>
                  <a:srgbClr val="0000FF"/>
                </a:solidFill>
              </a:rPr>
              <a:t>Natural </a:t>
            </a:r>
            <a:r>
              <a:rPr lang="en-GB" sz="3600" b="1" dirty="0" err="1">
                <a:solidFill>
                  <a:srgbClr val="0000FF"/>
                </a:solidFill>
              </a:rPr>
              <a:t>pMSSM</a:t>
            </a:r>
            <a:endParaRPr lang="en-GB" sz="3600" b="1" dirty="0">
              <a:solidFill>
                <a:srgbClr val="0000FF"/>
              </a:solidFill>
            </a:endParaRPr>
          </a:p>
          <a:p>
            <a:pPr indent="-166688">
              <a:lnSpc>
                <a:spcPct val="120000"/>
              </a:lnSpc>
              <a:spcBef>
                <a:spcPts val="0"/>
              </a:spcBef>
              <a:spcAft>
                <a:spcPts val="300"/>
              </a:spcAft>
            </a:pPr>
            <a:r>
              <a:rPr lang="en-GB" sz="3300" dirty="0"/>
              <a:t>Light </a:t>
            </a:r>
            <a:r>
              <a:rPr lang="en-GB" sz="3300" dirty="0" err="1"/>
              <a:t>higgsinos</a:t>
            </a:r>
            <a:r>
              <a:rPr lang="en-GB" sz="3300" dirty="0"/>
              <a:t> &amp; 3</a:t>
            </a:r>
            <a:r>
              <a:rPr lang="en-GB" sz="3300" baseline="30000" dirty="0"/>
              <a:t>rd</a:t>
            </a:r>
            <a:r>
              <a:rPr lang="en-GB" sz="3300" dirty="0"/>
              <a:t> gen. </a:t>
            </a:r>
            <a:r>
              <a:rPr lang="en-GB" sz="3300" dirty="0" err="1" smtClean="0"/>
              <a:t>squarks</a:t>
            </a:r>
            <a:endParaRPr lang="en-GB" sz="3300" dirty="0" smtClean="0"/>
          </a:p>
          <a:p>
            <a:pPr indent="-166688">
              <a:lnSpc>
                <a:spcPct val="120000"/>
              </a:lnSpc>
              <a:spcBef>
                <a:spcPts val="0"/>
              </a:spcBef>
              <a:spcAft>
                <a:spcPts val="300"/>
              </a:spcAft>
            </a:pPr>
            <a:r>
              <a:rPr lang="en-US" sz="3300" dirty="0">
                <a:solidFill>
                  <a:srgbClr val="8000FF"/>
                </a:solidFill>
              </a:rPr>
              <a:t>2 </a:t>
            </a:r>
            <a:r>
              <a:rPr lang="en-GB" sz="3300" dirty="0">
                <a:solidFill>
                  <a:srgbClr val="8000FF"/>
                </a:solidFill>
              </a:rPr>
              <a:t>same-sign leptons </a:t>
            </a:r>
            <a:r>
              <a:rPr lang="en-GB" sz="3300" dirty="0"/>
              <a:t>or </a:t>
            </a:r>
            <a:r>
              <a:rPr lang="en-GB" sz="3300" dirty="0">
                <a:solidFill>
                  <a:srgbClr val="8000FF"/>
                </a:solidFill>
              </a:rPr>
              <a:t>3 </a:t>
            </a:r>
            <a:r>
              <a:rPr lang="en-GB" sz="3300" dirty="0" smtClean="0">
                <a:solidFill>
                  <a:srgbClr val="8000FF"/>
                </a:solidFill>
              </a:rPr>
              <a:t>leptons</a:t>
            </a:r>
            <a:endParaRPr lang="en-GB" sz="3300" dirty="0">
              <a:solidFill>
                <a:srgbClr val="8000FF"/>
              </a:solidFill>
            </a:endParaRPr>
          </a:p>
        </p:txBody>
      </p:sp>
      <p:sp>
        <p:nvSpPr>
          <p:cNvPr id="7" name="Marcador de número de diapositiva 6"/>
          <p:cNvSpPr>
            <a:spLocks noGrp="1"/>
          </p:cNvSpPr>
          <p:nvPr>
            <p:ph type="sldNum" sz="quarter" idx="12"/>
          </p:nvPr>
        </p:nvSpPr>
        <p:spPr/>
        <p:txBody>
          <a:bodyPr/>
          <a:lstStyle/>
          <a:p>
            <a:fld id="{E131B6B5-2164-3247-A94A-F0DBF7B7A6DB}" type="slidenum">
              <a:rPr lang="es-ES_tradnl" smtClean="0"/>
              <a:pPr/>
              <a:t>20</a:t>
            </a:fld>
            <a:endParaRPr lang="es-ES_tradnl"/>
          </a:p>
        </p:txBody>
      </p:sp>
      <p:pic>
        <p:nvPicPr>
          <p:cNvPr id="4" name="Imagen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6" name="Content Placeholder 2"/>
          <p:cNvSpPr txBox="1">
            <a:spLocks/>
          </p:cNvSpPr>
          <p:nvPr/>
        </p:nvSpPr>
        <p:spPr>
          <a:xfrm>
            <a:off x="134011" y="5525682"/>
            <a:ext cx="5229387" cy="792556"/>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2075" indent="0">
              <a:lnSpc>
                <a:spcPct val="120000"/>
              </a:lnSpc>
              <a:buNone/>
            </a:pPr>
            <a:r>
              <a:rPr lang="es-ES_tradnl" sz="2600" b="1" dirty="0" smtClean="0"/>
              <a:t>1</a:t>
            </a:r>
            <a:r>
              <a:rPr lang="es-ES_tradnl" sz="2600" b="1" dirty="0" smtClean="0"/>
              <a:t>-lepton+MET+jets</a:t>
            </a:r>
            <a:r>
              <a:rPr lang="es-ES_tradnl" sz="2600" dirty="0" smtClean="0"/>
              <a:t> </a:t>
            </a:r>
            <a:r>
              <a:rPr lang="es-ES_tradnl" sz="2600" dirty="0" err="1" smtClean="0"/>
              <a:t>searches</a:t>
            </a:r>
            <a:r>
              <a:rPr lang="es-ES_tradnl" sz="2600" dirty="0" smtClean="0"/>
              <a:t> [</a:t>
            </a:r>
            <a:r>
              <a:rPr lang="en-US" sz="2600" dirty="0" err="1" smtClean="0">
                <a:solidFill>
                  <a:srgbClr val="FF0000"/>
                </a:solidFill>
              </a:rPr>
              <a:t>Phys.Rev</a:t>
            </a:r>
            <a:r>
              <a:rPr lang="en-US" sz="2600" dirty="0">
                <a:solidFill>
                  <a:srgbClr val="FF0000"/>
                </a:solidFill>
              </a:rPr>
              <a:t>. </a:t>
            </a:r>
            <a:r>
              <a:rPr lang="en-US" sz="2600" dirty="0" smtClean="0">
                <a:solidFill>
                  <a:srgbClr val="FF0000"/>
                </a:solidFill>
              </a:rPr>
              <a:t>D85 (2012) 012006</a:t>
            </a:r>
            <a:r>
              <a:rPr lang="en-US" sz="2600" dirty="0"/>
              <a:t>, </a:t>
            </a:r>
            <a:r>
              <a:rPr lang="en-US" sz="2600" dirty="0" smtClean="0"/>
              <a:t/>
            </a:r>
            <a:br>
              <a:rPr lang="en-US" sz="2600" dirty="0" smtClean="0"/>
            </a:br>
            <a:r>
              <a:rPr lang="en-US" sz="2600" dirty="0" smtClean="0">
                <a:solidFill>
                  <a:srgbClr val="FF0000"/>
                </a:solidFill>
              </a:rPr>
              <a:t>ATLAS</a:t>
            </a:r>
            <a:r>
              <a:rPr lang="en-US" sz="2600" dirty="0">
                <a:solidFill>
                  <a:srgbClr val="FF0000"/>
                </a:solidFill>
              </a:rPr>
              <a:t>-CONF-2012-</a:t>
            </a:r>
            <a:r>
              <a:rPr lang="en-US" sz="2600" dirty="0" smtClean="0">
                <a:solidFill>
                  <a:srgbClr val="FF0000"/>
                </a:solidFill>
              </a:rPr>
              <a:t>140</a:t>
            </a:r>
            <a:r>
              <a:rPr lang="en-US" sz="2600" dirty="0" smtClean="0"/>
              <a:t>, </a:t>
            </a:r>
            <a:r>
              <a:rPr lang="es-ES_tradnl" sz="2600" dirty="0"/>
              <a:t>PhD </a:t>
            </a:r>
            <a:r>
              <a:rPr lang="es-ES_tradnl" sz="2600" dirty="0" smtClean="0"/>
              <a:t>E</a:t>
            </a:r>
            <a:r>
              <a:rPr lang="es-ES_tradnl" sz="2600" dirty="0"/>
              <a:t>. </a:t>
            </a:r>
            <a:r>
              <a:rPr lang="es-ES_tradnl" sz="2600" dirty="0" smtClean="0"/>
              <a:t>Torró &amp; E. Romero]</a:t>
            </a:r>
            <a:endParaRPr lang="en-US" sz="2600" dirty="0" smtClean="0"/>
          </a:p>
          <a:p>
            <a:pPr>
              <a:lnSpc>
                <a:spcPct val="110000"/>
              </a:lnSpc>
            </a:pPr>
            <a:endParaRPr lang="en-US" sz="2400" dirty="0" smtClean="0">
              <a:solidFill>
                <a:srgbClr val="0000FF"/>
              </a:solidFill>
            </a:endParaRPr>
          </a:p>
        </p:txBody>
      </p:sp>
      <p:pic>
        <p:nvPicPr>
          <p:cNvPr id="13" name="Picture 12"/>
          <p:cNvPicPr>
            <a:picLocks noChangeAspect="1"/>
          </p:cNvPicPr>
          <p:nvPr/>
        </p:nvPicPr>
        <p:blipFill>
          <a:blip r:embed="rId6"/>
          <a:stretch>
            <a:fillRect/>
          </a:stretch>
        </p:blipFill>
        <p:spPr>
          <a:xfrm>
            <a:off x="820130" y="2727300"/>
            <a:ext cx="3132000" cy="210286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7"/>
          <a:stretch>
            <a:fillRect/>
          </a:stretch>
        </p:blipFill>
        <p:spPr>
          <a:xfrm>
            <a:off x="4711204" y="2729892"/>
            <a:ext cx="2983158" cy="2100273"/>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1972328" y="4885925"/>
            <a:ext cx="2563532" cy="353943"/>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GB" sz="1700" dirty="0" smtClean="0">
                <a:solidFill>
                  <a:srgbClr val="FF0000"/>
                </a:solidFill>
              </a:rPr>
              <a:t>JHEP </a:t>
            </a:r>
            <a:r>
              <a:rPr lang="en-GB" sz="1700" dirty="0">
                <a:solidFill>
                  <a:srgbClr val="FF0000"/>
                </a:solidFill>
              </a:rPr>
              <a:t>10 (2015) 054</a:t>
            </a:r>
          </a:p>
        </p:txBody>
      </p:sp>
      <p:sp>
        <p:nvSpPr>
          <p:cNvPr id="16" name="Rectangle 15"/>
          <p:cNvSpPr/>
          <p:nvPr/>
        </p:nvSpPr>
        <p:spPr>
          <a:xfrm>
            <a:off x="5678308" y="4885925"/>
            <a:ext cx="2563532" cy="353943"/>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en-GB" sz="1700" dirty="0" smtClean="0">
                <a:solidFill>
                  <a:srgbClr val="FF0000"/>
                </a:solidFill>
              </a:rPr>
              <a:t>ATLAS</a:t>
            </a:r>
            <a:r>
              <a:rPr lang="en-GB" sz="1700" dirty="0">
                <a:solidFill>
                  <a:srgbClr val="FF0000"/>
                </a:solidFill>
              </a:rPr>
              <a:t>-CONF-</a:t>
            </a:r>
            <a:r>
              <a:rPr lang="en-GB" sz="1700" dirty="0" smtClean="0">
                <a:solidFill>
                  <a:srgbClr val="FF0000"/>
                </a:solidFill>
              </a:rPr>
              <a:t>2015-018</a:t>
            </a:r>
            <a:endParaRPr lang="en-GB" sz="1700" dirty="0">
              <a:solidFill>
                <a:srgbClr val="FF0000"/>
              </a:solidFill>
            </a:endParaRPr>
          </a:p>
        </p:txBody>
      </p:sp>
      <p:sp>
        <p:nvSpPr>
          <p:cNvPr id="3" name="CuadroTexto 2"/>
          <p:cNvSpPr txBox="1"/>
          <p:nvPr/>
        </p:nvSpPr>
        <p:spPr>
          <a:xfrm>
            <a:off x="5929303" y="5402167"/>
            <a:ext cx="3214697" cy="954107"/>
          </a:xfrm>
          <a:prstGeom prst="rect">
            <a:avLst/>
          </a:prstGeom>
          <a:noFill/>
        </p:spPr>
        <p:txBody>
          <a:bodyPr wrap="square" rtlCol="0">
            <a:spAutoFit/>
          </a:bodyPr>
          <a:lstStyle/>
          <a:p>
            <a:pPr algn="just"/>
            <a:r>
              <a:rPr lang="en-GB" sz="1400" dirty="0"/>
              <a:t>L</a:t>
            </a:r>
            <a:r>
              <a:rPr lang="en-GB" sz="1400" dirty="0" smtClean="0"/>
              <a:t>imits on: </a:t>
            </a:r>
            <a:r>
              <a:rPr lang="en-GB" sz="1400" dirty="0" err="1" smtClean="0"/>
              <a:t>mSUSY</a:t>
            </a:r>
            <a:r>
              <a:rPr lang="en-GB" sz="1400" dirty="0" smtClean="0"/>
              <a:t>, simplified SUSY models with specific </a:t>
            </a:r>
            <a:r>
              <a:rPr lang="en-GB" sz="1400" dirty="0" err="1" smtClean="0"/>
              <a:t>squark</a:t>
            </a:r>
            <a:r>
              <a:rPr lang="en-GB" sz="1400" dirty="0" smtClean="0"/>
              <a:t> and </a:t>
            </a:r>
            <a:r>
              <a:rPr lang="en-GB" sz="1400" dirty="0" err="1" smtClean="0"/>
              <a:t>gluino</a:t>
            </a:r>
            <a:r>
              <a:rPr lang="en-GB" sz="1400" dirty="0" smtClean="0"/>
              <a:t> decay modes, and limits on parameters of a model with bilinear R-parity violation.</a:t>
            </a:r>
            <a:endParaRPr lang="en-GB" sz="1400" dirty="0"/>
          </a:p>
        </p:txBody>
      </p:sp>
      <p:sp>
        <p:nvSpPr>
          <p:cNvPr id="5" name="Flecha derecha 4"/>
          <p:cNvSpPr/>
          <p:nvPr/>
        </p:nvSpPr>
        <p:spPr>
          <a:xfrm>
            <a:off x="5363398" y="5774469"/>
            <a:ext cx="456113" cy="4390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31072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smtClean="0"/>
              <a:t>SUSY Searches: Z+MET, dark matter</a:t>
            </a:r>
            <a:endParaRPr lang="en-GB" sz="3200" b="1" dirty="0"/>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21</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6" name="Rounded Rectangle 5"/>
          <p:cNvSpPr/>
          <p:nvPr/>
        </p:nvSpPr>
        <p:spPr>
          <a:xfrm>
            <a:off x="528409" y="1345282"/>
            <a:ext cx="8092978" cy="2292975"/>
          </a:xfrm>
          <a:prstGeom prst="roundRect">
            <a:avLst/>
          </a:prstGeom>
          <a:solidFill>
            <a:schemeClr val="bg1"/>
          </a:solidFill>
          <a:ln w="12700" cmpd="sng">
            <a:solidFill>
              <a:schemeClr val="accent1"/>
            </a:solidFill>
          </a:ln>
        </p:spPr>
        <p:style>
          <a:lnRef idx="1">
            <a:schemeClr val="accent1"/>
          </a:lnRef>
          <a:fillRef idx="3">
            <a:schemeClr val="accent1"/>
          </a:fillRef>
          <a:effectRef idx="2">
            <a:schemeClr val="accent1"/>
          </a:effectRef>
          <a:fontRef idx="minor">
            <a:schemeClr val="lt1"/>
          </a:fontRef>
        </p:style>
        <p:txBody>
          <a:bodyPr tIns="0" rtlCol="0" anchor="t">
            <a:normAutofit lnSpcReduction="10000"/>
          </a:bodyPr>
          <a:lstStyle/>
          <a:p>
            <a:pPr>
              <a:lnSpc>
                <a:spcPct val="110000"/>
              </a:lnSpc>
              <a:spcAft>
                <a:spcPts val="600"/>
              </a:spcAft>
            </a:pPr>
            <a:r>
              <a:rPr lang="en-GB" b="1" dirty="0" smtClean="0">
                <a:solidFill>
                  <a:schemeClr val="tx1"/>
                </a:solidFill>
              </a:rPr>
              <a:t>2 lepton + jets + MET: Z mass &amp; “edge” </a:t>
            </a:r>
            <a:r>
              <a:rPr lang="en-GB" b="1" dirty="0" smtClean="0">
                <a:solidFill>
                  <a:schemeClr val="tx1"/>
                </a:solidFill>
              </a:rPr>
              <a:t>analysis </a:t>
            </a:r>
            <a:endParaRPr lang="en-GB" b="1" dirty="0" smtClean="0">
              <a:solidFill>
                <a:schemeClr val="tx1"/>
              </a:solidFill>
            </a:endParaRPr>
          </a:p>
          <a:p>
            <a:pPr marL="285750" indent="-193675">
              <a:spcAft>
                <a:spcPts val="600"/>
              </a:spcAft>
              <a:buFont typeface="Arial"/>
              <a:buChar char="•"/>
            </a:pPr>
            <a:r>
              <a:rPr lang="en-GB" dirty="0" smtClean="0">
                <a:solidFill>
                  <a:schemeClr val="tx1"/>
                </a:solidFill>
              </a:rPr>
              <a:t>At 8 </a:t>
            </a:r>
            <a:r>
              <a:rPr lang="en-GB" dirty="0" err="1" smtClean="0">
                <a:solidFill>
                  <a:schemeClr val="tx1"/>
                </a:solidFill>
              </a:rPr>
              <a:t>Tev</a:t>
            </a:r>
            <a:r>
              <a:rPr lang="en-GB" dirty="0" smtClean="0">
                <a:solidFill>
                  <a:schemeClr val="tx1"/>
                </a:solidFill>
              </a:rPr>
              <a:t>, a 3</a:t>
            </a:r>
            <a:r>
              <a:rPr lang="el-GR" dirty="0" smtClean="0">
                <a:solidFill>
                  <a:schemeClr val="tx1"/>
                </a:solidFill>
              </a:rPr>
              <a:t>σ </a:t>
            </a:r>
            <a:r>
              <a:rPr lang="es-ES_tradnl" dirty="0" err="1" smtClean="0">
                <a:solidFill>
                  <a:schemeClr val="tx1"/>
                </a:solidFill>
              </a:rPr>
              <a:t>excess</a:t>
            </a:r>
            <a:r>
              <a:rPr lang="es-ES_tradnl" dirty="0" smtClean="0">
                <a:solidFill>
                  <a:schemeClr val="tx1"/>
                </a:solidFill>
              </a:rPr>
              <a:t> </a:t>
            </a:r>
            <a:r>
              <a:rPr lang="es-ES_tradnl" dirty="0" err="1" smtClean="0">
                <a:solidFill>
                  <a:schemeClr val="tx1"/>
                </a:solidFill>
              </a:rPr>
              <a:t>observed</a:t>
            </a:r>
            <a:r>
              <a:rPr lang="es-ES_tradnl" dirty="0" smtClean="0">
                <a:solidFill>
                  <a:schemeClr val="tx1"/>
                </a:solidFill>
              </a:rPr>
              <a:t> at Z </a:t>
            </a:r>
            <a:r>
              <a:rPr lang="es-ES_tradnl" dirty="0" err="1" smtClean="0">
                <a:solidFill>
                  <a:schemeClr val="tx1"/>
                </a:solidFill>
              </a:rPr>
              <a:t>peak</a:t>
            </a:r>
            <a:r>
              <a:rPr lang="es-ES_tradnl" dirty="0" smtClean="0">
                <a:solidFill>
                  <a:schemeClr val="tx1"/>
                </a:solidFill>
              </a:rPr>
              <a:t> </a:t>
            </a:r>
            <a:br>
              <a:rPr lang="es-ES_tradnl" dirty="0" smtClean="0">
                <a:solidFill>
                  <a:schemeClr val="tx1"/>
                </a:solidFill>
              </a:rPr>
            </a:br>
            <a:r>
              <a:rPr lang="es-ES_tradnl" sz="1600" dirty="0" smtClean="0">
                <a:solidFill>
                  <a:schemeClr val="tx1"/>
                </a:solidFill>
              </a:rPr>
              <a:t>[</a:t>
            </a:r>
            <a:r>
              <a:rPr lang="tr-TR" sz="1600" dirty="0" err="1">
                <a:solidFill>
                  <a:srgbClr val="FF0000"/>
                </a:solidFill>
              </a:rPr>
              <a:t>Eur</a:t>
            </a:r>
            <a:r>
              <a:rPr lang="tr-TR" sz="1600" dirty="0">
                <a:solidFill>
                  <a:srgbClr val="FF0000"/>
                </a:solidFill>
              </a:rPr>
              <a:t>. </a:t>
            </a:r>
            <a:r>
              <a:rPr lang="tr-TR" sz="1600" dirty="0" err="1">
                <a:solidFill>
                  <a:srgbClr val="FF0000"/>
                </a:solidFill>
              </a:rPr>
              <a:t>Phys</a:t>
            </a:r>
            <a:r>
              <a:rPr lang="tr-TR" sz="1600" dirty="0">
                <a:solidFill>
                  <a:srgbClr val="FF0000"/>
                </a:solidFill>
              </a:rPr>
              <a:t>. J. C75 (2015) 318</a:t>
            </a:r>
            <a:r>
              <a:rPr lang="es-ES_tradnl" sz="1600" dirty="0" smtClean="0">
                <a:solidFill>
                  <a:schemeClr val="tx1"/>
                </a:solidFill>
              </a:rPr>
              <a:t>]</a:t>
            </a:r>
          </a:p>
          <a:p>
            <a:pPr marL="285750" indent="-193675">
              <a:spcAft>
                <a:spcPts val="600"/>
              </a:spcAft>
              <a:buFont typeface="Arial"/>
              <a:buChar char="•"/>
            </a:pPr>
            <a:r>
              <a:rPr lang="es-ES_tradnl" dirty="0" smtClean="0">
                <a:solidFill>
                  <a:schemeClr val="tx1"/>
                </a:solidFill>
              </a:rPr>
              <a:t>Z </a:t>
            </a:r>
            <a:r>
              <a:rPr lang="es-ES_tradnl" dirty="0" err="1" smtClean="0">
                <a:solidFill>
                  <a:schemeClr val="tx1"/>
                </a:solidFill>
              </a:rPr>
              <a:t>analysis</a:t>
            </a:r>
            <a:r>
              <a:rPr lang="es-ES_tradnl" dirty="0" smtClean="0">
                <a:solidFill>
                  <a:schemeClr val="tx1"/>
                </a:solidFill>
              </a:rPr>
              <a:t> </a:t>
            </a:r>
            <a:r>
              <a:rPr lang="es-ES_tradnl" dirty="0" err="1" smtClean="0">
                <a:solidFill>
                  <a:schemeClr val="tx1"/>
                </a:solidFill>
              </a:rPr>
              <a:t>with</a:t>
            </a:r>
            <a:r>
              <a:rPr lang="es-ES_tradnl" dirty="0" smtClean="0">
                <a:solidFill>
                  <a:schemeClr val="tx1"/>
                </a:solidFill>
              </a:rPr>
              <a:t> </a:t>
            </a:r>
            <a:r>
              <a:rPr lang="es-ES_tradnl" dirty="0" err="1" smtClean="0">
                <a:solidFill>
                  <a:schemeClr val="tx1"/>
                </a:solidFill>
              </a:rPr>
              <a:t>first</a:t>
            </a:r>
            <a:r>
              <a:rPr lang="es-ES_tradnl" dirty="0" smtClean="0">
                <a:solidFill>
                  <a:schemeClr val="tx1"/>
                </a:solidFill>
              </a:rPr>
              <a:t> 13 </a:t>
            </a:r>
            <a:r>
              <a:rPr lang="es-ES_tradnl" dirty="0" err="1" smtClean="0">
                <a:solidFill>
                  <a:schemeClr val="tx1"/>
                </a:solidFill>
              </a:rPr>
              <a:t>TeV</a:t>
            </a:r>
            <a:r>
              <a:rPr lang="es-ES_tradnl" dirty="0" smtClean="0">
                <a:solidFill>
                  <a:schemeClr val="tx1"/>
                </a:solidFill>
              </a:rPr>
              <a:t> </a:t>
            </a:r>
            <a:r>
              <a:rPr lang="es-ES_tradnl" dirty="0" err="1" smtClean="0">
                <a:solidFill>
                  <a:schemeClr val="tx1"/>
                </a:solidFill>
              </a:rPr>
              <a:t>results</a:t>
            </a:r>
            <a:r>
              <a:rPr lang="es-ES_tradnl" dirty="0" smtClean="0">
                <a:solidFill>
                  <a:schemeClr val="tx1"/>
                </a:solidFill>
              </a:rPr>
              <a:t> </a:t>
            </a:r>
            <a:r>
              <a:rPr lang="es-ES_tradnl" dirty="0" err="1" smtClean="0">
                <a:solidFill>
                  <a:schemeClr val="tx1"/>
                </a:solidFill>
              </a:rPr>
              <a:t>gave</a:t>
            </a:r>
            <a:r>
              <a:rPr lang="es-ES_tradnl" dirty="0" smtClean="0">
                <a:solidFill>
                  <a:schemeClr val="tx1"/>
                </a:solidFill>
              </a:rPr>
              <a:t> a </a:t>
            </a:r>
            <a:br>
              <a:rPr lang="es-ES_tradnl" dirty="0" smtClean="0">
                <a:solidFill>
                  <a:schemeClr val="tx1"/>
                </a:solidFill>
              </a:rPr>
            </a:br>
            <a:r>
              <a:rPr lang="es-ES_tradnl" sz="1600" dirty="0" smtClean="0">
                <a:solidFill>
                  <a:schemeClr val="tx1"/>
                </a:solidFill>
              </a:rPr>
              <a:t>2.2</a:t>
            </a:r>
            <a:r>
              <a:rPr lang="el-GR" sz="1600" dirty="0" smtClean="0">
                <a:solidFill>
                  <a:schemeClr val="tx1"/>
                </a:solidFill>
              </a:rPr>
              <a:t>σ </a:t>
            </a:r>
            <a:r>
              <a:rPr lang="es-ES_tradnl" sz="1600" dirty="0" err="1" smtClean="0">
                <a:solidFill>
                  <a:schemeClr val="tx1"/>
                </a:solidFill>
              </a:rPr>
              <a:t>excess</a:t>
            </a:r>
            <a:r>
              <a:rPr lang="es-ES_tradnl" sz="1600" dirty="0">
                <a:solidFill>
                  <a:schemeClr val="tx1"/>
                </a:solidFill>
              </a:rPr>
              <a:t> </a:t>
            </a:r>
            <a:r>
              <a:rPr lang="es-ES_tradnl" sz="1600" dirty="0" smtClean="0">
                <a:solidFill>
                  <a:schemeClr val="tx1"/>
                </a:solidFill>
              </a:rPr>
              <a:t>[</a:t>
            </a:r>
            <a:r>
              <a:rPr lang="es-ES_tradnl" sz="1600" dirty="0">
                <a:solidFill>
                  <a:srgbClr val="FF0000"/>
                </a:solidFill>
              </a:rPr>
              <a:t>ATLAS-CONF-2015-082</a:t>
            </a:r>
            <a:r>
              <a:rPr lang="es-ES_tradnl" sz="1600" dirty="0" smtClean="0">
                <a:solidFill>
                  <a:schemeClr val="tx1"/>
                </a:solidFill>
              </a:rPr>
              <a:t>]</a:t>
            </a:r>
          </a:p>
          <a:p>
            <a:pPr marL="285750" indent="-193675">
              <a:spcAft>
                <a:spcPts val="600"/>
              </a:spcAft>
              <a:buFont typeface="Arial"/>
              <a:buChar char="•"/>
            </a:pPr>
            <a:r>
              <a:rPr lang="es-ES_tradnl" dirty="0" err="1" smtClean="0">
                <a:solidFill>
                  <a:schemeClr val="tx1"/>
                </a:solidFill>
              </a:rPr>
              <a:t>With</a:t>
            </a:r>
            <a:r>
              <a:rPr lang="es-ES_tradnl" dirty="0" smtClean="0">
                <a:solidFill>
                  <a:schemeClr val="tx1"/>
                </a:solidFill>
              </a:rPr>
              <a:t> ICHEP2016 </a:t>
            </a:r>
            <a:r>
              <a:rPr lang="es-ES_tradnl" dirty="0" err="1" smtClean="0">
                <a:solidFill>
                  <a:schemeClr val="tx1"/>
                </a:solidFill>
              </a:rPr>
              <a:t>dataset</a:t>
            </a:r>
            <a:r>
              <a:rPr lang="es-ES_tradnl" dirty="0" smtClean="0">
                <a:solidFill>
                  <a:schemeClr val="tx1"/>
                </a:solidFill>
              </a:rPr>
              <a:t> </a:t>
            </a:r>
            <a:r>
              <a:rPr lang="es-ES_tradnl" dirty="0" err="1" smtClean="0">
                <a:solidFill>
                  <a:schemeClr val="tx1"/>
                </a:solidFill>
              </a:rPr>
              <a:t>agreement</a:t>
            </a:r>
            <a:r>
              <a:rPr lang="es-ES_tradnl" dirty="0" smtClean="0">
                <a:solidFill>
                  <a:schemeClr val="tx1"/>
                </a:solidFill>
              </a:rPr>
              <a:t> </a:t>
            </a:r>
            <a:r>
              <a:rPr lang="es-ES_tradnl" dirty="0" err="1" smtClean="0">
                <a:solidFill>
                  <a:schemeClr val="tx1"/>
                </a:solidFill>
              </a:rPr>
              <a:t>with</a:t>
            </a:r>
            <a:r>
              <a:rPr lang="es-ES_tradnl" dirty="0" smtClean="0">
                <a:solidFill>
                  <a:schemeClr val="tx1"/>
                </a:solidFill>
              </a:rPr>
              <a:t> SM </a:t>
            </a:r>
            <a:br>
              <a:rPr lang="es-ES_tradnl" dirty="0" smtClean="0">
                <a:solidFill>
                  <a:schemeClr val="tx1"/>
                </a:solidFill>
              </a:rPr>
            </a:br>
            <a:r>
              <a:rPr lang="es-ES_tradnl" sz="1600" dirty="0" smtClean="0">
                <a:solidFill>
                  <a:schemeClr val="tx1"/>
                </a:solidFill>
              </a:rPr>
              <a:t>[</a:t>
            </a:r>
            <a:r>
              <a:rPr lang="es-ES_tradnl" sz="1600" dirty="0">
                <a:solidFill>
                  <a:srgbClr val="FF0000"/>
                </a:solidFill>
              </a:rPr>
              <a:t>ATLAS-CONF-2016-</a:t>
            </a:r>
            <a:r>
              <a:rPr lang="es-ES_tradnl" sz="1600" dirty="0" smtClean="0">
                <a:solidFill>
                  <a:srgbClr val="FF0000"/>
                </a:solidFill>
              </a:rPr>
              <a:t>098</a:t>
            </a:r>
            <a:r>
              <a:rPr lang="es-ES_tradnl" sz="1600" dirty="0" smtClean="0">
                <a:solidFill>
                  <a:schemeClr val="tx1"/>
                </a:solidFill>
              </a:rPr>
              <a:t>, </a:t>
            </a:r>
            <a:r>
              <a:rPr lang="es-ES_tradnl" sz="1600" dirty="0" smtClean="0">
                <a:solidFill>
                  <a:srgbClr val="FF0000"/>
                </a:solidFill>
              </a:rPr>
              <a:t>arXiv</a:t>
            </a:r>
            <a:r>
              <a:rPr lang="es-ES_tradnl" sz="1600" dirty="0">
                <a:solidFill>
                  <a:srgbClr val="FF0000"/>
                </a:solidFill>
              </a:rPr>
              <a:t>:</a:t>
            </a:r>
            <a:r>
              <a:rPr lang="es-ES_tradnl" sz="1600" dirty="0" smtClean="0">
                <a:solidFill>
                  <a:srgbClr val="FF0000"/>
                </a:solidFill>
              </a:rPr>
              <a:t>1611.05791, </a:t>
            </a:r>
            <a:r>
              <a:rPr lang="es-ES_tradnl" sz="1200" dirty="0" err="1">
                <a:solidFill>
                  <a:schemeClr val="tx1"/>
                </a:solidFill>
              </a:rPr>
              <a:t>Submitted</a:t>
            </a:r>
            <a:r>
              <a:rPr lang="es-ES_tradnl" sz="1200" dirty="0">
                <a:solidFill>
                  <a:schemeClr val="tx1"/>
                </a:solidFill>
              </a:rPr>
              <a:t> </a:t>
            </a:r>
            <a:r>
              <a:rPr lang="es-ES_tradnl" sz="1200" dirty="0" err="1">
                <a:solidFill>
                  <a:schemeClr val="tx1"/>
                </a:solidFill>
              </a:rPr>
              <a:t>to</a:t>
            </a:r>
            <a:r>
              <a:rPr lang="es-ES_tradnl" sz="1200" dirty="0">
                <a:solidFill>
                  <a:schemeClr val="tx1"/>
                </a:solidFill>
              </a:rPr>
              <a:t>: </a:t>
            </a:r>
            <a:r>
              <a:rPr lang="es-ES_tradnl" sz="1200" dirty="0" err="1">
                <a:solidFill>
                  <a:schemeClr val="tx1"/>
                </a:solidFill>
              </a:rPr>
              <a:t>Eur</a:t>
            </a:r>
            <a:r>
              <a:rPr lang="es-ES_tradnl" sz="1200" dirty="0">
                <a:solidFill>
                  <a:schemeClr val="tx1"/>
                </a:solidFill>
              </a:rPr>
              <a:t>. </a:t>
            </a:r>
            <a:r>
              <a:rPr lang="es-ES_tradnl" sz="1200" dirty="0" err="1">
                <a:solidFill>
                  <a:schemeClr val="tx1"/>
                </a:solidFill>
              </a:rPr>
              <a:t>Phys</a:t>
            </a:r>
            <a:r>
              <a:rPr lang="es-ES_tradnl" sz="1200" dirty="0">
                <a:solidFill>
                  <a:schemeClr val="tx1"/>
                </a:solidFill>
              </a:rPr>
              <a:t>. J. C</a:t>
            </a:r>
            <a:r>
              <a:rPr lang="es-ES_tradnl" sz="1600" dirty="0" smtClean="0">
                <a:solidFill>
                  <a:schemeClr val="tx1"/>
                </a:solidFill>
              </a:rPr>
              <a:t>] </a:t>
            </a:r>
            <a:endParaRPr lang="en-GB" sz="1600" dirty="0" smtClean="0">
              <a:solidFill>
                <a:schemeClr val="tx1"/>
              </a:solidFill>
            </a:endParaRPr>
          </a:p>
          <a:p>
            <a:endParaRPr lang="en-GB" sz="1600" dirty="0">
              <a:solidFill>
                <a:srgbClr val="0000FF"/>
              </a:solidFill>
            </a:endParaRPr>
          </a:p>
          <a:p>
            <a:endParaRPr lang="en-GB" sz="1600" dirty="0">
              <a:solidFill>
                <a:srgbClr val="0000FF"/>
              </a:solidFill>
            </a:endParaRPr>
          </a:p>
          <a:p>
            <a:endParaRPr lang="en-GB" sz="1600" dirty="0" smtClean="0">
              <a:solidFill>
                <a:srgbClr val="0000FF"/>
              </a:solidFill>
            </a:endParaRPr>
          </a:p>
          <a:p>
            <a:endParaRPr lang="en-GB" sz="1600" dirty="0" smtClean="0">
              <a:solidFill>
                <a:srgbClr val="0000FF"/>
              </a:solidFill>
            </a:endParaRPr>
          </a:p>
          <a:p>
            <a:endParaRPr lang="en-GB" sz="1600" dirty="0" smtClean="0">
              <a:solidFill>
                <a:srgbClr val="0000FF"/>
              </a:solidFill>
            </a:endParaRPr>
          </a:p>
          <a:p>
            <a:endParaRPr lang="en-GB" sz="1600" dirty="0">
              <a:solidFill>
                <a:srgbClr val="0000FF"/>
              </a:solidFill>
            </a:endParaRPr>
          </a:p>
          <a:p>
            <a:endParaRPr lang="en-GB" sz="1600" dirty="0" smtClean="0">
              <a:solidFill>
                <a:srgbClr val="0000FF"/>
              </a:solidFill>
            </a:endParaRPr>
          </a:p>
        </p:txBody>
      </p:sp>
      <p:pic>
        <p:nvPicPr>
          <p:cNvPr id="10" name="Picture 9"/>
          <p:cNvPicPr>
            <a:picLocks noChangeAspect="1"/>
          </p:cNvPicPr>
          <p:nvPr/>
        </p:nvPicPr>
        <p:blipFill rotWithShape="1">
          <a:blip r:embed="rId4"/>
          <a:srcRect t="2933" r="6624"/>
          <a:stretch/>
        </p:blipFill>
        <p:spPr>
          <a:xfrm>
            <a:off x="6867667" y="1738099"/>
            <a:ext cx="2276333" cy="1698122"/>
          </a:xfrm>
          <a:prstGeom prst="rect">
            <a:avLst/>
          </a:prstGeom>
          <a:ln>
            <a:noFill/>
          </a:ln>
          <a:effectLst>
            <a:outerShdw blurRad="292100" dist="139700" dir="2700000" algn="tl" rotWithShape="0">
              <a:srgbClr val="333333">
                <a:alpha val="65000"/>
              </a:srgbClr>
            </a:outerShdw>
          </a:effectLst>
        </p:spPr>
      </p:pic>
      <p:sp>
        <p:nvSpPr>
          <p:cNvPr id="11" name="Rounded Rectangle 10"/>
          <p:cNvSpPr/>
          <p:nvPr/>
        </p:nvSpPr>
        <p:spPr>
          <a:xfrm>
            <a:off x="528408" y="4070370"/>
            <a:ext cx="8092979" cy="2187354"/>
          </a:xfrm>
          <a:prstGeom prst="roundRect">
            <a:avLst/>
          </a:prstGeom>
          <a:solidFill>
            <a:schemeClr val="bg1"/>
          </a:solidFill>
          <a:ln w="12700" cmpd="sng">
            <a:solidFill>
              <a:srgbClr val="4F81BD"/>
            </a:solidFill>
          </a:ln>
        </p:spPr>
        <p:style>
          <a:lnRef idx="1">
            <a:schemeClr val="accent1"/>
          </a:lnRef>
          <a:fillRef idx="3">
            <a:schemeClr val="accent1"/>
          </a:fillRef>
          <a:effectRef idx="2">
            <a:schemeClr val="accent1"/>
          </a:effectRef>
          <a:fontRef idx="minor">
            <a:schemeClr val="lt1"/>
          </a:fontRef>
        </p:style>
        <p:txBody>
          <a:bodyPr tIns="0" rtlCol="0" anchor="t">
            <a:normAutofit/>
          </a:bodyPr>
          <a:lstStyle/>
          <a:p>
            <a:pPr>
              <a:spcAft>
                <a:spcPts val="600"/>
              </a:spcAft>
            </a:pPr>
            <a:r>
              <a:rPr lang="en-GB" b="1" dirty="0" smtClean="0">
                <a:solidFill>
                  <a:schemeClr val="tx1"/>
                </a:solidFill>
              </a:rPr>
              <a:t>Dark matter &amp; EW searches</a:t>
            </a:r>
          </a:p>
          <a:p>
            <a:pPr marL="285750" indent="-193675">
              <a:buFont typeface="Arial"/>
              <a:buChar char="•"/>
            </a:pPr>
            <a:r>
              <a:rPr lang="en-GB" dirty="0" smtClean="0">
                <a:solidFill>
                  <a:schemeClr val="tx1"/>
                </a:solidFill>
              </a:rPr>
              <a:t>Quantifying EW </a:t>
            </a:r>
            <a:r>
              <a:rPr lang="en-GB" dirty="0">
                <a:solidFill>
                  <a:schemeClr val="tx1"/>
                </a:solidFill>
              </a:rPr>
              <a:t>SUSY searches impact on dark </a:t>
            </a:r>
            <a:r>
              <a:rPr lang="en-GB" dirty="0" smtClean="0">
                <a:solidFill>
                  <a:schemeClr val="tx1"/>
                </a:solidFill>
              </a:rPr>
              <a:t/>
            </a:r>
            <a:br>
              <a:rPr lang="en-GB" dirty="0" smtClean="0">
                <a:solidFill>
                  <a:schemeClr val="tx1"/>
                </a:solidFill>
              </a:rPr>
            </a:br>
            <a:r>
              <a:rPr lang="en-GB" dirty="0" smtClean="0">
                <a:solidFill>
                  <a:schemeClr val="tx1"/>
                </a:solidFill>
              </a:rPr>
              <a:t>matter candidates</a:t>
            </a:r>
          </a:p>
          <a:p>
            <a:pPr marL="285750" indent="-193675">
              <a:buFont typeface="Arial"/>
              <a:buChar char="•"/>
            </a:pPr>
            <a:r>
              <a:rPr lang="en-GB" dirty="0" smtClean="0">
                <a:solidFill>
                  <a:schemeClr val="tx1"/>
                </a:solidFill>
              </a:rPr>
              <a:t>Focus on </a:t>
            </a:r>
            <a:r>
              <a:rPr lang="en-GB" dirty="0" err="1">
                <a:solidFill>
                  <a:schemeClr val="tx1"/>
                </a:solidFill>
              </a:rPr>
              <a:t>gaugino-higgsino</a:t>
            </a:r>
            <a:r>
              <a:rPr lang="en-GB" dirty="0">
                <a:solidFill>
                  <a:schemeClr val="tx1"/>
                </a:solidFill>
              </a:rPr>
              <a:t> and Higgs sector </a:t>
            </a:r>
            <a:r>
              <a:rPr lang="en-GB" dirty="0" smtClean="0">
                <a:solidFill>
                  <a:schemeClr val="tx1"/>
                </a:solidFill>
              </a:rPr>
              <a:t>of </a:t>
            </a:r>
            <a:br>
              <a:rPr lang="en-GB" dirty="0" smtClean="0">
                <a:solidFill>
                  <a:schemeClr val="tx1"/>
                </a:solidFill>
              </a:rPr>
            </a:br>
            <a:r>
              <a:rPr lang="en-GB" dirty="0" err="1" smtClean="0">
                <a:solidFill>
                  <a:schemeClr val="tx1"/>
                </a:solidFill>
              </a:rPr>
              <a:t>pMSSM</a:t>
            </a:r>
            <a:endParaRPr lang="en-GB" dirty="0" smtClean="0">
              <a:solidFill>
                <a:schemeClr val="tx1"/>
              </a:solidFill>
            </a:endParaRPr>
          </a:p>
          <a:p>
            <a:pPr marL="285750" indent="-193675">
              <a:buFont typeface="Arial"/>
              <a:buChar char="•"/>
            </a:pPr>
            <a:r>
              <a:rPr lang="en-GB" dirty="0" smtClean="0">
                <a:solidFill>
                  <a:schemeClr val="tx1"/>
                </a:solidFill>
              </a:rPr>
              <a:t>☞ </a:t>
            </a:r>
            <a:r>
              <a:rPr lang="en-GB" i="1" dirty="0" smtClean="0">
                <a:solidFill>
                  <a:schemeClr val="tx1"/>
                </a:solidFill>
              </a:rPr>
              <a:t>ATLAS Short </a:t>
            </a:r>
            <a:r>
              <a:rPr lang="en-GB" i="1" dirty="0">
                <a:solidFill>
                  <a:schemeClr val="tx1"/>
                </a:solidFill>
              </a:rPr>
              <a:t>Term </a:t>
            </a:r>
            <a:r>
              <a:rPr lang="en-GB" i="1" dirty="0" smtClean="0">
                <a:solidFill>
                  <a:schemeClr val="tx1"/>
                </a:solidFill>
              </a:rPr>
              <a:t>Associate: R. Ruiz de </a:t>
            </a:r>
            <a:r>
              <a:rPr lang="en-GB" i="1" dirty="0" err="1" smtClean="0">
                <a:solidFill>
                  <a:schemeClr val="tx1"/>
                </a:solidFill>
              </a:rPr>
              <a:t>Austri</a:t>
            </a:r>
            <a:endParaRPr lang="en-GB" dirty="0" smtClean="0">
              <a:solidFill>
                <a:srgbClr val="0000FF"/>
              </a:solidFill>
            </a:endParaRPr>
          </a:p>
          <a:p>
            <a:endParaRPr lang="en-GB" dirty="0">
              <a:solidFill>
                <a:srgbClr val="0000FF"/>
              </a:solidFill>
            </a:endParaRPr>
          </a:p>
          <a:p>
            <a:endParaRPr lang="en-GB" dirty="0" smtClean="0">
              <a:solidFill>
                <a:srgbClr val="0000FF"/>
              </a:solidFill>
            </a:endParaRPr>
          </a:p>
          <a:p>
            <a:endParaRPr lang="en-GB" dirty="0">
              <a:solidFill>
                <a:srgbClr val="0000FF"/>
              </a:solidFill>
            </a:endParaRPr>
          </a:p>
          <a:p>
            <a:endParaRPr lang="en-GB" sz="1600" dirty="0" smtClean="0">
              <a:solidFill>
                <a:srgbClr val="0000FF"/>
              </a:solidFill>
            </a:endParaRPr>
          </a:p>
          <a:p>
            <a:endParaRPr lang="en-GB" sz="1600" dirty="0" smtClean="0">
              <a:solidFill>
                <a:srgbClr val="0000FF"/>
              </a:solidFill>
            </a:endParaRPr>
          </a:p>
          <a:p>
            <a:endParaRPr lang="en-GB" sz="1600" dirty="0" smtClean="0">
              <a:solidFill>
                <a:srgbClr val="0000FF"/>
              </a:solidFill>
            </a:endParaRPr>
          </a:p>
        </p:txBody>
      </p:sp>
      <p:sp>
        <p:nvSpPr>
          <p:cNvPr id="12" name="Rectangle 11"/>
          <p:cNvSpPr/>
          <p:nvPr/>
        </p:nvSpPr>
        <p:spPr>
          <a:xfrm>
            <a:off x="2085426" y="5829719"/>
            <a:ext cx="3590246" cy="338554"/>
          </a:xfrm>
          <a:prstGeom prst="rect">
            <a:avLst/>
          </a:prstGeom>
        </p:spPr>
        <p:txBody>
          <a:bodyPr wrap="none">
            <a:spAutoFit/>
          </a:bodyPr>
          <a:lstStyle/>
          <a:p>
            <a:r>
              <a:rPr lang="en-GB" sz="1600" dirty="0" smtClean="0">
                <a:solidFill>
                  <a:srgbClr val="FF0000"/>
                </a:solidFill>
              </a:rPr>
              <a:t>ATLAS publication: JHEP </a:t>
            </a:r>
            <a:r>
              <a:rPr lang="en-GB" sz="1600" dirty="0">
                <a:solidFill>
                  <a:srgbClr val="FF0000"/>
                </a:solidFill>
              </a:rPr>
              <a:t>1609 (2016) 175</a:t>
            </a:r>
          </a:p>
        </p:txBody>
      </p:sp>
      <p:pic>
        <p:nvPicPr>
          <p:cNvPr id="13" name="Picture 12"/>
          <p:cNvPicPr>
            <a:picLocks noChangeAspect="1"/>
          </p:cNvPicPr>
          <p:nvPr/>
        </p:nvPicPr>
        <p:blipFill rotWithShape="1">
          <a:blip r:embed="rId5"/>
          <a:srcRect l="1084" t="1567" r="2389" b="2863"/>
          <a:stretch/>
        </p:blipFill>
        <p:spPr>
          <a:xfrm>
            <a:off x="5620769" y="4107454"/>
            <a:ext cx="2863198" cy="2097903"/>
          </a:xfrm>
          <a:prstGeom prst="rect">
            <a:avLst/>
          </a:prstGeom>
          <a:ln>
            <a:noFill/>
          </a:ln>
          <a:effectLst>
            <a:outerShdw blurRad="292100" dist="139700" dir="2700000" algn="tl" rotWithShape="0">
              <a:srgbClr val="333333">
                <a:alpha val="65000"/>
              </a:srgbClr>
            </a:outerShdw>
          </a:effectLst>
        </p:spPr>
      </p:pic>
      <p:sp>
        <p:nvSpPr>
          <p:cNvPr id="14" name="Rounded Rectangle 13"/>
          <p:cNvSpPr/>
          <p:nvPr/>
        </p:nvSpPr>
        <p:spPr>
          <a:xfrm>
            <a:off x="292648" y="3436221"/>
            <a:ext cx="5103915" cy="68103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r>
              <a:rPr lang="en-GB" sz="1700" dirty="0" smtClean="0"/>
              <a:t>ALSO: Development of generic code for </a:t>
            </a:r>
            <a:r>
              <a:rPr lang="en-GB" sz="1700" b="1" dirty="0" smtClean="0">
                <a:solidFill>
                  <a:srgbClr val="0000FF"/>
                </a:solidFill>
              </a:rPr>
              <a:t>global p-value </a:t>
            </a:r>
            <a:r>
              <a:rPr lang="en-GB" sz="1700" dirty="0" smtClean="0"/>
              <a:t>calculation of observed “bumps”</a:t>
            </a:r>
            <a:endParaRPr lang="en-GB" sz="1700" dirty="0"/>
          </a:p>
        </p:txBody>
      </p:sp>
      <p:pic>
        <p:nvPicPr>
          <p:cNvPr id="3" name="Imagen 2" descr="Captura de pantalla 2017-01-19 a las 13.07.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8412" y="1475512"/>
            <a:ext cx="1739900" cy="330200"/>
          </a:xfrm>
          <a:prstGeom prst="rect">
            <a:avLst/>
          </a:prstGeom>
        </p:spPr>
      </p:pic>
    </p:spTree>
    <p:extLst>
      <p:ext uri="{BB962C8B-B14F-4D97-AF65-F5344CB8AC3E}">
        <p14:creationId xmlns:p14="http://schemas.microsoft.com/office/powerpoint/2010/main" val="3434408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2"/>
          <p:cNvSpPr txBox="1">
            <a:spLocks/>
          </p:cNvSpPr>
          <p:nvPr/>
        </p:nvSpPr>
        <p:spPr>
          <a:xfrm>
            <a:off x="457200" y="1447800"/>
            <a:ext cx="8229600" cy="46783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smtClean="0"/>
              <a:t>Searches optimisation by including </a:t>
            </a:r>
            <a:r>
              <a:rPr lang="en-GB" sz="1800" b="1" dirty="0" smtClean="0">
                <a:solidFill>
                  <a:srgbClr val="0000FF"/>
                </a:solidFill>
              </a:rPr>
              <a:t>distribution shape </a:t>
            </a:r>
            <a:r>
              <a:rPr lang="en-GB" sz="1800" dirty="0" smtClean="0"/>
              <a:t>information </a:t>
            </a:r>
            <a:r>
              <a:rPr lang="en-GB" sz="1600" dirty="0"/>
              <a:t>[Cabrera, Casas, </a:t>
            </a:r>
            <a:r>
              <a:rPr lang="en-GB" sz="1600" dirty="0" smtClean="0"/>
              <a:t>VA Mitsou, </a:t>
            </a:r>
            <a:r>
              <a:rPr lang="en-GB" sz="1600" dirty="0"/>
              <a:t>Ruiz de </a:t>
            </a:r>
            <a:r>
              <a:rPr lang="en-GB" sz="1600" dirty="0" err="1"/>
              <a:t>Austri</a:t>
            </a:r>
            <a:r>
              <a:rPr lang="en-GB" sz="1600" dirty="0"/>
              <a:t>, </a:t>
            </a:r>
            <a:r>
              <a:rPr lang="en-GB" sz="1600" dirty="0" err="1" smtClean="0"/>
              <a:t>Terrón</a:t>
            </a:r>
            <a:r>
              <a:rPr lang="en-GB" sz="1600" dirty="0" smtClean="0"/>
              <a:t>, </a:t>
            </a:r>
            <a:r>
              <a:rPr lang="en-GB" sz="1600" dirty="0">
                <a:solidFill>
                  <a:srgbClr val="FF0000"/>
                </a:solidFill>
              </a:rPr>
              <a:t>JHEP 1204 (2012) </a:t>
            </a:r>
            <a:r>
              <a:rPr lang="en-GB" sz="1600" dirty="0" smtClean="0">
                <a:solidFill>
                  <a:srgbClr val="FF0000"/>
                </a:solidFill>
              </a:rPr>
              <a:t>133</a:t>
            </a:r>
            <a:r>
              <a:rPr lang="en-GB" sz="1600" dirty="0" smtClean="0"/>
              <a:t>]</a:t>
            </a:r>
            <a:endParaRPr lang="en-GB" sz="1800" dirty="0" smtClean="0"/>
          </a:p>
          <a:p>
            <a:pPr marL="342900" lvl="1" indent="-342900">
              <a:buFont typeface="Arial"/>
              <a:buChar char="•"/>
            </a:pPr>
            <a:r>
              <a:rPr lang="es-ES_tradnl" sz="1800" dirty="0" smtClean="0"/>
              <a:t>LHC </a:t>
            </a:r>
            <a:r>
              <a:rPr lang="es-ES_tradnl" sz="1800" dirty="0" err="1" smtClean="0"/>
              <a:t>phenomenology</a:t>
            </a:r>
            <a:r>
              <a:rPr lang="es-ES_tradnl" sz="1800" dirty="0" smtClean="0"/>
              <a:t> of </a:t>
            </a:r>
            <a:r>
              <a:rPr lang="el-GR" sz="1800" b="1" dirty="0" smtClean="0">
                <a:solidFill>
                  <a:srgbClr val="0000FF"/>
                </a:solidFill>
              </a:rPr>
              <a:t>μν</a:t>
            </a:r>
            <a:r>
              <a:rPr lang="es-ES_tradnl" sz="1800" b="1" dirty="0" smtClean="0">
                <a:solidFill>
                  <a:srgbClr val="0000FF"/>
                </a:solidFill>
              </a:rPr>
              <a:t>MSSM</a:t>
            </a:r>
            <a:r>
              <a:rPr lang="es-ES_tradnl" sz="1800" dirty="0" smtClean="0"/>
              <a:t> </a:t>
            </a:r>
            <a:r>
              <a:rPr lang="es-ES_tradnl" sz="1800" dirty="0" err="1" smtClean="0"/>
              <a:t>model</a:t>
            </a:r>
            <a:r>
              <a:rPr lang="es-ES_tradnl" sz="1800" dirty="0" smtClean="0"/>
              <a:t> </a:t>
            </a:r>
            <a:r>
              <a:rPr lang="es-ES_tradnl" sz="1600" dirty="0" smtClean="0"/>
              <a:t>[</a:t>
            </a:r>
            <a:r>
              <a:rPr lang="es-ES_tradnl" sz="1600" dirty="0" err="1"/>
              <a:t>Ghosh</a:t>
            </a:r>
            <a:r>
              <a:rPr lang="es-ES_tradnl" sz="1600" dirty="0"/>
              <a:t>, López-</a:t>
            </a:r>
            <a:r>
              <a:rPr lang="es-ES_tradnl" sz="1600" dirty="0" err="1"/>
              <a:t>Fogliani</a:t>
            </a:r>
            <a:r>
              <a:rPr lang="es-ES_tradnl" sz="1600" dirty="0"/>
              <a:t>, VA Mitsou, Muñoz, Ruiz de </a:t>
            </a:r>
            <a:r>
              <a:rPr lang="es-ES_tradnl" sz="1600" dirty="0" err="1"/>
              <a:t>Austri</a:t>
            </a:r>
            <a:r>
              <a:rPr lang="es-ES_tradnl" sz="1600" dirty="0"/>
              <a:t>, </a:t>
            </a:r>
            <a:r>
              <a:rPr lang="es-ES_tradnl" sz="1600" dirty="0" err="1">
                <a:solidFill>
                  <a:srgbClr val="FF0000"/>
                </a:solidFill>
              </a:rPr>
              <a:t>Phys.Rev</a:t>
            </a:r>
            <a:r>
              <a:rPr lang="es-ES_tradnl" sz="1600" dirty="0">
                <a:solidFill>
                  <a:srgbClr val="FF0000"/>
                </a:solidFill>
              </a:rPr>
              <a:t>. D88 (2013) 015009, JHEP 1411 (2014) 102, </a:t>
            </a:r>
            <a:r>
              <a:rPr lang="es-ES_tradnl" sz="1600" dirty="0" err="1">
                <a:solidFill>
                  <a:srgbClr val="FF0000"/>
                </a:solidFill>
              </a:rPr>
              <a:t>Phys.Rev</a:t>
            </a:r>
            <a:r>
              <a:rPr lang="es-ES_tradnl" sz="1600" dirty="0">
                <a:solidFill>
                  <a:srgbClr val="FF0000"/>
                </a:solidFill>
              </a:rPr>
              <a:t>. D91 (2015) 035020</a:t>
            </a:r>
            <a:r>
              <a:rPr lang="es-ES_tradnl" sz="1600" dirty="0" smtClean="0"/>
              <a:t>]</a:t>
            </a:r>
            <a:endParaRPr lang="es-ES_tradnl" sz="1600" dirty="0"/>
          </a:p>
          <a:p>
            <a:pPr lvl="1"/>
            <a:r>
              <a:rPr lang="es-ES_tradnl" sz="1600" dirty="0"/>
              <a:t>R-</a:t>
            </a:r>
            <a:r>
              <a:rPr lang="es-ES_tradnl" sz="1600" dirty="0" err="1"/>
              <a:t>parity</a:t>
            </a:r>
            <a:r>
              <a:rPr lang="es-ES_tradnl" sz="1600" dirty="0"/>
              <a:t> </a:t>
            </a:r>
            <a:r>
              <a:rPr lang="es-ES_tradnl" sz="1600" dirty="0" err="1"/>
              <a:t>violating</a:t>
            </a:r>
            <a:r>
              <a:rPr lang="es-ES_tradnl" sz="1600" dirty="0"/>
              <a:t> </a:t>
            </a:r>
            <a:r>
              <a:rPr lang="es-ES_tradnl" sz="1600" dirty="0" err="1"/>
              <a:t>terms</a:t>
            </a:r>
            <a:endParaRPr lang="es-ES_tradnl" sz="1600" dirty="0"/>
          </a:p>
          <a:p>
            <a:pPr lvl="1"/>
            <a:r>
              <a:rPr lang="es-ES_tradnl" sz="1600" dirty="0" err="1"/>
              <a:t>predicts</a:t>
            </a:r>
            <a:r>
              <a:rPr lang="es-ES_tradnl" sz="1600" dirty="0"/>
              <a:t> neutrino </a:t>
            </a:r>
            <a:r>
              <a:rPr lang="es-ES_tradnl" sz="1600" dirty="0" err="1"/>
              <a:t>masses</a:t>
            </a:r>
            <a:r>
              <a:rPr lang="es-ES_tradnl" sz="1600" dirty="0"/>
              <a:t> </a:t>
            </a:r>
            <a:endParaRPr lang="es-ES_tradnl" sz="1600" dirty="0" smtClean="0"/>
          </a:p>
          <a:p>
            <a:pPr lvl="1"/>
            <a:r>
              <a:rPr lang="es-ES_tradnl" sz="1600" dirty="0" err="1" smtClean="0"/>
              <a:t>solves</a:t>
            </a:r>
            <a:r>
              <a:rPr lang="es-ES_tradnl" sz="1600" dirty="0" smtClean="0"/>
              <a:t> </a:t>
            </a:r>
            <a:r>
              <a:rPr lang="el-GR" sz="1600" dirty="0" smtClean="0"/>
              <a:t>μ</a:t>
            </a:r>
            <a:r>
              <a:rPr lang="es-ES_tradnl" sz="1600" dirty="0" smtClean="0"/>
              <a:t> </a:t>
            </a:r>
            <a:r>
              <a:rPr lang="es-ES_tradnl" sz="1600" dirty="0" err="1" smtClean="0"/>
              <a:t>problem</a:t>
            </a:r>
            <a:endParaRPr lang="es-ES_tradnl" sz="1600" dirty="0"/>
          </a:p>
          <a:p>
            <a:pPr lvl="1"/>
            <a:r>
              <a:rPr lang="es-ES_tradnl" sz="1600" dirty="0" err="1" smtClean="0"/>
              <a:t>large</a:t>
            </a:r>
            <a:r>
              <a:rPr lang="es-ES_tradnl" sz="1600" dirty="0" smtClean="0"/>
              <a:t> </a:t>
            </a:r>
            <a:r>
              <a:rPr lang="es-ES_tradnl" sz="1600" dirty="0" err="1"/>
              <a:t>Higgs</a:t>
            </a:r>
            <a:r>
              <a:rPr lang="es-ES_tradnl" sz="1600" dirty="0"/>
              <a:t> sector </a:t>
            </a:r>
            <a:r>
              <a:rPr lang="es-ES_tradnl" sz="1600" dirty="0" smtClean="0"/>
              <a:t>→ </a:t>
            </a:r>
            <a:r>
              <a:rPr lang="es-ES_tradnl" sz="1600" dirty="0" err="1" smtClean="0"/>
              <a:t>easy</a:t>
            </a:r>
            <a:r>
              <a:rPr lang="es-ES_tradnl" sz="1600" dirty="0" smtClean="0"/>
              <a:t> 125</a:t>
            </a:r>
            <a:r>
              <a:rPr lang="es-ES_tradnl" sz="1600" dirty="0"/>
              <a:t>-GeV </a:t>
            </a:r>
            <a:r>
              <a:rPr lang="es-ES_tradnl" sz="1600" dirty="0" err="1"/>
              <a:t>Higgs</a:t>
            </a:r>
            <a:r>
              <a:rPr lang="es-ES_tradnl" sz="1600" dirty="0"/>
              <a:t> </a:t>
            </a:r>
            <a:endParaRPr lang="es-ES_tradnl" sz="1600" dirty="0" smtClean="0"/>
          </a:p>
          <a:p>
            <a:r>
              <a:rPr lang="es-ES_tradnl" sz="1800" b="1" dirty="0" smtClean="0">
                <a:solidFill>
                  <a:srgbClr val="0000FF"/>
                </a:solidFill>
              </a:rPr>
              <a:t>“</a:t>
            </a:r>
            <a:r>
              <a:rPr lang="es-ES_tradnl" sz="1800" b="1" dirty="0" err="1" smtClean="0">
                <a:solidFill>
                  <a:srgbClr val="0000FF"/>
                </a:solidFill>
              </a:rPr>
              <a:t>METing</a:t>
            </a:r>
            <a:r>
              <a:rPr lang="es-ES_tradnl" sz="1800" b="1" dirty="0" smtClean="0">
                <a:solidFill>
                  <a:srgbClr val="0000FF"/>
                </a:solidFill>
              </a:rPr>
              <a:t> </a:t>
            </a:r>
            <a:r>
              <a:rPr lang="es-ES_tradnl" sz="1800" b="1" dirty="0">
                <a:solidFill>
                  <a:srgbClr val="0000FF"/>
                </a:solidFill>
              </a:rPr>
              <a:t>SUSY </a:t>
            </a:r>
            <a:r>
              <a:rPr lang="es-ES_tradnl" sz="1800" b="1" dirty="0" err="1">
                <a:solidFill>
                  <a:srgbClr val="0000FF"/>
                </a:solidFill>
              </a:rPr>
              <a:t>on</a:t>
            </a:r>
            <a:r>
              <a:rPr lang="es-ES_tradnl" sz="1800" b="1" dirty="0">
                <a:solidFill>
                  <a:srgbClr val="0000FF"/>
                </a:solidFill>
              </a:rPr>
              <a:t> </a:t>
            </a:r>
            <a:r>
              <a:rPr lang="es-ES_tradnl" sz="1800" b="1" dirty="0" err="1">
                <a:solidFill>
                  <a:srgbClr val="0000FF"/>
                </a:solidFill>
              </a:rPr>
              <a:t>the</a:t>
            </a:r>
            <a:r>
              <a:rPr lang="es-ES_tradnl" sz="1800" b="1" dirty="0">
                <a:solidFill>
                  <a:srgbClr val="0000FF"/>
                </a:solidFill>
              </a:rPr>
              <a:t> Z </a:t>
            </a:r>
            <a:r>
              <a:rPr lang="es-ES_tradnl" sz="1800" b="1" dirty="0" err="1" smtClean="0">
                <a:solidFill>
                  <a:srgbClr val="0000FF"/>
                </a:solidFill>
              </a:rPr>
              <a:t>peak</a:t>
            </a:r>
            <a:r>
              <a:rPr lang="es-ES_tradnl" sz="1800" b="1" dirty="0" smtClean="0">
                <a:solidFill>
                  <a:srgbClr val="0000FF"/>
                </a:solidFill>
              </a:rPr>
              <a:t>” </a:t>
            </a:r>
            <a:br>
              <a:rPr lang="es-ES_tradnl" sz="1800" b="1" dirty="0" smtClean="0">
                <a:solidFill>
                  <a:srgbClr val="0000FF"/>
                </a:solidFill>
              </a:rPr>
            </a:br>
            <a:r>
              <a:rPr lang="es-ES_tradnl" sz="1600" dirty="0" smtClean="0"/>
              <a:t>[</a:t>
            </a:r>
            <a:r>
              <a:rPr lang="es-ES_tradnl" sz="1600" dirty="0" err="1" smtClean="0"/>
              <a:t>Barenboim</a:t>
            </a:r>
            <a:r>
              <a:rPr lang="es-ES_tradnl" sz="1600" dirty="0"/>
              <a:t>, </a:t>
            </a:r>
            <a:r>
              <a:rPr lang="es-ES_tradnl" sz="1600" dirty="0" err="1" smtClean="0"/>
              <a:t>Bernabeu</a:t>
            </a:r>
            <a:r>
              <a:rPr lang="es-ES_tradnl" sz="1600" dirty="0"/>
              <a:t>, </a:t>
            </a:r>
            <a:r>
              <a:rPr lang="es-ES_tradnl" sz="1600" dirty="0" smtClean="0"/>
              <a:t>VA </a:t>
            </a:r>
            <a:r>
              <a:rPr lang="es-ES_tradnl" sz="1600" dirty="0"/>
              <a:t>Mitsou, </a:t>
            </a:r>
            <a:r>
              <a:rPr lang="es-ES_tradnl" sz="1600" dirty="0" smtClean="0"/>
              <a:t>Romero, </a:t>
            </a:r>
            <a:br>
              <a:rPr lang="es-ES_tradnl" sz="1600" dirty="0" smtClean="0"/>
            </a:br>
            <a:r>
              <a:rPr lang="es-ES_tradnl" sz="1600" dirty="0" smtClean="0"/>
              <a:t>Vives</a:t>
            </a:r>
            <a:r>
              <a:rPr lang="es-ES_tradnl" sz="1600" dirty="0"/>
              <a:t>, </a:t>
            </a:r>
            <a:r>
              <a:rPr lang="es-ES_tradnl" sz="1600" dirty="0" smtClean="0">
                <a:solidFill>
                  <a:srgbClr val="FF0000"/>
                </a:solidFill>
              </a:rPr>
              <a:t>EPJ C76 (2016) 57</a:t>
            </a:r>
            <a:r>
              <a:rPr lang="es-ES_tradnl" sz="1600" dirty="0" smtClean="0">
                <a:solidFill>
                  <a:srgbClr val="000000"/>
                </a:solidFill>
              </a:rPr>
              <a:t>]</a:t>
            </a:r>
            <a:endParaRPr lang="es-ES_tradnl" sz="1800" dirty="0" smtClean="0">
              <a:solidFill>
                <a:srgbClr val="000000"/>
              </a:solidFill>
            </a:endParaRPr>
          </a:p>
          <a:p>
            <a:pPr lvl="1"/>
            <a:r>
              <a:rPr lang="es-ES_tradnl" sz="1600" dirty="0" err="1" smtClean="0"/>
              <a:t>profiling</a:t>
            </a:r>
            <a:r>
              <a:rPr lang="es-ES_tradnl" sz="1600" dirty="0" smtClean="0"/>
              <a:t> </a:t>
            </a:r>
            <a:r>
              <a:rPr lang="es-ES_tradnl" sz="1600" dirty="0" err="1" smtClean="0"/>
              <a:t>the</a:t>
            </a:r>
            <a:r>
              <a:rPr lang="es-ES_tradnl" sz="1600" dirty="0" smtClean="0"/>
              <a:t> ATLAS Z+MET </a:t>
            </a:r>
            <a:r>
              <a:rPr lang="es-ES_tradnl" sz="1600" dirty="0" err="1" smtClean="0"/>
              <a:t>events</a:t>
            </a:r>
            <a:endParaRPr lang="es-ES_tradnl" sz="1600" dirty="0" smtClean="0"/>
          </a:p>
          <a:p>
            <a:r>
              <a:rPr lang="es-ES_tradnl" sz="1800" b="1" dirty="0" smtClean="0">
                <a:solidFill>
                  <a:srgbClr val="0000FF"/>
                </a:solidFill>
              </a:rPr>
              <a:t>Z</a:t>
            </a:r>
            <a:r>
              <a:rPr lang="es-ES_tradnl" sz="1800" b="1" dirty="0">
                <a:solidFill>
                  <a:srgbClr val="0000FF"/>
                </a:solidFill>
              </a:rPr>
              <a:t>-spin </a:t>
            </a:r>
            <a:r>
              <a:rPr lang="es-ES_tradnl" sz="1800" dirty="0"/>
              <a:t>[Aguilar-Saavedra, </a:t>
            </a:r>
            <a:r>
              <a:rPr lang="es-ES_tradnl" sz="1800" dirty="0" err="1" smtClean="0"/>
              <a:t>Bernabeu</a:t>
            </a:r>
            <a:r>
              <a:rPr lang="es-ES_tradnl" sz="1800" dirty="0"/>
              <a:t>, </a:t>
            </a:r>
            <a:r>
              <a:rPr lang="es-ES_tradnl" sz="1800" dirty="0" smtClean="0"/>
              <a:t/>
            </a:r>
            <a:br>
              <a:rPr lang="es-ES_tradnl" sz="1800" dirty="0" smtClean="0"/>
            </a:br>
            <a:r>
              <a:rPr lang="es-ES_tradnl" sz="1800" dirty="0" smtClean="0"/>
              <a:t>VA </a:t>
            </a:r>
            <a:r>
              <a:rPr lang="es-ES_tradnl" sz="1800" dirty="0"/>
              <a:t>Mitsou, </a:t>
            </a:r>
            <a:r>
              <a:rPr lang="es-ES_tradnl" sz="1800" dirty="0" err="1" smtClean="0"/>
              <a:t>Segarra</a:t>
            </a:r>
            <a:r>
              <a:rPr lang="es-ES_tradnl" sz="1800" dirty="0"/>
              <a:t>, </a:t>
            </a:r>
            <a:r>
              <a:rPr lang="es-ES_tradnl" sz="1800" dirty="0" smtClean="0">
                <a:solidFill>
                  <a:srgbClr val="FF0000"/>
                </a:solidFill>
              </a:rPr>
              <a:t>arXiv</a:t>
            </a:r>
            <a:r>
              <a:rPr lang="es-ES_tradnl" sz="1800" dirty="0">
                <a:solidFill>
                  <a:srgbClr val="FF0000"/>
                </a:solidFill>
              </a:rPr>
              <a:t>:1701.03115</a:t>
            </a:r>
            <a:r>
              <a:rPr lang="es-ES_tradnl" sz="1800" dirty="0" smtClean="0"/>
              <a:t>]</a:t>
            </a:r>
          </a:p>
          <a:p>
            <a:pPr lvl="1"/>
            <a:r>
              <a:rPr lang="es-ES_tradnl" sz="1600" dirty="0" err="1" smtClean="0"/>
              <a:t>using</a:t>
            </a:r>
            <a:r>
              <a:rPr lang="es-ES_tradnl" sz="1600" dirty="0" smtClean="0"/>
              <a:t> Z </a:t>
            </a:r>
            <a:r>
              <a:rPr lang="es-ES_tradnl" sz="1600" dirty="0" err="1" smtClean="0"/>
              <a:t>boson</a:t>
            </a:r>
            <a:r>
              <a:rPr lang="es-ES_tradnl" sz="1600" dirty="0" smtClean="0"/>
              <a:t> </a:t>
            </a:r>
            <a:r>
              <a:rPr lang="es-ES_tradnl" sz="1600" dirty="0"/>
              <a:t>spin </a:t>
            </a:r>
            <a:r>
              <a:rPr lang="es-ES_tradnl" sz="1600" dirty="0" smtClean="0"/>
              <a:t>observables </a:t>
            </a:r>
            <a:r>
              <a:rPr lang="es-ES_tradnl" sz="1600" dirty="0" err="1" smtClean="0"/>
              <a:t>to</a:t>
            </a:r>
            <a:r>
              <a:rPr lang="es-ES_tradnl" sz="1600" dirty="0" smtClean="0"/>
              <a:t> </a:t>
            </a:r>
            <a:br>
              <a:rPr lang="es-ES_tradnl" sz="1600" dirty="0" smtClean="0"/>
            </a:br>
            <a:r>
              <a:rPr lang="es-ES_tradnl" sz="1600" dirty="0" err="1" smtClean="0"/>
              <a:t>probe</a:t>
            </a:r>
            <a:r>
              <a:rPr lang="es-ES_tradnl" sz="1600" dirty="0" smtClean="0"/>
              <a:t> Z </a:t>
            </a:r>
            <a:r>
              <a:rPr lang="es-ES_tradnl" sz="1600" dirty="0" err="1" smtClean="0"/>
              <a:t>origin</a:t>
            </a:r>
            <a:r>
              <a:rPr lang="es-ES_tradnl" sz="1600" dirty="0" smtClean="0"/>
              <a:t> at LHC, </a:t>
            </a:r>
            <a:r>
              <a:rPr lang="es-ES_tradnl" sz="1600" dirty="0" err="1" smtClean="0"/>
              <a:t>e.g</a:t>
            </a:r>
            <a:r>
              <a:rPr lang="es-ES_tradnl" sz="1600" dirty="0" smtClean="0"/>
              <a:t>. </a:t>
            </a:r>
            <a:r>
              <a:rPr lang="es-ES_tradnl" sz="1600" dirty="0" err="1" smtClean="0"/>
              <a:t>from</a:t>
            </a:r>
            <a:r>
              <a:rPr lang="es-ES_tradnl" sz="1600" dirty="0" smtClean="0"/>
              <a:t> SUSY </a:t>
            </a:r>
            <a:r>
              <a:rPr lang="es-ES_tradnl" sz="1600" dirty="0" err="1" smtClean="0"/>
              <a:t>partners</a:t>
            </a:r>
            <a:r>
              <a:rPr lang="es-ES_tradnl" sz="1600" dirty="0" smtClean="0"/>
              <a:t> </a:t>
            </a:r>
            <a:endParaRPr lang="en-GB" sz="1600" dirty="0"/>
          </a:p>
        </p:txBody>
      </p:sp>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smtClean="0"/>
              <a:t>SUSY Searches: input from theory</a:t>
            </a:r>
            <a:endParaRPr lang="en-GB" sz="3200" b="1" dirty="0"/>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22</a:t>
            </a:fld>
            <a:endParaRPr lang="es-ES_tradnl" dirty="0"/>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6" name="Picture 5"/>
          <p:cNvPicPr>
            <a:picLocks noChangeAspect="1"/>
          </p:cNvPicPr>
          <p:nvPr/>
        </p:nvPicPr>
        <p:blipFill>
          <a:blip r:embed="rId4"/>
          <a:stretch>
            <a:fillRect/>
          </a:stretch>
        </p:blipFill>
        <p:spPr>
          <a:xfrm>
            <a:off x="4853591" y="3327669"/>
            <a:ext cx="3652192" cy="2111024"/>
          </a:xfrm>
          <a:prstGeom prst="rect">
            <a:avLst/>
          </a:prstGeom>
          <a:ln>
            <a:noFill/>
          </a:ln>
          <a:effectLst/>
        </p:spPr>
      </p:pic>
      <p:sp>
        <p:nvSpPr>
          <p:cNvPr id="8" name="TextBox 7"/>
          <p:cNvSpPr txBox="1"/>
          <p:nvPr/>
        </p:nvSpPr>
        <p:spPr>
          <a:xfrm>
            <a:off x="5527559" y="3581643"/>
            <a:ext cx="1371600" cy="369332"/>
          </a:xfrm>
          <a:prstGeom prst="rect">
            <a:avLst/>
          </a:prstGeom>
          <a:noFill/>
        </p:spPr>
        <p:txBody>
          <a:bodyPr wrap="square" rtlCol="0">
            <a:spAutoFit/>
          </a:bodyPr>
          <a:lstStyle/>
          <a:p>
            <a:r>
              <a:rPr lang="el-GR" sz="1800" b="1" dirty="0" smtClean="0">
                <a:solidFill>
                  <a:srgbClr val="FFFFFF"/>
                </a:solidFill>
              </a:rPr>
              <a:t>χ</a:t>
            </a:r>
            <a:r>
              <a:rPr lang="es-ES_tradnl" sz="1800" b="1" dirty="0" smtClean="0">
                <a:solidFill>
                  <a:srgbClr val="FFFFFF"/>
                </a:solidFill>
              </a:rPr>
              <a:t>̃</a:t>
            </a:r>
            <a:r>
              <a:rPr lang="es-ES_tradnl" sz="1800" b="1" baseline="-25000" dirty="0" smtClean="0">
                <a:solidFill>
                  <a:srgbClr val="FFFFFF"/>
                </a:solidFill>
              </a:rPr>
              <a:t>4</a:t>
            </a:r>
            <a:r>
              <a:rPr lang="es-ES_tradnl" sz="1800" b="1" baseline="30000" dirty="0" smtClean="0">
                <a:solidFill>
                  <a:srgbClr val="FFFFFF"/>
                </a:solidFill>
              </a:rPr>
              <a:t>0</a:t>
            </a:r>
            <a:r>
              <a:rPr lang="es-ES_tradnl" sz="1800" b="1" dirty="0" smtClean="0">
                <a:solidFill>
                  <a:srgbClr val="FFFFFF"/>
                </a:solidFill>
              </a:rPr>
              <a:t> → </a:t>
            </a:r>
            <a:r>
              <a:rPr lang="el-GR" sz="1800" b="1" dirty="0" smtClean="0">
                <a:solidFill>
                  <a:srgbClr val="FFFFFF"/>
                </a:solidFill>
              </a:rPr>
              <a:t>ττν</a:t>
            </a:r>
            <a:endParaRPr lang="en-US" sz="1800" b="1" dirty="0">
              <a:solidFill>
                <a:srgbClr val="FFFFFF"/>
              </a:solidFill>
            </a:endParaRPr>
          </a:p>
        </p:txBody>
      </p:sp>
      <p:sp>
        <p:nvSpPr>
          <p:cNvPr id="10" name="Rectangle 9"/>
          <p:cNvSpPr/>
          <p:nvPr/>
        </p:nvSpPr>
        <p:spPr>
          <a:xfrm>
            <a:off x="5959607" y="4375690"/>
            <a:ext cx="1080120" cy="4616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spAutoFit/>
          </a:bodyPr>
          <a:lstStyle/>
          <a:p>
            <a:pPr algn="ctr"/>
            <a:r>
              <a:rPr lang="en-US" sz="1200" dirty="0" smtClean="0">
                <a:solidFill>
                  <a:schemeClr val="accent3">
                    <a:lumMod val="60000"/>
                    <a:lumOff val="40000"/>
                  </a:schemeClr>
                </a:solidFill>
              </a:rPr>
              <a:t>√s = 8 </a:t>
            </a:r>
            <a:r>
              <a:rPr lang="en-US" sz="1200" dirty="0" err="1" smtClean="0">
                <a:solidFill>
                  <a:schemeClr val="accent3">
                    <a:lumMod val="60000"/>
                    <a:lumOff val="40000"/>
                  </a:schemeClr>
                </a:solidFill>
              </a:rPr>
              <a:t>TeV</a:t>
            </a:r>
            <a:r>
              <a:rPr lang="en-US" sz="1200" dirty="0" smtClean="0">
                <a:solidFill>
                  <a:schemeClr val="accent3">
                    <a:lumMod val="60000"/>
                    <a:lumOff val="40000"/>
                  </a:schemeClr>
                </a:solidFill>
              </a:rPr>
              <a:t/>
            </a:r>
            <a:br>
              <a:rPr lang="en-US" sz="1200" dirty="0" smtClean="0">
                <a:solidFill>
                  <a:schemeClr val="accent3">
                    <a:lumMod val="60000"/>
                    <a:lumOff val="40000"/>
                  </a:schemeClr>
                </a:solidFill>
              </a:rPr>
            </a:br>
            <a:r>
              <a:rPr lang="en-US" sz="1200" dirty="0" smtClean="0">
                <a:solidFill>
                  <a:schemeClr val="accent3">
                    <a:lumMod val="60000"/>
                    <a:lumOff val="40000"/>
                  </a:schemeClr>
                </a:solidFill>
              </a:rPr>
              <a:t>L = 20 fb</a:t>
            </a:r>
            <a:r>
              <a:rPr lang="en-US" sz="1200" baseline="30000" dirty="0" smtClean="0">
                <a:solidFill>
                  <a:schemeClr val="accent3">
                    <a:lumMod val="60000"/>
                    <a:lumOff val="40000"/>
                  </a:schemeClr>
                </a:solidFill>
              </a:rPr>
              <a:t>-1</a:t>
            </a:r>
            <a:endParaRPr lang="en-US" sz="1200" baseline="30000" dirty="0">
              <a:solidFill>
                <a:schemeClr val="accent3">
                  <a:lumMod val="60000"/>
                  <a:lumOff val="40000"/>
                </a:schemeClr>
              </a:solidFill>
            </a:endParaRPr>
          </a:p>
        </p:txBody>
      </p:sp>
      <p:sp>
        <p:nvSpPr>
          <p:cNvPr id="11" name="Rectangle 10"/>
          <p:cNvSpPr/>
          <p:nvPr/>
        </p:nvSpPr>
        <p:spPr>
          <a:xfrm>
            <a:off x="5107965" y="5386477"/>
            <a:ext cx="3312368" cy="379591"/>
          </a:xfrm>
          <a:prstGeom prst="rect">
            <a:avLst/>
          </a:prstGeom>
        </p:spPr>
        <p:txBody>
          <a:bodyPr wrap="square">
            <a:spAutoFit/>
          </a:bodyPr>
          <a:lstStyle/>
          <a:p>
            <a:pPr>
              <a:lnSpc>
                <a:spcPct val="120000"/>
              </a:lnSpc>
            </a:pPr>
            <a:r>
              <a:rPr lang="en-GB" sz="1600" dirty="0"/>
              <a:t>h</a:t>
            </a:r>
            <a:r>
              <a:rPr lang="en-GB" sz="1600" baseline="-25000" dirty="0"/>
              <a:t>4 </a:t>
            </a:r>
            <a:r>
              <a:rPr lang="en-GB" sz="1600" dirty="0"/>
              <a:t>➞ χ̃</a:t>
            </a:r>
            <a:r>
              <a:rPr lang="en-GB" sz="1600" baseline="-25000" dirty="0"/>
              <a:t>4</a:t>
            </a:r>
            <a:r>
              <a:rPr lang="en-GB" sz="1600" baseline="30000" dirty="0"/>
              <a:t>0 </a:t>
            </a:r>
            <a:r>
              <a:rPr lang="en-GB" sz="1600" dirty="0"/>
              <a:t>χ̃</a:t>
            </a:r>
            <a:r>
              <a:rPr lang="en-GB" sz="1600" baseline="-25000" dirty="0"/>
              <a:t>4</a:t>
            </a:r>
            <a:r>
              <a:rPr lang="en-GB" sz="1600" baseline="30000" dirty="0"/>
              <a:t>0 </a:t>
            </a:r>
            <a:r>
              <a:rPr lang="en-GB" sz="1600" dirty="0"/>
              <a:t>➞ 2 h</a:t>
            </a:r>
            <a:r>
              <a:rPr lang="en-GB" sz="1600" baseline="-25000" dirty="0"/>
              <a:t>i</a:t>
            </a:r>
            <a:r>
              <a:rPr lang="en-GB" sz="1600" dirty="0"/>
              <a:t>/P</a:t>
            </a:r>
            <a:r>
              <a:rPr lang="en-GB" sz="1600" baseline="-25000" dirty="0"/>
              <a:t>i</a:t>
            </a:r>
            <a:r>
              <a:rPr lang="en-GB" sz="1600" dirty="0"/>
              <a:t> + 2ν ➞ 2τ</a:t>
            </a:r>
            <a:r>
              <a:rPr lang="en-GB" sz="1600" baseline="30000" dirty="0"/>
              <a:t>+</a:t>
            </a:r>
            <a:r>
              <a:rPr lang="en-GB" sz="1600" dirty="0"/>
              <a:t>2τ</a:t>
            </a:r>
            <a:r>
              <a:rPr lang="en-GB" sz="1600" baseline="30000" dirty="0"/>
              <a:t>-</a:t>
            </a:r>
            <a:r>
              <a:rPr lang="en-GB" sz="1600" dirty="0"/>
              <a:t>2ν</a:t>
            </a:r>
          </a:p>
        </p:txBody>
      </p:sp>
      <p:sp>
        <p:nvSpPr>
          <p:cNvPr id="12" name="Rounded Rectangle 11"/>
          <p:cNvSpPr/>
          <p:nvPr/>
        </p:nvSpPr>
        <p:spPr>
          <a:xfrm>
            <a:off x="4807240" y="2669960"/>
            <a:ext cx="3795613" cy="3172308"/>
          </a:xfrm>
          <a:prstGeom prst="roundRect">
            <a:avLst/>
          </a:prstGeom>
          <a:noFill/>
          <a:ln w="12700" cmpd="sng"/>
        </p:spPr>
        <p:style>
          <a:lnRef idx="1">
            <a:schemeClr val="accent1"/>
          </a:lnRef>
          <a:fillRef idx="3">
            <a:schemeClr val="accent1"/>
          </a:fillRef>
          <a:effectRef idx="2">
            <a:schemeClr val="accent1"/>
          </a:effectRef>
          <a:fontRef idx="minor">
            <a:schemeClr val="lt1"/>
          </a:fontRef>
        </p:style>
        <p:txBody>
          <a:bodyPr tIns="0" rtlCol="0" anchor="t"/>
          <a:lstStyle/>
          <a:p>
            <a:pPr marL="1588" lvl="1" algn="ctr"/>
            <a:r>
              <a:rPr lang="el-GR" b="1" dirty="0" smtClean="0">
                <a:solidFill>
                  <a:schemeClr val="accent1"/>
                </a:solidFill>
              </a:rPr>
              <a:t>μν</a:t>
            </a:r>
            <a:r>
              <a:rPr lang="es-ES_tradnl" b="1" dirty="0" smtClean="0">
                <a:solidFill>
                  <a:schemeClr val="accent1"/>
                </a:solidFill>
              </a:rPr>
              <a:t>SSM: e</a:t>
            </a:r>
            <a:r>
              <a:rPr lang="en-US" b="1" dirty="0" err="1" smtClean="0">
                <a:solidFill>
                  <a:schemeClr val="accent1"/>
                </a:solidFill>
              </a:rPr>
              <a:t>xtremely</a:t>
            </a:r>
            <a:r>
              <a:rPr lang="en-US" b="1" dirty="0" smtClean="0">
                <a:solidFill>
                  <a:schemeClr val="accent1"/>
                </a:solidFill>
              </a:rPr>
              <a:t> </a:t>
            </a:r>
            <a:r>
              <a:rPr lang="en-US" b="1" dirty="0">
                <a:solidFill>
                  <a:schemeClr val="accent1"/>
                </a:solidFill>
              </a:rPr>
              <a:t>displaced vertices</a:t>
            </a:r>
          </a:p>
        </p:txBody>
      </p:sp>
      <p:pic>
        <p:nvPicPr>
          <p:cNvPr id="15" name="Picture 14" descr="new_icon_1845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209" y="5277098"/>
            <a:ext cx="701646" cy="696384"/>
          </a:xfrm>
          <a:prstGeom prst="rect">
            <a:avLst/>
          </a:prstGeom>
        </p:spPr>
      </p:pic>
    </p:spTree>
    <p:extLst>
      <p:ext uri="{BB962C8B-B14F-4D97-AF65-F5344CB8AC3E}">
        <p14:creationId xmlns:p14="http://schemas.microsoft.com/office/powerpoint/2010/main" val="40349703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409146"/>
            <a:ext cx="8229600" cy="471701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smtClean="0"/>
              <a:t>Continuing </a:t>
            </a:r>
            <a:r>
              <a:rPr lang="en-GB" sz="1800" b="1" dirty="0" smtClean="0">
                <a:solidFill>
                  <a:srgbClr val="0000FF"/>
                </a:solidFill>
              </a:rPr>
              <a:t>2-lepton </a:t>
            </a:r>
            <a:r>
              <a:rPr lang="en-GB" sz="1800" dirty="0" smtClean="0"/>
              <a:t>analysis with full 2015-2016 </a:t>
            </a:r>
            <a:br>
              <a:rPr lang="en-GB" sz="1800" dirty="0" smtClean="0"/>
            </a:br>
            <a:r>
              <a:rPr lang="en-GB" sz="1800" dirty="0" smtClean="0"/>
              <a:t>dataset @ 13 </a:t>
            </a:r>
            <a:r>
              <a:rPr lang="en-GB" sz="1800" dirty="0" err="1" smtClean="0"/>
              <a:t>TeV</a:t>
            </a:r>
            <a:endParaRPr lang="en-GB" sz="1800" dirty="0" smtClean="0"/>
          </a:p>
          <a:p>
            <a:pPr lvl="1"/>
            <a:r>
              <a:rPr lang="en-GB" sz="1600" dirty="0" smtClean="0"/>
              <a:t>optimisation for </a:t>
            </a:r>
            <a:r>
              <a:rPr lang="en-GB" sz="1600" dirty="0"/>
              <a:t>the </a:t>
            </a:r>
            <a:r>
              <a:rPr lang="en-GB" sz="1600" dirty="0" err="1"/>
              <a:t>slepton</a:t>
            </a:r>
            <a:r>
              <a:rPr lang="en-GB" sz="1600" dirty="0"/>
              <a:t> and Z* </a:t>
            </a:r>
            <a:r>
              <a:rPr lang="en-GB" sz="1600" dirty="0" smtClean="0"/>
              <a:t>models</a:t>
            </a:r>
          </a:p>
          <a:p>
            <a:pPr lvl="1"/>
            <a:r>
              <a:rPr lang="en-GB" sz="1600" dirty="0" smtClean="0"/>
              <a:t>add interpretation for </a:t>
            </a:r>
            <a:r>
              <a:rPr lang="en-GB" sz="1600" dirty="0" err="1" smtClean="0"/>
              <a:t>bRPV</a:t>
            </a:r>
            <a:r>
              <a:rPr lang="en-GB" sz="1600" dirty="0" smtClean="0"/>
              <a:t> model</a:t>
            </a:r>
          </a:p>
          <a:p>
            <a:pPr lvl="1"/>
            <a:r>
              <a:rPr lang="en-GB" sz="1600" dirty="0" smtClean="0"/>
              <a:t>exclusion plots</a:t>
            </a:r>
          </a:p>
          <a:p>
            <a:r>
              <a:rPr lang="en-GB" sz="1800" dirty="0" smtClean="0"/>
              <a:t>Incorporate the  </a:t>
            </a:r>
            <a:r>
              <a:rPr lang="en-GB" sz="1800" dirty="0" smtClean="0">
                <a:solidFill>
                  <a:srgbClr val="0000FF"/>
                </a:solidFill>
              </a:rPr>
              <a:t>0</a:t>
            </a:r>
            <a:r>
              <a:rPr lang="en-GB" sz="1800" dirty="0">
                <a:solidFill>
                  <a:srgbClr val="0000FF"/>
                </a:solidFill>
              </a:rPr>
              <a:t>-lepton </a:t>
            </a:r>
            <a:r>
              <a:rPr lang="en-GB" sz="1800" dirty="0"/>
              <a:t>channel in </a:t>
            </a:r>
            <a:r>
              <a:rPr lang="en-GB" sz="1800" dirty="0" smtClean="0"/>
              <a:t>strong</a:t>
            </a:r>
          </a:p>
          <a:p>
            <a:pPr marL="0" indent="0">
              <a:buNone/>
            </a:pPr>
            <a:r>
              <a:rPr lang="en-GB" sz="1800" dirty="0"/>
              <a:t>	</a:t>
            </a:r>
            <a:r>
              <a:rPr lang="en-GB" sz="1800" dirty="0" smtClean="0"/>
              <a:t> production studies (</a:t>
            </a:r>
            <a:r>
              <a:rPr lang="en-GB" sz="1800" dirty="0" err="1" smtClean="0"/>
              <a:t>Judita</a:t>
            </a:r>
            <a:r>
              <a:rPr lang="en-GB" sz="1800" dirty="0" smtClean="0"/>
              <a:t> </a:t>
            </a:r>
            <a:r>
              <a:rPr lang="es-ES" sz="1800" dirty="0" err="1">
                <a:solidFill>
                  <a:srgbClr val="000000"/>
                </a:solidFill>
              </a:rPr>
              <a:t>Mamuzic</a:t>
            </a:r>
            <a:r>
              <a:rPr lang="es-ES" sz="1800" dirty="0">
                <a:solidFill>
                  <a:srgbClr val="000000"/>
                </a:solidFill>
              </a:rPr>
              <a:t> </a:t>
            </a:r>
            <a:r>
              <a:rPr lang="en-GB" sz="1800" dirty="0" smtClean="0"/>
              <a:t>)</a:t>
            </a:r>
            <a:endParaRPr lang="en-GB" sz="1800" dirty="0" smtClean="0"/>
          </a:p>
          <a:p>
            <a:pPr lvl="1"/>
            <a:r>
              <a:rPr lang="en-GB" sz="1600" dirty="0" err="1"/>
              <a:t>pMSSM</a:t>
            </a:r>
            <a:r>
              <a:rPr lang="en-GB" sz="1600" dirty="0"/>
              <a:t> with </a:t>
            </a:r>
            <a:r>
              <a:rPr lang="en-GB" sz="1600" dirty="0" smtClean="0"/>
              <a:t>long decay chains </a:t>
            </a:r>
            <a:endParaRPr lang="en-GB" sz="1600" dirty="0"/>
          </a:p>
          <a:p>
            <a:pPr lvl="1"/>
            <a:r>
              <a:rPr lang="en-GB" sz="1600" dirty="0" err="1"/>
              <a:t>Radiatively</a:t>
            </a:r>
            <a:r>
              <a:rPr lang="en-GB" sz="1600" dirty="0"/>
              <a:t> Driven Natural SUSY with </a:t>
            </a:r>
            <a:r>
              <a:rPr lang="en-GB" sz="1600" dirty="0" smtClean="0"/>
              <a:t>NUHM2 model </a:t>
            </a:r>
            <a:endParaRPr lang="en-GB" sz="1600" dirty="0"/>
          </a:p>
          <a:p>
            <a:r>
              <a:rPr lang="en-GB" sz="1800" dirty="0" smtClean="0"/>
              <a:t>Maintenance and application to other SUSY searches </a:t>
            </a:r>
            <a:br>
              <a:rPr lang="en-GB" sz="1800" dirty="0" smtClean="0"/>
            </a:br>
            <a:r>
              <a:rPr lang="en-GB" sz="1800" dirty="0" smtClean="0"/>
              <a:t>of generic </a:t>
            </a:r>
            <a:r>
              <a:rPr lang="en-GB" sz="1800" dirty="0"/>
              <a:t>code for </a:t>
            </a:r>
            <a:r>
              <a:rPr lang="en-GB" sz="1800" b="1" dirty="0">
                <a:solidFill>
                  <a:srgbClr val="0000FF"/>
                </a:solidFill>
              </a:rPr>
              <a:t>global p-value </a:t>
            </a:r>
            <a:r>
              <a:rPr lang="en-GB" sz="1800" dirty="0"/>
              <a:t>calculation of </a:t>
            </a:r>
            <a:r>
              <a:rPr lang="en-GB" sz="1800" dirty="0" smtClean="0"/>
              <a:t/>
            </a:r>
            <a:br>
              <a:rPr lang="en-GB" sz="1800" dirty="0" smtClean="0"/>
            </a:br>
            <a:r>
              <a:rPr lang="en-GB" sz="1800" dirty="0" smtClean="0"/>
              <a:t>observed excesses</a:t>
            </a:r>
            <a:endParaRPr lang="en-GB" sz="1800" dirty="0"/>
          </a:p>
          <a:p>
            <a:r>
              <a:rPr lang="en-GB" sz="1800" b="1" dirty="0" smtClean="0">
                <a:solidFill>
                  <a:srgbClr val="0000FF"/>
                </a:solidFill>
              </a:rPr>
              <a:t>Bilinear R-parity violation: EW SUSY production </a:t>
            </a:r>
            <a:r>
              <a:rPr lang="en-GB" sz="1800" b="1" dirty="0">
                <a:solidFill>
                  <a:srgbClr val="0000FF"/>
                </a:solidFill>
              </a:rPr>
              <a:t/>
            </a:r>
            <a:br>
              <a:rPr lang="en-GB" sz="1800" b="1" dirty="0">
                <a:solidFill>
                  <a:srgbClr val="0000FF"/>
                </a:solidFill>
              </a:rPr>
            </a:br>
            <a:r>
              <a:rPr lang="en-GB" sz="1800" b="1" dirty="0" smtClean="0">
                <a:solidFill>
                  <a:srgbClr val="0000FF"/>
                </a:solidFill>
              </a:rPr>
              <a:t>for models with light </a:t>
            </a:r>
            <a:r>
              <a:rPr lang="en-GB" sz="1800" b="1" dirty="0" err="1" smtClean="0">
                <a:solidFill>
                  <a:srgbClr val="0000FF"/>
                </a:solidFill>
              </a:rPr>
              <a:t>higgsinos</a:t>
            </a:r>
            <a:endParaRPr lang="en-GB" sz="1800" b="1" dirty="0" smtClean="0">
              <a:solidFill>
                <a:srgbClr val="0000FF"/>
              </a:solidFill>
            </a:endParaRPr>
          </a:p>
          <a:p>
            <a:pPr lvl="1"/>
            <a:r>
              <a:rPr lang="en-GB" sz="1600" dirty="0" smtClean="0"/>
              <a:t>interesting for “natural” SUSY</a:t>
            </a:r>
          </a:p>
          <a:p>
            <a:pPr lvl="1"/>
            <a:r>
              <a:rPr lang="en-GB" sz="1600" dirty="0" smtClean="0"/>
              <a:t>many final states can be probed</a:t>
            </a:r>
          </a:p>
          <a:p>
            <a:endParaRPr lang="en-GB" sz="1800" dirty="0"/>
          </a:p>
        </p:txBody>
      </p:sp>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smtClean="0"/>
              <a:t>SUSY Searches: present &amp; future</a:t>
            </a:r>
            <a:endParaRPr lang="en-GB" sz="3200" b="1" dirty="0"/>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23</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8" name="Rounded Rectangle 7"/>
          <p:cNvSpPr/>
          <p:nvPr/>
        </p:nvSpPr>
        <p:spPr>
          <a:xfrm>
            <a:off x="5891012" y="1383945"/>
            <a:ext cx="2795788" cy="2984448"/>
          </a:xfrm>
          <a:prstGeom prst="round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lIns="108000" tIns="0" rtlCol="0" anchor="t">
            <a:normAutofit/>
          </a:bodyPr>
          <a:lstStyle/>
          <a:p>
            <a:pPr algn="ctr"/>
            <a:r>
              <a:rPr lang="en-GB" sz="1600" dirty="0">
                <a:solidFill>
                  <a:srgbClr val="0000FF"/>
                </a:solidFill>
              </a:rPr>
              <a:t>0</a:t>
            </a:r>
            <a:r>
              <a:rPr lang="en-GB" sz="1600" dirty="0" smtClean="0">
                <a:solidFill>
                  <a:srgbClr val="0000FF"/>
                </a:solidFill>
              </a:rPr>
              <a:t> lepton + 2-6 jets + MET</a:t>
            </a:r>
          </a:p>
          <a:p>
            <a:endParaRPr lang="en-GB" sz="1600" dirty="0">
              <a:solidFill>
                <a:srgbClr val="0000FF"/>
              </a:solidFill>
            </a:endParaRPr>
          </a:p>
          <a:p>
            <a:endParaRPr lang="en-GB" sz="1600" dirty="0" smtClean="0">
              <a:solidFill>
                <a:srgbClr val="0000FF"/>
              </a:solidFill>
            </a:endParaRPr>
          </a:p>
          <a:p>
            <a:endParaRPr lang="en-GB" sz="1600" dirty="0" smtClean="0">
              <a:solidFill>
                <a:srgbClr val="0000FF"/>
              </a:solidFill>
            </a:endParaRPr>
          </a:p>
          <a:p>
            <a:endParaRPr lang="en-GB" sz="1600" dirty="0" smtClean="0">
              <a:solidFill>
                <a:srgbClr val="0000FF"/>
              </a:solidFill>
            </a:endParaRPr>
          </a:p>
          <a:p>
            <a:endParaRPr lang="en-GB" sz="1600" dirty="0">
              <a:solidFill>
                <a:srgbClr val="0000FF"/>
              </a:solidFill>
            </a:endParaRPr>
          </a:p>
          <a:p>
            <a:endParaRPr lang="en-GB" sz="1600" dirty="0" smtClean="0">
              <a:solidFill>
                <a:srgbClr val="0000FF"/>
              </a:solidFill>
            </a:endParaRPr>
          </a:p>
          <a:p>
            <a:endParaRPr lang="en-GB" sz="1600" dirty="0">
              <a:solidFill>
                <a:srgbClr val="0000FF"/>
              </a:solidFill>
            </a:endParaRPr>
          </a:p>
          <a:p>
            <a:endParaRPr lang="en-GB" sz="1600" dirty="0">
              <a:solidFill>
                <a:srgbClr val="0000FF"/>
              </a:solidFill>
            </a:endParaRPr>
          </a:p>
          <a:p>
            <a:endParaRPr lang="en-GB" sz="1600" dirty="0" smtClean="0">
              <a:solidFill>
                <a:srgbClr val="0000FF"/>
              </a:solidFill>
            </a:endParaRPr>
          </a:p>
        </p:txBody>
      </p:sp>
      <p:pic>
        <p:nvPicPr>
          <p:cNvPr id="10" name="Picture 9"/>
          <p:cNvPicPr>
            <a:picLocks noChangeAspect="1"/>
          </p:cNvPicPr>
          <p:nvPr/>
        </p:nvPicPr>
        <p:blipFill rotWithShape="1">
          <a:blip r:embed="rId4"/>
          <a:srcRect r="8562" b="1456"/>
          <a:stretch/>
        </p:blipFill>
        <p:spPr>
          <a:xfrm>
            <a:off x="5945334" y="1851178"/>
            <a:ext cx="2687145" cy="196675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6241184" y="3872165"/>
            <a:ext cx="2095445" cy="338554"/>
          </a:xfrm>
          <a:prstGeom prst="rect">
            <a:avLst/>
          </a:prstGeom>
        </p:spPr>
        <p:txBody>
          <a:bodyPr wrap="none">
            <a:spAutoFit/>
          </a:bodyPr>
          <a:lstStyle/>
          <a:p>
            <a:r>
              <a:rPr lang="en-GB" sz="1600" dirty="0">
                <a:solidFill>
                  <a:srgbClr val="FF0000"/>
                </a:solidFill>
              </a:rPr>
              <a:t>ATLAS-CONF-2016-078</a:t>
            </a:r>
          </a:p>
        </p:txBody>
      </p:sp>
      <p:pic>
        <p:nvPicPr>
          <p:cNvPr id="5" name="Picture 4"/>
          <p:cNvPicPr>
            <a:picLocks noChangeAspect="1"/>
          </p:cNvPicPr>
          <p:nvPr/>
        </p:nvPicPr>
        <p:blipFill>
          <a:blip r:embed="rId5"/>
          <a:stretch>
            <a:fillRect/>
          </a:stretch>
        </p:blipFill>
        <p:spPr>
          <a:xfrm>
            <a:off x="6553200" y="4607538"/>
            <a:ext cx="1491295" cy="1597816"/>
          </a:xfrm>
          <a:prstGeom prst="rect">
            <a:avLst/>
          </a:prstGeom>
        </p:spPr>
      </p:pic>
      <p:pic>
        <p:nvPicPr>
          <p:cNvPr id="13" name="Picture 12" descr="new_icon_18453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0353" y="5429779"/>
            <a:ext cx="701646" cy="696384"/>
          </a:xfrm>
          <a:prstGeom prst="rect">
            <a:avLst/>
          </a:prstGeom>
        </p:spPr>
      </p:pic>
      <p:pic>
        <p:nvPicPr>
          <p:cNvPr id="14" name="Picture 13" descr="construction.jpeg"/>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70342" y="330986"/>
            <a:ext cx="936948" cy="838568"/>
          </a:xfrm>
          <a:prstGeom prst="rect">
            <a:avLst/>
          </a:prstGeom>
        </p:spPr>
      </p:pic>
    </p:spTree>
    <p:extLst>
      <p:ext uri="{BB962C8B-B14F-4D97-AF65-F5344CB8AC3E}">
        <p14:creationId xmlns:p14="http://schemas.microsoft.com/office/powerpoint/2010/main" val="4426128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a:t>R</a:t>
            </a:r>
            <a:r>
              <a:rPr lang="en-GB" sz="3200" b="1" dirty="0" smtClean="0"/>
              <a:t>elevant </a:t>
            </a:r>
            <a:r>
              <a:rPr lang="en-GB" sz="3200" b="1" dirty="0" smtClean="0"/>
              <a:t>ATLAS positions</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24</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0" name="CuadroTexto 9"/>
          <p:cNvSpPr txBox="1"/>
          <p:nvPr/>
        </p:nvSpPr>
        <p:spPr>
          <a:xfrm>
            <a:off x="712053" y="1490360"/>
            <a:ext cx="7828012" cy="4662814"/>
          </a:xfrm>
          <a:prstGeom prst="rect">
            <a:avLst/>
          </a:prstGeom>
          <a:solidFill>
            <a:schemeClr val="bg1"/>
          </a:solidFill>
          <a:ln>
            <a:solidFill>
              <a:srgbClr val="558ED5"/>
            </a:solidFill>
          </a:ln>
          <a:effectLst>
            <a:outerShdw blurRad="50800" dist="38100" dir="2700000" algn="tl" rotWithShape="0">
              <a:srgbClr val="000000">
                <a:alpha val="43000"/>
              </a:srgbClr>
            </a:outerShdw>
          </a:effectLst>
        </p:spPr>
        <p:txBody>
          <a:bodyPr wrap="square" rtlCol="0">
            <a:spAutoFit/>
          </a:bodyPr>
          <a:lstStyle/>
          <a:p>
            <a:pPr marL="266700" indent="-173038">
              <a:buFont typeface="Arial"/>
              <a:buChar char="•"/>
            </a:pPr>
            <a:r>
              <a:rPr lang="en-GB" sz="1600" b="1" dirty="0" smtClean="0">
                <a:solidFill>
                  <a:srgbClr val="0000FF"/>
                </a:solidFill>
              </a:rPr>
              <a:t>ATLAS management :</a:t>
            </a:r>
            <a:endParaRPr lang="en-GB" sz="1200" b="1" dirty="0" smtClean="0">
              <a:solidFill>
                <a:srgbClr val="0000FF"/>
              </a:solidFill>
            </a:endParaRPr>
          </a:p>
          <a:p>
            <a:pPr marL="266700" indent="93663">
              <a:buFont typeface="Arial"/>
              <a:buChar char="•"/>
            </a:pPr>
            <a:r>
              <a:rPr lang="en-GB" sz="1400" b="1" dirty="0" smtClean="0"/>
              <a:t>Collaboration Board Chair Advisory Board </a:t>
            </a:r>
            <a:r>
              <a:rPr lang="en-GB" sz="1400" dirty="0" smtClean="0"/>
              <a:t>(M.J. Costa) 2011-2013.</a:t>
            </a:r>
          </a:p>
          <a:p>
            <a:pPr marL="266700" indent="93663">
              <a:buFont typeface="Arial"/>
              <a:buChar char="•"/>
            </a:pPr>
            <a:r>
              <a:rPr lang="en-GB" sz="1400" b="1" dirty="0" smtClean="0"/>
              <a:t>Speakers Committee member </a:t>
            </a:r>
            <a:r>
              <a:rPr lang="en-GB" sz="1400" dirty="0" smtClean="0"/>
              <a:t>(S. </a:t>
            </a:r>
            <a:r>
              <a:rPr lang="en-GB" sz="1400" dirty="0" err="1" smtClean="0"/>
              <a:t>Martí</a:t>
            </a:r>
            <a:r>
              <a:rPr lang="en-GB" sz="1400" dirty="0" smtClean="0"/>
              <a:t>), </a:t>
            </a:r>
            <a:r>
              <a:rPr lang="en-GB" sz="1400" dirty="0" err="1" smtClean="0"/>
              <a:t>Desde</a:t>
            </a:r>
            <a:r>
              <a:rPr lang="en-GB" sz="1400" dirty="0" smtClean="0"/>
              <a:t> 2014</a:t>
            </a:r>
          </a:p>
          <a:p>
            <a:pPr marL="266700" indent="93663">
              <a:buFont typeface="Arial"/>
              <a:buChar char="•"/>
            </a:pPr>
            <a:r>
              <a:rPr lang="en-GB" sz="1400" b="1" dirty="0" smtClean="0"/>
              <a:t>Member of the </a:t>
            </a:r>
            <a:r>
              <a:rPr lang="en-GB" sz="1400" b="1" dirty="0" err="1" smtClean="0"/>
              <a:t>Phisics</a:t>
            </a:r>
            <a:r>
              <a:rPr lang="en-GB" sz="1400" b="1" dirty="0" smtClean="0"/>
              <a:t> Office </a:t>
            </a:r>
            <a:r>
              <a:rPr lang="en-GB" sz="1400" dirty="0" smtClean="0"/>
              <a:t>(V. </a:t>
            </a:r>
            <a:r>
              <a:rPr lang="en-GB" sz="1400" dirty="0" err="1" smtClean="0"/>
              <a:t>Mitsou</a:t>
            </a:r>
            <a:r>
              <a:rPr lang="en-GB" sz="1400" dirty="0" smtClean="0"/>
              <a:t>), 2011-2012</a:t>
            </a:r>
          </a:p>
          <a:p>
            <a:pPr marL="266700"/>
            <a:endParaRPr lang="en-GB" sz="900" dirty="0" smtClean="0"/>
          </a:p>
          <a:p>
            <a:pPr marL="266700" indent="93663">
              <a:buFont typeface="Arial"/>
              <a:buChar char="•"/>
            </a:pPr>
            <a:endParaRPr lang="en-GB" sz="100" b="1" dirty="0" smtClean="0"/>
          </a:p>
          <a:p>
            <a:pPr marL="266700" indent="-173038">
              <a:buFont typeface="Arial"/>
              <a:buChar char="•"/>
            </a:pPr>
            <a:r>
              <a:rPr lang="en-GB" sz="1600" b="1" dirty="0" smtClean="0">
                <a:solidFill>
                  <a:srgbClr val="0000FF"/>
                </a:solidFill>
              </a:rPr>
              <a:t>Physics coordination</a:t>
            </a:r>
            <a:r>
              <a:rPr lang="en-GB" sz="1400" b="1" dirty="0" smtClean="0">
                <a:solidFill>
                  <a:srgbClr val="0000FF"/>
                </a:solidFill>
              </a:rPr>
              <a:t>:</a:t>
            </a:r>
          </a:p>
          <a:p>
            <a:pPr marL="363538" lvl="2" indent="-96838">
              <a:buFont typeface="Arial"/>
              <a:buChar char="•"/>
            </a:pPr>
            <a:r>
              <a:rPr lang="en-GB" sz="1400" b="1" dirty="0" smtClean="0"/>
              <a:t>Convenor Top Working group </a:t>
            </a:r>
            <a:r>
              <a:rPr lang="en-GB" sz="1400" dirty="0" smtClean="0"/>
              <a:t>( M.J. Costa) 2011-2014</a:t>
            </a:r>
          </a:p>
          <a:p>
            <a:pPr marL="363538" lvl="2" indent="-96838">
              <a:buFont typeface="Arial"/>
              <a:buChar char="•"/>
            </a:pPr>
            <a:r>
              <a:rPr lang="en-GB" sz="1400" b="1" dirty="0" smtClean="0"/>
              <a:t>Monte Carlo </a:t>
            </a:r>
            <a:r>
              <a:rPr lang="en-GB" sz="1400" b="1" dirty="0"/>
              <a:t>Production Convenor </a:t>
            </a:r>
            <a:r>
              <a:rPr lang="en-GB" sz="1400" dirty="0" smtClean="0"/>
              <a:t>(J. E. </a:t>
            </a:r>
            <a:r>
              <a:rPr lang="en-GB" sz="1400" dirty="0" err="1" smtClean="0"/>
              <a:t>García</a:t>
            </a:r>
            <a:r>
              <a:rPr lang="en-GB" sz="1400" dirty="0" smtClean="0"/>
              <a:t>-Navarro), 2013-2015</a:t>
            </a:r>
          </a:p>
          <a:p>
            <a:pPr marL="363538" lvl="2" indent="-96838">
              <a:buFont typeface="Arial"/>
              <a:buChar char="•"/>
            </a:pPr>
            <a:r>
              <a:rPr lang="en-GB" sz="1400" b="1" dirty="0" smtClean="0"/>
              <a:t>Convener LHC Top Working Group of LPCC </a:t>
            </a:r>
            <a:r>
              <a:rPr lang="en-GB" sz="1400" dirty="0" smtClean="0"/>
              <a:t>( M.J. Costa), 2013-2016</a:t>
            </a:r>
          </a:p>
          <a:p>
            <a:pPr marL="363538" lvl="2" indent="-96838">
              <a:buFont typeface="Arial"/>
              <a:buChar char="•"/>
            </a:pPr>
            <a:r>
              <a:rPr lang="en-GB" sz="1400" b="1" dirty="0" smtClean="0"/>
              <a:t>Physics Validation Coordination </a:t>
            </a:r>
            <a:r>
              <a:rPr lang="en-GB" sz="1400" dirty="0" smtClean="0"/>
              <a:t>(M. Jose Costa), 2009-2011, (J. E. </a:t>
            </a:r>
            <a:r>
              <a:rPr lang="en-GB" sz="1400" dirty="0" err="1" smtClean="0"/>
              <a:t>García</a:t>
            </a:r>
            <a:r>
              <a:rPr lang="en-GB" sz="1400" dirty="0" smtClean="0"/>
              <a:t>-Navarro), 2011-2013.</a:t>
            </a:r>
          </a:p>
          <a:p>
            <a:pPr marL="363538" lvl="2" indent="-96838">
              <a:buFont typeface="Arial"/>
              <a:buChar char="•"/>
            </a:pPr>
            <a:r>
              <a:rPr lang="en-GB" sz="1400" b="1" dirty="0" smtClean="0"/>
              <a:t>Single top subgroup convener </a:t>
            </a:r>
            <a:r>
              <a:rPr lang="en-GB" sz="1400" dirty="0" smtClean="0"/>
              <a:t>(J. E. </a:t>
            </a:r>
            <a:r>
              <a:rPr lang="en-GB" sz="1400" dirty="0" err="1" smtClean="0"/>
              <a:t>García</a:t>
            </a:r>
            <a:r>
              <a:rPr lang="en-GB" sz="1400" dirty="0" smtClean="0"/>
              <a:t>-Navarro), 2014-2016</a:t>
            </a:r>
          </a:p>
          <a:p>
            <a:pPr marL="363538" lvl="2" indent="-96838">
              <a:buFont typeface="Arial"/>
              <a:buChar char="•"/>
            </a:pPr>
            <a:r>
              <a:rPr lang="en-GB" sz="1400" b="1" dirty="0" smtClean="0"/>
              <a:t>Prompt R-parity violating searches convener </a:t>
            </a:r>
            <a:r>
              <a:rPr lang="en-GB" sz="1400" dirty="0" smtClean="0"/>
              <a:t>(V. </a:t>
            </a:r>
            <a:r>
              <a:rPr lang="en-GB" sz="1400" dirty="0" err="1" smtClean="0"/>
              <a:t>Mitsou</a:t>
            </a:r>
            <a:r>
              <a:rPr lang="en-GB" sz="1400" dirty="0" smtClean="0"/>
              <a:t>), 2009-2011</a:t>
            </a:r>
          </a:p>
          <a:p>
            <a:pPr marL="266700" lvl="2"/>
            <a:endParaRPr lang="en-GB" sz="400" dirty="0" smtClean="0"/>
          </a:p>
          <a:p>
            <a:pPr marL="269875" lvl="1" indent="-179388">
              <a:buFont typeface="Arial"/>
              <a:buChar char="•"/>
            </a:pPr>
            <a:r>
              <a:rPr lang="en-GB" sz="1600" b="1" dirty="0" smtClean="0">
                <a:solidFill>
                  <a:srgbClr val="0000FF"/>
                </a:solidFill>
              </a:rPr>
              <a:t>Physics Performance</a:t>
            </a:r>
            <a:r>
              <a:rPr lang="en-GB" sz="1600" dirty="0" smtClean="0">
                <a:solidFill>
                  <a:srgbClr val="0000FF"/>
                </a:solidFill>
              </a:rPr>
              <a:t>:</a:t>
            </a:r>
          </a:p>
          <a:p>
            <a:pPr marL="358775" lvl="1" indent="-88900">
              <a:buFont typeface="Arial"/>
              <a:buChar char="•"/>
            </a:pPr>
            <a:r>
              <a:rPr lang="en-GB" sz="1400" b="1" dirty="0" smtClean="0"/>
              <a:t>Convener Inner Tracking Combined Performance Group </a:t>
            </a:r>
            <a:r>
              <a:rPr lang="en-GB" sz="1400" dirty="0" smtClean="0"/>
              <a:t>(A. </a:t>
            </a:r>
            <a:r>
              <a:rPr lang="en-GB" sz="1400" dirty="0" err="1" smtClean="0"/>
              <a:t>Wildauer</a:t>
            </a:r>
            <a:r>
              <a:rPr lang="en-GB" sz="1400" dirty="0" smtClean="0"/>
              <a:t>), 2008-2010</a:t>
            </a:r>
          </a:p>
          <a:p>
            <a:pPr marL="358775" lvl="1" indent="-88900">
              <a:buFont typeface="Arial"/>
              <a:buChar char="•"/>
            </a:pPr>
            <a:r>
              <a:rPr lang="en-GB" sz="1400" b="1" dirty="0" smtClean="0"/>
              <a:t>Inner Detector Tracking validation Contact </a:t>
            </a:r>
            <a:r>
              <a:rPr lang="en-GB" sz="1400" dirty="0" smtClean="0"/>
              <a:t>(S. Cabrera), </a:t>
            </a:r>
            <a:r>
              <a:rPr lang="en-GB" sz="1400" dirty="0" err="1" smtClean="0"/>
              <a:t>desde</a:t>
            </a:r>
            <a:r>
              <a:rPr lang="en-GB" sz="1400" dirty="0" smtClean="0"/>
              <a:t> 2015</a:t>
            </a:r>
          </a:p>
          <a:p>
            <a:pPr marL="358775" lvl="1" indent="-88900">
              <a:buFont typeface="Arial"/>
              <a:buChar char="•"/>
            </a:pPr>
            <a:r>
              <a:rPr lang="en-GB" sz="1400" b="1" dirty="0" smtClean="0"/>
              <a:t>Top-Tau Liaison Contact </a:t>
            </a:r>
            <a:r>
              <a:rPr lang="en-GB" sz="1400" dirty="0" smtClean="0"/>
              <a:t>(</a:t>
            </a:r>
            <a:r>
              <a:rPr lang="en-GB" sz="1400" dirty="0" err="1" smtClean="0"/>
              <a:t>S.Cabrera</a:t>
            </a:r>
            <a:r>
              <a:rPr lang="en-GB" sz="1400" dirty="0" smtClean="0"/>
              <a:t>), 2009 – 2011</a:t>
            </a:r>
          </a:p>
          <a:p>
            <a:pPr marL="358775" lvl="1" indent="-88900">
              <a:buFont typeface="Arial"/>
              <a:buChar char="•"/>
            </a:pPr>
            <a:r>
              <a:rPr lang="en-GB" sz="1400" b="1" dirty="0" smtClean="0"/>
              <a:t>Top-Jet Liaison Contact </a:t>
            </a:r>
            <a:r>
              <a:rPr lang="en-GB" sz="1400" dirty="0" smtClean="0"/>
              <a:t>(</a:t>
            </a:r>
            <a:r>
              <a:rPr lang="en-GB" sz="1400" dirty="0" err="1" smtClean="0"/>
              <a:t>M.J.Costa</a:t>
            </a:r>
            <a:r>
              <a:rPr lang="en-GB" sz="1400" dirty="0" smtClean="0"/>
              <a:t>) 2011</a:t>
            </a:r>
          </a:p>
          <a:p>
            <a:pPr marL="358775" lvl="1" indent="-88900">
              <a:buFont typeface="Arial"/>
              <a:buChar char="•"/>
            </a:pPr>
            <a:r>
              <a:rPr lang="en-GB" sz="1400" b="1" dirty="0"/>
              <a:t>SUSY - Statistics Forum Liaison </a:t>
            </a:r>
            <a:r>
              <a:rPr lang="en-GB" sz="1400" dirty="0"/>
              <a:t>(V. </a:t>
            </a:r>
            <a:r>
              <a:rPr lang="en-GB" sz="1400" dirty="0" err="1"/>
              <a:t>Mitsou</a:t>
            </a:r>
            <a:r>
              <a:rPr lang="en-GB" sz="1400" dirty="0"/>
              <a:t>), 2009 – 2011</a:t>
            </a:r>
            <a:endParaRPr lang="en-GB" sz="1400" dirty="0" smtClean="0"/>
          </a:p>
          <a:p>
            <a:pPr marL="269875" lvl="1"/>
            <a:endParaRPr lang="en-GB" sz="900" dirty="0" smtClean="0"/>
          </a:p>
          <a:p>
            <a:pPr marL="266700" indent="-173038">
              <a:buFont typeface="Arial"/>
              <a:buChar char="•"/>
            </a:pPr>
            <a:r>
              <a:rPr lang="en-GB" sz="1600" b="1" dirty="0" err="1" smtClean="0">
                <a:solidFill>
                  <a:srgbClr val="0000FF"/>
                </a:solidFill>
              </a:rPr>
              <a:t>Operación</a:t>
            </a:r>
            <a:r>
              <a:rPr lang="en-GB" sz="1600" b="1" dirty="0" smtClean="0">
                <a:solidFill>
                  <a:srgbClr val="0000FF"/>
                </a:solidFill>
              </a:rPr>
              <a:t> del detector:</a:t>
            </a:r>
          </a:p>
          <a:p>
            <a:pPr marL="360363" lvl="2" indent="-93663">
              <a:buFont typeface="Arial"/>
              <a:buChar char="•"/>
            </a:pPr>
            <a:r>
              <a:rPr lang="en-GB" sz="1400" b="1" dirty="0" smtClean="0"/>
              <a:t>Convener Inner Detector Alignment </a:t>
            </a:r>
            <a:r>
              <a:rPr lang="en-GB" sz="1400" dirty="0" smtClean="0"/>
              <a:t>(S. </a:t>
            </a:r>
            <a:r>
              <a:rPr lang="en-GB" sz="1400" dirty="0" err="1" smtClean="0"/>
              <a:t>Martí</a:t>
            </a:r>
            <a:r>
              <a:rPr lang="en-GB" sz="1400" dirty="0" smtClean="0"/>
              <a:t>), 2006-2011</a:t>
            </a:r>
            <a:endParaRPr lang="en-GB" sz="1400" b="1" dirty="0" smtClean="0"/>
          </a:p>
        </p:txBody>
      </p:sp>
      <p:sp>
        <p:nvSpPr>
          <p:cNvPr id="3" name="CuadroTexto 2"/>
          <p:cNvSpPr txBox="1"/>
          <p:nvPr/>
        </p:nvSpPr>
        <p:spPr>
          <a:xfrm>
            <a:off x="5924063" y="4879022"/>
            <a:ext cx="2979214" cy="1477328"/>
          </a:xfrm>
          <a:prstGeom prst="rect">
            <a:avLst/>
          </a:prstGeom>
          <a:solidFill>
            <a:srgbClr val="FFFFFF"/>
          </a:solidFill>
          <a:ln>
            <a:solidFill>
              <a:srgbClr val="558ED5"/>
            </a:solidFill>
          </a:ln>
          <a:effectLst>
            <a:outerShdw blurRad="50800" dist="38100" dir="2700000" algn="tl" rotWithShape="0">
              <a:srgbClr val="000000">
                <a:alpha val="43000"/>
              </a:srgbClr>
            </a:outerShdw>
          </a:effectLst>
        </p:spPr>
        <p:txBody>
          <a:bodyPr wrap="square" rtlCol="0">
            <a:spAutoFit/>
          </a:bodyPr>
          <a:lstStyle/>
          <a:p>
            <a:pPr marL="285750" indent="-285750" algn="just">
              <a:buFont typeface="Arial"/>
              <a:buChar char="•"/>
            </a:pPr>
            <a:r>
              <a:rPr lang="en-GB" dirty="0" smtClean="0"/>
              <a:t>Many presentations on conference on behalf of ATLAS/LHC.</a:t>
            </a:r>
          </a:p>
          <a:p>
            <a:pPr marL="285750" indent="-285750" algn="just">
              <a:buFont typeface="Arial"/>
              <a:buChar char="•"/>
            </a:pPr>
            <a:r>
              <a:rPr lang="en-GB" dirty="0" smtClean="0"/>
              <a:t>Editor of many papers and conference notes</a:t>
            </a:r>
            <a:endParaRPr lang="en-GB" dirty="0"/>
          </a:p>
        </p:txBody>
      </p:sp>
    </p:spTree>
    <p:extLst>
      <p:ext uri="{BB962C8B-B14F-4D97-AF65-F5344CB8AC3E}">
        <p14:creationId xmlns:p14="http://schemas.microsoft.com/office/powerpoint/2010/main" val="26379381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err="1" smtClean="0"/>
              <a:t>MoEDAL</a:t>
            </a:r>
            <a:r>
              <a:rPr lang="en-GB" sz="3200" b="1" dirty="0" smtClean="0"/>
              <a:t> Experiment</a:t>
            </a:r>
            <a:endParaRPr lang="en-GB" sz="3200" b="1" dirty="0"/>
          </a:p>
        </p:txBody>
      </p:sp>
      <p:sp>
        <p:nvSpPr>
          <p:cNvPr id="7" name="Marcador de número de diapositiva 6"/>
          <p:cNvSpPr>
            <a:spLocks noGrp="1"/>
          </p:cNvSpPr>
          <p:nvPr>
            <p:ph type="sldNum" sz="quarter" idx="12"/>
          </p:nvPr>
        </p:nvSpPr>
        <p:spPr/>
        <p:txBody>
          <a:bodyPr/>
          <a:lstStyle/>
          <a:p>
            <a:fld id="{E131B6B5-2164-3247-A94A-F0DBF7B7A6DB}" type="slidenum">
              <a:rPr lang="es-ES_tradnl" smtClean="0"/>
              <a:pPr/>
              <a:t>25</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2" name="Content Placeholder 2"/>
          <p:cNvSpPr txBox="1">
            <a:spLocks/>
          </p:cNvSpPr>
          <p:nvPr/>
        </p:nvSpPr>
        <p:spPr>
          <a:xfrm>
            <a:off x="457200" y="1325710"/>
            <a:ext cx="8229600" cy="48004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2075" indent="0">
              <a:buNone/>
            </a:pPr>
            <a:r>
              <a:rPr lang="en-GB" sz="2400" b="1" dirty="0" smtClean="0">
                <a:solidFill>
                  <a:schemeClr val="accent2"/>
                </a:solidFill>
              </a:rPr>
              <a:t>Monopole &amp; Exotics Detector At LHC</a:t>
            </a:r>
          </a:p>
          <a:p>
            <a:pPr indent="-250825"/>
            <a:r>
              <a:rPr lang="en-GB" sz="1800" dirty="0" smtClean="0"/>
              <a:t>Searches </a:t>
            </a:r>
            <a:r>
              <a:rPr lang="en-GB" sz="1800" dirty="0"/>
              <a:t>for </a:t>
            </a:r>
            <a:r>
              <a:rPr lang="en-GB" sz="1800" b="1" dirty="0"/>
              <a:t>massive</a:t>
            </a:r>
            <a:r>
              <a:rPr lang="en-GB" sz="1800" dirty="0"/>
              <a:t>, </a:t>
            </a:r>
            <a:r>
              <a:rPr lang="en-GB" sz="1800" b="1" dirty="0">
                <a:solidFill>
                  <a:srgbClr val="000000"/>
                </a:solidFill>
              </a:rPr>
              <a:t>long-lived </a:t>
            </a:r>
            <a:r>
              <a:rPr lang="en-GB" sz="1800" dirty="0"/>
              <a:t>&amp; </a:t>
            </a:r>
            <a:r>
              <a:rPr lang="en-GB" sz="1800" b="1" dirty="0"/>
              <a:t>highly </a:t>
            </a:r>
            <a:r>
              <a:rPr lang="en-GB" sz="1800" b="1" dirty="0" smtClean="0"/>
              <a:t/>
            </a:r>
            <a:br>
              <a:rPr lang="en-GB" sz="1800" b="1" dirty="0" smtClean="0"/>
            </a:br>
            <a:r>
              <a:rPr lang="en-GB" sz="1800" b="1" dirty="0" smtClean="0"/>
              <a:t>ionising particles (HIPs)</a:t>
            </a:r>
          </a:p>
          <a:p>
            <a:pPr indent="-250825"/>
            <a:r>
              <a:rPr lang="en-GB" sz="1800" dirty="0"/>
              <a:t>Mostly passive detectors; no trigger; </a:t>
            </a:r>
            <a:r>
              <a:rPr lang="en-GB" sz="1800" dirty="0" smtClean="0"/>
              <a:t/>
            </a:r>
            <a:br>
              <a:rPr lang="en-GB" sz="1800" dirty="0" smtClean="0"/>
            </a:br>
            <a:r>
              <a:rPr lang="en-GB" sz="1800" dirty="0" smtClean="0"/>
              <a:t>no </a:t>
            </a:r>
            <a:r>
              <a:rPr lang="en-GB" sz="1800" dirty="0"/>
              <a:t>readout</a:t>
            </a:r>
          </a:p>
          <a:p>
            <a:pPr indent="-250825"/>
            <a:r>
              <a:rPr lang="en-GB" sz="1800" dirty="0"/>
              <a:t>Largest deployment of Nuclear Track Detectors at a collider</a:t>
            </a:r>
          </a:p>
          <a:p>
            <a:pPr indent="-250825"/>
            <a:r>
              <a:rPr lang="en-GB" sz="1800" dirty="0"/>
              <a:t>First time trapping detectors deployed as a </a:t>
            </a:r>
            <a:r>
              <a:rPr lang="en-GB" sz="1800" dirty="0" smtClean="0"/>
              <a:t/>
            </a:r>
            <a:br>
              <a:rPr lang="en-GB" sz="1800" dirty="0" smtClean="0"/>
            </a:br>
            <a:r>
              <a:rPr lang="en-GB" sz="1800" dirty="0" smtClean="0"/>
              <a:t>detector</a:t>
            </a:r>
            <a:endParaRPr lang="en-GB" sz="1800" dirty="0"/>
          </a:p>
          <a:p>
            <a:pPr marL="0" indent="0">
              <a:buNone/>
            </a:pPr>
            <a:endParaRPr lang="en-GB" sz="1800" dirty="0"/>
          </a:p>
        </p:txBody>
      </p:sp>
      <p:sp>
        <p:nvSpPr>
          <p:cNvPr id="17" name="Slide Number Placeholder 4"/>
          <p:cNvSpPr txBox="1">
            <a:spLocks/>
          </p:cNvSpPr>
          <p:nvPr/>
        </p:nvSpPr>
        <p:spPr>
          <a:xfrm>
            <a:off x="6414613" y="3385572"/>
            <a:ext cx="2133600" cy="365125"/>
          </a:xfrm>
          <a:prstGeom prst="rect">
            <a:avLst/>
          </a:prstGeom>
        </p:spPr>
        <p:txBody>
          <a:bodyPr vert="horz" lIns="91440" tIns="45720" rIns="91440" bIns="45720" rtlCol="0" anchor="ctr"/>
          <a:lstStyle>
            <a:defPPr>
              <a:defRPr lang="es-ES_tradnl"/>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C44E05-631C-4892-B577-17C57620ECE9}" type="slidenum">
              <a:rPr lang="en-US" smtClean="0"/>
              <a:pPr/>
              <a:t>25</a:t>
            </a:fld>
            <a:endParaRPr lang="en-US"/>
          </a:p>
        </p:txBody>
      </p:sp>
      <p:pic>
        <p:nvPicPr>
          <p:cNvPr id="18" name="Picture 17" descr="Low-3-Comple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1214" y="1757638"/>
            <a:ext cx="3543214" cy="1993058"/>
          </a:xfrm>
          <a:prstGeom prst="rect">
            <a:avLst/>
          </a:prstGeom>
        </p:spPr>
      </p:pic>
      <p:sp>
        <p:nvSpPr>
          <p:cNvPr id="19" name="Oval 18"/>
          <p:cNvSpPr/>
          <p:nvPr/>
        </p:nvSpPr>
        <p:spPr>
          <a:xfrm>
            <a:off x="7025392" y="1782441"/>
            <a:ext cx="1827621" cy="1863270"/>
          </a:xfrm>
          <a:prstGeom prst="ellipse">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570071" y="3307157"/>
            <a:ext cx="619581" cy="338554"/>
          </a:xfrm>
          <a:prstGeom prst="rect">
            <a:avLst/>
          </a:prstGeom>
          <a:noFill/>
        </p:spPr>
        <p:txBody>
          <a:bodyPr wrap="none" rtlCol="0">
            <a:spAutoFit/>
          </a:bodyPr>
          <a:lstStyle/>
          <a:p>
            <a:r>
              <a:rPr lang="en-US" sz="1600" b="1" dirty="0" err="1" smtClean="0">
                <a:solidFill>
                  <a:schemeClr val="accent5">
                    <a:lumMod val="50000"/>
                  </a:schemeClr>
                </a:solidFill>
              </a:rPr>
              <a:t>LHCb</a:t>
            </a:r>
            <a:endParaRPr lang="en-US" sz="1600" b="1" dirty="0">
              <a:solidFill>
                <a:schemeClr val="accent5">
                  <a:lumMod val="50000"/>
                </a:schemeClr>
              </a:solidFill>
            </a:endParaRPr>
          </a:p>
        </p:txBody>
      </p:sp>
      <p:sp>
        <p:nvSpPr>
          <p:cNvPr id="21" name="TextBox 20"/>
          <p:cNvSpPr txBox="1"/>
          <p:nvPr/>
        </p:nvSpPr>
        <p:spPr>
          <a:xfrm>
            <a:off x="7474907" y="1804182"/>
            <a:ext cx="1006105" cy="369332"/>
          </a:xfrm>
          <a:prstGeom prst="rect">
            <a:avLst/>
          </a:prstGeom>
          <a:noFill/>
        </p:spPr>
        <p:txBody>
          <a:bodyPr wrap="none" rtlCol="0">
            <a:spAutoFit/>
          </a:bodyPr>
          <a:lstStyle/>
          <a:p>
            <a:r>
              <a:rPr lang="en-US" b="1" dirty="0" err="1" smtClean="0">
                <a:solidFill>
                  <a:srgbClr val="FFFF00"/>
                </a:solidFill>
              </a:rPr>
              <a:t>MoEDAL</a:t>
            </a:r>
            <a:endParaRPr lang="en-US" b="1" dirty="0">
              <a:solidFill>
                <a:srgbClr val="FFFF00"/>
              </a:solidFill>
            </a:endParaRPr>
          </a:p>
        </p:txBody>
      </p:sp>
      <p:sp>
        <p:nvSpPr>
          <p:cNvPr id="22" name="Content Placeholder 2"/>
          <p:cNvSpPr txBox="1">
            <a:spLocks/>
          </p:cNvSpPr>
          <p:nvPr/>
        </p:nvSpPr>
        <p:spPr>
          <a:xfrm>
            <a:off x="712053" y="4236710"/>
            <a:ext cx="7974747" cy="2014473"/>
          </a:xfrm>
          <a:prstGeom prst="rect">
            <a:avLst/>
          </a:prstGeom>
          <a:ln/>
        </p:spPr>
        <p:style>
          <a:lnRef idx="2">
            <a:schemeClr val="accent1"/>
          </a:lnRef>
          <a:fillRef idx="1">
            <a:schemeClr val="lt1"/>
          </a:fillRef>
          <a:effectRef idx="0">
            <a:schemeClr val="accent1"/>
          </a:effectRef>
          <a:fontRef idx="minor">
            <a:schemeClr val="dk1"/>
          </a:fontRef>
        </p:style>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600" b="1" dirty="0" smtClean="0"/>
              <a:t>IFIC Valencia Team</a:t>
            </a:r>
          </a:p>
          <a:p>
            <a:pPr marL="176213" indent="-176213"/>
            <a:r>
              <a:rPr lang="en-GB" sz="1600" dirty="0" smtClean="0"/>
              <a:t>J. </a:t>
            </a:r>
            <a:r>
              <a:rPr lang="en-GB" sz="1600" dirty="0" err="1" smtClean="0"/>
              <a:t>Bernabeu</a:t>
            </a:r>
            <a:r>
              <a:rPr lang="en-GB" sz="1600" dirty="0" smtClean="0"/>
              <a:t>, J. </a:t>
            </a:r>
            <a:r>
              <a:rPr lang="en-GB" sz="1600" dirty="0" err="1" smtClean="0"/>
              <a:t>Mamuzic</a:t>
            </a:r>
            <a:r>
              <a:rPr lang="en-GB" sz="1600" dirty="0" smtClean="0"/>
              <a:t>, </a:t>
            </a:r>
            <a:br>
              <a:rPr lang="en-GB" sz="1600" dirty="0" smtClean="0"/>
            </a:br>
            <a:r>
              <a:rPr lang="en-GB" sz="1600" dirty="0" smtClean="0"/>
              <a:t>V.A. Mitsou (leader), C. </a:t>
            </a:r>
            <a:r>
              <a:rPr lang="en-GB" sz="1600" dirty="0" err="1" smtClean="0"/>
              <a:t>García</a:t>
            </a:r>
            <a:r>
              <a:rPr lang="en-GB" sz="1600" dirty="0" smtClean="0"/>
              <a:t>,  </a:t>
            </a:r>
            <a:br>
              <a:rPr lang="en-GB" sz="1600" dirty="0" smtClean="0"/>
            </a:br>
            <a:r>
              <a:rPr lang="en-GB" sz="1600" dirty="0" smtClean="0"/>
              <a:t>R. Ruiz de </a:t>
            </a:r>
            <a:r>
              <a:rPr lang="en-GB" sz="1600" dirty="0" err="1" smtClean="0"/>
              <a:t>Austri</a:t>
            </a:r>
            <a:r>
              <a:rPr lang="en-GB" sz="1600" dirty="0" smtClean="0"/>
              <a:t>, V. Vento, </a:t>
            </a:r>
            <a:br>
              <a:rPr lang="en-GB" sz="1600" dirty="0" smtClean="0"/>
            </a:br>
            <a:r>
              <a:rPr lang="en-GB" sz="1600" dirty="0" smtClean="0"/>
              <a:t>O. </a:t>
            </a:r>
            <a:r>
              <a:rPr lang="en-GB" sz="1600" dirty="0" err="1" smtClean="0"/>
              <a:t>Vives</a:t>
            </a:r>
            <a:endParaRPr lang="en-GB" sz="1600" dirty="0" smtClean="0"/>
          </a:p>
          <a:p>
            <a:pPr marL="176213" indent="-176213"/>
            <a:r>
              <a:rPr lang="en-GB" sz="1600" dirty="0" smtClean="0">
                <a:solidFill>
                  <a:srgbClr val="0000FF"/>
                </a:solidFill>
              </a:rPr>
              <a:t>V.A. Mitsou: Chair of </a:t>
            </a:r>
            <a:br>
              <a:rPr lang="en-GB" sz="1600" dirty="0" smtClean="0">
                <a:solidFill>
                  <a:srgbClr val="0000FF"/>
                </a:solidFill>
              </a:rPr>
            </a:br>
            <a:r>
              <a:rPr lang="en-GB" sz="1600" dirty="0" smtClean="0">
                <a:solidFill>
                  <a:srgbClr val="0000FF"/>
                </a:solidFill>
              </a:rPr>
              <a:t>Collaboration Board  </a:t>
            </a:r>
            <a:endParaRPr lang="en-GB" sz="1600" dirty="0">
              <a:solidFill>
                <a:srgbClr val="0000FF"/>
              </a:solidFill>
            </a:endParaRPr>
          </a:p>
        </p:txBody>
      </p:sp>
      <p:pic>
        <p:nvPicPr>
          <p:cNvPr id="23" name="Picture 22"/>
          <p:cNvPicPr>
            <a:picLocks noChangeAspect="1"/>
          </p:cNvPicPr>
          <p:nvPr/>
        </p:nvPicPr>
        <p:blipFill>
          <a:blip r:embed="rId3"/>
          <a:stretch>
            <a:fillRect/>
          </a:stretch>
        </p:blipFill>
        <p:spPr>
          <a:xfrm>
            <a:off x="3579816" y="4385035"/>
            <a:ext cx="2578548" cy="173085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284134" y="1702012"/>
            <a:ext cx="1307113" cy="369332"/>
          </a:xfrm>
          <a:prstGeom prst="rect">
            <a:avLst/>
          </a:prstGeom>
          <a:noFill/>
        </p:spPr>
        <p:txBody>
          <a:bodyPr wrap="square" rtlCol="0">
            <a:spAutoFit/>
          </a:bodyPr>
          <a:lstStyle/>
          <a:p>
            <a:r>
              <a:rPr lang="en-GB" b="1" dirty="0" smtClean="0"/>
              <a:t>LHC Point 8</a:t>
            </a:r>
            <a:endParaRPr lang="en-GB" b="1" dirty="0"/>
          </a:p>
        </p:txBody>
      </p:sp>
      <p:sp>
        <p:nvSpPr>
          <p:cNvPr id="6" name="Rectangle 5"/>
          <p:cNvSpPr/>
          <p:nvPr/>
        </p:nvSpPr>
        <p:spPr>
          <a:xfrm>
            <a:off x="5321214" y="3645711"/>
            <a:ext cx="3572835" cy="523220"/>
          </a:xfrm>
          <a:prstGeom prst="rect">
            <a:avLst/>
          </a:prstGeom>
        </p:spPr>
        <p:txBody>
          <a:bodyPr wrap="square">
            <a:spAutoFit/>
          </a:bodyPr>
          <a:lstStyle/>
          <a:p>
            <a:pPr indent="-250825" algn="ctr"/>
            <a:r>
              <a:rPr lang="en-GB" sz="1400" dirty="0"/>
              <a:t>International collaboration of ~65 physicists </a:t>
            </a:r>
            <a:r>
              <a:rPr lang="en-GB" sz="1400" dirty="0" smtClean="0"/>
              <a:t>from </a:t>
            </a:r>
            <a:r>
              <a:rPr lang="en-GB" sz="1400" dirty="0"/>
              <a:t>21 participating institutions</a:t>
            </a:r>
          </a:p>
        </p:txBody>
      </p:sp>
      <p:pic>
        <p:nvPicPr>
          <p:cNvPr id="39" name="Picture 38"/>
          <p:cNvPicPr>
            <a:picLocks noChangeAspect="1"/>
          </p:cNvPicPr>
          <p:nvPr/>
        </p:nvPicPr>
        <p:blipFill>
          <a:blip r:embed="rId4"/>
          <a:stretch>
            <a:fillRect/>
          </a:stretch>
        </p:blipFill>
        <p:spPr>
          <a:xfrm>
            <a:off x="6208608" y="4425814"/>
            <a:ext cx="2413833" cy="1671116"/>
          </a:xfrm>
          <a:prstGeom prst="rect">
            <a:avLst/>
          </a:prstGeom>
          <a:ln>
            <a:noFill/>
          </a:ln>
          <a:effectLst>
            <a:outerShdw blurRad="292100" dist="139700" dir="2700000" algn="tl" rotWithShape="0">
              <a:srgbClr val="333333">
                <a:alpha val="65000"/>
              </a:srgbClr>
            </a:outerShdw>
          </a:effectLst>
        </p:spPr>
      </p:pic>
      <p:grpSp>
        <p:nvGrpSpPr>
          <p:cNvPr id="24" name="Group 40"/>
          <p:cNvGrpSpPr>
            <a:grpSpLocks noChangeAspect="1"/>
          </p:cNvGrpSpPr>
          <p:nvPr/>
        </p:nvGrpSpPr>
        <p:grpSpPr>
          <a:xfrm>
            <a:off x="83950" y="6021126"/>
            <a:ext cx="746500" cy="836874"/>
            <a:chOff x="7467600" y="304800"/>
            <a:chExt cx="1219200" cy="1366801"/>
          </a:xfrm>
        </p:grpSpPr>
        <p:pic>
          <p:nvPicPr>
            <p:cNvPr id="25" name="Picture 41"/>
            <p:cNvPicPr>
              <a:picLocks noChangeAspect="1"/>
            </p:cNvPicPr>
            <p:nvPr/>
          </p:nvPicPr>
          <p:blipFill rotWithShape="1">
            <a:blip r:embed="rId5"/>
            <a:srcRect b="18903"/>
            <a:stretch/>
          </p:blipFill>
          <p:spPr>
            <a:xfrm>
              <a:off x="7512050" y="304800"/>
              <a:ext cx="1130300" cy="1029932"/>
            </a:xfrm>
            <a:prstGeom prst="rect">
              <a:avLst/>
            </a:prstGeom>
            <a:effectLst>
              <a:outerShdw blurRad="292100" dist="139700" dir="2700000" algn="tl" rotWithShape="0">
                <a:schemeClr val="bg1">
                  <a:alpha val="65000"/>
                </a:schemeClr>
              </a:outerShdw>
            </a:effectLst>
          </p:spPr>
        </p:pic>
        <p:sp>
          <p:nvSpPr>
            <p:cNvPr id="26" name="TextBox 42"/>
            <p:cNvSpPr txBox="1"/>
            <p:nvPr/>
          </p:nvSpPr>
          <p:spPr>
            <a:xfrm>
              <a:off x="7467600" y="1219200"/>
              <a:ext cx="1219200" cy="452401"/>
            </a:xfrm>
            <a:prstGeom prst="rect">
              <a:avLst/>
            </a:prstGeom>
            <a:noFill/>
          </p:spPr>
          <p:txBody>
            <a:bodyPr wrap="square" rtlCol="0">
              <a:spAutoFit/>
            </a:bodyPr>
            <a:lstStyle/>
            <a:p>
              <a:pPr algn="ctr"/>
              <a:r>
                <a:rPr lang="en-GB" sz="1200" b="1" dirty="0" err="1" smtClean="0">
                  <a:solidFill>
                    <a:schemeClr val="accent6">
                      <a:lumMod val="75000"/>
                    </a:schemeClr>
                  </a:solidFill>
                  <a:effectLst>
                    <a:outerShdw blurRad="50800" dist="38100" dir="2700000" algn="tl" rotWithShape="0">
                      <a:schemeClr val="bg1">
                        <a:alpha val="43000"/>
                      </a:schemeClr>
                    </a:outerShdw>
                  </a:effectLst>
                </a:rPr>
                <a:t>MoEDAL</a:t>
              </a:r>
              <a:endParaRPr lang="en-GB" sz="1200" b="1" dirty="0">
                <a:solidFill>
                  <a:schemeClr val="accent6">
                    <a:lumMod val="75000"/>
                  </a:schemeClr>
                </a:solidFill>
                <a:effectLst>
                  <a:outerShdw blurRad="50800" dist="38100" dir="2700000" algn="tl" rotWithShape="0">
                    <a:schemeClr val="bg1">
                      <a:alpha val="43000"/>
                    </a:schemeClr>
                  </a:outerShdw>
                </a:effectLst>
              </a:endParaRPr>
            </a:p>
          </p:txBody>
        </p:sp>
      </p:grpSp>
    </p:spTree>
    <p:extLst>
      <p:ext uri="{BB962C8B-B14F-4D97-AF65-F5344CB8AC3E}">
        <p14:creationId xmlns:p14="http://schemas.microsoft.com/office/powerpoint/2010/main" val="41684726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err="1" smtClean="0"/>
              <a:t>MoEDAL</a:t>
            </a:r>
            <a:r>
              <a:rPr lang="en-GB" sz="3200" b="1" dirty="0" smtClean="0"/>
              <a:t> detectors</a:t>
            </a:r>
            <a:endParaRPr lang="en-GB" sz="3200" b="1" dirty="0"/>
          </a:p>
        </p:txBody>
      </p:sp>
      <p:sp>
        <p:nvSpPr>
          <p:cNvPr id="7" name="Marcador de número de diapositiva 6"/>
          <p:cNvSpPr>
            <a:spLocks noGrp="1"/>
          </p:cNvSpPr>
          <p:nvPr>
            <p:ph type="sldNum" sz="quarter" idx="12"/>
          </p:nvPr>
        </p:nvSpPr>
        <p:spPr/>
        <p:txBody>
          <a:bodyPr/>
          <a:lstStyle/>
          <a:p>
            <a:fld id="{E131B6B5-2164-3247-A94A-F0DBF7B7A6DB}" type="slidenum">
              <a:rPr lang="es-ES_tradnl" smtClean="0"/>
              <a:pPr/>
              <a:t>26</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2" name="Content Placeholder 2"/>
          <p:cNvSpPr txBox="1">
            <a:spLocks/>
          </p:cNvSpPr>
          <p:nvPr/>
        </p:nvSpPr>
        <p:spPr>
          <a:xfrm>
            <a:off x="457200" y="1325710"/>
            <a:ext cx="8229600" cy="48004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ea"/>
              <a:buAutoNum type="circleNumDbPlain"/>
            </a:pPr>
            <a:r>
              <a:rPr lang="en-GB" sz="1800" dirty="0" smtClean="0"/>
              <a:t>Nuclear Track Detectors (NTDs)</a:t>
            </a:r>
          </a:p>
          <a:p>
            <a:pPr lvl="1"/>
            <a:r>
              <a:rPr lang="en-GB" sz="1600" dirty="0" smtClean="0"/>
              <a:t>HIP passage through </a:t>
            </a:r>
            <a:r>
              <a:rPr lang="en-GB" sz="1600" dirty="0"/>
              <a:t>plastic </a:t>
            </a:r>
            <a:r>
              <a:rPr lang="en-GB" sz="1600" dirty="0" smtClean="0"/>
              <a:t>NTD sheets </a:t>
            </a:r>
            <a:r>
              <a:rPr lang="en-GB" sz="1600" dirty="0"/>
              <a:t>marked </a:t>
            </a:r>
            <a:r>
              <a:rPr lang="en-GB" sz="1600" dirty="0" smtClean="0"/>
              <a:t/>
            </a:r>
            <a:br>
              <a:rPr lang="en-GB" sz="1600" dirty="0" smtClean="0"/>
            </a:br>
            <a:r>
              <a:rPr lang="en-GB" sz="1600" dirty="0" smtClean="0"/>
              <a:t>by invisible “</a:t>
            </a:r>
            <a:r>
              <a:rPr lang="en-GB" sz="1600" dirty="0"/>
              <a:t>latent track</a:t>
            </a:r>
            <a:r>
              <a:rPr lang="en-GB" sz="1600" dirty="0" smtClean="0"/>
              <a:t>” </a:t>
            </a:r>
            <a:r>
              <a:rPr lang="en-GB" sz="1600" dirty="0"/>
              <a:t>along the trajectory</a:t>
            </a:r>
          </a:p>
          <a:p>
            <a:pPr lvl="1"/>
            <a:r>
              <a:rPr lang="en-GB" sz="1600" dirty="0" smtClean="0"/>
              <a:t>damage zone </a:t>
            </a:r>
            <a:r>
              <a:rPr lang="en-GB" sz="1600" dirty="0"/>
              <a:t>revealed </a:t>
            </a:r>
            <a:r>
              <a:rPr lang="en-GB" sz="1600" dirty="0" smtClean="0"/>
              <a:t>as </a:t>
            </a:r>
            <a:r>
              <a:rPr lang="en-GB" sz="1600" dirty="0"/>
              <a:t>cone-shaped </a:t>
            </a:r>
            <a:r>
              <a:rPr lang="en-GB" sz="1600" dirty="0" smtClean="0"/>
              <a:t>“etch</a:t>
            </a:r>
            <a:r>
              <a:rPr lang="en-GB" sz="1600" dirty="0"/>
              <a:t>-</a:t>
            </a:r>
            <a:r>
              <a:rPr lang="en-GB" sz="1600" dirty="0" smtClean="0"/>
              <a:t>pit” </a:t>
            </a:r>
            <a:br>
              <a:rPr lang="en-GB" sz="1600" dirty="0" smtClean="0"/>
            </a:br>
            <a:r>
              <a:rPr lang="en-GB" sz="1600" dirty="0" smtClean="0"/>
              <a:t>when </a:t>
            </a:r>
            <a:r>
              <a:rPr lang="en-GB" sz="1600" dirty="0"/>
              <a:t>plastic sheet is chemically etched </a:t>
            </a:r>
          </a:p>
          <a:p>
            <a:pPr lvl="1"/>
            <a:r>
              <a:rPr lang="en-GB" sz="1600" dirty="0" smtClean="0"/>
              <a:t>plastic </a:t>
            </a:r>
            <a:r>
              <a:rPr lang="en-GB" sz="1600" dirty="0"/>
              <a:t>sheets are later scanned to detect etch-</a:t>
            </a:r>
            <a:r>
              <a:rPr lang="en-GB" sz="1600" dirty="0" smtClean="0"/>
              <a:t>pits</a:t>
            </a:r>
            <a:endParaRPr lang="en-GB" sz="1400" dirty="0" smtClean="0"/>
          </a:p>
          <a:p>
            <a:pPr>
              <a:buFont typeface="+mj-ea"/>
              <a:buAutoNum type="circleNumDbPlain"/>
            </a:pPr>
            <a:r>
              <a:rPr lang="en-GB" sz="1800" dirty="0"/>
              <a:t>Monopole Trapping detector (MMT</a:t>
            </a:r>
            <a:r>
              <a:rPr lang="en-GB" sz="1800" dirty="0" smtClean="0"/>
              <a:t>)</a:t>
            </a:r>
          </a:p>
          <a:p>
            <a:pPr lvl="1"/>
            <a:r>
              <a:rPr lang="en-GB" sz="1600" dirty="0" smtClean="0"/>
              <a:t>magnetic monopoles can stop (‘trapped’) at </a:t>
            </a:r>
            <a:r>
              <a:rPr lang="en-GB" sz="1600" dirty="0" err="1" smtClean="0"/>
              <a:t>aluminum</a:t>
            </a:r>
            <a:r>
              <a:rPr lang="en-GB" sz="1600" dirty="0" smtClean="0"/>
              <a:t> bars </a:t>
            </a:r>
          </a:p>
          <a:p>
            <a:pPr lvl="1"/>
            <a:r>
              <a:rPr lang="en-GB" sz="1600" dirty="0" smtClean="0"/>
              <a:t>bars are analysed </a:t>
            </a:r>
            <a:r>
              <a:rPr lang="en-GB" sz="1600" dirty="0" smtClean="0"/>
              <a:t>in </a:t>
            </a:r>
            <a:r>
              <a:rPr lang="en-GB" sz="1600" dirty="0"/>
              <a:t>r</a:t>
            </a:r>
            <a:r>
              <a:rPr lang="en-GB" sz="1600" dirty="0" smtClean="0"/>
              <a:t>emote </a:t>
            </a:r>
            <a:r>
              <a:rPr lang="en-GB" sz="1600" dirty="0"/>
              <a:t>superconducting </a:t>
            </a:r>
            <a:r>
              <a:rPr lang="en-GB" sz="1600" dirty="0" smtClean="0"/>
              <a:t>magnetometer</a:t>
            </a:r>
          </a:p>
          <a:p>
            <a:pPr marL="457200" lvl="1" indent="0">
              <a:buNone/>
            </a:pPr>
            <a:r>
              <a:rPr lang="en-GB" sz="1600" dirty="0" smtClean="0"/>
              <a:t>       facility (</a:t>
            </a:r>
            <a:r>
              <a:rPr lang="es-ES" sz="1600" dirty="0"/>
              <a:t>ETH </a:t>
            </a:r>
            <a:r>
              <a:rPr lang="es-ES" sz="1600" dirty="0" err="1" smtClean="0"/>
              <a:t>Zurich</a:t>
            </a:r>
            <a:r>
              <a:rPr lang="es-ES" sz="1600" dirty="0" smtClean="0"/>
              <a:t>)</a:t>
            </a:r>
            <a:r>
              <a:rPr lang="en-GB" sz="1600" dirty="0" smtClean="0"/>
              <a:t>.</a:t>
            </a:r>
            <a:endParaRPr lang="en-GB" sz="1600" dirty="0" smtClean="0"/>
          </a:p>
          <a:p>
            <a:pPr>
              <a:buFont typeface="+mj-ea"/>
              <a:buAutoNum type="circleNumDbPlain"/>
            </a:pPr>
            <a:r>
              <a:rPr lang="en-GB" sz="1800" dirty="0" err="1"/>
              <a:t>TimePix</a:t>
            </a:r>
            <a:r>
              <a:rPr lang="en-GB" sz="1800" dirty="0"/>
              <a:t> radiation background </a:t>
            </a:r>
            <a:r>
              <a:rPr lang="en-GB" sz="1800" dirty="0" smtClean="0"/>
              <a:t>monitor</a:t>
            </a:r>
            <a:endParaRPr lang="en-GB" sz="1800" dirty="0" smtClean="0"/>
          </a:p>
        </p:txBody>
      </p:sp>
      <p:pic>
        <p:nvPicPr>
          <p:cNvPr id="39" name="Picture 5" descr="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419987"/>
            <a:ext cx="3505200" cy="1636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390" y="4635350"/>
            <a:ext cx="7703904" cy="1661426"/>
          </a:xfrm>
          <a:prstGeom prst="rect">
            <a:avLst/>
          </a:prstGeom>
        </p:spPr>
      </p:pic>
      <p:pic>
        <p:nvPicPr>
          <p:cNvPr id="42" name="Picture 2" descr="http://i01.i.aliimg.com/photo/v0/547201765/2024_Aluminum_Square_B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7263" y="3519128"/>
            <a:ext cx="1215047" cy="806220"/>
          </a:xfrm>
          <a:prstGeom prst="rect">
            <a:avLst/>
          </a:prstGeom>
          <a:ln w="28575" cmpd="sng">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16018" y="5312859"/>
            <a:ext cx="1278998" cy="369332"/>
          </a:xfrm>
          <a:prstGeom prst="rect">
            <a:avLst/>
          </a:prstGeom>
          <a:noFill/>
        </p:spPr>
        <p:txBody>
          <a:bodyPr wrap="square" rtlCol="0">
            <a:spAutoFit/>
          </a:bodyPr>
          <a:lstStyle/>
          <a:p>
            <a:r>
              <a:rPr lang="en-GB" dirty="0" err="1" smtClean="0">
                <a:solidFill>
                  <a:schemeClr val="bg1"/>
                </a:solidFill>
              </a:rPr>
              <a:t>LHCb</a:t>
            </a:r>
            <a:r>
              <a:rPr lang="en-GB" dirty="0" smtClean="0">
                <a:solidFill>
                  <a:schemeClr val="bg1"/>
                </a:solidFill>
              </a:rPr>
              <a:t> VELO</a:t>
            </a:r>
            <a:endParaRPr lang="en-GB" dirty="0">
              <a:solidFill>
                <a:schemeClr val="bg1"/>
              </a:solidFill>
            </a:endParaRPr>
          </a:p>
        </p:txBody>
      </p:sp>
      <p:sp>
        <p:nvSpPr>
          <p:cNvPr id="43" name="TextBox 42"/>
          <p:cNvSpPr txBox="1"/>
          <p:nvPr/>
        </p:nvSpPr>
        <p:spPr>
          <a:xfrm>
            <a:off x="2633073" y="5636192"/>
            <a:ext cx="1177024" cy="600164"/>
          </a:xfrm>
          <a:prstGeom prst="rect">
            <a:avLst/>
          </a:prstGeom>
          <a:noFill/>
        </p:spPr>
        <p:txBody>
          <a:bodyPr wrap="square" tIns="0" rtlCol="0">
            <a:spAutoFit/>
          </a:bodyPr>
          <a:lstStyle/>
          <a:p>
            <a:pPr algn="ctr"/>
            <a:r>
              <a:rPr lang="en-GB" dirty="0" smtClean="0">
                <a:solidFill>
                  <a:schemeClr val="bg1"/>
                </a:solidFill>
              </a:rPr>
              <a:t>beam </a:t>
            </a:r>
            <a:br>
              <a:rPr lang="en-GB" dirty="0" smtClean="0">
                <a:solidFill>
                  <a:schemeClr val="bg1"/>
                </a:solidFill>
              </a:rPr>
            </a:br>
            <a:r>
              <a:rPr lang="en-GB" dirty="0" smtClean="0">
                <a:solidFill>
                  <a:schemeClr val="bg1"/>
                </a:solidFill>
              </a:rPr>
              <a:t>pipe</a:t>
            </a:r>
            <a:endParaRPr lang="en-GB" dirty="0">
              <a:solidFill>
                <a:schemeClr val="bg1"/>
              </a:solidFill>
            </a:endParaRPr>
          </a:p>
        </p:txBody>
      </p:sp>
      <p:cxnSp>
        <p:nvCxnSpPr>
          <p:cNvPr id="6" name="Straight Arrow Connector 5"/>
          <p:cNvCxnSpPr>
            <a:stCxn id="43" idx="0"/>
          </p:cNvCxnSpPr>
          <p:nvPr/>
        </p:nvCxnSpPr>
        <p:spPr>
          <a:xfrm flipV="1">
            <a:off x="3221585" y="5497526"/>
            <a:ext cx="393835" cy="1386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211262" y="5377006"/>
            <a:ext cx="951545" cy="369332"/>
          </a:xfrm>
          <a:prstGeom prst="rect">
            <a:avLst/>
          </a:prstGeom>
          <a:noFill/>
        </p:spPr>
        <p:txBody>
          <a:bodyPr wrap="square" rtlCol="0">
            <a:spAutoFit/>
          </a:bodyPr>
          <a:lstStyle/>
          <a:p>
            <a:pPr algn="r"/>
            <a:r>
              <a:rPr lang="en-GB" dirty="0" err="1" smtClean="0">
                <a:solidFill>
                  <a:schemeClr val="bg1"/>
                </a:solidFill>
              </a:rPr>
              <a:t>TimePix</a:t>
            </a:r>
            <a:endParaRPr lang="en-GB" dirty="0">
              <a:solidFill>
                <a:schemeClr val="bg1"/>
              </a:solidFill>
            </a:endParaRPr>
          </a:p>
        </p:txBody>
      </p:sp>
      <p:cxnSp>
        <p:nvCxnSpPr>
          <p:cNvPr id="45" name="Straight Arrow Connector 44"/>
          <p:cNvCxnSpPr>
            <a:stCxn id="44" idx="3"/>
          </p:cNvCxnSpPr>
          <p:nvPr/>
        </p:nvCxnSpPr>
        <p:spPr>
          <a:xfrm flipV="1">
            <a:off x="7162807" y="5497525"/>
            <a:ext cx="271980" cy="6414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116018" y="5788816"/>
            <a:ext cx="778706" cy="369332"/>
          </a:xfrm>
          <a:prstGeom prst="rect">
            <a:avLst/>
          </a:prstGeom>
          <a:noFill/>
        </p:spPr>
        <p:txBody>
          <a:bodyPr wrap="square" rtlCol="0">
            <a:spAutoFit/>
          </a:bodyPr>
          <a:lstStyle/>
          <a:p>
            <a:r>
              <a:rPr lang="en-GB" dirty="0" smtClean="0">
                <a:solidFill>
                  <a:schemeClr val="bg1"/>
                </a:solidFill>
              </a:rPr>
              <a:t>MMTs</a:t>
            </a:r>
            <a:endParaRPr lang="en-GB" dirty="0">
              <a:solidFill>
                <a:schemeClr val="bg1"/>
              </a:solidFill>
            </a:endParaRPr>
          </a:p>
        </p:txBody>
      </p:sp>
      <p:cxnSp>
        <p:nvCxnSpPr>
          <p:cNvPr id="47" name="Straight Arrow Connector 46"/>
          <p:cNvCxnSpPr>
            <a:stCxn id="46" idx="3"/>
          </p:cNvCxnSpPr>
          <p:nvPr/>
        </p:nvCxnSpPr>
        <p:spPr>
          <a:xfrm>
            <a:off x="4894724" y="5973482"/>
            <a:ext cx="2808902"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46" idx="1"/>
          </p:cNvCxnSpPr>
          <p:nvPr/>
        </p:nvCxnSpPr>
        <p:spPr>
          <a:xfrm flipH="1">
            <a:off x="3745205" y="5973482"/>
            <a:ext cx="370813"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5274926" y="4643125"/>
            <a:ext cx="727160" cy="369332"/>
          </a:xfrm>
          <a:prstGeom prst="rect">
            <a:avLst/>
          </a:prstGeom>
          <a:noFill/>
        </p:spPr>
        <p:txBody>
          <a:bodyPr wrap="square" rtlCol="0">
            <a:spAutoFit/>
          </a:bodyPr>
          <a:lstStyle/>
          <a:p>
            <a:r>
              <a:rPr lang="en-GB" dirty="0" smtClean="0">
                <a:solidFill>
                  <a:schemeClr val="bg1"/>
                </a:solidFill>
              </a:rPr>
              <a:t>NTDs</a:t>
            </a:r>
            <a:endParaRPr lang="en-GB" dirty="0">
              <a:solidFill>
                <a:schemeClr val="bg1"/>
              </a:solidFill>
            </a:endParaRPr>
          </a:p>
        </p:txBody>
      </p:sp>
      <p:cxnSp>
        <p:nvCxnSpPr>
          <p:cNvPr id="58" name="Straight Arrow Connector 57"/>
          <p:cNvCxnSpPr>
            <a:stCxn id="57" idx="3"/>
          </p:cNvCxnSpPr>
          <p:nvPr/>
        </p:nvCxnSpPr>
        <p:spPr>
          <a:xfrm flipV="1">
            <a:off x="6002086" y="4820016"/>
            <a:ext cx="1927808" cy="777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57" idx="1"/>
          </p:cNvCxnSpPr>
          <p:nvPr/>
        </p:nvCxnSpPr>
        <p:spPr>
          <a:xfrm flipH="1" flipV="1">
            <a:off x="1923030" y="4820016"/>
            <a:ext cx="3351896" cy="777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75" name="Group 74"/>
          <p:cNvGrpSpPr>
            <a:grpSpLocks noChangeAspect="1"/>
          </p:cNvGrpSpPr>
          <p:nvPr/>
        </p:nvGrpSpPr>
        <p:grpSpPr>
          <a:xfrm>
            <a:off x="7801713" y="342581"/>
            <a:ext cx="746500" cy="836874"/>
            <a:chOff x="7467600" y="304800"/>
            <a:chExt cx="1219200" cy="1366801"/>
          </a:xfrm>
        </p:grpSpPr>
        <p:pic>
          <p:nvPicPr>
            <p:cNvPr id="76" name="Picture 75"/>
            <p:cNvPicPr>
              <a:picLocks noChangeAspect="1"/>
            </p:cNvPicPr>
            <p:nvPr/>
          </p:nvPicPr>
          <p:blipFill rotWithShape="1">
            <a:blip r:embed="rId5"/>
            <a:srcRect b="18903"/>
            <a:stretch/>
          </p:blipFill>
          <p:spPr>
            <a:xfrm>
              <a:off x="7512050" y="304800"/>
              <a:ext cx="1130300" cy="1029932"/>
            </a:xfrm>
            <a:prstGeom prst="rect">
              <a:avLst/>
            </a:prstGeom>
            <a:effectLst>
              <a:outerShdw blurRad="292100" dist="139700" dir="2700000" algn="tl" rotWithShape="0">
                <a:schemeClr val="bg1">
                  <a:alpha val="65000"/>
                </a:schemeClr>
              </a:outerShdw>
            </a:effectLst>
          </p:spPr>
        </p:pic>
        <p:sp>
          <p:nvSpPr>
            <p:cNvPr id="77" name="TextBox 76"/>
            <p:cNvSpPr txBox="1"/>
            <p:nvPr/>
          </p:nvSpPr>
          <p:spPr>
            <a:xfrm>
              <a:off x="7467600" y="1219200"/>
              <a:ext cx="1219200" cy="452401"/>
            </a:xfrm>
            <a:prstGeom prst="rect">
              <a:avLst/>
            </a:prstGeom>
            <a:noFill/>
          </p:spPr>
          <p:txBody>
            <a:bodyPr wrap="square" rtlCol="0">
              <a:spAutoFit/>
            </a:bodyPr>
            <a:lstStyle/>
            <a:p>
              <a:pPr algn="ctr"/>
              <a:r>
                <a:rPr lang="en-GB" sz="1200" b="1" dirty="0" err="1" smtClean="0">
                  <a:solidFill>
                    <a:schemeClr val="accent6">
                      <a:lumMod val="75000"/>
                    </a:schemeClr>
                  </a:solidFill>
                  <a:effectLst>
                    <a:outerShdw blurRad="50800" dist="38100" dir="2700000" algn="tl" rotWithShape="0">
                      <a:schemeClr val="bg1">
                        <a:alpha val="43000"/>
                      </a:schemeClr>
                    </a:outerShdw>
                  </a:effectLst>
                </a:rPr>
                <a:t>MoEDAL</a:t>
              </a:r>
              <a:endParaRPr lang="en-GB" sz="1200" b="1" dirty="0">
                <a:solidFill>
                  <a:schemeClr val="accent6">
                    <a:lumMod val="75000"/>
                  </a:schemeClr>
                </a:solidFill>
                <a:effectLst>
                  <a:outerShdw blurRad="50800" dist="38100" dir="2700000" algn="tl" rotWithShape="0">
                    <a:schemeClr val="bg1">
                      <a:alpha val="43000"/>
                    </a:schemeClr>
                  </a:outerShdw>
                </a:effectLst>
              </a:endParaRPr>
            </a:p>
          </p:txBody>
        </p:sp>
      </p:grpSp>
      <p:grpSp>
        <p:nvGrpSpPr>
          <p:cNvPr id="27" name="Group 74"/>
          <p:cNvGrpSpPr>
            <a:grpSpLocks noChangeAspect="1"/>
          </p:cNvGrpSpPr>
          <p:nvPr/>
        </p:nvGrpSpPr>
        <p:grpSpPr>
          <a:xfrm>
            <a:off x="95397" y="6021126"/>
            <a:ext cx="746500" cy="836874"/>
            <a:chOff x="7467600" y="304800"/>
            <a:chExt cx="1219200" cy="1366801"/>
          </a:xfrm>
        </p:grpSpPr>
        <p:pic>
          <p:nvPicPr>
            <p:cNvPr id="28" name="Picture 75"/>
            <p:cNvPicPr>
              <a:picLocks noChangeAspect="1"/>
            </p:cNvPicPr>
            <p:nvPr/>
          </p:nvPicPr>
          <p:blipFill rotWithShape="1">
            <a:blip r:embed="rId5"/>
            <a:srcRect b="18903"/>
            <a:stretch/>
          </p:blipFill>
          <p:spPr>
            <a:xfrm>
              <a:off x="7512050" y="304800"/>
              <a:ext cx="1130300" cy="1029932"/>
            </a:xfrm>
            <a:prstGeom prst="rect">
              <a:avLst/>
            </a:prstGeom>
            <a:effectLst>
              <a:outerShdw blurRad="292100" dist="139700" dir="2700000" algn="tl" rotWithShape="0">
                <a:schemeClr val="bg1">
                  <a:alpha val="65000"/>
                </a:schemeClr>
              </a:outerShdw>
            </a:effectLst>
          </p:spPr>
        </p:pic>
        <p:sp>
          <p:nvSpPr>
            <p:cNvPr id="29" name="TextBox 76"/>
            <p:cNvSpPr txBox="1"/>
            <p:nvPr/>
          </p:nvSpPr>
          <p:spPr>
            <a:xfrm>
              <a:off x="7467600" y="1219200"/>
              <a:ext cx="1219200" cy="452401"/>
            </a:xfrm>
            <a:prstGeom prst="rect">
              <a:avLst/>
            </a:prstGeom>
            <a:noFill/>
          </p:spPr>
          <p:txBody>
            <a:bodyPr wrap="square" rtlCol="0">
              <a:spAutoFit/>
            </a:bodyPr>
            <a:lstStyle/>
            <a:p>
              <a:pPr algn="ctr"/>
              <a:r>
                <a:rPr lang="en-GB" sz="1200" b="1" dirty="0" err="1" smtClean="0">
                  <a:solidFill>
                    <a:schemeClr val="accent6">
                      <a:lumMod val="75000"/>
                    </a:schemeClr>
                  </a:solidFill>
                  <a:effectLst>
                    <a:outerShdw blurRad="50800" dist="38100" dir="2700000" algn="tl" rotWithShape="0">
                      <a:schemeClr val="bg1">
                        <a:alpha val="43000"/>
                      </a:schemeClr>
                    </a:outerShdw>
                  </a:effectLst>
                </a:rPr>
                <a:t>MoEDAL</a:t>
              </a:r>
              <a:endParaRPr lang="en-GB" sz="1200" b="1" dirty="0">
                <a:solidFill>
                  <a:schemeClr val="accent6">
                    <a:lumMod val="75000"/>
                  </a:schemeClr>
                </a:solidFill>
                <a:effectLst>
                  <a:outerShdw blurRad="50800" dist="38100" dir="2700000" algn="tl" rotWithShape="0">
                    <a:schemeClr val="bg1">
                      <a:alpha val="43000"/>
                    </a:schemeClr>
                  </a:outerShdw>
                </a:effectLst>
              </a:endParaRPr>
            </a:p>
          </p:txBody>
        </p:sp>
      </p:grpSp>
    </p:spTree>
    <p:extLst>
      <p:ext uri="{BB962C8B-B14F-4D97-AF65-F5344CB8AC3E}">
        <p14:creationId xmlns:p14="http://schemas.microsoft.com/office/powerpoint/2010/main" val="12921785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err="1" smtClean="0"/>
              <a:t>MoEDAL</a:t>
            </a:r>
            <a:r>
              <a:rPr lang="en-GB" sz="3200" b="1" dirty="0" smtClean="0"/>
              <a:t> physics</a:t>
            </a:r>
            <a:endParaRPr lang="en-GB" sz="3200" b="1" dirty="0"/>
          </a:p>
        </p:txBody>
      </p:sp>
      <p:sp>
        <p:nvSpPr>
          <p:cNvPr id="7" name="Marcador de número de diapositiva 6"/>
          <p:cNvSpPr>
            <a:spLocks noGrp="1"/>
          </p:cNvSpPr>
          <p:nvPr>
            <p:ph type="sldNum" sz="quarter" idx="12"/>
          </p:nvPr>
        </p:nvSpPr>
        <p:spPr/>
        <p:txBody>
          <a:bodyPr/>
          <a:lstStyle/>
          <a:p>
            <a:fld id="{E131B6B5-2164-3247-A94A-F0DBF7B7A6DB}" type="slidenum">
              <a:rPr lang="es-ES_tradnl" smtClean="0"/>
              <a:pPr/>
              <a:t>27</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2" name="Content Placeholder 2"/>
          <p:cNvSpPr txBox="1">
            <a:spLocks/>
          </p:cNvSpPr>
          <p:nvPr/>
        </p:nvSpPr>
        <p:spPr>
          <a:xfrm>
            <a:off x="1200128" y="3690311"/>
            <a:ext cx="6467374" cy="28906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000" dirty="0"/>
              <a:t>Physics program </a:t>
            </a:r>
            <a:r>
              <a:rPr lang="en-GB" sz="1800" dirty="0" smtClean="0"/>
              <a:t>[</a:t>
            </a:r>
            <a:r>
              <a:rPr lang="en-GB" sz="1800" dirty="0" err="1" smtClean="0"/>
              <a:t>MoEDAL</a:t>
            </a:r>
            <a:r>
              <a:rPr lang="en-GB" sz="1800" dirty="0" smtClean="0"/>
              <a:t> </a:t>
            </a:r>
            <a:r>
              <a:rPr lang="en-GB" sz="1800" dirty="0" err="1" smtClean="0"/>
              <a:t>Collab</a:t>
            </a:r>
            <a:r>
              <a:rPr lang="en-GB" sz="1800" dirty="0" smtClean="0"/>
              <a:t>, </a:t>
            </a:r>
            <a:r>
              <a:rPr lang="en-GB" sz="1800" dirty="0" smtClean="0">
                <a:solidFill>
                  <a:srgbClr val="0000FF"/>
                </a:solidFill>
              </a:rPr>
              <a:t>IJMP A29 (2014) 1430050</a:t>
            </a:r>
            <a:r>
              <a:rPr lang="en-GB" sz="1800" dirty="0" smtClean="0"/>
              <a:t>]</a:t>
            </a:r>
          </a:p>
          <a:p>
            <a:pPr indent="-166688"/>
            <a:r>
              <a:rPr lang="en-GB" sz="1800" b="1" dirty="0" smtClean="0"/>
              <a:t>Magnetic </a:t>
            </a:r>
            <a:r>
              <a:rPr lang="en-GB" sz="1800" b="1" dirty="0"/>
              <a:t>monopoles</a:t>
            </a:r>
            <a:r>
              <a:rPr lang="en-GB" sz="1800" dirty="0"/>
              <a:t>, </a:t>
            </a:r>
            <a:r>
              <a:rPr lang="en-GB" sz="1800" dirty="0" err="1" smtClean="0"/>
              <a:t>dyons</a:t>
            </a:r>
            <a:endParaRPr lang="en-GB" sz="1800" dirty="0" smtClean="0"/>
          </a:p>
          <a:p>
            <a:pPr indent="-166688"/>
            <a:r>
              <a:rPr lang="en-GB" sz="1800" b="1" dirty="0" err="1" smtClean="0">
                <a:solidFill>
                  <a:schemeClr val="accent2"/>
                </a:solidFill>
              </a:rPr>
              <a:t>Supersymmetry</a:t>
            </a:r>
            <a:r>
              <a:rPr lang="en-GB" sz="1800" b="1" dirty="0">
                <a:solidFill>
                  <a:schemeClr val="accent2"/>
                </a:solidFill>
              </a:rPr>
              <a:t>: </a:t>
            </a:r>
            <a:r>
              <a:rPr lang="en-GB" sz="1800" b="1" dirty="0" err="1">
                <a:solidFill>
                  <a:schemeClr val="accent2"/>
                </a:solidFill>
              </a:rPr>
              <a:t>sleptons</a:t>
            </a:r>
            <a:r>
              <a:rPr lang="en-GB" sz="1800" b="1" dirty="0">
                <a:solidFill>
                  <a:schemeClr val="accent2"/>
                </a:solidFill>
              </a:rPr>
              <a:t>, R-hadrons</a:t>
            </a:r>
          </a:p>
          <a:p>
            <a:pPr indent="-166688"/>
            <a:r>
              <a:rPr lang="en-GB" sz="1800" dirty="0"/>
              <a:t>Long-lived </a:t>
            </a:r>
            <a:r>
              <a:rPr lang="en-GB" sz="1800" dirty="0" smtClean="0"/>
              <a:t>doubly charged Higgs </a:t>
            </a:r>
          </a:p>
          <a:p>
            <a:pPr indent="-166688"/>
            <a:r>
              <a:rPr lang="en-GB" sz="1800" dirty="0" smtClean="0"/>
              <a:t>Black</a:t>
            </a:r>
            <a:r>
              <a:rPr lang="en-GB" sz="1800" dirty="0"/>
              <a:t>-hole remnants</a:t>
            </a:r>
          </a:p>
          <a:p>
            <a:pPr indent="-166688"/>
            <a:r>
              <a:rPr lang="en-GB" sz="1800" dirty="0" smtClean="0"/>
              <a:t>Quirks, Q</a:t>
            </a:r>
            <a:r>
              <a:rPr lang="en-GB" sz="1800" dirty="0"/>
              <a:t>-balls, …</a:t>
            </a:r>
            <a:r>
              <a:rPr lang="en-GB" sz="1800" dirty="0" smtClean="0"/>
              <a:t>.</a:t>
            </a:r>
          </a:p>
        </p:txBody>
      </p:sp>
      <p:sp>
        <p:nvSpPr>
          <p:cNvPr id="27" name="TextBox 15"/>
          <p:cNvSpPr txBox="1">
            <a:spLocks noChangeArrowheads="1"/>
          </p:cNvSpPr>
          <p:nvPr/>
        </p:nvSpPr>
        <p:spPr bwMode="auto">
          <a:xfrm>
            <a:off x="5697974" y="1938328"/>
            <a:ext cx="1698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dirty="0" smtClean="0">
                <a:solidFill>
                  <a:srgbClr val="000000"/>
                </a:solidFill>
                <a:latin typeface="+mn-lt"/>
              </a:rPr>
              <a:t>velocity: </a:t>
            </a:r>
            <a:r>
              <a:rPr lang="el-GR" sz="1800" dirty="0" smtClean="0">
                <a:solidFill>
                  <a:srgbClr val="000000"/>
                </a:solidFill>
                <a:latin typeface="+mn-lt"/>
                <a:cs typeface="Symbol" charset="0"/>
              </a:rPr>
              <a:t>β</a:t>
            </a:r>
            <a:r>
              <a:rPr lang="en-US" sz="1800" dirty="0" smtClean="0">
                <a:solidFill>
                  <a:srgbClr val="000000"/>
                </a:solidFill>
                <a:latin typeface="+mn-lt"/>
                <a:cs typeface="Symbol" charset="0"/>
              </a:rPr>
              <a:t> </a:t>
            </a:r>
            <a:r>
              <a:rPr lang="en-US" sz="1800" i="1" dirty="0" smtClean="0">
                <a:solidFill>
                  <a:srgbClr val="000000"/>
                </a:solidFill>
                <a:latin typeface="+mn-lt"/>
              </a:rPr>
              <a:t>= v/c</a:t>
            </a:r>
            <a:endParaRPr lang="en-US" sz="1800" i="1" dirty="0">
              <a:solidFill>
                <a:srgbClr val="000000"/>
              </a:solidFill>
              <a:latin typeface="+mn-lt"/>
            </a:endParaRPr>
          </a:p>
        </p:txBody>
      </p:sp>
      <p:cxnSp>
        <p:nvCxnSpPr>
          <p:cNvPr id="28" name="Straight Connector 27"/>
          <p:cNvCxnSpPr/>
          <p:nvPr/>
        </p:nvCxnSpPr>
        <p:spPr>
          <a:xfrm>
            <a:off x="5737050" y="2002860"/>
            <a:ext cx="1524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14"/>
          <p:cNvSpPr txBox="1">
            <a:spLocks noChangeArrowheads="1"/>
          </p:cNvSpPr>
          <p:nvPr/>
        </p:nvSpPr>
        <p:spPr bwMode="auto">
          <a:xfrm>
            <a:off x="5983318" y="1621860"/>
            <a:ext cx="8181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dirty="0" smtClean="0">
                <a:solidFill>
                  <a:srgbClr val="000000"/>
                </a:solidFill>
                <a:latin typeface="+mn-lt"/>
              </a:rPr>
              <a:t>charge</a:t>
            </a:r>
            <a:endParaRPr lang="en-US" sz="1800" dirty="0">
              <a:solidFill>
                <a:srgbClr val="000000"/>
              </a:solidFill>
              <a:latin typeface="+mn-lt"/>
            </a:endParaRPr>
          </a:p>
        </p:txBody>
      </p:sp>
      <p:sp>
        <p:nvSpPr>
          <p:cNvPr id="30" name="Oval 29"/>
          <p:cNvSpPr/>
          <p:nvPr/>
        </p:nvSpPr>
        <p:spPr>
          <a:xfrm>
            <a:off x="4154312" y="2614048"/>
            <a:ext cx="546100" cy="450850"/>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TextBox 24"/>
          <p:cNvSpPr txBox="1">
            <a:spLocks noChangeArrowheads="1"/>
          </p:cNvSpPr>
          <p:nvPr/>
        </p:nvSpPr>
        <p:spPr bwMode="auto">
          <a:xfrm>
            <a:off x="7337250" y="1727290"/>
            <a:ext cx="826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solidFill>
                  <a:srgbClr val="000000"/>
                </a:solidFill>
                <a:latin typeface="+mn-lt"/>
              </a:rPr>
              <a:t>= z</a:t>
            </a:r>
            <a:r>
              <a:rPr lang="en-US" dirty="0" smtClean="0">
                <a:solidFill>
                  <a:srgbClr val="000000"/>
                </a:solidFill>
                <a:latin typeface="+mn-lt"/>
              </a:rPr>
              <a:t>/</a:t>
            </a:r>
            <a:r>
              <a:rPr lang="el-GR" dirty="0" smtClean="0">
                <a:solidFill>
                  <a:srgbClr val="000000"/>
                </a:solidFill>
                <a:latin typeface="+mn-lt"/>
                <a:cs typeface="Symbol" charset="0"/>
              </a:rPr>
              <a:t>β</a:t>
            </a:r>
            <a:endParaRPr lang="en-US" dirty="0">
              <a:solidFill>
                <a:srgbClr val="000000"/>
              </a:solidFill>
              <a:latin typeface="+mn-lt"/>
              <a:cs typeface="Symbol" charset="0"/>
            </a:endParaRPr>
          </a:p>
        </p:txBody>
      </p:sp>
      <p:pic>
        <p:nvPicPr>
          <p:cNvPr id="32" name="Picture 32" descr="BB-eqn.jpg"/>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27051" y="2337851"/>
            <a:ext cx="6685060" cy="810098"/>
          </a:xfrm>
          <a:prstGeom prst="rect">
            <a:avLst/>
          </a:prstGeom>
          <a:solidFill>
            <a:schemeClr val="accent2"/>
          </a:solidFill>
          <a:ln w="9525">
            <a:solidFill>
              <a:schemeClr val="bg1"/>
            </a:solidFill>
            <a:miter lim="800000"/>
            <a:headEnd/>
            <a:tailEnd/>
          </a:ln>
          <a:extLst/>
        </p:spPr>
      </p:pic>
      <p:sp>
        <p:nvSpPr>
          <p:cNvPr id="33" name="Oval 32"/>
          <p:cNvSpPr/>
          <p:nvPr/>
        </p:nvSpPr>
        <p:spPr>
          <a:xfrm>
            <a:off x="3298650" y="2565115"/>
            <a:ext cx="381000" cy="381000"/>
          </a:xfrm>
          <a:prstGeom prst="ellipse">
            <a:avLst/>
          </a:prstGeom>
          <a:noFill/>
          <a:ln w="28575" cap="flat" cmpd="sng" algn="ctr">
            <a:solidFill>
              <a:srgbClr val="D9969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val 33"/>
          <p:cNvSpPr/>
          <p:nvPr/>
        </p:nvSpPr>
        <p:spPr>
          <a:xfrm>
            <a:off x="3836125" y="2717515"/>
            <a:ext cx="457200" cy="457200"/>
          </a:xfrm>
          <a:prstGeom prst="ellipse">
            <a:avLst/>
          </a:prstGeom>
          <a:noFill/>
          <a:ln w="28575" cap="flat" cmpd="sng" algn="ctr">
            <a:solidFill>
              <a:srgbClr val="D9969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 name="Straight Arrow Connector 34"/>
          <p:cNvCxnSpPr>
            <a:stCxn id="34" idx="7"/>
            <a:endCxn id="27" idx="1"/>
          </p:cNvCxnSpPr>
          <p:nvPr/>
        </p:nvCxnSpPr>
        <p:spPr>
          <a:xfrm flipV="1">
            <a:off x="4226370" y="2122994"/>
            <a:ext cx="1471604" cy="661476"/>
          </a:xfrm>
          <a:prstGeom prst="straightConnector1">
            <a:avLst/>
          </a:prstGeom>
          <a:ln w="28575" cap="flat" cmpd="sng" algn="ctr">
            <a:solidFill>
              <a:schemeClr val="accent2">
                <a:lumMod val="60000"/>
                <a:lumOff val="40000"/>
              </a:scheme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3" idx="6"/>
          </p:cNvCxnSpPr>
          <p:nvPr/>
        </p:nvCxnSpPr>
        <p:spPr>
          <a:xfrm flipV="1">
            <a:off x="3679650" y="1879315"/>
            <a:ext cx="2057400" cy="876300"/>
          </a:xfrm>
          <a:prstGeom prst="straightConnector1">
            <a:avLst/>
          </a:prstGeom>
          <a:ln w="28575" cap="flat" cmpd="sng" algn="ctr">
            <a:solidFill>
              <a:srgbClr val="D99694"/>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8" name="Rounded Rectangle 37"/>
          <p:cNvSpPr/>
          <p:nvPr/>
        </p:nvSpPr>
        <p:spPr>
          <a:xfrm>
            <a:off x="230920" y="1393363"/>
            <a:ext cx="4630532" cy="784400"/>
          </a:xfrm>
          <a:prstGeom prst="roundRect">
            <a:avLst/>
          </a:prstGeom>
        </p:spPr>
        <p:style>
          <a:lnRef idx="1">
            <a:schemeClr val="accent4"/>
          </a:lnRef>
          <a:fillRef idx="2">
            <a:schemeClr val="accent4"/>
          </a:fillRef>
          <a:effectRef idx="1">
            <a:schemeClr val="accent4"/>
          </a:effectRef>
          <a:fontRef idx="minor">
            <a:schemeClr val="dk1"/>
          </a:fontRef>
        </p:style>
        <p:txBody>
          <a:bodyPr wrap="square" tIns="0" bIns="46800" rtlCol="0" anchor="ctr">
            <a:spAutoFit/>
          </a:bodyPr>
          <a:lstStyle/>
          <a:p>
            <a:pPr>
              <a:spcBef>
                <a:spcPct val="0"/>
              </a:spcBef>
              <a:spcAft>
                <a:spcPts val="600"/>
              </a:spcAft>
            </a:pPr>
            <a:r>
              <a:rPr lang="en-US" sz="2000" dirty="0" smtClean="0">
                <a:solidFill>
                  <a:srgbClr val="000000"/>
                </a:solidFill>
                <a:latin typeface="Calibri" charset="0"/>
                <a:ea typeface="ＭＳ Ｐゴシック" charset="0"/>
                <a:cs typeface="Calibri" charset="0"/>
              </a:rPr>
              <a:t>Key feature: </a:t>
            </a:r>
            <a:r>
              <a:rPr lang="en-US" sz="2000" b="1" dirty="0" smtClean="0">
                <a:solidFill>
                  <a:srgbClr val="000000"/>
                </a:solidFill>
                <a:latin typeface="Calibri" charset="0"/>
                <a:ea typeface="ＭＳ Ｐゴシック" charset="0"/>
                <a:cs typeface="Calibri" charset="0"/>
              </a:rPr>
              <a:t>High </a:t>
            </a:r>
            <a:r>
              <a:rPr lang="en-US" sz="2000" b="1" dirty="0" err="1" smtClean="0">
                <a:solidFill>
                  <a:srgbClr val="000000"/>
                </a:solidFill>
                <a:latin typeface="Calibri" charset="0"/>
                <a:ea typeface="ＭＳ Ｐゴシック" charset="0"/>
                <a:cs typeface="Calibri" charset="0"/>
              </a:rPr>
              <a:t>Ionisation</a:t>
            </a:r>
            <a:endParaRPr lang="en-US" sz="2000" b="1" dirty="0" smtClean="0">
              <a:solidFill>
                <a:srgbClr val="000000"/>
              </a:solidFill>
              <a:latin typeface="Calibri" charset="0"/>
              <a:ea typeface="ＭＳ Ｐゴシック" charset="0"/>
              <a:cs typeface="Calibri" charset="0"/>
            </a:endParaRPr>
          </a:p>
          <a:p>
            <a:pPr>
              <a:spcBef>
                <a:spcPct val="0"/>
              </a:spcBef>
              <a:spcAft>
                <a:spcPts val="600"/>
              </a:spcAft>
            </a:pPr>
            <a:r>
              <a:rPr lang="en-US" dirty="0" err="1" smtClean="0">
                <a:solidFill>
                  <a:srgbClr val="000000"/>
                </a:solidFill>
                <a:latin typeface="Calibri" charset="0"/>
                <a:ea typeface="ＭＳ Ｐゴシック" charset="0"/>
                <a:cs typeface="Calibri" charset="0"/>
              </a:rPr>
              <a:t>MoEDAL</a:t>
            </a:r>
            <a:r>
              <a:rPr lang="en-US" dirty="0" smtClean="0">
                <a:solidFill>
                  <a:srgbClr val="000000"/>
                </a:solidFill>
                <a:latin typeface="Calibri" charset="0"/>
                <a:ea typeface="ＭＳ Ｐゴシック" charset="0"/>
                <a:cs typeface="Calibri" charset="0"/>
              </a:rPr>
              <a:t> </a:t>
            </a:r>
            <a:r>
              <a:rPr lang="en-US" dirty="0">
                <a:solidFill>
                  <a:srgbClr val="000000"/>
                </a:solidFill>
                <a:latin typeface="Calibri" charset="0"/>
                <a:ea typeface="ＭＳ Ｐゴシック" charset="0"/>
                <a:cs typeface="Calibri" charset="0"/>
              </a:rPr>
              <a:t>detectors have a threshold of </a:t>
            </a:r>
            <a:r>
              <a:rPr lang="en-US" b="1" dirty="0">
                <a:solidFill>
                  <a:srgbClr val="000000"/>
                </a:solidFill>
                <a:latin typeface="Calibri" charset="0"/>
                <a:ea typeface="ＭＳ Ｐゴシック" charset="0"/>
                <a:cs typeface="Calibri" charset="0"/>
              </a:rPr>
              <a:t>z</a:t>
            </a:r>
            <a:r>
              <a:rPr lang="en-US" b="1" dirty="0">
                <a:solidFill>
                  <a:srgbClr val="000000"/>
                </a:solidFill>
                <a:latin typeface="Book Antiqua" charset="0"/>
                <a:ea typeface="ＭＳ Ｐゴシック" charset="0"/>
                <a:cs typeface="ＭＳ Ｐゴシック" charset="0"/>
              </a:rPr>
              <a:t>/</a:t>
            </a:r>
            <a:r>
              <a:rPr lang="en-US" b="1" dirty="0">
                <a:solidFill>
                  <a:srgbClr val="000000"/>
                </a:solidFill>
                <a:latin typeface="Symbol" charset="0"/>
                <a:ea typeface="ＭＳ Ｐゴシック" charset="0"/>
                <a:cs typeface="Symbol" charset="0"/>
              </a:rPr>
              <a:t>b</a:t>
            </a:r>
            <a:r>
              <a:rPr lang="en-US" b="1" dirty="0">
                <a:solidFill>
                  <a:srgbClr val="000000"/>
                </a:solidFill>
                <a:latin typeface="Book Antiqua" charset="0"/>
                <a:ea typeface="ＭＳ Ｐゴシック" charset="0"/>
                <a:cs typeface="ＭＳ Ｐゴシック" charset="0"/>
              </a:rPr>
              <a:t> </a:t>
            </a:r>
            <a:r>
              <a:rPr lang="en-US" b="1" dirty="0">
                <a:solidFill>
                  <a:srgbClr val="000000"/>
                </a:solidFill>
                <a:latin typeface="Calibri" charset="0"/>
                <a:ea typeface="ＭＳ Ｐゴシック" charset="0"/>
                <a:cs typeface="Calibri" charset="0"/>
              </a:rPr>
              <a:t>~ 5</a:t>
            </a:r>
          </a:p>
        </p:txBody>
      </p:sp>
      <p:pic>
        <p:nvPicPr>
          <p:cNvPr id="39" name="Picture 38" descr="construction.jpe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20520" y="5059440"/>
            <a:ext cx="716340" cy="641124"/>
          </a:xfrm>
          <a:prstGeom prst="rect">
            <a:avLst/>
          </a:prstGeom>
        </p:spPr>
      </p:pic>
      <p:grpSp>
        <p:nvGrpSpPr>
          <p:cNvPr id="37" name="Group 41"/>
          <p:cNvGrpSpPr>
            <a:grpSpLocks noChangeAspect="1"/>
          </p:cNvGrpSpPr>
          <p:nvPr/>
        </p:nvGrpSpPr>
        <p:grpSpPr>
          <a:xfrm>
            <a:off x="83950" y="6021126"/>
            <a:ext cx="746500" cy="836874"/>
            <a:chOff x="7467600" y="304800"/>
            <a:chExt cx="1219200" cy="1366801"/>
          </a:xfrm>
        </p:grpSpPr>
        <p:pic>
          <p:nvPicPr>
            <p:cNvPr id="45" name="Picture 42"/>
            <p:cNvPicPr>
              <a:picLocks noChangeAspect="1"/>
            </p:cNvPicPr>
            <p:nvPr/>
          </p:nvPicPr>
          <p:blipFill rotWithShape="1">
            <a:blip r:embed="rId5"/>
            <a:srcRect b="18903"/>
            <a:stretch/>
          </p:blipFill>
          <p:spPr>
            <a:xfrm>
              <a:off x="7512050" y="304800"/>
              <a:ext cx="1130300" cy="1029932"/>
            </a:xfrm>
            <a:prstGeom prst="rect">
              <a:avLst/>
            </a:prstGeom>
            <a:effectLst>
              <a:outerShdw blurRad="292100" dist="139700" dir="2700000" algn="tl" rotWithShape="0">
                <a:schemeClr val="bg1">
                  <a:alpha val="65000"/>
                </a:schemeClr>
              </a:outerShdw>
            </a:effectLst>
          </p:spPr>
        </p:pic>
        <p:sp>
          <p:nvSpPr>
            <p:cNvPr id="46" name="TextBox 43"/>
            <p:cNvSpPr txBox="1"/>
            <p:nvPr/>
          </p:nvSpPr>
          <p:spPr>
            <a:xfrm>
              <a:off x="7467600" y="1219200"/>
              <a:ext cx="1219200" cy="452401"/>
            </a:xfrm>
            <a:prstGeom prst="rect">
              <a:avLst/>
            </a:prstGeom>
            <a:noFill/>
          </p:spPr>
          <p:txBody>
            <a:bodyPr wrap="square" rtlCol="0">
              <a:spAutoFit/>
            </a:bodyPr>
            <a:lstStyle/>
            <a:p>
              <a:pPr algn="ctr"/>
              <a:r>
                <a:rPr lang="en-GB" sz="1200" b="1" dirty="0" err="1" smtClean="0">
                  <a:solidFill>
                    <a:schemeClr val="accent6">
                      <a:lumMod val="75000"/>
                    </a:schemeClr>
                  </a:solidFill>
                  <a:effectLst>
                    <a:outerShdw blurRad="50800" dist="38100" dir="2700000" algn="tl" rotWithShape="0">
                      <a:schemeClr val="bg1">
                        <a:alpha val="43000"/>
                      </a:schemeClr>
                    </a:outerShdw>
                  </a:effectLst>
                </a:rPr>
                <a:t>MoEDAL</a:t>
              </a:r>
              <a:endParaRPr lang="en-GB" sz="1200" b="1" dirty="0">
                <a:solidFill>
                  <a:schemeClr val="accent6">
                    <a:lumMod val="75000"/>
                  </a:schemeClr>
                </a:solidFill>
                <a:effectLst>
                  <a:outerShdw blurRad="50800" dist="38100" dir="2700000" algn="tl" rotWithShape="0">
                    <a:schemeClr val="bg1">
                      <a:alpha val="43000"/>
                    </a:schemeClr>
                  </a:outerShdw>
                </a:effectLst>
              </a:endParaRPr>
            </a:p>
          </p:txBody>
        </p:sp>
      </p:grpSp>
    </p:spTree>
    <p:extLst>
      <p:ext uri="{BB962C8B-B14F-4D97-AF65-F5344CB8AC3E}">
        <p14:creationId xmlns:p14="http://schemas.microsoft.com/office/powerpoint/2010/main" val="2080190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err="1" smtClean="0"/>
              <a:t>MoEDAL</a:t>
            </a:r>
            <a:r>
              <a:rPr lang="en-GB" sz="3200" b="1" dirty="0" smtClean="0"/>
              <a:t> results &amp; plans</a:t>
            </a:r>
            <a:endParaRPr lang="en-GB" sz="3200" b="1" dirty="0"/>
          </a:p>
        </p:txBody>
      </p:sp>
      <p:sp>
        <p:nvSpPr>
          <p:cNvPr id="7" name="Marcador de número de diapositiva 6"/>
          <p:cNvSpPr>
            <a:spLocks noGrp="1"/>
          </p:cNvSpPr>
          <p:nvPr>
            <p:ph type="sldNum" sz="quarter" idx="12"/>
          </p:nvPr>
        </p:nvSpPr>
        <p:spPr/>
        <p:txBody>
          <a:bodyPr/>
          <a:lstStyle/>
          <a:p>
            <a:fld id="{E131B6B5-2164-3247-A94A-F0DBF7B7A6DB}" type="slidenum">
              <a:rPr lang="es-ES_tradnl" smtClean="0"/>
              <a:pPr/>
              <a:t>28</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2" name="Content Placeholder 2"/>
          <p:cNvSpPr txBox="1">
            <a:spLocks/>
          </p:cNvSpPr>
          <p:nvPr/>
        </p:nvSpPr>
        <p:spPr>
          <a:xfrm>
            <a:off x="457200" y="1409147"/>
            <a:ext cx="8229600" cy="28906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GB" sz="1800" b="1" dirty="0" smtClean="0"/>
              <a:t>Searches </a:t>
            </a:r>
            <a:r>
              <a:rPr lang="en-GB" sz="1800" b="1" dirty="0"/>
              <a:t>for magnetic monopoles with MMTs </a:t>
            </a:r>
          </a:p>
          <a:p>
            <a:pPr marL="285750" lvl="1" indent="-193675">
              <a:buFont typeface="Arial"/>
              <a:buChar char="•"/>
            </a:pPr>
            <a:r>
              <a:rPr lang="en-GB" sz="1800" dirty="0" smtClean="0"/>
              <a:t>@ </a:t>
            </a:r>
            <a:r>
              <a:rPr lang="en-GB" sz="1800" dirty="0"/>
              <a:t>8 </a:t>
            </a:r>
            <a:r>
              <a:rPr lang="en-GB" sz="1800" dirty="0" err="1"/>
              <a:t>TeV</a:t>
            </a:r>
            <a:r>
              <a:rPr lang="en-GB" sz="1800" dirty="0"/>
              <a:t> [</a:t>
            </a:r>
            <a:r>
              <a:rPr lang="en-GB" sz="1800" dirty="0">
                <a:solidFill>
                  <a:srgbClr val="0000FF"/>
                </a:solidFill>
              </a:rPr>
              <a:t>JHEP  08 (2016) 067</a:t>
            </a:r>
            <a:r>
              <a:rPr lang="en-GB" sz="1800" dirty="0"/>
              <a:t>] </a:t>
            </a:r>
            <a:endParaRPr lang="en-GB" sz="1800" dirty="0" smtClean="0"/>
          </a:p>
          <a:p>
            <a:pPr marL="492125" lvl="2" indent="0">
              <a:buNone/>
            </a:pPr>
            <a:r>
              <a:rPr lang="en-GB" sz="1600" dirty="0" smtClean="0"/>
              <a:t>☛ CERN Press Release</a:t>
            </a:r>
          </a:p>
          <a:p>
            <a:pPr marL="285750" lvl="1" indent="-193675">
              <a:buFont typeface="Arial"/>
              <a:buChar char="•"/>
            </a:pPr>
            <a:r>
              <a:rPr lang="en-GB" sz="1800" dirty="0" smtClean="0"/>
              <a:t>@ 13 </a:t>
            </a:r>
            <a:r>
              <a:rPr lang="en-GB" sz="1800" dirty="0" err="1"/>
              <a:t>TeV</a:t>
            </a:r>
            <a:r>
              <a:rPr lang="en-GB" sz="1800" dirty="0"/>
              <a:t> [</a:t>
            </a:r>
            <a:r>
              <a:rPr lang="en-GB" sz="1800" dirty="0">
                <a:solidFill>
                  <a:srgbClr val="0000FF"/>
                </a:solidFill>
              </a:rPr>
              <a:t>arXiv:</a:t>
            </a:r>
            <a:r>
              <a:rPr lang="en-GB" sz="1800" dirty="0" smtClean="0">
                <a:solidFill>
                  <a:srgbClr val="0000FF"/>
                </a:solidFill>
              </a:rPr>
              <a:t>1611.06817, </a:t>
            </a:r>
            <a:r>
              <a:rPr lang="en-GB" sz="1800" dirty="0">
                <a:solidFill>
                  <a:srgbClr val="0000FF"/>
                </a:solidFill>
              </a:rPr>
              <a:t>PRL to appear</a:t>
            </a:r>
            <a:r>
              <a:rPr lang="en-GB" sz="1800" dirty="0" smtClean="0"/>
              <a:t>]</a:t>
            </a:r>
          </a:p>
          <a:p>
            <a:pPr marL="342900" lvl="1" indent="-250825">
              <a:buFont typeface="Arial"/>
              <a:buChar char="•"/>
            </a:pPr>
            <a:r>
              <a:rPr lang="en-GB" sz="1800" dirty="0" smtClean="0"/>
              <a:t>no </a:t>
            </a:r>
            <a:r>
              <a:rPr lang="en-GB" sz="1800" dirty="0" smtClean="0"/>
              <a:t>monopole detected</a:t>
            </a:r>
          </a:p>
          <a:p>
            <a:pPr marL="342900" lvl="1" indent="-250825">
              <a:buFont typeface="Arial"/>
              <a:buChar char="•"/>
            </a:pPr>
            <a:r>
              <a:rPr lang="en-GB" sz="1800" dirty="0" smtClean="0"/>
              <a:t>first time charges &gt; 1.5 </a:t>
            </a:r>
            <a:r>
              <a:rPr lang="en-GB" sz="1800" dirty="0" err="1" smtClean="0"/>
              <a:t>g</a:t>
            </a:r>
            <a:r>
              <a:rPr lang="en-GB" sz="1800" baseline="-25000" dirty="0" err="1" smtClean="0"/>
              <a:t>D</a:t>
            </a:r>
            <a:r>
              <a:rPr lang="en-GB" sz="1800" dirty="0" smtClean="0"/>
              <a:t> probed  at LHC</a:t>
            </a:r>
          </a:p>
          <a:p>
            <a:pPr marL="342900" lvl="1" indent="-250825">
              <a:buFont typeface="Arial"/>
              <a:buChar char="•"/>
            </a:pPr>
            <a:r>
              <a:rPr lang="en-GB" sz="1800" dirty="0" smtClean="0"/>
              <a:t>world best limits for charges </a:t>
            </a:r>
            <a:r>
              <a:rPr lang="en-GB" sz="1800" dirty="0"/>
              <a:t>&gt; 2</a:t>
            </a:r>
            <a:r>
              <a:rPr lang="en-GB" sz="1800" dirty="0" smtClean="0"/>
              <a:t> </a:t>
            </a:r>
            <a:r>
              <a:rPr lang="en-GB" sz="1800" dirty="0" err="1" smtClean="0"/>
              <a:t>g</a:t>
            </a:r>
            <a:r>
              <a:rPr lang="en-GB" sz="1800" baseline="-25000" dirty="0" err="1" smtClean="0"/>
              <a:t>D</a:t>
            </a:r>
            <a:r>
              <a:rPr lang="en-GB" sz="1800" dirty="0" smtClean="0"/>
              <a:t> </a:t>
            </a:r>
          </a:p>
          <a:p>
            <a:pPr marL="342900" lvl="1" indent="-250825">
              <a:buFont typeface="Arial"/>
              <a:buChar char="•"/>
            </a:pPr>
            <a:r>
              <a:rPr lang="en-GB" sz="1800" dirty="0" smtClean="0"/>
              <a:t>nice complementarity with ATLAS sensitivity</a:t>
            </a:r>
          </a:p>
        </p:txBody>
      </p:sp>
      <p:pic>
        <p:nvPicPr>
          <p:cNvPr id="23" name="Picture 22" descr="exclusion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341" y="4065527"/>
            <a:ext cx="3680604" cy="2108816"/>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rotWithShape="1">
          <a:blip r:embed="rId3"/>
          <a:srcRect r="2342"/>
          <a:stretch/>
        </p:blipFill>
        <p:spPr>
          <a:xfrm>
            <a:off x="5355846" y="1528621"/>
            <a:ext cx="3330954" cy="2492530"/>
          </a:xfrm>
          <a:prstGeom prst="rect">
            <a:avLst/>
          </a:prstGeom>
          <a:ln>
            <a:noFill/>
          </a:ln>
          <a:effectLst>
            <a:outerShdw blurRad="292100" dist="139700" dir="2700000" algn="tl" rotWithShape="0">
              <a:srgbClr val="333333">
                <a:alpha val="65000"/>
              </a:srgbClr>
            </a:outerShdw>
          </a:effectLst>
        </p:spPr>
      </p:pic>
      <p:sp>
        <p:nvSpPr>
          <p:cNvPr id="3" name="Rounded Rectangle 2"/>
          <p:cNvSpPr/>
          <p:nvPr/>
        </p:nvSpPr>
        <p:spPr>
          <a:xfrm>
            <a:off x="4612211" y="4299837"/>
            <a:ext cx="4074589" cy="194095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spAutoFit/>
          </a:bodyPr>
          <a:lstStyle/>
          <a:p>
            <a:r>
              <a:rPr lang="en-GB" dirty="0" smtClean="0">
                <a:solidFill>
                  <a:schemeClr val="accent2"/>
                </a:solidFill>
              </a:rPr>
              <a:t>Group’s present &amp; future studies</a:t>
            </a:r>
          </a:p>
          <a:p>
            <a:pPr marL="285750" indent="-285750">
              <a:buFont typeface="Arial"/>
              <a:buChar char="•"/>
            </a:pPr>
            <a:r>
              <a:rPr lang="en-GB" dirty="0" smtClean="0"/>
              <a:t>Sensitivity </a:t>
            </a:r>
            <a:r>
              <a:rPr lang="en-GB" dirty="0"/>
              <a:t>on stable electrically-charged particles, e.g. SUSY</a:t>
            </a:r>
          </a:p>
          <a:p>
            <a:pPr marL="285750" indent="-285750">
              <a:buFont typeface="Arial"/>
              <a:buChar char="•"/>
            </a:pPr>
            <a:r>
              <a:rPr lang="en-GB" dirty="0"/>
              <a:t>Simulation of monopole production via photon fusion</a:t>
            </a:r>
          </a:p>
          <a:p>
            <a:pPr marL="285750" indent="-285750">
              <a:buFont typeface="Arial"/>
              <a:buChar char="•"/>
            </a:pPr>
            <a:r>
              <a:rPr lang="en-GB" dirty="0" err="1"/>
              <a:t>Monopolium</a:t>
            </a:r>
            <a:r>
              <a:rPr lang="en-GB" dirty="0"/>
              <a:t> phenomenology</a:t>
            </a:r>
          </a:p>
        </p:txBody>
      </p:sp>
      <p:pic>
        <p:nvPicPr>
          <p:cNvPr id="26" name="Picture 25" descr="construction.jpeg"/>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23463" y="4283125"/>
            <a:ext cx="716340" cy="641124"/>
          </a:xfrm>
          <a:prstGeom prst="rect">
            <a:avLst/>
          </a:prstGeom>
        </p:spPr>
      </p:pic>
      <p:pic>
        <p:nvPicPr>
          <p:cNvPr id="37" name="Picture 36" descr="new_icon_18453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209" y="5277098"/>
            <a:ext cx="701646" cy="696384"/>
          </a:xfrm>
          <a:prstGeom prst="rect">
            <a:avLst/>
          </a:prstGeom>
        </p:spPr>
      </p:pic>
      <p:grpSp>
        <p:nvGrpSpPr>
          <p:cNvPr id="43" name="Group 42"/>
          <p:cNvGrpSpPr>
            <a:grpSpLocks noChangeAspect="1"/>
          </p:cNvGrpSpPr>
          <p:nvPr/>
        </p:nvGrpSpPr>
        <p:grpSpPr>
          <a:xfrm>
            <a:off x="7801713" y="342581"/>
            <a:ext cx="746500" cy="836874"/>
            <a:chOff x="7467600" y="304800"/>
            <a:chExt cx="1219200" cy="1366801"/>
          </a:xfrm>
        </p:grpSpPr>
        <p:pic>
          <p:nvPicPr>
            <p:cNvPr id="44" name="Picture 43"/>
            <p:cNvPicPr>
              <a:picLocks noChangeAspect="1"/>
            </p:cNvPicPr>
            <p:nvPr/>
          </p:nvPicPr>
          <p:blipFill rotWithShape="1">
            <a:blip r:embed="rId7"/>
            <a:srcRect b="18903"/>
            <a:stretch/>
          </p:blipFill>
          <p:spPr>
            <a:xfrm>
              <a:off x="7512050" y="304800"/>
              <a:ext cx="1130300" cy="1029932"/>
            </a:xfrm>
            <a:prstGeom prst="rect">
              <a:avLst/>
            </a:prstGeom>
            <a:effectLst>
              <a:outerShdw blurRad="292100" dist="139700" dir="2700000" algn="tl" rotWithShape="0">
                <a:schemeClr val="bg1">
                  <a:alpha val="65000"/>
                </a:schemeClr>
              </a:outerShdw>
            </a:effectLst>
          </p:spPr>
        </p:pic>
        <p:sp>
          <p:nvSpPr>
            <p:cNvPr id="45" name="TextBox 44"/>
            <p:cNvSpPr txBox="1"/>
            <p:nvPr/>
          </p:nvSpPr>
          <p:spPr>
            <a:xfrm>
              <a:off x="7467600" y="1219200"/>
              <a:ext cx="1219200" cy="452401"/>
            </a:xfrm>
            <a:prstGeom prst="rect">
              <a:avLst/>
            </a:prstGeom>
            <a:noFill/>
          </p:spPr>
          <p:txBody>
            <a:bodyPr wrap="square" rtlCol="0">
              <a:spAutoFit/>
            </a:bodyPr>
            <a:lstStyle/>
            <a:p>
              <a:pPr algn="ctr"/>
              <a:r>
                <a:rPr lang="en-GB" sz="1200" b="1" dirty="0" err="1" smtClean="0">
                  <a:solidFill>
                    <a:schemeClr val="accent6">
                      <a:lumMod val="75000"/>
                    </a:schemeClr>
                  </a:solidFill>
                  <a:effectLst>
                    <a:outerShdw blurRad="50800" dist="38100" dir="2700000" algn="tl" rotWithShape="0">
                      <a:schemeClr val="bg1">
                        <a:alpha val="43000"/>
                      </a:schemeClr>
                    </a:outerShdw>
                  </a:effectLst>
                </a:rPr>
                <a:t>MoEDAL</a:t>
              </a:r>
              <a:endParaRPr lang="en-GB" sz="1200" b="1" dirty="0">
                <a:solidFill>
                  <a:schemeClr val="accent6">
                    <a:lumMod val="75000"/>
                  </a:schemeClr>
                </a:solidFill>
                <a:effectLst>
                  <a:outerShdw blurRad="50800" dist="38100" dir="2700000" algn="tl" rotWithShape="0">
                    <a:schemeClr val="bg1">
                      <a:alpha val="43000"/>
                    </a:schemeClr>
                  </a:outerShdw>
                </a:effectLst>
              </a:endParaRPr>
            </a:p>
          </p:txBody>
        </p:sp>
      </p:grpSp>
      <p:pic>
        <p:nvPicPr>
          <p:cNvPr id="46" name="Picture 45"/>
          <p:cNvPicPr>
            <a:picLocks noChangeAspect="1"/>
          </p:cNvPicPr>
          <p:nvPr/>
        </p:nvPicPr>
        <p:blipFill>
          <a:blip r:embed="rId8"/>
          <a:stretch>
            <a:fillRect/>
          </a:stretch>
        </p:blipFill>
        <p:spPr>
          <a:xfrm>
            <a:off x="3684754" y="1755591"/>
            <a:ext cx="944167" cy="671664"/>
          </a:xfrm>
          <a:prstGeom prst="rect">
            <a:avLst/>
          </a:prstGeom>
          <a:ln>
            <a:noFill/>
          </a:ln>
          <a:effectLst>
            <a:outerShdw blurRad="292100" dist="139700" dir="2700000" algn="tl" rotWithShape="0">
              <a:srgbClr val="333333">
                <a:alpha val="65000"/>
              </a:srgbClr>
            </a:outerShdw>
          </a:effectLst>
        </p:spPr>
      </p:pic>
      <p:pic>
        <p:nvPicPr>
          <p:cNvPr id="47" name="Picture 46" descr="new_icon_18453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5023" y="3586741"/>
            <a:ext cx="701646" cy="696384"/>
          </a:xfrm>
          <a:prstGeom prst="rect">
            <a:avLst/>
          </a:prstGeom>
        </p:spPr>
      </p:pic>
      <p:grpSp>
        <p:nvGrpSpPr>
          <p:cNvPr id="17" name="Group 42"/>
          <p:cNvGrpSpPr>
            <a:grpSpLocks noChangeAspect="1"/>
          </p:cNvGrpSpPr>
          <p:nvPr/>
        </p:nvGrpSpPr>
        <p:grpSpPr>
          <a:xfrm>
            <a:off x="83950" y="6021126"/>
            <a:ext cx="746500" cy="836874"/>
            <a:chOff x="7467600" y="304800"/>
            <a:chExt cx="1219200" cy="1366801"/>
          </a:xfrm>
        </p:grpSpPr>
        <p:pic>
          <p:nvPicPr>
            <p:cNvPr id="18" name="Picture 43"/>
            <p:cNvPicPr>
              <a:picLocks noChangeAspect="1"/>
            </p:cNvPicPr>
            <p:nvPr/>
          </p:nvPicPr>
          <p:blipFill rotWithShape="1">
            <a:blip r:embed="rId7"/>
            <a:srcRect b="18903"/>
            <a:stretch/>
          </p:blipFill>
          <p:spPr>
            <a:xfrm>
              <a:off x="7512050" y="304800"/>
              <a:ext cx="1130300" cy="1029932"/>
            </a:xfrm>
            <a:prstGeom prst="rect">
              <a:avLst/>
            </a:prstGeom>
            <a:effectLst>
              <a:outerShdw blurRad="292100" dist="139700" dir="2700000" algn="tl" rotWithShape="0">
                <a:schemeClr val="bg1">
                  <a:alpha val="65000"/>
                </a:schemeClr>
              </a:outerShdw>
            </a:effectLst>
          </p:spPr>
        </p:pic>
        <p:sp>
          <p:nvSpPr>
            <p:cNvPr id="19" name="TextBox 44"/>
            <p:cNvSpPr txBox="1"/>
            <p:nvPr/>
          </p:nvSpPr>
          <p:spPr>
            <a:xfrm>
              <a:off x="7467600" y="1219200"/>
              <a:ext cx="1219200" cy="452401"/>
            </a:xfrm>
            <a:prstGeom prst="rect">
              <a:avLst/>
            </a:prstGeom>
            <a:noFill/>
          </p:spPr>
          <p:txBody>
            <a:bodyPr wrap="square" rtlCol="0">
              <a:spAutoFit/>
            </a:bodyPr>
            <a:lstStyle/>
            <a:p>
              <a:pPr algn="ctr"/>
              <a:r>
                <a:rPr lang="en-GB" sz="1200" b="1" dirty="0" err="1" smtClean="0">
                  <a:solidFill>
                    <a:schemeClr val="accent6">
                      <a:lumMod val="75000"/>
                    </a:schemeClr>
                  </a:solidFill>
                  <a:effectLst>
                    <a:outerShdw blurRad="50800" dist="38100" dir="2700000" algn="tl" rotWithShape="0">
                      <a:schemeClr val="bg1">
                        <a:alpha val="43000"/>
                      </a:schemeClr>
                    </a:outerShdw>
                  </a:effectLst>
                </a:rPr>
                <a:t>MoEDAL</a:t>
              </a:r>
              <a:endParaRPr lang="en-GB" sz="1200" b="1" dirty="0">
                <a:solidFill>
                  <a:schemeClr val="accent6">
                    <a:lumMod val="75000"/>
                  </a:schemeClr>
                </a:solidFill>
                <a:effectLst>
                  <a:outerShdw blurRad="50800" dist="38100" dir="2700000" algn="tl" rotWithShape="0">
                    <a:schemeClr val="bg1">
                      <a:alpha val="43000"/>
                    </a:schemeClr>
                  </a:outerShdw>
                </a:effectLst>
              </a:endParaRPr>
            </a:p>
          </p:txBody>
        </p:sp>
      </p:grpSp>
    </p:spTree>
    <p:extLst>
      <p:ext uri="{BB962C8B-B14F-4D97-AF65-F5344CB8AC3E}">
        <p14:creationId xmlns:p14="http://schemas.microsoft.com/office/powerpoint/2010/main" val="34222736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29</a:t>
            </a:fld>
            <a:endParaRPr lang="es-ES_tradnl" dirty="0"/>
          </a:p>
        </p:txBody>
      </p:sp>
      <p:sp>
        <p:nvSpPr>
          <p:cNvPr id="8" name="Título 1"/>
          <p:cNvSpPr txBox="1">
            <a:spLocks/>
          </p:cNvSpPr>
          <p:nvPr/>
        </p:nvSpPr>
        <p:spPr>
          <a:xfrm>
            <a:off x="712053" y="2012653"/>
            <a:ext cx="7772400" cy="1846847"/>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6600" b="1" dirty="0" smtClean="0">
                <a:ln w="17780" cmpd="sng">
                  <a:solidFill>
                    <a:schemeClr val="accent1">
                      <a:tint val="3000"/>
                    </a:schemeClr>
                  </a:solidFill>
                  <a:prstDash val="solid"/>
                  <a:miter lim="800000"/>
                </a:ln>
                <a:solidFill>
                  <a:srgbClr val="FFFFFF"/>
                </a:solidFill>
                <a:effectLst>
                  <a:outerShdw blurRad="55000" dist="50800" dir="5400000" algn="tl">
                    <a:srgbClr val="000000">
                      <a:alpha val="33000"/>
                    </a:srgbClr>
                  </a:outerShdw>
                </a:effectLst>
              </a:rPr>
              <a:t>New </a:t>
            </a:r>
            <a:r>
              <a:rPr lang="es-ES_tradnl" sz="6600" b="1" dirty="0" err="1" smtClean="0">
                <a:ln w="17780" cmpd="sng">
                  <a:solidFill>
                    <a:schemeClr val="accent1">
                      <a:tint val="3000"/>
                    </a:schemeClr>
                  </a:solidFill>
                  <a:prstDash val="solid"/>
                  <a:miter lim="800000"/>
                </a:ln>
                <a:solidFill>
                  <a:srgbClr val="FFFFFF"/>
                </a:solidFill>
                <a:effectLst>
                  <a:outerShdw blurRad="55000" dist="50800" dir="5400000" algn="tl">
                    <a:srgbClr val="000000">
                      <a:alpha val="33000"/>
                    </a:srgbClr>
                  </a:outerShdw>
                </a:effectLst>
              </a:rPr>
              <a:t>Itk</a:t>
            </a:r>
            <a:r>
              <a:rPr lang="es-ES_tradnl" sz="6600" b="1" dirty="0" smtClean="0">
                <a:ln w="17780" cmpd="sng">
                  <a:solidFill>
                    <a:schemeClr val="accent1">
                      <a:tint val="3000"/>
                    </a:schemeClr>
                  </a:solidFill>
                  <a:prstDash val="solid"/>
                  <a:miter lim="800000"/>
                </a:ln>
                <a:solidFill>
                  <a:srgbClr val="FFFFFF"/>
                </a:solidFill>
                <a:effectLst>
                  <a:outerShdw blurRad="55000" dist="50800" dir="5400000" algn="tl">
                    <a:srgbClr val="000000">
                      <a:alpha val="33000"/>
                    </a:srgbClr>
                  </a:outerShdw>
                </a:effectLst>
              </a:rPr>
              <a:t> </a:t>
            </a:r>
            <a:r>
              <a:rPr lang="es-ES_tradnl" sz="6600" b="1" dirty="0" err="1" smtClean="0">
                <a:ln w="17780" cmpd="sng">
                  <a:solidFill>
                    <a:schemeClr val="accent1">
                      <a:tint val="3000"/>
                    </a:schemeClr>
                  </a:solidFill>
                  <a:prstDash val="solid"/>
                  <a:miter lim="800000"/>
                </a:ln>
                <a:solidFill>
                  <a:srgbClr val="FFFFFF"/>
                </a:solidFill>
                <a:effectLst>
                  <a:outerShdw blurRad="55000" dist="50800" dir="5400000" algn="tl">
                    <a:srgbClr val="000000">
                      <a:alpha val="33000"/>
                    </a:srgbClr>
                  </a:outerShdw>
                </a:effectLst>
              </a:rPr>
              <a:t>tracker</a:t>
            </a:r>
            <a:r>
              <a:rPr lang="es-ES_tradnl" sz="6600" b="1" dirty="0" smtClean="0">
                <a:ln w="17780" cmpd="sng">
                  <a:solidFill>
                    <a:schemeClr val="accent1">
                      <a:tint val="3000"/>
                    </a:schemeClr>
                  </a:solidFill>
                  <a:prstDash val="solid"/>
                  <a:miter lim="800000"/>
                </a:ln>
                <a:solidFill>
                  <a:srgbClr val="FFFFFF"/>
                </a:solidFill>
                <a:effectLst>
                  <a:outerShdw blurRad="55000" dist="50800" dir="5400000" algn="tl">
                    <a:srgbClr val="000000">
                      <a:alpha val="33000"/>
                    </a:srgbClr>
                  </a:outerShdw>
                </a:effectLst>
              </a:rPr>
              <a:t> </a:t>
            </a:r>
            <a:r>
              <a:rPr lang="es-ES_tradnl" sz="6600" b="1" dirty="0" err="1" smtClean="0">
                <a:ln w="17780" cmpd="sng">
                  <a:solidFill>
                    <a:schemeClr val="accent1">
                      <a:tint val="3000"/>
                    </a:schemeClr>
                  </a:solidFill>
                  <a:prstDash val="solid"/>
                  <a:miter lim="800000"/>
                </a:ln>
                <a:solidFill>
                  <a:srgbClr val="FFFFFF"/>
                </a:solidFill>
                <a:effectLst>
                  <a:outerShdw blurRad="55000" dist="50800" dir="5400000" algn="tl">
                    <a:srgbClr val="000000">
                      <a:alpha val="33000"/>
                    </a:srgbClr>
                  </a:outerShdw>
                </a:effectLst>
              </a:rPr>
              <a:t>for</a:t>
            </a:r>
            <a:r>
              <a:rPr lang="es-ES_tradnl" sz="6600" b="1" dirty="0" smtClean="0">
                <a:ln w="17780" cmpd="sng">
                  <a:solidFill>
                    <a:schemeClr val="accent1">
                      <a:tint val="3000"/>
                    </a:schemeClr>
                  </a:solidFill>
                  <a:prstDash val="solid"/>
                  <a:miter lim="800000"/>
                </a:ln>
                <a:solidFill>
                  <a:srgbClr val="FFFFFF"/>
                </a:solidFill>
                <a:effectLst>
                  <a:outerShdw blurRad="55000" dist="50800" dir="5400000" algn="tl">
                    <a:srgbClr val="000000">
                      <a:alpha val="33000"/>
                    </a:srgbClr>
                  </a:outerShdw>
                </a:effectLst>
              </a:rPr>
              <a:t> </a:t>
            </a:r>
          </a:p>
          <a:p>
            <a:r>
              <a:rPr lang="es-ES_tradnl" sz="6600" b="1" dirty="0" smtClean="0">
                <a:ln w="17780" cmpd="sng">
                  <a:solidFill>
                    <a:schemeClr val="accent1">
                      <a:tint val="3000"/>
                    </a:schemeClr>
                  </a:solidFill>
                  <a:prstDash val="solid"/>
                  <a:miter lim="800000"/>
                </a:ln>
                <a:solidFill>
                  <a:srgbClr val="FFFFFF"/>
                </a:solidFill>
                <a:effectLst>
                  <a:outerShdw blurRad="55000" dist="50800" dir="5400000" algn="tl">
                    <a:srgbClr val="000000">
                      <a:alpha val="33000"/>
                    </a:srgbClr>
                  </a:outerShdw>
                </a:effectLst>
              </a:rPr>
              <a:t>HL-LHC</a:t>
            </a:r>
            <a:endParaRPr lang="es-ES_tradnl" sz="6600" b="1" dirty="0">
              <a:ln w="17780" cmpd="sng">
                <a:solidFill>
                  <a:schemeClr val="accent1">
                    <a:tint val="3000"/>
                  </a:schemeClr>
                </a:solidFill>
                <a:prstDash val="solid"/>
                <a:miter lim="800000"/>
              </a:ln>
              <a:solidFill>
                <a:srgbClr val="FFFFFF"/>
              </a:solidFill>
              <a:effectLst>
                <a:outerShdw blurRad="55000" dist="50800" dir="5400000" algn="tl">
                  <a:srgbClr val="000000">
                    <a:alpha val="33000"/>
                  </a:srgbClr>
                </a:outerShdw>
              </a:effectLst>
            </a:endParaRPr>
          </a:p>
        </p:txBody>
      </p:sp>
      <p:sp>
        <p:nvSpPr>
          <p:cNvPr id="11" name="Rectángulo 10"/>
          <p:cNvSpPr/>
          <p:nvPr/>
        </p:nvSpPr>
        <p:spPr>
          <a:xfrm>
            <a:off x="712053" y="6336366"/>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9" name="CuadroTexto 8"/>
          <p:cNvSpPr txBox="1"/>
          <p:nvPr/>
        </p:nvSpPr>
        <p:spPr>
          <a:xfrm>
            <a:off x="-248170" y="6488668"/>
            <a:ext cx="8596267" cy="338554"/>
          </a:xfrm>
          <a:prstGeom prst="rect">
            <a:avLst/>
          </a:prstGeom>
          <a:noFill/>
        </p:spPr>
        <p:txBody>
          <a:bodyPr wrap="square" rtlCol="0">
            <a:spAutoFit/>
          </a:bodyPr>
          <a:lstStyle/>
          <a:p>
            <a:pPr algn="r"/>
            <a:r>
              <a:rPr lang="es-ES" sz="1600" dirty="0" smtClean="0">
                <a:solidFill>
                  <a:schemeClr val="bg1">
                    <a:lumMod val="50000"/>
                  </a:schemeClr>
                </a:solidFill>
              </a:rPr>
              <a:t>Reunión seguimiento- Madrid 14-</a:t>
            </a:r>
            <a:r>
              <a:rPr lang="es-ES" sz="1600" dirty="0">
                <a:solidFill>
                  <a:schemeClr val="bg1">
                    <a:lumMod val="50000"/>
                  </a:schemeClr>
                </a:solidFill>
              </a:rPr>
              <a:t>7</a:t>
            </a:r>
            <a:r>
              <a:rPr lang="es-ES" sz="1600" dirty="0" smtClean="0">
                <a:solidFill>
                  <a:schemeClr val="bg1">
                    <a:lumMod val="50000"/>
                  </a:schemeClr>
                </a:solidFill>
              </a:rPr>
              <a:t>-2014</a:t>
            </a:r>
            <a:endParaRPr lang="es-ES" sz="1600" dirty="0">
              <a:solidFill>
                <a:schemeClr val="bg1">
                  <a:lumMod val="50000"/>
                </a:schemeClr>
              </a:solidFill>
            </a:endParaRPr>
          </a:p>
        </p:txBody>
      </p:sp>
    </p:spTree>
    <p:extLst>
      <p:ext uri="{BB962C8B-B14F-4D97-AF65-F5344CB8AC3E}">
        <p14:creationId xmlns:p14="http://schemas.microsoft.com/office/powerpoint/2010/main" val="26759612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ángulo 88"/>
          <p:cNvSpPr/>
          <p:nvPr/>
        </p:nvSpPr>
        <p:spPr>
          <a:xfrm>
            <a:off x="4481934" y="1648484"/>
            <a:ext cx="4608167" cy="499258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8" name="Rectángulo 87"/>
          <p:cNvSpPr/>
          <p:nvPr/>
        </p:nvSpPr>
        <p:spPr>
          <a:xfrm>
            <a:off x="115725" y="1648484"/>
            <a:ext cx="4222006" cy="4992584"/>
          </a:xfrm>
          <a:prstGeom prst="rect">
            <a:avLst/>
          </a:prstGeom>
          <a:noFill/>
          <a:ln w="38100"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Picture 7" descr="C:\Documents and Settings\Carmen Garcia\Mis documentos\SCT\Fotos_SCT\General\ATLAS_Silver_White_MK.jpg"/>
          <p:cNvPicPr>
            <a:picLocks noChangeAspect="1" noChangeArrowheads="1"/>
          </p:cNvPicPr>
          <p:nvPr/>
        </p:nvPicPr>
        <p:blipFill>
          <a:blip r:embed="rId2" cstate="screen"/>
          <a:srcRect/>
          <a:stretch>
            <a:fillRect/>
          </a:stretch>
        </p:blipFill>
        <p:spPr bwMode="auto">
          <a:xfrm>
            <a:off x="3038227" y="1903722"/>
            <a:ext cx="2887413" cy="1866668"/>
          </a:xfrm>
          <a:prstGeom prst="rect">
            <a:avLst/>
          </a:prstGeom>
          <a:ln w="38100" cmpd="sng">
            <a:solidFill>
              <a:srgbClr val="0000FF"/>
            </a:solidFill>
          </a:ln>
          <a:effectLst/>
        </p:spPr>
      </p:pic>
      <p:pic>
        <p:nvPicPr>
          <p:cNvPr id="20" name="Imagen 19" descr="K5_Blanco.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90147" y="3035165"/>
            <a:ext cx="2289043" cy="991257"/>
          </a:xfrm>
          <a:prstGeom prst="rect">
            <a:avLst/>
          </a:prstGeom>
        </p:spPr>
      </p:pic>
      <p:sp>
        <p:nvSpPr>
          <p:cNvPr id="2" name="Título 1"/>
          <p:cNvSpPr>
            <a:spLocks noGrp="1"/>
          </p:cNvSpPr>
          <p:nvPr>
            <p:ph type="title"/>
          </p:nvPr>
        </p:nvSpPr>
        <p:spPr>
          <a:xfrm>
            <a:off x="457200" y="274638"/>
            <a:ext cx="8229600" cy="817419"/>
          </a:xfrm>
        </p:spPr>
        <p:style>
          <a:lnRef idx="3">
            <a:schemeClr val="lt1"/>
          </a:lnRef>
          <a:fillRef idx="1">
            <a:schemeClr val="accent1"/>
          </a:fillRef>
          <a:effectRef idx="1">
            <a:schemeClr val="accent1"/>
          </a:effectRef>
          <a:fontRef idx="minor">
            <a:schemeClr val="lt1"/>
          </a:fontRef>
        </p:style>
        <p:txBody>
          <a:bodyPr/>
          <a:lstStyle/>
          <a:p>
            <a:r>
              <a:rPr lang="en-GB" b="1" dirty="0" smtClean="0"/>
              <a:t>SCT Construction</a:t>
            </a:r>
            <a:endParaRPr lang="en-GB" b="1" dirty="0"/>
          </a:p>
        </p:txBody>
      </p:sp>
      <p:pic>
        <p:nvPicPr>
          <p:cNvPr id="4" name="Imagen 3"/>
          <p:cNvPicPr>
            <a:picLocks noChangeAspect="1"/>
          </p:cNvPicPr>
          <p:nvPr/>
        </p:nvPicPr>
        <p:blipFill rotWithShape="1">
          <a:blip r:embed="rId4"/>
          <a:srcRect r="74794"/>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a:xfrm>
            <a:off x="6374463" y="6533704"/>
            <a:ext cx="2133600" cy="365125"/>
          </a:xfrm>
        </p:spPr>
        <p:txBody>
          <a:bodyPr/>
          <a:lstStyle/>
          <a:p>
            <a:fld id="{E131B6B5-2164-3247-A94A-F0DBF7B7A6DB}" type="slidenum">
              <a:rPr lang="es-ES_tradnl" smtClean="0"/>
              <a:pPr/>
              <a:t>3</a:t>
            </a:fld>
            <a:endParaRPr lang="es-ES_tradnl"/>
          </a:p>
        </p:txBody>
      </p:sp>
      <p:pic>
        <p:nvPicPr>
          <p:cNvPr id="10" name="Picture 8" descr="C:\Documents and Settings\Carmen Garcia\Mis documentos\SCT\Fotos_SCT\General\ID_Sequence_000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1390" y="1941914"/>
            <a:ext cx="1537718" cy="948092"/>
          </a:xfrm>
          <a:prstGeom prst="rect">
            <a:avLst/>
          </a:prstGeom>
          <a:ln w="28575" cmpd="sng">
            <a:solidFill>
              <a:srgbClr val="FF0000"/>
            </a:solidFill>
          </a:ln>
          <a:effectLst/>
        </p:spPr>
      </p:pic>
      <p:cxnSp>
        <p:nvCxnSpPr>
          <p:cNvPr id="12" name="14 Conector recto de flecha"/>
          <p:cNvCxnSpPr/>
          <p:nvPr/>
        </p:nvCxnSpPr>
        <p:spPr bwMode="auto">
          <a:xfrm flipH="1">
            <a:off x="4654716" y="2245371"/>
            <a:ext cx="1959918" cy="534470"/>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5" name="CuadroTexto 14"/>
          <p:cNvSpPr txBox="1"/>
          <p:nvPr/>
        </p:nvSpPr>
        <p:spPr>
          <a:xfrm>
            <a:off x="8388572" y="1941914"/>
            <a:ext cx="901256" cy="861774"/>
          </a:xfrm>
          <a:prstGeom prst="rect">
            <a:avLst/>
          </a:prstGeom>
          <a:noFill/>
        </p:spPr>
        <p:txBody>
          <a:bodyPr wrap="square" rtlCol="0">
            <a:spAutoFit/>
          </a:bodyPr>
          <a:lstStyle/>
          <a:p>
            <a:r>
              <a:rPr lang="es-ES" sz="1600" dirty="0" smtClean="0"/>
              <a:t>TRT</a:t>
            </a:r>
          </a:p>
          <a:p>
            <a:r>
              <a:rPr lang="es-ES" sz="1600" dirty="0" smtClean="0"/>
              <a:t>SCT</a:t>
            </a:r>
          </a:p>
          <a:p>
            <a:r>
              <a:rPr lang="es-ES" sz="1600" dirty="0" err="1" smtClean="0"/>
              <a:t>Pixels</a:t>
            </a:r>
            <a:endParaRPr lang="es-ES" sz="1600" dirty="0"/>
          </a:p>
        </p:txBody>
      </p:sp>
      <p:cxnSp>
        <p:nvCxnSpPr>
          <p:cNvPr id="16" name="14 Conector recto de flecha"/>
          <p:cNvCxnSpPr>
            <a:stCxn id="15" idx="1"/>
          </p:cNvCxnSpPr>
          <p:nvPr/>
        </p:nvCxnSpPr>
        <p:spPr bwMode="auto">
          <a:xfrm flipH="1" flipV="1">
            <a:off x="7514494" y="2245371"/>
            <a:ext cx="874078" cy="127430"/>
          </a:xfrm>
          <a:prstGeom prst="straightConnector1">
            <a:avLst/>
          </a:prstGeom>
          <a:ln w="28575" cmpd="sng">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7" name="14 Conector recto de flecha"/>
          <p:cNvCxnSpPr/>
          <p:nvPr/>
        </p:nvCxnSpPr>
        <p:spPr bwMode="auto">
          <a:xfrm flipH="1">
            <a:off x="7514493" y="2083910"/>
            <a:ext cx="833604" cy="1"/>
          </a:xfrm>
          <a:prstGeom prst="straightConnector1">
            <a:avLst/>
          </a:prstGeom>
          <a:ln w="28575" cmpd="sng">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18" name="14 Conector recto de flecha"/>
          <p:cNvCxnSpPr/>
          <p:nvPr/>
        </p:nvCxnSpPr>
        <p:spPr bwMode="auto">
          <a:xfrm flipH="1" flipV="1">
            <a:off x="7514493" y="2372801"/>
            <a:ext cx="874079" cy="263162"/>
          </a:xfrm>
          <a:prstGeom prst="straightConnector1">
            <a:avLst/>
          </a:prstGeom>
          <a:ln w="28575" cmpd="sng">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cxnSp>
        <p:nvCxnSpPr>
          <p:cNvPr id="21" name="14 Conector recto de flecha"/>
          <p:cNvCxnSpPr/>
          <p:nvPr/>
        </p:nvCxnSpPr>
        <p:spPr bwMode="auto">
          <a:xfrm>
            <a:off x="7099097" y="2585700"/>
            <a:ext cx="415398" cy="689489"/>
          </a:xfrm>
          <a:prstGeom prst="straightConnector1">
            <a:avLst/>
          </a:prstGeom>
          <a:ln>
            <a:solidFill>
              <a:srgbClr val="FF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39" name="CuadroTexto 38"/>
          <p:cNvSpPr txBox="1"/>
          <p:nvPr/>
        </p:nvSpPr>
        <p:spPr>
          <a:xfrm>
            <a:off x="5362050" y="4132059"/>
            <a:ext cx="3728051" cy="1169551"/>
          </a:xfrm>
          <a:prstGeom prst="rect">
            <a:avLst/>
          </a:prstGeom>
          <a:solidFill>
            <a:schemeClr val="accent2">
              <a:lumMod val="60000"/>
              <a:lumOff val="40000"/>
              <a:alpha val="26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176213" indent="-176213">
              <a:buFont typeface="Arial"/>
              <a:buChar char="•"/>
            </a:pPr>
            <a:r>
              <a:rPr lang="es-ES" sz="1400" dirty="0" smtClean="0"/>
              <a:t>Ensamblaje y caracterización de </a:t>
            </a:r>
            <a:r>
              <a:rPr lang="es-ES" sz="1400" dirty="0"/>
              <a:t>280 </a:t>
            </a:r>
            <a:r>
              <a:rPr lang="es-ES" sz="1400" dirty="0" smtClean="0"/>
              <a:t>módulos</a:t>
            </a:r>
          </a:p>
          <a:p>
            <a:pPr marL="176213" indent="-176213">
              <a:buFont typeface="Arial"/>
              <a:buChar char="•"/>
            </a:pPr>
            <a:r>
              <a:rPr lang="es-ES" sz="1400" dirty="0"/>
              <a:t>Completa caracterización de los </a:t>
            </a:r>
            <a:r>
              <a:rPr lang="es-ES" sz="1400" dirty="0" smtClean="0"/>
              <a:t>componen-</a:t>
            </a:r>
            <a:r>
              <a:rPr lang="es-ES" sz="1400" dirty="0" err="1" smtClean="0"/>
              <a:t>tes</a:t>
            </a:r>
            <a:r>
              <a:rPr lang="es-ES" sz="1400" dirty="0"/>
              <a:t>: </a:t>
            </a:r>
            <a:r>
              <a:rPr lang="es-ES" sz="1400" dirty="0" smtClean="0"/>
              <a:t>1200 </a:t>
            </a:r>
            <a:r>
              <a:rPr lang="es-ES" sz="1400" dirty="0"/>
              <a:t>obleas, 300 híbridos, 300 espinas…</a:t>
            </a:r>
            <a:r>
              <a:rPr lang="es-ES" sz="1400" dirty="0" smtClean="0"/>
              <a:t>.</a:t>
            </a:r>
          </a:p>
          <a:p>
            <a:pPr marL="176213" indent="-176213">
              <a:buFont typeface="Arial"/>
              <a:buChar char="•"/>
            </a:pPr>
            <a:r>
              <a:rPr lang="es-ES" sz="1400" dirty="0" smtClean="0"/>
              <a:t>Fabricación de los 10.000 Fan-</a:t>
            </a:r>
            <a:r>
              <a:rPr lang="es-ES" sz="1400" dirty="0" err="1" smtClean="0"/>
              <a:t>ins</a:t>
            </a:r>
            <a:r>
              <a:rPr lang="es-ES" sz="1400" dirty="0" smtClean="0"/>
              <a:t> del </a:t>
            </a:r>
            <a:r>
              <a:rPr lang="es-ES" sz="1400" dirty="0" err="1" smtClean="0"/>
              <a:t>end-Cap</a:t>
            </a:r>
            <a:r>
              <a:rPr lang="es-ES" sz="1400" dirty="0" smtClean="0"/>
              <a:t> (Contrato CNM: </a:t>
            </a:r>
            <a:r>
              <a:rPr lang="es-ES" sz="1400" b="1" u="sng" kern="0" dirty="0" smtClean="0">
                <a:solidFill>
                  <a:srgbClr val="800000"/>
                </a:solidFill>
              </a:rPr>
              <a:t>430.000 €</a:t>
            </a:r>
            <a:r>
              <a:rPr lang="es-ES" sz="1400" u="sng" kern="0" dirty="0" smtClean="0">
                <a:solidFill>
                  <a:schemeClr val="tx1"/>
                </a:solidFill>
              </a:rPr>
              <a:t>)</a:t>
            </a:r>
            <a:endParaRPr lang="es-ES" sz="1400" dirty="0" smtClean="0">
              <a:solidFill>
                <a:schemeClr val="tx1"/>
              </a:solidFill>
            </a:endParaRPr>
          </a:p>
        </p:txBody>
      </p:sp>
      <p:sp>
        <p:nvSpPr>
          <p:cNvPr id="45" name="CuadroTexto 44"/>
          <p:cNvSpPr txBox="1"/>
          <p:nvPr/>
        </p:nvSpPr>
        <p:spPr>
          <a:xfrm>
            <a:off x="5362051" y="1453185"/>
            <a:ext cx="2937488"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ES" dirty="0" smtClean="0"/>
              <a:t>Módulos Detector Interno</a:t>
            </a:r>
          </a:p>
        </p:txBody>
      </p:sp>
      <p:pic>
        <p:nvPicPr>
          <p:cNvPr id="63" name="Picture 28" descr="0610009_01-A4-at-144-dpi"/>
          <p:cNvPicPr>
            <a:picLocks noChangeAspect="1" noChangeArrowheads="1"/>
          </p:cNvPicPr>
          <p:nvPr/>
        </p:nvPicPr>
        <p:blipFill>
          <a:blip r:embed="rId6"/>
          <a:srcRect/>
          <a:stretch>
            <a:fillRect/>
          </a:stretch>
        </p:blipFill>
        <p:spPr bwMode="auto">
          <a:xfrm>
            <a:off x="457200" y="2083911"/>
            <a:ext cx="2373366" cy="1578024"/>
          </a:xfrm>
          <a:prstGeom prst="rect">
            <a:avLst/>
          </a:prstGeom>
          <a:ln w="28575" cmpd="sng">
            <a:solidFill>
              <a:srgbClr val="FF0000"/>
            </a:solidFill>
          </a:ln>
          <a:effectLst>
            <a:outerShdw blurRad="292100" dist="139700" dir="2700000" algn="tl" rotWithShape="0">
              <a:srgbClr val="333333">
                <a:alpha val="65000"/>
              </a:srgbClr>
            </a:outerShdw>
          </a:effectLst>
        </p:spPr>
      </p:pic>
      <p:pic>
        <p:nvPicPr>
          <p:cNvPr id="64" name="6 Imagen" descr="Esquina-Oblea-de-siliciojpg.jpg"/>
          <p:cNvPicPr>
            <a:picLocks noChangeAspect="1"/>
          </p:cNvPicPr>
          <p:nvPr/>
        </p:nvPicPr>
        <p:blipFill>
          <a:blip r:embed="rId7"/>
          <a:stretch>
            <a:fillRect/>
          </a:stretch>
        </p:blipFill>
        <p:spPr>
          <a:xfrm>
            <a:off x="7939993" y="2840985"/>
            <a:ext cx="1078394" cy="557150"/>
          </a:xfrm>
          <a:prstGeom prst="rect">
            <a:avLst/>
          </a:prstGeom>
          <a:ln>
            <a:solidFill>
              <a:srgbClr val="FF0000"/>
            </a:solidFill>
          </a:ln>
          <a:effectLst>
            <a:outerShdw blurRad="292100" dist="139700" dir="2700000" algn="tl" rotWithShape="0">
              <a:srgbClr val="333333">
                <a:alpha val="65000"/>
              </a:srgbClr>
            </a:outerShdw>
          </a:effectLst>
        </p:spPr>
      </p:pic>
      <p:pic>
        <p:nvPicPr>
          <p:cNvPr id="65" name="8 Imagen" descr="abcd_01_bonded_to_pcb.gi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99538" y="3481497"/>
            <a:ext cx="706172" cy="529272"/>
          </a:xfrm>
          <a:prstGeom prst="rect">
            <a:avLst/>
          </a:prstGeom>
          <a:ln>
            <a:solidFill>
              <a:srgbClr val="FF0000"/>
            </a:solidFill>
          </a:ln>
          <a:effectLst>
            <a:outerShdw blurRad="292100" dist="139700" dir="2700000" algn="tl" rotWithShape="0">
              <a:srgbClr val="333333">
                <a:alpha val="65000"/>
              </a:srgbClr>
            </a:outerShdw>
          </a:effectLst>
        </p:spPr>
      </p:pic>
      <p:grpSp>
        <p:nvGrpSpPr>
          <p:cNvPr id="66" name="Group 6"/>
          <p:cNvGrpSpPr>
            <a:grpSpLocks/>
          </p:cNvGrpSpPr>
          <p:nvPr/>
        </p:nvGrpSpPr>
        <p:grpSpPr bwMode="auto">
          <a:xfrm>
            <a:off x="6120922" y="5486009"/>
            <a:ext cx="2427154" cy="249020"/>
            <a:chOff x="748" y="1207"/>
            <a:chExt cx="4306" cy="537"/>
          </a:xfrm>
        </p:grpSpPr>
        <p:grpSp>
          <p:nvGrpSpPr>
            <p:cNvPr id="67" name="Group 7"/>
            <p:cNvGrpSpPr>
              <a:grpSpLocks/>
            </p:cNvGrpSpPr>
            <p:nvPr/>
          </p:nvGrpSpPr>
          <p:grpSpPr bwMode="auto">
            <a:xfrm>
              <a:off x="2880" y="1207"/>
              <a:ext cx="2174" cy="535"/>
              <a:chOff x="2971" y="1171"/>
              <a:chExt cx="2174" cy="535"/>
            </a:xfrm>
          </p:grpSpPr>
          <p:pic>
            <p:nvPicPr>
              <p:cNvPr id="71" name="Picture 8" descr="MIDDLE-R"/>
              <p:cNvPicPr>
                <a:picLocks noChangeAspect="1" noChangeArrowheads="1"/>
              </p:cNvPicPr>
              <p:nvPr/>
            </p:nvPicPr>
            <p:blipFill>
              <a:blip r:embed="rId9"/>
              <a:srcRect l="3365" t="14191" r="6032" b="11734"/>
              <a:stretch>
                <a:fillRect/>
              </a:stretch>
            </p:blipFill>
            <p:spPr bwMode="auto">
              <a:xfrm>
                <a:off x="2974" y="1171"/>
                <a:ext cx="2171" cy="534"/>
              </a:xfrm>
              <a:prstGeom prst="rect">
                <a:avLst/>
              </a:prstGeom>
              <a:ln>
                <a:noFill/>
              </a:ln>
              <a:effectLst>
                <a:outerShdw blurRad="292100" dist="139700" dir="2700000" algn="tl" rotWithShape="0">
                  <a:srgbClr val="333333">
                    <a:alpha val="65000"/>
                  </a:srgbClr>
                </a:outerShdw>
              </a:effectLst>
            </p:spPr>
          </p:pic>
          <p:sp>
            <p:nvSpPr>
              <p:cNvPr id="72" name="AutoShape 9"/>
              <p:cNvSpPr>
                <a:spLocks noChangeArrowheads="1"/>
              </p:cNvSpPr>
              <p:nvPr/>
            </p:nvSpPr>
            <p:spPr bwMode="auto">
              <a:xfrm>
                <a:off x="2971" y="1255"/>
                <a:ext cx="589" cy="451"/>
              </a:xfrm>
              <a:prstGeom prst="rtTriangle">
                <a:avLst/>
              </a:prstGeom>
              <a:solidFill>
                <a:srgbClr val="0033CC"/>
              </a:solidFill>
              <a:ln w="12700">
                <a:noFill/>
                <a:miter lim="800000"/>
                <a:headEnd/>
                <a:tailEnd/>
              </a:ln>
              <a:effectLst/>
            </p:spPr>
            <p:txBody>
              <a:bodyPr wrap="none" anchor="ctr">
                <a:prstTxWarp prst="textNoShape">
                  <a:avLst/>
                </a:prstTxWarp>
              </a:bodyPr>
              <a:lstStyle/>
              <a:p>
                <a:endParaRPr lang="es-ES_tradnl"/>
              </a:p>
            </p:txBody>
          </p:sp>
        </p:grpSp>
        <p:grpSp>
          <p:nvGrpSpPr>
            <p:cNvPr id="68" name="Group 10"/>
            <p:cNvGrpSpPr>
              <a:grpSpLocks/>
            </p:cNvGrpSpPr>
            <p:nvPr/>
          </p:nvGrpSpPr>
          <p:grpSpPr bwMode="auto">
            <a:xfrm>
              <a:off x="748" y="1207"/>
              <a:ext cx="2171" cy="537"/>
              <a:chOff x="748" y="1188"/>
              <a:chExt cx="2171" cy="537"/>
            </a:xfrm>
          </p:grpSpPr>
          <p:pic>
            <p:nvPicPr>
              <p:cNvPr id="69" name="Picture 11" descr="MIDDLE-R"/>
              <p:cNvPicPr>
                <a:picLocks noChangeAspect="1" noChangeArrowheads="1"/>
              </p:cNvPicPr>
              <p:nvPr/>
            </p:nvPicPr>
            <p:blipFill>
              <a:blip r:embed="rId9"/>
              <a:srcRect l="3365" t="14191" r="6032" b="11734"/>
              <a:stretch>
                <a:fillRect/>
              </a:stretch>
            </p:blipFill>
            <p:spPr bwMode="auto">
              <a:xfrm flipH="1">
                <a:off x="748" y="1188"/>
                <a:ext cx="2171" cy="534"/>
              </a:xfrm>
              <a:prstGeom prst="rect">
                <a:avLst/>
              </a:prstGeom>
              <a:ln>
                <a:noFill/>
              </a:ln>
              <a:effectLst>
                <a:outerShdw blurRad="292100" dist="139700" dir="2700000" algn="tl" rotWithShape="0">
                  <a:srgbClr val="333333">
                    <a:alpha val="65000"/>
                  </a:srgbClr>
                </a:outerShdw>
              </a:effectLst>
            </p:spPr>
          </p:pic>
          <p:sp>
            <p:nvSpPr>
              <p:cNvPr id="70" name="AutoShape 12"/>
              <p:cNvSpPr>
                <a:spLocks noChangeArrowheads="1"/>
              </p:cNvSpPr>
              <p:nvPr/>
            </p:nvSpPr>
            <p:spPr bwMode="auto">
              <a:xfrm flipH="1">
                <a:off x="2330" y="1274"/>
                <a:ext cx="589" cy="451"/>
              </a:xfrm>
              <a:prstGeom prst="rtTriangle">
                <a:avLst/>
              </a:prstGeom>
              <a:solidFill>
                <a:srgbClr val="0033CC"/>
              </a:solidFill>
              <a:ln w="12700">
                <a:noFill/>
                <a:miter lim="800000"/>
                <a:headEnd/>
                <a:tailEnd/>
              </a:ln>
              <a:effectLst/>
            </p:spPr>
            <p:txBody>
              <a:bodyPr wrap="none" anchor="ctr">
                <a:prstTxWarp prst="textNoShape">
                  <a:avLst/>
                </a:prstTxWarp>
              </a:bodyPr>
              <a:lstStyle/>
              <a:p>
                <a:endParaRPr lang="es-ES_tradnl"/>
              </a:p>
            </p:txBody>
          </p:sp>
        </p:grpSp>
      </p:grpSp>
      <p:pic>
        <p:nvPicPr>
          <p:cNvPr id="26" name="Imagen 25" descr="logo_cnm.jpg"/>
          <p:cNvPicPr>
            <a:picLocks noChangeAspect="1"/>
          </p:cNvPicPr>
          <p:nvPr/>
        </p:nvPicPr>
        <p:blipFill>
          <a:blip r:embed="rId10"/>
          <a:stretch>
            <a:fillRect/>
          </a:stretch>
        </p:blipFill>
        <p:spPr>
          <a:xfrm>
            <a:off x="6915589" y="5961612"/>
            <a:ext cx="1096731" cy="493530"/>
          </a:xfrm>
          <a:prstGeom prst="rect">
            <a:avLst/>
          </a:prstGeom>
        </p:spPr>
      </p:pic>
      <p:sp>
        <p:nvSpPr>
          <p:cNvPr id="80" name="Rectángulo 79"/>
          <p:cNvSpPr/>
          <p:nvPr/>
        </p:nvSpPr>
        <p:spPr>
          <a:xfrm>
            <a:off x="6587274" y="3219887"/>
            <a:ext cx="1023646" cy="52322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r>
              <a:rPr lang="es-ES" sz="1400" dirty="0" smtClean="0">
                <a:solidFill>
                  <a:schemeClr val="bg1"/>
                </a:solidFill>
              </a:rPr>
              <a:t>SCT módulo</a:t>
            </a:r>
            <a:endParaRPr lang="es-ES_tradnl" sz="1400" dirty="0" smtClean="0">
              <a:solidFill>
                <a:schemeClr val="bg1"/>
              </a:solidFill>
            </a:endParaRPr>
          </a:p>
        </p:txBody>
      </p:sp>
      <p:sp>
        <p:nvSpPr>
          <p:cNvPr id="81" name="Rectángulo 80"/>
          <p:cNvSpPr/>
          <p:nvPr/>
        </p:nvSpPr>
        <p:spPr>
          <a:xfrm>
            <a:off x="6300166" y="5427252"/>
            <a:ext cx="1292208" cy="30777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r>
              <a:rPr lang="es-ES" sz="1400" dirty="0" smtClean="0">
                <a:solidFill>
                  <a:schemeClr val="bg1"/>
                </a:solidFill>
              </a:rPr>
              <a:t>Fan-</a:t>
            </a:r>
            <a:r>
              <a:rPr lang="es-ES" sz="1400" dirty="0" err="1" smtClean="0">
                <a:solidFill>
                  <a:schemeClr val="bg1"/>
                </a:solidFill>
              </a:rPr>
              <a:t>ins</a:t>
            </a:r>
            <a:endParaRPr lang="es-ES_tradnl" sz="1400" dirty="0" smtClean="0">
              <a:solidFill>
                <a:schemeClr val="bg1"/>
              </a:solidFill>
            </a:endParaRPr>
          </a:p>
        </p:txBody>
      </p:sp>
      <p:sp>
        <p:nvSpPr>
          <p:cNvPr id="84" name="Rectángulo 83"/>
          <p:cNvSpPr/>
          <p:nvPr/>
        </p:nvSpPr>
        <p:spPr>
          <a:xfrm>
            <a:off x="7986248" y="2837056"/>
            <a:ext cx="1023646" cy="30777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r>
              <a:rPr lang="es-ES" sz="1400" dirty="0" smtClean="0">
                <a:solidFill>
                  <a:schemeClr val="bg1"/>
                </a:solidFill>
              </a:rPr>
              <a:t>Sensor</a:t>
            </a:r>
            <a:endParaRPr lang="es-ES_tradnl" sz="1400" dirty="0" smtClean="0">
              <a:solidFill>
                <a:schemeClr val="bg1"/>
              </a:solidFill>
            </a:endParaRPr>
          </a:p>
        </p:txBody>
      </p:sp>
      <p:sp>
        <p:nvSpPr>
          <p:cNvPr id="87" name="Rectángulo 86"/>
          <p:cNvSpPr/>
          <p:nvPr/>
        </p:nvSpPr>
        <p:spPr>
          <a:xfrm>
            <a:off x="8348097" y="3505881"/>
            <a:ext cx="1023646" cy="30777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r>
              <a:rPr lang="es-ES" sz="1400" dirty="0" err="1" smtClean="0">
                <a:solidFill>
                  <a:schemeClr val="bg1"/>
                </a:solidFill>
              </a:rPr>
              <a:t>ASICs</a:t>
            </a:r>
            <a:endParaRPr lang="es-ES_tradnl" sz="1400" dirty="0" smtClean="0">
              <a:solidFill>
                <a:schemeClr val="bg1"/>
              </a:solidFill>
            </a:endParaRPr>
          </a:p>
        </p:txBody>
      </p:sp>
      <p:sp>
        <p:nvSpPr>
          <p:cNvPr id="97" name="Rectángulo 96"/>
          <p:cNvSpPr/>
          <p:nvPr/>
        </p:nvSpPr>
        <p:spPr>
          <a:xfrm>
            <a:off x="432999" y="2116794"/>
            <a:ext cx="1023646" cy="30777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r>
              <a:rPr lang="es-ES" sz="1400" b="1" dirty="0" smtClean="0">
                <a:solidFill>
                  <a:schemeClr val="bg1"/>
                </a:solidFill>
              </a:rPr>
              <a:t>OTE</a:t>
            </a:r>
            <a:endParaRPr lang="es-ES_tradnl" sz="1400" b="1" dirty="0" smtClean="0">
              <a:solidFill>
                <a:schemeClr val="bg1"/>
              </a:solidFill>
            </a:endParaRPr>
          </a:p>
        </p:txBody>
      </p:sp>
      <p:sp>
        <p:nvSpPr>
          <p:cNvPr id="49" name="CuadroTexto 48"/>
          <p:cNvSpPr txBox="1"/>
          <p:nvPr/>
        </p:nvSpPr>
        <p:spPr>
          <a:xfrm>
            <a:off x="1137102" y="1463818"/>
            <a:ext cx="2475467" cy="369332"/>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ES" dirty="0" smtClean="0"/>
              <a:t>Cubierta Térmica</a:t>
            </a:r>
          </a:p>
        </p:txBody>
      </p:sp>
      <p:pic>
        <p:nvPicPr>
          <p:cNvPr id="53" name="Picture 20" descr="C:\Documents and Settings\Carmen Garcia\Mis documentos\OTE\OTE C\Util-2.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7456" y="3833237"/>
            <a:ext cx="3240360" cy="146837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8" descr="C:\Documents and Settings\Carmen Garcia\Mis documentos\OTE\OTE C\Final-rf.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2999" y="4977893"/>
            <a:ext cx="3329994" cy="142747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623904" y="5735029"/>
            <a:ext cx="3279049" cy="338554"/>
          </a:xfrm>
          <a:prstGeom prst="rect">
            <a:avLst/>
          </a:prstGeom>
        </p:spPr>
        <p:txBody>
          <a:bodyPr wrap="square">
            <a:spAutoFit/>
          </a:bodyPr>
          <a:lstStyle/>
          <a:p>
            <a:pPr marL="180000" indent="-162000">
              <a:spcBef>
                <a:spcPts val="0"/>
              </a:spcBef>
            </a:pPr>
            <a:r>
              <a:rPr lang="en-GB" sz="1600" b="1" dirty="0" err="1" smtClean="0">
                <a:solidFill>
                  <a:schemeClr val="bg1"/>
                </a:solidFill>
                <a:latin typeface="Arial"/>
                <a:cs typeface="Arial"/>
              </a:rPr>
              <a:t>Tolerancia</a:t>
            </a:r>
            <a:r>
              <a:rPr lang="en-GB" sz="1600" b="1" dirty="0" smtClean="0">
                <a:solidFill>
                  <a:schemeClr val="bg1"/>
                </a:solidFill>
                <a:latin typeface="Arial"/>
                <a:cs typeface="Arial"/>
              </a:rPr>
              <a:t>: </a:t>
            </a:r>
            <a:r>
              <a:rPr lang="en-GB" sz="1600" b="1" dirty="0">
                <a:solidFill>
                  <a:schemeClr val="bg1"/>
                </a:solidFill>
                <a:latin typeface="Arial"/>
                <a:cs typeface="Arial"/>
              </a:rPr>
              <a:t>D = 1213.29 </a:t>
            </a:r>
            <a:r>
              <a:rPr lang="en-GB" sz="1600" b="1" baseline="30000" dirty="0">
                <a:solidFill>
                  <a:schemeClr val="bg1"/>
                </a:solidFill>
                <a:latin typeface="Arial"/>
                <a:cs typeface="Arial"/>
              </a:rPr>
              <a:t>+1</a:t>
            </a:r>
            <a:r>
              <a:rPr lang="en-GB" sz="1600" b="1" dirty="0">
                <a:solidFill>
                  <a:schemeClr val="bg1"/>
                </a:solidFill>
                <a:latin typeface="Arial"/>
                <a:cs typeface="Arial"/>
              </a:rPr>
              <a:t> mm</a:t>
            </a:r>
          </a:p>
        </p:txBody>
      </p:sp>
      <p:sp>
        <p:nvSpPr>
          <p:cNvPr id="60" name="CuadroTexto 59"/>
          <p:cNvSpPr txBox="1"/>
          <p:nvPr/>
        </p:nvSpPr>
        <p:spPr>
          <a:xfrm>
            <a:off x="2846709" y="5845597"/>
            <a:ext cx="453249" cy="276999"/>
          </a:xfrm>
          <a:prstGeom prst="rect">
            <a:avLst/>
          </a:prstGeom>
          <a:noFill/>
        </p:spPr>
        <p:txBody>
          <a:bodyPr wrap="square" rtlCol="0">
            <a:spAutoFit/>
          </a:bodyPr>
          <a:lstStyle/>
          <a:p>
            <a:pPr algn="ctr"/>
            <a:r>
              <a:rPr lang="es-ES" sz="1200" dirty="0" smtClean="0">
                <a:solidFill>
                  <a:srgbClr val="105C8B"/>
                </a:solidFill>
              </a:rPr>
              <a:t> </a:t>
            </a:r>
            <a:r>
              <a:rPr lang="es-ES" sz="1200" b="1" dirty="0" smtClean="0">
                <a:solidFill>
                  <a:srgbClr val="FFFFFF"/>
                </a:solidFill>
              </a:rPr>
              <a:t>- 0</a:t>
            </a:r>
            <a:endParaRPr lang="es-ES" sz="1200" b="1" dirty="0">
              <a:solidFill>
                <a:srgbClr val="FFFFFF"/>
              </a:solidFill>
            </a:endParaRPr>
          </a:p>
        </p:txBody>
      </p:sp>
      <p:pic>
        <p:nvPicPr>
          <p:cNvPr id="41" name="Imagen 40"/>
          <p:cNvPicPr>
            <a:picLocks noChangeAspect="1"/>
          </p:cNvPicPr>
          <p:nvPr/>
        </p:nvPicPr>
        <p:blipFill>
          <a:blip r:embed="rId13"/>
          <a:stretch>
            <a:fillRect/>
          </a:stretch>
        </p:blipFill>
        <p:spPr>
          <a:xfrm>
            <a:off x="8104762" y="5973482"/>
            <a:ext cx="806602" cy="486522"/>
          </a:xfrm>
          <a:prstGeom prst="rect">
            <a:avLst/>
          </a:prstGeom>
        </p:spPr>
      </p:pic>
      <p:sp>
        <p:nvSpPr>
          <p:cNvPr id="5" name="CuadroTexto 4"/>
          <p:cNvSpPr txBox="1"/>
          <p:nvPr/>
        </p:nvSpPr>
        <p:spPr>
          <a:xfrm rot="19649614">
            <a:off x="3265758" y="5821058"/>
            <a:ext cx="2313071" cy="369332"/>
          </a:xfrm>
          <a:prstGeom prst="rect">
            <a:avLst/>
          </a:prstGeom>
          <a:solidFill>
            <a:schemeClr val="bg1"/>
          </a:solidFill>
          <a:ln>
            <a:solidFill>
              <a:srgbClr val="FF0000"/>
            </a:solidFill>
          </a:ln>
        </p:spPr>
        <p:txBody>
          <a:bodyPr wrap="square" rtlCol="0">
            <a:spAutoFit/>
          </a:bodyPr>
          <a:lstStyle/>
          <a:p>
            <a:pPr algn="ctr"/>
            <a:r>
              <a:rPr lang="en-GB" b="1" dirty="0" smtClean="0">
                <a:solidFill>
                  <a:srgbClr val="FF0000"/>
                </a:solidFill>
              </a:rPr>
              <a:t>Completed in 2006</a:t>
            </a:r>
            <a:endParaRPr lang="en-GB" b="1" dirty="0">
              <a:solidFill>
                <a:srgbClr val="FF0000"/>
              </a:solidFill>
            </a:endParaRPr>
          </a:p>
        </p:txBody>
      </p:sp>
    </p:spTree>
    <p:extLst>
      <p:ext uri="{BB962C8B-B14F-4D97-AF65-F5344CB8AC3E}">
        <p14:creationId xmlns:p14="http://schemas.microsoft.com/office/powerpoint/2010/main" val="20239517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18337"/>
          </a:xfrm>
        </p:spPr>
        <p:style>
          <a:lnRef idx="3">
            <a:schemeClr val="lt1"/>
          </a:lnRef>
          <a:fillRef idx="1">
            <a:schemeClr val="accent1"/>
          </a:fillRef>
          <a:effectRef idx="1">
            <a:schemeClr val="accent1"/>
          </a:effectRef>
          <a:fontRef idx="minor">
            <a:schemeClr val="lt1"/>
          </a:fontRef>
        </p:style>
        <p:txBody>
          <a:bodyPr>
            <a:noAutofit/>
          </a:bodyPr>
          <a:lstStyle/>
          <a:p>
            <a:r>
              <a:rPr lang="en-GB" sz="3200" b="1" dirty="0" smtClean="0"/>
              <a:t>HL-LHC</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30</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3" name="Rectángulo 2"/>
          <p:cNvSpPr/>
          <p:nvPr/>
        </p:nvSpPr>
        <p:spPr>
          <a:xfrm>
            <a:off x="589481" y="1197110"/>
            <a:ext cx="7440041" cy="1477328"/>
          </a:xfrm>
          <a:prstGeom prst="rect">
            <a:avLst/>
          </a:prstGeom>
        </p:spPr>
        <p:txBody>
          <a:bodyPr wrap="square">
            <a:spAutoFit/>
          </a:bodyPr>
          <a:lstStyle/>
          <a:p>
            <a:r>
              <a:rPr lang="en-GB" dirty="0" smtClean="0"/>
              <a:t>HL-LHC programme:</a:t>
            </a:r>
          </a:p>
          <a:p>
            <a:pPr marL="285750" indent="-285750">
              <a:buFont typeface="Arial"/>
              <a:buChar char="•"/>
            </a:pPr>
            <a:r>
              <a:rPr lang="en-GB" dirty="0" smtClean="0"/>
              <a:t>Start in 2024 after a ~30-month shutdown (LS3)</a:t>
            </a:r>
          </a:p>
          <a:p>
            <a:pPr marL="285750" indent="-285750">
              <a:buFont typeface="Arial"/>
              <a:buChar char="•"/>
            </a:pPr>
            <a:r>
              <a:rPr lang="en-GB" dirty="0" smtClean="0"/>
              <a:t> Peak luminosity: ~5e</a:t>
            </a:r>
            <a:r>
              <a:rPr lang="en-GB" baseline="30000" dirty="0" smtClean="0"/>
              <a:t>34</a:t>
            </a:r>
            <a:r>
              <a:rPr lang="en-GB" dirty="0" smtClean="0"/>
              <a:t>cm</a:t>
            </a:r>
            <a:r>
              <a:rPr lang="en-GB" baseline="30000" dirty="0" smtClean="0"/>
              <a:t>-2</a:t>
            </a:r>
            <a:r>
              <a:rPr lang="en-GB" dirty="0" smtClean="0"/>
              <a:t>s</a:t>
            </a:r>
            <a:r>
              <a:rPr lang="en-GB" baseline="30000" dirty="0" smtClean="0"/>
              <a:t>-1</a:t>
            </a:r>
          </a:p>
          <a:p>
            <a:pPr marL="285750" indent="-285750">
              <a:buFont typeface="Arial"/>
              <a:buChar char="•"/>
            </a:pPr>
            <a:r>
              <a:rPr lang="en-GB" dirty="0" smtClean="0"/>
              <a:t> ~140 </a:t>
            </a:r>
            <a:r>
              <a:rPr lang="en-GB" dirty="0" err="1" smtClean="0"/>
              <a:t>pp</a:t>
            </a:r>
            <a:r>
              <a:rPr lang="en-GB" dirty="0" smtClean="0"/>
              <a:t> collisions bunch crossing</a:t>
            </a:r>
          </a:p>
          <a:p>
            <a:pPr marL="285750" indent="-285750">
              <a:buFont typeface="Arial"/>
              <a:buChar char="•"/>
            </a:pPr>
            <a:r>
              <a:rPr lang="en-GB" dirty="0" smtClean="0"/>
              <a:t>Collect ~250-300fb-1/year/</a:t>
            </a:r>
            <a:r>
              <a:rPr lang="en-GB" dirty="0" err="1" smtClean="0"/>
              <a:t>exp</a:t>
            </a:r>
            <a:r>
              <a:rPr lang="en-GB" dirty="0" smtClean="0"/>
              <a:t> </a:t>
            </a:r>
            <a:r>
              <a:rPr lang="en-GB" dirty="0" smtClean="0"/>
              <a:t>for a total of ~3000fb-1 by the mid-2030s</a:t>
            </a:r>
            <a:endParaRPr lang="en-GB" dirty="0"/>
          </a:p>
        </p:txBody>
      </p:sp>
      <p:pic>
        <p:nvPicPr>
          <p:cNvPr id="6" name="Imagen 5" descr="Captura de pantalla 2017-01-17 a las 17.03.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335" y="2962862"/>
            <a:ext cx="7077092" cy="3216011"/>
          </a:xfrm>
          <a:prstGeom prst="rect">
            <a:avLst/>
          </a:prstGeom>
        </p:spPr>
      </p:pic>
    </p:spTree>
    <p:extLst>
      <p:ext uri="{BB962C8B-B14F-4D97-AF65-F5344CB8AC3E}">
        <p14:creationId xmlns:p14="http://schemas.microsoft.com/office/powerpoint/2010/main" val="41225751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r="74794"/>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31</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12" name="Imagen 11"/>
          <p:cNvPicPr>
            <a:picLocks noChangeAspect="1"/>
          </p:cNvPicPr>
          <p:nvPr/>
        </p:nvPicPr>
        <p:blipFill>
          <a:blip r:embed="rId3"/>
          <a:stretch>
            <a:fillRect/>
          </a:stretch>
        </p:blipFill>
        <p:spPr>
          <a:xfrm>
            <a:off x="3088351" y="1122576"/>
            <a:ext cx="3949464" cy="2340738"/>
          </a:xfrm>
          <a:prstGeom prst="rect">
            <a:avLst/>
          </a:prstGeom>
        </p:spPr>
      </p:pic>
      <p:sp>
        <p:nvSpPr>
          <p:cNvPr id="13" name="CuadroTexto 12"/>
          <p:cNvSpPr txBox="1"/>
          <p:nvPr/>
        </p:nvSpPr>
        <p:spPr>
          <a:xfrm>
            <a:off x="4112231" y="1266070"/>
            <a:ext cx="733222" cy="369332"/>
          </a:xfrm>
          <a:prstGeom prst="rect">
            <a:avLst/>
          </a:prstGeom>
          <a:noFill/>
        </p:spPr>
        <p:txBody>
          <a:bodyPr wrap="square" rtlCol="0">
            <a:spAutoFit/>
          </a:bodyPr>
          <a:lstStyle/>
          <a:p>
            <a:r>
              <a:rPr lang="es-ES_tradnl" b="1" dirty="0" err="1" smtClean="0">
                <a:solidFill>
                  <a:schemeClr val="tx2">
                    <a:lumMod val="60000"/>
                    <a:lumOff val="40000"/>
                  </a:schemeClr>
                </a:solidFill>
              </a:rPr>
              <a:t>Strips</a:t>
            </a:r>
            <a:endParaRPr lang="es-ES_tradnl" b="1" dirty="0">
              <a:solidFill>
                <a:schemeClr val="tx2">
                  <a:lumMod val="60000"/>
                  <a:lumOff val="40000"/>
                </a:schemeClr>
              </a:solidFill>
            </a:endParaRPr>
          </a:p>
        </p:txBody>
      </p:sp>
      <p:sp>
        <p:nvSpPr>
          <p:cNvPr id="15" name="CuadroTexto 14"/>
          <p:cNvSpPr txBox="1"/>
          <p:nvPr/>
        </p:nvSpPr>
        <p:spPr>
          <a:xfrm>
            <a:off x="4345303" y="2605248"/>
            <a:ext cx="633933" cy="369332"/>
          </a:xfrm>
          <a:prstGeom prst="rect">
            <a:avLst/>
          </a:prstGeom>
          <a:noFill/>
        </p:spPr>
        <p:txBody>
          <a:bodyPr wrap="none" rtlCol="0">
            <a:spAutoFit/>
          </a:bodyPr>
          <a:lstStyle/>
          <a:p>
            <a:r>
              <a:rPr lang="es-ES_tradnl" b="1" dirty="0" err="1" smtClean="0">
                <a:solidFill>
                  <a:srgbClr val="FF0000"/>
                </a:solidFill>
              </a:rPr>
              <a:t>Pixel</a:t>
            </a:r>
            <a:endParaRPr lang="es-ES_tradnl" b="1" dirty="0">
              <a:solidFill>
                <a:srgbClr val="FF0000"/>
              </a:solidFill>
            </a:endParaRPr>
          </a:p>
        </p:txBody>
      </p:sp>
      <p:sp>
        <p:nvSpPr>
          <p:cNvPr id="17" name="CuadroTexto 16"/>
          <p:cNvSpPr txBox="1"/>
          <p:nvPr/>
        </p:nvSpPr>
        <p:spPr>
          <a:xfrm>
            <a:off x="2125371" y="3324390"/>
            <a:ext cx="4617754" cy="64633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b="1" dirty="0" smtClean="0"/>
              <a:t>SCT and Pixels strongly affected by radiation</a:t>
            </a:r>
          </a:p>
          <a:p>
            <a:r>
              <a:rPr lang="en-GB" b="1" dirty="0"/>
              <a:t>TRT can not handle the huge flow of particles</a:t>
            </a:r>
            <a:endParaRPr lang="en-GB" b="1" dirty="0" smtClean="0"/>
          </a:p>
        </p:txBody>
      </p:sp>
      <p:pic>
        <p:nvPicPr>
          <p:cNvPr id="19" name="Imagen 18"/>
          <p:cNvPicPr>
            <a:picLocks noChangeAspect="1"/>
          </p:cNvPicPr>
          <p:nvPr/>
        </p:nvPicPr>
        <p:blipFill>
          <a:blip r:embed="rId4"/>
          <a:stretch>
            <a:fillRect/>
          </a:stretch>
        </p:blipFill>
        <p:spPr>
          <a:xfrm>
            <a:off x="1729342" y="4681773"/>
            <a:ext cx="2615961" cy="1674577"/>
          </a:xfrm>
          <a:prstGeom prst="rect">
            <a:avLst/>
          </a:prstGeom>
        </p:spPr>
      </p:pic>
      <p:pic>
        <p:nvPicPr>
          <p:cNvPr id="18" name="Imagen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4221489"/>
            <a:ext cx="2410827" cy="1600250"/>
          </a:xfrm>
          <a:prstGeom prst="rect">
            <a:avLst/>
          </a:prstGeom>
        </p:spPr>
      </p:pic>
      <p:pic>
        <p:nvPicPr>
          <p:cNvPr id="20" name="Imagen 19"/>
          <p:cNvPicPr>
            <a:picLocks noChangeAspect="1"/>
          </p:cNvPicPr>
          <p:nvPr/>
        </p:nvPicPr>
        <p:blipFill>
          <a:blip r:embed="rId6"/>
          <a:stretch>
            <a:fillRect/>
          </a:stretch>
        </p:blipFill>
        <p:spPr>
          <a:xfrm>
            <a:off x="111989" y="1194262"/>
            <a:ext cx="2560789" cy="2080978"/>
          </a:xfrm>
          <a:prstGeom prst="rect">
            <a:avLst/>
          </a:prstGeom>
        </p:spPr>
      </p:pic>
      <p:sp>
        <p:nvSpPr>
          <p:cNvPr id="21" name="CuadroTexto 20"/>
          <p:cNvSpPr txBox="1"/>
          <p:nvPr/>
        </p:nvSpPr>
        <p:spPr>
          <a:xfrm>
            <a:off x="4203883" y="4303818"/>
            <a:ext cx="4273375" cy="1754327"/>
          </a:xfrm>
          <a:prstGeom prst="rect">
            <a:avLst/>
          </a:prstGeom>
          <a:noFill/>
          <a:ln>
            <a:solidFill>
              <a:srgbClr val="0000FF"/>
            </a:solidFill>
          </a:ln>
        </p:spPr>
        <p:txBody>
          <a:bodyPr wrap="none" rtlCol="0">
            <a:spAutoFit/>
          </a:bodyPr>
          <a:lstStyle/>
          <a:p>
            <a:r>
              <a:rPr lang="en-GB" b="1" dirty="0" smtClean="0"/>
              <a:t>We need an “All-</a:t>
            </a:r>
            <a:r>
              <a:rPr lang="en-GB" b="1" dirty="0" err="1" smtClean="0"/>
              <a:t>si</a:t>
            </a:r>
            <a:r>
              <a:rPr lang="en-GB" b="1" dirty="0" smtClean="0"/>
              <a:t> tracker” (Pixel + Strips):</a:t>
            </a:r>
          </a:p>
          <a:p>
            <a:pPr lvl="1">
              <a:buFont typeface="Arial"/>
              <a:buChar char="•"/>
            </a:pPr>
            <a:r>
              <a:rPr lang="en-GB" dirty="0" smtClean="0"/>
              <a:t>  </a:t>
            </a:r>
            <a:r>
              <a:rPr lang="en-GB" b="1" dirty="0" smtClean="0"/>
              <a:t>Large granularity </a:t>
            </a:r>
          </a:p>
          <a:p>
            <a:pPr lvl="1">
              <a:buFont typeface="Arial"/>
              <a:buChar char="•"/>
            </a:pPr>
            <a:r>
              <a:rPr lang="en-GB" b="1" dirty="0" smtClean="0"/>
              <a:t>  More radiation tolerance</a:t>
            </a:r>
          </a:p>
          <a:p>
            <a:pPr lvl="1">
              <a:buFont typeface="Arial"/>
              <a:buChar char="•"/>
            </a:pPr>
            <a:r>
              <a:rPr lang="en-GB" b="1" dirty="0" smtClean="0"/>
              <a:t>  Lighter</a:t>
            </a:r>
          </a:p>
          <a:p>
            <a:pPr lvl="1">
              <a:buFont typeface="Arial"/>
              <a:buChar char="•"/>
            </a:pPr>
            <a:r>
              <a:rPr lang="en-GB" b="1" dirty="0" smtClean="0"/>
              <a:t>  Covering  larger </a:t>
            </a:r>
            <a:r>
              <a:rPr lang="en-GB" b="1" dirty="0" err="1" smtClean="0"/>
              <a:t>η</a:t>
            </a:r>
            <a:r>
              <a:rPr lang="en-GB" b="1" dirty="0" smtClean="0"/>
              <a:t> </a:t>
            </a:r>
          </a:p>
          <a:p>
            <a:pPr lvl="1">
              <a:buFont typeface="Arial"/>
              <a:buChar char="•"/>
            </a:pPr>
            <a:r>
              <a:rPr lang="en-GB" b="1" dirty="0" smtClean="0"/>
              <a:t>  More redundant ( &gt;15 hits/track)</a:t>
            </a:r>
          </a:p>
        </p:txBody>
      </p:sp>
      <p:sp>
        <p:nvSpPr>
          <p:cNvPr id="2" name="Título 1"/>
          <p:cNvSpPr>
            <a:spLocks noGrp="1"/>
          </p:cNvSpPr>
          <p:nvPr>
            <p:ph type="title"/>
          </p:nvPr>
        </p:nvSpPr>
        <p:spPr>
          <a:xfrm>
            <a:off x="457200" y="51262"/>
            <a:ext cx="8229600" cy="1143000"/>
          </a:xfrm>
        </p:spPr>
        <p:style>
          <a:lnRef idx="3">
            <a:schemeClr val="lt1"/>
          </a:lnRef>
          <a:fillRef idx="1">
            <a:schemeClr val="accent1"/>
          </a:fillRef>
          <a:effectRef idx="1">
            <a:schemeClr val="accent1"/>
          </a:effectRef>
          <a:fontRef idx="minor">
            <a:schemeClr val="lt1"/>
          </a:fontRef>
        </p:style>
        <p:txBody>
          <a:bodyPr>
            <a:normAutofit/>
          </a:bodyPr>
          <a:lstStyle/>
          <a:p>
            <a:r>
              <a:rPr lang="es-ES_tradnl" dirty="0" smtClean="0"/>
              <a:t>“</a:t>
            </a:r>
            <a:r>
              <a:rPr lang="es-ES_tradnl" dirty="0" err="1" smtClean="0"/>
              <a:t>All</a:t>
            </a:r>
            <a:r>
              <a:rPr lang="es-ES_tradnl" dirty="0"/>
              <a:t>-Si </a:t>
            </a:r>
            <a:r>
              <a:rPr lang="es-ES_tradnl" dirty="0" err="1" smtClean="0"/>
              <a:t>Tracker</a:t>
            </a:r>
            <a:r>
              <a:rPr lang="es-ES_tradnl" dirty="0" smtClean="0"/>
              <a:t>” (HL-LHC)</a:t>
            </a:r>
            <a:endParaRPr lang="es-ES" dirty="0"/>
          </a:p>
        </p:txBody>
      </p:sp>
      <p:sp>
        <p:nvSpPr>
          <p:cNvPr id="3" name="Flecha derecha 2"/>
          <p:cNvSpPr/>
          <p:nvPr/>
        </p:nvSpPr>
        <p:spPr>
          <a:xfrm>
            <a:off x="2598934" y="2089751"/>
            <a:ext cx="569633" cy="5154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7"/>
          <a:stretch>
            <a:fillRect/>
          </a:stretch>
        </p:blipFill>
        <p:spPr>
          <a:xfrm>
            <a:off x="6743125" y="1427300"/>
            <a:ext cx="2400875" cy="1635850"/>
          </a:xfrm>
          <a:prstGeom prst="rect">
            <a:avLst/>
          </a:prstGeom>
        </p:spPr>
      </p:pic>
      <p:sp>
        <p:nvSpPr>
          <p:cNvPr id="22" name="CuadroTexto 21"/>
          <p:cNvSpPr txBox="1"/>
          <p:nvPr/>
        </p:nvSpPr>
        <p:spPr>
          <a:xfrm>
            <a:off x="-248170" y="6488668"/>
            <a:ext cx="8596267" cy="338554"/>
          </a:xfrm>
          <a:prstGeom prst="rect">
            <a:avLst/>
          </a:prstGeom>
          <a:noFill/>
        </p:spPr>
        <p:txBody>
          <a:bodyPr wrap="square" rtlCol="0">
            <a:spAutoFit/>
          </a:bodyPr>
          <a:lstStyle/>
          <a:p>
            <a:pPr algn="r"/>
            <a:endParaRPr lang="es-ES" sz="1600" dirty="0">
              <a:solidFill>
                <a:schemeClr val="bg1">
                  <a:lumMod val="50000"/>
                </a:schemeClr>
              </a:solidFill>
            </a:endParaRPr>
          </a:p>
        </p:txBody>
      </p:sp>
    </p:spTree>
    <p:extLst>
      <p:ext uri="{BB962C8B-B14F-4D97-AF65-F5344CB8AC3E}">
        <p14:creationId xmlns:p14="http://schemas.microsoft.com/office/powerpoint/2010/main" val="34183709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a:t>IFIC @ ATLAS </a:t>
            </a:r>
            <a:r>
              <a:rPr lang="en-GB" sz="3200" dirty="0" err="1" smtClean="0"/>
              <a:t>ITk</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32</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8" name="Content Placeholder 2"/>
          <p:cNvSpPr txBox="1">
            <a:spLocks/>
          </p:cNvSpPr>
          <p:nvPr/>
        </p:nvSpPr>
        <p:spPr>
          <a:xfrm>
            <a:off x="495299" y="1164027"/>
            <a:ext cx="8191501" cy="3104203"/>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IFIC </a:t>
            </a:r>
            <a:r>
              <a:rPr lang="en-GB" dirty="0" smtClean="0"/>
              <a:t>and CNM-IMB work together in a coordinated project in the ATLAS Inner Tracker (</a:t>
            </a:r>
            <a:r>
              <a:rPr lang="en-GB" dirty="0" err="1" smtClean="0"/>
              <a:t>ITk</a:t>
            </a:r>
            <a:r>
              <a:rPr lang="en-GB" dirty="0" smtClean="0"/>
              <a:t>) for the  HL-LHC.</a:t>
            </a:r>
          </a:p>
          <a:p>
            <a:r>
              <a:rPr lang="en-GB" dirty="0" smtClean="0"/>
              <a:t>IFIC </a:t>
            </a:r>
            <a:r>
              <a:rPr lang="en-GB" dirty="0" smtClean="0"/>
              <a:t>works on the </a:t>
            </a:r>
            <a:r>
              <a:rPr lang="en-GB" dirty="0" err="1" smtClean="0"/>
              <a:t>Endcap</a:t>
            </a:r>
            <a:r>
              <a:rPr lang="en-GB" dirty="0" smtClean="0"/>
              <a:t> Silicon Strip system of the ATLAS </a:t>
            </a:r>
            <a:r>
              <a:rPr lang="en-GB" dirty="0" err="1" smtClean="0"/>
              <a:t>ITk</a:t>
            </a:r>
            <a:r>
              <a:rPr lang="en-GB" dirty="0" smtClean="0"/>
              <a:t> covering various aspects </a:t>
            </a:r>
          </a:p>
          <a:p>
            <a:pPr lvl="1"/>
            <a:r>
              <a:rPr lang="en-GB" dirty="0" smtClean="0"/>
              <a:t>Common Mechanics: services</a:t>
            </a:r>
          </a:p>
          <a:p>
            <a:pPr lvl="1"/>
            <a:r>
              <a:rPr lang="en-GB" dirty="0" smtClean="0"/>
              <a:t>Integration: Global Support Structure</a:t>
            </a:r>
          </a:p>
          <a:p>
            <a:pPr lvl="1"/>
            <a:r>
              <a:rPr lang="en-GB" dirty="0" smtClean="0"/>
              <a:t>Local Support</a:t>
            </a:r>
          </a:p>
          <a:p>
            <a:pPr lvl="1"/>
            <a:r>
              <a:rPr lang="en-GB" dirty="0" smtClean="0"/>
              <a:t>Sensor + Electronics: modules</a:t>
            </a:r>
          </a:p>
          <a:p>
            <a:pPr lvl="1"/>
            <a:r>
              <a:rPr lang="en-GB" dirty="0" smtClean="0"/>
              <a:t>Production</a:t>
            </a:r>
          </a:p>
          <a:p>
            <a:r>
              <a:rPr lang="en-GB" dirty="0" smtClean="0"/>
              <a:t>IFIC coordinates 3 of the 8 main working packages of the </a:t>
            </a:r>
            <a:r>
              <a:rPr lang="en-GB" dirty="0" err="1" smtClean="0"/>
              <a:t>ITk</a:t>
            </a:r>
            <a:r>
              <a:rPr lang="en-GB" dirty="0" smtClean="0"/>
              <a:t> Strips project</a:t>
            </a:r>
          </a:p>
        </p:txBody>
      </p:sp>
      <p:pic>
        <p:nvPicPr>
          <p:cNvPr id="10"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343" y="4371825"/>
            <a:ext cx="7833215" cy="1638300"/>
          </a:xfrm>
          <a:prstGeom prst="rect">
            <a:avLst/>
          </a:prstGeom>
        </p:spPr>
      </p:pic>
      <p:sp>
        <p:nvSpPr>
          <p:cNvPr id="11" name="TextBox 7"/>
          <p:cNvSpPr txBox="1"/>
          <p:nvPr/>
        </p:nvSpPr>
        <p:spPr>
          <a:xfrm>
            <a:off x="2974016" y="5987018"/>
            <a:ext cx="4223155" cy="369332"/>
          </a:xfrm>
          <a:prstGeom prst="rect">
            <a:avLst/>
          </a:prstGeom>
          <a:noFill/>
        </p:spPr>
        <p:txBody>
          <a:bodyPr wrap="square" rtlCol="0">
            <a:spAutoFit/>
          </a:bodyPr>
          <a:lstStyle/>
          <a:p>
            <a:pPr>
              <a:spcAft>
                <a:spcPts val="600"/>
              </a:spcAft>
            </a:pPr>
            <a:r>
              <a:rPr lang="en-GB" dirty="0" smtClean="0">
                <a:solidFill>
                  <a:srgbClr val="FF0000"/>
                </a:solidFill>
              </a:rPr>
              <a:t>Filled “boxes” are led by IFIC</a:t>
            </a:r>
          </a:p>
        </p:txBody>
      </p:sp>
      <p:sp>
        <p:nvSpPr>
          <p:cNvPr id="5" name="Rectángulo 4"/>
          <p:cNvSpPr/>
          <p:nvPr/>
        </p:nvSpPr>
        <p:spPr>
          <a:xfrm>
            <a:off x="755576" y="5344841"/>
            <a:ext cx="646614" cy="532431"/>
          </a:xfrm>
          <a:prstGeom prst="rect">
            <a:avLst/>
          </a:prstGeom>
          <a:solidFill>
            <a:srgbClr val="FFFF0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ángulo 11"/>
          <p:cNvSpPr/>
          <p:nvPr/>
        </p:nvSpPr>
        <p:spPr>
          <a:xfrm>
            <a:off x="2427277" y="5356709"/>
            <a:ext cx="997085" cy="532431"/>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Rectángulo 12"/>
          <p:cNvSpPr/>
          <p:nvPr/>
        </p:nvSpPr>
        <p:spPr>
          <a:xfrm>
            <a:off x="5747678" y="5376484"/>
            <a:ext cx="840546" cy="532431"/>
          </a:xfrm>
          <a:prstGeom prst="rect">
            <a:avLst/>
          </a:pr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479617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 Imagen" descr="P105015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0530" y="3299596"/>
            <a:ext cx="2092408" cy="156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smtClean="0"/>
              <a:t>Sensors</a:t>
            </a:r>
            <a:endParaRPr lang="en-GB" sz="3200" b="1" dirty="0"/>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33</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5" name="Content Placeholder 2"/>
          <p:cNvSpPr txBox="1">
            <a:spLocks/>
          </p:cNvSpPr>
          <p:nvPr/>
        </p:nvSpPr>
        <p:spPr>
          <a:xfrm>
            <a:off x="288362" y="1186257"/>
            <a:ext cx="5469276" cy="4141037"/>
          </a:xfrm>
          <a:prstGeom prst="rect">
            <a:avLst/>
          </a:prstGeom>
          <a:ln>
            <a:solidFill>
              <a:schemeClr val="tx2">
                <a:lumMod val="60000"/>
                <a:lumOff val="40000"/>
              </a:schemeClr>
            </a:solidFill>
          </a:ln>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dirty="0" smtClean="0"/>
              <a:t>Started R&amp;D on sensors with the ROSE collaboration that later became, in 2001, the RD50 collaboration, also within the ATLAS project “Development of non-inverting Silicon strip detectors for the ATLAS ID” </a:t>
            </a:r>
          </a:p>
          <a:p>
            <a:pPr lvl="1" algn="just"/>
            <a:r>
              <a:rPr lang="en-GB" i="1" dirty="0" smtClean="0">
                <a:solidFill>
                  <a:srgbClr val="0000FF"/>
                </a:solidFill>
              </a:rPr>
              <a:t>Identification of the best technology for radiation tolerant silicon micro-strip sensors for the ATLAS </a:t>
            </a:r>
            <a:r>
              <a:rPr lang="en-GB" i="1" dirty="0" err="1" smtClean="0">
                <a:solidFill>
                  <a:srgbClr val="0000FF"/>
                </a:solidFill>
              </a:rPr>
              <a:t>ITk</a:t>
            </a:r>
            <a:r>
              <a:rPr lang="en-GB" i="1" dirty="0" smtClean="0">
                <a:solidFill>
                  <a:srgbClr val="0000FF"/>
                </a:solidFill>
              </a:rPr>
              <a:t>.</a:t>
            </a:r>
          </a:p>
          <a:p>
            <a:pPr lvl="1" algn="just"/>
            <a:r>
              <a:rPr lang="en-GB" dirty="0" smtClean="0">
                <a:solidFill>
                  <a:srgbClr val="0000FF"/>
                </a:solidFill>
              </a:rPr>
              <a:t>Selection of n+ on p as baseline technology </a:t>
            </a:r>
          </a:p>
          <a:p>
            <a:pPr algn="just"/>
            <a:r>
              <a:rPr lang="en-GB" dirty="0" smtClean="0"/>
              <a:t>Close collaboration IFIC-CNM.</a:t>
            </a:r>
          </a:p>
          <a:p>
            <a:pPr algn="just"/>
            <a:r>
              <a:rPr lang="en-GB" dirty="0" smtClean="0">
                <a:solidFill>
                  <a:srgbClr val="0000FF"/>
                </a:solidFill>
              </a:rPr>
              <a:t>Today we design the layout of the </a:t>
            </a:r>
            <a:r>
              <a:rPr lang="en-GB" dirty="0" err="1" smtClean="0">
                <a:solidFill>
                  <a:srgbClr val="0000FF"/>
                </a:solidFill>
              </a:rPr>
              <a:t>Endcap</a:t>
            </a:r>
            <a:r>
              <a:rPr lang="en-GB" dirty="0" smtClean="0">
                <a:solidFill>
                  <a:srgbClr val="0000FF"/>
                </a:solidFill>
              </a:rPr>
              <a:t> sensors and act as contact persons with possible suppliers: HPK, Infineon, </a:t>
            </a:r>
            <a:r>
              <a:rPr lang="en-GB" dirty="0" err="1" smtClean="0">
                <a:solidFill>
                  <a:srgbClr val="0000FF"/>
                </a:solidFill>
              </a:rPr>
              <a:t>CiS</a:t>
            </a:r>
            <a:r>
              <a:rPr lang="en-GB" dirty="0" smtClean="0">
                <a:solidFill>
                  <a:srgbClr val="0000FF"/>
                </a:solidFill>
              </a:rPr>
              <a:t>.</a:t>
            </a:r>
          </a:p>
          <a:p>
            <a:pPr algn="just"/>
            <a:r>
              <a:rPr lang="en-GB" dirty="0" smtClean="0">
                <a:solidFill>
                  <a:srgbClr val="0000FF"/>
                </a:solidFill>
              </a:rPr>
              <a:t>Responsible of the Market Survey for the production procurement.</a:t>
            </a:r>
            <a:endParaRPr lang="en-GB" dirty="0">
              <a:solidFill>
                <a:srgbClr val="0000FF"/>
              </a:solidFill>
            </a:endParaRPr>
          </a:p>
        </p:txBody>
      </p:sp>
      <p:pic>
        <p:nvPicPr>
          <p:cNvPr id="17" name="Picture 5"/>
          <p:cNvPicPr>
            <a:picLocks noChangeAspect="1"/>
          </p:cNvPicPr>
          <p:nvPr/>
        </p:nvPicPr>
        <p:blipFill>
          <a:blip r:embed="rId4"/>
          <a:stretch>
            <a:fillRect/>
          </a:stretch>
        </p:blipFill>
        <p:spPr>
          <a:xfrm>
            <a:off x="5957343" y="1044493"/>
            <a:ext cx="3035595" cy="2114449"/>
          </a:xfrm>
          <a:prstGeom prst="rect">
            <a:avLst/>
          </a:prstGeom>
        </p:spPr>
      </p:pic>
      <p:pic>
        <p:nvPicPr>
          <p:cNvPr id="19" name="3 Marcador de contenido" descr="Descripción: embedded_pads1.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627" y="5421358"/>
            <a:ext cx="2012289" cy="131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1583578" y="6351125"/>
            <a:ext cx="2140950" cy="369332"/>
          </a:xfrm>
          <a:prstGeom prst="rect">
            <a:avLst/>
          </a:prstGeom>
          <a:noFill/>
        </p:spPr>
        <p:txBody>
          <a:bodyPr wrap="square" rtlCol="0">
            <a:spAutoFit/>
          </a:bodyPr>
          <a:lstStyle/>
          <a:p>
            <a:r>
              <a:rPr lang="es-ES" dirty="0" err="1"/>
              <a:t>embedded</a:t>
            </a:r>
            <a:r>
              <a:rPr lang="es-ES" dirty="0"/>
              <a:t> </a:t>
            </a:r>
            <a:r>
              <a:rPr lang="es-ES" dirty="0" err="1"/>
              <a:t>fanins</a:t>
            </a:r>
            <a:endParaRPr lang="es-ES" dirty="0"/>
          </a:p>
        </p:txBody>
      </p:sp>
      <p:pic>
        <p:nvPicPr>
          <p:cNvPr id="20" name="Imagen 19"/>
          <p:cNvPicPr>
            <a:picLocks noChangeAspect="1"/>
          </p:cNvPicPr>
          <p:nvPr/>
        </p:nvPicPr>
        <p:blipFill>
          <a:blip r:embed="rId6"/>
          <a:stretch>
            <a:fillRect/>
          </a:stretch>
        </p:blipFill>
        <p:spPr>
          <a:xfrm>
            <a:off x="1863601" y="5421358"/>
            <a:ext cx="1390538" cy="941010"/>
          </a:xfrm>
          <a:prstGeom prst="rect">
            <a:avLst/>
          </a:prstGeom>
        </p:spPr>
      </p:pic>
      <p:pic>
        <p:nvPicPr>
          <p:cNvPr id="22" name="3 Marcador de contenido" descr="Bias1.bmp"/>
          <p:cNvPicPr>
            <a:picLocks noChangeAspect="1"/>
          </p:cNvPicPr>
          <p:nvPr/>
        </p:nvPicPr>
        <p:blipFill>
          <a:blip r:embed="rId7">
            <a:lum bright="40000"/>
            <a:extLst>
              <a:ext uri="{28A0092B-C50C-407E-A947-70E740481C1C}">
                <a14:useLocalDpi xmlns:a14="http://schemas.microsoft.com/office/drawing/2010/main" val="0"/>
              </a:ext>
            </a:extLst>
          </a:blip>
          <a:srcRect/>
          <a:stretch>
            <a:fillRect/>
          </a:stretch>
        </p:blipFill>
        <p:spPr bwMode="auto">
          <a:xfrm>
            <a:off x="8013940" y="4711328"/>
            <a:ext cx="978998" cy="149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3 Marcador de contenido" descr="Bias4.bmp"/>
          <p:cNvPicPr>
            <a:picLocks noChangeAspect="1"/>
          </p:cNvPicPr>
          <p:nvPr/>
        </p:nvPicPr>
        <p:blipFill>
          <a:blip r:embed="rId8">
            <a:lum bright="40000"/>
            <a:extLst>
              <a:ext uri="{28A0092B-C50C-407E-A947-70E740481C1C}">
                <a14:useLocalDpi xmlns:a14="http://schemas.microsoft.com/office/drawing/2010/main" val="0"/>
              </a:ext>
            </a:extLst>
          </a:blip>
          <a:srcRect/>
          <a:stretch>
            <a:fillRect/>
          </a:stretch>
        </p:blipFill>
        <p:spPr bwMode="auto">
          <a:xfrm>
            <a:off x="7244854" y="5358283"/>
            <a:ext cx="983899" cy="149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3" descr="Captura de pantalla 2017-01-17 a las 18.48.4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7343" y="4413510"/>
            <a:ext cx="1287511" cy="2306947"/>
          </a:xfrm>
          <a:prstGeom prst="rect">
            <a:avLst/>
          </a:prstGeom>
        </p:spPr>
      </p:pic>
      <p:pic>
        <p:nvPicPr>
          <p:cNvPr id="25" name="Imagen 24"/>
          <p:cNvPicPr>
            <a:picLocks noChangeAspect="1"/>
          </p:cNvPicPr>
          <p:nvPr/>
        </p:nvPicPr>
        <p:blipFill>
          <a:blip r:embed="rId10"/>
          <a:stretch>
            <a:fillRect/>
          </a:stretch>
        </p:blipFill>
        <p:spPr>
          <a:xfrm>
            <a:off x="575298" y="5421358"/>
            <a:ext cx="1261847" cy="919746"/>
          </a:xfrm>
          <a:prstGeom prst="rect">
            <a:avLst/>
          </a:prstGeom>
        </p:spPr>
      </p:pic>
    </p:spTree>
    <p:extLst>
      <p:ext uri="{BB962C8B-B14F-4D97-AF65-F5344CB8AC3E}">
        <p14:creationId xmlns:p14="http://schemas.microsoft.com/office/powerpoint/2010/main" val="31536510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smtClean="0"/>
              <a:t>Petals</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34</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18" name="Imagen 6"/>
          <p:cNvPicPr>
            <a:picLocks noChangeAspect="1"/>
          </p:cNvPicPr>
          <p:nvPr/>
        </p:nvPicPr>
        <p:blipFill>
          <a:blip r:embed="rId3"/>
          <a:stretch>
            <a:fillRect/>
          </a:stretch>
        </p:blipFill>
        <p:spPr>
          <a:xfrm>
            <a:off x="111989" y="1025097"/>
            <a:ext cx="4598335" cy="3758767"/>
          </a:xfrm>
          <a:prstGeom prst="rect">
            <a:avLst/>
          </a:prstGeom>
        </p:spPr>
      </p:pic>
      <p:pic>
        <p:nvPicPr>
          <p:cNvPr id="26" name="Imagen 5"/>
          <p:cNvPicPr>
            <a:picLocks noChangeAspect="1"/>
          </p:cNvPicPr>
          <p:nvPr/>
        </p:nvPicPr>
        <p:blipFill>
          <a:blip r:embed="rId4"/>
          <a:stretch>
            <a:fillRect/>
          </a:stretch>
        </p:blipFill>
        <p:spPr>
          <a:xfrm>
            <a:off x="5629236" y="3086264"/>
            <a:ext cx="3060000" cy="3193705"/>
          </a:xfrm>
          <a:prstGeom prst="rect">
            <a:avLst/>
          </a:prstGeom>
        </p:spPr>
      </p:pic>
      <p:pic>
        <p:nvPicPr>
          <p:cNvPr id="27" name="Imagen 26"/>
          <p:cNvPicPr>
            <a:picLocks noChangeAspect="1"/>
          </p:cNvPicPr>
          <p:nvPr/>
        </p:nvPicPr>
        <p:blipFill>
          <a:blip r:embed="rId5"/>
          <a:stretch>
            <a:fillRect/>
          </a:stretch>
        </p:blipFill>
        <p:spPr>
          <a:xfrm>
            <a:off x="1259949" y="4463510"/>
            <a:ext cx="3600000" cy="1848448"/>
          </a:xfrm>
          <a:prstGeom prst="rect">
            <a:avLst/>
          </a:prstGeom>
        </p:spPr>
      </p:pic>
      <p:sp>
        <p:nvSpPr>
          <p:cNvPr id="28" name="TextBox 8"/>
          <p:cNvSpPr txBox="1"/>
          <p:nvPr/>
        </p:nvSpPr>
        <p:spPr>
          <a:xfrm>
            <a:off x="259397" y="1355762"/>
            <a:ext cx="905312" cy="369332"/>
          </a:xfrm>
          <a:prstGeom prst="rect">
            <a:avLst/>
          </a:prstGeom>
          <a:noFill/>
        </p:spPr>
        <p:txBody>
          <a:bodyPr wrap="none" rtlCol="0">
            <a:spAutoFit/>
          </a:bodyPr>
          <a:lstStyle/>
          <a:p>
            <a:pPr>
              <a:spcAft>
                <a:spcPts val="600"/>
              </a:spcAft>
            </a:pPr>
            <a:r>
              <a:rPr lang="en-GB" dirty="0" smtClean="0">
                <a:solidFill>
                  <a:schemeClr val="tx1">
                    <a:lumMod val="75000"/>
                    <a:lumOff val="25000"/>
                  </a:schemeClr>
                </a:solidFill>
              </a:rPr>
              <a:t>Sensors</a:t>
            </a:r>
          </a:p>
        </p:txBody>
      </p:sp>
      <p:sp>
        <p:nvSpPr>
          <p:cNvPr id="29" name="TextBox 9"/>
          <p:cNvSpPr txBox="1"/>
          <p:nvPr/>
        </p:nvSpPr>
        <p:spPr>
          <a:xfrm>
            <a:off x="4489501" y="1034752"/>
            <a:ext cx="4540159" cy="1831271"/>
          </a:xfrm>
          <a:prstGeom prst="rect">
            <a:avLst/>
          </a:prstGeom>
          <a:noFill/>
        </p:spPr>
        <p:txBody>
          <a:bodyPr wrap="square" rtlCol="0">
            <a:spAutoFit/>
          </a:bodyPr>
          <a:lstStyle/>
          <a:p>
            <a:pPr algn="just">
              <a:spcAft>
                <a:spcPts val="600"/>
              </a:spcAft>
            </a:pPr>
            <a:r>
              <a:rPr lang="en-GB" b="1" dirty="0" smtClean="0">
                <a:solidFill>
                  <a:schemeClr val="tx1">
                    <a:lumMod val="75000"/>
                    <a:lumOff val="25000"/>
                  </a:schemeClr>
                </a:solidFill>
              </a:rPr>
              <a:t>Sensors</a:t>
            </a:r>
            <a:r>
              <a:rPr lang="en-GB" dirty="0" smtClean="0">
                <a:solidFill>
                  <a:schemeClr val="tx1">
                    <a:lumMod val="75000"/>
                    <a:lumOff val="25000"/>
                  </a:schemeClr>
                </a:solidFill>
              </a:rPr>
              <a:t> are glued in local supports (</a:t>
            </a:r>
            <a:r>
              <a:rPr lang="en-GB" b="1" dirty="0" smtClean="0">
                <a:solidFill>
                  <a:schemeClr val="tx1">
                    <a:lumMod val="75000"/>
                    <a:lumOff val="25000"/>
                  </a:schemeClr>
                </a:solidFill>
              </a:rPr>
              <a:t>Petals</a:t>
            </a:r>
            <a:r>
              <a:rPr lang="en-GB" dirty="0" smtClean="0">
                <a:solidFill>
                  <a:schemeClr val="tx1">
                    <a:lumMod val="75000"/>
                    <a:lumOff val="25000"/>
                  </a:schemeClr>
                </a:solidFill>
              </a:rPr>
              <a:t>). This is the building block of the system. A carbon </a:t>
            </a:r>
            <a:r>
              <a:rPr lang="en-GB" dirty="0" err="1" smtClean="0">
                <a:solidFill>
                  <a:schemeClr val="tx1">
                    <a:lumMod val="75000"/>
                    <a:lumOff val="25000"/>
                  </a:schemeClr>
                </a:solidFill>
              </a:rPr>
              <a:t>fiber</a:t>
            </a:r>
            <a:r>
              <a:rPr lang="en-GB" dirty="0" smtClean="0">
                <a:solidFill>
                  <a:schemeClr val="tx1">
                    <a:lumMod val="75000"/>
                    <a:lumOff val="25000"/>
                  </a:schemeClr>
                </a:solidFill>
              </a:rPr>
              <a:t> sandwich  with integrated cooling and electronics.</a:t>
            </a:r>
          </a:p>
          <a:p>
            <a:pPr algn="just">
              <a:spcAft>
                <a:spcPts val="600"/>
              </a:spcAft>
            </a:pPr>
            <a:r>
              <a:rPr lang="en-GB" b="1" dirty="0" smtClean="0">
                <a:solidFill>
                  <a:schemeClr val="tx1">
                    <a:lumMod val="75000"/>
                    <a:lumOff val="25000"/>
                  </a:schemeClr>
                </a:solidFill>
              </a:rPr>
              <a:t>Double sided </a:t>
            </a:r>
            <a:r>
              <a:rPr lang="en-GB" dirty="0" smtClean="0">
                <a:solidFill>
                  <a:schemeClr val="tx1">
                    <a:lumMod val="75000"/>
                    <a:lumOff val="25000"/>
                  </a:schemeClr>
                </a:solidFill>
              </a:rPr>
              <a:t>object with </a:t>
            </a:r>
            <a:r>
              <a:rPr lang="en-GB" b="1" dirty="0" smtClean="0">
                <a:solidFill>
                  <a:schemeClr val="tx1">
                    <a:lumMod val="75000"/>
                    <a:lumOff val="25000"/>
                  </a:schemeClr>
                </a:solidFill>
              </a:rPr>
              <a:t>18 sensors</a:t>
            </a:r>
            <a:r>
              <a:rPr lang="en-GB" dirty="0" smtClean="0">
                <a:solidFill>
                  <a:schemeClr val="tx1">
                    <a:lumMod val="75000"/>
                    <a:lumOff val="25000"/>
                  </a:schemeClr>
                </a:solidFill>
              </a:rPr>
              <a:t>, 70cm height, 10-20cm width</a:t>
            </a:r>
          </a:p>
        </p:txBody>
      </p:sp>
      <p:cxnSp>
        <p:nvCxnSpPr>
          <p:cNvPr id="30" name="Straight Arrow Connector 11"/>
          <p:cNvCxnSpPr/>
          <p:nvPr/>
        </p:nvCxnSpPr>
        <p:spPr>
          <a:xfrm>
            <a:off x="1694534" y="1959872"/>
            <a:ext cx="1182197" cy="7062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12"/>
          <p:cNvSpPr txBox="1"/>
          <p:nvPr/>
        </p:nvSpPr>
        <p:spPr>
          <a:xfrm>
            <a:off x="111989" y="2306941"/>
            <a:ext cx="1222289" cy="923330"/>
          </a:xfrm>
          <a:prstGeom prst="rect">
            <a:avLst/>
          </a:prstGeom>
          <a:noFill/>
        </p:spPr>
        <p:txBody>
          <a:bodyPr wrap="square" rtlCol="0">
            <a:spAutoFit/>
          </a:bodyPr>
          <a:lstStyle/>
          <a:p>
            <a:pPr>
              <a:spcAft>
                <a:spcPts val="600"/>
              </a:spcAft>
            </a:pPr>
            <a:r>
              <a:rPr lang="en-GB" dirty="0" smtClean="0">
                <a:solidFill>
                  <a:schemeClr val="tx1">
                    <a:lumMod val="75000"/>
                    <a:lumOff val="25000"/>
                  </a:schemeClr>
                </a:solidFill>
              </a:rPr>
              <a:t>Front End electronics (ASICS)</a:t>
            </a:r>
          </a:p>
        </p:txBody>
      </p:sp>
      <p:cxnSp>
        <p:nvCxnSpPr>
          <p:cNvPr id="32" name="Straight Arrow Connector 14"/>
          <p:cNvCxnSpPr/>
          <p:nvPr/>
        </p:nvCxnSpPr>
        <p:spPr>
          <a:xfrm>
            <a:off x="1694534" y="2904481"/>
            <a:ext cx="106292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15"/>
          <p:cNvSpPr txBox="1"/>
          <p:nvPr/>
        </p:nvSpPr>
        <p:spPr>
          <a:xfrm>
            <a:off x="4186212" y="3458683"/>
            <a:ext cx="1443024" cy="369332"/>
          </a:xfrm>
          <a:prstGeom prst="rect">
            <a:avLst/>
          </a:prstGeom>
          <a:noFill/>
        </p:spPr>
        <p:txBody>
          <a:bodyPr wrap="none" rtlCol="0">
            <a:spAutoFit/>
          </a:bodyPr>
          <a:lstStyle/>
          <a:p>
            <a:pPr>
              <a:spcAft>
                <a:spcPts val="600"/>
              </a:spcAft>
            </a:pPr>
            <a:r>
              <a:rPr lang="en-GB" smtClean="0">
                <a:solidFill>
                  <a:schemeClr val="tx1">
                    <a:lumMod val="75000"/>
                    <a:lumOff val="25000"/>
                  </a:schemeClr>
                </a:solidFill>
              </a:rPr>
              <a:t>Cooling pipes</a:t>
            </a:r>
            <a:endParaRPr lang="en-GB" dirty="0" smtClean="0">
              <a:solidFill>
                <a:schemeClr val="tx1">
                  <a:lumMod val="75000"/>
                  <a:lumOff val="25000"/>
                </a:schemeClr>
              </a:solidFill>
            </a:endParaRPr>
          </a:p>
        </p:txBody>
      </p:sp>
      <p:cxnSp>
        <p:nvCxnSpPr>
          <p:cNvPr id="34" name="Straight Arrow Connector 17"/>
          <p:cNvCxnSpPr/>
          <p:nvPr/>
        </p:nvCxnSpPr>
        <p:spPr>
          <a:xfrm flipH="1">
            <a:off x="3695806" y="3866642"/>
            <a:ext cx="793695" cy="12828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19"/>
          <p:cNvCxnSpPr/>
          <p:nvPr/>
        </p:nvCxnSpPr>
        <p:spPr>
          <a:xfrm>
            <a:off x="4859949" y="3866642"/>
            <a:ext cx="1992264" cy="91722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21"/>
          <p:cNvSpPr txBox="1"/>
          <p:nvPr/>
        </p:nvSpPr>
        <p:spPr>
          <a:xfrm>
            <a:off x="5629236" y="5356639"/>
            <a:ext cx="1878227" cy="923330"/>
          </a:xfrm>
          <a:prstGeom prst="rect">
            <a:avLst/>
          </a:prstGeom>
          <a:noFill/>
        </p:spPr>
        <p:txBody>
          <a:bodyPr wrap="square" rtlCol="0">
            <a:spAutoFit/>
          </a:bodyPr>
          <a:lstStyle/>
          <a:p>
            <a:pPr>
              <a:spcAft>
                <a:spcPts val="600"/>
              </a:spcAft>
            </a:pPr>
            <a:r>
              <a:rPr lang="en-GB" dirty="0" smtClean="0">
                <a:solidFill>
                  <a:schemeClr val="tx1">
                    <a:lumMod val="75000"/>
                    <a:lumOff val="25000"/>
                  </a:schemeClr>
                </a:solidFill>
              </a:rPr>
              <a:t>Bus tape to distribute power and signals</a:t>
            </a:r>
          </a:p>
        </p:txBody>
      </p:sp>
      <p:cxnSp>
        <p:nvCxnSpPr>
          <p:cNvPr id="37" name="Straight Arrow Connector 23"/>
          <p:cNvCxnSpPr/>
          <p:nvPr/>
        </p:nvCxnSpPr>
        <p:spPr>
          <a:xfrm flipV="1">
            <a:off x="6852213" y="4852103"/>
            <a:ext cx="619980" cy="6236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54043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smtClean="0"/>
              <a:t>Petals</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35</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20" name="TextBox 4"/>
          <p:cNvSpPr txBox="1"/>
          <p:nvPr/>
        </p:nvSpPr>
        <p:spPr>
          <a:xfrm>
            <a:off x="950972" y="1167605"/>
            <a:ext cx="7156446" cy="369332"/>
          </a:xfrm>
          <a:prstGeom prst="rect">
            <a:avLst/>
          </a:prstGeom>
          <a:noFill/>
        </p:spPr>
        <p:txBody>
          <a:bodyPr wrap="none" rtlCol="0">
            <a:spAutoFit/>
          </a:bodyPr>
          <a:lstStyle/>
          <a:p>
            <a:pPr>
              <a:spcAft>
                <a:spcPts val="600"/>
              </a:spcAft>
            </a:pPr>
            <a:r>
              <a:rPr lang="en-GB" dirty="0" smtClean="0">
                <a:solidFill>
                  <a:schemeClr val="tx1">
                    <a:lumMod val="75000"/>
                    <a:lumOff val="25000"/>
                  </a:schemeClr>
                </a:solidFill>
              </a:rPr>
              <a:t>We </a:t>
            </a:r>
            <a:r>
              <a:rPr lang="en-GB" smtClean="0">
                <a:solidFill>
                  <a:schemeClr val="tx1">
                    <a:lumMod val="75000"/>
                    <a:lumOff val="25000"/>
                  </a:schemeClr>
                </a:solidFill>
              </a:rPr>
              <a:t>have designed, </a:t>
            </a:r>
            <a:r>
              <a:rPr lang="en-GB" dirty="0" smtClean="0">
                <a:solidFill>
                  <a:schemeClr val="tx1">
                    <a:lumMod val="75000"/>
                    <a:lumOff val="25000"/>
                  </a:schemeClr>
                </a:solidFill>
              </a:rPr>
              <a:t>prototyped and characterized those objects </a:t>
            </a:r>
            <a:r>
              <a:rPr lang="en-GB" smtClean="0">
                <a:solidFill>
                  <a:schemeClr val="tx1">
                    <a:lumMod val="75000"/>
                    <a:lumOff val="25000"/>
                  </a:schemeClr>
                </a:solidFill>
              </a:rPr>
              <a:t>in Valencia</a:t>
            </a:r>
            <a:endParaRPr lang="en-GB" dirty="0" smtClean="0">
              <a:solidFill>
                <a:schemeClr val="tx1">
                  <a:lumMod val="75000"/>
                  <a:lumOff val="25000"/>
                </a:schemeClr>
              </a:solidFill>
            </a:endParaRPr>
          </a:p>
        </p:txBody>
      </p:sp>
      <p:pic>
        <p:nvPicPr>
          <p:cNvPr id="21" name="Imagen 2"/>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989196"/>
            <a:ext cx="2546228" cy="1613301"/>
          </a:xfrm>
          <a:prstGeom prst="rect">
            <a:avLst/>
          </a:prstGeom>
          <a:noFill/>
          <a:ln>
            <a:noFill/>
          </a:ln>
          <a:extLst>
            <a:ext uri="{FAA26D3D-D897-4be2-8F04-BA451C77F1D7}">
              <ma14:placeholderFlag xmlns:ma14="http://schemas.microsoft.com/office/mac/drawingml/2011/main"/>
            </a:ext>
          </a:extLst>
        </p:spPr>
      </p:pic>
      <p:pic>
        <p:nvPicPr>
          <p:cNvPr id="22" name="Imagen 9"/>
          <p:cNvPicPr/>
          <p:nvPr/>
        </p:nvPicPr>
        <p:blipFill>
          <a:blip r:embed="rId4" cstate="print"/>
          <a:srcRect/>
          <a:stretch>
            <a:fillRect/>
          </a:stretch>
        </p:blipFill>
        <p:spPr bwMode="auto">
          <a:xfrm>
            <a:off x="6264000" y="3996547"/>
            <a:ext cx="2880000" cy="2141855"/>
          </a:xfrm>
          <a:prstGeom prst="rect">
            <a:avLst/>
          </a:prstGeom>
          <a:noFill/>
          <a:ln w="9525">
            <a:noFill/>
            <a:miter lim="800000"/>
            <a:headEnd/>
            <a:tailEnd/>
          </a:ln>
          <a:effectLst/>
        </p:spPr>
      </p:pic>
      <p:grpSp>
        <p:nvGrpSpPr>
          <p:cNvPr id="23" name="Group 11"/>
          <p:cNvGrpSpPr>
            <a:grpSpLocks noChangeAspect="1"/>
          </p:cNvGrpSpPr>
          <p:nvPr/>
        </p:nvGrpSpPr>
        <p:grpSpPr>
          <a:xfrm>
            <a:off x="111989" y="1656631"/>
            <a:ext cx="6185058" cy="3652517"/>
            <a:chOff x="61785" y="1632153"/>
            <a:chExt cx="5651909" cy="3337673"/>
          </a:xfrm>
        </p:grpSpPr>
        <p:sp>
          <p:nvSpPr>
            <p:cNvPr id="24" name="Rounded Rectangle 8"/>
            <p:cNvSpPr/>
            <p:nvPr/>
          </p:nvSpPr>
          <p:spPr>
            <a:xfrm>
              <a:off x="61785" y="1632153"/>
              <a:ext cx="5651909" cy="333767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pic>
          <p:nvPicPr>
            <p:cNvPr id="25"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4552" y="1767928"/>
              <a:ext cx="4906121" cy="3092735"/>
            </a:xfrm>
            <a:prstGeom prst="rect">
              <a:avLst/>
            </a:prstGeom>
            <a:noFill/>
            <a:ln>
              <a:noFill/>
            </a:ln>
          </p:spPr>
        </p:pic>
        <p:sp>
          <p:nvSpPr>
            <p:cNvPr id="38" name="TextBox 9"/>
            <p:cNvSpPr txBox="1"/>
            <p:nvPr/>
          </p:nvSpPr>
          <p:spPr>
            <a:xfrm>
              <a:off x="3864860" y="1796419"/>
              <a:ext cx="1227900" cy="369332"/>
            </a:xfrm>
            <a:prstGeom prst="rect">
              <a:avLst/>
            </a:prstGeom>
            <a:noFill/>
          </p:spPr>
          <p:txBody>
            <a:bodyPr wrap="none" rtlCol="0">
              <a:spAutoFit/>
            </a:bodyPr>
            <a:lstStyle/>
            <a:p>
              <a:pPr>
                <a:spcAft>
                  <a:spcPts val="600"/>
                </a:spcAft>
              </a:pPr>
              <a:r>
                <a:rPr lang="en-GB" dirty="0" smtClean="0">
                  <a:solidFill>
                    <a:schemeClr val="tx1">
                      <a:lumMod val="75000"/>
                      <a:lumOff val="25000"/>
                    </a:schemeClr>
                  </a:solidFill>
                </a:rPr>
                <a:t>Fabrication</a:t>
              </a:r>
            </a:p>
          </p:txBody>
        </p:sp>
      </p:grpSp>
    </p:spTree>
    <p:extLst>
      <p:ext uri="{BB962C8B-B14F-4D97-AF65-F5344CB8AC3E}">
        <p14:creationId xmlns:p14="http://schemas.microsoft.com/office/powerpoint/2010/main" val="14425737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smtClean="0"/>
              <a:t>Petals</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36</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14" name="Imagen 7"/>
          <p:cNvPicPr/>
          <p:nvPr/>
        </p:nvPicPr>
        <p:blipFill>
          <a:blip r:embed="rId3" cstate="print"/>
          <a:srcRect/>
          <a:stretch>
            <a:fillRect/>
          </a:stretch>
        </p:blipFill>
        <p:spPr bwMode="auto">
          <a:xfrm>
            <a:off x="545265" y="1042574"/>
            <a:ext cx="4293235" cy="2425065"/>
          </a:xfrm>
          <a:prstGeom prst="rect">
            <a:avLst/>
          </a:prstGeom>
          <a:noFill/>
        </p:spPr>
      </p:pic>
      <p:pic>
        <p:nvPicPr>
          <p:cNvPr id="15" name="Imagen 9"/>
          <p:cNvPicPr/>
          <p:nvPr/>
        </p:nvPicPr>
        <p:blipFill>
          <a:blip r:embed="rId4" cstate="print"/>
          <a:srcRect b="1299"/>
          <a:stretch>
            <a:fillRect/>
          </a:stretch>
        </p:blipFill>
        <p:spPr bwMode="auto">
          <a:xfrm>
            <a:off x="5036108" y="1659718"/>
            <a:ext cx="3650692" cy="1431251"/>
          </a:xfrm>
          <a:prstGeom prst="rect">
            <a:avLst/>
          </a:prstGeom>
          <a:noFill/>
        </p:spPr>
      </p:pic>
      <p:sp>
        <p:nvSpPr>
          <p:cNvPr id="16" name="TextBox 6"/>
          <p:cNvSpPr txBox="1"/>
          <p:nvPr/>
        </p:nvSpPr>
        <p:spPr>
          <a:xfrm>
            <a:off x="1569308" y="1408671"/>
            <a:ext cx="1210075" cy="369332"/>
          </a:xfrm>
          <a:prstGeom prst="rect">
            <a:avLst/>
          </a:prstGeom>
          <a:noFill/>
        </p:spPr>
        <p:txBody>
          <a:bodyPr wrap="none" rtlCol="0">
            <a:spAutoFit/>
          </a:bodyPr>
          <a:lstStyle/>
          <a:p>
            <a:pPr>
              <a:spcAft>
                <a:spcPts val="600"/>
              </a:spcAft>
            </a:pPr>
            <a:r>
              <a:rPr lang="en-GB" smtClean="0">
                <a:solidFill>
                  <a:schemeClr val="tx1">
                    <a:lumMod val="75000"/>
                    <a:lumOff val="25000"/>
                  </a:schemeClr>
                </a:solidFill>
              </a:rPr>
              <a:t>FEA results</a:t>
            </a:r>
            <a:endParaRPr lang="en-GB" dirty="0" smtClean="0">
              <a:solidFill>
                <a:schemeClr val="tx1">
                  <a:lumMod val="75000"/>
                  <a:lumOff val="25000"/>
                </a:schemeClr>
              </a:solidFill>
            </a:endParaRPr>
          </a:p>
        </p:txBody>
      </p:sp>
      <p:sp>
        <p:nvSpPr>
          <p:cNvPr id="17" name="TextBox 7"/>
          <p:cNvSpPr txBox="1"/>
          <p:nvPr/>
        </p:nvSpPr>
        <p:spPr>
          <a:xfrm>
            <a:off x="6553200" y="1013387"/>
            <a:ext cx="2133600" cy="646331"/>
          </a:xfrm>
          <a:prstGeom prst="rect">
            <a:avLst/>
          </a:prstGeom>
          <a:noFill/>
        </p:spPr>
        <p:txBody>
          <a:bodyPr wrap="square" rtlCol="0">
            <a:spAutoFit/>
          </a:bodyPr>
          <a:lstStyle/>
          <a:p>
            <a:pPr>
              <a:spcAft>
                <a:spcPts val="600"/>
              </a:spcAft>
            </a:pPr>
            <a:r>
              <a:rPr lang="en-GB" dirty="0" smtClean="0">
                <a:solidFill>
                  <a:schemeClr val="tx1">
                    <a:lumMod val="75000"/>
                    <a:lumOff val="25000"/>
                  </a:schemeClr>
                </a:solidFill>
              </a:rPr>
              <a:t>Thermal (IR) image of prototype</a:t>
            </a:r>
          </a:p>
        </p:txBody>
      </p:sp>
      <p:pic>
        <p:nvPicPr>
          <p:cNvPr id="18" name="Imagen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265" y="3833736"/>
            <a:ext cx="3240000" cy="234253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8"/>
          <p:cNvPicPr/>
          <p:nvPr/>
        </p:nvPicPr>
        <p:blipFill>
          <a:blip r:embed="rId6" cstate="print"/>
          <a:srcRect/>
          <a:stretch>
            <a:fillRect/>
          </a:stretch>
        </p:blipFill>
        <p:spPr bwMode="auto">
          <a:xfrm>
            <a:off x="3955691" y="3703540"/>
            <a:ext cx="3290570" cy="2471420"/>
          </a:xfrm>
          <a:prstGeom prst="rect">
            <a:avLst/>
          </a:prstGeom>
          <a:noFill/>
        </p:spPr>
      </p:pic>
      <p:sp>
        <p:nvSpPr>
          <p:cNvPr id="26" name="TextBox 9"/>
          <p:cNvSpPr txBox="1"/>
          <p:nvPr/>
        </p:nvSpPr>
        <p:spPr>
          <a:xfrm>
            <a:off x="6417701" y="3367580"/>
            <a:ext cx="2582562" cy="1477328"/>
          </a:xfrm>
          <a:prstGeom prst="rect">
            <a:avLst/>
          </a:prstGeom>
          <a:solidFill>
            <a:schemeClr val="bg1"/>
          </a:solidFill>
        </p:spPr>
        <p:txBody>
          <a:bodyPr wrap="square" rtlCol="0">
            <a:spAutoFit/>
          </a:bodyPr>
          <a:lstStyle/>
          <a:p>
            <a:pPr algn="just">
              <a:spcAft>
                <a:spcPts val="600"/>
              </a:spcAft>
            </a:pPr>
            <a:r>
              <a:rPr lang="en-GB" dirty="0" smtClean="0">
                <a:solidFill>
                  <a:schemeClr val="tx1">
                    <a:lumMod val="75000"/>
                    <a:lumOff val="25000"/>
                  </a:schemeClr>
                </a:solidFill>
              </a:rPr>
              <a:t>Petal prototypes have been </a:t>
            </a:r>
            <a:r>
              <a:rPr lang="en-GB" b="1" dirty="0" smtClean="0">
                <a:solidFill>
                  <a:schemeClr val="tx1">
                    <a:lumMod val="75000"/>
                    <a:lumOff val="25000"/>
                  </a:schemeClr>
                </a:solidFill>
              </a:rPr>
              <a:t>measured in house</a:t>
            </a:r>
            <a:r>
              <a:rPr lang="en-GB" dirty="0" smtClean="0">
                <a:solidFill>
                  <a:schemeClr val="tx1">
                    <a:lumMod val="75000"/>
                    <a:lumOff val="25000"/>
                  </a:schemeClr>
                </a:solidFill>
              </a:rPr>
              <a:t> to validate FEA models and study their mechanical properties</a:t>
            </a:r>
          </a:p>
        </p:txBody>
      </p:sp>
      <p:pic>
        <p:nvPicPr>
          <p:cNvPr id="27" name="Imagen 10"/>
          <p:cNvPicPr/>
          <p:nvPr/>
        </p:nvPicPr>
        <p:blipFill>
          <a:blip r:embed="rId7" cstate="print"/>
          <a:srcRect/>
          <a:stretch>
            <a:fillRect/>
          </a:stretch>
        </p:blipFill>
        <p:spPr bwMode="auto">
          <a:xfrm>
            <a:off x="2409332" y="3559972"/>
            <a:ext cx="2218064" cy="976033"/>
          </a:xfrm>
          <a:prstGeom prst="rect">
            <a:avLst/>
          </a:prstGeom>
          <a:noFill/>
        </p:spPr>
      </p:pic>
    </p:spTree>
    <p:extLst>
      <p:ext uri="{BB962C8B-B14F-4D97-AF65-F5344CB8AC3E}">
        <p14:creationId xmlns:p14="http://schemas.microsoft.com/office/powerpoint/2010/main" val="247726183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smtClean="0"/>
              <a:t>Petals</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37</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20" name="Imagen 19" descr="Bustape_VersionII.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575" y="1398677"/>
            <a:ext cx="2326576" cy="3846369"/>
          </a:xfrm>
          <a:prstGeom prst="rect">
            <a:avLst/>
          </a:prstGeom>
        </p:spPr>
      </p:pic>
      <p:pic>
        <p:nvPicPr>
          <p:cNvPr id="21" name="Imagen 20" descr="13_12_v3_16_13_bustape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685463" y="4397660"/>
            <a:ext cx="2158462" cy="1221645"/>
          </a:xfrm>
          <a:prstGeom prst="rect">
            <a:avLst/>
          </a:prstGeom>
        </p:spPr>
      </p:pic>
      <p:sp>
        <p:nvSpPr>
          <p:cNvPr id="3" name="CuadroTexto 2"/>
          <p:cNvSpPr txBox="1"/>
          <p:nvPr/>
        </p:nvSpPr>
        <p:spPr>
          <a:xfrm>
            <a:off x="712053" y="5383428"/>
            <a:ext cx="1045028" cy="646331"/>
          </a:xfrm>
          <a:prstGeom prst="rect">
            <a:avLst/>
          </a:prstGeom>
          <a:noFill/>
        </p:spPr>
        <p:txBody>
          <a:bodyPr wrap="square" rtlCol="0">
            <a:spAutoFit/>
          </a:bodyPr>
          <a:lstStyle/>
          <a:p>
            <a:r>
              <a:rPr lang="en-GB" dirty="0" err="1" smtClean="0"/>
              <a:t>Bustape</a:t>
            </a:r>
            <a:r>
              <a:rPr lang="en-GB" dirty="0" smtClean="0"/>
              <a:t> design</a:t>
            </a:r>
            <a:endParaRPr lang="en-GB" dirty="0"/>
          </a:p>
        </p:txBody>
      </p:sp>
      <p:pic>
        <p:nvPicPr>
          <p:cNvPr id="22" name="Imagen 21" descr="framePetalo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39241" y="1296535"/>
            <a:ext cx="4101942" cy="2632716"/>
          </a:xfrm>
          <a:prstGeom prst="rect">
            <a:avLst/>
          </a:prstGeom>
        </p:spPr>
      </p:pic>
      <p:pic>
        <p:nvPicPr>
          <p:cNvPr id="23" name="Imagen 22" descr="framePetalo.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9241" y="4042520"/>
            <a:ext cx="2413316" cy="801684"/>
          </a:xfrm>
          <a:prstGeom prst="rect">
            <a:avLst/>
          </a:prstGeom>
        </p:spPr>
      </p:pic>
      <p:sp>
        <p:nvSpPr>
          <p:cNvPr id="5" name="CuadroTexto 4"/>
          <p:cNvSpPr txBox="1"/>
          <p:nvPr/>
        </p:nvSpPr>
        <p:spPr>
          <a:xfrm>
            <a:off x="6553200" y="3920874"/>
            <a:ext cx="1653526" cy="923330"/>
          </a:xfrm>
          <a:prstGeom prst="rect">
            <a:avLst/>
          </a:prstGeom>
          <a:noFill/>
        </p:spPr>
        <p:txBody>
          <a:bodyPr wrap="square" rtlCol="0">
            <a:spAutoFit/>
          </a:bodyPr>
          <a:lstStyle/>
          <a:p>
            <a:r>
              <a:rPr lang="en-GB" dirty="0"/>
              <a:t>Petal test frame</a:t>
            </a:r>
          </a:p>
          <a:p>
            <a:endParaRPr lang="es-ES" dirty="0"/>
          </a:p>
        </p:txBody>
      </p:sp>
      <p:pic>
        <p:nvPicPr>
          <p:cNvPr id="12" name="Picture 3" descr="C:\Users\affolder\Desktop\mechmodu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7964" y="4579880"/>
            <a:ext cx="1615598" cy="177646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1"/>
          <p:cNvSpPr txBox="1"/>
          <p:nvPr/>
        </p:nvSpPr>
        <p:spPr>
          <a:xfrm>
            <a:off x="4779422" y="5397428"/>
            <a:ext cx="2168542" cy="369332"/>
          </a:xfrm>
          <a:prstGeom prst="rect">
            <a:avLst/>
          </a:prstGeom>
          <a:noFill/>
        </p:spPr>
        <p:txBody>
          <a:bodyPr wrap="square" rtlCol="0">
            <a:spAutoFit/>
          </a:bodyPr>
          <a:lstStyle/>
          <a:p>
            <a:pPr>
              <a:spcAft>
                <a:spcPts val="600"/>
              </a:spcAft>
            </a:pPr>
            <a:r>
              <a:rPr lang="en-GB" dirty="0" smtClean="0">
                <a:solidFill>
                  <a:schemeClr val="tx1">
                    <a:lumMod val="75000"/>
                    <a:lumOff val="25000"/>
                  </a:schemeClr>
                </a:solidFill>
              </a:rPr>
              <a:t>4 row wire-bonding</a:t>
            </a:r>
          </a:p>
        </p:txBody>
      </p:sp>
    </p:spTree>
    <p:extLst>
      <p:ext uri="{BB962C8B-B14F-4D97-AF65-F5344CB8AC3E}">
        <p14:creationId xmlns:p14="http://schemas.microsoft.com/office/powerpoint/2010/main" val="9218594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5496556"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err="1" smtClean="0"/>
              <a:t>Petalet</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38</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20" name="Imagen 2" descr="IMG_20150723_15304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377" y="3122503"/>
            <a:ext cx="4433567" cy="3325175"/>
          </a:xfrm>
          <a:prstGeom prst="rect">
            <a:avLst/>
          </a:prstGeom>
        </p:spPr>
      </p:pic>
      <p:pic>
        <p:nvPicPr>
          <p:cNvPr id="21" name="Imagen 6"/>
          <p:cNvPicPr>
            <a:picLocks noChangeAspect="1"/>
          </p:cNvPicPr>
          <p:nvPr/>
        </p:nvPicPr>
        <p:blipFill>
          <a:blip r:embed="rId4"/>
          <a:stretch>
            <a:fillRect/>
          </a:stretch>
        </p:blipFill>
        <p:spPr>
          <a:xfrm>
            <a:off x="4925246" y="1332604"/>
            <a:ext cx="4320000" cy="3531250"/>
          </a:xfrm>
          <a:prstGeom prst="rect">
            <a:avLst/>
          </a:prstGeom>
        </p:spPr>
      </p:pic>
      <p:sp>
        <p:nvSpPr>
          <p:cNvPr id="22" name="TextBox 6"/>
          <p:cNvSpPr txBox="1"/>
          <p:nvPr/>
        </p:nvSpPr>
        <p:spPr>
          <a:xfrm>
            <a:off x="491883" y="1000137"/>
            <a:ext cx="5461873" cy="2108269"/>
          </a:xfrm>
          <a:prstGeom prst="rect">
            <a:avLst/>
          </a:prstGeom>
          <a:noFill/>
        </p:spPr>
        <p:txBody>
          <a:bodyPr wrap="square" rtlCol="0">
            <a:spAutoFit/>
          </a:bodyPr>
          <a:lstStyle/>
          <a:p>
            <a:pPr algn="just">
              <a:spcAft>
                <a:spcPts val="600"/>
              </a:spcAft>
            </a:pPr>
            <a:r>
              <a:rPr lang="en-GB" dirty="0" smtClean="0">
                <a:solidFill>
                  <a:schemeClr val="tx1">
                    <a:lumMod val="75000"/>
                    <a:lumOff val="25000"/>
                  </a:schemeClr>
                </a:solidFill>
              </a:rPr>
              <a:t>A full “electrical” petal is a very expensive object to prototype due to 6 different sensor flavours. Electrical properties studied with an affordable, smaller version of the petal.</a:t>
            </a:r>
          </a:p>
          <a:p>
            <a:pPr algn="just">
              <a:spcAft>
                <a:spcPts val="600"/>
              </a:spcAft>
            </a:pPr>
            <a:r>
              <a:rPr lang="en-GB" dirty="0" smtClean="0">
                <a:solidFill>
                  <a:srgbClr val="FF0000"/>
                </a:solidFill>
              </a:rPr>
              <a:t>IFIC designed the concept, bus tape, flex circuits for the ASICs and sensors. CNM designed and fabricated the sensors</a:t>
            </a:r>
            <a:r>
              <a:rPr lang="en-GB" dirty="0" smtClean="0">
                <a:solidFill>
                  <a:schemeClr val="tx1">
                    <a:lumMod val="75000"/>
                    <a:lumOff val="25000"/>
                  </a:schemeClr>
                </a:solidFill>
              </a:rPr>
              <a:t>.  </a:t>
            </a:r>
          </a:p>
        </p:txBody>
      </p:sp>
      <p:sp>
        <p:nvSpPr>
          <p:cNvPr id="23" name="Oval 7"/>
          <p:cNvSpPr/>
          <p:nvPr/>
        </p:nvSpPr>
        <p:spPr>
          <a:xfrm>
            <a:off x="5953756" y="2693772"/>
            <a:ext cx="1866457" cy="1285103"/>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cxnSp>
        <p:nvCxnSpPr>
          <p:cNvPr id="24" name="Straight Arrow Connector 9"/>
          <p:cNvCxnSpPr/>
          <p:nvPr/>
        </p:nvCxnSpPr>
        <p:spPr>
          <a:xfrm flipH="1">
            <a:off x="3086990" y="3532358"/>
            <a:ext cx="2866766" cy="1068786"/>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10"/>
          <p:cNvSpPr txBox="1"/>
          <p:nvPr/>
        </p:nvSpPr>
        <p:spPr>
          <a:xfrm>
            <a:off x="6141360" y="228558"/>
            <a:ext cx="2880969" cy="923330"/>
          </a:xfrm>
          <a:prstGeom prst="rect">
            <a:avLst/>
          </a:prstGeom>
          <a:solidFill>
            <a:srgbClr val="FFFFFF"/>
          </a:solidFill>
        </p:spPr>
        <p:txBody>
          <a:bodyPr wrap="square" rtlCol="0">
            <a:spAutoFit/>
          </a:bodyPr>
          <a:lstStyle/>
          <a:p>
            <a:pPr>
              <a:spcAft>
                <a:spcPts val="600"/>
              </a:spcAft>
            </a:pPr>
            <a:r>
              <a:rPr lang="en-GB" b="1" dirty="0" smtClean="0">
                <a:solidFill>
                  <a:schemeClr val="tx1">
                    <a:lumMod val="75000"/>
                    <a:lumOff val="25000"/>
                  </a:schemeClr>
                </a:solidFill>
              </a:rPr>
              <a:t>Collaboration</a:t>
            </a:r>
            <a:r>
              <a:rPr lang="en-GB" dirty="0" smtClean="0">
                <a:solidFill>
                  <a:schemeClr val="tx1">
                    <a:lumMod val="75000"/>
                    <a:lumOff val="25000"/>
                  </a:schemeClr>
                </a:solidFill>
              </a:rPr>
              <a:t>: CNM, DESY, </a:t>
            </a:r>
            <a:br>
              <a:rPr lang="en-GB" dirty="0" smtClean="0">
                <a:solidFill>
                  <a:schemeClr val="tx1">
                    <a:lumMod val="75000"/>
                    <a:lumOff val="25000"/>
                  </a:schemeClr>
                </a:solidFill>
              </a:rPr>
            </a:br>
            <a:r>
              <a:rPr lang="en-GB" dirty="0" smtClean="0">
                <a:solidFill>
                  <a:schemeClr val="tx1">
                    <a:lumMod val="75000"/>
                    <a:lumOff val="25000"/>
                  </a:schemeClr>
                </a:solidFill>
              </a:rPr>
              <a:t>U. Freiburg, H.U. Berlin, IFIC, </a:t>
            </a:r>
            <a:br>
              <a:rPr lang="en-GB" dirty="0" smtClean="0">
                <a:solidFill>
                  <a:schemeClr val="tx1">
                    <a:lumMod val="75000"/>
                    <a:lumOff val="25000"/>
                  </a:schemeClr>
                </a:solidFill>
              </a:rPr>
            </a:br>
            <a:r>
              <a:rPr lang="en-GB" dirty="0" smtClean="0">
                <a:solidFill>
                  <a:schemeClr val="tx1">
                    <a:lumMod val="75000"/>
                    <a:lumOff val="25000"/>
                  </a:schemeClr>
                </a:solidFill>
              </a:rPr>
              <a:t>JSI-Ljubljana</a:t>
            </a:r>
          </a:p>
        </p:txBody>
      </p:sp>
    </p:spTree>
    <p:extLst>
      <p:ext uri="{BB962C8B-B14F-4D97-AF65-F5344CB8AC3E}">
        <p14:creationId xmlns:p14="http://schemas.microsoft.com/office/powerpoint/2010/main" val="41569576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a:t>Electrical tests @ CERN</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39</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28" name="Content Placeholder 8"/>
          <p:cNvSpPr txBox="1">
            <a:spLocks/>
          </p:cNvSpPr>
          <p:nvPr/>
        </p:nvSpPr>
        <p:spPr>
          <a:xfrm>
            <a:off x="3755864" y="2059011"/>
            <a:ext cx="5209403" cy="17493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2400" dirty="0" smtClean="0"/>
              <a:t>Extensive electrical tests on large objects help deciding on the final powering system (DC-DC .vs. serial) for the detector.</a:t>
            </a:r>
            <a:endParaRPr lang="en-GB" sz="2400" dirty="0"/>
          </a:p>
        </p:txBody>
      </p:sp>
      <p:sp>
        <p:nvSpPr>
          <p:cNvPr id="30" name="object 6"/>
          <p:cNvSpPr/>
          <p:nvPr/>
        </p:nvSpPr>
        <p:spPr>
          <a:xfrm>
            <a:off x="457200" y="1795250"/>
            <a:ext cx="3298664" cy="2159366"/>
          </a:xfrm>
          <a:prstGeom prst="rect">
            <a:avLst/>
          </a:prstGeom>
          <a:blipFill>
            <a:blip r:embed="rId3" cstate="print"/>
            <a:stretch>
              <a:fillRect/>
            </a:stretch>
          </a:blipFill>
        </p:spPr>
        <p:txBody>
          <a:bodyPr wrap="square" lIns="0" tIns="0" rIns="0" bIns="0" rtlCol="0"/>
          <a:lstStyle/>
          <a:p>
            <a:endParaRPr/>
          </a:p>
        </p:txBody>
      </p:sp>
      <p:sp>
        <p:nvSpPr>
          <p:cNvPr id="31" name="object 5"/>
          <p:cNvSpPr>
            <a:spLocks noChangeAspect="1"/>
          </p:cNvSpPr>
          <p:nvPr/>
        </p:nvSpPr>
        <p:spPr>
          <a:xfrm>
            <a:off x="612695" y="4982446"/>
            <a:ext cx="7960960" cy="991036"/>
          </a:xfrm>
          <a:prstGeom prst="rect">
            <a:avLst/>
          </a:prstGeom>
          <a:blipFill>
            <a:blip r:embed="rId4" cstate="print"/>
            <a:stretch>
              <a:fillRect/>
            </a:stretch>
          </a:blipFill>
        </p:spPr>
        <p:txBody>
          <a:bodyPr wrap="square" lIns="0" tIns="0" rIns="0" bIns="0" rtlCol="0"/>
          <a:lstStyle/>
          <a:p>
            <a:endParaRPr/>
          </a:p>
        </p:txBody>
      </p:sp>
      <p:sp>
        <p:nvSpPr>
          <p:cNvPr id="32" name="TextBox 6"/>
          <p:cNvSpPr txBox="1"/>
          <p:nvPr/>
        </p:nvSpPr>
        <p:spPr>
          <a:xfrm>
            <a:off x="612695" y="3976051"/>
            <a:ext cx="3246145" cy="369332"/>
          </a:xfrm>
          <a:prstGeom prst="rect">
            <a:avLst/>
          </a:prstGeom>
          <a:noFill/>
        </p:spPr>
        <p:txBody>
          <a:bodyPr wrap="none" rtlCol="0">
            <a:spAutoFit/>
          </a:bodyPr>
          <a:lstStyle/>
          <a:p>
            <a:pPr>
              <a:spcAft>
                <a:spcPts val="600"/>
              </a:spcAft>
            </a:pPr>
            <a:r>
              <a:rPr lang="en-GB" dirty="0" smtClean="0">
                <a:solidFill>
                  <a:schemeClr val="tx1">
                    <a:lumMod val="75000"/>
                    <a:lumOff val="25000"/>
                  </a:schemeClr>
                </a:solidFill>
              </a:rPr>
              <a:t>A 10x10 cm</a:t>
            </a:r>
            <a:r>
              <a:rPr lang="en-GB" baseline="30000" dirty="0" smtClean="0">
                <a:solidFill>
                  <a:schemeClr val="tx1">
                    <a:lumMod val="75000"/>
                    <a:lumOff val="25000"/>
                  </a:schemeClr>
                </a:solidFill>
              </a:rPr>
              <a:t>2</a:t>
            </a:r>
            <a:r>
              <a:rPr lang="en-GB" dirty="0" smtClean="0">
                <a:solidFill>
                  <a:schemeClr val="tx1">
                    <a:lumMod val="75000"/>
                    <a:lumOff val="25000"/>
                  </a:schemeClr>
                </a:solidFill>
              </a:rPr>
              <a:t> barrel module (top)</a:t>
            </a:r>
          </a:p>
        </p:txBody>
      </p:sp>
      <p:sp>
        <p:nvSpPr>
          <p:cNvPr id="33" name="TextBox 7"/>
          <p:cNvSpPr txBox="1"/>
          <p:nvPr/>
        </p:nvSpPr>
        <p:spPr>
          <a:xfrm>
            <a:off x="612695" y="4444477"/>
            <a:ext cx="3041538" cy="369332"/>
          </a:xfrm>
          <a:prstGeom prst="rect">
            <a:avLst/>
          </a:prstGeom>
          <a:noFill/>
        </p:spPr>
        <p:txBody>
          <a:bodyPr wrap="none" rtlCol="0">
            <a:spAutoFit/>
          </a:bodyPr>
          <a:lstStyle/>
          <a:p>
            <a:pPr>
              <a:spcAft>
                <a:spcPts val="600"/>
              </a:spcAft>
            </a:pPr>
            <a:r>
              <a:rPr lang="en-GB" dirty="0" smtClean="0">
                <a:solidFill>
                  <a:schemeClr val="tx1">
                    <a:lumMod val="75000"/>
                    <a:lumOff val="25000"/>
                  </a:schemeClr>
                </a:solidFill>
              </a:rPr>
              <a:t>A 12 module long barrel stave.</a:t>
            </a:r>
          </a:p>
        </p:txBody>
      </p:sp>
    </p:spTree>
    <p:extLst>
      <p:ext uri="{BB962C8B-B14F-4D97-AF65-F5344CB8AC3E}">
        <p14:creationId xmlns:p14="http://schemas.microsoft.com/office/powerpoint/2010/main" val="8276358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52 Flecha abajo"/>
          <p:cNvSpPr/>
          <p:nvPr/>
        </p:nvSpPr>
        <p:spPr bwMode="auto">
          <a:xfrm flipH="1" flipV="1">
            <a:off x="3286116" y="4429132"/>
            <a:ext cx="214314" cy="714380"/>
          </a:xfrm>
          <a:prstGeom prst="downArrow">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 name="1 Título"/>
          <p:cNvSpPr>
            <a:spLocks noGrp="1"/>
          </p:cNvSpPr>
          <p:nvPr>
            <p:ph type="title"/>
          </p:nvPr>
        </p:nvSpPr>
        <p:spPr>
          <a:xfrm>
            <a:off x="457200" y="80824"/>
            <a:ext cx="8229600" cy="785700"/>
          </a:xfrm>
        </p:spPr>
        <p:style>
          <a:lnRef idx="3">
            <a:schemeClr val="lt1"/>
          </a:lnRef>
          <a:fillRef idx="1">
            <a:schemeClr val="accent1"/>
          </a:fillRef>
          <a:effectRef idx="1">
            <a:schemeClr val="accent1"/>
          </a:effectRef>
          <a:fontRef idx="minor">
            <a:schemeClr val="lt1"/>
          </a:fontRef>
        </p:style>
        <p:txBody>
          <a:bodyPr/>
          <a:lstStyle/>
          <a:p>
            <a:r>
              <a:rPr lang="en-US" dirty="0" smtClean="0"/>
              <a:t>ID integration and </a:t>
            </a:r>
            <a:r>
              <a:rPr lang="en-US" dirty="0" err="1" smtClean="0"/>
              <a:t>Instalation</a:t>
            </a:r>
            <a:endParaRPr lang="en-US" dirty="0"/>
          </a:p>
        </p:txBody>
      </p:sp>
      <p:sp>
        <p:nvSpPr>
          <p:cNvPr id="5" name="4 Flecha derecha"/>
          <p:cNvSpPr/>
          <p:nvPr/>
        </p:nvSpPr>
        <p:spPr bwMode="auto">
          <a:xfrm>
            <a:off x="2327826" y="3643314"/>
            <a:ext cx="6816174" cy="928694"/>
          </a:xfrm>
          <a:prstGeom prst="rightArrow">
            <a:avLst/>
          </a:prstGeom>
          <a:solidFill>
            <a:schemeClr val="accent6">
              <a:lumMod val="40000"/>
              <a:lumOff val="60000"/>
            </a:schemeClr>
          </a:solidFill>
          <a:ln w="9525" cap="flat" cmpd="sng" algn="ctr">
            <a:solidFill>
              <a:srgbClr val="FF99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7" name="6 Cheurón"/>
          <p:cNvSpPr/>
          <p:nvPr/>
        </p:nvSpPr>
        <p:spPr bwMode="auto">
          <a:xfrm>
            <a:off x="1796609" y="3873138"/>
            <a:ext cx="428628" cy="454617"/>
          </a:xfrm>
          <a:prstGeom prst="chevron">
            <a:avLst/>
          </a:prstGeom>
          <a:solidFill>
            <a:schemeClr val="accent6">
              <a:lumMod val="40000"/>
              <a:lumOff val="60000"/>
            </a:schemeClr>
          </a:solidFill>
          <a:ln w="9525" cap="flat" cmpd="sng" algn="ctr">
            <a:solidFill>
              <a:srgbClr val="FF99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8" name="7 Cheurón"/>
          <p:cNvSpPr/>
          <p:nvPr/>
        </p:nvSpPr>
        <p:spPr bwMode="auto">
          <a:xfrm>
            <a:off x="1268309" y="3884070"/>
            <a:ext cx="404002" cy="454617"/>
          </a:xfrm>
          <a:prstGeom prst="chevron">
            <a:avLst/>
          </a:prstGeom>
          <a:solidFill>
            <a:srgbClr val="FCD5B5"/>
          </a:solidFill>
          <a:ln w="9525" cap="flat" cmpd="sng" algn="ctr">
            <a:solidFill>
              <a:srgbClr val="FF99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9" name="8 Rectángulo"/>
          <p:cNvSpPr/>
          <p:nvPr/>
        </p:nvSpPr>
        <p:spPr bwMode="auto">
          <a:xfrm>
            <a:off x="2327826" y="3874250"/>
            <a:ext cx="1571636" cy="461777"/>
          </a:xfrm>
          <a:prstGeom prst="rect">
            <a:avLst/>
          </a:prstGeom>
          <a:noFill/>
          <a:ln w="9525" cap="flat" cmpd="sng" algn="ctr">
            <a:solidFill>
              <a:srgbClr val="FF99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0" name="9 Cheurón"/>
          <p:cNvSpPr/>
          <p:nvPr/>
        </p:nvSpPr>
        <p:spPr bwMode="auto">
          <a:xfrm>
            <a:off x="1535105" y="3875943"/>
            <a:ext cx="404002" cy="454617"/>
          </a:xfrm>
          <a:prstGeom prst="chevron">
            <a:avLst/>
          </a:prstGeom>
          <a:solidFill>
            <a:srgbClr val="FCD5B5"/>
          </a:solidFill>
          <a:ln w="9525" cap="flat" cmpd="sng" algn="ctr">
            <a:solidFill>
              <a:srgbClr val="FF99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1" name="10 Rectángulo"/>
          <p:cNvSpPr/>
          <p:nvPr/>
        </p:nvSpPr>
        <p:spPr bwMode="auto">
          <a:xfrm>
            <a:off x="5632339" y="3877759"/>
            <a:ext cx="1857387" cy="461777"/>
          </a:xfrm>
          <a:prstGeom prst="rect">
            <a:avLst/>
          </a:prstGeom>
          <a:noFill/>
          <a:ln w="9525" cap="flat" cmpd="sng" algn="ctr">
            <a:solidFill>
              <a:srgbClr val="FF99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3" name="12 CuadroTexto"/>
          <p:cNvSpPr txBox="1"/>
          <p:nvPr/>
        </p:nvSpPr>
        <p:spPr>
          <a:xfrm flipH="1">
            <a:off x="2091446" y="3571876"/>
            <a:ext cx="970831" cy="307777"/>
          </a:xfrm>
          <a:prstGeom prst="rect">
            <a:avLst/>
          </a:prstGeom>
          <a:noFill/>
        </p:spPr>
        <p:txBody>
          <a:bodyPr wrap="square" rtlCol="0">
            <a:spAutoFit/>
          </a:bodyPr>
          <a:lstStyle/>
          <a:p>
            <a:r>
              <a:rPr lang="es-ES" sz="1400" dirty="0" smtClean="0">
                <a:solidFill>
                  <a:srgbClr val="FF9900"/>
                </a:solidFill>
              </a:rPr>
              <a:t>2006</a:t>
            </a:r>
            <a:endParaRPr lang="en-US" sz="1400" dirty="0">
              <a:solidFill>
                <a:srgbClr val="FF9900"/>
              </a:solidFill>
            </a:endParaRPr>
          </a:p>
        </p:txBody>
      </p:sp>
      <p:sp>
        <p:nvSpPr>
          <p:cNvPr id="15" name="14 CuadroTexto"/>
          <p:cNvSpPr txBox="1"/>
          <p:nvPr/>
        </p:nvSpPr>
        <p:spPr>
          <a:xfrm>
            <a:off x="5372677" y="3601336"/>
            <a:ext cx="642942" cy="338554"/>
          </a:xfrm>
          <a:prstGeom prst="rect">
            <a:avLst/>
          </a:prstGeom>
          <a:noFill/>
        </p:spPr>
        <p:txBody>
          <a:bodyPr wrap="square" rtlCol="0">
            <a:spAutoFit/>
          </a:bodyPr>
          <a:lstStyle/>
          <a:p>
            <a:r>
              <a:rPr lang="es-ES" sz="1400" dirty="0" smtClean="0">
                <a:solidFill>
                  <a:srgbClr val="FF9900"/>
                </a:solidFill>
              </a:rPr>
              <a:t>2008</a:t>
            </a:r>
            <a:r>
              <a:rPr lang="es-ES" sz="1600" dirty="0" smtClean="0">
                <a:solidFill>
                  <a:srgbClr val="FF9900"/>
                </a:solidFill>
              </a:rPr>
              <a:t>    </a:t>
            </a:r>
            <a:endParaRPr lang="en-US" sz="1600" dirty="0">
              <a:solidFill>
                <a:srgbClr val="FF9900"/>
              </a:solidFill>
            </a:endParaRPr>
          </a:p>
        </p:txBody>
      </p:sp>
      <p:sp>
        <p:nvSpPr>
          <p:cNvPr id="16" name="15 CuadroTexto"/>
          <p:cNvSpPr txBox="1"/>
          <p:nvPr/>
        </p:nvSpPr>
        <p:spPr>
          <a:xfrm>
            <a:off x="7178612" y="3600140"/>
            <a:ext cx="625732" cy="307777"/>
          </a:xfrm>
          <a:prstGeom prst="rect">
            <a:avLst/>
          </a:prstGeom>
          <a:noFill/>
        </p:spPr>
        <p:txBody>
          <a:bodyPr wrap="square" rtlCol="0">
            <a:spAutoFit/>
          </a:bodyPr>
          <a:lstStyle/>
          <a:p>
            <a:r>
              <a:rPr lang="es-ES" sz="1400" dirty="0" smtClean="0">
                <a:solidFill>
                  <a:srgbClr val="FF9900"/>
                </a:solidFill>
              </a:rPr>
              <a:t>2009</a:t>
            </a:r>
            <a:endParaRPr lang="en-US" sz="1400" dirty="0">
              <a:solidFill>
                <a:srgbClr val="FF9900"/>
              </a:solidFill>
            </a:endParaRPr>
          </a:p>
        </p:txBody>
      </p:sp>
      <p:sp>
        <p:nvSpPr>
          <p:cNvPr id="18" name="17 Flecha doblada hacia arriba"/>
          <p:cNvSpPr/>
          <p:nvPr/>
        </p:nvSpPr>
        <p:spPr bwMode="auto">
          <a:xfrm>
            <a:off x="1000100" y="4429131"/>
            <a:ext cx="1428759" cy="386809"/>
          </a:xfrm>
          <a:prstGeom prst="bentUpArrow">
            <a:avLst>
              <a:gd name="adj1" fmla="val 46993"/>
              <a:gd name="adj2" fmla="val 8505"/>
              <a:gd name="adj3" fmla="val 50000"/>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108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0" name="19 CuadroTexto"/>
          <p:cNvSpPr txBox="1"/>
          <p:nvPr/>
        </p:nvSpPr>
        <p:spPr>
          <a:xfrm>
            <a:off x="758757" y="4597839"/>
            <a:ext cx="1857388" cy="261610"/>
          </a:xfrm>
          <a:prstGeom prst="rect">
            <a:avLst/>
          </a:prstGeom>
          <a:solidFill>
            <a:schemeClr val="accent3">
              <a:lumMod val="60000"/>
              <a:lumOff val="40000"/>
            </a:schemeClr>
          </a:solidFill>
        </p:spPr>
        <p:txBody>
          <a:bodyPr wrap="square" rtlCol="0">
            <a:spAutoFit/>
          </a:bodyPr>
          <a:lstStyle/>
          <a:p>
            <a:r>
              <a:rPr lang="en-US" sz="1100" dirty="0" smtClean="0">
                <a:solidFill>
                  <a:srgbClr val="8A5200"/>
                </a:solidFill>
              </a:rPr>
              <a:t>Barrels macro-assembly</a:t>
            </a:r>
            <a:endParaRPr lang="en-US" sz="1100" dirty="0">
              <a:solidFill>
                <a:srgbClr val="8A5200"/>
              </a:solidFill>
            </a:endParaRPr>
          </a:p>
        </p:txBody>
      </p:sp>
      <p:sp>
        <p:nvSpPr>
          <p:cNvPr id="54" name="53 CuadroTexto"/>
          <p:cNvSpPr txBox="1"/>
          <p:nvPr/>
        </p:nvSpPr>
        <p:spPr>
          <a:xfrm>
            <a:off x="2928926" y="5214950"/>
            <a:ext cx="1071570" cy="253916"/>
          </a:xfrm>
          <a:prstGeom prst="rect">
            <a:avLst/>
          </a:prstGeom>
          <a:noFill/>
        </p:spPr>
        <p:txBody>
          <a:bodyPr wrap="square" rtlCol="0">
            <a:spAutoFit/>
          </a:bodyPr>
          <a:lstStyle/>
          <a:p>
            <a:r>
              <a:rPr lang="es-ES" sz="1050" dirty="0" smtClean="0"/>
              <a:t>ROD </a:t>
            </a:r>
            <a:r>
              <a:rPr lang="en-US" sz="1050" dirty="0" smtClean="0"/>
              <a:t>installed</a:t>
            </a:r>
            <a:endParaRPr lang="en-US" sz="1050" dirty="0"/>
          </a:p>
        </p:txBody>
      </p:sp>
      <p:sp>
        <p:nvSpPr>
          <p:cNvPr id="55" name="54 Rectángulo"/>
          <p:cNvSpPr/>
          <p:nvPr/>
        </p:nvSpPr>
        <p:spPr bwMode="auto">
          <a:xfrm>
            <a:off x="6836632" y="3874799"/>
            <a:ext cx="306445" cy="467724"/>
          </a:xfrm>
          <a:prstGeom prst="rect">
            <a:avLst/>
          </a:prstGeom>
          <a:solidFill>
            <a:schemeClr val="accent6">
              <a:lumMod val="75000"/>
            </a:schemeClr>
          </a:solidFill>
          <a:ln w="9525" cap="flat" cmpd="sng" algn="ctr">
            <a:solidFill>
              <a:srgbClr val="FF99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6" name="55 Rectángulo"/>
          <p:cNvSpPr/>
          <p:nvPr/>
        </p:nvSpPr>
        <p:spPr bwMode="auto">
          <a:xfrm>
            <a:off x="7872666" y="3884093"/>
            <a:ext cx="285751" cy="465385"/>
          </a:xfrm>
          <a:prstGeom prst="rect">
            <a:avLst/>
          </a:prstGeom>
          <a:solidFill>
            <a:srgbClr val="E46C0A"/>
          </a:solidFill>
          <a:ln w="9525" cap="flat" cmpd="sng" algn="ctr">
            <a:solidFill>
              <a:srgbClr val="FF99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7" name="56 CuadroTexto"/>
          <p:cNvSpPr txBox="1"/>
          <p:nvPr/>
        </p:nvSpPr>
        <p:spPr>
          <a:xfrm rot="18574495">
            <a:off x="6710707" y="4004860"/>
            <a:ext cx="549480" cy="200055"/>
          </a:xfrm>
          <a:prstGeom prst="rect">
            <a:avLst/>
          </a:prstGeom>
          <a:noFill/>
        </p:spPr>
        <p:txBody>
          <a:bodyPr wrap="square" rtlCol="0">
            <a:spAutoFit/>
          </a:bodyPr>
          <a:lstStyle/>
          <a:p>
            <a:r>
              <a:rPr lang="es-ES" sz="700" dirty="0" err="1" smtClean="0">
                <a:solidFill>
                  <a:schemeClr val="bg1"/>
                </a:solidFill>
              </a:rPr>
              <a:t>Cosmics</a:t>
            </a:r>
            <a:endParaRPr lang="en-US" sz="3200" dirty="0">
              <a:solidFill>
                <a:schemeClr val="bg1"/>
              </a:solidFill>
            </a:endParaRPr>
          </a:p>
        </p:txBody>
      </p:sp>
      <p:sp>
        <p:nvSpPr>
          <p:cNvPr id="58" name="57 CuadroTexto"/>
          <p:cNvSpPr txBox="1"/>
          <p:nvPr/>
        </p:nvSpPr>
        <p:spPr>
          <a:xfrm rot="18574495">
            <a:off x="7729549" y="3997804"/>
            <a:ext cx="559956" cy="200055"/>
          </a:xfrm>
          <a:prstGeom prst="rect">
            <a:avLst/>
          </a:prstGeom>
          <a:noFill/>
        </p:spPr>
        <p:txBody>
          <a:bodyPr wrap="square" rtlCol="0">
            <a:spAutoFit/>
          </a:bodyPr>
          <a:lstStyle/>
          <a:p>
            <a:r>
              <a:rPr lang="es-ES" sz="700" dirty="0" err="1" smtClean="0">
                <a:solidFill>
                  <a:schemeClr val="bg1"/>
                </a:solidFill>
              </a:rPr>
              <a:t>Cosmics</a:t>
            </a:r>
            <a:endParaRPr lang="en-US" sz="3200" dirty="0">
              <a:solidFill>
                <a:schemeClr val="bg1"/>
              </a:solidFill>
            </a:endParaRPr>
          </a:p>
        </p:txBody>
      </p:sp>
      <p:grpSp>
        <p:nvGrpSpPr>
          <p:cNvPr id="61" name="60 Grupo"/>
          <p:cNvGrpSpPr/>
          <p:nvPr/>
        </p:nvGrpSpPr>
        <p:grpSpPr>
          <a:xfrm>
            <a:off x="53760" y="2415267"/>
            <a:ext cx="2857520" cy="1143008"/>
            <a:chOff x="357158" y="2500306"/>
            <a:chExt cx="2857520" cy="1143008"/>
          </a:xfrm>
        </p:grpSpPr>
        <p:sp>
          <p:nvSpPr>
            <p:cNvPr id="60" name="59 Rectángulo"/>
            <p:cNvSpPr/>
            <p:nvPr/>
          </p:nvSpPr>
          <p:spPr bwMode="auto">
            <a:xfrm>
              <a:off x="357158" y="2500306"/>
              <a:ext cx="2857520" cy="1143008"/>
            </a:xfrm>
            <a:prstGeom prst="rect">
              <a:avLst/>
            </a:prstGeom>
            <a:solidFill>
              <a:schemeClr val="tx2">
                <a:lumMod val="40000"/>
                <a:lumOff val="60000"/>
              </a:schemeClr>
            </a:solidFill>
            <a:ln w="9525" cap="flat" cmpd="sng" algn="ctr">
              <a:solidFill>
                <a:schemeClr val="tx2">
                  <a:lumMod val="7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47" name="46 CuadroTexto"/>
            <p:cNvSpPr txBox="1"/>
            <p:nvPr/>
          </p:nvSpPr>
          <p:spPr>
            <a:xfrm>
              <a:off x="2214546" y="2643182"/>
              <a:ext cx="1000132" cy="769441"/>
            </a:xfrm>
            <a:prstGeom prst="rect">
              <a:avLst/>
            </a:prstGeom>
            <a:noFill/>
          </p:spPr>
          <p:txBody>
            <a:bodyPr wrap="square" rtlCol="0">
              <a:spAutoFit/>
            </a:bodyPr>
            <a:lstStyle/>
            <a:p>
              <a:r>
                <a:rPr lang="en-US" sz="1100" dirty="0" smtClean="0">
                  <a:solidFill>
                    <a:srgbClr val="8A5200"/>
                  </a:solidFill>
                </a:rPr>
                <a:t>SCT + TRT barrel test @ SR1 </a:t>
              </a:r>
            </a:p>
            <a:p>
              <a:r>
                <a:rPr lang="es-ES" sz="1100" dirty="0" smtClean="0">
                  <a:solidFill>
                    <a:srgbClr val="8A5200"/>
                  </a:solidFill>
                </a:rPr>
                <a:t>June-2006</a:t>
              </a:r>
              <a:endParaRPr lang="en-US" sz="1100" dirty="0">
                <a:solidFill>
                  <a:srgbClr val="8A5200"/>
                </a:solidFill>
              </a:endParaRPr>
            </a:p>
          </p:txBody>
        </p:sp>
        <p:pic>
          <p:nvPicPr>
            <p:cNvPr id="1026" name="Picture 2"/>
            <p:cNvPicPr>
              <a:picLocks noChangeAspect="1" noChangeArrowheads="1"/>
            </p:cNvPicPr>
            <p:nvPr/>
          </p:nvPicPr>
          <p:blipFill>
            <a:blip r:embed="rId2" cstate="screen"/>
            <a:srcRect/>
            <a:stretch>
              <a:fillRect/>
            </a:stretch>
          </p:blipFill>
          <p:spPr bwMode="auto">
            <a:xfrm>
              <a:off x="428596" y="2571744"/>
              <a:ext cx="1762506" cy="1003554"/>
            </a:xfrm>
            <a:prstGeom prst="rect">
              <a:avLst/>
            </a:prstGeom>
            <a:noFill/>
            <a:ln w="9525">
              <a:noFill/>
              <a:miter lim="800000"/>
              <a:headEnd/>
              <a:tailEnd/>
            </a:ln>
          </p:spPr>
        </p:pic>
      </p:grpSp>
      <p:sp>
        <p:nvSpPr>
          <p:cNvPr id="70" name="69 Flecha derecha"/>
          <p:cNvSpPr/>
          <p:nvPr/>
        </p:nvSpPr>
        <p:spPr bwMode="auto">
          <a:xfrm>
            <a:off x="916217" y="6405632"/>
            <a:ext cx="3786214" cy="345645"/>
          </a:xfrm>
          <a:prstGeom prst="rightArrow">
            <a:avLst>
              <a:gd name="adj1" fmla="val 60055"/>
              <a:gd name="adj2" fmla="val 34607"/>
            </a:avLst>
          </a:prstGeom>
          <a:solidFill>
            <a:srgbClr val="FCD5B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2050" name="Picture 2"/>
          <p:cNvPicPr>
            <a:picLocks noChangeAspect="1" noChangeArrowheads="1"/>
          </p:cNvPicPr>
          <p:nvPr/>
        </p:nvPicPr>
        <p:blipFill>
          <a:blip r:embed="rId3" cstate="screen"/>
          <a:srcRect/>
          <a:stretch>
            <a:fillRect/>
          </a:stretch>
        </p:blipFill>
        <p:spPr bwMode="auto">
          <a:xfrm>
            <a:off x="1850057" y="5662728"/>
            <a:ext cx="1143008" cy="761529"/>
          </a:xfrm>
          <a:prstGeom prst="rect">
            <a:avLst/>
          </a:prstGeom>
          <a:noFill/>
          <a:ln w="9525">
            <a:noFill/>
            <a:miter lim="800000"/>
            <a:headEnd/>
            <a:tailEnd/>
          </a:ln>
        </p:spPr>
      </p:pic>
      <p:sp>
        <p:nvSpPr>
          <p:cNvPr id="21" name="20 CuadroTexto"/>
          <p:cNvSpPr txBox="1"/>
          <p:nvPr/>
        </p:nvSpPr>
        <p:spPr>
          <a:xfrm>
            <a:off x="1371600" y="6439687"/>
            <a:ext cx="2601883" cy="261610"/>
          </a:xfrm>
          <a:prstGeom prst="rect">
            <a:avLst/>
          </a:prstGeom>
          <a:noFill/>
        </p:spPr>
        <p:txBody>
          <a:bodyPr wrap="square" rtlCol="0">
            <a:spAutoFit/>
          </a:bodyPr>
          <a:lstStyle/>
          <a:p>
            <a:r>
              <a:rPr lang="en-US" sz="1100" dirty="0" smtClean="0">
                <a:solidFill>
                  <a:srgbClr val="8A5200"/>
                </a:solidFill>
              </a:rPr>
              <a:t>SCT service installation @ ATLAS pit</a:t>
            </a:r>
            <a:endParaRPr lang="en-US" sz="1100" dirty="0">
              <a:solidFill>
                <a:srgbClr val="8A5200"/>
              </a:solidFill>
            </a:endParaRPr>
          </a:p>
        </p:txBody>
      </p:sp>
      <p:pic>
        <p:nvPicPr>
          <p:cNvPr id="49" name="48 Imagen" descr="L1000702.jpg"/>
          <p:cNvPicPr>
            <a:picLocks noChangeAspect="1"/>
          </p:cNvPicPr>
          <p:nvPr/>
        </p:nvPicPr>
        <p:blipFill>
          <a:blip r:embed="rId4" cstate="screen"/>
          <a:stretch>
            <a:fillRect/>
          </a:stretch>
        </p:blipFill>
        <p:spPr>
          <a:xfrm>
            <a:off x="3024080" y="5670615"/>
            <a:ext cx="1143007" cy="769211"/>
          </a:xfrm>
          <a:prstGeom prst="rect">
            <a:avLst/>
          </a:prstGeom>
        </p:spPr>
      </p:pic>
      <p:pic>
        <p:nvPicPr>
          <p:cNvPr id="1027" name="Picture 3"/>
          <p:cNvPicPr>
            <a:picLocks noChangeAspect="1" noChangeArrowheads="1"/>
          </p:cNvPicPr>
          <p:nvPr/>
        </p:nvPicPr>
        <p:blipFill>
          <a:blip r:embed="rId5" cstate="screen"/>
          <a:srcRect/>
          <a:stretch>
            <a:fillRect/>
          </a:stretch>
        </p:blipFill>
        <p:spPr bwMode="auto">
          <a:xfrm>
            <a:off x="1011066" y="5647815"/>
            <a:ext cx="761585" cy="718428"/>
          </a:xfrm>
          <a:prstGeom prst="rect">
            <a:avLst/>
          </a:prstGeom>
          <a:noFill/>
          <a:ln w="9525">
            <a:noFill/>
            <a:miter lim="800000"/>
            <a:headEnd/>
            <a:tailEnd/>
          </a:ln>
        </p:spPr>
      </p:pic>
      <p:grpSp>
        <p:nvGrpSpPr>
          <p:cNvPr id="50" name="49 Grupo"/>
          <p:cNvGrpSpPr/>
          <p:nvPr/>
        </p:nvGrpSpPr>
        <p:grpSpPr>
          <a:xfrm>
            <a:off x="5191420" y="1142984"/>
            <a:ext cx="2456258" cy="1071570"/>
            <a:chOff x="4714876" y="1214422"/>
            <a:chExt cx="2456258" cy="1071570"/>
          </a:xfrm>
        </p:grpSpPr>
        <p:sp>
          <p:nvSpPr>
            <p:cNvPr id="46" name="45 Rectángulo"/>
            <p:cNvSpPr/>
            <p:nvPr/>
          </p:nvSpPr>
          <p:spPr bwMode="auto">
            <a:xfrm>
              <a:off x="4714876" y="1214422"/>
              <a:ext cx="2456258" cy="1071570"/>
            </a:xfrm>
            <a:prstGeom prst="rect">
              <a:avLst/>
            </a:prstGeom>
            <a:solidFill>
              <a:schemeClr val="bg2">
                <a:lumMod val="20000"/>
                <a:lumOff val="80000"/>
              </a:schemeClr>
            </a:solidFill>
            <a:ln w="9525" cap="flat" cmpd="sng" algn="ctr">
              <a:solidFill>
                <a:schemeClr val="bg2">
                  <a:lumMod val="60000"/>
                  <a:lumOff val="4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41" name="40 CuadroTexto"/>
            <p:cNvSpPr txBox="1"/>
            <p:nvPr/>
          </p:nvSpPr>
          <p:spPr>
            <a:xfrm>
              <a:off x="4714876" y="1285860"/>
              <a:ext cx="1071570" cy="938719"/>
            </a:xfrm>
            <a:prstGeom prst="rect">
              <a:avLst/>
            </a:prstGeom>
            <a:noFill/>
          </p:spPr>
          <p:txBody>
            <a:bodyPr wrap="square" rtlCol="0">
              <a:spAutoFit/>
            </a:bodyPr>
            <a:lstStyle/>
            <a:p>
              <a:r>
                <a:rPr lang="en-US" sz="1100" dirty="0" smtClean="0">
                  <a:solidFill>
                    <a:srgbClr val="8A5200"/>
                  </a:solidFill>
                </a:rPr>
                <a:t>SCT+TRT </a:t>
              </a:r>
              <a:r>
                <a:rPr lang="en-US" sz="1100" dirty="0" err="1" smtClean="0">
                  <a:solidFill>
                    <a:srgbClr val="8A5200"/>
                  </a:solidFill>
                </a:rPr>
                <a:t>Endcap</a:t>
              </a:r>
              <a:r>
                <a:rPr lang="en-US" sz="1100" dirty="0" smtClean="0">
                  <a:solidFill>
                    <a:srgbClr val="8A5200"/>
                  </a:solidFill>
                </a:rPr>
                <a:t>  installed with in ATLA S  April</a:t>
              </a:r>
              <a:r>
                <a:rPr lang="es-ES" sz="1100" dirty="0" smtClean="0">
                  <a:solidFill>
                    <a:srgbClr val="8A5200"/>
                  </a:solidFill>
                </a:rPr>
                <a:t>-2007</a:t>
              </a:r>
              <a:endParaRPr lang="en-US" sz="1100" dirty="0">
                <a:solidFill>
                  <a:srgbClr val="8A5200"/>
                </a:solidFill>
              </a:endParaRPr>
            </a:p>
          </p:txBody>
        </p:sp>
        <p:pic>
          <p:nvPicPr>
            <p:cNvPr id="4" name="Picture 2"/>
            <p:cNvPicPr>
              <a:picLocks noChangeAspect="1" noChangeArrowheads="1"/>
            </p:cNvPicPr>
            <p:nvPr/>
          </p:nvPicPr>
          <p:blipFill>
            <a:blip r:embed="rId6" cstate="screen"/>
            <a:srcRect/>
            <a:stretch>
              <a:fillRect/>
            </a:stretch>
          </p:blipFill>
          <p:spPr bwMode="auto">
            <a:xfrm>
              <a:off x="5643570" y="1285860"/>
              <a:ext cx="1444085" cy="966598"/>
            </a:xfrm>
            <a:prstGeom prst="rect">
              <a:avLst/>
            </a:prstGeom>
            <a:noFill/>
            <a:ln w="9525">
              <a:noFill/>
              <a:miter lim="800000"/>
              <a:headEnd/>
              <a:tailEnd/>
            </a:ln>
          </p:spPr>
        </p:pic>
      </p:grpSp>
      <p:grpSp>
        <p:nvGrpSpPr>
          <p:cNvPr id="52" name="51 Grupo"/>
          <p:cNvGrpSpPr/>
          <p:nvPr/>
        </p:nvGrpSpPr>
        <p:grpSpPr>
          <a:xfrm>
            <a:off x="285720" y="1214422"/>
            <a:ext cx="2429954" cy="1000132"/>
            <a:chOff x="1500166" y="1158831"/>
            <a:chExt cx="2429954" cy="1000132"/>
          </a:xfrm>
        </p:grpSpPr>
        <p:sp>
          <p:nvSpPr>
            <p:cNvPr id="51" name="50 Rectángulo"/>
            <p:cNvSpPr/>
            <p:nvPr/>
          </p:nvSpPr>
          <p:spPr bwMode="auto">
            <a:xfrm>
              <a:off x="1500166" y="1158831"/>
              <a:ext cx="2429954" cy="1000132"/>
            </a:xfrm>
            <a:prstGeom prst="rect">
              <a:avLst/>
            </a:prstGeom>
            <a:solidFill>
              <a:schemeClr val="bg2">
                <a:lumMod val="20000"/>
                <a:lumOff val="80000"/>
              </a:schemeClr>
            </a:solidFill>
            <a:ln w="9525" cap="flat" cmpd="sng" algn="ctr">
              <a:solidFill>
                <a:schemeClr val="bg2">
                  <a:lumMod val="60000"/>
                  <a:lumOff val="4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48" name="47 CuadroTexto"/>
            <p:cNvSpPr txBox="1"/>
            <p:nvPr/>
          </p:nvSpPr>
          <p:spPr>
            <a:xfrm>
              <a:off x="2928926" y="1285860"/>
              <a:ext cx="928694" cy="769441"/>
            </a:xfrm>
            <a:prstGeom prst="rect">
              <a:avLst/>
            </a:prstGeom>
            <a:noFill/>
          </p:spPr>
          <p:txBody>
            <a:bodyPr wrap="square" rtlCol="0">
              <a:spAutoFit/>
            </a:bodyPr>
            <a:lstStyle/>
            <a:p>
              <a:r>
                <a:rPr lang="en-US" sz="1100" dirty="0" smtClean="0">
                  <a:solidFill>
                    <a:srgbClr val="8A5200"/>
                  </a:solidFill>
                </a:rPr>
                <a:t>SCT + TRT </a:t>
              </a:r>
              <a:r>
                <a:rPr lang="en-US" sz="1100" dirty="0" err="1" smtClean="0">
                  <a:solidFill>
                    <a:srgbClr val="8A5200"/>
                  </a:solidFill>
                </a:rPr>
                <a:t>Endcap</a:t>
              </a:r>
              <a:r>
                <a:rPr lang="en-US" sz="1100" dirty="0" smtClean="0">
                  <a:solidFill>
                    <a:srgbClr val="8A5200"/>
                  </a:solidFill>
                </a:rPr>
                <a:t> test @ SR1</a:t>
              </a:r>
            </a:p>
            <a:p>
              <a:r>
                <a:rPr lang="es-ES" sz="1100" dirty="0" smtClean="0">
                  <a:solidFill>
                    <a:srgbClr val="8A5200"/>
                  </a:solidFill>
                </a:rPr>
                <a:t>Fall-2006</a:t>
              </a:r>
              <a:endParaRPr lang="en-US" sz="1100" dirty="0">
                <a:solidFill>
                  <a:srgbClr val="8A5200"/>
                </a:solidFill>
              </a:endParaRPr>
            </a:p>
          </p:txBody>
        </p:sp>
        <p:pic>
          <p:nvPicPr>
            <p:cNvPr id="2051" name="Picture 3"/>
            <p:cNvPicPr>
              <a:picLocks noChangeAspect="1" noChangeArrowheads="1"/>
            </p:cNvPicPr>
            <p:nvPr/>
          </p:nvPicPr>
          <p:blipFill>
            <a:blip r:embed="rId7" cstate="screen"/>
            <a:srcRect/>
            <a:stretch>
              <a:fillRect/>
            </a:stretch>
          </p:blipFill>
          <p:spPr bwMode="auto">
            <a:xfrm>
              <a:off x="1571604" y="1230269"/>
              <a:ext cx="1337754" cy="892112"/>
            </a:xfrm>
            <a:prstGeom prst="rect">
              <a:avLst/>
            </a:prstGeom>
            <a:noFill/>
            <a:ln w="9525">
              <a:noFill/>
              <a:miter lim="800000"/>
              <a:headEnd/>
              <a:tailEnd/>
            </a:ln>
          </p:spPr>
        </p:pic>
      </p:grpSp>
      <p:grpSp>
        <p:nvGrpSpPr>
          <p:cNvPr id="63" name="62 Grupo"/>
          <p:cNvGrpSpPr/>
          <p:nvPr/>
        </p:nvGrpSpPr>
        <p:grpSpPr>
          <a:xfrm>
            <a:off x="4788276" y="2428868"/>
            <a:ext cx="2928958" cy="1143008"/>
            <a:chOff x="3714744" y="2500306"/>
            <a:chExt cx="2643206" cy="1143008"/>
          </a:xfrm>
        </p:grpSpPr>
        <p:sp>
          <p:nvSpPr>
            <p:cNvPr id="62" name="61 Rectángulo"/>
            <p:cNvSpPr/>
            <p:nvPr/>
          </p:nvSpPr>
          <p:spPr bwMode="auto">
            <a:xfrm>
              <a:off x="3714744" y="2500306"/>
              <a:ext cx="2571768" cy="1143008"/>
            </a:xfrm>
            <a:prstGeom prst="rect">
              <a:avLst/>
            </a:prstGeom>
            <a:solidFill>
              <a:schemeClr val="tx2">
                <a:lumMod val="40000"/>
                <a:lumOff val="60000"/>
              </a:schemeClr>
            </a:solidFill>
            <a:ln w="9525" cap="flat" cmpd="sng" algn="ctr">
              <a:solidFill>
                <a:schemeClr val="tx2">
                  <a:lumMod val="7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31" name="30 CuadroTexto"/>
            <p:cNvSpPr txBox="1"/>
            <p:nvPr/>
          </p:nvSpPr>
          <p:spPr>
            <a:xfrm>
              <a:off x="5214942" y="2643182"/>
              <a:ext cx="1143008" cy="769441"/>
            </a:xfrm>
            <a:prstGeom prst="rect">
              <a:avLst/>
            </a:prstGeom>
            <a:noFill/>
          </p:spPr>
          <p:txBody>
            <a:bodyPr wrap="square" rtlCol="0">
              <a:spAutoFit/>
            </a:bodyPr>
            <a:lstStyle/>
            <a:p>
              <a:r>
                <a:rPr lang="en-US" sz="1100" dirty="0" smtClean="0">
                  <a:solidFill>
                    <a:srgbClr val="8A5200"/>
                  </a:solidFill>
                </a:rPr>
                <a:t>SCT+TRT Barrel Installed with in ATLAS</a:t>
              </a:r>
            </a:p>
            <a:p>
              <a:r>
                <a:rPr lang="es-ES" sz="1100" dirty="0" smtClean="0">
                  <a:solidFill>
                    <a:srgbClr val="8A5200"/>
                  </a:solidFill>
                </a:rPr>
                <a:t>Agust-2006</a:t>
              </a:r>
              <a:endParaRPr lang="en-US" sz="1100" dirty="0">
                <a:solidFill>
                  <a:srgbClr val="8A5200"/>
                </a:solidFill>
              </a:endParaRPr>
            </a:p>
          </p:txBody>
        </p:sp>
        <p:pic>
          <p:nvPicPr>
            <p:cNvPr id="2052" name="Picture 4"/>
            <p:cNvPicPr>
              <a:picLocks noChangeAspect="1" noChangeArrowheads="1"/>
            </p:cNvPicPr>
            <p:nvPr/>
          </p:nvPicPr>
          <p:blipFill>
            <a:blip r:embed="rId8" cstate="screen"/>
            <a:srcRect/>
            <a:stretch>
              <a:fillRect/>
            </a:stretch>
          </p:blipFill>
          <p:spPr bwMode="auto">
            <a:xfrm>
              <a:off x="3786182" y="2571744"/>
              <a:ext cx="1444085" cy="966598"/>
            </a:xfrm>
            <a:prstGeom prst="rect">
              <a:avLst/>
            </a:prstGeom>
            <a:noFill/>
            <a:ln w="9525">
              <a:noFill/>
              <a:miter lim="800000"/>
              <a:headEnd/>
              <a:tailEnd/>
            </a:ln>
          </p:spPr>
        </p:pic>
      </p:grpSp>
      <p:sp>
        <p:nvSpPr>
          <p:cNvPr id="64" name="63 Flecha doblada hacia arriba"/>
          <p:cNvSpPr/>
          <p:nvPr/>
        </p:nvSpPr>
        <p:spPr bwMode="auto">
          <a:xfrm flipV="1">
            <a:off x="2940950" y="2928933"/>
            <a:ext cx="303430" cy="853461"/>
          </a:xfrm>
          <a:prstGeom prst="bentUpArrow">
            <a:avLst>
              <a:gd name="adj1" fmla="val 31743"/>
              <a:gd name="adj2" fmla="val 42926"/>
              <a:gd name="adj3" fmla="val 5000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66" name="65 Flecha doblada hacia arriba"/>
          <p:cNvSpPr/>
          <p:nvPr/>
        </p:nvSpPr>
        <p:spPr bwMode="auto">
          <a:xfrm flipH="1" flipV="1">
            <a:off x="3214678" y="2928933"/>
            <a:ext cx="1573598" cy="857257"/>
          </a:xfrm>
          <a:prstGeom prst="bentUpArrow">
            <a:avLst>
              <a:gd name="adj1" fmla="val 11005"/>
              <a:gd name="adj2" fmla="val 18759"/>
              <a:gd name="adj3" fmla="val 18192"/>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69" name="68 Flecha doblada hacia arriba"/>
          <p:cNvSpPr/>
          <p:nvPr/>
        </p:nvSpPr>
        <p:spPr bwMode="auto">
          <a:xfrm flipH="1" flipV="1">
            <a:off x="4153702" y="1643050"/>
            <a:ext cx="989802" cy="2000264"/>
          </a:xfrm>
          <a:prstGeom prst="bentUpArrow">
            <a:avLst>
              <a:gd name="adj1" fmla="val 12805"/>
              <a:gd name="adj2" fmla="val 15551"/>
              <a:gd name="adj3" fmla="val 14340"/>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65" name="64 Flecha doblada hacia arriba"/>
          <p:cNvSpPr/>
          <p:nvPr/>
        </p:nvSpPr>
        <p:spPr bwMode="auto">
          <a:xfrm flipV="1">
            <a:off x="2857488" y="1643050"/>
            <a:ext cx="1000132" cy="2000264"/>
          </a:xfrm>
          <a:prstGeom prst="bentUpArrow">
            <a:avLst>
              <a:gd name="adj1" fmla="val 12979"/>
              <a:gd name="adj2" fmla="val 15760"/>
              <a:gd name="adj3" fmla="val 14035"/>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71" name="70 CuadroTexto"/>
          <p:cNvSpPr txBox="1"/>
          <p:nvPr/>
        </p:nvSpPr>
        <p:spPr>
          <a:xfrm>
            <a:off x="1785918" y="5000636"/>
            <a:ext cx="1357322" cy="261610"/>
          </a:xfrm>
          <a:prstGeom prst="rect">
            <a:avLst/>
          </a:prstGeom>
          <a:noFill/>
        </p:spPr>
        <p:txBody>
          <a:bodyPr wrap="square" rtlCol="0">
            <a:spAutoFit/>
          </a:bodyPr>
          <a:lstStyle/>
          <a:p>
            <a:r>
              <a:rPr lang="en-US" sz="1100" dirty="0" err="1" smtClean="0">
                <a:solidFill>
                  <a:schemeClr val="bg2">
                    <a:lumMod val="75000"/>
                  </a:schemeClr>
                </a:solidFill>
              </a:rPr>
              <a:t>Endcaps</a:t>
            </a:r>
            <a:r>
              <a:rPr lang="en-US" sz="1100" dirty="0" smtClean="0">
                <a:solidFill>
                  <a:schemeClr val="bg2">
                    <a:lumMod val="75000"/>
                  </a:schemeClr>
                </a:solidFill>
              </a:rPr>
              <a:t>  @ SR1</a:t>
            </a:r>
            <a:endParaRPr lang="en-US" sz="1100" dirty="0">
              <a:solidFill>
                <a:schemeClr val="bg2">
                  <a:lumMod val="75000"/>
                </a:schemeClr>
              </a:solidFill>
            </a:endParaRPr>
          </a:p>
        </p:txBody>
      </p:sp>
      <p:grpSp>
        <p:nvGrpSpPr>
          <p:cNvPr id="77" name="76 Grupo"/>
          <p:cNvGrpSpPr/>
          <p:nvPr/>
        </p:nvGrpSpPr>
        <p:grpSpPr>
          <a:xfrm>
            <a:off x="6072198" y="5429264"/>
            <a:ext cx="2428892" cy="1143008"/>
            <a:chOff x="6214215" y="5072074"/>
            <a:chExt cx="2428892" cy="1143008"/>
          </a:xfrm>
        </p:grpSpPr>
        <p:sp>
          <p:nvSpPr>
            <p:cNvPr id="74" name="73 Rectángulo"/>
            <p:cNvSpPr/>
            <p:nvPr/>
          </p:nvSpPr>
          <p:spPr bwMode="auto">
            <a:xfrm>
              <a:off x="6214215" y="5072074"/>
              <a:ext cx="2428892" cy="1143008"/>
            </a:xfrm>
            <a:prstGeom prst="rect">
              <a:avLst/>
            </a:prstGeom>
            <a:solidFill>
              <a:schemeClr val="bg1">
                <a:lumMod val="85000"/>
              </a:schemeClr>
            </a:solidFill>
            <a:ln w="9525"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2053" name="Picture 5"/>
            <p:cNvPicPr>
              <a:picLocks noChangeAspect="1" noChangeArrowheads="1"/>
            </p:cNvPicPr>
            <p:nvPr/>
          </p:nvPicPr>
          <p:blipFill>
            <a:blip r:embed="rId9" cstate="screen"/>
            <a:srcRect/>
            <a:stretch>
              <a:fillRect/>
            </a:stretch>
          </p:blipFill>
          <p:spPr bwMode="auto">
            <a:xfrm>
              <a:off x="6286512" y="5143512"/>
              <a:ext cx="1444085" cy="966598"/>
            </a:xfrm>
            <a:prstGeom prst="rect">
              <a:avLst/>
            </a:prstGeom>
            <a:noFill/>
            <a:ln w="9525">
              <a:noFill/>
              <a:miter lim="800000"/>
              <a:headEnd/>
              <a:tailEnd/>
            </a:ln>
          </p:spPr>
        </p:pic>
        <p:sp>
          <p:nvSpPr>
            <p:cNvPr id="73" name="72 CuadroTexto"/>
            <p:cNvSpPr txBox="1"/>
            <p:nvPr/>
          </p:nvSpPr>
          <p:spPr>
            <a:xfrm>
              <a:off x="7785851" y="5286388"/>
              <a:ext cx="857256" cy="600164"/>
            </a:xfrm>
            <a:prstGeom prst="rect">
              <a:avLst/>
            </a:prstGeom>
            <a:noFill/>
          </p:spPr>
          <p:txBody>
            <a:bodyPr wrap="square" rtlCol="0">
              <a:spAutoFit/>
            </a:bodyPr>
            <a:lstStyle/>
            <a:p>
              <a:r>
                <a:rPr lang="en-US" sz="1100" dirty="0" smtClean="0">
                  <a:solidFill>
                    <a:srgbClr val="8A5200"/>
                  </a:solidFill>
                </a:rPr>
                <a:t>Pixels with in ATLAS</a:t>
              </a:r>
            </a:p>
            <a:p>
              <a:r>
                <a:rPr lang="es-ES" sz="1100" dirty="0" smtClean="0">
                  <a:solidFill>
                    <a:srgbClr val="8A5200"/>
                  </a:solidFill>
                </a:rPr>
                <a:t>June-2007</a:t>
              </a:r>
              <a:endParaRPr lang="en-US" sz="1100" dirty="0">
                <a:solidFill>
                  <a:srgbClr val="8A5200"/>
                </a:solidFill>
              </a:endParaRPr>
            </a:p>
          </p:txBody>
        </p:sp>
      </p:grpSp>
      <p:sp>
        <p:nvSpPr>
          <p:cNvPr id="75" name="74 Flecha doblada hacia arriba"/>
          <p:cNvSpPr/>
          <p:nvPr/>
        </p:nvSpPr>
        <p:spPr bwMode="auto">
          <a:xfrm flipH="1">
            <a:off x="4643437" y="4572008"/>
            <a:ext cx="1357323" cy="1428760"/>
          </a:xfrm>
          <a:prstGeom prst="bentUpArrow">
            <a:avLst>
              <a:gd name="adj1" fmla="val 8516"/>
              <a:gd name="adj2" fmla="val 14967"/>
              <a:gd name="adj3" fmla="val 14011"/>
            </a:avLst>
          </a:prstGeom>
          <a:ln>
            <a:solidFill>
              <a:schemeClr val="bg1">
                <a:lumMod val="6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4" name="13 CuadroTexto"/>
          <p:cNvSpPr txBox="1"/>
          <p:nvPr/>
        </p:nvSpPr>
        <p:spPr>
          <a:xfrm>
            <a:off x="3601009" y="3610153"/>
            <a:ext cx="642942" cy="307777"/>
          </a:xfrm>
          <a:prstGeom prst="rect">
            <a:avLst/>
          </a:prstGeom>
          <a:noFill/>
        </p:spPr>
        <p:txBody>
          <a:bodyPr wrap="square" rtlCol="0">
            <a:spAutoFit/>
          </a:bodyPr>
          <a:lstStyle/>
          <a:p>
            <a:r>
              <a:rPr lang="es-ES" sz="1400" dirty="0" smtClean="0">
                <a:solidFill>
                  <a:srgbClr val="FF9900"/>
                </a:solidFill>
              </a:rPr>
              <a:t>2007</a:t>
            </a:r>
            <a:endParaRPr lang="en-US" sz="1400" dirty="0">
              <a:solidFill>
                <a:srgbClr val="FF9900"/>
              </a:solidFill>
            </a:endParaRPr>
          </a:p>
        </p:txBody>
      </p:sp>
      <p:sp>
        <p:nvSpPr>
          <p:cNvPr id="87" name="86 Rectángulo"/>
          <p:cNvSpPr/>
          <p:nvPr/>
        </p:nvSpPr>
        <p:spPr bwMode="auto">
          <a:xfrm>
            <a:off x="8406735" y="3878126"/>
            <a:ext cx="187713" cy="465385"/>
          </a:xfrm>
          <a:prstGeom prst="rect">
            <a:avLst/>
          </a:prstGeom>
          <a:solidFill>
            <a:srgbClr val="E46C0A"/>
          </a:solidFill>
          <a:ln w="9525" cap="flat" cmpd="sng" algn="ctr">
            <a:solidFill>
              <a:srgbClr val="FF99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88" name="87 CuadroTexto"/>
          <p:cNvSpPr txBox="1"/>
          <p:nvPr/>
        </p:nvSpPr>
        <p:spPr>
          <a:xfrm rot="17659215">
            <a:off x="8222465" y="3980429"/>
            <a:ext cx="559956" cy="200055"/>
          </a:xfrm>
          <a:prstGeom prst="rect">
            <a:avLst/>
          </a:prstGeom>
          <a:noFill/>
        </p:spPr>
        <p:txBody>
          <a:bodyPr wrap="square" rtlCol="0">
            <a:spAutoFit/>
          </a:bodyPr>
          <a:lstStyle/>
          <a:p>
            <a:r>
              <a:rPr lang="es-ES" sz="700" dirty="0" err="1" smtClean="0">
                <a:solidFill>
                  <a:schemeClr val="bg1"/>
                </a:solidFill>
              </a:rPr>
              <a:t>Cosmics</a:t>
            </a:r>
            <a:endParaRPr lang="en-US" sz="3200" dirty="0">
              <a:solidFill>
                <a:schemeClr val="bg1"/>
              </a:solidFill>
            </a:endParaRPr>
          </a:p>
        </p:txBody>
      </p:sp>
      <p:sp>
        <p:nvSpPr>
          <p:cNvPr id="79" name="78 Flecha abajo"/>
          <p:cNvSpPr/>
          <p:nvPr/>
        </p:nvSpPr>
        <p:spPr bwMode="auto">
          <a:xfrm rot="10800000">
            <a:off x="2428860" y="4429132"/>
            <a:ext cx="214314" cy="571504"/>
          </a:xfrm>
          <a:prstGeom prst="downArrow">
            <a:avLst/>
          </a:prstGeom>
          <a:solidFill>
            <a:schemeClr val="accent6">
              <a:lumMod val="60000"/>
              <a:lumOff val="40000"/>
            </a:schemeClr>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67" name="7 Imagen" descr="L1002782.jpg"/>
          <p:cNvPicPr>
            <a:picLocks noChangeAspect="1"/>
          </p:cNvPicPr>
          <p:nvPr/>
        </p:nvPicPr>
        <p:blipFill>
          <a:blip r:embed="rId10" cstate="screen"/>
          <a:stretch>
            <a:fillRect/>
          </a:stretch>
        </p:blipFill>
        <p:spPr>
          <a:xfrm>
            <a:off x="7759279" y="1248194"/>
            <a:ext cx="1337241" cy="937555"/>
          </a:xfrm>
          <a:prstGeom prst="rect">
            <a:avLst/>
          </a:prstGeom>
          <a:ln>
            <a:noFill/>
          </a:ln>
          <a:effectLst/>
        </p:spPr>
      </p:pic>
    </p:spTree>
    <p:extLst>
      <p:ext uri="{BB962C8B-B14F-4D97-AF65-F5344CB8AC3E}">
        <p14:creationId xmlns:p14="http://schemas.microsoft.com/office/powerpoint/2010/main" val="233164895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a:t>Global Support and Integration</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40</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1" name="TextBox 6"/>
          <p:cNvSpPr txBox="1"/>
          <p:nvPr/>
        </p:nvSpPr>
        <p:spPr>
          <a:xfrm>
            <a:off x="852616" y="1297459"/>
            <a:ext cx="7072321" cy="723275"/>
          </a:xfrm>
          <a:prstGeom prst="rect">
            <a:avLst/>
          </a:prstGeom>
          <a:noFill/>
        </p:spPr>
        <p:txBody>
          <a:bodyPr wrap="none" rtlCol="0">
            <a:spAutoFit/>
          </a:bodyPr>
          <a:lstStyle/>
          <a:p>
            <a:pPr>
              <a:spcAft>
                <a:spcPts val="600"/>
              </a:spcAft>
            </a:pPr>
            <a:r>
              <a:rPr lang="en-GB" dirty="0" smtClean="0">
                <a:solidFill>
                  <a:schemeClr val="tx1">
                    <a:lumMod val="75000"/>
                    <a:lumOff val="25000"/>
                  </a:schemeClr>
                </a:solidFill>
              </a:rPr>
              <a:t>Active in engineering studies for the ATLAS </a:t>
            </a:r>
            <a:r>
              <a:rPr lang="en-GB" dirty="0" err="1" smtClean="0">
                <a:solidFill>
                  <a:schemeClr val="tx1">
                    <a:lumMod val="75000"/>
                    <a:lumOff val="25000"/>
                  </a:schemeClr>
                </a:solidFill>
              </a:rPr>
              <a:t>ITk</a:t>
            </a:r>
            <a:r>
              <a:rPr lang="en-GB" dirty="0" smtClean="0">
                <a:solidFill>
                  <a:schemeClr val="tx1">
                    <a:lumMod val="75000"/>
                    <a:lumOff val="25000"/>
                  </a:schemeClr>
                </a:solidFill>
              </a:rPr>
              <a:t> since long, long ago (2005)</a:t>
            </a:r>
          </a:p>
          <a:p>
            <a:pPr>
              <a:spcAft>
                <a:spcPts val="600"/>
              </a:spcAft>
            </a:pPr>
            <a:r>
              <a:rPr lang="en-GB" dirty="0" smtClean="0">
                <a:solidFill>
                  <a:schemeClr val="tx1">
                    <a:lumMod val="75000"/>
                    <a:lumOff val="25000"/>
                  </a:schemeClr>
                </a:solidFill>
              </a:rPr>
              <a:t>Have designed the global support structure of the </a:t>
            </a:r>
            <a:r>
              <a:rPr lang="en-GB" dirty="0" err="1" smtClean="0">
                <a:solidFill>
                  <a:schemeClr val="tx1">
                    <a:lumMod val="75000"/>
                    <a:lumOff val="25000"/>
                  </a:schemeClr>
                </a:solidFill>
              </a:rPr>
              <a:t>Endcap</a:t>
            </a:r>
            <a:r>
              <a:rPr lang="en-GB" dirty="0" smtClean="0">
                <a:solidFill>
                  <a:schemeClr val="tx1">
                    <a:lumMod val="75000"/>
                    <a:lumOff val="25000"/>
                  </a:schemeClr>
                </a:solidFill>
              </a:rPr>
              <a:t> Tracker</a:t>
            </a:r>
          </a:p>
        </p:txBody>
      </p:sp>
      <p:grpSp>
        <p:nvGrpSpPr>
          <p:cNvPr id="12" name="Group 17"/>
          <p:cNvGrpSpPr/>
          <p:nvPr/>
        </p:nvGrpSpPr>
        <p:grpSpPr>
          <a:xfrm>
            <a:off x="297434" y="2058724"/>
            <a:ext cx="8705220" cy="4087279"/>
            <a:chOff x="757567" y="2407941"/>
            <a:chExt cx="8705220" cy="4087279"/>
          </a:xfrm>
        </p:grpSpPr>
        <p:sp>
          <p:nvSpPr>
            <p:cNvPr id="13" name="TextBox 13"/>
            <p:cNvSpPr txBox="1"/>
            <p:nvPr/>
          </p:nvSpPr>
          <p:spPr>
            <a:xfrm>
              <a:off x="2117245" y="5728194"/>
              <a:ext cx="2500962" cy="76702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91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600"/>
              </a:pPr>
              <a:r>
                <a:rPr lang="en-US" sz="1600" b="1" i="0" u="none" strike="noStrike" baseline="0" dirty="0">
                  <a:ln>
                    <a:noFill/>
                  </a:ln>
                  <a:solidFill>
                    <a:srgbClr val="FF0000"/>
                  </a:solidFill>
                  <a:latin typeface="Tahoma" pitchFamily="34"/>
                  <a:ea typeface="DejaVu LGC Sans" pitchFamily="2"/>
                  <a:cs typeface="Tahoma" pitchFamily="2"/>
                </a:rPr>
                <a:t>2006</a:t>
              </a:r>
              <a:r>
                <a:rPr lang="en-US" sz="1600" b="0" i="0" u="none" strike="noStrike" baseline="0" dirty="0">
                  <a:ln>
                    <a:noFill/>
                  </a:ln>
                  <a:solidFill>
                    <a:srgbClr val="000000"/>
                  </a:solidFill>
                  <a:latin typeface="Tahoma" pitchFamily="34"/>
                  <a:ea typeface="DejaVu LGC Sans" pitchFamily="2"/>
                  <a:cs typeface="Tahoma" pitchFamily="2"/>
                </a:rPr>
                <a:t>: first “alternative” solutions, like this conical </a:t>
              </a:r>
              <a:r>
                <a:rPr lang="en-US" sz="1600" b="0" i="0" u="none" strike="noStrike" baseline="0" dirty="0" err="1">
                  <a:ln>
                    <a:noFill/>
                  </a:ln>
                  <a:solidFill>
                    <a:srgbClr val="000000"/>
                  </a:solidFill>
                  <a:latin typeface="Tahoma" pitchFamily="34"/>
                  <a:ea typeface="DejaVu LGC Sans" pitchFamily="2"/>
                  <a:cs typeface="Tahoma" pitchFamily="2"/>
                </a:rPr>
                <a:t>endcap</a:t>
              </a:r>
              <a:endParaRPr lang="en-US" sz="1600" b="0" i="0" u="none" strike="noStrike" baseline="0" dirty="0">
                <a:ln>
                  <a:noFill/>
                </a:ln>
                <a:solidFill>
                  <a:srgbClr val="000000"/>
                </a:solidFill>
                <a:latin typeface="Tahoma" pitchFamily="34"/>
                <a:ea typeface="DejaVu LGC Sans" pitchFamily="2"/>
                <a:cs typeface="Tahoma" pitchFamily="2"/>
              </a:endParaRPr>
            </a:p>
          </p:txBody>
        </p:sp>
        <p:pic>
          <p:nvPicPr>
            <p:cNvPr id="14" name="Picture 10"/>
            <p:cNvPicPr>
              <a:picLocks noChangeAspect="1"/>
            </p:cNvPicPr>
            <p:nvPr/>
          </p:nvPicPr>
          <p:blipFill>
            <a:blip r:embed="rId3"/>
            <a:stretch>
              <a:fillRect/>
            </a:stretch>
          </p:blipFill>
          <p:spPr>
            <a:xfrm>
              <a:off x="4981881" y="2407941"/>
              <a:ext cx="3930469" cy="3783076"/>
            </a:xfrm>
            <a:prstGeom prst="rect">
              <a:avLst/>
            </a:prstGeom>
          </p:spPr>
        </p:pic>
        <p:pic>
          <p:nvPicPr>
            <p:cNvPr id="15" name="Picture 12">
              <a:extLst>
                <a:ext uri="{FF2B5EF4-FFF2-40B4-BE49-F238E27FC236}">
                  <a16:creationId xmlns:a16="http://schemas.microsoft.com/office/drawing/2014/main" xmlns="" id="{00000000-0000-0000-0000-000000000000}"/>
                </a:ext>
              </a:extLst>
            </p:cNvPr>
            <p:cNvPicPr>
              <a:picLocks noChangeAspect="1"/>
            </p:cNvPicPr>
            <p:nvPr/>
          </p:nvPicPr>
          <p:blipFill>
            <a:blip r:embed="rId4">
              <a:lum/>
              <a:alphaModFix/>
            </a:blip>
            <a:srcRect/>
            <a:stretch>
              <a:fillRect/>
            </a:stretch>
          </p:blipFill>
          <p:spPr>
            <a:xfrm>
              <a:off x="757567" y="2971001"/>
              <a:ext cx="3085356" cy="2815453"/>
            </a:xfrm>
            <a:prstGeom prst="rect">
              <a:avLst/>
            </a:prstGeom>
            <a:noFill/>
            <a:ln>
              <a:noFill/>
            </a:ln>
          </p:spPr>
        </p:pic>
        <p:sp>
          <p:nvSpPr>
            <p:cNvPr id="16" name="Straight Connector 14"/>
            <p:cNvSpPr/>
            <p:nvPr/>
          </p:nvSpPr>
          <p:spPr>
            <a:xfrm flipV="1">
              <a:off x="4127196" y="4661695"/>
              <a:ext cx="756317" cy="21515"/>
            </a:xfrm>
            <a:prstGeom prst="line">
              <a:avLst/>
            </a:prstGeom>
            <a:noFill/>
            <a:ln w="108000">
              <a:solidFill>
                <a:srgbClr val="000000"/>
              </a:solidFill>
              <a:prstDash val="solid"/>
              <a:tailEnd type="arrow"/>
            </a:ln>
          </p:spPr>
          <p:txBody>
            <a:bodyPr vert="horz" wrap="none" lIns="144000" tIns="99000" rIns="144000" bIns="99000" anchor="ctr" anchorCtr="1" compatLnSpc="0"/>
            <a:lstStyle/>
            <a:p>
              <a:pPr marL="0" marR="0" lvl="0" indent="0" algn="l" rtl="0" hangingPunct="0">
                <a:lnSpc>
                  <a:spcPct val="91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US" sz="1200" b="0" i="0" u="none" strike="noStrike" baseline="0">
                <a:ln>
                  <a:noFill/>
                </a:ln>
                <a:solidFill>
                  <a:srgbClr val="000000"/>
                </a:solidFill>
                <a:latin typeface="Tahoma" pitchFamily="34"/>
                <a:ea typeface="DejaVu LGC Sans" pitchFamily="2"/>
                <a:cs typeface="Tahoma" pitchFamily="2"/>
              </a:endParaRPr>
            </a:p>
          </p:txBody>
        </p:sp>
        <p:sp>
          <p:nvSpPr>
            <p:cNvPr id="17" name="TextBox 16"/>
            <p:cNvSpPr txBox="1"/>
            <p:nvPr/>
          </p:nvSpPr>
          <p:spPr>
            <a:xfrm>
              <a:off x="7753417" y="5401842"/>
              <a:ext cx="1709370" cy="99240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91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600"/>
              </a:pPr>
              <a:r>
                <a:rPr lang="en-US" sz="1600" b="1" i="0" u="none" strike="noStrike" baseline="0" dirty="0" smtClean="0">
                  <a:ln>
                    <a:noFill/>
                  </a:ln>
                  <a:solidFill>
                    <a:srgbClr val="FF0000"/>
                  </a:solidFill>
                  <a:latin typeface="Tahoma" pitchFamily="34"/>
                  <a:ea typeface="DejaVu LGC Sans" pitchFamily="2"/>
                  <a:cs typeface="Tahoma" pitchFamily="2"/>
                </a:rPr>
                <a:t>2016</a:t>
              </a:r>
              <a:r>
                <a:rPr lang="en-US" sz="1600" b="0" i="0" u="none" strike="noStrike" baseline="0" dirty="0" smtClean="0">
                  <a:ln>
                    <a:noFill/>
                  </a:ln>
                  <a:solidFill>
                    <a:srgbClr val="000000"/>
                  </a:solidFill>
                  <a:latin typeface="Tahoma" pitchFamily="34"/>
                  <a:ea typeface="DejaVu LGC Sans" pitchFamily="2"/>
                  <a:cs typeface="Tahoma" pitchFamily="2"/>
                </a:rPr>
                <a:t>: a closer to reality endcap with far more detail.</a:t>
              </a:r>
              <a:endParaRPr lang="en-US" sz="1600" b="0" i="0" u="none" strike="noStrike" baseline="0" dirty="0">
                <a:ln>
                  <a:noFill/>
                </a:ln>
                <a:solidFill>
                  <a:srgbClr val="000000"/>
                </a:solidFill>
                <a:latin typeface="Tahoma" pitchFamily="34"/>
                <a:ea typeface="DejaVu LGC Sans" pitchFamily="2"/>
                <a:cs typeface="Tahoma" pitchFamily="2"/>
              </a:endParaRPr>
            </a:p>
          </p:txBody>
        </p:sp>
      </p:grpSp>
    </p:spTree>
    <p:extLst>
      <p:ext uri="{BB962C8B-B14F-4D97-AF65-F5344CB8AC3E}">
        <p14:creationId xmlns:p14="http://schemas.microsoft.com/office/powerpoint/2010/main" val="10060765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a:t>Global Support and Integration</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41</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18"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848" y="3277675"/>
            <a:ext cx="3541716" cy="3541716"/>
          </a:xfrm>
          <a:prstGeom prst="rect">
            <a:avLst/>
          </a:prstGeom>
        </p:spPr>
      </p:pic>
      <p:pic>
        <p:nvPicPr>
          <p:cNvPr id="19"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021" y="1105997"/>
            <a:ext cx="3785538" cy="2549249"/>
          </a:xfrm>
          <a:prstGeom prst="rect">
            <a:avLst/>
          </a:prstGeom>
        </p:spPr>
      </p:pic>
      <p:sp>
        <p:nvSpPr>
          <p:cNvPr id="20" name="TextBox 6"/>
          <p:cNvSpPr txBox="1"/>
          <p:nvPr/>
        </p:nvSpPr>
        <p:spPr>
          <a:xfrm>
            <a:off x="4502854" y="1218466"/>
            <a:ext cx="3764778" cy="646331"/>
          </a:xfrm>
          <a:prstGeom prst="rect">
            <a:avLst/>
          </a:prstGeom>
          <a:noFill/>
        </p:spPr>
        <p:txBody>
          <a:bodyPr wrap="square" rtlCol="0">
            <a:spAutoFit/>
          </a:bodyPr>
          <a:lstStyle/>
          <a:p>
            <a:pPr>
              <a:spcAft>
                <a:spcPts val="600"/>
              </a:spcAft>
            </a:pPr>
            <a:r>
              <a:rPr lang="en-GB" dirty="0" smtClean="0"/>
              <a:t>Design of the global support structure and petal fixation to the structure.</a:t>
            </a:r>
          </a:p>
        </p:txBody>
      </p:sp>
      <p:pic>
        <p:nvPicPr>
          <p:cNvPr id="21"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7969" y="3655246"/>
            <a:ext cx="3153390" cy="2484848"/>
          </a:xfrm>
          <a:prstGeom prst="rect">
            <a:avLst/>
          </a:prstGeom>
        </p:spPr>
      </p:pic>
      <p:sp>
        <p:nvSpPr>
          <p:cNvPr id="22" name="TextBox 6"/>
          <p:cNvSpPr txBox="1"/>
          <p:nvPr/>
        </p:nvSpPr>
        <p:spPr>
          <a:xfrm>
            <a:off x="145511" y="4082963"/>
            <a:ext cx="2284931" cy="1200329"/>
          </a:xfrm>
          <a:prstGeom prst="rect">
            <a:avLst/>
          </a:prstGeom>
          <a:noFill/>
        </p:spPr>
        <p:txBody>
          <a:bodyPr wrap="square" rtlCol="0">
            <a:spAutoFit/>
          </a:bodyPr>
          <a:lstStyle/>
          <a:p>
            <a:pPr algn="just">
              <a:spcAft>
                <a:spcPts val="600"/>
              </a:spcAft>
            </a:pPr>
            <a:r>
              <a:rPr lang="en-GB" dirty="0" smtClean="0"/>
              <a:t>Finite Element Analysis to optimize the structural stability of the system.</a:t>
            </a:r>
          </a:p>
        </p:txBody>
      </p:sp>
      <p:sp>
        <p:nvSpPr>
          <p:cNvPr id="3" name="CuadroTexto 2"/>
          <p:cNvSpPr txBox="1"/>
          <p:nvPr/>
        </p:nvSpPr>
        <p:spPr>
          <a:xfrm>
            <a:off x="4259483" y="5955428"/>
            <a:ext cx="1579420" cy="307777"/>
          </a:xfrm>
          <a:prstGeom prst="rect">
            <a:avLst/>
          </a:prstGeom>
          <a:noFill/>
        </p:spPr>
        <p:txBody>
          <a:bodyPr wrap="square" rtlCol="0">
            <a:spAutoFit/>
          </a:bodyPr>
          <a:lstStyle/>
          <a:p>
            <a:r>
              <a:rPr lang="en-GB" sz="1400" dirty="0" smtClean="0"/>
              <a:t>Not at scale</a:t>
            </a:r>
            <a:endParaRPr lang="en-GB" sz="1400" dirty="0"/>
          </a:p>
        </p:txBody>
      </p:sp>
      <p:sp>
        <p:nvSpPr>
          <p:cNvPr id="5" name="CuadroTexto 4"/>
          <p:cNvSpPr txBox="1"/>
          <p:nvPr/>
        </p:nvSpPr>
        <p:spPr>
          <a:xfrm>
            <a:off x="5498802" y="2235837"/>
            <a:ext cx="3187998" cy="646331"/>
          </a:xfrm>
          <a:prstGeom prst="rect">
            <a:avLst/>
          </a:prstGeom>
          <a:noFill/>
          <a:ln>
            <a:solidFill>
              <a:srgbClr val="558ED5"/>
            </a:solidFill>
          </a:ln>
        </p:spPr>
        <p:txBody>
          <a:bodyPr wrap="square" rtlCol="0">
            <a:spAutoFit/>
          </a:bodyPr>
          <a:lstStyle/>
          <a:p>
            <a:r>
              <a:rPr lang="en-GB" dirty="0" smtClean="0"/>
              <a:t>IFIC design was selected as the </a:t>
            </a:r>
            <a:r>
              <a:rPr lang="en-GB" dirty="0" err="1" smtClean="0"/>
              <a:t>ITk</a:t>
            </a:r>
            <a:r>
              <a:rPr lang="en-GB" dirty="0" smtClean="0"/>
              <a:t> baseline.</a:t>
            </a:r>
            <a:endParaRPr lang="en-GB" dirty="0"/>
          </a:p>
        </p:txBody>
      </p:sp>
    </p:spTree>
    <p:extLst>
      <p:ext uri="{BB962C8B-B14F-4D97-AF65-F5344CB8AC3E}">
        <p14:creationId xmlns:p14="http://schemas.microsoft.com/office/powerpoint/2010/main" val="83148533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a:t>Global Support and Integration</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42</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12" name="Picture 4"/>
          <p:cNvPicPr>
            <a:picLocks noChangeAspect="1"/>
          </p:cNvPicPr>
          <p:nvPr/>
        </p:nvPicPr>
        <p:blipFill rotWithShape="1">
          <a:blip r:embed="rId3">
            <a:extLst>
              <a:ext uri="{28A0092B-C50C-407E-A947-70E740481C1C}">
                <a14:useLocalDpi xmlns:a14="http://schemas.microsoft.com/office/drawing/2010/main" val="0"/>
              </a:ext>
            </a:extLst>
          </a:blip>
          <a:srcRect l="13531" r="10360"/>
          <a:stretch/>
        </p:blipFill>
        <p:spPr>
          <a:xfrm>
            <a:off x="553314" y="1163413"/>
            <a:ext cx="4344158" cy="4033434"/>
          </a:xfrm>
          <a:prstGeom prst="rect">
            <a:avLst/>
          </a:prstGeom>
        </p:spPr>
      </p:pic>
      <p:sp>
        <p:nvSpPr>
          <p:cNvPr id="13" name="TextBox 5"/>
          <p:cNvSpPr txBox="1"/>
          <p:nvPr/>
        </p:nvSpPr>
        <p:spPr>
          <a:xfrm>
            <a:off x="5344197" y="1175120"/>
            <a:ext cx="3563007" cy="2816156"/>
          </a:xfrm>
          <a:prstGeom prst="rect">
            <a:avLst/>
          </a:prstGeom>
          <a:noFill/>
        </p:spPr>
        <p:txBody>
          <a:bodyPr wrap="square" rtlCol="0">
            <a:spAutoFit/>
          </a:bodyPr>
          <a:lstStyle/>
          <a:p>
            <a:pPr marL="285750" indent="-285750" algn="just">
              <a:spcAft>
                <a:spcPts val="600"/>
              </a:spcAft>
              <a:buFont typeface="Arial"/>
              <a:buChar char="•"/>
            </a:pPr>
            <a:r>
              <a:rPr lang="en-GB" dirty="0" smtClean="0">
                <a:solidFill>
                  <a:schemeClr val="tx1">
                    <a:lumMod val="75000"/>
                    <a:lumOff val="25000"/>
                  </a:schemeClr>
                </a:solidFill>
              </a:rPr>
              <a:t>Design of the service module bringing power, control signals and cooling to the petals.</a:t>
            </a:r>
          </a:p>
          <a:p>
            <a:pPr marL="285750" indent="-285750" algn="just">
              <a:spcAft>
                <a:spcPts val="600"/>
              </a:spcAft>
              <a:buFont typeface="Arial"/>
              <a:buChar char="•"/>
            </a:pPr>
            <a:r>
              <a:rPr lang="en-GB" dirty="0" smtClean="0">
                <a:solidFill>
                  <a:schemeClr val="tx1">
                    <a:lumMod val="75000"/>
                    <a:lumOff val="25000"/>
                  </a:schemeClr>
                </a:solidFill>
              </a:rPr>
              <a:t>Cooling </a:t>
            </a:r>
            <a:r>
              <a:rPr lang="en-GB" dirty="0" err="1" smtClean="0">
                <a:solidFill>
                  <a:schemeClr val="tx1">
                    <a:lumMod val="75000"/>
                    <a:lumOff val="25000"/>
                  </a:schemeClr>
                </a:solidFill>
              </a:rPr>
              <a:t>manifolding</a:t>
            </a:r>
            <a:r>
              <a:rPr lang="en-GB" dirty="0" smtClean="0">
                <a:solidFill>
                  <a:schemeClr val="tx1">
                    <a:lumMod val="75000"/>
                    <a:lumOff val="25000"/>
                  </a:schemeClr>
                </a:solidFill>
              </a:rPr>
              <a:t>.</a:t>
            </a:r>
          </a:p>
          <a:p>
            <a:pPr marL="285750" indent="-285750" algn="just">
              <a:spcAft>
                <a:spcPts val="600"/>
              </a:spcAft>
              <a:buFont typeface="Arial"/>
              <a:buChar char="•"/>
            </a:pPr>
            <a:r>
              <a:rPr lang="en-GB" dirty="0" smtClean="0">
                <a:solidFill>
                  <a:schemeClr val="tx1">
                    <a:lumMod val="75000"/>
                    <a:lumOff val="25000"/>
                  </a:schemeClr>
                </a:solidFill>
              </a:rPr>
              <a:t>Service patch panel in the structural bulkhead to connect to services beyond the </a:t>
            </a:r>
            <a:r>
              <a:rPr lang="en-GB" dirty="0" err="1" smtClean="0">
                <a:solidFill>
                  <a:schemeClr val="tx1">
                    <a:lumMod val="75000"/>
                    <a:lumOff val="25000"/>
                  </a:schemeClr>
                </a:solidFill>
              </a:rPr>
              <a:t>ITk</a:t>
            </a:r>
            <a:r>
              <a:rPr lang="en-GB" dirty="0" smtClean="0">
                <a:solidFill>
                  <a:schemeClr val="tx1">
                    <a:lumMod val="75000"/>
                    <a:lumOff val="25000"/>
                  </a:schemeClr>
                </a:solidFill>
              </a:rPr>
              <a:t> volume</a:t>
            </a:r>
          </a:p>
          <a:p>
            <a:pPr>
              <a:spcAft>
                <a:spcPts val="600"/>
              </a:spcAft>
            </a:pPr>
            <a:endParaRPr lang="en-GB" dirty="0" smtClean="0">
              <a:solidFill>
                <a:schemeClr val="tx1">
                  <a:lumMod val="75000"/>
                  <a:lumOff val="25000"/>
                </a:schemeClr>
              </a:solidFill>
            </a:endParaRPr>
          </a:p>
        </p:txBody>
      </p:sp>
      <p:pic>
        <p:nvPicPr>
          <p:cNvPr id="14" name="Picture 2"/>
          <p:cNvPicPr/>
          <p:nvPr/>
        </p:nvPicPr>
        <p:blipFill>
          <a:blip r:embed="rId4" cstate="email">
            <a:extLst>
              <a:ext uri="{28A0092B-C50C-407E-A947-70E740481C1C}">
                <a14:useLocalDpi xmlns:a14="http://schemas.microsoft.com/office/drawing/2010/main"/>
              </a:ext>
            </a:extLst>
          </a:blip>
          <a:stretch/>
        </p:blipFill>
        <p:spPr>
          <a:xfrm>
            <a:off x="5880020" y="3991276"/>
            <a:ext cx="2806780" cy="1205571"/>
          </a:xfrm>
          <a:prstGeom prst="rect">
            <a:avLst/>
          </a:prstGeom>
          <a:ln>
            <a:noFill/>
          </a:ln>
        </p:spPr>
      </p:pic>
      <p:sp>
        <p:nvSpPr>
          <p:cNvPr id="5" name="CuadroTexto 4"/>
          <p:cNvSpPr txBox="1"/>
          <p:nvPr/>
        </p:nvSpPr>
        <p:spPr>
          <a:xfrm>
            <a:off x="6032064" y="5291921"/>
            <a:ext cx="2777924" cy="800219"/>
          </a:xfrm>
          <a:prstGeom prst="rect">
            <a:avLst/>
          </a:prstGeom>
          <a:noFill/>
        </p:spPr>
        <p:txBody>
          <a:bodyPr wrap="square" rtlCol="0">
            <a:spAutoFit/>
          </a:bodyPr>
          <a:lstStyle/>
          <a:p>
            <a:pPr algn="just"/>
            <a:r>
              <a:rPr lang="es-ES" sz="1400" spc="-1" dirty="0" err="1">
                <a:solidFill>
                  <a:srgbClr val="000000"/>
                </a:solidFill>
                <a:uFill>
                  <a:solidFill>
                    <a:srgbClr val="FFFFFF"/>
                  </a:solidFill>
                </a:uFill>
                <a:latin typeface="Gill Sans MT"/>
              </a:rPr>
              <a:t>Deformation</a:t>
            </a:r>
            <a:r>
              <a:rPr lang="es-ES" sz="1400" spc="-1" dirty="0">
                <a:solidFill>
                  <a:srgbClr val="000000"/>
                </a:solidFill>
                <a:uFill>
                  <a:solidFill>
                    <a:srgbClr val="FFFFFF"/>
                  </a:solidFill>
                </a:uFill>
                <a:latin typeface="Gill Sans MT"/>
              </a:rPr>
              <a:t> of </a:t>
            </a:r>
            <a:r>
              <a:rPr lang="es-ES" sz="1400" spc="-1" dirty="0" err="1">
                <a:solidFill>
                  <a:srgbClr val="000000"/>
                </a:solidFill>
                <a:uFill>
                  <a:solidFill>
                    <a:srgbClr val="FFFFFF"/>
                  </a:solidFill>
                </a:uFill>
                <a:latin typeface="Gill Sans MT"/>
              </a:rPr>
              <a:t>the</a:t>
            </a:r>
            <a:r>
              <a:rPr lang="es-ES" sz="1400" spc="-1" dirty="0">
                <a:solidFill>
                  <a:srgbClr val="000000"/>
                </a:solidFill>
                <a:uFill>
                  <a:solidFill>
                    <a:srgbClr val="FFFFFF"/>
                  </a:solidFill>
                </a:uFill>
                <a:latin typeface="Gill Sans MT"/>
              </a:rPr>
              <a:t> cables: 9mm (</a:t>
            </a:r>
            <a:r>
              <a:rPr lang="es-ES" sz="1400" spc="-1" dirty="0" err="1">
                <a:solidFill>
                  <a:srgbClr val="000000"/>
                </a:solidFill>
                <a:uFill>
                  <a:solidFill>
                    <a:srgbClr val="FFFFFF"/>
                  </a:solidFill>
                </a:uFill>
                <a:latin typeface="Gill Sans MT"/>
              </a:rPr>
              <a:t>longest</a:t>
            </a:r>
            <a:r>
              <a:rPr lang="es-ES" sz="1400" spc="-1" dirty="0">
                <a:solidFill>
                  <a:srgbClr val="000000"/>
                </a:solidFill>
                <a:uFill>
                  <a:solidFill>
                    <a:srgbClr val="FFFFFF"/>
                  </a:solidFill>
                </a:uFill>
                <a:latin typeface="Gill Sans MT"/>
              </a:rPr>
              <a:t> cable) </a:t>
            </a:r>
            <a:endParaRPr lang="es-ES" spc="-1" dirty="0">
              <a:solidFill>
                <a:srgbClr val="000000"/>
              </a:solidFill>
              <a:uFill>
                <a:solidFill>
                  <a:srgbClr val="FFFFFF"/>
                </a:solidFill>
              </a:uFill>
              <a:latin typeface="Arial"/>
            </a:endParaRPr>
          </a:p>
          <a:p>
            <a:endParaRPr lang="es-ES" dirty="0"/>
          </a:p>
        </p:txBody>
      </p:sp>
      <p:pic>
        <p:nvPicPr>
          <p:cNvPr id="16" name="Picture 2"/>
          <p:cNvPicPr/>
          <p:nvPr/>
        </p:nvPicPr>
        <p:blipFill>
          <a:blip r:embed="rId5" cstate="email">
            <a:extLst>
              <a:ext uri="{28A0092B-C50C-407E-A947-70E740481C1C}">
                <a14:useLocalDpi xmlns:a14="http://schemas.microsoft.com/office/drawing/2010/main"/>
              </a:ext>
            </a:extLst>
          </a:blip>
          <a:stretch/>
        </p:blipFill>
        <p:spPr>
          <a:xfrm>
            <a:off x="959878" y="5196847"/>
            <a:ext cx="4159439" cy="659557"/>
          </a:xfrm>
          <a:prstGeom prst="rect">
            <a:avLst/>
          </a:prstGeom>
          <a:ln>
            <a:noFill/>
          </a:ln>
        </p:spPr>
      </p:pic>
      <p:sp>
        <p:nvSpPr>
          <p:cNvPr id="6" name="CuadroTexto 5"/>
          <p:cNvSpPr txBox="1"/>
          <p:nvPr/>
        </p:nvSpPr>
        <p:spPr>
          <a:xfrm>
            <a:off x="2142970" y="5856404"/>
            <a:ext cx="1891634" cy="646331"/>
          </a:xfrm>
          <a:prstGeom prst="rect">
            <a:avLst/>
          </a:prstGeom>
          <a:noFill/>
        </p:spPr>
        <p:txBody>
          <a:bodyPr wrap="square" rtlCol="0">
            <a:spAutoFit/>
          </a:bodyPr>
          <a:lstStyle/>
          <a:p>
            <a:r>
              <a:rPr lang="en-GB" dirty="0"/>
              <a:t>Service Tray</a:t>
            </a:r>
          </a:p>
          <a:p>
            <a:endParaRPr lang="es-ES" dirty="0"/>
          </a:p>
        </p:txBody>
      </p:sp>
    </p:spTree>
    <p:extLst>
      <p:ext uri="{BB962C8B-B14F-4D97-AF65-F5344CB8AC3E}">
        <p14:creationId xmlns:p14="http://schemas.microsoft.com/office/powerpoint/2010/main" val="253986581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a:t>Schedule</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43</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1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087547"/>
            <a:ext cx="4640400" cy="5401121"/>
          </a:xfrm>
          <a:prstGeom prst="rect">
            <a:avLst/>
          </a:prstGeom>
        </p:spPr>
      </p:pic>
      <p:sp>
        <p:nvSpPr>
          <p:cNvPr id="3" name="Elipse 2"/>
          <p:cNvSpPr/>
          <p:nvPr/>
        </p:nvSpPr>
        <p:spPr>
          <a:xfrm>
            <a:off x="457201" y="1508198"/>
            <a:ext cx="931762" cy="38366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Rectángulo 7"/>
          <p:cNvSpPr/>
          <p:nvPr/>
        </p:nvSpPr>
        <p:spPr>
          <a:xfrm>
            <a:off x="1516303" y="2103539"/>
            <a:ext cx="2359562" cy="19844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Rectángulo 17"/>
          <p:cNvSpPr/>
          <p:nvPr/>
        </p:nvSpPr>
        <p:spPr>
          <a:xfrm>
            <a:off x="1708727" y="2406998"/>
            <a:ext cx="2451820" cy="19844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Rectángulo 19"/>
          <p:cNvSpPr/>
          <p:nvPr/>
        </p:nvSpPr>
        <p:spPr>
          <a:xfrm>
            <a:off x="2139758" y="2913459"/>
            <a:ext cx="2755515" cy="19844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TextBox 5"/>
          <p:cNvSpPr txBox="1"/>
          <p:nvPr/>
        </p:nvSpPr>
        <p:spPr>
          <a:xfrm>
            <a:off x="5261223" y="2103539"/>
            <a:ext cx="3465872" cy="2339102"/>
          </a:xfrm>
          <a:prstGeom prst="rect">
            <a:avLst/>
          </a:prstGeom>
          <a:noFill/>
          <a:ln>
            <a:solidFill>
              <a:schemeClr val="tx2">
                <a:lumMod val="60000"/>
                <a:lumOff val="40000"/>
              </a:schemeClr>
            </a:solidFill>
          </a:ln>
        </p:spPr>
        <p:txBody>
          <a:bodyPr wrap="square" rtlCol="0">
            <a:spAutoFit/>
          </a:bodyPr>
          <a:lstStyle/>
          <a:p>
            <a:pPr marL="285750" indent="-285750">
              <a:spcAft>
                <a:spcPts val="600"/>
              </a:spcAft>
              <a:buFont typeface="Arial"/>
              <a:buChar char="•"/>
            </a:pPr>
            <a:r>
              <a:rPr lang="en-GB" dirty="0" smtClean="0">
                <a:solidFill>
                  <a:schemeClr val="tx1">
                    <a:lumMod val="75000"/>
                    <a:lumOff val="25000"/>
                  </a:schemeClr>
                </a:solidFill>
              </a:rPr>
              <a:t>Technical Design Review (TDR) in Dec. 2016. </a:t>
            </a:r>
          </a:p>
          <a:p>
            <a:pPr marL="285750" indent="-285750">
              <a:spcAft>
                <a:spcPts val="600"/>
              </a:spcAft>
              <a:buFont typeface="Arial"/>
              <a:buChar char="•"/>
            </a:pPr>
            <a:r>
              <a:rPr lang="en-GB" dirty="0" smtClean="0">
                <a:solidFill>
                  <a:schemeClr val="tx1">
                    <a:lumMod val="75000"/>
                    <a:lumOff val="25000"/>
                  </a:schemeClr>
                </a:solidFill>
              </a:rPr>
              <a:t>2017 </a:t>
            </a:r>
            <a:r>
              <a:rPr lang="en-GB" dirty="0" err="1" smtClean="0">
                <a:solidFill>
                  <a:schemeClr val="tx1">
                    <a:lumMod val="75000"/>
                    <a:lumOff val="25000"/>
                  </a:schemeClr>
                </a:solidFill>
              </a:rPr>
              <a:t>iMoU</a:t>
            </a:r>
            <a:r>
              <a:rPr lang="en-GB" dirty="0" smtClean="0">
                <a:solidFill>
                  <a:schemeClr val="tx1">
                    <a:lumMod val="75000"/>
                    <a:lumOff val="25000"/>
                  </a:schemeClr>
                </a:solidFill>
              </a:rPr>
              <a:t> to start ordering components.</a:t>
            </a:r>
          </a:p>
          <a:p>
            <a:pPr marL="285750" indent="-285750">
              <a:spcAft>
                <a:spcPts val="600"/>
              </a:spcAft>
              <a:buFont typeface="Arial"/>
              <a:buChar char="•"/>
            </a:pPr>
            <a:r>
              <a:rPr lang="en-GB" dirty="0" smtClean="0">
                <a:solidFill>
                  <a:schemeClr val="tx1">
                    <a:lumMod val="75000"/>
                    <a:lumOff val="25000"/>
                  </a:schemeClr>
                </a:solidFill>
              </a:rPr>
              <a:t>2018 Module pre-production</a:t>
            </a:r>
          </a:p>
          <a:p>
            <a:pPr marL="285750" indent="-285750">
              <a:spcAft>
                <a:spcPts val="600"/>
              </a:spcAft>
              <a:buFont typeface="Arial"/>
              <a:buChar char="•"/>
            </a:pPr>
            <a:r>
              <a:rPr lang="en-GB" dirty="0" smtClean="0">
                <a:solidFill>
                  <a:schemeClr val="tx1">
                    <a:lumMod val="75000"/>
                    <a:lumOff val="25000"/>
                  </a:schemeClr>
                </a:solidFill>
              </a:rPr>
              <a:t>2018 </a:t>
            </a:r>
            <a:r>
              <a:rPr lang="en-GB" dirty="0" err="1" smtClean="0">
                <a:solidFill>
                  <a:schemeClr val="tx1">
                    <a:lumMod val="75000"/>
                    <a:lumOff val="25000"/>
                  </a:schemeClr>
                </a:solidFill>
              </a:rPr>
              <a:t>MoU</a:t>
            </a:r>
            <a:r>
              <a:rPr lang="en-GB" dirty="0" smtClean="0">
                <a:solidFill>
                  <a:schemeClr val="tx1">
                    <a:lumMod val="75000"/>
                    <a:lumOff val="25000"/>
                  </a:schemeClr>
                </a:solidFill>
              </a:rPr>
              <a:t> for production</a:t>
            </a:r>
            <a:endParaRPr lang="en-GB" dirty="0">
              <a:solidFill>
                <a:schemeClr val="tx1">
                  <a:lumMod val="75000"/>
                  <a:lumOff val="25000"/>
                </a:schemeClr>
              </a:solidFill>
            </a:endParaRPr>
          </a:p>
          <a:p>
            <a:pPr marL="285750" indent="-285750">
              <a:spcAft>
                <a:spcPts val="600"/>
              </a:spcAft>
              <a:buFont typeface="Arial"/>
              <a:buChar char="•"/>
            </a:pPr>
            <a:r>
              <a:rPr lang="en-GB" dirty="0" smtClean="0">
                <a:solidFill>
                  <a:schemeClr val="tx1">
                    <a:lumMod val="75000"/>
                    <a:lumOff val="25000"/>
                  </a:schemeClr>
                </a:solidFill>
              </a:rPr>
              <a:t>2019 Production starts </a:t>
            </a:r>
          </a:p>
        </p:txBody>
      </p:sp>
    </p:spTree>
    <p:extLst>
      <p:ext uri="{BB962C8B-B14F-4D97-AF65-F5344CB8AC3E}">
        <p14:creationId xmlns:p14="http://schemas.microsoft.com/office/powerpoint/2010/main" val="168653824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smtClean="0"/>
              <a:t>Production @ IFIC</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44</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9" name="Content Placeholder 4"/>
          <p:cNvSpPr txBox="1">
            <a:spLocks/>
          </p:cNvSpPr>
          <p:nvPr/>
        </p:nvSpPr>
        <p:spPr>
          <a:xfrm>
            <a:off x="228600" y="1170327"/>
            <a:ext cx="8458200" cy="4803155"/>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IFIC-Valencia is planning to build and assemble at least 30 of those petals</a:t>
            </a:r>
          </a:p>
          <a:p>
            <a:pPr lvl="1"/>
            <a:r>
              <a:rPr lang="en-GB" dirty="0" smtClean="0"/>
              <a:t>Gluing flex circuit with ASICs to sensor</a:t>
            </a:r>
          </a:p>
          <a:p>
            <a:pPr lvl="1"/>
            <a:r>
              <a:rPr lang="en-GB" dirty="0" smtClean="0"/>
              <a:t>Wire-bond from ASIC to sensor</a:t>
            </a:r>
          </a:p>
          <a:p>
            <a:pPr lvl="1"/>
            <a:r>
              <a:rPr lang="en-GB" dirty="0" smtClean="0"/>
              <a:t>Glue sensors to petal</a:t>
            </a:r>
          </a:p>
          <a:p>
            <a:pPr lvl="1"/>
            <a:r>
              <a:rPr lang="en-GB" dirty="0" smtClean="0"/>
              <a:t>And test, test, test</a:t>
            </a:r>
          </a:p>
          <a:p>
            <a:pPr marL="457200" lvl="1" indent="0">
              <a:buFont typeface="Arial"/>
              <a:buNone/>
            </a:pPr>
            <a:endParaRPr lang="en-GB" dirty="0" smtClean="0"/>
          </a:p>
          <a:p>
            <a:r>
              <a:rPr lang="en-GB" dirty="0" smtClean="0"/>
              <a:t>We are working to outsource the petal core fabrication to a Spanish company</a:t>
            </a:r>
          </a:p>
          <a:p>
            <a:pPr lvl="1"/>
            <a:r>
              <a:rPr lang="en-GB" dirty="0" smtClean="0"/>
              <a:t>There is an on-going R&amp;D program to optimize and transfer the fabrication process</a:t>
            </a:r>
          </a:p>
          <a:p>
            <a:pPr marL="457200" lvl="1" indent="0">
              <a:buFont typeface="Arial"/>
              <a:buNone/>
            </a:pPr>
            <a:endParaRPr lang="en-GB" dirty="0" smtClean="0"/>
          </a:p>
          <a:p>
            <a:r>
              <a:rPr lang="en-GB" dirty="0" smtClean="0"/>
              <a:t>We should participate in the pre-production in 2018 and Start production in 2019</a:t>
            </a:r>
            <a:r>
              <a:rPr lang="en-GB" dirty="0" smtClean="0"/>
              <a:t>!</a:t>
            </a:r>
          </a:p>
          <a:p>
            <a:endParaRPr lang="en-GB" dirty="0" smtClean="0"/>
          </a:p>
        </p:txBody>
      </p:sp>
    </p:spTree>
    <p:extLst>
      <p:ext uri="{BB962C8B-B14F-4D97-AF65-F5344CB8AC3E}">
        <p14:creationId xmlns:p14="http://schemas.microsoft.com/office/powerpoint/2010/main" val="32032982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38749"/>
          </a:xfrm>
        </p:spPr>
        <p:style>
          <a:lnRef idx="3">
            <a:schemeClr val="lt1"/>
          </a:lnRef>
          <a:fillRef idx="1">
            <a:schemeClr val="accent1"/>
          </a:fillRef>
          <a:effectRef idx="1">
            <a:schemeClr val="accent1"/>
          </a:effectRef>
          <a:fontRef idx="minor">
            <a:schemeClr val="lt1"/>
          </a:fontRef>
        </p:style>
        <p:txBody>
          <a:bodyPr>
            <a:noAutofit/>
          </a:bodyPr>
          <a:lstStyle/>
          <a:p>
            <a:r>
              <a:rPr lang="en-GB" sz="3200" dirty="0" smtClean="0"/>
              <a:t>Finial remarks </a:t>
            </a:r>
            <a:endParaRPr lang="en-GB" sz="3200" b="1"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45</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9" name="Content Placeholder 4"/>
          <p:cNvSpPr txBox="1">
            <a:spLocks/>
          </p:cNvSpPr>
          <p:nvPr/>
        </p:nvSpPr>
        <p:spPr>
          <a:xfrm>
            <a:off x="457200" y="1784424"/>
            <a:ext cx="8229600" cy="2946915"/>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sz="2800" dirty="0" smtClean="0"/>
              <a:t>Well define program for ATLAS and </a:t>
            </a:r>
            <a:r>
              <a:rPr lang="en-GB" sz="2800" dirty="0" err="1" smtClean="0"/>
              <a:t>MoEDAL</a:t>
            </a:r>
            <a:r>
              <a:rPr lang="en-GB" sz="2800" dirty="0" smtClean="0"/>
              <a:t>, focused in the search for new physics.</a:t>
            </a:r>
          </a:p>
          <a:p>
            <a:pPr algn="just"/>
            <a:r>
              <a:rPr lang="en-GB" sz="2800" dirty="0"/>
              <a:t>C</a:t>
            </a:r>
            <a:r>
              <a:rPr lang="en-GB" sz="2800" dirty="0" smtClean="0"/>
              <a:t>lose </a:t>
            </a:r>
            <a:r>
              <a:rPr lang="en-GB" sz="2800" dirty="0" smtClean="0"/>
              <a:t>collaborations with theoretical </a:t>
            </a:r>
            <a:r>
              <a:rPr lang="en-GB" sz="2800" dirty="0"/>
              <a:t>colleagues</a:t>
            </a:r>
            <a:r>
              <a:rPr lang="en-GB" sz="2800" dirty="0" smtClean="0"/>
              <a:t> in may areas, both in ATLAS and </a:t>
            </a:r>
            <a:r>
              <a:rPr lang="en-GB" sz="2800" dirty="0" err="1" smtClean="0"/>
              <a:t>MoEDAL</a:t>
            </a:r>
            <a:r>
              <a:rPr lang="en-GB" sz="2800" dirty="0" smtClean="0"/>
              <a:t>. </a:t>
            </a:r>
          </a:p>
          <a:p>
            <a:pPr algn="just"/>
            <a:r>
              <a:rPr lang="en-GB" sz="2800" dirty="0"/>
              <a:t>This year is </a:t>
            </a:r>
            <a:r>
              <a:rPr lang="en-GB" sz="2800" dirty="0" smtClean="0"/>
              <a:t>going to be crucial </a:t>
            </a:r>
            <a:r>
              <a:rPr lang="en-GB" sz="2800" dirty="0"/>
              <a:t>to </a:t>
            </a:r>
            <a:r>
              <a:rPr lang="en-GB" sz="2800" dirty="0" smtClean="0"/>
              <a:t>establish our participation the the construction of the ITK detector. </a:t>
            </a:r>
          </a:p>
          <a:p>
            <a:pPr marL="0" indent="0" algn="just">
              <a:buNone/>
            </a:pPr>
            <a:endParaRPr lang="en-GB" sz="2800" dirty="0" smtClean="0"/>
          </a:p>
          <a:p>
            <a:pPr marL="0" indent="0">
              <a:buNone/>
            </a:pPr>
            <a:endParaRPr lang="en-GB" dirty="0" smtClean="0"/>
          </a:p>
        </p:txBody>
      </p:sp>
      <p:sp>
        <p:nvSpPr>
          <p:cNvPr id="3" name="CuadroTexto 2"/>
          <p:cNvSpPr txBox="1"/>
          <p:nvPr/>
        </p:nvSpPr>
        <p:spPr>
          <a:xfrm>
            <a:off x="2777041" y="5359394"/>
            <a:ext cx="184666" cy="369332"/>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34133656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0606" y="274638"/>
            <a:ext cx="8229600" cy="853030"/>
          </a:xfrm>
        </p:spPr>
        <p:style>
          <a:lnRef idx="3">
            <a:schemeClr val="lt1"/>
          </a:lnRef>
          <a:fillRef idx="1">
            <a:schemeClr val="accent1"/>
          </a:fillRef>
          <a:effectRef idx="1">
            <a:schemeClr val="accent1"/>
          </a:effectRef>
          <a:fontRef idx="minor">
            <a:schemeClr val="lt1"/>
          </a:fontRef>
        </p:style>
        <p:txBody>
          <a:bodyPr>
            <a:normAutofit/>
          </a:bodyPr>
          <a:lstStyle/>
          <a:p>
            <a:r>
              <a:rPr lang="en-US" dirty="0" smtClean="0"/>
              <a:t>Commissioning</a:t>
            </a:r>
            <a:endParaRPr lang="en-US" b="1" dirty="0"/>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989" y="5973482"/>
            <a:ext cx="600064" cy="797913"/>
          </a:xfrm>
          <a:prstGeom prst="rect">
            <a:avLst/>
          </a:prstGeom>
        </p:spPr>
      </p:pic>
      <p:sp>
        <p:nvSpPr>
          <p:cNvPr id="7" name="Marcador de número de diapositiva 6"/>
          <p:cNvSpPr>
            <a:spLocks noGrp="1"/>
          </p:cNvSpPr>
          <p:nvPr>
            <p:ph type="sldNum" sz="quarter" idx="12"/>
          </p:nvPr>
        </p:nvSpPr>
        <p:spPr/>
        <p:txBody>
          <a:bodyPr/>
          <a:lstStyle/>
          <a:p>
            <a:fld id="{E131B6B5-2164-3247-A94A-F0DBF7B7A6DB}" type="slidenum">
              <a:rPr lang="es-ES_tradnl" smtClean="0"/>
              <a:pPr/>
              <a:t>5</a:t>
            </a:fld>
            <a:endParaRPr lang="es-ES_tradnl"/>
          </a:p>
        </p:txBody>
      </p:sp>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12" name="Imagen 11" descr="Captura de pantalla 2012-07-16 a la(s) 23.05.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89" y="1127668"/>
            <a:ext cx="6267239" cy="3824168"/>
          </a:xfrm>
          <a:prstGeom prst="rect">
            <a:avLst/>
          </a:prstGeom>
        </p:spPr>
      </p:pic>
      <p:sp>
        <p:nvSpPr>
          <p:cNvPr id="18" name="CuadroTexto 17"/>
          <p:cNvSpPr txBox="1"/>
          <p:nvPr/>
        </p:nvSpPr>
        <p:spPr>
          <a:xfrm>
            <a:off x="291288" y="6112202"/>
            <a:ext cx="1619202" cy="338554"/>
          </a:xfrm>
          <a:prstGeom prst="rect">
            <a:avLst/>
          </a:prstGeom>
          <a:solidFill>
            <a:srgbClr val="FFFFFF"/>
          </a:solidFill>
        </p:spPr>
        <p:txBody>
          <a:bodyPr wrap="square" rtlCol="0">
            <a:spAutoFit/>
          </a:bodyPr>
          <a:lstStyle/>
          <a:p>
            <a:pPr algn="ctr"/>
            <a:r>
              <a:rPr lang="en-GB" sz="1600" dirty="0" smtClean="0"/>
              <a:t>Track alignment </a:t>
            </a:r>
            <a:endParaRPr lang="en-GB" sz="1600" dirty="0"/>
          </a:p>
        </p:txBody>
      </p:sp>
      <p:pic>
        <p:nvPicPr>
          <p:cNvPr id="20" name="Imagen 19"/>
          <p:cNvPicPr>
            <a:picLocks noChangeAspect="1"/>
          </p:cNvPicPr>
          <p:nvPr/>
        </p:nvPicPr>
        <p:blipFill>
          <a:blip r:embed="rId5"/>
          <a:stretch>
            <a:fillRect/>
          </a:stretch>
        </p:blipFill>
        <p:spPr>
          <a:xfrm>
            <a:off x="111989" y="4951836"/>
            <a:ext cx="2073053" cy="1217791"/>
          </a:xfrm>
          <a:prstGeom prst="rect">
            <a:avLst/>
          </a:prstGeom>
        </p:spPr>
      </p:pic>
      <p:pic>
        <p:nvPicPr>
          <p:cNvPr id="21" name="Imagen 20" descr="Captura de pantalla 2012-07-19 a la(s) 15.52.5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3843" y="4983914"/>
            <a:ext cx="1771330" cy="1142920"/>
          </a:xfrm>
          <a:prstGeom prst="rect">
            <a:avLst/>
          </a:prstGeom>
        </p:spPr>
      </p:pic>
      <p:pic>
        <p:nvPicPr>
          <p:cNvPr id="25" name="Imagen 24"/>
          <p:cNvPicPr>
            <a:picLocks noChangeAspect="1"/>
          </p:cNvPicPr>
          <p:nvPr/>
        </p:nvPicPr>
        <p:blipFill>
          <a:blip r:embed="rId7"/>
          <a:stretch>
            <a:fillRect/>
          </a:stretch>
        </p:blipFill>
        <p:spPr>
          <a:xfrm>
            <a:off x="5864336" y="4951836"/>
            <a:ext cx="1296144" cy="1243951"/>
          </a:xfrm>
          <a:prstGeom prst="rect">
            <a:avLst/>
          </a:prstGeom>
        </p:spPr>
      </p:pic>
      <p:sp>
        <p:nvSpPr>
          <p:cNvPr id="26" name="CuadroTexto 25"/>
          <p:cNvSpPr txBox="1"/>
          <p:nvPr/>
        </p:nvSpPr>
        <p:spPr>
          <a:xfrm>
            <a:off x="6178215" y="6214045"/>
            <a:ext cx="1964529" cy="307777"/>
          </a:xfrm>
          <a:prstGeom prst="rect">
            <a:avLst/>
          </a:prstGeom>
          <a:noFill/>
        </p:spPr>
        <p:txBody>
          <a:bodyPr wrap="square" rtlCol="0">
            <a:spAutoFit/>
          </a:bodyPr>
          <a:lstStyle/>
          <a:p>
            <a:r>
              <a:rPr lang="en-US" sz="1400" dirty="0" smtClean="0"/>
              <a:t>Material determination</a:t>
            </a:r>
            <a:endParaRPr lang="en-US" sz="1400" dirty="0"/>
          </a:p>
        </p:txBody>
      </p:sp>
      <p:sp>
        <p:nvSpPr>
          <p:cNvPr id="27" name="CuadroTexto 26"/>
          <p:cNvSpPr txBox="1"/>
          <p:nvPr/>
        </p:nvSpPr>
        <p:spPr>
          <a:xfrm>
            <a:off x="2320446" y="6133285"/>
            <a:ext cx="1635926" cy="523220"/>
          </a:xfrm>
          <a:prstGeom prst="rect">
            <a:avLst/>
          </a:prstGeom>
          <a:solidFill>
            <a:srgbClr val="FFFFFF"/>
          </a:solidFill>
        </p:spPr>
        <p:txBody>
          <a:bodyPr wrap="square" rtlCol="0">
            <a:spAutoFit/>
          </a:bodyPr>
          <a:lstStyle/>
          <a:p>
            <a:r>
              <a:rPr lang="en-US" sz="1400" dirty="0" smtClean="0"/>
              <a:t>Track and vertex reconstruction</a:t>
            </a:r>
            <a:endParaRPr lang="en-US" sz="1400" dirty="0"/>
          </a:p>
        </p:txBody>
      </p:sp>
      <p:sp>
        <p:nvSpPr>
          <p:cNvPr id="28" name="CuadroTexto 27"/>
          <p:cNvSpPr txBox="1"/>
          <p:nvPr/>
        </p:nvSpPr>
        <p:spPr>
          <a:xfrm>
            <a:off x="6553200" y="1650807"/>
            <a:ext cx="2350078" cy="2308324"/>
          </a:xfrm>
          <a:prstGeom prst="rect">
            <a:avLst/>
          </a:prstGeom>
          <a:solidFill>
            <a:srgbClr val="105C8B"/>
          </a:solidFill>
        </p:spPr>
        <p:txBody>
          <a:bodyPr wrap="square" rtlCol="0">
            <a:spAutoFit/>
          </a:bodyPr>
          <a:lstStyle/>
          <a:p>
            <a:pPr algn="just"/>
            <a:r>
              <a:rPr lang="en-GB" dirty="0" smtClean="0">
                <a:solidFill>
                  <a:srgbClr val="FFFFFF"/>
                </a:solidFill>
              </a:rPr>
              <a:t>The ATLAS detector was commissioned using all types of physics data available:  cosmic </a:t>
            </a:r>
            <a:r>
              <a:rPr lang="en-GB" dirty="0" err="1" smtClean="0">
                <a:solidFill>
                  <a:srgbClr val="FFFFFF"/>
                </a:solidFill>
              </a:rPr>
              <a:t>muons</a:t>
            </a:r>
            <a:r>
              <a:rPr lang="en-GB" dirty="0" smtClean="0">
                <a:solidFill>
                  <a:srgbClr val="FFFFFF"/>
                </a:solidFill>
              </a:rPr>
              <a:t>, beam gas interactions during the single-beam period and </a:t>
            </a:r>
            <a:r>
              <a:rPr lang="en-GB" dirty="0" err="1" smtClean="0">
                <a:solidFill>
                  <a:srgbClr val="FFFFFF"/>
                </a:solidFill>
              </a:rPr>
              <a:t>pp</a:t>
            </a:r>
            <a:r>
              <a:rPr lang="en-GB" dirty="0" smtClean="0">
                <a:solidFill>
                  <a:srgbClr val="FFFFFF"/>
                </a:solidFill>
              </a:rPr>
              <a:t> collisions data.</a:t>
            </a:r>
            <a:endParaRPr lang="en-GB" dirty="0">
              <a:solidFill>
                <a:srgbClr val="FFFFFF"/>
              </a:solidFill>
            </a:endParaRPr>
          </a:p>
        </p:txBody>
      </p:sp>
      <p:pic>
        <p:nvPicPr>
          <p:cNvPr id="3" name="Imagen 2" descr="Pt_distribution_900GeV_FirstATLASPhysiscsPape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0034" y="5018653"/>
            <a:ext cx="1016961" cy="1316490"/>
          </a:xfrm>
          <a:prstGeom prst="rect">
            <a:avLst/>
          </a:prstGeom>
        </p:spPr>
      </p:pic>
      <p:pic>
        <p:nvPicPr>
          <p:cNvPr id="5" name="Imagen 4" descr="Materi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0480" y="4951836"/>
            <a:ext cx="1357249" cy="1226843"/>
          </a:xfrm>
          <a:prstGeom prst="rect">
            <a:avLst/>
          </a:prstGeom>
        </p:spPr>
      </p:pic>
    </p:spTree>
    <p:extLst>
      <p:ext uri="{BB962C8B-B14F-4D97-AF65-F5344CB8AC3E}">
        <p14:creationId xmlns:p14="http://schemas.microsoft.com/office/powerpoint/2010/main" val="38560515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normAutofit/>
          </a:bodyPr>
          <a:lstStyle/>
          <a:p>
            <a:r>
              <a:rPr lang="es-ES" sz="3600" b="1" dirty="0" smtClean="0"/>
              <a:t>LHC and HL-LHC                              </a:t>
            </a:r>
            <a:endParaRPr lang="es-ES" sz="2800" dirty="0"/>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989" y="6029309"/>
            <a:ext cx="600064" cy="797913"/>
          </a:xfrm>
          <a:prstGeom prst="rect">
            <a:avLst/>
          </a:prstGeom>
        </p:spPr>
      </p:pic>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5" name="CuadroTexto 4"/>
          <p:cNvSpPr txBox="1"/>
          <p:nvPr/>
        </p:nvSpPr>
        <p:spPr>
          <a:xfrm>
            <a:off x="529600" y="1453190"/>
            <a:ext cx="2963119" cy="369332"/>
          </a:xfrm>
          <a:prstGeom prst="rect">
            <a:avLst/>
          </a:prstGeom>
          <a:noFill/>
        </p:spPr>
        <p:txBody>
          <a:bodyPr wrap="square" rtlCol="0">
            <a:spAutoFit/>
          </a:bodyPr>
          <a:lstStyle/>
          <a:p>
            <a:endParaRPr lang="es-ES" dirty="0">
              <a:solidFill>
                <a:schemeClr val="bg1"/>
              </a:solidFill>
            </a:endParaRPr>
          </a:p>
        </p:txBody>
      </p:sp>
      <p:sp>
        <p:nvSpPr>
          <p:cNvPr id="30" name="CuadroTexto 29"/>
          <p:cNvSpPr txBox="1"/>
          <p:nvPr/>
        </p:nvSpPr>
        <p:spPr>
          <a:xfrm>
            <a:off x="1166269" y="1460003"/>
            <a:ext cx="1373731" cy="369332"/>
          </a:xfrm>
          <a:prstGeom prst="rect">
            <a:avLst/>
          </a:prstGeom>
          <a:noFill/>
        </p:spPr>
        <p:txBody>
          <a:bodyPr wrap="square" rtlCol="0">
            <a:spAutoFit/>
          </a:bodyPr>
          <a:lstStyle/>
          <a:p>
            <a:r>
              <a:rPr lang="es-ES" dirty="0">
                <a:solidFill>
                  <a:srgbClr val="FFFFFF"/>
                </a:solidFill>
              </a:rPr>
              <a:t>IFIC-SCT</a:t>
            </a:r>
          </a:p>
        </p:txBody>
      </p:sp>
      <p:sp>
        <p:nvSpPr>
          <p:cNvPr id="7" name="Marcador de número de diapositiva 6"/>
          <p:cNvSpPr>
            <a:spLocks noGrp="1"/>
          </p:cNvSpPr>
          <p:nvPr>
            <p:ph type="sldNum" sz="quarter" idx="12"/>
          </p:nvPr>
        </p:nvSpPr>
        <p:spPr>
          <a:xfrm>
            <a:off x="6553200" y="6313242"/>
            <a:ext cx="2133600" cy="365125"/>
          </a:xfrm>
        </p:spPr>
        <p:txBody>
          <a:bodyPr/>
          <a:lstStyle/>
          <a:p>
            <a:fld id="{E131B6B5-2164-3247-A94A-F0DBF7B7A6DB}" type="slidenum">
              <a:rPr lang="es-ES_tradnl" smtClean="0"/>
              <a:pPr/>
              <a:t>6</a:t>
            </a:fld>
            <a:endParaRPr lang="es-ES_tradnl"/>
          </a:p>
        </p:txBody>
      </p:sp>
      <p:pic>
        <p:nvPicPr>
          <p:cNvPr id="12" name="Imagen 11" descr="Captura de pantalla 2017-01-10 a las 13.10.33.png"/>
          <p:cNvPicPr>
            <a:picLocks noChangeAspect="1"/>
          </p:cNvPicPr>
          <p:nvPr/>
        </p:nvPicPr>
        <p:blipFill rotWithShape="1">
          <a:blip r:embed="rId4">
            <a:extLst>
              <a:ext uri="{28A0092B-C50C-407E-A947-70E740481C1C}">
                <a14:useLocalDpi xmlns:a14="http://schemas.microsoft.com/office/drawing/2010/main" val="0"/>
              </a:ext>
            </a:extLst>
          </a:blip>
          <a:srcRect t="24944"/>
          <a:stretch/>
        </p:blipFill>
        <p:spPr>
          <a:xfrm>
            <a:off x="111989" y="1649955"/>
            <a:ext cx="9144000" cy="2894597"/>
          </a:xfrm>
          <a:prstGeom prst="rect">
            <a:avLst/>
          </a:prstGeom>
          <a:noFill/>
          <a:ln>
            <a:noFill/>
          </a:ln>
        </p:spPr>
      </p:pic>
      <p:pic>
        <p:nvPicPr>
          <p:cNvPr id="13" name="Imagen 12"/>
          <p:cNvPicPr>
            <a:picLocks noChangeAspect="1"/>
          </p:cNvPicPr>
          <p:nvPr/>
        </p:nvPicPr>
        <p:blipFill>
          <a:blip r:embed="rId5"/>
          <a:stretch>
            <a:fillRect/>
          </a:stretch>
        </p:blipFill>
        <p:spPr>
          <a:xfrm>
            <a:off x="872601" y="4743221"/>
            <a:ext cx="1871479" cy="1401830"/>
          </a:xfrm>
          <a:prstGeom prst="rect">
            <a:avLst/>
          </a:prstGeom>
          <a:ln w="28575" cmpd="sng">
            <a:solidFill>
              <a:srgbClr val="558ED5"/>
            </a:solidFill>
          </a:ln>
        </p:spPr>
      </p:pic>
      <p:sp>
        <p:nvSpPr>
          <p:cNvPr id="3" name="Trapecio 2"/>
          <p:cNvSpPr/>
          <p:nvPr/>
        </p:nvSpPr>
        <p:spPr>
          <a:xfrm>
            <a:off x="872601" y="4001873"/>
            <a:ext cx="1871479" cy="741348"/>
          </a:xfrm>
          <a:prstGeom prst="trapezoid">
            <a:avLst>
              <a:gd name="adj" fmla="val 125228"/>
            </a:avLst>
          </a:prstGeom>
          <a:gradFill flip="none" rotWithShape="1">
            <a:gsLst>
              <a:gs pos="0">
                <a:schemeClr val="accent1">
                  <a:tint val="100000"/>
                  <a:shade val="100000"/>
                  <a:satMod val="130000"/>
                  <a:alpha val="35000"/>
                </a:schemeClr>
              </a:gs>
              <a:gs pos="100000">
                <a:schemeClr val="accent1">
                  <a:tint val="50000"/>
                  <a:shade val="100000"/>
                  <a:satMod val="350000"/>
                  <a:alpha val="3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Cerrar llave 5"/>
          <p:cNvSpPr/>
          <p:nvPr/>
        </p:nvSpPr>
        <p:spPr>
          <a:xfrm rot="5400000">
            <a:off x="5752016" y="2736037"/>
            <a:ext cx="362867" cy="394055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8" name="CuadroTexto 7"/>
          <p:cNvSpPr txBox="1"/>
          <p:nvPr/>
        </p:nvSpPr>
        <p:spPr>
          <a:xfrm>
            <a:off x="3653528" y="4988732"/>
            <a:ext cx="4747369" cy="1200329"/>
          </a:xfrm>
          <a:prstGeom prst="rect">
            <a:avLst/>
          </a:prstGeom>
          <a:noFill/>
          <a:ln>
            <a:solidFill>
              <a:srgbClr val="558ED5"/>
            </a:solidFill>
          </a:ln>
        </p:spPr>
        <p:txBody>
          <a:bodyPr wrap="square" rtlCol="0">
            <a:spAutoFit/>
          </a:bodyPr>
          <a:lstStyle/>
          <a:p>
            <a:pPr algn="ctr"/>
            <a:r>
              <a:rPr lang="en-GB" dirty="0" smtClean="0">
                <a:solidFill>
                  <a:srgbClr val="FF0000"/>
                </a:solidFill>
              </a:rPr>
              <a:t>TWO EPERIMENTS SIMULTANEOUSLY</a:t>
            </a:r>
          </a:p>
          <a:p>
            <a:pPr algn="just"/>
            <a:r>
              <a:rPr lang="en-GB" dirty="0"/>
              <a:t>c</a:t>
            </a:r>
            <a:r>
              <a:rPr lang="en-GB" dirty="0" smtClean="0"/>
              <a:t>onstruction, installation, commissioning  of the new ITK,  at a the same time we have to operate ATLAS detector and to analyse the data</a:t>
            </a:r>
            <a:endParaRPr lang="en-GB" dirty="0"/>
          </a:p>
        </p:txBody>
      </p:sp>
    </p:spTree>
    <p:extLst>
      <p:ext uri="{BB962C8B-B14F-4D97-AF65-F5344CB8AC3E}">
        <p14:creationId xmlns:p14="http://schemas.microsoft.com/office/powerpoint/2010/main" val="40713285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normAutofit fontScale="90000"/>
          </a:bodyPr>
          <a:lstStyle/>
          <a:p>
            <a:pPr algn="l"/>
            <a:r>
              <a:rPr lang="es-ES" sz="3600" b="1" dirty="0" smtClean="0"/>
              <a:t>       </a:t>
            </a:r>
            <a:r>
              <a:rPr lang="en-GB" sz="3600" b="1" dirty="0" smtClean="0"/>
              <a:t>Personnel IFIC-tracker</a:t>
            </a:r>
            <a:r>
              <a:rPr lang="en-GB" sz="3600" b="1" dirty="0"/>
              <a:t> project</a:t>
            </a:r>
            <a:r>
              <a:rPr lang="en-GB" sz="3600" b="1" dirty="0" smtClean="0"/>
              <a:t/>
            </a:r>
            <a:br>
              <a:rPr lang="en-GB" sz="3600" b="1" dirty="0" smtClean="0"/>
            </a:br>
            <a:r>
              <a:rPr lang="en-GB" sz="3600" b="1" dirty="0" smtClean="0"/>
              <a:t>                              (2017)</a:t>
            </a:r>
            <a:endParaRPr lang="en-GB" sz="2800"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6029309"/>
            <a:ext cx="600064" cy="797913"/>
          </a:xfrm>
          <a:prstGeom prst="rect">
            <a:avLst/>
          </a:prstGeom>
        </p:spPr>
      </p:pic>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5" name="CuadroTexto 4"/>
          <p:cNvSpPr txBox="1"/>
          <p:nvPr/>
        </p:nvSpPr>
        <p:spPr>
          <a:xfrm>
            <a:off x="529600" y="1453190"/>
            <a:ext cx="2963119" cy="369332"/>
          </a:xfrm>
          <a:prstGeom prst="rect">
            <a:avLst/>
          </a:prstGeom>
          <a:noFill/>
        </p:spPr>
        <p:txBody>
          <a:bodyPr wrap="square" rtlCol="0">
            <a:spAutoFit/>
          </a:bodyPr>
          <a:lstStyle/>
          <a:p>
            <a:endParaRPr lang="es-ES" dirty="0">
              <a:solidFill>
                <a:schemeClr val="bg1"/>
              </a:solidFill>
            </a:endParaRPr>
          </a:p>
        </p:txBody>
      </p:sp>
      <p:sp>
        <p:nvSpPr>
          <p:cNvPr id="30" name="CuadroTexto 29"/>
          <p:cNvSpPr txBox="1"/>
          <p:nvPr/>
        </p:nvSpPr>
        <p:spPr>
          <a:xfrm>
            <a:off x="1166269" y="1460003"/>
            <a:ext cx="1373731" cy="369332"/>
          </a:xfrm>
          <a:prstGeom prst="rect">
            <a:avLst/>
          </a:prstGeom>
          <a:noFill/>
        </p:spPr>
        <p:txBody>
          <a:bodyPr wrap="square" rtlCol="0">
            <a:spAutoFit/>
          </a:bodyPr>
          <a:lstStyle/>
          <a:p>
            <a:r>
              <a:rPr lang="es-ES" dirty="0">
                <a:solidFill>
                  <a:srgbClr val="FFFFFF"/>
                </a:solidFill>
              </a:rPr>
              <a:t>IFIC-SCT</a:t>
            </a:r>
          </a:p>
        </p:txBody>
      </p:sp>
      <p:sp>
        <p:nvSpPr>
          <p:cNvPr id="7" name="Marcador de número de diapositiva 6"/>
          <p:cNvSpPr>
            <a:spLocks noGrp="1"/>
          </p:cNvSpPr>
          <p:nvPr>
            <p:ph type="sldNum" sz="quarter" idx="12"/>
          </p:nvPr>
        </p:nvSpPr>
        <p:spPr>
          <a:xfrm>
            <a:off x="6496756" y="6313242"/>
            <a:ext cx="2133600" cy="365125"/>
          </a:xfrm>
        </p:spPr>
        <p:txBody>
          <a:bodyPr/>
          <a:lstStyle/>
          <a:p>
            <a:fld id="{E131B6B5-2164-3247-A94A-F0DBF7B7A6DB}" type="slidenum">
              <a:rPr lang="es-ES_tradnl" smtClean="0"/>
              <a:pPr/>
              <a:t>7</a:t>
            </a:fld>
            <a:endParaRPr lang="es-ES_tradnl"/>
          </a:p>
        </p:txBody>
      </p:sp>
      <p:pic>
        <p:nvPicPr>
          <p:cNvPr id="23" name="Imagen 22" descr="Foto grupo-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543" y="126173"/>
            <a:ext cx="2199083" cy="1476180"/>
          </a:xfrm>
          <a:prstGeom prst="rect">
            <a:avLst/>
          </a:prstGeom>
          <a:ln>
            <a:noFill/>
          </a:ln>
          <a:effectLst>
            <a:outerShdw blurRad="292100" dist="139700" dir="2700000" algn="tl" rotWithShape="0">
              <a:srgbClr val="333333">
                <a:alpha val="65000"/>
              </a:srgbClr>
            </a:outerShdw>
          </a:effectLst>
        </p:spPr>
      </p:pic>
      <p:graphicFrame>
        <p:nvGraphicFramePr>
          <p:cNvPr id="10" name="Tabla 9"/>
          <p:cNvGraphicFramePr>
            <a:graphicFrameLocks noGrp="1"/>
          </p:cNvGraphicFramePr>
          <p:nvPr>
            <p:extLst>
              <p:ext uri="{D42A27DB-BD31-4B8C-83A1-F6EECF244321}">
                <p14:modId xmlns:p14="http://schemas.microsoft.com/office/powerpoint/2010/main" val="2544267039"/>
              </p:ext>
            </p:extLst>
          </p:nvPr>
        </p:nvGraphicFramePr>
        <p:xfrm>
          <a:off x="492740" y="1691999"/>
          <a:ext cx="3768816" cy="4177291"/>
        </p:xfrm>
        <a:graphic>
          <a:graphicData uri="http://schemas.openxmlformats.org/drawingml/2006/table">
            <a:tbl>
              <a:tblPr firstRow="1" bandRow="1">
                <a:tableStyleId>{2D5ABB26-0587-4C30-8999-92F81FD0307C}</a:tableStyleId>
              </a:tblPr>
              <a:tblGrid>
                <a:gridCol w="1037188"/>
                <a:gridCol w="2731628"/>
              </a:tblGrid>
              <a:tr h="215899">
                <a:tc rowSpan="7">
                  <a:txBody>
                    <a:bodyPr/>
                    <a:lstStyle/>
                    <a:p>
                      <a:pPr algn="ctr"/>
                      <a:r>
                        <a:rPr lang="es-ES" dirty="0" smtClean="0">
                          <a:solidFill>
                            <a:schemeClr val="bg1"/>
                          </a:solidFill>
                        </a:rPr>
                        <a:t>STAFF </a:t>
                      </a:r>
                      <a:endParaRPr lang="es-ES" dirty="0">
                        <a:solidFill>
                          <a:schemeClr val="bg1"/>
                        </a:solidFill>
                      </a:endParaRPr>
                    </a:p>
                  </a:txBody>
                  <a:tcPr vert="vert270" anchor="ctr">
                    <a:lnL w="57150" cap="flat" cmpd="sng" algn="ctr">
                      <a:solidFill>
                        <a:prstClr val="white"/>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w="57150" cap="flat" cmpd="sng" algn="ctr">
                      <a:solidFill>
                        <a:prstClr val="white"/>
                      </a:solidFill>
                      <a:prstDash val="solid"/>
                      <a:round/>
                      <a:headEnd type="none" w="med" len="med"/>
                      <a:tailEnd type="none" w="med" len="med"/>
                    </a:lnT>
                    <a:lnB w="57150"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pPr algn="l" fontAlgn="b"/>
                      <a:r>
                        <a:rPr lang="es-ES" sz="1400" u="none" strike="noStrike" dirty="0">
                          <a:effectLst/>
                          <a:latin typeface="+mj-lt"/>
                        </a:rPr>
                        <a:t>Carmen García</a:t>
                      </a:r>
                      <a:endParaRPr lang="es-ES" sz="1400" b="0" i="0" u="none" strike="noStrike" dirty="0">
                        <a:solidFill>
                          <a:srgbClr val="000000"/>
                        </a:solidFill>
                        <a:effectLst/>
                        <a:latin typeface="+mj-lt"/>
                      </a:endParaRP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w="12700" cap="flat" cmpd="sng" algn="ctr">
                      <a:solidFill>
                        <a:srgbClr val="1F497D">
                          <a:lumMod val="60000"/>
                          <a:lumOff val="40000"/>
                        </a:srgbClr>
                      </a:solidFill>
                      <a:prstDash val="solid"/>
                      <a:round/>
                      <a:headEnd type="none" w="med" len="med"/>
                      <a:tailEnd type="none" w="med" len="med"/>
                    </a:lnT>
                    <a:lnB>
                      <a:noFill/>
                    </a:lnB>
                    <a:lnTlToBr w="12700" cmpd="sng">
                      <a:noFill/>
                      <a:prstDash val="solid"/>
                    </a:lnTlToBr>
                    <a:lnBlToTr w="12700" cmpd="sng">
                      <a:noFill/>
                      <a:prstDash val="solid"/>
                    </a:lnBlToTr>
                  </a:tcPr>
                </a:tc>
              </a:tr>
              <a:tr h="348464">
                <a:tc vMerge="1">
                  <a:txBody>
                    <a:bodyPr/>
                    <a:lstStyle/>
                    <a:p>
                      <a:endParaRPr lang="es-ES" dirty="0"/>
                    </a:p>
                  </a:txBody>
                  <a:tcPr/>
                </a:tc>
                <a:tc>
                  <a:txBody>
                    <a:bodyPr/>
                    <a:lstStyle/>
                    <a:p>
                      <a:pPr algn="l" fontAlgn="b"/>
                      <a:r>
                        <a:rPr lang="es-ES" sz="1400" u="none" strike="noStrike" dirty="0">
                          <a:effectLst/>
                          <a:latin typeface="+mj-lt"/>
                        </a:rPr>
                        <a:t>Salvador Martí </a:t>
                      </a:r>
                      <a:r>
                        <a:rPr lang="es-ES" sz="1400" u="none" strike="noStrike" dirty="0" smtClean="0">
                          <a:effectLst/>
                          <a:latin typeface="+mj-lt"/>
                        </a:rPr>
                        <a:t> </a:t>
                      </a:r>
                      <a:endParaRPr lang="es-ES" sz="1400" b="0" i="0" u="none" strike="noStrike" dirty="0">
                        <a:solidFill>
                          <a:srgbClr val="000000"/>
                        </a:solidFill>
                        <a:effectLst/>
                        <a:latin typeface="+mj-lt"/>
                      </a:endParaRP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348464">
                <a:tc vMerge="1">
                  <a:txBody>
                    <a:bodyPr/>
                    <a:lstStyle/>
                    <a:p>
                      <a:endParaRPr lang="es-ES" dirty="0"/>
                    </a:p>
                  </a:txBody>
                  <a:tcPr/>
                </a:tc>
                <a:tc>
                  <a:txBody>
                    <a:bodyPr/>
                    <a:lstStyle/>
                    <a:p>
                      <a:pPr algn="l" fontAlgn="b"/>
                      <a:r>
                        <a:rPr lang="es-ES" sz="1400" u="none" strike="noStrike" dirty="0">
                          <a:effectLst/>
                          <a:latin typeface="+mj-lt"/>
                        </a:rPr>
                        <a:t>Carlos </a:t>
                      </a:r>
                      <a:r>
                        <a:rPr lang="es-ES" sz="1400" u="none" strike="noStrike" dirty="0" err="1">
                          <a:effectLst/>
                          <a:latin typeface="+mj-lt"/>
                        </a:rPr>
                        <a:t>Lacasta</a:t>
                      </a:r>
                      <a:r>
                        <a:rPr lang="es-ES" sz="1400" u="none" strike="noStrike" dirty="0">
                          <a:effectLst/>
                          <a:latin typeface="+mj-lt"/>
                        </a:rPr>
                        <a:t> </a:t>
                      </a:r>
                      <a:r>
                        <a:rPr lang="es-ES" sz="1400" u="none" strike="noStrike" dirty="0" smtClean="0">
                          <a:effectLst/>
                          <a:latin typeface="+mj-lt"/>
                        </a:rPr>
                        <a:t> </a:t>
                      </a:r>
                      <a:endParaRPr lang="es-ES" sz="1400" b="0" i="0" u="none" strike="noStrike" dirty="0">
                        <a:solidFill>
                          <a:srgbClr val="000000"/>
                        </a:solidFill>
                        <a:effectLst/>
                        <a:latin typeface="+mj-lt"/>
                      </a:endParaRP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348464">
                <a:tc vMerge="1">
                  <a:txBody>
                    <a:bodyPr/>
                    <a:lstStyle/>
                    <a:p>
                      <a:endParaRPr lang="es-ES" dirty="0"/>
                    </a:p>
                  </a:txBody>
                  <a:tcPr/>
                </a:tc>
                <a:tc>
                  <a:txBody>
                    <a:bodyPr/>
                    <a:lstStyle/>
                    <a:p>
                      <a:pPr algn="l" fontAlgn="b"/>
                      <a:r>
                        <a:rPr lang="es-ES" sz="1400" u="none" strike="noStrike" dirty="0">
                          <a:effectLst/>
                          <a:latin typeface="+mj-lt"/>
                        </a:rPr>
                        <a:t>M. José Costa </a:t>
                      </a:r>
                      <a:r>
                        <a:rPr lang="es-ES" sz="1400" u="none" strike="noStrike" dirty="0" smtClean="0">
                          <a:effectLst/>
                          <a:latin typeface="+mj-lt"/>
                        </a:rPr>
                        <a:t> </a:t>
                      </a:r>
                      <a:endParaRPr lang="es-ES" sz="1400" b="0" i="0" u="none" strike="noStrike" dirty="0">
                        <a:solidFill>
                          <a:srgbClr val="000000"/>
                        </a:solidFill>
                        <a:effectLst/>
                        <a:latin typeface="+mj-lt"/>
                      </a:endParaRP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348464">
                <a:tc vMerge="1">
                  <a:txBody>
                    <a:bodyPr/>
                    <a:lstStyle/>
                    <a:p>
                      <a:endParaRPr lang="es-ES" dirty="0"/>
                    </a:p>
                  </a:txBody>
                  <a:tcPr/>
                </a:tc>
                <a:tc>
                  <a:txBody>
                    <a:bodyPr/>
                    <a:lstStyle/>
                    <a:p>
                      <a:pPr algn="l" fontAlgn="b"/>
                      <a:r>
                        <a:rPr lang="es-ES" sz="1400" u="none" strike="noStrike" dirty="0">
                          <a:effectLst/>
                          <a:latin typeface="+mj-lt"/>
                        </a:rPr>
                        <a:t>Susana </a:t>
                      </a:r>
                      <a:r>
                        <a:rPr lang="es-ES" sz="1400" u="none" strike="noStrike" dirty="0" smtClean="0">
                          <a:effectLst/>
                          <a:latin typeface="+mj-lt"/>
                        </a:rPr>
                        <a:t>Cabrera </a:t>
                      </a:r>
                      <a:endParaRPr lang="es-ES" sz="1400" b="0" i="0" u="none" strike="noStrike" dirty="0">
                        <a:solidFill>
                          <a:srgbClr val="000000"/>
                        </a:solidFill>
                        <a:effectLst/>
                        <a:latin typeface="+mj-lt"/>
                      </a:endParaRP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48464">
                <a:tc vMerge="1">
                  <a:txBody>
                    <a:bodyPr/>
                    <a:lstStyle/>
                    <a:p>
                      <a:endParaRPr lang="es-ES" dirty="0"/>
                    </a:p>
                  </a:txBody>
                  <a:tcPr/>
                </a:tc>
                <a:tc>
                  <a:txBody>
                    <a:bodyPr/>
                    <a:lstStyle/>
                    <a:p>
                      <a:pPr algn="l" fontAlgn="b"/>
                      <a:r>
                        <a:rPr lang="es-ES" sz="1400" u="none" strike="noStrike" dirty="0" err="1">
                          <a:effectLst/>
                          <a:latin typeface="+mj-lt"/>
                        </a:rPr>
                        <a:t>Vasiliki</a:t>
                      </a:r>
                      <a:r>
                        <a:rPr lang="es-ES" sz="1400" u="none" strike="noStrike" dirty="0">
                          <a:effectLst/>
                          <a:latin typeface="+mj-lt"/>
                        </a:rPr>
                        <a:t> </a:t>
                      </a:r>
                      <a:r>
                        <a:rPr lang="es-ES" sz="1400" u="none" strike="noStrike" dirty="0" err="1" smtClean="0">
                          <a:effectLst/>
                          <a:latin typeface="+mj-lt"/>
                        </a:rPr>
                        <a:t>Mitsou</a:t>
                      </a:r>
                      <a:endParaRPr lang="es-ES" sz="1400" b="0" i="0" u="none" strike="noStrike" dirty="0">
                        <a:solidFill>
                          <a:srgbClr val="000000"/>
                        </a:solidFill>
                        <a:effectLst/>
                        <a:latin typeface="+mj-lt"/>
                      </a:endParaRP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8152">
                <a:tc vMerge="1">
                  <a:txBody>
                    <a:bodyPr/>
                    <a:lstStyle/>
                    <a:p>
                      <a:endParaRPr lang="es-ES" sz="1200" dirty="0">
                        <a:solidFill>
                          <a:schemeClr val="bg1"/>
                        </a:solidFill>
                      </a:endParaRPr>
                    </a:p>
                  </a:txBody>
                  <a:tcPr anchor="ctr">
                    <a:lnL w="57150" cap="flat" cmpd="sng" algn="ctr">
                      <a:solidFill>
                        <a:prstClr val="white"/>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57150" cap="flat" cmpd="sng" algn="ctr">
                      <a:solidFill>
                        <a:prstClr val="white"/>
                      </a:solidFill>
                      <a:prstDash val="solid"/>
                      <a:round/>
                      <a:headEnd type="none" w="med" len="med"/>
                      <a:tailEnd type="none" w="med" len="med"/>
                    </a:lnT>
                    <a:lnB w="57150"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pPr algn="l" fontAlgn="b"/>
                      <a:r>
                        <a:rPr lang="es-ES" sz="1400" u="none" strike="noStrike" dirty="0" smtClean="0">
                          <a:effectLst/>
                          <a:latin typeface="+mj-lt"/>
                        </a:rPr>
                        <a:t>J. </a:t>
                      </a:r>
                      <a:r>
                        <a:rPr lang="es-ES" sz="1400" u="none" strike="noStrike" dirty="0">
                          <a:effectLst/>
                          <a:latin typeface="+mj-lt"/>
                        </a:rPr>
                        <a:t>Enrique </a:t>
                      </a:r>
                      <a:r>
                        <a:rPr lang="es-ES" sz="1400" u="none" strike="noStrike" dirty="0" smtClean="0">
                          <a:effectLst/>
                          <a:latin typeface="+mj-lt"/>
                        </a:rPr>
                        <a:t>García (</a:t>
                      </a:r>
                      <a:r>
                        <a:rPr lang="es-ES" sz="1400" u="none" strike="noStrike" dirty="0" err="1" smtClean="0">
                          <a:effectLst/>
                          <a:latin typeface="+mj-lt"/>
                        </a:rPr>
                        <a:t>RyC</a:t>
                      </a:r>
                      <a:r>
                        <a:rPr lang="es-ES" sz="1400" u="none" strike="noStrike" dirty="0" smtClean="0">
                          <a:effectLst/>
                          <a:latin typeface="+mj-lt"/>
                        </a:rPr>
                        <a:t> </a:t>
                      </a:r>
                      <a:r>
                        <a:rPr lang="es-ES" sz="1400" u="none" strike="noStrike" dirty="0" err="1" smtClean="0">
                          <a:effectLst/>
                          <a:latin typeface="+mj-lt"/>
                        </a:rPr>
                        <a:t>ext</a:t>
                      </a:r>
                      <a:r>
                        <a:rPr lang="es-ES" sz="1400" u="none" strike="noStrike" dirty="0" smtClean="0">
                          <a:effectLst/>
                          <a:latin typeface="+mj-lt"/>
                        </a:rPr>
                        <a:t>) </a:t>
                      </a: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tcPr>
                </a:tc>
              </a:tr>
              <a:tr h="368152">
                <a:tc rowSpan="5">
                  <a:txBody>
                    <a:bodyPr/>
                    <a:lstStyle/>
                    <a:p>
                      <a:pPr algn="ctr"/>
                      <a:r>
                        <a:rPr lang="es-ES" sz="1800" dirty="0" smtClean="0">
                          <a:solidFill>
                            <a:schemeClr val="bg1"/>
                          </a:solidFill>
                        </a:rPr>
                        <a:t>POSTDOC</a:t>
                      </a:r>
                      <a:endParaRPr lang="es-ES" sz="1800" dirty="0">
                        <a:solidFill>
                          <a:schemeClr val="bg1"/>
                        </a:solidFill>
                      </a:endParaRPr>
                    </a:p>
                  </a:txBody>
                  <a:tcPr vert="vert270" anchor="ctr">
                    <a:lnL w="57150" cap="flat" cmpd="sng" algn="ctr">
                      <a:solidFill>
                        <a:prstClr val="white"/>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57150" cap="flat" cmpd="sng" algn="ctr">
                      <a:solidFill>
                        <a:prstClr val="white"/>
                      </a:solidFill>
                      <a:prstDash val="solid"/>
                      <a:round/>
                      <a:headEnd type="none" w="med" len="med"/>
                      <a:tailEnd type="none" w="med" len="med"/>
                    </a:lnT>
                    <a:lnB w="57150"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pPr algn="l" fontAlgn="b"/>
                      <a:r>
                        <a:rPr lang="es-ES" sz="1400" b="0" i="0" u="none" strike="noStrike" dirty="0" err="1">
                          <a:solidFill>
                            <a:srgbClr val="000000"/>
                          </a:solidFill>
                          <a:effectLst/>
                          <a:latin typeface="+mj-lt"/>
                        </a:rPr>
                        <a:t>Judita</a:t>
                      </a:r>
                      <a:r>
                        <a:rPr lang="es-ES" sz="1400" b="0" i="0" u="none" strike="noStrike" dirty="0">
                          <a:solidFill>
                            <a:srgbClr val="000000"/>
                          </a:solidFill>
                          <a:effectLst/>
                          <a:latin typeface="+mj-lt"/>
                        </a:rPr>
                        <a:t> </a:t>
                      </a:r>
                      <a:r>
                        <a:rPr lang="es-ES" sz="1400" b="0" i="0" u="none" strike="noStrike" dirty="0" err="1" smtClean="0">
                          <a:solidFill>
                            <a:srgbClr val="000000"/>
                          </a:solidFill>
                          <a:effectLst/>
                          <a:latin typeface="+mj-lt"/>
                        </a:rPr>
                        <a:t>Mamuzic</a:t>
                      </a:r>
                      <a:r>
                        <a:rPr lang="es-ES" sz="1400" b="0" i="0" u="none" strike="noStrike" dirty="0" smtClean="0">
                          <a:solidFill>
                            <a:srgbClr val="000000"/>
                          </a:solidFill>
                          <a:effectLst/>
                          <a:latin typeface="+mj-lt"/>
                        </a:rPr>
                        <a:t> </a:t>
                      </a:r>
                      <a:r>
                        <a:rPr lang="es-ES" sz="1400" dirty="0" smtClean="0">
                          <a:latin typeface="+mj-lt"/>
                        </a:rPr>
                        <a:t>(</a:t>
                      </a:r>
                      <a:r>
                        <a:rPr lang="es-ES" sz="1400" dirty="0" smtClean="0">
                          <a:latin typeface="+mj-lt"/>
                        </a:rPr>
                        <a:t>50% </a:t>
                      </a:r>
                      <a:r>
                        <a:rPr lang="es-ES" sz="1400" dirty="0" err="1" smtClean="0">
                          <a:latin typeface="+mj-lt"/>
                        </a:rPr>
                        <a:t>MoEDAL</a:t>
                      </a:r>
                      <a:r>
                        <a:rPr lang="es-ES" sz="1400" dirty="0" smtClean="0">
                          <a:latin typeface="+mj-lt"/>
                        </a:rPr>
                        <a:t>)</a:t>
                      </a:r>
                      <a:endParaRPr lang="es-ES" sz="1400" b="0" i="0" u="none" strike="noStrike" dirty="0">
                        <a:solidFill>
                          <a:srgbClr val="000000"/>
                        </a:solidFill>
                        <a:effectLst/>
                        <a:latin typeface="+mj-lt"/>
                      </a:endParaRPr>
                    </a:p>
                  </a:txBody>
                  <a:tcPr marL="108000" marR="12700" marT="12700" marB="0" anchor="ctr">
                    <a:lnL w="9525" cap="flat" cmpd="sng" algn="ctr">
                      <a:solidFill>
                        <a:srgbClr val="1F497D">
                          <a:lumMod val="60000"/>
                          <a:lumOff val="40000"/>
                        </a:srgbClr>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12700" cap="flat" cmpd="sng" algn="ctr">
                      <a:solidFill>
                        <a:srgbClr val="1F497D">
                          <a:lumMod val="60000"/>
                          <a:lumOff val="4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8152">
                <a:tc vMerge="1">
                  <a:txBody>
                    <a:bodyPr/>
                    <a:lstStyle/>
                    <a:p>
                      <a:endParaRPr lang="es-ES" sz="14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s-ES" sz="1400" b="0" i="0" u="none" strike="noStrike" dirty="0">
                          <a:solidFill>
                            <a:srgbClr val="000000"/>
                          </a:solidFill>
                          <a:effectLst/>
                          <a:latin typeface="+mj-lt"/>
                        </a:rPr>
                        <a:t>Carlos Escobar</a:t>
                      </a:r>
                    </a:p>
                  </a:txBody>
                  <a:tcPr marL="108000" marR="12700" marT="12700" marB="0" anchor="ctr">
                    <a:lnL w="9525" cap="flat" cmpd="sng" algn="ctr">
                      <a:solidFill>
                        <a:srgbClr val="1F497D">
                          <a:lumMod val="60000"/>
                          <a:lumOff val="40000"/>
                        </a:srgbClr>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8152">
                <a:tc vMerge="1">
                  <a:txBody>
                    <a:bodyPr/>
                    <a:lstStyle/>
                    <a:p>
                      <a:endParaRPr lang="es-ES" sz="14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s-ES" sz="1400" b="0" i="0" u="none" strike="noStrike" dirty="0">
                          <a:solidFill>
                            <a:srgbClr val="000000"/>
                          </a:solidFill>
                          <a:effectLst/>
                          <a:latin typeface="+mj-lt"/>
                        </a:rPr>
                        <a:t>Mercedes </a:t>
                      </a:r>
                      <a:r>
                        <a:rPr lang="es-ES" sz="1400" b="0" i="0" u="none" strike="noStrike" dirty="0" err="1">
                          <a:solidFill>
                            <a:srgbClr val="000000"/>
                          </a:solidFill>
                          <a:effectLst/>
                          <a:latin typeface="+mj-lt"/>
                        </a:rPr>
                        <a:t>Miñano</a:t>
                      </a:r>
                      <a:endParaRPr lang="es-ES" sz="1400" b="0" i="0" u="none" strike="noStrike" dirty="0">
                        <a:solidFill>
                          <a:srgbClr val="000000"/>
                        </a:solidFill>
                        <a:effectLst/>
                        <a:latin typeface="+mj-lt"/>
                      </a:endParaRPr>
                    </a:p>
                  </a:txBody>
                  <a:tcPr marL="108000" marR="12700" marT="12700" marB="0" anchor="ctr">
                    <a:lnL w="9525" cap="flat" cmpd="sng" algn="ctr">
                      <a:solidFill>
                        <a:srgbClr val="1F497D">
                          <a:lumMod val="60000"/>
                          <a:lumOff val="40000"/>
                        </a:srgbClr>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8152">
                <a:tc vMerge="1">
                  <a:txBody>
                    <a:bodyPr/>
                    <a:lstStyle/>
                    <a:p>
                      <a:endParaRPr lang="es-ES" sz="14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s-ES" sz="1400" b="0" i="0" u="none" strike="noStrike" dirty="0" err="1">
                          <a:solidFill>
                            <a:srgbClr val="000000"/>
                          </a:solidFill>
                          <a:effectLst/>
                          <a:latin typeface="+mj-lt"/>
                        </a:rPr>
                        <a:t>Daniele</a:t>
                      </a:r>
                      <a:r>
                        <a:rPr lang="es-ES" sz="1400" b="0" i="0" u="none" strike="noStrike" dirty="0">
                          <a:solidFill>
                            <a:srgbClr val="000000"/>
                          </a:solidFill>
                          <a:effectLst/>
                          <a:latin typeface="+mj-lt"/>
                        </a:rPr>
                        <a:t> </a:t>
                      </a:r>
                      <a:r>
                        <a:rPr lang="es-ES" sz="1400" b="0" i="0" u="none" strike="noStrike" dirty="0" err="1" smtClean="0">
                          <a:solidFill>
                            <a:srgbClr val="000000"/>
                          </a:solidFill>
                          <a:effectLst/>
                          <a:latin typeface="+mj-lt"/>
                        </a:rPr>
                        <a:t>Malaffari</a:t>
                      </a:r>
                      <a:r>
                        <a:rPr lang="es-ES" sz="1400" b="0" i="0" u="none" strike="noStrike" dirty="0" smtClean="0">
                          <a:solidFill>
                            <a:srgbClr val="000000"/>
                          </a:solidFill>
                          <a:effectLst/>
                          <a:latin typeface="+mj-lt"/>
                        </a:rPr>
                        <a:t> (</a:t>
                      </a:r>
                      <a:r>
                        <a:rPr lang="es-ES" sz="1400" b="0" i="0" u="none" strike="noStrike" dirty="0" err="1" smtClean="0">
                          <a:solidFill>
                            <a:srgbClr val="000000"/>
                          </a:solidFill>
                          <a:effectLst/>
                          <a:latin typeface="+mj-lt"/>
                        </a:rPr>
                        <a:t>upgrade</a:t>
                      </a:r>
                      <a:r>
                        <a:rPr lang="es-ES" sz="1400" b="0" i="0" u="none" strike="noStrike" dirty="0" smtClean="0">
                          <a:solidFill>
                            <a:srgbClr val="000000"/>
                          </a:solidFill>
                          <a:effectLst/>
                          <a:latin typeface="+mj-lt"/>
                        </a:rPr>
                        <a:t>)</a:t>
                      </a:r>
                      <a:endParaRPr lang="es-ES" sz="1400" b="0" i="0" u="none" strike="noStrike" dirty="0">
                        <a:solidFill>
                          <a:srgbClr val="000000"/>
                        </a:solidFill>
                        <a:effectLst/>
                        <a:latin typeface="+mj-lt"/>
                      </a:endParaRPr>
                    </a:p>
                  </a:txBody>
                  <a:tcPr marL="108000" marR="12700" marT="12700" marB="0" anchor="ctr">
                    <a:lnL w="9525" cap="flat" cmpd="sng" algn="ctr">
                      <a:solidFill>
                        <a:srgbClr val="1F497D">
                          <a:lumMod val="60000"/>
                          <a:lumOff val="40000"/>
                        </a:srgbClr>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8152">
                <a:tc vMerge="1">
                  <a:txBody>
                    <a:bodyPr/>
                    <a:lstStyle/>
                    <a:p>
                      <a:endParaRPr lang="es-ES" sz="1400" dirty="0"/>
                    </a:p>
                  </a:txBody>
                  <a:tcPr>
                    <a:lnT w="12700" cap="flat" cmpd="sng" algn="ctr">
                      <a:solidFill>
                        <a:scrgbClr r="0" g="0" b="0"/>
                      </a:solidFill>
                      <a:prstDash val="solid"/>
                      <a:round/>
                      <a:headEnd type="none" w="med" len="med"/>
                      <a:tailEnd type="none" w="med" len="med"/>
                    </a:lnT>
                  </a:tcPr>
                </a:tc>
                <a:tc>
                  <a:txBody>
                    <a:bodyPr/>
                    <a:lstStyle/>
                    <a:p>
                      <a:pPr algn="l" fontAlgn="b"/>
                      <a:r>
                        <a:rPr lang="es-ES" sz="1400" dirty="0" err="1" smtClean="0">
                          <a:latin typeface="+mj-lt"/>
                        </a:rPr>
                        <a:t>Arka</a:t>
                      </a:r>
                      <a:r>
                        <a:rPr lang="es-ES" sz="1400" dirty="0" smtClean="0">
                          <a:latin typeface="+mj-lt"/>
                        </a:rPr>
                        <a:t> </a:t>
                      </a:r>
                      <a:r>
                        <a:rPr lang="es-ES" sz="1400" dirty="0" err="1" smtClean="0">
                          <a:latin typeface="+mj-lt"/>
                        </a:rPr>
                        <a:t>Santra</a:t>
                      </a:r>
                      <a:r>
                        <a:rPr lang="es-ES" sz="1400" dirty="0" smtClean="0">
                          <a:latin typeface="+mj-lt"/>
                        </a:rPr>
                        <a:t> (50% </a:t>
                      </a:r>
                      <a:r>
                        <a:rPr lang="es-ES" sz="1400" dirty="0" err="1" smtClean="0">
                          <a:latin typeface="+mj-lt"/>
                        </a:rPr>
                        <a:t>MoEDAL</a:t>
                      </a:r>
                      <a:r>
                        <a:rPr lang="es-ES" sz="1400" dirty="0" smtClean="0">
                          <a:latin typeface="+mj-lt"/>
                        </a:rPr>
                        <a:t>)</a:t>
                      </a:r>
                      <a:endParaRPr lang="es-ES" sz="1400" b="0" i="0" u="none" strike="noStrike" dirty="0">
                        <a:solidFill>
                          <a:srgbClr val="000000"/>
                        </a:solidFill>
                        <a:effectLst/>
                        <a:latin typeface="+mj-lt"/>
                      </a:endParaRPr>
                    </a:p>
                  </a:txBody>
                  <a:tcPr marL="108000" marR="12700" marT="12700" marB="0" anchor="ctr">
                    <a:lnL w="9525" cap="flat" cmpd="sng" algn="ctr">
                      <a:solidFill>
                        <a:srgbClr val="1F497D">
                          <a:lumMod val="60000"/>
                          <a:lumOff val="40000"/>
                        </a:srgbClr>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7" name="Tabla 26"/>
          <p:cNvGraphicFramePr>
            <a:graphicFrameLocks noGrp="1"/>
          </p:cNvGraphicFramePr>
          <p:nvPr>
            <p:extLst>
              <p:ext uri="{D42A27DB-BD31-4B8C-83A1-F6EECF244321}">
                <p14:modId xmlns:p14="http://schemas.microsoft.com/office/powerpoint/2010/main" val="3779919509"/>
              </p:ext>
            </p:extLst>
          </p:nvPr>
        </p:nvGraphicFramePr>
        <p:xfrm>
          <a:off x="4392143" y="1733552"/>
          <a:ext cx="2873472" cy="4194587"/>
        </p:xfrm>
        <a:graphic>
          <a:graphicData uri="http://schemas.openxmlformats.org/drawingml/2006/table">
            <a:tbl>
              <a:tblPr firstRow="1" bandRow="1">
                <a:tableStyleId>{2D5ABB26-0587-4C30-8999-92F81FD0307C}</a:tableStyleId>
              </a:tblPr>
              <a:tblGrid>
                <a:gridCol w="631105"/>
                <a:gridCol w="2242367"/>
              </a:tblGrid>
              <a:tr h="0">
                <a:tc rowSpan="5">
                  <a:txBody>
                    <a:bodyPr/>
                    <a:lstStyle/>
                    <a:p>
                      <a:pPr algn="ctr"/>
                      <a:r>
                        <a:rPr lang="es-ES" dirty="0" smtClean="0">
                          <a:solidFill>
                            <a:schemeClr val="bg1"/>
                          </a:solidFill>
                        </a:rPr>
                        <a:t>ENGINEERS</a:t>
                      </a:r>
                      <a:endParaRPr lang="es-ES" dirty="0">
                        <a:solidFill>
                          <a:schemeClr val="bg1"/>
                        </a:solidFill>
                      </a:endParaRPr>
                    </a:p>
                  </a:txBody>
                  <a:tcPr vert="vert270">
                    <a:lnL w="57150" cap="flat" cmpd="sng" algn="ctr">
                      <a:solidFill>
                        <a:prstClr val="white"/>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w="57150" cap="flat" cmpd="sng" algn="ctr">
                      <a:solidFill>
                        <a:prstClr val="white"/>
                      </a:solidFill>
                      <a:prstDash val="solid"/>
                      <a:round/>
                      <a:headEnd type="none" w="med" len="med"/>
                      <a:tailEnd type="none" w="med" len="med"/>
                    </a:lnT>
                    <a:lnB w="57150" cap="flat" cmpd="sng" algn="ctr">
                      <a:solidFill>
                        <a:prstClr val="white"/>
                      </a:solidFill>
                      <a:prstDash val="solid"/>
                      <a:round/>
                      <a:headEnd type="none" w="med" len="med"/>
                      <a:tailEnd type="none" w="med" len="med"/>
                    </a:lnB>
                    <a:solidFill>
                      <a:srgbClr val="558ED5"/>
                    </a:solidFill>
                  </a:tcPr>
                </a:tc>
                <a:tc>
                  <a:txBody>
                    <a:bodyPr/>
                    <a:lstStyle/>
                    <a:p>
                      <a:pPr algn="l" fontAlgn="b"/>
                      <a:r>
                        <a:rPr lang="es-ES" sz="1400" b="0" i="0" u="none" strike="noStrike" dirty="0">
                          <a:solidFill>
                            <a:srgbClr val="000000"/>
                          </a:solidFill>
                          <a:effectLst/>
                          <a:latin typeface="+mj-lt"/>
                        </a:rPr>
                        <a:t>José </a:t>
                      </a:r>
                      <a:r>
                        <a:rPr lang="es-ES" sz="1400" b="0" i="0" u="none" strike="noStrike" dirty="0" err="1">
                          <a:solidFill>
                            <a:srgbClr val="000000"/>
                          </a:solidFill>
                          <a:effectLst/>
                          <a:latin typeface="+mj-lt"/>
                        </a:rPr>
                        <a:t>Bernabeu</a:t>
                      </a:r>
                      <a:r>
                        <a:rPr lang="es-ES" sz="1400" b="0" i="0" u="none" strike="noStrike" dirty="0">
                          <a:solidFill>
                            <a:srgbClr val="000000"/>
                          </a:solidFill>
                          <a:effectLst/>
                          <a:latin typeface="+mj-lt"/>
                        </a:rPr>
                        <a:t> </a:t>
                      </a:r>
                      <a:r>
                        <a:rPr lang="es-ES" sz="1400" b="0" i="0" u="none" strike="noStrike" dirty="0" err="1" smtClean="0">
                          <a:solidFill>
                            <a:srgbClr val="000000"/>
                          </a:solidFill>
                          <a:effectLst/>
                          <a:latin typeface="+mj-lt"/>
                        </a:rPr>
                        <a:t>Verdú</a:t>
                      </a:r>
                      <a:r>
                        <a:rPr lang="es-ES" sz="1400" b="0" i="0" u="none" strike="noStrike" dirty="0" smtClean="0">
                          <a:solidFill>
                            <a:srgbClr val="000000"/>
                          </a:solidFill>
                          <a:effectLst/>
                          <a:latin typeface="+mj-lt"/>
                        </a:rPr>
                        <a:t> (50%) </a:t>
                      </a:r>
                      <a:endParaRPr lang="es-ES" sz="1400" b="0" i="0" u="none" strike="noStrike" dirty="0">
                        <a:solidFill>
                          <a:srgbClr val="000000"/>
                        </a:solidFill>
                        <a:effectLst/>
                        <a:latin typeface="+mj-lt"/>
                      </a:endParaRP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w="12700" cap="flat" cmpd="sng" algn="ctr">
                      <a:solidFill>
                        <a:srgbClr val="1F497D">
                          <a:lumMod val="60000"/>
                          <a:lumOff val="40000"/>
                        </a:srgbClr>
                      </a:solidFill>
                      <a:prstDash val="solid"/>
                      <a:round/>
                      <a:headEnd type="none" w="med" len="med"/>
                      <a:tailEnd type="none" w="med" len="med"/>
                    </a:lnT>
                    <a:lnB>
                      <a:noFill/>
                    </a:lnB>
                    <a:lnTlToBr w="12700" cmpd="sng">
                      <a:noFill/>
                      <a:prstDash val="solid"/>
                    </a:lnTlToBr>
                    <a:lnBlToTr w="12700" cmpd="sng">
                      <a:noFill/>
                      <a:prstDash val="solid"/>
                    </a:lnBlToTr>
                  </a:tcPr>
                </a:tc>
              </a:tr>
              <a:tr h="348464">
                <a:tc vMerge="1">
                  <a:txBody>
                    <a:bodyPr/>
                    <a:lstStyle/>
                    <a:p>
                      <a:endParaRPr lang="es-ES" dirty="0"/>
                    </a:p>
                  </a:txBody>
                  <a:tcPr/>
                </a:tc>
                <a:tc>
                  <a:txBody>
                    <a:bodyPr/>
                    <a:lstStyle/>
                    <a:p>
                      <a:pPr algn="l" fontAlgn="b"/>
                      <a:r>
                        <a:rPr lang="es-ES" sz="1400" b="0" i="0" u="none" strike="noStrike" dirty="0" smtClean="0">
                          <a:solidFill>
                            <a:srgbClr val="000000"/>
                          </a:solidFill>
                          <a:effectLst/>
                          <a:latin typeface="+mj-lt"/>
                        </a:rPr>
                        <a:t>J. </a:t>
                      </a:r>
                      <a:r>
                        <a:rPr lang="es-ES" sz="1400" b="0" i="0" u="none" strike="noStrike" dirty="0">
                          <a:solidFill>
                            <a:srgbClr val="000000"/>
                          </a:solidFill>
                          <a:effectLst/>
                          <a:latin typeface="+mj-lt"/>
                        </a:rPr>
                        <a:t>Sánchez Martínez </a:t>
                      </a:r>
                      <a:r>
                        <a:rPr lang="es-ES" sz="1400" b="0" i="0" u="none" strike="noStrike" dirty="0" smtClean="0">
                          <a:solidFill>
                            <a:srgbClr val="000000"/>
                          </a:solidFill>
                          <a:effectLst/>
                          <a:latin typeface="+mj-lt"/>
                        </a:rPr>
                        <a:t> (10%)</a:t>
                      </a:r>
                      <a:endParaRPr lang="es-ES" sz="1400" b="0" i="0" u="none" strike="noStrike" dirty="0">
                        <a:solidFill>
                          <a:srgbClr val="000000"/>
                        </a:solidFill>
                        <a:effectLst/>
                        <a:latin typeface="+mj-lt"/>
                      </a:endParaRP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348464">
                <a:tc vMerge="1">
                  <a:txBody>
                    <a:bodyPr/>
                    <a:lstStyle/>
                    <a:p>
                      <a:endParaRPr lang="es-ES" dirty="0"/>
                    </a:p>
                  </a:txBody>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s-ES" sz="1400" b="0" i="0" u="none" strike="noStrike" dirty="0">
                          <a:solidFill>
                            <a:srgbClr val="000000"/>
                          </a:solidFill>
                          <a:effectLst/>
                          <a:latin typeface="+mj-lt"/>
                        </a:rPr>
                        <a:t>M. </a:t>
                      </a:r>
                      <a:r>
                        <a:rPr lang="es-ES" sz="1400" b="0" i="0" u="none" strike="noStrike" dirty="0" smtClean="0">
                          <a:solidFill>
                            <a:srgbClr val="000000"/>
                          </a:solidFill>
                          <a:effectLst/>
                          <a:latin typeface="+mj-lt"/>
                        </a:rPr>
                        <a:t>Ángel Villarejo </a:t>
                      </a:r>
                      <a:r>
                        <a:rPr lang="es-ES" sz="1400" b="0" i="0" u="none" strike="noStrike" kern="1200" dirty="0" smtClean="0">
                          <a:solidFill>
                            <a:srgbClr val="000000"/>
                          </a:solidFill>
                          <a:effectLst/>
                          <a:latin typeface="+mj-lt"/>
                          <a:ea typeface="+mn-ea"/>
                          <a:cs typeface="+mn-cs"/>
                        </a:rPr>
                        <a:t>(80%)</a:t>
                      </a: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348464">
                <a:tc vMerge="1">
                  <a:txBody>
                    <a:bodyPr/>
                    <a:lstStyle/>
                    <a:p>
                      <a:endParaRPr lang="es-ES" dirty="0"/>
                    </a:p>
                  </a:txBody>
                  <a:tcPr/>
                </a:tc>
                <a:tc>
                  <a:txBody>
                    <a:bodyPr/>
                    <a:lstStyle/>
                    <a:p>
                      <a:pPr algn="l" fontAlgn="b"/>
                      <a:r>
                        <a:rPr lang="es-ES" sz="1400" b="0" i="0" u="none" strike="noStrike" dirty="0" smtClean="0">
                          <a:solidFill>
                            <a:srgbClr val="000000"/>
                          </a:solidFill>
                          <a:effectLst/>
                          <a:latin typeface="+mj-lt"/>
                        </a:rPr>
                        <a:t>Pablo León</a:t>
                      </a:r>
                      <a:endParaRPr lang="es-ES" sz="1400" b="0" i="0" u="none" strike="noStrike" dirty="0">
                        <a:solidFill>
                          <a:srgbClr val="000000"/>
                        </a:solidFill>
                        <a:effectLst/>
                        <a:latin typeface="+mj-lt"/>
                      </a:endParaRP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r>
              <a:tr h="348464">
                <a:tc vMerge="1">
                  <a:txBody>
                    <a:bodyPr/>
                    <a:lstStyle/>
                    <a:p>
                      <a:pPr algn="ctr"/>
                      <a:endParaRPr lang="es-ES" dirty="0">
                        <a:solidFill>
                          <a:schemeClr val="bg1"/>
                        </a:solidFill>
                      </a:endParaRPr>
                    </a:p>
                  </a:txBody>
                  <a:tcPr vert="vert270">
                    <a:lnL w="57150" cap="flat" cmpd="sng" algn="ctr">
                      <a:solidFill>
                        <a:prstClr val="white"/>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57150" cap="flat" cmpd="sng" algn="ctr">
                      <a:solidFill>
                        <a:prstClr val="white"/>
                      </a:solidFill>
                      <a:prstDash val="solid"/>
                      <a:round/>
                      <a:headEnd type="none" w="med" len="med"/>
                      <a:tailEnd type="none" w="med" len="med"/>
                    </a:lnT>
                    <a:lnB w="57150" cap="flat" cmpd="sng" algn="ctr">
                      <a:solidFill>
                        <a:prstClr val="white"/>
                      </a:solidFill>
                      <a:prstDash val="solid"/>
                      <a:round/>
                      <a:headEnd type="none" w="med" len="med"/>
                      <a:tailEnd type="none" w="med" len="med"/>
                    </a:lnB>
                    <a:solidFill>
                      <a:srgbClr val="558ED5"/>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s-ES" sz="1400" b="0" i="0" u="none" strike="noStrike" kern="1200" dirty="0" smtClean="0">
                          <a:solidFill>
                            <a:srgbClr val="000000"/>
                          </a:solidFill>
                          <a:effectLst/>
                          <a:latin typeface="+mn-lt"/>
                          <a:ea typeface="+mn-ea"/>
                          <a:cs typeface="+mn-cs"/>
                        </a:rPr>
                        <a:t>Carles Solaz</a:t>
                      </a: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tcPr>
                </a:tc>
              </a:tr>
              <a:tr h="348464">
                <a:tc>
                  <a:txBody>
                    <a:bodyPr/>
                    <a:lstStyle/>
                    <a:p>
                      <a:pPr algn="ctr"/>
                      <a:r>
                        <a:rPr lang="es-ES" dirty="0" err="1" smtClean="0">
                          <a:solidFill>
                            <a:schemeClr val="bg1"/>
                          </a:solidFill>
                        </a:rPr>
                        <a:t>Tech</a:t>
                      </a:r>
                      <a:endParaRPr lang="es-ES" dirty="0">
                        <a:solidFill>
                          <a:schemeClr val="bg1"/>
                        </a:solidFill>
                      </a:endParaRPr>
                    </a:p>
                  </a:txBody>
                  <a:tcPr>
                    <a:lnL w="57150" cap="flat" cmpd="sng" algn="ctr">
                      <a:solidFill>
                        <a:prstClr val="white"/>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w="57150" cap="flat" cmpd="sng" algn="ctr">
                      <a:solidFill>
                        <a:prstClr val="white"/>
                      </a:solidFill>
                      <a:prstDash val="solid"/>
                      <a:round/>
                      <a:headEnd type="none" w="med" len="med"/>
                      <a:tailEnd type="none" w="med" len="med"/>
                    </a:lnT>
                    <a:lnB w="57150" cap="flat" cmpd="sng" algn="ctr">
                      <a:solidFill>
                        <a:prstClr val="white"/>
                      </a:solidFill>
                      <a:prstDash val="solid"/>
                      <a:round/>
                      <a:headEnd type="none" w="med" len="med"/>
                      <a:tailEnd type="none" w="med" len="med"/>
                    </a:lnB>
                    <a:solidFill>
                      <a:srgbClr val="558ED5"/>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s-ES" sz="1400" b="0" i="0" u="none" strike="noStrike" kern="1200" dirty="0" smtClean="0">
                          <a:solidFill>
                            <a:srgbClr val="000000"/>
                          </a:solidFill>
                          <a:effectLst/>
                          <a:latin typeface="+mn-lt"/>
                          <a:ea typeface="+mn-ea"/>
                          <a:cs typeface="+mn-cs"/>
                        </a:rPr>
                        <a:t>Adrián Platero</a:t>
                      </a:r>
                    </a:p>
                  </a:txBody>
                  <a:tcPr marL="108000" marR="12700" marT="12700" marB="0" anchor="ctr">
                    <a:lnL w="12700" cap="flat" cmpd="sng" algn="ctr">
                      <a:solidFill>
                        <a:srgbClr val="1F497D">
                          <a:lumMod val="60000"/>
                          <a:lumOff val="40000"/>
                        </a:srgbClr>
                      </a:solidFill>
                      <a:prstDash val="solid"/>
                      <a:round/>
                      <a:headEnd type="none" w="med" len="med"/>
                      <a:tailEnd type="none" w="med" len="med"/>
                    </a:lnL>
                    <a:lnR w="12700" cap="flat" cmpd="sng" algn="ctr">
                      <a:solidFill>
                        <a:srgbClr val="1F497D">
                          <a:lumMod val="60000"/>
                          <a:lumOff val="40000"/>
                        </a:srgbClr>
                      </a:solidFill>
                      <a:prstDash val="solid"/>
                      <a:round/>
                      <a:headEnd type="none" w="med" len="med"/>
                      <a:tailEnd type="none" w="med" len="med"/>
                    </a:lnR>
                    <a:lnT w="12700" cap="flat" cmpd="sng" algn="ctr">
                      <a:solidFill>
                        <a:srgbClr val="1F497D">
                          <a:lumMod val="60000"/>
                          <a:lumOff val="40000"/>
                        </a:srgbClr>
                      </a:solidFill>
                      <a:prstDash val="solid"/>
                      <a:round/>
                      <a:headEnd type="none" w="med" len="med"/>
                      <a:tailEnd type="none" w="med" len="med"/>
                    </a:lnT>
                    <a:lnB w="12700"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tcPr>
                </a:tc>
              </a:tr>
              <a:tr h="368152">
                <a:tc rowSpan="6">
                  <a:txBody>
                    <a:bodyPr/>
                    <a:lstStyle/>
                    <a:p>
                      <a:pPr algn="ctr"/>
                      <a:r>
                        <a:rPr lang="es-ES" sz="1800" dirty="0" smtClean="0">
                          <a:solidFill>
                            <a:srgbClr val="FFFFFF"/>
                          </a:solidFill>
                        </a:rPr>
                        <a:t>STUDENTS</a:t>
                      </a:r>
                      <a:endParaRPr lang="es-ES" sz="1800" dirty="0">
                        <a:solidFill>
                          <a:srgbClr val="FFFFFF"/>
                        </a:solidFill>
                      </a:endParaRPr>
                    </a:p>
                  </a:txBody>
                  <a:tcPr vert="vert270">
                    <a:lnL w="57150" cap="flat" cmpd="sng" algn="ctr">
                      <a:solidFill>
                        <a:prstClr val="white"/>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57150" cap="flat" cmpd="sng" algn="ctr">
                      <a:solidFill>
                        <a:prstClr val="white"/>
                      </a:solidFill>
                      <a:prstDash val="solid"/>
                      <a:round/>
                      <a:headEnd type="none" w="med" len="med"/>
                      <a:tailEnd type="none" w="med" len="med"/>
                    </a:lnT>
                    <a:lnB w="57150" cap="flat" cmpd="sng" algn="ctr">
                      <a:solidFill>
                        <a:prstClr val="white"/>
                      </a:solidFill>
                      <a:prstDash val="solid"/>
                      <a:round/>
                      <a:headEnd type="none" w="med" len="med"/>
                      <a:tailEnd type="none" w="med" len="med"/>
                    </a:lnB>
                    <a:solidFill>
                      <a:srgbClr val="558ED5"/>
                    </a:solidFill>
                  </a:tcPr>
                </a:tc>
                <a:tc>
                  <a:txBody>
                    <a:bodyPr/>
                    <a:lstStyle/>
                    <a:p>
                      <a:pPr algn="l" fontAlgn="b"/>
                      <a:r>
                        <a:rPr lang="es-ES" sz="1400" b="0" i="0" u="none" strike="noStrike" dirty="0" err="1">
                          <a:solidFill>
                            <a:srgbClr val="000000"/>
                          </a:solidFill>
                          <a:effectLst/>
                          <a:latin typeface="+mj-lt"/>
                        </a:rPr>
                        <a:t>Urmila</a:t>
                      </a:r>
                      <a:r>
                        <a:rPr lang="es-ES" sz="1400" b="0" i="0" u="none" strike="noStrike" dirty="0">
                          <a:solidFill>
                            <a:srgbClr val="000000"/>
                          </a:solidFill>
                          <a:effectLst/>
                          <a:latin typeface="+mj-lt"/>
                        </a:rPr>
                        <a:t> </a:t>
                      </a:r>
                      <a:r>
                        <a:rPr lang="es-ES" sz="1400" b="0" i="0" u="none" strike="noStrike" dirty="0" err="1" smtClean="0">
                          <a:solidFill>
                            <a:srgbClr val="000000"/>
                          </a:solidFill>
                          <a:effectLst/>
                          <a:latin typeface="+mj-lt"/>
                        </a:rPr>
                        <a:t>Soldevilla</a:t>
                      </a:r>
                      <a:r>
                        <a:rPr lang="es-ES" sz="1400" b="0" i="0" u="none" strike="noStrike" dirty="0" smtClean="0">
                          <a:solidFill>
                            <a:srgbClr val="000000"/>
                          </a:solidFill>
                          <a:effectLst/>
                          <a:latin typeface="+mj-lt"/>
                        </a:rPr>
                        <a:t> </a:t>
                      </a:r>
                      <a:r>
                        <a:rPr lang="es-ES" sz="1400" b="0" i="0" u="none" strike="noStrike" dirty="0" smtClean="0">
                          <a:solidFill>
                            <a:srgbClr val="000000"/>
                          </a:solidFill>
                          <a:effectLst/>
                          <a:latin typeface="+mj-lt"/>
                        </a:rPr>
                        <a:t>(PTA)</a:t>
                      </a:r>
                      <a:endParaRPr lang="es-ES" sz="1400" b="0" i="0" u="none" strike="noStrike" dirty="0">
                        <a:solidFill>
                          <a:srgbClr val="000000"/>
                        </a:solidFill>
                        <a:effectLst/>
                        <a:latin typeface="+mj-lt"/>
                      </a:endParaRPr>
                    </a:p>
                  </a:txBody>
                  <a:tcPr marL="108000" marR="12700" marT="12700" marB="0" anchor="ctr">
                    <a:lnL w="9525" cap="flat" cmpd="sng" algn="ctr">
                      <a:solidFill>
                        <a:srgbClr val="1F497D">
                          <a:lumMod val="60000"/>
                          <a:lumOff val="40000"/>
                        </a:srgbClr>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12700" cap="flat" cmpd="sng" algn="ctr">
                      <a:solidFill>
                        <a:srgbClr val="1F497D">
                          <a:lumMod val="60000"/>
                          <a:lumOff val="4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8152">
                <a:tc vMerge="1">
                  <a:txBody>
                    <a:bodyPr/>
                    <a:lstStyle/>
                    <a:p>
                      <a:endParaRPr lang="es-ES" sz="14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s-ES" sz="1400" b="0" i="0" u="none" strike="noStrike" dirty="0">
                          <a:solidFill>
                            <a:srgbClr val="000000"/>
                          </a:solidFill>
                          <a:effectLst/>
                          <a:latin typeface="+mj-lt"/>
                        </a:rPr>
                        <a:t>Javier </a:t>
                      </a:r>
                      <a:r>
                        <a:rPr lang="es-ES" sz="1400" b="0" i="0" u="none" strike="noStrike" dirty="0" smtClean="0">
                          <a:solidFill>
                            <a:srgbClr val="000000"/>
                          </a:solidFill>
                          <a:effectLst/>
                          <a:latin typeface="+mj-lt"/>
                        </a:rPr>
                        <a:t>Jiménez</a:t>
                      </a:r>
                      <a:endParaRPr lang="es-ES" sz="1400" b="0" i="0" u="none" strike="noStrike" dirty="0">
                        <a:solidFill>
                          <a:srgbClr val="000000"/>
                        </a:solidFill>
                        <a:effectLst/>
                        <a:latin typeface="+mj-lt"/>
                      </a:endParaRPr>
                    </a:p>
                  </a:txBody>
                  <a:tcPr marL="108000" marR="12700" marT="12700" marB="0" anchor="ctr">
                    <a:lnL w="9525" cap="flat" cmpd="sng" algn="ctr">
                      <a:solidFill>
                        <a:srgbClr val="1F497D">
                          <a:lumMod val="60000"/>
                          <a:lumOff val="40000"/>
                        </a:srgbClr>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8152">
                <a:tc vMerge="1">
                  <a:txBody>
                    <a:bodyPr/>
                    <a:lstStyle/>
                    <a:p>
                      <a:endParaRPr lang="es-ES" sz="14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s-ES" sz="1400" b="0" i="0" u="none" strike="noStrike" dirty="0">
                          <a:solidFill>
                            <a:srgbClr val="000000"/>
                          </a:solidFill>
                          <a:effectLst/>
                          <a:latin typeface="+mj-lt"/>
                        </a:rPr>
                        <a:t>Laura Barranco</a:t>
                      </a:r>
                    </a:p>
                  </a:txBody>
                  <a:tcPr marL="108000" marR="12700" marT="12700" marB="0" anchor="ctr">
                    <a:lnL w="9525" cap="flat" cmpd="sng" algn="ctr">
                      <a:solidFill>
                        <a:srgbClr val="1F497D">
                          <a:lumMod val="60000"/>
                          <a:lumOff val="40000"/>
                        </a:srgbClr>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8152">
                <a:tc vMerge="1">
                  <a:txBody>
                    <a:bodyPr/>
                    <a:lstStyle/>
                    <a:p>
                      <a:endParaRPr lang="es-ES" sz="14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s-ES" sz="1400" b="0" i="0" u="none" strike="noStrike" dirty="0">
                          <a:solidFill>
                            <a:srgbClr val="000000"/>
                          </a:solidFill>
                          <a:effectLst/>
                          <a:latin typeface="+mj-lt"/>
                        </a:rPr>
                        <a:t>Daniel </a:t>
                      </a:r>
                      <a:r>
                        <a:rPr lang="es-ES" sz="1400" b="0" i="0" u="none" strike="noStrike" dirty="0" smtClean="0">
                          <a:solidFill>
                            <a:srgbClr val="000000"/>
                          </a:solidFill>
                          <a:effectLst/>
                          <a:latin typeface="+mj-lt"/>
                        </a:rPr>
                        <a:t>Rodríguez</a:t>
                      </a:r>
                      <a:endParaRPr lang="es-ES" sz="1400" b="0" i="0" u="none" strike="noStrike" dirty="0">
                        <a:solidFill>
                          <a:srgbClr val="000000"/>
                        </a:solidFill>
                        <a:effectLst/>
                        <a:latin typeface="+mj-lt"/>
                      </a:endParaRPr>
                    </a:p>
                  </a:txBody>
                  <a:tcPr marL="108000" marR="12700" marT="12700" marB="0" anchor="ctr">
                    <a:lnL w="9525" cap="flat" cmpd="sng" algn="ctr">
                      <a:solidFill>
                        <a:srgbClr val="1F497D">
                          <a:lumMod val="60000"/>
                          <a:lumOff val="40000"/>
                        </a:srgbClr>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8152">
                <a:tc vMerge="1">
                  <a:txBody>
                    <a:bodyPr/>
                    <a:lstStyle/>
                    <a:p>
                      <a:endParaRPr lang="es-ES" sz="1400" dirty="0"/>
                    </a:p>
                  </a:txBody>
                  <a:tcPr>
                    <a:lnT w="12700" cap="flat" cmpd="sng" algn="ctr">
                      <a:solidFill>
                        <a:scrgbClr r="0" g="0" b="0"/>
                      </a:solidFill>
                      <a:prstDash val="solid"/>
                      <a:round/>
                      <a:headEnd type="none" w="med" len="med"/>
                      <a:tailEnd type="none" w="med" len="med"/>
                    </a:lnT>
                  </a:tcPr>
                </a:tc>
                <a:tc>
                  <a:txBody>
                    <a:bodyPr/>
                    <a:lstStyle/>
                    <a:p>
                      <a:pPr algn="l" fontAlgn="b"/>
                      <a:r>
                        <a:rPr lang="es-ES" sz="1400" b="0" i="0" u="none" strike="noStrike" dirty="0">
                          <a:solidFill>
                            <a:srgbClr val="000000"/>
                          </a:solidFill>
                          <a:effectLst/>
                          <a:latin typeface="+mj-lt"/>
                        </a:rPr>
                        <a:t>Oscar Estrada</a:t>
                      </a:r>
                    </a:p>
                  </a:txBody>
                  <a:tcPr marL="108000" marR="12700" marT="12700" marB="0" anchor="ctr">
                    <a:lnL w="9525" cap="flat" cmpd="sng" algn="ctr">
                      <a:solidFill>
                        <a:srgbClr val="1F497D">
                          <a:lumMod val="60000"/>
                          <a:lumOff val="40000"/>
                        </a:srgbClr>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8152">
                <a:tc vMerge="1">
                  <a:txBody>
                    <a:bodyPr/>
                    <a:lstStyle/>
                    <a:p>
                      <a:pPr algn="ctr"/>
                      <a:endParaRPr lang="es-ES" sz="1800" dirty="0"/>
                    </a:p>
                  </a:txBody>
                  <a:tcPr vert="vert2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b"/>
                      <a:r>
                        <a:rPr lang="es-ES" sz="1400" b="0" i="0" u="none" strike="noStrike" dirty="0" smtClean="0">
                          <a:solidFill>
                            <a:srgbClr val="000000"/>
                          </a:solidFill>
                          <a:effectLst/>
                          <a:latin typeface="+mj-lt"/>
                        </a:rPr>
                        <a:t>Florencia Castillo</a:t>
                      </a:r>
                      <a:endParaRPr lang="es-ES" sz="1400" b="0" i="0" u="none" strike="noStrike" dirty="0">
                        <a:solidFill>
                          <a:srgbClr val="000000"/>
                        </a:solidFill>
                        <a:effectLst/>
                        <a:latin typeface="+mj-lt"/>
                      </a:endParaRPr>
                    </a:p>
                  </a:txBody>
                  <a:tcPr marL="108000" marR="12700" marT="12700" marB="0" anchor="ctr">
                    <a:lnL w="9525" cap="flat" cmpd="sng" algn="ctr">
                      <a:solidFill>
                        <a:srgbClr val="1F497D">
                          <a:lumMod val="60000"/>
                          <a:lumOff val="40000"/>
                        </a:srgbClr>
                      </a:solidFill>
                      <a:prstDash val="solid"/>
                      <a:round/>
                      <a:headEnd type="none" w="med" len="med"/>
                      <a:tailEnd type="none" w="med" len="med"/>
                    </a:lnL>
                    <a:lnR w="9525" cap="flat" cmpd="sng" algn="ctr">
                      <a:solidFill>
                        <a:srgbClr val="1F497D">
                          <a:lumMod val="60000"/>
                          <a:lumOff val="40000"/>
                        </a:srgb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0" name="Tabla 19"/>
          <p:cNvGraphicFramePr>
            <a:graphicFrameLocks noGrp="1"/>
          </p:cNvGraphicFramePr>
          <p:nvPr>
            <p:extLst>
              <p:ext uri="{D42A27DB-BD31-4B8C-83A1-F6EECF244321}">
                <p14:modId xmlns:p14="http://schemas.microsoft.com/office/powerpoint/2010/main" val="3107950441"/>
              </p:ext>
            </p:extLst>
          </p:nvPr>
        </p:nvGraphicFramePr>
        <p:xfrm>
          <a:off x="7408138" y="2026119"/>
          <a:ext cx="1798655" cy="457200"/>
        </p:xfrm>
        <a:graphic>
          <a:graphicData uri="http://schemas.openxmlformats.org/drawingml/2006/table">
            <a:tbl>
              <a:tblPr/>
              <a:tblGrid>
                <a:gridCol w="1798655"/>
              </a:tblGrid>
              <a:tr h="228600">
                <a:tc>
                  <a:txBody>
                    <a:bodyPr/>
                    <a:lstStyle/>
                    <a:p>
                      <a:pPr algn="l" fontAlgn="b"/>
                      <a:r>
                        <a:rPr lang="es-ES" sz="1400" b="0" i="0" u="none" strike="noStrike" dirty="0">
                          <a:solidFill>
                            <a:srgbClr val="000000"/>
                          </a:solidFill>
                          <a:effectLst/>
                          <a:latin typeface="Calibri"/>
                        </a:rPr>
                        <a:t>J. Vicente </a:t>
                      </a:r>
                      <a:r>
                        <a:rPr lang="es-ES" sz="1400" b="0" i="0" u="none" strike="noStrike" dirty="0" err="1" smtClean="0">
                          <a:solidFill>
                            <a:srgbClr val="000000"/>
                          </a:solidFill>
                          <a:effectLst/>
                          <a:latin typeface="Calibri"/>
                        </a:rPr>
                        <a:t>Civera</a:t>
                      </a:r>
                      <a:endParaRPr lang="es-ES" sz="1400" b="0" i="0" u="none" strike="noStrike" dirty="0">
                        <a:solidFill>
                          <a:srgbClr val="000000"/>
                        </a:solidFill>
                        <a:effectLst/>
                        <a:latin typeface="Calibri"/>
                      </a:endParaRPr>
                    </a:p>
                  </a:txBody>
                  <a:tcPr marL="12700" marR="12700" marT="12700" marB="0" anchor="b">
                    <a:lnL>
                      <a:noFill/>
                    </a:lnL>
                    <a:lnR>
                      <a:noFill/>
                    </a:lnR>
                    <a:lnT>
                      <a:noFill/>
                    </a:lnT>
                    <a:lnB>
                      <a:noFill/>
                    </a:lnB>
                  </a:tcPr>
                </a:tc>
              </a:tr>
              <a:tr h="228600">
                <a:tc>
                  <a:txBody>
                    <a:bodyPr/>
                    <a:lstStyle/>
                    <a:p>
                      <a:pPr algn="l" fontAlgn="b"/>
                      <a:r>
                        <a:rPr lang="es-ES" sz="1400" b="0" i="0" u="none" strike="noStrike" dirty="0" smtClean="0">
                          <a:solidFill>
                            <a:srgbClr val="000000"/>
                          </a:solidFill>
                          <a:effectLst/>
                          <a:latin typeface="Calibri"/>
                        </a:rPr>
                        <a:t>Paco González</a:t>
                      </a:r>
                      <a:endParaRPr lang="es-ES" sz="14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pic>
        <p:nvPicPr>
          <p:cNvPr id="3" name="Imagen 2"/>
          <p:cNvPicPr>
            <a:picLocks noChangeAspect="1"/>
          </p:cNvPicPr>
          <p:nvPr/>
        </p:nvPicPr>
        <p:blipFill>
          <a:blip r:embed="rId4"/>
          <a:stretch>
            <a:fillRect/>
          </a:stretch>
        </p:blipFill>
        <p:spPr>
          <a:xfrm>
            <a:off x="6489222" y="4571999"/>
            <a:ext cx="560642" cy="267179"/>
          </a:xfrm>
          <a:prstGeom prst="rect">
            <a:avLst/>
          </a:prstGeom>
        </p:spPr>
      </p:pic>
      <p:pic>
        <p:nvPicPr>
          <p:cNvPr id="13" name="Imagen 12"/>
          <p:cNvPicPr>
            <a:picLocks noChangeAspect="1"/>
          </p:cNvPicPr>
          <p:nvPr/>
        </p:nvPicPr>
        <p:blipFill>
          <a:blip r:embed="rId4"/>
          <a:stretch>
            <a:fillRect/>
          </a:stretch>
        </p:blipFill>
        <p:spPr>
          <a:xfrm>
            <a:off x="3625415" y="5249332"/>
            <a:ext cx="560642" cy="267179"/>
          </a:xfrm>
          <a:prstGeom prst="rect">
            <a:avLst/>
          </a:prstGeom>
        </p:spPr>
      </p:pic>
      <p:pic>
        <p:nvPicPr>
          <p:cNvPr id="15" name="Imagen 14"/>
          <p:cNvPicPr>
            <a:picLocks noChangeAspect="1"/>
          </p:cNvPicPr>
          <p:nvPr/>
        </p:nvPicPr>
        <p:blipFill>
          <a:blip r:embed="rId4"/>
          <a:stretch>
            <a:fillRect/>
          </a:stretch>
        </p:blipFill>
        <p:spPr>
          <a:xfrm>
            <a:off x="3635728" y="5597422"/>
            <a:ext cx="560642" cy="267179"/>
          </a:xfrm>
          <a:prstGeom prst="rect">
            <a:avLst/>
          </a:prstGeom>
        </p:spPr>
      </p:pic>
      <p:pic>
        <p:nvPicPr>
          <p:cNvPr id="16" name="Imagen 15"/>
          <p:cNvPicPr>
            <a:picLocks noChangeAspect="1"/>
          </p:cNvPicPr>
          <p:nvPr/>
        </p:nvPicPr>
        <p:blipFill>
          <a:blip r:embed="rId4"/>
          <a:stretch>
            <a:fillRect/>
          </a:stretch>
        </p:blipFill>
        <p:spPr>
          <a:xfrm>
            <a:off x="6489222" y="5666078"/>
            <a:ext cx="560642" cy="208868"/>
          </a:xfrm>
          <a:prstGeom prst="rect">
            <a:avLst/>
          </a:prstGeom>
        </p:spPr>
      </p:pic>
    </p:spTree>
    <p:extLst>
      <p:ext uri="{BB962C8B-B14F-4D97-AF65-F5344CB8AC3E}">
        <p14:creationId xmlns:p14="http://schemas.microsoft.com/office/powerpoint/2010/main" val="26589702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normAutofit/>
          </a:bodyPr>
          <a:lstStyle/>
          <a:p>
            <a:r>
              <a:rPr lang="en-GB" sz="3600" dirty="0" smtClean="0"/>
              <a:t>Budget</a:t>
            </a:r>
            <a:endParaRPr lang="en-GB" sz="2800"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6029309"/>
            <a:ext cx="600064" cy="797913"/>
          </a:xfrm>
          <a:prstGeom prst="rect">
            <a:avLst/>
          </a:prstGeom>
        </p:spPr>
      </p:pic>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5" name="CuadroTexto 4"/>
          <p:cNvSpPr txBox="1"/>
          <p:nvPr/>
        </p:nvSpPr>
        <p:spPr>
          <a:xfrm>
            <a:off x="529600" y="1453190"/>
            <a:ext cx="2963119" cy="369332"/>
          </a:xfrm>
          <a:prstGeom prst="rect">
            <a:avLst/>
          </a:prstGeom>
          <a:noFill/>
        </p:spPr>
        <p:txBody>
          <a:bodyPr wrap="square" rtlCol="0">
            <a:spAutoFit/>
          </a:bodyPr>
          <a:lstStyle/>
          <a:p>
            <a:endParaRPr lang="es-ES" dirty="0">
              <a:solidFill>
                <a:schemeClr val="bg1"/>
              </a:solidFill>
            </a:endParaRPr>
          </a:p>
        </p:txBody>
      </p:sp>
      <p:sp>
        <p:nvSpPr>
          <p:cNvPr id="30" name="CuadroTexto 29"/>
          <p:cNvSpPr txBox="1"/>
          <p:nvPr/>
        </p:nvSpPr>
        <p:spPr>
          <a:xfrm>
            <a:off x="1166269" y="1460003"/>
            <a:ext cx="1373731" cy="369332"/>
          </a:xfrm>
          <a:prstGeom prst="rect">
            <a:avLst/>
          </a:prstGeom>
          <a:noFill/>
        </p:spPr>
        <p:txBody>
          <a:bodyPr wrap="square" rtlCol="0">
            <a:spAutoFit/>
          </a:bodyPr>
          <a:lstStyle/>
          <a:p>
            <a:r>
              <a:rPr lang="es-ES" dirty="0">
                <a:solidFill>
                  <a:srgbClr val="FFFFFF"/>
                </a:solidFill>
              </a:rPr>
              <a:t>IFIC-SCT</a:t>
            </a:r>
          </a:p>
        </p:txBody>
      </p:sp>
      <p:sp>
        <p:nvSpPr>
          <p:cNvPr id="7" name="Marcador de número de diapositiva 6"/>
          <p:cNvSpPr>
            <a:spLocks noGrp="1"/>
          </p:cNvSpPr>
          <p:nvPr>
            <p:ph type="sldNum" sz="quarter" idx="12"/>
          </p:nvPr>
        </p:nvSpPr>
        <p:spPr>
          <a:xfrm>
            <a:off x="6553200" y="6313242"/>
            <a:ext cx="2133600" cy="365125"/>
          </a:xfrm>
        </p:spPr>
        <p:txBody>
          <a:bodyPr/>
          <a:lstStyle/>
          <a:p>
            <a:fld id="{E131B6B5-2164-3247-A94A-F0DBF7B7A6DB}" type="slidenum">
              <a:rPr lang="es-ES_tradnl" smtClean="0"/>
              <a:pPr/>
              <a:t>8</a:t>
            </a:fld>
            <a:endParaRPr lang="es-ES_tradnl"/>
          </a:p>
        </p:txBody>
      </p:sp>
      <p:graphicFrame>
        <p:nvGraphicFramePr>
          <p:cNvPr id="3" name="Tabla 2"/>
          <p:cNvGraphicFramePr>
            <a:graphicFrameLocks noGrp="1"/>
          </p:cNvGraphicFramePr>
          <p:nvPr>
            <p:extLst>
              <p:ext uri="{D42A27DB-BD31-4B8C-83A1-F6EECF244321}">
                <p14:modId xmlns:p14="http://schemas.microsoft.com/office/powerpoint/2010/main" val="3119199789"/>
              </p:ext>
            </p:extLst>
          </p:nvPr>
        </p:nvGraphicFramePr>
        <p:xfrm>
          <a:off x="758293" y="1893100"/>
          <a:ext cx="7556068" cy="1817007"/>
        </p:xfrm>
        <a:graphic>
          <a:graphicData uri="http://schemas.openxmlformats.org/drawingml/2006/table">
            <a:tbl>
              <a:tblPr>
                <a:tableStyleId>{3C2FFA5D-87B4-456A-9821-1D502468CF0F}</a:tableStyleId>
              </a:tblPr>
              <a:tblGrid>
                <a:gridCol w="2090676"/>
                <a:gridCol w="1153533"/>
                <a:gridCol w="2056562"/>
                <a:gridCol w="2255297"/>
              </a:tblGrid>
              <a:tr h="319715">
                <a:tc>
                  <a:txBody>
                    <a:bodyPr/>
                    <a:lstStyle/>
                    <a:p>
                      <a:pPr algn="ctr" fontAlgn="b"/>
                      <a:r>
                        <a:rPr lang="es-ES" sz="1800" u="none" strike="noStrike" dirty="0">
                          <a:effectLst/>
                        </a:rPr>
                        <a:t>PROYECTOS</a:t>
                      </a:r>
                      <a:endParaRPr lang="es-ES" sz="1800" b="0" i="0" u="none" strike="noStrike" dirty="0">
                        <a:solidFill>
                          <a:srgbClr val="000000"/>
                        </a:solidFill>
                        <a:effectLst/>
                        <a:latin typeface="Calibri"/>
                      </a:endParaRPr>
                    </a:p>
                  </a:txBody>
                  <a:tcPr marL="12700" marR="12700" marT="12700" marB="0" anchor="ctr"/>
                </a:tc>
                <a:tc>
                  <a:txBody>
                    <a:bodyPr/>
                    <a:lstStyle/>
                    <a:p>
                      <a:pPr algn="ctr" fontAlgn="b"/>
                      <a:endParaRPr lang="es-ES" sz="1800" b="0" i="0" u="none" strike="noStrike" dirty="0">
                        <a:solidFill>
                          <a:srgbClr val="000000"/>
                        </a:solidFill>
                        <a:effectLst/>
                        <a:latin typeface="Calibri"/>
                      </a:endParaRPr>
                    </a:p>
                  </a:txBody>
                  <a:tcPr marL="12700" marR="12700" marT="12700" marB="0" anchor="ctr"/>
                </a:tc>
                <a:tc>
                  <a:txBody>
                    <a:bodyPr/>
                    <a:lstStyle/>
                    <a:p>
                      <a:pPr algn="ctr" fontAlgn="b"/>
                      <a:r>
                        <a:rPr lang="es-ES" sz="1800" u="none" strike="noStrike" dirty="0">
                          <a:effectLst/>
                        </a:rPr>
                        <a:t>Costes </a:t>
                      </a:r>
                      <a:r>
                        <a:rPr lang="es-ES" sz="1800" u="none" strike="noStrike" dirty="0" smtClean="0">
                          <a:effectLst/>
                        </a:rPr>
                        <a:t>Directos </a:t>
                      </a:r>
                      <a:r>
                        <a:rPr lang="es-ES" sz="1800" u="none" strike="noStrike" dirty="0" smtClean="0">
                          <a:effectLst/>
                        </a:rPr>
                        <a:t>(€)</a:t>
                      </a:r>
                      <a:endParaRPr lang="es-ES" sz="1800" b="0" i="0" u="none" strike="noStrike" dirty="0">
                        <a:solidFill>
                          <a:srgbClr val="000000"/>
                        </a:solidFill>
                        <a:effectLst/>
                        <a:latin typeface="Calibri"/>
                      </a:endParaRPr>
                    </a:p>
                  </a:txBody>
                  <a:tcPr marL="12700" marR="12700" marT="12700" marB="0" anchor="ctr"/>
                </a:tc>
                <a:tc>
                  <a:txBody>
                    <a:bodyPr/>
                    <a:lstStyle/>
                    <a:p>
                      <a:pPr algn="ctr" fontAlgn="b"/>
                      <a:r>
                        <a:rPr lang="es-ES" sz="1800" u="none" strike="noStrike" dirty="0">
                          <a:effectLst/>
                        </a:rPr>
                        <a:t>Costes </a:t>
                      </a:r>
                      <a:r>
                        <a:rPr lang="es-ES" sz="1800" u="none" strike="noStrike" dirty="0" smtClean="0">
                          <a:effectLst/>
                        </a:rPr>
                        <a:t>Indirectos </a:t>
                      </a:r>
                      <a:r>
                        <a:rPr lang="es-ES" sz="1800" u="none" strike="noStrike" dirty="0" smtClean="0">
                          <a:effectLst/>
                        </a:rPr>
                        <a:t>(€)</a:t>
                      </a:r>
                      <a:endParaRPr lang="es-ES" sz="1800" b="0" i="0" u="none" strike="noStrike" dirty="0">
                        <a:solidFill>
                          <a:srgbClr val="000000"/>
                        </a:solidFill>
                        <a:effectLst/>
                        <a:latin typeface="Calibri"/>
                      </a:endParaRPr>
                    </a:p>
                  </a:txBody>
                  <a:tcPr marL="12700" marR="12700" marT="12700" marB="0" anchor="ctr"/>
                </a:tc>
              </a:tr>
              <a:tr h="467976">
                <a:tc>
                  <a:txBody>
                    <a:bodyPr/>
                    <a:lstStyle/>
                    <a:p>
                      <a:pPr algn="ctr" fontAlgn="b"/>
                      <a:r>
                        <a:rPr lang="is-IS" sz="1600" u="none" strike="noStrike" dirty="0">
                          <a:effectLst/>
                        </a:rPr>
                        <a:t>FPA2009-13234-C04-01 </a:t>
                      </a:r>
                      <a:endParaRPr lang="is-IS" sz="1600" b="0" i="0" u="none" strike="noStrike" dirty="0">
                        <a:solidFill>
                          <a:srgbClr val="000000"/>
                        </a:solidFill>
                        <a:effectLst/>
                        <a:latin typeface="Calibri"/>
                      </a:endParaRPr>
                    </a:p>
                  </a:txBody>
                  <a:tcPr marL="12700" marR="12700" marT="12700" marB="0" anchor="ctr">
                    <a:solidFill>
                      <a:srgbClr val="FFFFFF"/>
                    </a:solidFill>
                  </a:tcPr>
                </a:tc>
                <a:tc>
                  <a:txBody>
                    <a:bodyPr/>
                    <a:lstStyle/>
                    <a:p>
                      <a:pPr algn="ctr" fontAlgn="b"/>
                      <a:r>
                        <a:rPr lang="is-IS" sz="1800" u="none" strike="noStrike" dirty="0">
                          <a:effectLst/>
                        </a:rPr>
                        <a:t>2009-2012 </a:t>
                      </a:r>
                      <a:endParaRPr lang="is-IS" sz="1800" b="0" i="0" u="none" strike="noStrike" dirty="0">
                        <a:solidFill>
                          <a:srgbClr val="000000"/>
                        </a:solidFill>
                        <a:effectLst/>
                        <a:latin typeface="Calibri"/>
                      </a:endParaRPr>
                    </a:p>
                  </a:txBody>
                  <a:tcPr marL="12700" marR="12700" marT="12700" marB="0" anchor="ctr">
                    <a:solidFill>
                      <a:srgbClr val="FFFFFF"/>
                    </a:solidFill>
                  </a:tcPr>
                </a:tc>
                <a:tc>
                  <a:txBody>
                    <a:bodyPr/>
                    <a:lstStyle/>
                    <a:p>
                      <a:pPr algn="ctr" fontAlgn="b"/>
                      <a:r>
                        <a:rPr lang="nb-NO" sz="1800" u="none" strike="noStrike" dirty="0">
                          <a:effectLst/>
                        </a:rPr>
                        <a:t>1.610.510</a:t>
                      </a:r>
                      <a:endParaRPr lang="nb-NO" sz="1800" b="0" i="0" u="none" strike="noStrike" dirty="0">
                        <a:solidFill>
                          <a:srgbClr val="000000"/>
                        </a:solidFill>
                        <a:effectLst/>
                        <a:latin typeface="Calibri"/>
                      </a:endParaRPr>
                    </a:p>
                  </a:txBody>
                  <a:tcPr marL="12700" marR="12700" marT="12700" marB="0" anchor="ctr">
                    <a:solidFill>
                      <a:srgbClr val="FFFFFF"/>
                    </a:solidFill>
                  </a:tcPr>
                </a:tc>
                <a:tc>
                  <a:txBody>
                    <a:bodyPr/>
                    <a:lstStyle/>
                    <a:p>
                      <a:pPr algn="ctr" fontAlgn="b"/>
                      <a:r>
                        <a:rPr lang="nb-NO" sz="1800" u="none" strike="noStrike" dirty="0">
                          <a:effectLst/>
                        </a:rPr>
                        <a:t>1.331.000</a:t>
                      </a:r>
                      <a:endParaRPr lang="nb-NO" sz="1800" b="0" i="0" u="none" strike="noStrike" dirty="0">
                        <a:solidFill>
                          <a:srgbClr val="000000"/>
                        </a:solidFill>
                        <a:effectLst/>
                        <a:latin typeface="Calibri"/>
                      </a:endParaRPr>
                    </a:p>
                  </a:txBody>
                  <a:tcPr marL="12700" marR="12700" marT="12700" marB="0" anchor="ctr">
                    <a:solidFill>
                      <a:srgbClr val="FFFFFF"/>
                    </a:solidFill>
                  </a:tcPr>
                </a:tc>
              </a:tr>
              <a:tr h="467976">
                <a:tc>
                  <a:txBody>
                    <a:bodyPr/>
                    <a:lstStyle/>
                    <a:p>
                      <a:pPr algn="ctr" fontAlgn="b"/>
                      <a:r>
                        <a:rPr lang="hu-HU" sz="1600" u="none" strike="noStrike" dirty="0">
                          <a:effectLst/>
                        </a:rPr>
                        <a:t>FPA2012-39055-C02-01 </a:t>
                      </a:r>
                      <a:endParaRPr lang="hu-HU" sz="1600" b="0" i="0" u="none" strike="noStrike" dirty="0">
                        <a:solidFill>
                          <a:srgbClr val="000000"/>
                        </a:solidFill>
                        <a:effectLst/>
                        <a:latin typeface="Calibri"/>
                      </a:endParaRPr>
                    </a:p>
                  </a:txBody>
                  <a:tcPr marL="12700" marR="12700" marT="12700" marB="0" anchor="ctr">
                    <a:solidFill>
                      <a:srgbClr val="FFFFFF"/>
                    </a:solidFill>
                  </a:tcPr>
                </a:tc>
                <a:tc>
                  <a:txBody>
                    <a:bodyPr/>
                    <a:lstStyle/>
                    <a:p>
                      <a:pPr algn="ctr" fontAlgn="b"/>
                      <a:r>
                        <a:rPr lang="is-IS" sz="1800" u="none" strike="noStrike">
                          <a:effectLst/>
                        </a:rPr>
                        <a:t>2013-2015 </a:t>
                      </a:r>
                      <a:endParaRPr lang="is-IS" sz="1800" b="0" i="0" u="none" strike="noStrike">
                        <a:solidFill>
                          <a:srgbClr val="000000"/>
                        </a:solidFill>
                        <a:effectLst/>
                        <a:latin typeface="Calibri"/>
                      </a:endParaRPr>
                    </a:p>
                  </a:txBody>
                  <a:tcPr marL="12700" marR="12700" marT="12700" marB="0" anchor="ctr">
                    <a:solidFill>
                      <a:srgbClr val="FFFFFF"/>
                    </a:solidFill>
                  </a:tcPr>
                </a:tc>
                <a:tc>
                  <a:txBody>
                    <a:bodyPr/>
                    <a:lstStyle/>
                    <a:p>
                      <a:pPr algn="ctr" fontAlgn="b"/>
                      <a:r>
                        <a:rPr lang="hr-HR" sz="1800" u="none" strike="noStrike" dirty="0">
                          <a:effectLst/>
                        </a:rPr>
                        <a:t>1.064.700</a:t>
                      </a:r>
                      <a:endParaRPr lang="hr-HR" sz="1800" b="0" i="0" u="none" strike="noStrike" dirty="0">
                        <a:solidFill>
                          <a:srgbClr val="000000"/>
                        </a:solidFill>
                        <a:effectLst/>
                        <a:latin typeface="Calibri"/>
                      </a:endParaRPr>
                    </a:p>
                  </a:txBody>
                  <a:tcPr marL="12700" marR="12700" marT="12700" marB="0" anchor="ctr">
                    <a:solidFill>
                      <a:srgbClr val="FFFFFF"/>
                    </a:solidFill>
                  </a:tcPr>
                </a:tc>
                <a:tc>
                  <a:txBody>
                    <a:bodyPr/>
                    <a:lstStyle/>
                    <a:p>
                      <a:pPr algn="ctr" fontAlgn="b"/>
                      <a:r>
                        <a:rPr lang="nb-NO" sz="1800" u="none" strike="noStrike" dirty="0">
                          <a:effectLst/>
                        </a:rPr>
                        <a:t>910.000</a:t>
                      </a:r>
                      <a:endParaRPr lang="nb-NO" sz="1800" b="0" i="0" u="none" strike="noStrike" dirty="0">
                        <a:solidFill>
                          <a:srgbClr val="000000"/>
                        </a:solidFill>
                        <a:effectLst/>
                        <a:latin typeface="Calibri"/>
                      </a:endParaRPr>
                    </a:p>
                  </a:txBody>
                  <a:tcPr marL="12700" marR="12700" marT="12700" marB="0" anchor="ctr">
                    <a:solidFill>
                      <a:srgbClr val="FFFFFF"/>
                    </a:solidFill>
                  </a:tcPr>
                </a:tc>
              </a:tr>
              <a:tr h="467976">
                <a:tc>
                  <a:txBody>
                    <a:bodyPr/>
                    <a:lstStyle/>
                    <a:p>
                      <a:pPr algn="ctr" fontAlgn="b"/>
                      <a:r>
                        <a:rPr lang="de-DE" sz="1600" u="none" strike="noStrike" dirty="0">
                          <a:effectLst/>
                        </a:rPr>
                        <a:t>PA2015-65652-C4-1-R</a:t>
                      </a:r>
                      <a:endParaRPr lang="de-DE" sz="1600" b="0" i="0" u="none" strike="noStrike" dirty="0">
                        <a:solidFill>
                          <a:srgbClr val="000000"/>
                        </a:solidFill>
                        <a:effectLst/>
                        <a:latin typeface="Calibri"/>
                      </a:endParaRPr>
                    </a:p>
                  </a:txBody>
                  <a:tcPr marL="12700" marR="12700" marT="12700" marB="0" anchor="ctr">
                    <a:solidFill>
                      <a:srgbClr val="FFFFFF"/>
                    </a:solidFill>
                  </a:tcPr>
                </a:tc>
                <a:tc>
                  <a:txBody>
                    <a:bodyPr/>
                    <a:lstStyle/>
                    <a:p>
                      <a:pPr algn="ctr" fontAlgn="b"/>
                      <a:r>
                        <a:rPr lang="is-IS" sz="1800" u="none" strike="noStrike" dirty="0">
                          <a:effectLst/>
                        </a:rPr>
                        <a:t>2015-2018</a:t>
                      </a:r>
                      <a:endParaRPr lang="is-IS" sz="1800" b="0" i="0" u="none" strike="noStrike" dirty="0">
                        <a:solidFill>
                          <a:srgbClr val="000000"/>
                        </a:solidFill>
                        <a:effectLst/>
                        <a:latin typeface="Calibri"/>
                      </a:endParaRPr>
                    </a:p>
                  </a:txBody>
                  <a:tcPr marL="12700" marR="12700" marT="12700" marB="0" anchor="ctr">
                    <a:solidFill>
                      <a:srgbClr val="FFFFFF"/>
                    </a:solidFill>
                  </a:tcPr>
                </a:tc>
                <a:tc>
                  <a:txBody>
                    <a:bodyPr/>
                    <a:lstStyle/>
                    <a:p>
                      <a:pPr algn="ctr" fontAlgn="b"/>
                      <a:r>
                        <a:rPr lang="hr-HR" sz="1800" u="none" strike="noStrike" dirty="0">
                          <a:effectLst/>
                        </a:rPr>
                        <a:t>1.833.150</a:t>
                      </a:r>
                      <a:endParaRPr lang="hr-HR" sz="1800" b="0" i="0" u="none" strike="noStrike" dirty="0">
                        <a:solidFill>
                          <a:srgbClr val="000000"/>
                        </a:solidFill>
                        <a:effectLst/>
                        <a:latin typeface="Calibri"/>
                      </a:endParaRPr>
                    </a:p>
                  </a:txBody>
                  <a:tcPr marL="12700" marR="12700" marT="12700" marB="0" anchor="ctr">
                    <a:solidFill>
                      <a:srgbClr val="FFFFFF"/>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is-IS" sz="1800" u="none" strike="noStrike" dirty="0" smtClean="0">
                          <a:effectLst/>
                        </a:rPr>
                        <a:t>1.000.000</a:t>
                      </a:r>
                      <a:endParaRPr lang="is-IS" sz="1800" b="0" i="0" u="none" strike="noStrike" dirty="0" smtClean="0">
                        <a:solidFill>
                          <a:srgbClr val="000000"/>
                        </a:solidFill>
                        <a:effectLst/>
                        <a:latin typeface="+mn-lt"/>
                      </a:endParaRPr>
                    </a:p>
                    <a:p>
                      <a:pPr algn="ctr" fontAlgn="b"/>
                      <a:r>
                        <a:rPr lang="is-IS" sz="1800" u="none" strike="noStrike" dirty="0" smtClean="0">
                          <a:effectLst/>
                        </a:rPr>
                        <a:t>(1.515.000 (*))</a:t>
                      </a:r>
                    </a:p>
                  </a:txBody>
                  <a:tcPr marL="12700" marR="12700" marT="12700" marB="0" anchor="ctr">
                    <a:solidFill>
                      <a:srgbClr val="FFFFFF"/>
                    </a:solidFill>
                  </a:tcPr>
                </a:tc>
              </a:tr>
            </a:tbl>
          </a:graphicData>
        </a:graphic>
      </p:graphicFrame>
      <p:sp>
        <p:nvSpPr>
          <p:cNvPr id="6" name="CuadroTexto 5"/>
          <p:cNvSpPr txBox="1"/>
          <p:nvPr/>
        </p:nvSpPr>
        <p:spPr>
          <a:xfrm>
            <a:off x="5738128" y="3824219"/>
            <a:ext cx="2768555" cy="369332"/>
          </a:xfrm>
          <a:prstGeom prst="rect">
            <a:avLst/>
          </a:prstGeom>
          <a:noFill/>
        </p:spPr>
        <p:txBody>
          <a:bodyPr wrap="square" rtlCol="0">
            <a:spAutoFit/>
          </a:bodyPr>
          <a:lstStyle/>
          <a:p>
            <a:r>
              <a:rPr lang="en-GB" dirty="0" smtClean="0"/>
              <a:t>(*) </a:t>
            </a:r>
            <a:r>
              <a:rPr lang="en-GB" dirty="0" smtClean="0"/>
              <a:t>ATLAS M</a:t>
            </a:r>
            <a:r>
              <a:rPr lang="en-GB" dirty="0" smtClean="0"/>
              <a:t>&amp;O included</a:t>
            </a:r>
            <a:endParaRPr lang="en-GB" dirty="0"/>
          </a:p>
        </p:txBody>
      </p:sp>
      <p:sp>
        <p:nvSpPr>
          <p:cNvPr id="8" name="CuadroTexto 7"/>
          <p:cNvSpPr txBox="1"/>
          <p:nvPr/>
        </p:nvSpPr>
        <p:spPr>
          <a:xfrm>
            <a:off x="758293" y="4523312"/>
            <a:ext cx="5019600" cy="923330"/>
          </a:xfrm>
          <a:prstGeom prst="rect">
            <a:avLst/>
          </a:prstGeom>
          <a:noFill/>
          <a:ln>
            <a:solidFill>
              <a:srgbClr val="558ED5"/>
            </a:solidFill>
          </a:ln>
        </p:spPr>
        <p:txBody>
          <a:bodyPr wrap="square" rtlCol="0">
            <a:spAutoFit/>
          </a:bodyPr>
          <a:lstStyle/>
          <a:p>
            <a:r>
              <a:rPr lang="es-ES_tradnl" dirty="0"/>
              <a:t>PROMETEO/2010/</a:t>
            </a:r>
            <a:r>
              <a:rPr lang="es-ES_tradnl" dirty="0" smtClean="0"/>
              <a:t>021   (ATLAS) </a:t>
            </a:r>
          </a:p>
          <a:p>
            <a:r>
              <a:rPr lang="en-GB" dirty="0" smtClean="0"/>
              <a:t>PROMETEO </a:t>
            </a:r>
            <a:r>
              <a:rPr lang="en-GB" dirty="0"/>
              <a:t>II/2013-017 </a:t>
            </a:r>
            <a:r>
              <a:rPr lang="en-GB" dirty="0" smtClean="0"/>
              <a:t> (LHC </a:t>
            </a:r>
            <a:r>
              <a:rPr lang="en-GB" dirty="0"/>
              <a:t>&amp; </a:t>
            </a:r>
            <a:r>
              <a:rPr lang="en-GB" dirty="0" smtClean="0"/>
              <a:t>Cosmology)</a:t>
            </a:r>
            <a:endParaRPr lang="en-GB" dirty="0"/>
          </a:p>
          <a:p>
            <a:r>
              <a:rPr lang="es-ES_tradnl" dirty="0"/>
              <a:t>	</a:t>
            </a:r>
            <a:r>
              <a:rPr lang="es-ES_tradnl" dirty="0" smtClean="0"/>
              <a:t>(</a:t>
            </a:r>
            <a:r>
              <a:rPr lang="en-GB" dirty="0" smtClean="0"/>
              <a:t>Mainly for contracts</a:t>
            </a:r>
            <a:r>
              <a:rPr lang="es-ES_tradnl" dirty="0" smtClean="0"/>
              <a:t>) </a:t>
            </a:r>
            <a:endParaRPr lang="es-ES" dirty="0"/>
          </a:p>
        </p:txBody>
      </p:sp>
    </p:spTree>
    <p:extLst>
      <p:ext uri="{BB962C8B-B14F-4D97-AF65-F5344CB8AC3E}">
        <p14:creationId xmlns:p14="http://schemas.microsoft.com/office/powerpoint/2010/main" val="7517736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normAutofit/>
          </a:bodyPr>
          <a:lstStyle/>
          <a:p>
            <a:r>
              <a:rPr lang="en-GB" sz="3600" dirty="0" smtClean="0"/>
              <a:t>Main goals of the project</a:t>
            </a:r>
            <a:endParaRPr lang="en-GB" sz="2800" dirty="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989" y="6029309"/>
            <a:ext cx="600064" cy="797913"/>
          </a:xfrm>
          <a:prstGeom prst="rect">
            <a:avLst/>
          </a:prstGeom>
        </p:spPr>
      </p:pic>
      <p:sp>
        <p:nvSpPr>
          <p:cNvPr id="9" name="Rectángulo 8"/>
          <p:cNvSpPr/>
          <p:nvPr/>
        </p:nvSpPr>
        <p:spPr>
          <a:xfrm>
            <a:off x="712053" y="6335143"/>
            <a:ext cx="8191224" cy="153525"/>
          </a:xfrm>
          <a:prstGeom prst="rect">
            <a:avLst/>
          </a:prstGeom>
          <a:gradFill flip="none" rotWithShape="1">
            <a:gsLst>
              <a:gs pos="0">
                <a:schemeClr val="tx2">
                  <a:lumMod val="60000"/>
                  <a:lumOff val="40000"/>
                </a:schemeClr>
              </a:gs>
              <a:gs pos="100000">
                <a:srgbClr val="FFFFFF"/>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5" name="CuadroTexto 4"/>
          <p:cNvSpPr txBox="1"/>
          <p:nvPr/>
        </p:nvSpPr>
        <p:spPr>
          <a:xfrm>
            <a:off x="529600" y="1453190"/>
            <a:ext cx="2963119" cy="369332"/>
          </a:xfrm>
          <a:prstGeom prst="rect">
            <a:avLst/>
          </a:prstGeom>
          <a:noFill/>
        </p:spPr>
        <p:txBody>
          <a:bodyPr wrap="square" rtlCol="0">
            <a:spAutoFit/>
          </a:bodyPr>
          <a:lstStyle/>
          <a:p>
            <a:endParaRPr lang="es-ES" dirty="0">
              <a:solidFill>
                <a:schemeClr val="bg1"/>
              </a:solidFill>
            </a:endParaRPr>
          </a:p>
        </p:txBody>
      </p:sp>
      <p:sp>
        <p:nvSpPr>
          <p:cNvPr id="30" name="CuadroTexto 29"/>
          <p:cNvSpPr txBox="1"/>
          <p:nvPr/>
        </p:nvSpPr>
        <p:spPr>
          <a:xfrm>
            <a:off x="1166269" y="1460003"/>
            <a:ext cx="1373731" cy="369332"/>
          </a:xfrm>
          <a:prstGeom prst="rect">
            <a:avLst/>
          </a:prstGeom>
          <a:noFill/>
        </p:spPr>
        <p:txBody>
          <a:bodyPr wrap="square" rtlCol="0">
            <a:spAutoFit/>
          </a:bodyPr>
          <a:lstStyle/>
          <a:p>
            <a:r>
              <a:rPr lang="es-ES" dirty="0">
                <a:solidFill>
                  <a:srgbClr val="FFFFFF"/>
                </a:solidFill>
              </a:rPr>
              <a:t>IFIC-SCT</a:t>
            </a:r>
          </a:p>
        </p:txBody>
      </p:sp>
      <p:sp>
        <p:nvSpPr>
          <p:cNvPr id="7" name="Marcador de número de diapositiva 6"/>
          <p:cNvSpPr>
            <a:spLocks noGrp="1"/>
          </p:cNvSpPr>
          <p:nvPr>
            <p:ph type="sldNum" sz="quarter" idx="12"/>
          </p:nvPr>
        </p:nvSpPr>
        <p:spPr>
          <a:xfrm>
            <a:off x="6553200" y="6313242"/>
            <a:ext cx="2133600" cy="365125"/>
          </a:xfrm>
        </p:spPr>
        <p:txBody>
          <a:bodyPr/>
          <a:lstStyle/>
          <a:p>
            <a:fld id="{E131B6B5-2164-3247-A94A-F0DBF7B7A6DB}" type="slidenum">
              <a:rPr lang="es-ES_tradnl" smtClean="0"/>
              <a:pPr/>
              <a:t>9</a:t>
            </a:fld>
            <a:endParaRPr lang="es-ES_tradnl"/>
          </a:p>
        </p:txBody>
      </p:sp>
      <p:sp>
        <p:nvSpPr>
          <p:cNvPr id="3" name="CuadroTexto 2"/>
          <p:cNvSpPr txBox="1"/>
          <p:nvPr/>
        </p:nvSpPr>
        <p:spPr>
          <a:xfrm>
            <a:off x="702537" y="2142216"/>
            <a:ext cx="7749338" cy="3139321"/>
          </a:xfrm>
          <a:prstGeom prst="rect">
            <a:avLst/>
          </a:prstGeom>
          <a:noFill/>
          <a:ln>
            <a:solidFill>
              <a:srgbClr val="558ED5"/>
            </a:solidFill>
          </a:ln>
        </p:spPr>
        <p:txBody>
          <a:bodyPr wrap="square" rtlCol="0">
            <a:spAutoFit/>
          </a:bodyPr>
          <a:lstStyle/>
          <a:p>
            <a:pPr marL="342900" indent="-342900" algn="just">
              <a:buFont typeface="+mj-lt"/>
              <a:buAutoNum type="arabicPeriod"/>
            </a:pPr>
            <a:r>
              <a:rPr lang="en-GB" dirty="0" smtClean="0"/>
              <a:t>Contribute to the Operation and Maintenance  of the </a:t>
            </a:r>
            <a:r>
              <a:rPr lang="en-GB" dirty="0" smtClean="0"/>
              <a:t>ATLAS </a:t>
            </a:r>
            <a:r>
              <a:rPr lang="en-GB" dirty="0" smtClean="0"/>
              <a:t>detector, in particular the Inner Tracker, with especial emphasis in the </a:t>
            </a:r>
            <a:r>
              <a:rPr lang="en-GB" dirty="0" smtClean="0"/>
              <a:t>tracker </a:t>
            </a:r>
            <a:r>
              <a:rPr lang="en-GB" dirty="0" smtClean="0"/>
              <a:t>alignment. </a:t>
            </a:r>
          </a:p>
          <a:p>
            <a:pPr algn="just"/>
            <a:endParaRPr lang="en-GB" dirty="0"/>
          </a:p>
          <a:p>
            <a:pPr marL="342900" indent="-342900" algn="just">
              <a:buFont typeface="+mj-lt"/>
              <a:buAutoNum type="arabicPeriod"/>
            </a:pPr>
            <a:r>
              <a:rPr lang="en-GB" dirty="0"/>
              <a:t>Exploit the </a:t>
            </a:r>
            <a:r>
              <a:rPr lang="en-GB" dirty="0" smtClean="0"/>
              <a:t>ATLAS </a:t>
            </a:r>
            <a:r>
              <a:rPr lang="en-GB" dirty="0"/>
              <a:t>full potential for physics studies and discoveries, in particular: </a:t>
            </a:r>
          </a:p>
          <a:p>
            <a:pPr marL="742950" lvl="1" indent="-285750" algn="just">
              <a:buFont typeface="Arial"/>
              <a:buChar char="•"/>
            </a:pPr>
            <a:r>
              <a:rPr lang="en-GB" dirty="0"/>
              <a:t>Top physics: precision measurements as well </a:t>
            </a:r>
            <a:r>
              <a:rPr lang="en-GB" dirty="0" smtClean="0"/>
              <a:t>as direct </a:t>
            </a:r>
            <a:r>
              <a:rPr lang="en-GB" dirty="0"/>
              <a:t>searches of new physics with top quark final states.</a:t>
            </a:r>
          </a:p>
          <a:p>
            <a:pPr marL="742950" lvl="1" indent="-285750" algn="just">
              <a:buFont typeface="Arial"/>
              <a:buChar char="•"/>
            </a:pPr>
            <a:r>
              <a:rPr lang="en-GB" dirty="0" smtClean="0"/>
              <a:t>Search </a:t>
            </a:r>
            <a:r>
              <a:rPr lang="en-GB" dirty="0"/>
              <a:t>for </a:t>
            </a:r>
            <a:r>
              <a:rPr lang="en-GB" dirty="0" err="1"/>
              <a:t>Supersymmetry</a:t>
            </a:r>
            <a:r>
              <a:rPr lang="en-GB" dirty="0"/>
              <a:t> and Dark </a:t>
            </a:r>
            <a:r>
              <a:rPr lang="en-GB" dirty="0" smtClean="0"/>
              <a:t>Matter.</a:t>
            </a:r>
            <a:endParaRPr lang="en-GB" dirty="0"/>
          </a:p>
          <a:p>
            <a:pPr algn="just"/>
            <a:endParaRPr lang="en-GB" dirty="0" smtClean="0"/>
          </a:p>
          <a:p>
            <a:pPr marL="342900" indent="-342900" algn="just">
              <a:buFont typeface="+mj-lt"/>
              <a:buAutoNum type="arabicPeriod"/>
            </a:pPr>
            <a:r>
              <a:rPr lang="en-GB" dirty="0" smtClean="0"/>
              <a:t>Design and construction of the new ATLAS Inner tracker for the HL-LHC phase.</a:t>
            </a:r>
            <a:endParaRPr lang="en-GB" dirty="0"/>
          </a:p>
        </p:txBody>
      </p:sp>
    </p:spTree>
    <p:extLst>
      <p:ext uri="{BB962C8B-B14F-4D97-AF65-F5344CB8AC3E}">
        <p14:creationId xmlns:p14="http://schemas.microsoft.com/office/powerpoint/2010/main" val="39822740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29439</TotalTime>
  <Words>4141</Words>
  <Application>Microsoft Macintosh PowerPoint</Application>
  <PresentationFormat>Presentación en pantalla (4:3)</PresentationFormat>
  <Paragraphs>552</Paragraphs>
  <Slides>45</Slides>
  <Notes>8</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Tema de Office</vt:lpstr>
      <vt:lpstr>Presentación de PowerPoint</vt:lpstr>
      <vt:lpstr>Background</vt:lpstr>
      <vt:lpstr>SCT Construction</vt:lpstr>
      <vt:lpstr>ID integration and Instalation</vt:lpstr>
      <vt:lpstr>Commissioning</vt:lpstr>
      <vt:lpstr>LHC and HL-LHC                              </vt:lpstr>
      <vt:lpstr>       Personnel IFIC-tracker project                               (2017)</vt:lpstr>
      <vt:lpstr>Budget</vt:lpstr>
      <vt:lpstr>Main goals of the project</vt:lpstr>
      <vt:lpstr>Detector operation</vt:lpstr>
      <vt:lpstr>Track-base alignment </vt:lpstr>
      <vt:lpstr>Track-base alignment </vt:lpstr>
      <vt:lpstr>Top Physics</vt:lpstr>
      <vt:lpstr>Top quark mass and top quark pair production </vt:lpstr>
      <vt:lpstr>Top quark and W boson polarisation observables</vt:lpstr>
      <vt:lpstr>Top quark and W boson polarisation observables</vt:lpstr>
      <vt:lpstr>LHC Top Working Group</vt:lpstr>
      <vt:lpstr>      Dark matter search  associated to top quark        production</vt:lpstr>
      <vt:lpstr>Supersymmetry</vt:lpstr>
      <vt:lpstr>SUSY Searches: R-parity violation</vt:lpstr>
      <vt:lpstr>SUSY Searches: Z+MET, dark matter</vt:lpstr>
      <vt:lpstr>SUSY Searches: input from theory</vt:lpstr>
      <vt:lpstr>SUSY Searches: present &amp; future</vt:lpstr>
      <vt:lpstr>Relevant ATLAS positions</vt:lpstr>
      <vt:lpstr>MoEDAL Experiment</vt:lpstr>
      <vt:lpstr>MoEDAL detectors</vt:lpstr>
      <vt:lpstr>MoEDAL physics</vt:lpstr>
      <vt:lpstr>MoEDAL results &amp; plans</vt:lpstr>
      <vt:lpstr>Presentación de PowerPoint</vt:lpstr>
      <vt:lpstr>HL-LHC</vt:lpstr>
      <vt:lpstr>“All-Si Tracker” (HL-LHC)</vt:lpstr>
      <vt:lpstr>IFIC @ ATLAS ITk</vt:lpstr>
      <vt:lpstr>Sensors</vt:lpstr>
      <vt:lpstr>Petals</vt:lpstr>
      <vt:lpstr>Petals</vt:lpstr>
      <vt:lpstr>Petals</vt:lpstr>
      <vt:lpstr>Petals</vt:lpstr>
      <vt:lpstr>Petalet</vt:lpstr>
      <vt:lpstr>Electrical tests @ CERN</vt:lpstr>
      <vt:lpstr>Global Support and Integration</vt:lpstr>
      <vt:lpstr>Global Support and Integration</vt:lpstr>
      <vt:lpstr>Global Support and Integration</vt:lpstr>
      <vt:lpstr>Schedule</vt:lpstr>
      <vt:lpstr>Production @ IFIC</vt:lpstr>
      <vt:lpstr>Finial remarks </vt:lpstr>
    </vt:vector>
  </TitlesOfParts>
  <Company>ifae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dc:title>
  <dc:creator>mario martinez</dc:creator>
  <cp:lastModifiedBy>Carmen Garcia</cp:lastModifiedBy>
  <cp:revision>595</cp:revision>
  <cp:lastPrinted>2015-07-09T17:55:52Z</cp:lastPrinted>
  <dcterms:created xsi:type="dcterms:W3CDTF">2014-06-04T14:35:15Z</dcterms:created>
  <dcterms:modified xsi:type="dcterms:W3CDTF">2017-01-19T23:03:21Z</dcterms:modified>
</cp:coreProperties>
</file>