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4" r:id="rId3"/>
  </p:sldMasterIdLst>
  <p:notesMasterIdLst>
    <p:notesMasterId r:id="rId16"/>
  </p:notesMasterIdLst>
  <p:handoutMasterIdLst>
    <p:handoutMasterId r:id="rId17"/>
  </p:handoutMasterIdLst>
  <p:sldIdLst>
    <p:sldId id="641" r:id="rId4"/>
    <p:sldId id="643" r:id="rId5"/>
    <p:sldId id="690" r:id="rId6"/>
    <p:sldId id="652" r:id="rId7"/>
    <p:sldId id="657" r:id="rId8"/>
    <p:sldId id="693" r:id="rId9"/>
    <p:sldId id="697" r:id="rId10"/>
    <p:sldId id="683" r:id="rId11"/>
    <p:sldId id="671" r:id="rId12"/>
    <p:sldId id="648" r:id="rId13"/>
    <p:sldId id="691" r:id="rId14"/>
    <p:sldId id="698" r:id="rId15"/>
  </p:sldIdLst>
  <p:sldSz cx="9144000" cy="6858000" type="screen4x3"/>
  <p:notesSz cx="6858000" cy="9144000"/>
  <p:defaultTextStyle>
    <a:defPPr>
      <a:defRPr lang="es-ES"/>
    </a:defPPr>
    <a:lvl1pPr marL="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3366FF"/>
    <a:srgbClr val="66FF33"/>
    <a:srgbClr val="99FF66"/>
    <a:srgbClr val="FF5050"/>
    <a:srgbClr val="000099"/>
    <a:srgbClr val="FF0000"/>
    <a:srgbClr val="000000"/>
    <a:srgbClr val="99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25" autoAdjust="0"/>
    <p:restoredTop sz="96596" autoAdjust="0"/>
  </p:normalViewPr>
  <p:slideViewPr>
    <p:cSldViewPr>
      <p:cViewPr varScale="1">
        <p:scale>
          <a:sx n="73" d="100"/>
          <a:sy n="73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2" d="100"/>
          <a:sy n="52" d="100"/>
        </p:scale>
        <p:origin x="-23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082BD-2F07-4AB2-8F83-032733739B8B}" type="datetimeFigureOut">
              <a:rPr lang="en-GB" smtClean="0"/>
              <a:pPr/>
              <a:t>19/12/2016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D412D-FF29-4968-A391-8A95E62471F6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6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3AA7A-B341-44AB-9866-4F8978DA90C4}" type="datetimeFigureOut">
              <a:rPr lang="en-GB" smtClean="0"/>
              <a:pPr/>
              <a:t>19/12/2016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CE34-2D22-4E89-906C-2547F6BEE50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8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4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52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6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79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8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0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112568" cy="92697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2686"/>
            <a:ext cx="670176" cy="4000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652686"/>
            <a:ext cx="841992" cy="38617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539552" y="652686"/>
            <a:ext cx="1512168" cy="4000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96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67F3-7DD5-4595-84E7-CFD953082D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Rectángulo redondeado"/>
          <p:cNvSpPr/>
          <p:nvPr userDrawn="1"/>
        </p:nvSpPr>
        <p:spPr>
          <a:xfrm>
            <a:off x="281548" y="476672"/>
            <a:ext cx="8322899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87C1-21F0-4839-8B64-5D1C15099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3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CF0A-94B9-4E6C-941E-69C5B2079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4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996F-B354-49DC-8B25-D72880B35A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82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92A8-DFEF-4160-AF37-2514C3ABF1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AE41-9BFA-46D3-AF18-BD0E35525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619F-838A-449C-875C-50FC922B9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24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2CAD-A83F-41EB-9A1A-7149EC6C76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CB6B-4169-4DCD-B920-396E9C810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900D-25F3-49CE-8B9D-617A3BA78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C2DF-4635-40BA-A61F-61399F2ECB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0" y="6548438"/>
            <a:ext cx="581183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77050" y="6551613"/>
            <a:ext cx="306388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1F4-2137-43EF-B607-423A13778E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0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E938-C33A-4BA3-96ED-68D498851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B193-F7A7-44D6-8FDA-05314FB7A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1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D165-84DA-4C3C-BC74-B8C5F1F1D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6F70-DDB0-487A-9B99-A867D1DEB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45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83D1-A104-4A9E-AA4C-43B7AA651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1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EED4-3DF5-4797-8C50-2090CE4F13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77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CDD1-123E-4184-AC5E-CD0FACA4A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000CC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57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05DFE-824B-45EC-8AF5-40D8A95B3D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70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17A11-137A-415A-B9B8-4FA6D24CF0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2FA8-D767-43F7-9C1A-AA239772D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16663" y="539750"/>
            <a:ext cx="1744662" cy="5362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084763" cy="5362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20B0-F1AA-499E-BCD0-34D5B3733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7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0" y="539750"/>
            <a:ext cx="6981825" cy="693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79500" y="1377950"/>
            <a:ext cx="34147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377950"/>
            <a:ext cx="3414712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3FFD-6703-48F0-A5F1-C6D4CB093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iseño Juan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61344"/>
            <a:ext cx="8856000" cy="6552728"/>
          </a:xfrm>
          <a:prstGeom prst="roundRect">
            <a:avLst>
              <a:gd name="adj" fmla="val 45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864096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13848"/>
            <a:ext cx="8568952" cy="476748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80633"/>
            <a:ext cx="2895600" cy="144016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 sz="1000" b="1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50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132032" y="153808"/>
            <a:ext cx="8856000" cy="6552000"/>
          </a:xfrm>
          <a:prstGeom prst="roundRect">
            <a:avLst>
              <a:gd name="adj" fmla="val 4561"/>
            </a:avLst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/>
            <a:endParaRPr lang="en-GB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noFill/>
        </p:spPr>
        <p:txBody>
          <a:bodyPr>
            <a:normAutofit/>
          </a:bodyPr>
          <a:lstStyle>
            <a:lvl1pPr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1613856"/>
            <a:ext cx="8229600" cy="452596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288032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165312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58648" y="274638"/>
            <a:ext cx="7416824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3204" y="1700808"/>
            <a:ext cx="82296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8 Rectángulo redondeado"/>
          <p:cNvSpPr/>
          <p:nvPr userDrawn="1"/>
        </p:nvSpPr>
        <p:spPr>
          <a:xfrm>
            <a:off x="251520" y="188640"/>
            <a:ext cx="8712968" cy="6480720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1" r:id="rId2"/>
    <p:sldLayoutId id="2147483679" r:id="rId3"/>
    <p:sldLayoutId id="214748367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hf sldNum="0" hdr="0" ftr="0" dt="0"/>
  <p:txStyles>
    <p:titleStyle>
      <a:lvl1pPr algn="ctr" defTabSz="914024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1" indent="-342761" algn="l" defTabSz="9140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531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cap pp folgemaß a 22_2_0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6981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377950"/>
            <a:ext cx="6981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Textbeispiel normal</a:t>
            </a:r>
          </a:p>
          <a:p>
            <a:pPr lvl="1"/>
            <a:r>
              <a:rPr lang="en-US" smtClean="0"/>
              <a:t>Textbeispiel klein</a:t>
            </a:r>
          </a:p>
          <a:p>
            <a:pPr lvl="2"/>
            <a:r>
              <a:rPr lang="en-US" smtClean="0"/>
              <a:t>Textbeispiel eingerückt</a:t>
            </a:r>
          </a:p>
          <a:p>
            <a:pPr lvl="3"/>
            <a:r>
              <a:rPr lang="en-US" smtClean="0"/>
              <a:t>Textbeispiel weiter eingerückt</a:t>
            </a:r>
          </a:p>
          <a:p>
            <a:pPr lvl="4"/>
            <a:r>
              <a:rPr lang="en-US" smtClean="0"/>
              <a:t>Textbeispiel noch weiter eingerückt</a:t>
            </a:r>
            <a:endParaRPr lang="de-DE" smtClean="0"/>
          </a:p>
          <a:p>
            <a:pPr lvl="1"/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548438"/>
            <a:ext cx="58118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3366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51613"/>
            <a:ext cx="306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0B45E6-D757-4344-83D9-495E4CAFB3CC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5pPr>
      <a:lvl6pPr marL="4572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6pPr>
      <a:lvl7pPr marL="9144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7pPr>
      <a:lvl8pPr marL="1371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8pPr>
      <a:lvl9pPr marL="18288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58775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2pPr>
      <a:lvl3pPr marL="719138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0795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14398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18970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6pPr>
      <a:lvl7pPr marL="23542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7pPr>
      <a:lvl8pPr marL="28114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8pPr>
      <a:lvl9pPr marL="3268663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73992"/>
            <a:ext cx="2304256" cy="21592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" y="3126429"/>
            <a:ext cx="3375036" cy="30388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4151"/>
            <a:ext cx="2448364" cy="1836857"/>
          </a:xfrm>
          <a:prstGeom prst="rect">
            <a:avLst/>
          </a:prstGeom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195736" y="476672"/>
            <a:ext cx="5328592" cy="1296144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000066"/>
                </a:solidFill>
              </a:rPr>
              <a:t>Información sobre el Severo Ochoa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1419"/>
            <a:ext cx="3858489" cy="252384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14" y="2057629"/>
            <a:ext cx="2915206" cy="115534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15773"/>
            <a:ext cx="722062" cy="9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67"/>
    </mc:Choice>
    <mc:Fallback xmlns="">
      <p:transition spd="slow" advTm="166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07992" y="490320"/>
            <a:ext cx="5476376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Mucho por cumplir…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476376" cy="490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1"/>
    </mc:Choice>
    <mc:Fallback xmlns="">
      <p:transition spd="slow" advTm="61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07992" y="490320"/>
            <a:ext cx="5476376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Mucho por cumplir…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235860" cy="502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"/>
    </mc:Choice>
    <mc:Fallback xmlns="">
      <p:transition spd="slow" advTm="162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 rot="20116072">
            <a:off x="771701" y="876280"/>
            <a:ext cx="3811982" cy="720080"/>
          </a:xfrm>
        </p:spPr>
        <p:txBody>
          <a:bodyPr>
            <a:noAutofit/>
          </a:bodyPr>
          <a:lstStyle/>
          <a:p>
            <a:pPr algn="l"/>
            <a:r>
              <a:rPr lang="es-ES" dirty="0" smtClean="0">
                <a:solidFill>
                  <a:srgbClr val="000066"/>
                </a:solidFill>
              </a:rPr>
              <a:t> ¡Feliz Navidad!</a:t>
            </a:r>
            <a:endParaRPr lang="es-E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 rot="1180903">
            <a:off x="5678198" y="639561"/>
            <a:ext cx="3258439" cy="720080"/>
          </a:xfrm>
          <a:prstGeom prst="rect">
            <a:avLst/>
          </a:prstGeom>
        </p:spPr>
        <p:txBody>
          <a:bodyPr vert="horz" lIns="91402" tIns="45702" rIns="91402" bIns="45702" rtlCol="0" anchor="ctr">
            <a:noAutofit/>
          </a:bodyPr>
          <a:lstStyle>
            <a:lvl1pPr algn="ctr" defTabSz="91402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0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¡Bon Nadal!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7" y="2060848"/>
            <a:ext cx="7124283" cy="4007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33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"/>
    </mc:Choice>
    <mc:Fallback xmlns="">
      <p:transition spd="slow" advTm="29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90872" y="908720"/>
            <a:ext cx="8229600" cy="72008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000066"/>
                </a:solidFill>
              </a:rPr>
              <a:t>S8A’s y </a:t>
            </a:r>
            <a:r>
              <a:rPr lang="es-ES" sz="4800" dirty="0" err="1" smtClean="0">
                <a:solidFill>
                  <a:srgbClr val="000066"/>
                </a:solidFill>
              </a:rPr>
              <a:t>MM’s</a:t>
            </a:r>
            <a:endParaRPr lang="es-ES" sz="48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6718"/>
              </p:ext>
            </p:extLst>
          </p:nvPr>
        </p:nvGraphicFramePr>
        <p:xfrm>
          <a:off x="755575" y="2132856"/>
          <a:ext cx="74888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2014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TOTAL Activos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Severo Ochoa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 +3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María de Maeztu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83568" y="1772816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toda España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97216" y="3477195"/>
            <a:ext cx="542571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En la </a:t>
            </a:r>
            <a:r>
              <a:rPr lang="es-ES" dirty="0" err="1" smtClean="0">
                <a:solidFill>
                  <a:srgbClr val="FF0000"/>
                </a:solidFill>
              </a:rPr>
              <a:t>Comunitat</a:t>
            </a:r>
            <a:r>
              <a:rPr lang="es-ES" dirty="0" smtClean="0">
                <a:solidFill>
                  <a:srgbClr val="FF0000"/>
                </a:solidFill>
              </a:rPr>
              <a:t> Valenciana: </a:t>
            </a:r>
          </a:p>
          <a:p>
            <a:r>
              <a:rPr lang="es-ES" dirty="0" smtClean="0"/>
              <a:t>3 Severo Ochoa y 1 Unidad María de Maeztu</a:t>
            </a:r>
          </a:p>
          <a:p>
            <a:r>
              <a:rPr lang="es-ES" dirty="0" smtClean="0"/>
              <a:t>(IFIC, IN, ITQ e </a:t>
            </a:r>
            <a:r>
              <a:rPr lang="es-ES" dirty="0" err="1" smtClean="0"/>
              <a:t>ICMol</a:t>
            </a:r>
            <a:r>
              <a:rPr lang="es-ES" dirty="0" smtClean="0"/>
              <a:t>)</a:t>
            </a:r>
          </a:p>
          <a:p>
            <a:endParaRPr lang="es-ES" dirty="0" smtClean="0"/>
          </a:p>
          <a:p>
            <a:r>
              <a:rPr lang="es-ES" dirty="0">
                <a:solidFill>
                  <a:srgbClr val="FF0000"/>
                </a:solidFill>
              </a:rPr>
              <a:t>En el </a:t>
            </a:r>
            <a:r>
              <a:rPr lang="es-ES" dirty="0" smtClean="0">
                <a:solidFill>
                  <a:srgbClr val="FF0000"/>
                </a:solidFill>
              </a:rPr>
              <a:t>CSIC (&gt; 130 institutos; &gt;160 unidades asociadas): 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1</a:t>
            </a:r>
            <a:r>
              <a:rPr lang="es-ES" dirty="0" smtClean="0"/>
              <a:t>0 </a:t>
            </a:r>
            <a:r>
              <a:rPr lang="es-ES" dirty="0"/>
              <a:t>Severo Ochoa y 1 Unidad María de </a:t>
            </a:r>
            <a:r>
              <a:rPr lang="es-ES" dirty="0" smtClean="0"/>
              <a:t>Maeztu</a:t>
            </a:r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En la </a:t>
            </a:r>
            <a:r>
              <a:rPr lang="es-ES" dirty="0" smtClean="0">
                <a:solidFill>
                  <a:srgbClr val="FF0000"/>
                </a:solidFill>
              </a:rPr>
              <a:t>UV (22 institutos + 5 ERIS + → </a:t>
            </a:r>
            <a:r>
              <a:rPr lang="es-ES" sz="2000" dirty="0" smtClean="0">
                <a:solidFill>
                  <a:srgbClr val="FF0000"/>
                </a:solidFill>
              </a:rPr>
              <a:t>∞</a:t>
            </a:r>
            <a:r>
              <a:rPr lang="es-ES" dirty="0" smtClean="0">
                <a:solidFill>
                  <a:srgbClr val="FF0000"/>
                </a:solidFill>
              </a:rPr>
              <a:t> departamentos): 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1 Severo Ochoa y 1 Unidad María de </a:t>
            </a:r>
            <a:r>
              <a:rPr lang="es-ES" dirty="0" smtClean="0"/>
              <a:t>Maeztu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4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8"/>
    </mc:Choice>
    <mc:Fallback xmlns="">
      <p:transition spd="slow" advTm="496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967136" y="332656"/>
            <a:ext cx="3909120" cy="720080"/>
          </a:xfrm>
        </p:spPr>
        <p:txBody>
          <a:bodyPr>
            <a:noAutofit/>
          </a:bodyPr>
          <a:lstStyle/>
          <a:p>
            <a:pPr algn="l"/>
            <a:r>
              <a:rPr lang="es-ES" sz="4400" i="1" dirty="0" smtClean="0">
                <a:solidFill>
                  <a:srgbClr val="000066"/>
                </a:solidFill>
              </a:rPr>
              <a:t>Postdoctorales</a:t>
            </a:r>
            <a:endParaRPr lang="es-ES" sz="44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1293723"/>
            <a:ext cx="838517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0066"/>
                </a:solidFill>
              </a:rPr>
              <a:t>Contratación de </a:t>
            </a:r>
            <a:r>
              <a:rPr lang="es-ES" sz="2400" dirty="0" err="1" smtClean="0">
                <a:solidFill>
                  <a:srgbClr val="000066"/>
                </a:solidFill>
              </a:rPr>
              <a:t>postdocs</a:t>
            </a:r>
            <a:r>
              <a:rPr lang="es-ES" sz="2400" dirty="0" smtClean="0">
                <a:solidFill>
                  <a:srgbClr val="000066"/>
                </a:solidFill>
              </a:rPr>
              <a:t> teóricos:</a:t>
            </a:r>
          </a:p>
          <a:p>
            <a:pPr marL="799911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66"/>
                </a:solidFill>
              </a:rPr>
              <a:t>5</a:t>
            </a:r>
            <a:r>
              <a:rPr lang="es-ES" sz="2200" dirty="0" smtClean="0">
                <a:solidFill>
                  <a:srgbClr val="000066"/>
                </a:solidFill>
              </a:rPr>
              <a:t> </a:t>
            </a:r>
            <a:r>
              <a:rPr lang="es-ES" sz="2200" dirty="0" err="1" smtClean="0">
                <a:solidFill>
                  <a:srgbClr val="000066"/>
                </a:solidFill>
              </a:rPr>
              <a:t>postdocs</a:t>
            </a:r>
            <a:r>
              <a:rPr lang="es-ES" sz="2200" dirty="0" smtClean="0">
                <a:solidFill>
                  <a:srgbClr val="000066"/>
                </a:solidFill>
              </a:rPr>
              <a:t> incorporados + 2 empezarán en 2017</a:t>
            </a:r>
          </a:p>
          <a:p>
            <a:pPr marL="799911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rgbClr val="000066"/>
                </a:solidFill>
              </a:rPr>
              <a:t>Género: 1 mujer/7 puestos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0066"/>
                </a:solidFill>
              </a:rPr>
              <a:t>Contratación </a:t>
            </a:r>
            <a:r>
              <a:rPr lang="es-ES" sz="2400" dirty="0" err="1" smtClean="0">
                <a:solidFill>
                  <a:srgbClr val="000066"/>
                </a:solidFill>
              </a:rPr>
              <a:t>postdocs</a:t>
            </a:r>
            <a:r>
              <a:rPr lang="es-ES" sz="2400" dirty="0" smtClean="0">
                <a:solidFill>
                  <a:srgbClr val="000066"/>
                </a:solidFill>
              </a:rPr>
              <a:t> experimentales:</a:t>
            </a:r>
          </a:p>
          <a:p>
            <a:pPr marL="799911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66"/>
                </a:solidFill>
              </a:rPr>
              <a:t>5</a:t>
            </a:r>
            <a:r>
              <a:rPr lang="es-ES" sz="2200" dirty="0" smtClean="0">
                <a:solidFill>
                  <a:srgbClr val="000066"/>
                </a:solidFill>
              </a:rPr>
              <a:t> </a:t>
            </a:r>
            <a:r>
              <a:rPr lang="es-ES" sz="2200" dirty="0" err="1" smtClean="0">
                <a:solidFill>
                  <a:srgbClr val="000066"/>
                </a:solidFill>
              </a:rPr>
              <a:t>postdocs</a:t>
            </a:r>
            <a:r>
              <a:rPr lang="es-ES" sz="2200" dirty="0" smtClean="0">
                <a:solidFill>
                  <a:srgbClr val="000066"/>
                </a:solidFill>
              </a:rPr>
              <a:t>  incorporados + 3 empezarán en 2017</a:t>
            </a:r>
          </a:p>
          <a:p>
            <a:pPr marL="799911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rgbClr val="000066"/>
                </a:solidFill>
              </a:rPr>
              <a:t>Género: 2 mujeres/8 puestos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0066"/>
                </a:solidFill>
              </a:rPr>
              <a:t>Conclusiones: proceso bastante dinámico (Elena Pastor + nuevo procedimiento de la Bolsa de Trabajo).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400" dirty="0" smtClean="0">
                <a:solidFill>
                  <a:srgbClr val="000066"/>
                </a:solidFill>
              </a:rPr>
              <a:t>Próximos pasos: nueva tanda de postdoctorales.</a:t>
            </a:r>
            <a:endParaRPr lang="es-ES" sz="2800" dirty="0">
              <a:solidFill>
                <a:srgbClr val="000066"/>
              </a:solidFill>
            </a:endParaRPr>
          </a:p>
          <a:p>
            <a:pPr marL="799911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rgbClr val="000066"/>
                </a:solidFill>
              </a:rPr>
              <a:t>Determinar criterios y disponibilidad presupuestaria</a:t>
            </a:r>
          </a:p>
          <a:p>
            <a:pPr marL="799911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rgbClr val="000066"/>
                </a:solidFill>
              </a:rPr>
              <a:t>Condicionantes: </a:t>
            </a:r>
            <a:r>
              <a:rPr lang="es-ES" sz="2200" dirty="0" err="1" smtClean="0">
                <a:solidFill>
                  <a:srgbClr val="000066"/>
                </a:solidFill>
              </a:rPr>
              <a:t>RyC’s</a:t>
            </a:r>
            <a:r>
              <a:rPr lang="es-ES" sz="2200" dirty="0" smtClean="0">
                <a:solidFill>
                  <a:srgbClr val="000066"/>
                </a:solidFill>
              </a:rPr>
              <a:t> /  Prórrogas / </a:t>
            </a:r>
            <a:r>
              <a:rPr lang="es-ES" sz="2200" dirty="0">
                <a:solidFill>
                  <a:srgbClr val="000066"/>
                </a:solidFill>
              </a:rPr>
              <a:t>Acuerdo UVEG-CSIC </a:t>
            </a:r>
            <a:endParaRPr lang="es-ES" sz="22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211"/>
    </mc:Choice>
    <mc:Fallback xmlns="">
      <p:transition spd="slow" advTm="3512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627784" y="476672"/>
            <a:ext cx="5040560" cy="720080"/>
          </a:xfrm>
        </p:spPr>
        <p:txBody>
          <a:bodyPr>
            <a:noAutofit/>
          </a:bodyPr>
          <a:lstStyle/>
          <a:p>
            <a:pPr algn="l"/>
            <a:r>
              <a:rPr lang="es-ES" sz="4400" i="1" dirty="0" smtClean="0">
                <a:solidFill>
                  <a:srgbClr val="000066"/>
                </a:solidFill>
              </a:rPr>
              <a:t>Acuerdo CSIC – UV </a:t>
            </a:r>
            <a:endParaRPr lang="es-ES" sz="44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25005" y="1431642"/>
            <a:ext cx="825145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0066"/>
                </a:solidFill>
              </a:rPr>
              <a:t>Razones del acuerdo CSIC-UV sobre el S8A 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Involucrar a la UV (“Beneficiario Asociado”)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A</a:t>
            </a:r>
            <a:r>
              <a:rPr lang="es-ES" sz="2000" dirty="0" smtClean="0">
                <a:solidFill>
                  <a:srgbClr val="000066"/>
                </a:solidFill>
              </a:rPr>
              <a:t>lgunas acciones más fáciles por la UV.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Largo y tortuoso proceso: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Lo acepta el CSIC.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Lo permite la convocatoria.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Se habla con el equipo Gestor del S8A.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Se escribe y re-escribe un acuerdo (CSIC-UV-Equipo Gestor).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Lo aprueba el MINECO.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… lo paraliza el decreto de cierre de ejercicio en julio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Enormes perjuicios para nosotros: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Gastos comprometidos se pagan por presupuesto ordinario.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Se retrasan acciones (contratos </a:t>
            </a:r>
            <a:r>
              <a:rPr lang="es-ES" sz="2000" dirty="0" err="1" smtClean="0">
                <a:solidFill>
                  <a:srgbClr val="000066"/>
                </a:solidFill>
              </a:rPr>
              <a:t>postdocs</a:t>
            </a:r>
            <a:r>
              <a:rPr lang="es-ES" sz="2000" dirty="0" smtClean="0">
                <a:solidFill>
                  <a:srgbClr val="000066"/>
                </a:solidFill>
              </a:rPr>
              <a:t>)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Se comprometen otras (</a:t>
            </a:r>
            <a:r>
              <a:rPr lang="es-ES" sz="2000" dirty="0" err="1" smtClean="0">
                <a:solidFill>
                  <a:srgbClr val="000066"/>
                </a:solidFill>
              </a:rPr>
              <a:t>PTAs</a:t>
            </a:r>
            <a:r>
              <a:rPr lang="es-ES" sz="2000" dirty="0" smtClean="0">
                <a:solidFill>
                  <a:srgbClr val="000066"/>
                </a:solidFill>
              </a:rPr>
              <a:t>)</a:t>
            </a:r>
          </a:p>
          <a:p>
            <a:pPr marL="742761" lvl="1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¿Qué podrá pagarse cuando sea posible hacerlo?</a:t>
            </a:r>
          </a:p>
        </p:txBody>
      </p:sp>
    </p:spTree>
    <p:extLst>
      <p:ext uri="{BB962C8B-B14F-4D97-AF65-F5344CB8AC3E}">
        <p14:creationId xmlns:p14="http://schemas.microsoft.com/office/powerpoint/2010/main" val="9428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69"/>
    </mc:Choice>
    <mc:Fallback xmlns="">
      <p:transition spd="slow" advTm="1376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771800" y="332656"/>
            <a:ext cx="5760640" cy="720080"/>
          </a:xfrm>
        </p:spPr>
        <p:txBody>
          <a:bodyPr>
            <a:noAutofit/>
          </a:bodyPr>
          <a:lstStyle/>
          <a:p>
            <a:pPr algn="l"/>
            <a:r>
              <a:rPr lang="es-ES" sz="4000" i="1" dirty="0" smtClean="0">
                <a:solidFill>
                  <a:srgbClr val="000066"/>
                </a:solidFill>
              </a:rPr>
              <a:t>Formación y estabilización</a:t>
            </a:r>
            <a:endParaRPr lang="es-ES" sz="40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07307" y="1052736"/>
            <a:ext cx="83851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rgbClr val="000066"/>
                </a:solidFill>
              </a:rPr>
              <a:t>Estudiantes de máster:</a:t>
            </a:r>
            <a:r>
              <a:rPr lang="es-ES" sz="2800" dirty="0" smtClean="0">
                <a:solidFill>
                  <a:srgbClr val="000066"/>
                </a:solidFill>
              </a:rPr>
              <a:t> </a:t>
            </a:r>
          </a:p>
          <a:p>
            <a:pPr marL="799911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2015/2016: 8 teóricos y 5 experimentales </a:t>
            </a:r>
          </a:p>
          <a:p>
            <a:pPr lvl="1">
              <a:spcAft>
                <a:spcPts val="600"/>
              </a:spcAft>
            </a:pPr>
            <a:r>
              <a:rPr lang="es-ES" sz="2400" dirty="0">
                <a:solidFill>
                  <a:srgbClr val="000066"/>
                </a:solidFill>
              </a:rPr>
              <a:t>	</a:t>
            </a:r>
            <a:r>
              <a:rPr lang="es-ES" sz="2400" dirty="0" smtClean="0">
                <a:solidFill>
                  <a:srgbClr val="000066"/>
                </a:solidFill>
              </a:rPr>
              <a:t>(3 mujeres/13 puestos)</a:t>
            </a:r>
          </a:p>
          <a:p>
            <a:pPr marL="799911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2016/2017: 3 teóricos y 5 experimentales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rgbClr val="000066"/>
                </a:solidFill>
              </a:rPr>
              <a:t>Becas predoctorales F.P.I.:</a:t>
            </a:r>
          </a:p>
          <a:p>
            <a:pPr marL="799911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2015: 6 experimentales (2 mujeres/6 puestos)</a:t>
            </a:r>
          </a:p>
          <a:p>
            <a:pPr marL="799911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2016: 3 teóricas +1 experimental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rgbClr val="000066"/>
                </a:solidFill>
              </a:rPr>
              <a:t>Becas predoctorales La Caixa</a:t>
            </a:r>
            <a:r>
              <a:rPr lang="es-ES" sz="2800" dirty="0" smtClean="0">
                <a:solidFill>
                  <a:srgbClr val="000066"/>
                </a:solidFill>
              </a:rPr>
              <a:t>:</a:t>
            </a:r>
          </a:p>
          <a:p>
            <a:pPr marL="799911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2015: 2 teóricas + 1 experimental (3 mujeres/3 puestos)</a:t>
            </a:r>
          </a:p>
          <a:p>
            <a:pPr marL="799911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66"/>
                </a:solidFill>
              </a:rPr>
              <a:t>2016/2017: COFUND, evaluación abierta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800" b="1" dirty="0" smtClean="0">
                <a:solidFill>
                  <a:srgbClr val="000066"/>
                </a:solidFill>
              </a:rPr>
              <a:t>5 Investigadores Ramón </a:t>
            </a:r>
            <a:r>
              <a:rPr lang="es-ES" sz="2800" b="1" dirty="0">
                <a:solidFill>
                  <a:srgbClr val="000066"/>
                </a:solidFill>
              </a:rPr>
              <a:t>y Cajal pagados por el </a:t>
            </a:r>
            <a:r>
              <a:rPr lang="es-ES" sz="2800" b="1" dirty="0" smtClean="0">
                <a:solidFill>
                  <a:srgbClr val="000066"/>
                </a:solidFill>
              </a:rPr>
              <a:t>S8A</a:t>
            </a:r>
            <a:endParaRPr lang="es-ES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55"/>
    </mc:Choice>
    <mc:Fallback xmlns="">
      <p:transition spd="slow" advTm="25605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419872" y="404664"/>
            <a:ext cx="3528392" cy="720080"/>
          </a:xfrm>
        </p:spPr>
        <p:txBody>
          <a:bodyPr>
            <a:noAutofit/>
          </a:bodyPr>
          <a:lstStyle/>
          <a:p>
            <a:pPr algn="l"/>
            <a:r>
              <a:rPr lang="es-ES" sz="4000" i="1" dirty="0" smtClean="0">
                <a:solidFill>
                  <a:srgbClr val="000066"/>
                </a:solidFill>
              </a:rPr>
              <a:t>Otras acciones I</a:t>
            </a:r>
            <a:endParaRPr lang="es-ES" sz="40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1538203"/>
            <a:ext cx="84249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0066"/>
                </a:solidFill>
              </a:rPr>
              <a:t>Otros contratos: 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000066"/>
                </a:solidFill>
              </a:rPr>
              <a:t>1</a:t>
            </a:r>
            <a:r>
              <a:rPr lang="es-ES" sz="2600" dirty="0" smtClean="0">
                <a:solidFill>
                  <a:srgbClr val="000066"/>
                </a:solidFill>
              </a:rPr>
              <a:t> gestión + contratos por unos meses (proyectos).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0066"/>
                </a:solidFill>
              </a:rPr>
              <a:t>Concedida una solicitud de infraestructura para máquina de ensamblado de componentes electrónicos.</a:t>
            </a:r>
          </a:p>
          <a:p>
            <a:pPr lvl="1">
              <a:spcAft>
                <a:spcPts val="1200"/>
              </a:spcAft>
            </a:pPr>
            <a:r>
              <a:rPr lang="es-ES" sz="2600" dirty="0" smtClean="0">
                <a:solidFill>
                  <a:srgbClr val="000066"/>
                </a:solidFill>
              </a:rPr>
              <a:t> ~200 K€ = 50% (FEDER)+40% (S8A)+10%(CSIC)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0066"/>
                </a:solidFill>
              </a:rPr>
              <a:t>Apoyo a coloquios y reuniones (fuera de Valencia).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000066"/>
                </a:solidFill>
              </a:rPr>
              <a:t>Acuerdo de intercambio con </a:t>
            </a:r>
            <a:r>
              <a:rPr lang="es-ES" sz="2600" dirty="0" err="1">
                <a:solidFill>
                  <a:srgbClr val="000066"/>
                </a:solidFill>
              </a:rPr>
              <a:t>Fermilab</a:t>
            </a:r>
            <a:r>
              <a:rPr lang="es-ES" sz="2600" dirty="0">
                <a:solidFill>
                  <a:srgbClr val="000066"/>
                </a:solidFill>
              </a:rPr>
              <a:t>-IFIC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000066"/>
                </a:solidFill>
              </a:rPr>
              <a:t>Acuerdo especial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rgbClr val="000066"/>
                </a:solidFill>
              </a:rPr>
              <a:t>Acuerdo KEK-IFIC 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0066"/>
                </a:solidFill>
              </a:rPr>
              <a:t>Avanzando</a:t>
            </a:r>
          </a:p>
        </p:txBody>
      </p:sp>
    </p:spTree>
    <p:extLst>
      <p:ext uri="{BB962C8B-B14F-4D97-AF65-F5344CB8AC3E}">
        <p14:creationId xmlns:p14="http://schemas.microsoft.com/office/powerpoint/2010/main" val="19314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89"/>
    </mc:Choice>
    <mc:Fallback xmlns="">
      <p:transition spd="slow" advTm="3327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419872" y="404664"/>
            <a:ext cx="4032448" cy="720080"/>
          </a:xfrm>
        </p:spPr>
        <p:txBody>
          <a:bodyPr>
            <a:noAutofit/>
          </a:bodyPr>
          <a:lstStyle/>
          <a:p>
            <a:pPr algn="l"/>
            <a:r>
              <a:rPr lang="es-ES" sz="4000" i="1" dirty="0" smtClean="0">
                <a:solidFill>
                  <a:srgbClr val="000066"/>
                </a:solidFill>
              </a:rPr>
              <a:t>Otras acciones II</a:t>
            </a:r>
            <a:endParaRPr lang="es-ES" sz="40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1196752"/>
            <a:ext cx="83851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Diversos actos (reunión Alianza del Pacífico, recepción Real, aparición en medios de comunicación)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Nuevas iniciativas:</a:t>
            </a:r>
            <a:endParaRPr lang="es-ES" sz="2800" dirty="0">
              <a:solidFill>
                <a:srgbClr val="000066"/>
              </a:solidFill>
            </a:endParaRP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Solicitud COFUND de la </a:t>
            </a:r>
            <a:r>
              <a:rPr lang="es-ES" sz="2800" dirty="0" err="1" smtClean="0">
                <a:solidFill>
                  <a:srgbClr val="000066"/>
                </a:solidFill>
              </a:rPr>
              <a:t>Conselleria</a:t>
            </a:r>
            <a:r>
              <a:rPr lang="es-ES" sz="2800" dirty="0" smtClean="0">
                <a:solidFill>
                  <a:srgbClr val="000066"/>
                </a:solidFill>
              </a:rPr>
              <a:t> de </a:t>
            </a:r>
            <a:r>
              <a:rPr lang="es-ES" sz="2800" dirty="0" err="1" smtClean="0">
                <a:solidFill>
                  <a:srgbClr val="000066"/>
                </a:solidFill>
              </a:rPr>
              <a:t>Educació</a:t>
            </a:r>
            <a:r>
              <a:rPr lang="es-ES" sz="2800" dirty="0" smtClean="0">
                <a:solidFill>
                  <a:srgbClr val="000066"/>
                </a:solidFill>
              </a:rPr>
              <a:t>, I+C+E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Pedida una Red de Centros de Excelencia</a:t>
            </a:r>
          </a:p>
          <a:p>
            <a:pPr marL="742761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100xCiencia </a:t>
            </a:r>
            <a:r>
              <a:rPr lang="es-ES" sz="2800" dirty="0">
                <a:solidFill>
                  <a:srgbClr val="000066"/>
                </a:solidFill>
              </a:rPr>
              <a:t>2ª </a:t>
            </a:r>
            <a:r>
              <a:rPr lang="es-ES" sz="2800" dirty="0" smtClean="0">
                <a:solidFill>
                  <a:srgbClr val="000066"/>
                </a:solidFill>
              </a:rPr>
              <a:t>Edición (noviembre 2017)</a:t>
            </a:r>
          </a:p>
          <a:p>
            <a:pPr>
              <a:spcAft>
                <a:spcPts val="1200"/>
              </a:spcAft>
            </a:pPr>
            <a:r>
              <a:rPr lang="es-ES" sz="2800" dirty="0" smtClean="0">
                <a:solidFill>
                  <a:srgbClr val="000066"/>
                </a:solidFill>
              </a:rPr>
              <a:t>	“La </a:t>
            </a:r>
            <a:r>
              <a:rPr lang="es-ES" sz="2800" dirty="0">
                <a:solidFill>
                  <a:srgbClr val="000066"/>
                </a:solidFill>
              </a:rPr>
              <a:t>transferencia de conocimiento y </a:t>
            </a:r>
            <a:r>
              <a:rPr lang="es-ES" sz="2800" dirty="0" smtClean="0">
                <a:solidFill>
                  <a:srgbClr val="000066"/>
                </a:solidFill>
              </a:rPr>
              <a:t>tecnología”</a:t>
            </a:r>
          </a:p>
          <a:p>
            <a:pPr>
              <a:spcAft>
                <a:spcPts val="1200"/>
              </a:spcAft>
            </a:pPr>
            <a:r>
              <a:rPr lang="es-ES" sz="2800" dirty="0" smtClean="0">
                <a:solidFill>
                  <a:srgbClr val="000066"/>
                </a:solidFill>
              </a:rPr>
              <a:t>	organizado por el Instituto de Neurociencias de 	</a:t>
            </a:r>
            <a:r>
              <a:rPr lang="es-ES" sz="2800" dirty="0" err="1" smtClean="0">
                <a:solidFill>
                  <a:srgbClr val="000066"/>
                </a:solidFill>
              </a:rPr>
              <a:t>licante</a:t>
            </a:r>
            <a:endParaRPr lang="es-ES" sz="28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"/>
    </mc:Choice>
    <mc:Fallback xmlns="">
      <p:transition spd="slow" advTm="12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407992" y="490320"/>
            <a:ext cx="6052440" cy="720080"/>
          </a:xfrm>
        </p:spPr>
        <p:txBody>
          <a:bodyPr>
            <a:noAutofit/>
          </a:bodyPr>
          <a:lstStyle/>
          <a:p>
            <a:pPr algn="l"/>
            <a:r>
              <a:rPr lang="es-ES" sz="4000" i="1" dirty="0" smtClean="0">
                <a:solidFill>
                  <a:srgbClr val="000066"/>
                </a:solidFill>
              </a:rPr>
              <a:t>Personal Técnico de Apoyo</a:t>
            </a:r>
            <a:endParaRPr lang="es-ES" sz="4000" i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95536" y="1498714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Se refuerzan las iniciativas experimentales mencionadas en la memoria del S8A (en la memoria se hacía hincapié en aprovechar de forma general la cofinanciación).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Un PTA no pueden estar al servicio de un proyecto, ni tampoco pueden ser tareas estructurales.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66"/>
                </a:solidFill>
              </a:rPr>
              <a:t>Algunos </a:t>
            </a:r>
            <a:r>
              <a:rPr lang="es-ES" sz="2000" dirty="0" err="1" smtClean="0">
                <a:solidFill>
                  <a:srgbClr val="000066"/>
                </a:solidFill>
              </a:rPr>
              <a:t>PTAs</a:t>
            </a:r>
            <a:r>
              <a:rPr lang="es-ES" sz="2000" dirty="0" smtClean="0">
                <a:solidFill>
                  <a:srgbClr val="000066"/>
                </a:solidFill>
              </a:rPr>
              <a:t> no entran fácilmente en los objetivos del S8A.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El coste es alto: ~2/3 del contrato. Pagamos dos de los tres </a:t>
            </a:r>
            <a:r>
              <a:rPr lang="es-ES" sz="2000" dirty="0" smtClean="0">
                <a:solidFill>
                  <a:srgbClr val="000066"/>
                </a:solidFill>
              </a:rPr>
              <a:t>años.</a:t>
            </a:r>
            <a:endParaRPr lang="es-ES" sz="2000" dirty="0">
              <a:solidFill>
                <a:srgbClr val="000066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Actualmente hay 12 </a:t>
            </a:r>
            <a:r>
              <a:rPr lang="es-ES" sz="2000" dirty="0" err="1">
                <a:solidFill>
                  <a:srgbClr val="000066"/>
                </a:solidFill>
              </a:rPr>
              <a:t>PTAs</a:t>
            </a:r>
            <a:r>
              <a:rPr lang="es-ES" sz="2000" dirty="0">
                <a:solidFill>
                  <a:srgbClr val="000066"/>
                </a:solidFill>
              </a:rPr>
              <a:t> en activo y se espera la inminente incorporación de otros 5 más de la convocatoria de </a:t>
            </a:r>
            <a:r>
              <a:rPr lang="es-ES" sz="2000" dirty="0" smtClean="0">
                <a:solidFill>
                  <a:srgbClr val="000066"/>
                </a:solidFill>
              </a:rPr>
              <a:t>2015. Es </a:t>
            </a:r>
            <a:r>
              <a:rPr lang="es-ES" sz="2000" dirty="0">
                <a:solidFill>
                  <a:srgbClr val="000066"/>
                </a:solidFill>
              </a:rPr>
              <a:t>decir, un compromiso equivalente a 17 contratos de 2 años.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66"/>
                </a:solidFill>
              </a:rPr>
              <a:t>Estamos realizando un análisis de sostenibilidad y analizaremos las propuestas que nos lleguen</a:t>
            </a:r>
            <a:r>
              <a:rPr lang="es-ES" sz="2000" dirty="0" smtClean="0">
                <a:solidFill>
                  <a:srgbClr val="000066"/>
                </a:solidFill>
              </a:rPr>
              <a:t>. Habrá que priorizar.</a:t>
            </a:r>
            <a:endParaRPr lang="es-ES" sz="2000" dirty="0">
              <a:solidFill>
                <a:srgbClr val="000066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"/>
    </mc:Choice>
    <mc:Fallback xmlns="">
      <p:transition spd="slow" advTm="5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55776" y="476672"/>
            <a:ext cx="5256584" cy="720080"/>
          </a:xfrm>
        </p:spPr>
        <p:txBody>
          <a:bodyPr>
            <a:noAutofit/>
          </a:bodyPr>
          <a:lstStyle/>
          <a:p>
            <a:r>
              <a:rPr lang="es-ES" i="1" dirty="0" smtClean="0">
                <a:solidFill>
                  <a:srgbClr val="000066"/>
                </a:solidFill>
              </a:rPr>
              <a:t>Próximos pasos</a:t>
            </a:r>
            <a:endParaRPr lang="es-ES" sz="44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1556792"/>
            <a:ext cx="8385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Jornadas proyectos IFIC (19 y 20 de enero)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Revisar cumplimiento de indicadores (año y medio de funcionamiento).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Tomar decisiones de contratación</a:t>
            </a:r>
          </a:p>
          <a:p>
            <a:pPr marL="742761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rgbClr val="000066"/>
                </a:solidFill>
              </a:rPr>
              <a:t>Postdocs</a:t>
            </a:r>
            <a:r>
              <a:rPr lang="es-ES" sz="2800" dirty="0" smtClean="0">
                <a:solidFill>
                  <a:srgbClr val="000066"/>
                </a:solidFill>
              </a:rPr>
              <a:t>, </a:t>
            </a:r>
            <a:r>
              <a:rPr lang="es-ES" sz="2800" dirty="0" err="1" smtClean="0">
                <a:solidFill>
                  <a:srgbClr val="000066"/>
                </a:solidFill>
              </a:rPr>
              <a:t>PTAs</a:t>
            </a:r>
            <a:r>
              <a:rPr lang="es-ES" sz="2800" dirty="0" smtClean="0">
                <a:solidFill>
                  <a:srgbClr val="000066"/>
                </a:solidFill>
              </a:rPr>
              <a:t>, becas máster, otros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Nuevas iniciativas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i="1" dirty="0" err="1" smtClean="0">
                <a:solidFill>
                  <a:srgbClr val="000066"/>
                </a:solidFill>
              </a:rPr>
              <a:t>Scientific</a:t>
            </a:r>
            <a:r>
              <a:rPr lang="es-ES" sz="2800" i="1" dirty="0" smtClean="0">
                <a:solidFill>
                  <a:srgbClr val="000066"/>
                </a:solidFill>
              </a:rPr>
              <a:t> </a:t>
            </a:r>
            <a:r>
              <a:rPr lang="es-ES" sz="2800" i="1" dirty="0" err="1" smtClean="0">
                <a:solidFill>
                  <a:srgbClr val="000066"/>
                </a:solidFill>
              </a:rPr>
              <a:t>Advisory</a:t>
            </a:r>
            <a:r>
              <a:rPr lang="es-ES" sz="2800" i="1" dirty="0" smtClean="0">
                <a:solidFill>
                  <a:srgbClr val="000066"/>
                </a:solidFill>
              </a:rPr>
              <a:t> </a:t>
            </a:r>
            <a:r>
              <a:rPr lang="es-ES" sz="2800" i="1" dirty="0" err="1" smtClean="0">
                <a:solidFill>
                  <a:srgbClr val="000066"/>
                </a:solidFill>
              </a:rPr>
              <a:t>Committee</a:t>
            </a:r>
            <a:r>
              <a:rPr lang="es-ES" sz="2800" i="1" dirty="0" smtClean="0">
                <a:solidFill>
                  <a:srgbClr val="000066"/>
                </a:solidFill>
              </a:rPr>
              <a:t> </a:t>
            </a:r>
            <a:r>
              <a:rPr lang="es-ES" sz="2800" dirty="0" smtClean="0">
                <a:solidFill>
                  <a:srgbClr val="000066"/>
                </a:solidFill>
              </a:rPr>
              <a:t>(SAC): </a:t>
            </a:r>
          </a:p>
          <a:p>
            <a:pPr marL="799911" lvl="1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s-ES" sz="2800" dirty="0" smtClean="0">
                <a:solidFill>
                  <a:srgbClr val="000066"/>
                </a:solidFill>
              </a:rPr>
              <a:t>Nuevos miembros + Reunión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00066"/>
                </a:solidFill>
              </a:rPr>
              <a:t>En 2017, evaluación de medio término en el MINECO</a:t>
            </a:r>
          </a:p>
          <a:p>
            <a:pPr lvl="1">
              <a:spcAft>
                <a:spcPts val="600"/>
              </a:spcAft>
            </a:pPr>
            <a:endParaRPr lang="es-ES" sz="2800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"/>
    </mc:Choice>
    <mc:Fallback xmlns="">
      <p:transition spd="slow" advTm="93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ap_design_a_fertig">
  <a:themeElements>
    <a:clrScheme name="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13767</TotalTime>
  <Words>621</Words>
  <Application>Microsoft Office PowerPoint</Application>
  <PresentationFormat>Presentación en pantalla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Tema de Office</vt:lpstr>
      <vt:lpstr>ecap_design_a_fertig</vt:lpstr>
      <vt:lpstr>1_ecap_design_a_fertig</vt:lpstr>
      <vt:lpstr>Información sobre el Severo Ochoa</vt:lpstr>
      <vt:lpstr>S8A’s y MM’s</vt:lpstr>
      <vt:lpstr>Postdoctorales</vt:lpstr>
      <vt:lpstr>Acuerdo CSIC – UV </vt:lpstr>
      <vt:lpstr>Formación y estabilización</vt:lpstr>
      <vt:lpstr>Otras acciones I</vt:lpstr>
      <vt:lpstr>Otras acciones II</vt:lpstr>
      <vt:lpstr>Personal Técnico de Apoyo</vt:lpstr>
      <vt:lpstr>Próximos pasos</vt:lpstr>
      <vt:lpstr>Mucho por cumplir…</vt:lpstr>
      <vt:lpstr>Mucho por cumplir…</vt:lpstr>
      <vt:lpstr> ¡Feliz Navidad!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juanjo</dc:creator>
  <cp:lastModifiedBy>juanjo</cp:lastModifiedBy>
  <cp:revision>1118</cp:revision>
  <dcterms:created xsi:type="dcterms:W3CDTF">2010-08-17T07:30:23Z</dcterms:created>
  <dcterms:modified xsi:type="dcterms:W3CDTF">2016-12-19T18:46:56Z</dcterms:modified>
</cp:coreProperties>
</file>