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694" r:id="rId3"/>
  </p:sldMasterIdLst>
  <p:notesMasterIdLst>
    <p:notesMasterId r:id="rId25"/>
  </p:notesMasterIdLst>
  <p:handoutMasterIdLst>
    <p:handoutMasterId r:id="rId26"/>
  </p:handoutMasterIdLst>
  <p:sldIdLst>
    <p:sldId id="645" r:id="rId4"/>
    <p:sldId id="689" r:id="rId5"/>
    <p:sldId id="680" r:id="rId6"/>
    <p:sldId id="654" r:id="rId7"/>
    <p:sldId id="661" r:id="rId8"/>
    <p:sldId id="663" r:id="rId9"/>
    <p:sldId id="662" r:id="rId10"/>
    <p:sldId id="672" r:id="rId11"/>
    <p:sldId id="677" r:id="rId12"/>
    <p:sldId id="676" r:id="rId13"/>
    <p:sldId id="655" r:id="rId14"/>
    <p:sldId id="658" r:id="rId15"/>
    <p:sldId id="681" r:id="rId16"/>
    <p:sldId id="674" r:id="rId17"/>
    <p:sldId id="668" r:id="rId18"/>
    <p:sldId id="673" r:id="rId19"/>
    <p:sldId id="644" r:id="rId20"/>
    <p:sldId id="696" r:id="rId21"/>
    <p:sldId id="699" r:id="rId22"/>
    <p:sldId id="653" r:id="rId23"/>
    <p:sldId id="665" r:id="rId24"/>
  </p:sldIdLst>
  <p:sldSz cx="9144000" cy="6858000" type="screen4x3"/>
  <p:notesSz cx="6858000" cy="9144000"/>
  <p:defaultTextStyle>
    <a:defPPr>
      <a:defRPr lang="es-ES"/>
    </a:defPPr>
    <a:lvl1pPr marL="0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40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52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3366FF"/>
    <a:srgbClr val="66FF33"/>
    <a:srgbClr val="99FF66"/>
    <a:srgbClr val="FF5050"/>
    <a:srgbClr val="000099"/>
    <a:srgbClr val="FF0000"/>
    <a:srgbClr val="000000"/>
    <a:srgbClr val="99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5" autoAdjust="0"/>
    <p:restoredTop sz="96596" autoAdjust="0"/>
  </p:normalViewPr>
  <p:slideViewPr>
    <p:cSldViewPr>
      <p:cViewPr varScale="1">
        <p:scale>
          <a:sx n="73" d="100"/>
          <a:sy n="73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2" d="100"/>
          <a:sy n="52" d="100"/>
        </p:scale>
        <p:origin x="-23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445697910316219"/>
          <c:y val="9.519232892800121E-2"/>
          <c:w val="0.66121796457723181"/>
          <c:h val="0.76892961212031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Histórico!$A$3</c:f>
              <c:strCache>
                <c:ptCount val="1"/>
                <c:pt idx="0">
                  <c:v>AÑO2005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Histórico!$B$3:$F$3</c:f>
              <c:numCache>
                <c:formatCode>#,##0.00</c:formatCode>
                <c:ptCount val="5"/>
                <c:pt idx="0">
                  <c:v>2933850</c:v>
                </c:pt>
                <c:pt idx="1">
                  <c:v>693552.81</c:v>
                </c:pt>
                <c:pt idx="2">
                  <c:v>337164</c:v>
                </c:pt>
                <c:pt idx="3">
                  <c:v>120988</c:v>
                </c:pt>
                <c:pt idx="4">
                  <c:v>4085554.81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E-42B3-A695-A844A246C5C0}"/>
            </c:ext>
          </c:extLst>
        </c:ser>
        <c:ser>
          <c:idx val="1"/>
          <c:order val="1"/>
          <c:tx>
            <c:strRef>
              <c:f>Histórico!$A$4</c:f>
              <c:strCache>
                <c:ptCount val="1"/>
                <c:pt idx="0">
                  <c:v>AÑO2006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Histórico!$B$4:$F$4</c:f>
              <c:numCache>
                <c:formatCode>#,##0.00</c:formatCode>
                <c:ptCount val="5"/>
                <c:pt idx="0">
                  <c:v>4072041.16</c:v>
                </c:pt>
                <c:pt idx="1">
                  <c:v>761808.69</c:v>
                </c:pt>
                <c:pt idx="2">
                  <c:v>289091</c:v>
                </c:pt>
                <c:pt idx="3">
                  <c:v>443556.51</c:v>
                </c:pt>
                <c:pt idx="4">
                  <c:v>5566497.3599999994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E-42B3-A695-A844A246C5C0}"/>
            </c:ext>
          </c:extLst>
        </c:ser>
        <c:ser>
          <c:idx val="2"/>
          <c:order val="2"/>
          <c:tx>
            <c:strRef>
              <c:f>Histórico!$A$5</c:f>
              <c:strCache>
                <c:ptCount val="1"/>
                <c:pt idx="0">
                  <c:v>AÑO2007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Histórico!$B$5:$F$5</c:f>
              <c:numCache>
                <c:formatCode>#,##0.00</c:formatCode>
                <c:ptCount val="5"/>
                <c:pt idx="0">
                  <c:v>2173783.88</c:v>
                </c:pt>
                <c:pt idx="1">
                  <c:v>124177.42</c:v>
                </c:pt>
                <c:pt idx="2">
                  <c:v>308532</c:v>
                </c:pt>
                <c:pt idx="3">
                  <c:v>861028.79</c:v>
                </c:pt>
                <c:pt idx="4">
                  <c:v>3467522.09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BE-42B3-A695-A844A246C5C0}"/>
            </c:ext>
          </c:extLst>
        </c:ser>
        <c:ser>
          <c:idx val="3"/>
          <c:order val="3"/>
          <c:tx>
            <c:strRef>
              <c:f>Histórico!$A$6</c:f>
              <c:strCache>
                <c:ptCount val="1"/>
                <c:pt idx="0">
                  <c:v>AÑO2008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Histórico!$B$6:$F$6</c:f>
              <c:numCache>
                <c:formatCode>#,##0.00</c:formatCode>
                <c:ptCount val="5"/>
                <c:pt idx="0">
                  <c:v>570000</c:v>
                </c:pt>
                <c:pt idx="1">
                  <c:v>1094770.5</c:v>
                </c:pt>
                <c:pt idx="2">
                  <c:v>358751.85</c:v>
                </c:pt>
                <c:pt idx="3">
                  <c:v>6482631.3200000003</c:v>
                </c:pt>
                <c:pt idx="4">
                  <c:v>8506153.6699999999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BE-42B3-A695-A844A246C5C0}"/>
            </c:ext>
          </c:extLst>
        </c:ser>
        <c:ser>
          <c:idx val="4"/>
          <c:order val="4"/>
          <c:tx>
            <c:strRef>
              <c:f>Histórico!$A$7</c:f>
              <c:strCache>
                <c:ptCount val="1"/>
                <c:pt idx="0">
                  <c:v>AÑO2009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Histórico!$B$7:$F$7</c:f>
              <c:numCache>
                <c:formatCode>#,##0.00</c:formatCode>
                <c:ptCount val="5"/>
                <c:pt idx="0">
                  <c:v>3121767</c:v>
                </c:pt>
                <c:pt idx="1">
                  <c:v>938012.12</c:v>
                </c:pt>
                <c:pt idx="2">
                  <c:v>823849.8</c:v>
                </c:pt>
                <c:pt idx="3">
                  <c:v>569050</c:v>
                </c:pt>
                <c:pt idx="4">
                  <c:v>5452678.9199999999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BE-42B3-A695-A844A246C5C0}"/>
            </c:ext>
          </c:extLst>
        </c:ser>
        <c:ser>
          <c:idx val="5"/>
          <c:order val="5"/>
          <c:tx>
            <c:strRef>
              <c:f>Histórico!$A$8</c:f>
              <c:strCache>
                <c:ptCount val="1"/>
                <c:pt idx="0">
                  <c:v>AÑO2010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Histórico!$B$8:$F$8</c:f>
              <c:numCache>
                <c:formatCode>#,##0</c:formatCode>
                <c:ptCount val="5"/>
                <c:pt idx="0" formatCode="#,##0.00">
                  <c:v>4233209</c:v>
                </c:pt>
                <c:pt idx="1">
                  <c:v>1252534</c:v>
                </c:pt>
                <c:pt idx="2" formatCode="#,##0.00">
                  <c:v>1151849.8</c:v>
                </c:pt>
                <c:pt idx="3" formatCode="#,##0.00">
                  <c:v>1346017.17</c:v>
                </c:pt>
                <c:pt idx="4" formatCode="#,##0.00">
                  <c:v>7983609.9699999997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BE-42B3-A695-A844A246C5C0}"/>
            </c:ext>
          </c:extLst>
        </c:ser>
        <c:ser>
          <c:idx val="6"/>
          <c:order val="6"/>
          <c:tx>
            <c:strRef>
              <c:f>Histórico!$A$9</c:f>
              <c:strCache>
                <c:ptCount val="1"/>
                <c:pt idx="0">
                  <c:v>AÑO2011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Histórico!$B$9:$F$9</c:f>
              <c:numCache>
                <c:formatCode>#,##0</c:formatCode>
                <c:ptCount val="5"/>
                <c:pt idx="0" formatCode="#,##0.00">
                  <c:v>1883728</c:v>
                </c:pt>
                <c:pt idx="1">
                  <c:v>1197610.7999999998</c:v>
                </c:pt>
                <c:pt idx="2" formatCode="#,##0.00">
                  <c:v>1171735</c:v>
                </c:pt>
                <c:pt idx="3" formatCode="#,##0.00">
                  <c:v>1448661.3600000003</c:v>
                </c:pt>
                <c:pt idx="4" formatCode="#,##0.00">
                  <c:v>5701735.1600000001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BE-42B3-A695-A844A246C5C0}"/>
            </c:ext>
          </c:extLst>
        </c:ser>
        <c:ser>
          <c:idx val="7"/>
          <c:order val="7"/>
          <c:tx>
            <c:strRef>
              <c:f>Histórico!$A$10</c:f>
              <c:strCache>
                <c:ptCount val="1"/>
                <c:pt idx="0">
                  <c:v>AÑO2012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Histórico!$B$10:$F$10</c:f>
              <c:numCache>
                <c:formatCode>#,##0.00</c:formatCode>
                <c:ptCount val="5"/>
                <c:pt idx="0">
                  <c:v>3301605</c:v>
                </c:pt>
                <c:pt idx="1">
                  <c:v>511203.4</c:v>
                </c:pt>
                <c:pt idx="2">
                  <c:v>839390</c:v>
                </c:pt>
                <c:pt idx="3">
                  <c:v>593141.02</c:v>
                </c:pt>
                <c:pt idx="4">
                  <c:v>5245339.42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BE-42B3-A695-A844A246C5C0}"/>
            </c:ext>
          </c:extLst>
        </c:ser>
        <c:ser>
          <c:idx val="8"/>
          <c:order val="8"/>
          <c:tx>
            <c:strRef>
              <c:f>Histórico!$A$11</c:f>
              <c:strCache>
                <c:ptCount val="1"/>
                <c:pt idx="0">
                  <c:v>AÑO2013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Histórico!$B$11:$F$11</c:f>
              <c:numCache>
                <c:formatCode>#,##0.00</c:formatCode>
                <c:ptCount val="5"/>
                <c:pt idx="0">
                  <c:v>2198430</c:v>
                </c:pt>
                <c:pt idx="1">
                  <c:v>246474</c:v>
                </c:pt>
                <c:pt idx="2">
                  <c:v>740011</c:v>
                </c:pt>
                <c:pt idx="3">
                  <c:v>416548</c:v>
                </c:pt>
                <c:pt idx="4">
                  <c:v>3601463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BE-42B3-A695-A844A246C5C0}"/>
            </c:ext>
          </c:extLst>
        </c:ser>
        <c:ser>
          <c:idx val="9"/>
          <c:order val="9"/>
          <c:tx>
            <c:strRef>
              <c:f>Histórico!$A$12</c:f>
              <c:strCache>
                <c:ptCount val="1"/>
                <c:pt idx="0">
                  <c:v>AÑO2014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Histórico!$B$12:$F$12</c:f>
              <c:numCache>
                <c:formatCode>#,##0.00</c:formatCode>
                <c:ptCount val="5"/>
                <c:pt idx="0">
                  <c:v>1747600</c:v>
                </c:pt>
                <c:pt idx="1">
                  <c:v>2791776</c:v>
                </c:pt>
                <c:pt idx="2" formatCode="#,##0">
                  <c:v>798360</c:v>
                </c:pt>
                <c:pt idx="3">
                  <c:v>449293.57999999996</c:v>
                </c:pt>
                <c:pt idx="4">
                  <c:v>5787029.5800000001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0BE-42B3-A695-A844A246C5C0}"/>
            </c:ext>
          </c:extLst>
        </c:ser>
        <c:ser>
          <c:idx val="10"/>
          <c:order val="10"/>
          <c:tx>
            <c:strRef>
              <c:f>Histórico!$A$13</c:f>
              <c:strCache>
                <c:ptCount val="1"/>
                <c:pt idx="0">
                  <c:v>AÑO2015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Histórico!$B$13:$F$13</c:f>
              <c:numCache>
                <c:formatCode>#,##0.00</c:formatCode>
                <c:ptCount val="5"/>
                <c:pt idx="0">
                  <c:v>7127565</c:v>
                </c:pt>
                <c:pt idx="1">
                  <c:v>93396.22</c:v>
                </c:pt>
                <c:pt idx="2">
                  <c:v>899145.32</c:v>
                </c:pt>
                <c:pt idx="3">
                  <c:v>243438</c:v>
                </c:pt>
                <c:pt idx="4">
                  <c:v>8363544.54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BE-42B3-A695-A844A246C5C0}"/>
            </c:ext>
          </c:extLst>
        </c:ser>
        <c:ser>
          <c:idx val="11"/>
          <c:order val="11"/>
          <c:tx>
            <c:strRef>
              <c:f>Histórico!$A$14</c:f>
              <c:strCache>
                <c:ptCount val="1"/>
                <c:pt idx="0">
                  <c:v>AÑO2016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Histórico!$B$2:$F$2</c:f>
              <c:strCache>
                <c:ptCount val="5"/>
                <c:pt idx="0">
                  <c:v>PN</c:v>
                </c:pt>
                <c:pt idx="1">
                  <c:v>UE</c:v>
                </c:pt>
                <c:pt idx="2">
                  <c:v>GVA</c:v>
                </c:pt>
                <c:pt idx="3">
                  <c:v>OTROS</c:v>
                </c:pt>
                <c:pt idx="4">
                  <c:v>TOTAL</c:v>
                </c:pt>
              </c:strCache>
            </c:strRef>
          </c:cat>
          <c:val>
            <c:numRef>
              <c:f>Histórico!$B$14:$F$14</c:f>
              <c:numCache>
                <c:formatCode>#,##0.00</c:formatCode>
                <c:ptCount val="5"/>
                <c:pt idx="0">
                  <c:v>3193795</c:v>
                </c:pt>
                <c:pt idx="1">
                  <c:v>3289981.7199999997</c:v>
                </c:pt>
                <c:pt idx="2">
                  <c:v>918275</c:v>
                </c:pt>
                <c:pt idx="3">
                  <c:v>250234.83</c:v>
                </c:pt>
                <c:pt idx="4">
                  <c:v>7652286.5499999998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0BE-42B3-A695-A844A246C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31232"/>
        <c:axId val="1"/>
      </c:barChart>
      <c:catAx>
        <c:axId val="15273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527312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85443125634665651"/>
          <c:y val="0.1258226826909794"/>
          <c:w val="0.14556874365334349"/>
          <c:h val="0.7310194225721784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400" dirty="0" smtClean="0"/>
              <a:t>FINANCIACIÓN </a:t>
            </a:r>
            <a:r>
              <a:rPr lang="es-ES" sz="1400" dirty="0"/>
              <a:t>IFIC AÑO </a:t>
            </a:r>
            <a:r>
              <a:rPr lang="es-ES" sz="1400" dirty="0" smtClean="0"/>
              <a:t>2016</a:t>
            </a:r>
            <a:endParaRPr lang="es-ES" sz="1400" dirty="0"/>
          </a:p>
        </c:rich>
      </c:tx>
      <c:layout>
        <c:manualLayout>
          <c:xMode val="edge"/>
          <c:yMode val="edge"/>
          <c:x val="0.25535182546856205"/>
          <c:y val="6.006672794295984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486285123344359"/>
          <c:y val="0.17705735660847879"/>
          <c:w val="0.65751263497753032"/>
          <c:h val="0.62344139650872821"/>
        </c:manualLayout>
      </c:layout>
      <c:barChart>
        <c:barDir val="col"/>
        <c:grouping val="clustered"/>
        <c:varyColors val="0"/>
        <c:ser>
          <c:idx val="0"/>
          <c:order val="0"/>
          <c:tx>
            <c:v>CSIC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'Presupuestos 2016'!$A$2:$A$5</c:f>
              <c:strCache>
                <c:ptCount val="4"/>
                <c:pt idx="0">
                  <c:v>PPTO. ORDINARIO</c:v>
                </c:pt>
                <c:pt idx="1">
                  <c:v>FINANC. PROYECTOS</c:v>
                </c:pt>
                <c:pt idx="2">
                  <c:v>OTROS INGRESOS</c:v>
                </c:pt>
                <c:pt idx="3">
                  <c:v>TOTAL</c:v>
                </c:pt>
              </c:strCache>
            </c:strRef>
          </c:cat>
          <c:val>
            <c:numRef>
              <c:f>'Presupuestos 2016'!$B$2:$B$5</c:f>
              <c:numCache>
                <c:formatCode>#,##0.00</c:formatCode>
                <c:ptCount val="4"/>
                <c:pt idx="0">
                  <c:v>319733.82</c:v>
                </c:pt>
                <c:pt idx="1">
                  <c:v>4731080.46</c:v>
                </c:pt>
                <c:pt idx="2">
                  <c:v>0</c:v>
                </c:pt>
                <c:pt idx="3">
                  <c:v>5050814.28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8-439A-8C71-DC0F0900E7AB}"/>
            </c:ext>
          </c:extLst>
        </c:ser>
        <c:ser>
          <c:idx val="1"/>
          <c:order val="1"/>
          <c:tx>
            <c:v>UVEG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'Presupuestos 2016'!$A$2:$A$5</c:f>
              <c:strCache>
                <c:ptCount val="4"/>
                <c:pt idx="0">
                  <c:v>PPTO. ORDINARIO</c:v>
                </c:pt>
                <c:pt idx="1">
                  <c:v>FINANC. PROYECTOS</c:v>
                </c:pt>
                <c:pt idx="2">
                  <c:v>OTROS INGRESOS</c:v>
                </c:pt>
                <c:pt idx="3">
                  <c:v>TOTAL</c:v>
                </c:pt>
              </c:strCache>
            </c:strRef>
          </c:cat>
          <c:val>
            <c:numRef>
              <c:f>'Presupuestos 2016'!$C$2:$C$5</c:f>
              <c:numCache>
                <c:formatCode>#,##0.00</c:formatCode>
                <c:ptCount val="4"/>
                <c:pt idx="0">
                  <c:v>69791.899999999994</c:v>
                </c:pt>
                <c:pt idx="1">
                  <c:v>2955025.59</c:v>
                </c:pt>
                <c:pt idx="2">
                  <c:v>26683.59</c:v>
                </c:pt>
                <c:pt idx="3">
                  <c:v>3051501.0799999996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8-439A-8C71-DC0F0900E7AB}"/>
            </c:ext>
          </c:extLst>
        </c:ser>
        <c:ser>
          <c:idx val="2"/>
          <c:order val="2"/>
          <c:tx>
            <c:v>TOTAL</c:v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'Presupuestos 2016'!$A$2:$A$5</c:f>
              <c:strCache>
                <c:ptCount val="4"/>
                <c:pt idx="0">
                  <c:v>PPTO. ORDINARIO</c:v>
                </c:pt>
                <c:pt idx="1">
                  <c:v>FINANC. PROYECTOS</c:v>
                </c:pt>
                <c:pt idx="2">
                  <c:v>OTROS INGRESOS</c:v>
                </c:pt>
                <c:pt idx="3">
                  <c:v>TOTAL</c:v>
                </c:pt>
              </c:strCache>
            </c:strRef>
          </c:cat>
          <c:val>
            <c:numRef>
              <c:f>'Presupuestos 2016'!$D$2:$D$5</c:f>
              <c:numCache>
                <c:formatCode>#,##0.00</c:formatCode>
                <c:ptCount val="4"/>
                <c:pt idx="0">
                  <c:v>389525.72</c:v>
                </c:pt>
                <c:pt idx="1">
                  <c:v>7686106.0499999998</c:v>
                </c:pt>
                <c:pt idx="2">
                  <c:v>26683.59</c:v>
                </c:pt>
                <c:pt idx="3">
                  <c:v>8102315.3599999994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08-439A-8C71-DC0F0900E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53056"/>
        <c:axId val="1"/>
      </c:barChart>
      <c:catAx>
        <c:axId val="151853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CONCEPTO</a:t>
                </a:r>
              </a:p>
            </c:rich>
          </c:tx>
          <c:layout>
            <c:manualLayout>
              <c:xMode val="edge"/>
              <c:yMode val="edge"/>
              <c:x val="0.86106693076814955"/>
              <c:y val="0.860349211033458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6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IMPORTES</a:t>
                </a:r>
              </a:p>
            </c:rich>
          </c:tx>
          <c:layout>
            <c:manualLayout>
              <c:xMode val="edge"/>
              <c:yMode val="edge"/>
              <c:x val="8.077583079201027E-3"/>
              <c:y val="1.2468756567268955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518530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780970888071693"/>
          <c:y val="0.22654400680052281"/>
          <c:w val="9.6933742559888625E-2"/>
          <c:h val="0.1596061650726367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082BD-2F07-4AB2-8F83-032733739B8B}" type="datetimeFigureOut">
              <a:rPr lang="en-GB" smtClean="0"/>
              <a:pPr/>
              <a:t>19/12/2016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D412D-FF29-4968-A391-8A95E62471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6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3AA7A-B341-44AB-9866-4F8978DA90C4}" type="datetimeFigureOut">
              <a:rPr lang="en-GB" smtClean="0"/>
              <a:pPr/>
              <a:t>19/12/2016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CE34-2D22-4E89-906C-2547F6BEE50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8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40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52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476672"/>
            <a:ext cx="5112568" cy="92697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2686"/>
            <a:ext cx="670176" cy="4000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652686"/>
            <a:ext cx="841992" cy="386177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539552" y="652686"/>
            <a:ext cx="1512168" cy="4000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96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B67F3-7DD5-4595-84E7-CFD953082D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Rectángulo redondeado"/>
          <p:cNvSpPr/>
          <p:nvPr userDrawn="1"/>
        </p:nvSpPr>
        <p:spPr>
          <a:xfrm>
            <a:off x="281548" y="476672"/>
            <a:ext cx="8322899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5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87C1-21F0-4839-8B64-5D1C15099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3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CF0A-94B9-4E6C-941E-69C5B2079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4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996F-B354-49DC-8B25-D72880B35A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82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92A8-DFEF-4160-AF37-2514C3ABF1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7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AE41-9BFA-46D3-AF18-BD0E35525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619F-838A-449C-875C-50FC922B9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24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2CAD-A83F-41EB-9A1A-7149EC6C7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CB6B-4169-4DCD-B920-396E9C810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0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  <a:prstGeom prst="rect">
            <a:avLst/>
          </a:prstGeo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900D-25F3-49CE-8B9D-617A3BA78B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71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6663" y="539750"/>
            <a:ext cx="1744662" cy="5362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084763" cy="5362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C2DF-4635-40BA-A61F-61399F2ECB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1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39750"/>
            <a:ext cx="6981825" cy="693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1F4-2137-43EF-B607-423A13778E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0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E938-C33A-4BA3-96ED-68D498851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37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B193-F7A7-44D6-8FDA-05314FB7A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15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D165-84DA-4C3C-BC74-B8C5F1F1DD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6F70-DDB0-487A-9B99-A867D1DEB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45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83D1-A104-4A9E-AA4C-43B7AA6513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51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5EED4-3DF5-4797-8C50-2090CE4F13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77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0CDD1-123E-4184-AC5E-CD0FACA4A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000CC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  <a:prstGeom prst="rect">
            <a:avLst/>
          </a:prstGeo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572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5DFE-824B-45EC-8AF5-40D8A95B3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70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7A11-137A-415A-B9B8-4FA6D24CF0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4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2FA8-D767-43F7-9C1A-AA239772D6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6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6663" y="539750"/>
            <a:ext cx="1744662" cy="5362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084763" cy="5362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920B0-F1AA-499E-BCD0-34D5B3733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7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39750"/>
            <a:ext cx="6981825" cy="693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3FFD-6703-48F0-A5F1-C6D4CB093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8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  <a:prstGeom prst="rect">
            <a:avLst/>
          </a:prstGeo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505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53808"/>
            <a:ext cx="8856000" cy="6552000"/>
          </a:xfrm>
          <a:prstGeom prst="roundRect">
            <a:avLst>
              <a:gd name="adj" fmla="val 4561"/>
            </a:avLst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noFill/>
        </p:spPr>
        <p:txBody>
          <a:bodyPr>
            <a:normAutofit/>
          </a:bodyPr>
          <a:lstStyle>
            <a:lvl1pPr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613856"/>
            <a:ext cx="8229600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288032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165312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858648" y="274638"/>
            <a:ext cx="7416824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3204" y="1700808"/>
            <a:ext cx="82296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8 Rectángulo redondeado"/>
          <p:cNvSpPr/>
          <p:nvPr userDrawn="1"/>
        </p:nvSpPr>
        <p:spPr>
          <a:xfrm>
            <a:off x="251520" y="188640"/>
            <a:ext cx="8712968" cy="6480720"/>
          </a:xfrm>
          <a:prstGeom prst="roundRect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61" r:id="rId2"/>
    <p:sldLayoutId id="2147483679" r:id="rId3"/>
    <p:sldLayoutId id="214748367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hf sldNum="0" hdr="0" ftr="0" dt="0"/>
  <p:txStyles>
    <p:titleStyle>
      <a:lvl1pPr algn="ctr" defTabSz="914024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1" indent="-342761" algn="l" defTabSz="9140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9140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9140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9140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6981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377950"/>
            <a:ext cx="698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Textbeispiel normal</a:t>
            </a:r>
          </a:p>
          <a:p>
            <a:pPr lvl="1"/>
            <a:r>
              <a:rPr lang="en-US" smtClean="0"/>
              <a:t>Textbeispiel klein</a:t>
            </a:r>
          </a:p>
          <a:p>
            <a:pPr lvl="2"/>
            <a:r>
              <a:rPr lang="en-US" smtClean="0"/>
              <a:t>Textbeispiel eingerückt</a:t>
            </a:r>
          </a:p>
          <a:p>
            <a:pPr lvl="3"/>
            <a:r>
              <a:rPr lang="en-US" smtClean="0"/>
              <a:t>Textbeispiel weiter eingerückt</a:t>
            </a:r>
          </a:p>
          <a:p>
            <a:pPr lvl="4"/>
            <a:r>
              <a:rPr lang="en-US" smtClean="0"/>
              <a:t>Textbeispiel noch weiter eingerückt</a:t>
            </a:r>
            <a:endParaRPr lang="de-DE" smtClean="0"/>
          </a:p>
          <a:p>
            <a:pPr lvl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5310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5pPr>
      <a:lvl6pPr marL="4572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6pPr>
      <a:lvl7pPr marL="9144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7pPr>
      <a:lvl8pPr marL="1371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8pPr>
      <a:lvl9pPr marL="18288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358775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719138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079500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14398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18970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3542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28114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2686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ecap pp folgemaß a 22_2_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6981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377950"/>
            <a:ext cx="698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Textbeispiel normal</a:t>
            </a:r>
          </a:p>
          <a:p>
            <a:pPr lvl="1"/>
            <a:r>
              <a:rPr lang="en-US" smtClean="0"/>
              <a:t>Textbeispiel klein</a:t>
            </a:r>
          </a:p>
          <a:p>
            <a:pPr lvl="2"/>
            <a:r>
              <a:rPr lang="en-US" smtClean="0"/>
              <a:t>Textbeispiel eingerückt</a:t>
            </a:r>
          </a:p>
          <a:p>
            <a:pPr lvl="3"/>
            <a:r>
              <a:rPr lang="en-US" smtClean="0"/>
              <a:t>Textbeispiel weiter eingerückt</a:t>
            </a:r>
          </a:p>
          <a:p>
            <a:pPr lvl="4"/>
            <a:r>
              <a:rPr lang="en-US" smtClean="0"/>
              <a:t>Textbeispiel noch weiter eingerückt</a:t>
            </a:r>
            <a:endParaRPr lang="de-DE" smtClean="0"/>
          </a:p>
          <a:p>
            <a:pPr lvl="1"/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0" y="6548438"/>
            <a:ext cx="58118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3366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51613"/>
            <a:ext cx="306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50B45E6-D757-4344-83D9-495E4CAFB3CC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6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5pPr>
      <a:lvl6pPr marL="4572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6pPr>
      <a:lvl7pPr marL="9144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7pPr>
      <a:lvl8pPr marL="1371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8pPr>
      <a:lvl9pPr marL="18288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358775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719138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079500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14398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18970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3542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28114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2686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40968"/>
            <a:ext cx="2448272" cy="229421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3231020" cy="290920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2448364" cy="1836857"/>
          </a:xfrm>
          <a:prstGeom prst="rect">
            <a:avLst/>
          </a:prstGeom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93360" y="430409"/>
            <a:ext cx="6048672" cy="864096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rgbClr val="000066"/>
                </a:solidFill>
              </a:rPr>
              <a:t>Reunión Actividades 2015</a:t>
            </a:r>
            <a:endParaRPr lang="es-ES" sz="4000" dirty="0">
              <a:solidFill>
                <a:srgbClr val="000066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2915206" cy="115534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722062" cy="953187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3528" y="602128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66"/>
                </a:solidFill>
              </a:rPr>
              <a:t>20 diciembre 2016, Informe del Director, J. J. Hernández Rey</a:t>
            </a:r>
            <a:endParaRPr lang="es-ES" sz="2400" dirty="0">
              <a:solidFill>
                <a:srgbClr val="000066"/>
              </a:solidFill>
            </a:endParaRPr>
          </a:p>
        </p:txBody>
      </p:sp>
      <p:pic>
        <p:nvPicPr>
          <p:cNvPr id="2054" name="Picture 6" descr="http://ific.uv.es/logos/ific_781x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51" y="3140969"/>
            <a:ext cx="34050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"/>
    </mc:Choice>
    <mc:Fallback xmlns="">
      <p:transition spd="slow" advTm="13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80557" y="722776"/>
            <a:ext cx="4320480" cy="1368152"/>
          </a:xfrm>
        </p:spPr>
        <p:txBody>
          <a:bodyPr>
            <a:noAutofit/>
          </a:bodyPr>
          <a:lstStyle/>
          <a:p>
            <a:r>
              <a:rPr lang="es-ES" i="1" dirty="0" smtClean="0">
                <a:solidFill>
                  <a:srgbClr val="000066"/>
                </a:solidFill>
              </a:rPr>
              <a:t>Fondos</a:t>
            </a:r>
            <a:br>
              <a:rPr lang="es-ES" i="1" dirty="0" smtClean="0">
                <a:solidFill>
                  <a:srgbClr val="000066"/>
                </a:solidFill>
              </a:rPr>
            </a:br>
            <a:r>
              <a:rPr lang="es-ES" i="1" dirty="0" smtClean="0">
                <a:solidFill>
                  <a:srgbClr val="000066"/>
                </a:solidFill>
              </a:rPr>
              <a:t>competitivos</a:t>
            </a:r>
            <a:endParaRPr lang="es-E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585762" cy="215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88816" y="1355498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000066"/>
                </a:solidFill>
              </a:rPr>
              <a:t>~ 9 M€</a:t>
            </a:r>
            <a:endParaRPr lang="es-ES" sz="1600" dirty="0">
              <a:solidFill>
                <a:srgbClr val="00006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127" y="2516650"/>
            <a:ext cx="5160653" cy="3959704"/>
          </a:xfrm>
          <a:prstGeom prst="rect">
            <a:avLst/>
          </a:prstGeom>
        </p:spPr>
      </p:pic>
      <p:sp>
        <p:nvSpPr>
          <p:cNvPr id="9" name="6 CuadroTexto"/>
          <p:cNvSpPr txBox="1"/>
          <p:nvPr/>
        </p:nvSpPr>
        <p:spPr>
          <a:xfrm>
            <a:off x="6749503" y="3068960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000066"/>
                </a:solidFill>
              </a:rPr>
              <a:t>~ 7.7 M€</a:t>
            </a:r>
            <a:endParaRPr lang="es-ES" sz="1600" dirty="0">
              <a:solidFill>
                <a:srgbClr val="000066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4283895" y="4140091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000066"/>
                </a:solidFill>
              </a:rPr>
              <a:t>3.2 M€</a:t>
            </a:r>
            <a:endParaRPr lang="es-ES" sz="1000" dirty="0">
              <a:solidFill>
                <a:srgbClr val="000066"/>
              </a:solidFill>
            </a:endParaRPr>
          </a:p>
        </p:txBody>
      </p:sp>
      <p:sp>
        <p:nvSpPr>
          <p:cNvPr id="10" name="6 CuadroTexto"/>
          <p:cNvSpPr txBox="1"/>
          <p:nvPr/>
        </p:nvSpPr>
        <p:spPr>
          <a:xfrm>
            <a:off x="4841999" y="4133170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000066"/>
                </a:solidFill>
              </a:rPr>
              <a:t>3.3 M€</a:t>
            </a:r>
            <a:endParaRPr lang="es-ES" sz="1000" dirty="0">
              <a:solidFill>
                <a:srgbClr val="000066"/>
              </a:solidFill>
            </a:endParaRPr>
          </a:p>
        </p:txBody>
      </p:sp>
      <p:sp>
        <p:nvSpPr>
          <p:cNvPr id="11" name="6 CuadroTexto"/>
          <p:cNvSpPr txBox="1"/>
          <p:nvPr/>
        </p:nvSpPr>
        <p:spPr>
          <a:xfrm>
            <a:off x="5358734" y="4609291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000066"/>
                </a:solidFill>
              </a:rPr>
              <a:t>0.9 M€</a:t>
            </a:r>
            <a:endParaRPr lang="es-ES" sz="1000" dirty="0">
              <a:solidFill>
                <a:srgbClr val="000066"/>
              </a:solidFill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5886437" y="4772529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000066"/>
                </a:solidFill>
              </a:rPr>
              <a:t>250 </a:t>
            </a:r>
            <a:r>
              <a:rPr lang="es-ES" sz="1000" dirty="0">
                <a:solidFill>
                  <a:srgbClr val="000066"/>
                </a:solidFill>
              </a:rPr>
              <a:t>k</a:t>
            </a:r>
            <a:r>
              <a:rPr lang="es-ES" sz="1000" dirty="0" smtClean="0">
                <a:solidFill>
                  <a:srgbClr val="000066"/>
                </a:solidFill>
              </a:rPr>
              <a:t>€</a:t>
            </a:r>
            <a:endParaRPr lang="es-ES" sz="1000" dirty="0">
              <a:solidFill>
                <a:srgbClr val="000066"/>
              </a:solidFill>
            </a:endParaRPr>
          </a:p>
        </p:txBody>
      </p:sp>
      <p:sp>
        <p:nvSpPr>
          <p:cNvPr id="13" name="6 CuadroTexto"/>
          <p:cNvSpPr txBox="1"/>
          <p:nvPr/>
        </p:nvSpPr>
        <p:spPr>
          <a:xfrm>
            <a:off x="6439134" y="4807519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000066"/>
                </a:solidFill>
              </a:rPr>
              <a:t>34 </a:t>
            </a:r>
            <a:r>
              <a:rPr lang="es-ES" sz="1000" dirty="0">
                <a:solidFill>
                  <a:srgbClr val="000066"/>
                </a:solidFill>
              </a:rPr>
              <a:t>k</a:t>
            </a:r>
            <a:r>
              <a:rPr lang="es-ES" sz="1000" dirty="0" smtClean="0">
                <a:solidFill>
                  <a:srgbClr val="000066"/>
                </a:solidFill>
              </a:rPr>
              <a:t>€</a:t>
            </a:r>
            <a:endParaRPr lang="es-ES" sz="1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"/>
    </mc:Choice>
    <mc:Fallback xmlns="">
      <p:transition spd="slow" advTm="19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408712" cy="720080"/>
          </a:xfrm>
        </p:spPr>
        <p:txBody>
          <a:bodyPr>
            <a:noAutofit/>
          </a:bodyPr>
          <a:lstStyle/>
          <a:p>
            <a:r>
              <a:rPr lang="es-ES" sz="4800" i="1" dirty="0" smtClean="0">
                <a:solidFill>
                  <a:srgbClr val="000066"/>
                </a:solidFill>
              </a:rPr>
              <a:t>Histórico por fuentes</a:t>
            </a:r>
            <a:endParaRPr lang="es-ES" sz="4800" i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690864"/>
              </p:ext>
            </p:extLst>
          </p:nvPr>
        </p:nvGraphicFramePr>
        <p:xfrm>
          <a:off x="323528" y="1844824"/>
          <a:ext cx="8568952" cy="384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55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"/>
    </mc:Choice>
    <mc:Fallback xmlns="">
      <p:transition spd="slow" advTm="2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751112" y="476672"/>
            <a:ext cx="4773216" cy="720080"/>
          </a:xfrm>
        </p:spPr>
        <p:txBody>
          <a:bodyPr>
            <a:noAutofit/>
          </a:bodyPr>
          <a:lstStyle/>
          <a:p>
            <a:pPr algn="l"/>
            <a:r>
              <a:rPr lang="es-ES" i="1" dirty="0" smtClean="0">
                <a:solidFill>
                  <a:srgbClr val="000066"/>
                </a:solidFill>
              </a:rPr>
              <a:t>Presupuesto total</a:t>
            </a:r>
            <a:endParaRPr lang="es-ES" i="1" dirty="0"/>
          </a:p>
        </p:txBody>
      </p:sp>
      <p:graphicFrame>
        <p:nvGraphicFramePr>
          <p:cNvPr id="3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90519"/>
              </p:ext>
            </p:extLst>
          </p:nvPr>
        </p:nvGraphicFramePr>
        <p:xfrm>
          <a:off x="965324" y="1196752"/>
          <a:ext cx="6703020" cy="1863726"/>
        </p:xfrm>
        <a:graphic>
          <a:graphicData uri="http://schemas.openxmlformats.org/drawingml/2006/table">
            <a:tbl>
              <a:tblPr/>
              <a:tblGrid>
                <a:gridCol w="223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CONCEPTO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CSIC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UVEG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TOTAL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PPTO. ORDINARIO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319.733,82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69.791,90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389.525,72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FINANC. PROYECTOS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4.731.080,46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2.955.025,59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7.686.106,05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9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OTROS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INGRESOS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26.683,59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26.683,59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TOTAL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5.050.814,28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3.051.501,08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8.102.315,36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84984"/>
            <a:ext cx="2758581" cy="2016224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806983"/>
              </p:ext>
            </p:extLst>
          </p:nvPr>
        </p:nvGraphicFramePr>
        <p:xfrm>
          <a:off x="3347864" y="3300295"/>
          <a:ext cx="5103539" cy="319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94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"/>
    </mc:Choice>
    <mc:Fallback xmlns="">
      <p:transition spd="slow" advTm="19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59632" y="2636912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</a:t>
            </a:r>
            <a:endParaRPr kumimoji="0" lang="es-ES" sz="8800" b="0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"/>
    </mc:Choice>
    <mc:Fallback xmlns="">
      <p:transition spd="slow" advTm="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720080"/>
          </a:xfrm>
        </p:spPr>
        <p:txBody>
          <a:bodyPr>
            <a:noAutofit/>
          </a:bodyPr>
          <a:lstStyle/>
          <a:p>
            <a:r>
              <a:rPr lang="es-ES" sz="4800" i="1" dirty="0" smtClean="0">
                <a:solidFill>
                  <a:srgbClr val="000066"/>
                </a:solidFill>
              </a:rPr>
              <a:t>Personal</a:t>
            </a:r>
            <a:endParaRPr lang="es-ES" sz="4800" i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51008"/>
              </p:ext>
            </p:extLst>
          </p:nvPr>
        </p:nvGraphicFramePr>
        <p:xfrm>
          <a:off x="611560" y="1455978"/>
          <a:ext cx="7920876" cy="463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3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237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Categoría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Entidad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Vasiliki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Mitsou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Científico</a:t>
                      </a:r>
                      <a:r>
                        <a:rPr lang="es-ES" sz="1400" baseline="0" dirty="0" smtClean="0"/>
                        <a:t> Titular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CSIC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Toma de posesión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Juan Antonio Valls Ferrer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Investigador Científico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CSIC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Promoción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Luca </a:t>
                      </a:r>
                      <a:r>
                        <a:rPr lang="es-ES" sz="1400" dirty="0" err="1" smtClean="0"/>
                        <a:t>Fiorini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Investigador Doctor 5 años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UV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Finalización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err="1" smtClean="0"/>
                        <a:t>RyC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Francisco</a:t>
                      </a:r>
                      <a:r>
                        <a:rPr lang="es-ES" sz="1400" baseline="0" dirty="0" smtClean="0"/>
                        <a:t> Campanario Pallas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Ramón y Cajal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UV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Incorporación 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583166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2581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Michel Sorel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Científico Titular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CSIC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oposición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César Domingo Pardo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Científico Titular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CSIC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oposición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Luis Álvarez Ruso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Científico</a:t>
                      </a:r>
                      <a:r>
                        <a:rPr lang="es-ES" sz="1400" baseline="0" dirty="0" smtClean="0"/>
                        <a:t> Titular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CSIC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oposición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5122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Amparo </a:t>
                      </a:r>
                      <a:r>
                        <a:rPr lang="es-ES" sz="1400" dirty="0" err="1" smtClean="0"/>
                        <a:t>Lacruz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Lacruz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Oficial de laboratorio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UV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Jubilación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Guadalupe Almodóvar</a:t>
                      </a:r>
                      <a:r>
                        <a:rPr lang="es-ES" sz="1400" baseline="0" dirty="0" smtClean="0"/>
                        <a:t> Gallardo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Administrativo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UV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Baja por traslado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Leonor Montesinos </a:t>
                      </a:r>
                      <a:r>
                        <a:rPr lang="es-ES" sz="1400" dirty="0" err="1" smtClean="0"/>
                        <a:t>Reig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Jefa de Sección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CSIC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Alta</a:t>
                      </a:r>
                      <a:r>
                        <a:rPr lang="es-ES" sz="1400" baseline="0" dirty="0" smtClean="0"/>
                        <a:t> por traslado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5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"/>
    </mc:Choice>
    <mc:Fallback xmlns="">
      <p:transition spd="slow" advTm="20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720080"/>
          </a:xfrm>
        </p:spPr>
        <p:txBody>
          <a:bodyPr>
            <a:noAutofit/>
          </a:bodyPr>
          <a:lstStyle/>
          <a:p>
            <a:r>
              <a:rPr lang="es-ES" sz="4000" i="1" dirty="0" smtClean="0">
                <a:solidFill>
                  <a:srgbClr val="000066"/>
                </a:solidFill>
              </a:rPr>
              <a:t>Ramón y Cajal</a:t>
            </a:r>
            <a:endParaRPr lang="es-ES" sz="4000" i="1" dirty="0"/>
          </a:p>
        </p:txBody>
      </p:sp>
      <p:graphicFrame>
        <p:nvGraphicFramePr>
          <p:cNvPr id="3" name="Group 2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944369"/>
              </p:ext>
            </p:extLst>
          </p:nvPr>
        </p:nvGraphicFramePr>
        <p:xfrm>
          <a:off x="683568" y="1197251"/>
          <a:ext cx="8064897" cy="5386389"/>
        </p:xfrm>
        <a:graphic>
          <a:graphicData uri="http://schemas.openxmlformats.org/drawingml/2006/table">
            <a:tbl>
              <a:tblPr/>
              <a:tblGrid>
                <a:gridCol w="258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675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R&amp;C</a:t>
                      </a:r>
                      <a:endParaRPr kumimoji="0" lang="es-ES" sz="14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Año</a:t>
                      </a:r>
                      <a:endParaRPr kumimoji="0" lang="es-ES" sz="14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Institución</a:t>
                      </a:r>
                      <a:endParaRPr kumimoji="0" lang="es-ES" sz="14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Comentario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Alessandro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Fabbri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teo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Doctor Vinculado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Vasiliki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Mitsou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2007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 CSIC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CT-2014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Michel Sorel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CT-2015 Contratado S8A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Luis Alvarez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Ruso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teo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CT-2015 Extensión (S8A)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Jose E.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García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Navarro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Extensión (S8A)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Roberto Ruiz de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Austri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teo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Extensión (S8A)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Cesar Domingo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Pardo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CT-2015 Extensión (S8A)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Luca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Fiorini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UV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Investigador Doctor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Michele de la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Morte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teo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Univ. of </a:t>
                      </a:r>
                      <a:r>
                        <a:rPr kumimoji="0" lang="es-ES" sz="12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Southern</a:t>
                      </a: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" sz="12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Denmark</a:t>
                      </a: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(CP3-O)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Sergio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Palomares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teo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Arantza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Oyanguren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UV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Preparando documentos estabilización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Juan de Dios </a:t>
                      </a:r>
                      <a:r>
                        <a:rPr kumimoji="0" lang="es-ES_tradnl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Zornoza</a:t>
                      </a:r>
                      <a:r>
                        <a:rPr kumimoji="0" lang="es-ES_tradn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s-ES_tradnl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s-ES_tradn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2012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UV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Gabriela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llosá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Llacer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Mariam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Totolá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Baixauli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teo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UV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Pau Novella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Garijo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Gonzalo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Olmo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Alba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teo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UV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Francisco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Campanario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Pallás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teo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2014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UV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40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5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"/>
    </mc:Choice>
    <mc:Fallback xmlns="">
      <p:transition spd="slow" advTm="1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i="1" dirty="0" smtClean="0">
                <a:solidFill>
                  <a:srgbClr val="000066"/>
                </a:solidFill>
              </a:rPr>
              <a:t>O.E.P. 2016</a:t>
            </a:r>
            <a:endParaRPr lang="es-ES" sz="4800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517623" cy="30126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4" y="4765684"/>
            <a:ext cx="8568000" cy="175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87526"/>
            <a:ext cx="8568000" cy="2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"/>
    </mc:Choice>
    <mc:Fallback xmlns="">
      <p:transition spd="slow" advTm="3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408712" cy="1296144"/>
          </a:xfrm>
        </p:spPr>
        <p:txBody>
          <a:bodyPr>
            <a:noAutofit/>
          </a:bodyPr>
          <a:lstStyle/>
          <a:p>
            <a:r>
              <a:rPr lang="es-ES" sz="3200" i="1" dirty="0" smtClean="0">
                <a:solidFill>
                  <a:srgbClr val="000066"/>
                </a:solidFill>
              </a:rPr>
              <a:t>Personal técnico, de gestión y de administración</a:t>
            </a:r>
            <a:endParaRPr lang="es-ES" sz="3200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38877" y="112474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2400" dirty="0" smtClean="0"/>
              <a:t>OEP 2016 Técnicos:</a:t>
            </a:r>
            <a:endParaRPr lang="es-ES" sz="2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8040"/>
              </p:ext>
            </p:extLst>
          </p:nvPr>
        </p:nvGraphicFramePr>
        <p:xfrm>
          <a:off x="342393" y="3212976"/>
          <a:ext cx="4517638" cy="134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447">
                  <a:extLst>
                    <a:ext uri="{9D8B030D-6E8A-4147-A177-3AD203B41FA5}">
                      <a16:colId xmlns:a16="http://schemas.microsoft.com/office/drawing/2014/main" val="111489389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57167868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138889269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Técnicos Especializados de </a:t>
                      </a:r>
                      <a:r>
                        <a:rPr lang="es-ES" sz="1400" noProof="0" dirty="0" err="1" smtClean="0"/>
                        <a:t>OPIs</a:t>
                      </a:r>
                      <a:endParaRPr lang="es-E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72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 dirty="0" smtClean="0"/>
                        <a:t>Acceso libre</a:t>
                      </a:r>
                      <a:endParaRPr lang="es-E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 dirty="0" smtClean="0"/>
                        <a:t>Promoción</a:t>
                      </a:r>
                      <a:endParaRPr lang="es-E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67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Ciencia y Tecnología Físicas </a:t>
                      </a:r>
                    </a:p>
                    <a:p>
                      <a:pPr algn="ctr"/>
                      <a:r>
                        <a:rPr lang="es-ES" sz="1000" dirty="0" smtClean="0"/>
                        <a:t>Ciencia y Tecnología de Materiales </a:t>
                      </a:r>
                    </a:p>
                    <a:p>
                      <a:pPr algn="ctr"/>
                      <a:r>
                        <a:rPr lang="es-ES" sz="1000" dirty="0" smtClean="0"/>
                        <a:t>Ciencia y Tecnología Químicas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81182"/>
                  </a:ext>
                </a:extLst>
              </a:tr>
            </a:tbl>
          </a:graphicData>
        </a:graphic>
      </p:graphicFrame>
      <p:sp>
        <p:nvSpPr>
          <p:cNvPr id="8" name="1 CuadroTexto"/>
          <p:cNvSpPr txBox="1"/>
          <p:nvPr/>
        </p:nvSpPr>
        <p:spPr>
          <a:xfrm>
            <a:off x="395536" y="4653136"/>
            <a:ext cx="44644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Universidad: </a:t>
            </a:r>
          </a:p>
          <a:p>
            <a:pPr marL="799911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400" dirty="0"/>
              <a:t>A</a:t>
            </a:r>
            <a:r>
              <a:rPr lang="es-ES" sz="2400" dirty="0" smtClean="0"/>
              <a:t>lgunos avances (SCSIE).</a:t>
            </a:r>
          </a:p>
          <a:p>
            <a:pPr marL="799911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400" dirty="0" smtClean="0"/>
              <a:t>Próxima entrevista con Vice-Gerente. 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97056"/>
              </p:ext>
            </p:extLst>
          </p:nvPr>
        </p:nvGraphicFramePr>
        <p:xfrm>
          <a:off x="342393" y="1687915"/>
          <a:ext cx="4517638" cy="134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447">
                  <a:extLst>
                    <a:ext uri="{9D8B030D-6E8A-4147-A177-3AD203B41FA5}">
                      <a16:colId xmlns:a16="http://schemas.microsoft.com/office/drawing/2014/main" val="111489389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57167868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138889269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Técnicos Superiores Especializados de </a:t>
                      </a:r>
                      <a:r>
                        <a:rPr lang="es-ES" sz="1400" noProof="0" dirty="0" err="1" smtClean="0"/>
                        <a:t>OPIs</a:t>
                      </a:r>
                      <a:endParaRPr lang="es-E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72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 dirty="0" smtClean="0"/>
                        <a:t>Acceso libre</a:t>
                      </a:r>
                      <a:endParaRPr lang="es-E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 dirty="0" smtClean="0"/>
                        <a:t>Promoción</a:t>
                      </a:r>
                      <a:endParaRPr lang="es-E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67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Ciencia y Tecnología Físicas </a:t>
                      </a:r>
                    </a:p>
                    <a:p>
                      <a:pPr algn="ctr"/>
                      <a:r>
                        <a:rPr lang="es-ES" sz="1000" dirty="0" smtClean="0"/>
                        <a:t>Ciencia y Tecnología de Materiales </a:t>
                      </a:r>
                    </a:p>
                    <a:p>
                      <a:pPr algn="ctr"/>
                      <a:r>
                        <a:rPr lang="es-ES" sz="1000" dirty="0" smtClean="0"/>
                        <a:t>Ciencia y Tecnología Químicas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81182"/>
                  </a:ext>
                </a:extLst>
              </a:tr>
            </a:tbl>
          </a:graphicData>
        </a:graphic>
      </p:graphicFrame>
      <p:sp>
        <p:nvSpPr>
          <p:cNvPr id="10" name="1 CuadroTexto"/>
          <p:cNvSpPr txBox="1"/>
          <p:nvPr/>
        </p:nvSpPr>
        <p:spPr>
          <a:xfrm>
            <a:off x="5004048" y="1628800"/>
            <a:ext cx="381642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2000" dirty="0" smtClean="0"/>
              <a:t>Es un serio problema de todo el CSIC (sentencias).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2000" dirty="0" smtClean="0"/>
              <a:t>Puestos</a:t>
            </a:r>
            <a:r>
              <a:rPr lang="es-ES" sz="2000" dirty="0"/>
              <a:t> </a:t>
            </a:r>
            <a:r>
              <a:rPr lang="es-ES" sz="2000" dirty="0" smtClean="0"/>
              <a:t>“para no cerrar instalaciones”.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2000" dirty="0" smtClean="0"/>
              <a:t>Informe a VICYT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2000" dirty="0"/>
              <a:t>El “Contrato de Gestión” podría aliviar el </a:t>
            </a:r>
            <a:r>
              <a:rPr lang="es-ES" sz="2000" dirty="0" smtClean="0"/>
              <a:t>problema.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Promoción del personal: </a:t>
            </a:r>
            <a:r>
              <a:rPr lang="es-ES" sz="2000" dirty="0"/>
              <a:t>e</a:t>
            </a:r>
            <a:r>
              <a:rPr lang="es-ES" sz="2000" dirty="0" smtClean="0"/>
              <a:t>n contacto con Recursos Humanos del CSIC. Insistiendo.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/>
              <a:t>Pilar </a:t>
            </a:r>
            <a:r>
              <a:rPr lang="es-ES" altLang="es-ES" sz="2000" dirty="0" err="1"/>
              <a:t>Boix</a:t>
            </a:r>
            <a:r>
              <a:rPr lang="es-ES" altLang="es-ES" sz="2000" dirty="0"/>
              <a:t> </a:t>
            </a:r>
            <a:r>
              <a:rPr lang="es-ES" altLang="es-ES" sz="2000" dirty="0" smtClean="0"/>
              <a:t>de </a:t>
            </a:r>
            <a:r>
              <a:rPr lang="es-ES" altLang="es-ES" sz="2000" dirty="0"/>
              <a:t>N14 a </a:t>
            </a:r>
            <a:r>
              <a:rPr lang="es-ES" altLang="es-ES" sz="2000" dirty="0" smtClean="0"/>
              <a:t>N16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 smtClean="0"/>
              <a:t>Amparo </a:t>
            </a:r>
            <a:r>
              <a:rPr lang="es-ES" altLang="es-ES" sz="2000" dirty="0"/>
              <a:t>Fillol </a:t>
            </a:r>
            <a:r>
              <a:rPr lang="es-ES" altLang="es-ES" sz="2000" dirty="0" smtClean="0"/>
              <a:t>de </a:t>
            </a:r>
            <a:r>
              <a:rPr lang="es-ES" altLang="es-ES" sz="2000" dirty="0"/>
              <a:t>N15 a </a:t>
            </a:r>
            <a:r>
              <a:rPr lang="es-ES" altLang="es-ES" sz="2000" dirty="0" smtClean="0"/>
              <a:t>N16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000" dirty="0" smtClean="0"/>
              <a:t>Teresa </a:t>
            </a:r>
            <a:r>
              <a:rPr lang="es-ES" altLang="es-ES" sz="2000" dirty="0"/>
              <a:t>Andreu </a:t>
            </a:r>
            <a:r>
              <a:rPr lang="es-ES" altLang="es-ES" sz="2000" dirty="0" err="1"/>
              <a:t>Admo</a:t>
            </a:r>
            <a:r>
              <a:rPr lang="es-ES" altLang="es-ES" sz="2000" dirty="0"/>
              <a:t>. a </a:t>
            </a:r>
            <a:r>
              <a:rPr lang="es-ES" altLang="es-ES" sz="2000" dirty="0" smtClean="0"/>
              <a:t>TS</a:t>
            </a:r>
            <a:endParaRPr lang="es-ES" altLang="es-E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 smtClean="0"/>
              <a:t>Leonor Montesinos (traslado)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41612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"/>
    </mc:Choice>
    <mc:Fallback xmlns="">
      <p:transition spd="slow" advTm="20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195736" y="404664"/>
            <a:ext cx="5256584" cy="576064"/>
          </a:xfrm>
        </p:spPr>
        <p:txBody>
          <a:bodyPr>
            <a:noAutofit/>
          </a:bodyPr>
          <a:lstStyle/>
          <a:p>
            <a:r>
              <a:rPr lang="es-ES" sz="4000" i="1" dirty="0" smtClean="0">
                <a:solidFill>
                  <a:srgbClr val="000066"/>
                </a:solidFill>
              </a:rPr>
              <a:t>Evolución del Personal</a:t>
            </a:r>
            <a:endParaRPr lang="es-ES" sz="4000" i="1" dirty="0">
              <a:solidFill>
                <a:srgbClr val="000066"/>
              </a:solidFill>
            </a:endParaRPr>
          </a:p>
        </p:txBody>
      </p:sp>
      <p:graphicFrame>
        <p:nvGraphicFramePr>
          <p:cNvPr id="4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98642"/>
              </p:ext>
            </p:extLst>
          </p:nvPr>
        </p:nvGraphicFramePr>
        <p:xfrm>
          <a:off x="1403648" y="1204278"/>
          <a:ext cx="6550496" cy="5103514"/>
        </p:xfrm>
        <a:graphic>
          <a:graphicData uri="http://schemas.openxmlformats.org/drawingml/2006/table">
            <a:tbl>
              <a:tblPr/>
              <a:tblGrid>
                <a:gridCol w="3270256">
                  <a:extLst>
                    <a:ext uri="{9D8B030D-6E8A-4147-A177-3AD203B41FA5}">
                      <a16:colId xmlns:a16="http://schemas.microsoft.com/office/drawing/2014/main" val="2322022382"/>
                    </a:ext>
                  </a:extLst>
                </a:gridCol>
                <a:gridCol w="1033500">
                  <a:extLst>
                    <a:ext uri="{9D8B030D-6E8A-4147-A177-3AD203B41FA5}">
                      <a16:colId xmlns:a16="http://schemas.microsoft.com/office/drawing/2014/main" val="2646163895"/>
                    </a:ext>
                  </a:extLst>
                </a:gridCol>
                <a:gridCol w="1035165">
                  <a:extLst>
                    <a:ext uri="{9D8B030D-6E8A-4147-A177-3AD203B41FA5}">
                      <a16:colId xmlns:a16="http://schemas.microsoft.com/office/drawing/2014/main" val="3600988322"/>
                    </a:ext>
                  </a:extLst>
                </a:gridCol>
                <a:gridCol w="1211575">
                  <a:extLst>
                    <a:ext uri="{9D8B030D-6E8A-4147-A177-3AD203B41FA5}">
                      <a16:colId xmlns:a16="http://schemas.microsoft.com/office/drawing/2014/main" val="3330483479"/>
                    </a:ext>
                  </a:extLst>
                </a:gridCol>
              </a:tblGrid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2014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2015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2016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60092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Catedrático UV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31921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Profesor de Investigación CSIC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600285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Investigador Científico CSIC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292668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Profesor Titular UV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27339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Científico Titular CSIC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4013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Profesor Contratado Doctor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043609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Doctor Vinculado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644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Contratado RyC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980920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Postdoc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36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41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40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32632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Estudiantes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58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63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67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097083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Técnicos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19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966009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Administración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17023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Outreach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241618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Informática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99900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Electrónica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78980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Mantenimiento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51347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Mecánica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221792"/>
                  </a:ext>
                </a:extLst>
              </a:tr>
              <a:tr h="219903"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224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233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l" defTabSz="914024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526DB0"/>
                        </a:buClr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989AAC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l" defTabSz="914024" rtl="0" eaLnBrk="1" latinLnBrk="0" hangingPunct="1">
                        <a:spcBef>
                          <a:spcPct val="20000"/>
                        </a:spcBef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l" defTabSz="914024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5924"/>
                        </a:buClr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34" charset="-128"/>
                        </a:rPr>
                        <a:t>251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829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3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"/>
    </mc:Choice>
    <mc:Fallback xmlns="">
      <p:transition spd="slow" advTm="1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408712" cy="1080120"/>
          </a:xfrm>
        </p:spPr>
        <p:txBody>
          <a:bodyPr>
            <a:noAutofit/>
          </a:bodyPr>
          <a:lstStyle/>
          <a:p>
            <a:r>
              <a:rPr lang="es-ES" sz="4000" i="1" dirty="0" smtClean="0">
                <a:solidFill>
                  <a:srgbClr val="000066"/>
                </a:solidFill>
              </a:rPr>
              <a:t>Otros</a:t>
            </a:r>
            <a:endParaRPr lang="es-ES" sz="4000" i="1" dirty="0">
              <a:solidFill>
                <a:srgbClr val="000066"/>
              </a:solidFill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539552" y="1700808"/>
            <a:ext cx="80648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0066"/>
                </a:solidFill>
              </a:rPr>
              <a:t>Nombrado nuevo vice-director para la Innovación y </a:t>
            </a:r>
            <a:r>
              <a:rPr lang="es-ES" sz="3200" smtClean="0">
                <a:solidFill>
                  <a:srgbClr val="000066"/>
                </a:solidFill>
              </a:rPr>
              <a:t>la </a:t>
            </a:r>
            <a:r>
              <a:rPr lang="es-ES" sz="3200" smtClean="0">
                <a:solidFill>
                  <a:srgbClr val="000066"/>
                </a:solidFill>
              </a:rPr>
              <a:t>Tecnología: Juan Fuster.</a:t>
            </a:r>
            <a:endParaRPr lang="es-ES" sz="3200" dirty="0" smtClean="0">
              <a:solidFill>
                <a:srgbClr val="000066"/>
              </a:solidFill>
            </a:endParaRP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0066"/>
                </a:solidFill>
              </a:rPr>
              <a:t>Espacio en el IATA a partir del año que viene (17 nuevos puestos). 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0066"/>
                </a:solidFill>
              </a:rPr>
              <a:t>Un vivo programa de seminarios, coloquios y de divulgación.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3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"/>
    </mc:Choice>
    <mc:Fallback xmlns="">
      <p:transition spd="slow" advTm="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5707344" cy="27894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3861048"/>
            <a:ext cx="81369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i="1" dirty="0" smtClean="0"/>
              <a:t>“Este </a:t>
            </a:r>
            <a:r>
              <a:rPr lang="es-ES" sz="2600" i="1" dirty="0"/>
              <a:t>centro mixto del CSIC y de la Universidad de Valencia es líder en investigación experimental y teórica de física de partículas, astropartículas y física nuclear. El IFIC tiene una arraigada participación en actividades internacionales de prestigio y está a la vanguardia de los conocimientos científicos en física fundamental</a:t>
            </a:r>
            <a:r>
              <a:rPr lang="es-ES" sz="2600" i="1" dirty="0" smtClean="0"/>
              <a:t>.”</a:t>
            </a:r>
            <a:endParaRPr lang="es-ES" sz="2600" i="1" dirty="0"/>
          </a:p>
        </p:txBody>
      </p:sp>
    </p:spTree>
    <p:extLst>
      <p:ext uri="{BB962C8B-B14F-4D97-AF65-F5344CB8AC3E}">
        <p14:creationId xmlns:p14="http://schemas.microsoft.com/office/powerpoint/2010/main" val="17838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607096" y="476672"/>
            <a:ext cx="4629200" cy="720080"/>
          </a:xfrm>
        </p:spPr>
        <p:txBody>
          <a:bodyPr>
            <a:noAutofit/>
          </a:bodyPr>
          <a:lstStyle/>
          <a:p>
            <a:pPr algn="l"/>
            <a:r>
              <a:rPr lang="es-ES" sz="4000" i="1" dirty="0" smtClean="0">
                <a:solidFill>
                  <a:srgbClr val="000066"/>
                </a:solidFill>
              </a:rPr>
              <a:t>Memoria anual 2015</a:t>
            </a:r>
            <a:endParaRPr lang="es-ES" sz="4000" i="1" dirty="0">
              <a:solidFill>
                <a:srgbClr val="00006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528392" cy="4963216"/>
          </a:xfrm>
          <a:prstGeom prst="rect">
            <a:avLst/>
          </a:prstGeom>
          <a:ln w="3175">
            <a:solidFill>
              <a:srgbClr val="000066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4427984" y="1374442"/>
            <a:ext cx="46085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rgbClr val="000066"/>
                </a:solidFill>
              </a:rPr>
              <a:t>Pendiente de las últimas correcciones.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rgbClr val="000066"/>
                </a:solidFill>
              </a:rPr>
              <a:t>Nueva maquetación más moderna.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rgbClr val="000066"/>
                </a:solidFill>
              </a:rPr>
              <a:t>Según nuestro reglamento debemos hacer esta memoria.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rgbClr val="000066"/>
                </a:solidFill>
              </a:rPr>
              <a:t>Vamos a rediscutir con tiempo el formato para el año que viene. </a:t>
            </a:r>
            <a:endParaRPr lang="es-ES" sz="2800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"/>
    </mc:Choice>
    <mc:Fallback xmlns="">
      <p:transition spd="slow" advTm="26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 rot="20116072">
            <a:off x="771701" y="876280"/>
            <a:ext cx="3811982" cy="720080"/>
          </a:xfrm>
        </p:spPr>
        <p:txBody>
          <a:bodyPr>
            <a:noAutofit/>
          </a:bodyPr>
          <a:lstStyle/>
          <a:p>
            <a:pPr algn="l"/>
            <a:r>
              <a:rPr lang="es-ES" dirty="0" smtClean="0">
                <a:solidFill>
                  <a:srgbClr val="000066"/>
                </a:solidFill>
              </a:rPr>
              <a:t> ¡Feliz Navidad!</a:t>
            </a:r>
            <a:endParaRPr lang="es-ES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 rot="1180903">
            <a:off x="5678198" y="639561"/>
            <a:ext cx="3258439" cy="720080"/>
          </a:xfrm>
          <a:prstGeom prst="rect">
            <a:avLst/>
          </a:prstGeom>
        </p:spPr>
        <p:txBody>
          <a:bodyPr vert="horz" lIns="91402" tIns="45702" rIns="91402" bIns="45702" rtlCol="0" anchor="ctr">
            <a:noAutofit/>
          </a:bodyPr>
          <a:lstStyle>
            <a:lvl1pPr algn="ctr" defTabSz="91402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>
                <a:solidFill>
                  <a:srgbClr val="000066"/>
                </a:solidFill>
              </a:rPr>
              <a:t> ¡Bon Nadal!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7" y="2060848"/>
            <a:ext cx="7124283" cy="4007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69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"/>
    </mc:Choice>
    <mc:Fallback xmlns="">
      <p:transition spd="slow" advTm="29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1844824"/>
            <a:ext cx="6552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Producción Científica</a:t>
            </a:r>
            <a:endParaRPr kumimoji="0" lang="es-ES" sz="8800" b="0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5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"/>
    </mc:Choice>
    <mc:Fallback xmlns="">
      <p:transition spd="slow" advTm="26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15331" y="476672"/>
            <a:ext cx="7344816" cy="720080"/>
          </a:xfrm>
        </p:spPr>
        <p:txBody>
          <a:bodyPr>
            <a:noAutofit/>
          </a:bodyPr>
          <a:lstStyle/>
          <a:p>
            <a:r>
              <a:rPr lang="es-ES" sz="4800" i="1" dirty="0" smtClean="0">
                <a:solidFill>
                  <a:srgbClr val="000066"/>
                </a:solidFill>
              </a:rPr>
              <a:t>Publicaciones</a:t>
            </a:r>
            <a:endParaRPr lang="es-ES" sz="48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000181" y="1484784"/>
            <a:ext cx="915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66"/>
                </a:solidFill>
              </a:rPr>
              <a:t>2015</a:t>
            </a:r>
          </a:p>
          <a:p>
            <a:pPr algn="ctr"/>
            <a:r>
              <a:rPr lang="es-ES" sz="2000" b="1" dirty="0" smtClean="0">
                <a:solidFill>
                  <a:srgbClr val="000066"/>
                </a:solidFill>
              </a:rPr>
              <a:t>(final)</a:t>
            </a:r>
            <a:endParaRPr lang="es-ES" sz="2000" b="1" dirty="0">
              <a:solidFill>
                <a:srgbClr val="000066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28184" y="1484784"/>
            <a:ext cx="140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66"/>
                </a:solidFill>
              </a:rPr>
              <a:t>2016</a:t>
            </a:r>
          </a:p>
          <a:p>
            <a:pPr algn="ctr"/>
            <a:r>
              <a:rPr lang="es-ES" sz="2000" b="1" dirty="0" smtClean="0">
                <a:solidFill>
                  <a:srgbClr val="000066"/>
                </a:solidFill>
              </a:rPr>
              <a:t>(diciembre)</a:t>
            </a:r>
            <a:endParaRPr lang="es-ES" sz="2000" b="1" dirty="0">
              <a:solidFill>
                <a:srgbClr val="000066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66306" y="555903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(347 en diciembre)</a:t>
            </a:r>
            <a:endParaRPr lang="es-ES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88385"/>
            <a:ext cx="3977701" cy="30681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39" y="2372230"/>
            <a:ext cx="4004741" cy="30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"/>
    </mc:Choice>
    <mc:Fallback xmlns="">
      <p:transition spd="slow" advTm="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i="1" dirty="0" smtClean="0">
                <a:solidFill>
                  <a:srgbClr val="000066"/>
                </a:solidFill>
              </a:rPr>
              <a:t>Por cuartiles</a:t>
            </a:r>
            <a:endParaRPr lang="es-ES" sz="4800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1720" y="160963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0066"/>
                </a:solidFill>
              </a:rPr>
              <a:t>2015</a:t>
            </a:r>
            <a:endParaRPr lang="es-ES" sz="2800" b="1" dirty="0">
              <a:solidFill>
                <a:srgbClr val="000066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92669" y="160963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0066"/>
                </a:solidFill>
              </a:rPr>
              <a:t>2016</a:t>
            </a:r>
            <a:endParaRPr lang="es-ES" sz="2800" b="1" dirty="0">
              <a:solidFill>
                <a:srgbClr val="000066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77328"/>
            <a:ext cx="3960440" cy="30641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52767"/>
            <a:ext cx="3986454" cy="308432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39385" y="3645024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93%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257273" y="3616603"/>
            <a:ext cx="627095" cy="363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83%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054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"/>
    </mc:Choice>
    <mc:Fallback xmlns="">
      <p:transition spd="slow" advTm="2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466225" y="300356"/>
            <a:ext cx="7264598" cy="720080"/>
          </a:xfrm>
        </p:spPr>
        <p:txBody>
          <a:bodyPr>
            <a:noAutofit/>
          </a:bodyPr>
          <a:lstStyle/>
          <a:p>
            <a:r>
              <a:rPr lang="es-ES" sz="4800" i="1" dirty="0" smtClean="0">
                <a:solidFill>
                  <a:srgbClr val="000066"/>
                </a:solidFill>
              </a:rPr>
              <a:t>Por líneas</a:t>
            </a:r>
            <a:endParaRPr lang="es-ES" sz="4800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738699" y="88955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0066"/>
                </a:solidFill>
              </a:rPr>
              <a:t>2015</a:t>
            </a:r>
            <a:endParaRPr lang="es-ES" sz="2800" b="1" dirty="0">
              <a:solidFill>
                <a:srgbClr val="000066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608693" y="87574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0066"/>
                </a:solidFill>
              </a:rPr>
              <a:t>2016</a:t>
            </a:r>
            <a:endParaRPr lang="es-ES" sz="2800" b="1" dirty="0">
              <a:solidFill>
                <a:srgbClr val="000066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7108" y="2492896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990000"/>
                </a:solidFill>
              </a:rPr>
              <a:t>EXP</a:t>
            </a:r>
            <a:endParaRPr lang="es-ES" sz="2800" b="1" dirty="0">
              <a:solidFill>
                <a:srgbClr val="99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4718" y="5043929"/>
            <a:ext cx="773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3366FF"/>
                </a:solidFill>
              </a:rPr>
              <a:t>TEO</a:t>
            </a:r>
            <a:endParaRPr lang="es-ES" sz="2800" b="1" dirty="0">
              <a:solidFill>
                <a:srgbClr val="3366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73" y="1529699"/>
            <a:ext cx="3017039" cy="24496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26620"/>
            <a:ext cx="3017039" cy="24496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66" y="4084058"/>
            <a:ext cx="3008845" cy="244296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80732"/>
            <a:ext cx="3017039" cy="24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"/>
    </mc:Choice>
    <mc:Fallback xmlns="">
      <p:transition spd="slow" advTm="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58" y="1268760"/>
            <a:ext cx="5981778" cy="4619773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i="1" dirty="0" smtClean="0">
                <a:solidFill>
                  <a:srgbClr val="000066"/>
                </a:solidFill>
              </a:rPr>
              <a:t>Filiación</a:t>
            </a:r>
            <a:endParaRPr lang="es-ES" sz="4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1123529" cy="122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 rot="1342240">
            <a:off x="6351594" y="4251674"/>
            <a:ext cx="2453364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es-ES" sz="2000" dirty="0" smtClean="0">
              <a:solidFill>
                <a:srgbClr val="FF0000"/>
              </a:solidFill>
            </a:endParaRPr>
          </a:p>
          <a:p>
            <a:pPr algn="ctr"/>
            <a:r>
              <a:rPr lang="es-ES" sz="2000" dirty="0" smtClean="0">
                <a:solidFill>
                  <a:srgbClr val="FF0000"/>
                </a:solidFill>
              </a:rPr>
              <a:t>¡Y evitar repeticiones 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</a:rPr>
              <a:t>en el GREC!</a:t>
            </a:r>
          </a:p>
          <a:p>
            <a:pPr algn="ctr"/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 rot="20302188">
            <a:off x="404466" y="3596109"/>
            <a:ext cx="24201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¡Y en la página web</a:t>
            </a:r>
          </a:p>
          <a:p>
            <a:r>
              <a:rPr lang="es-ES" sz="2000" dirty="0">
                <a:solidFill>
                  <a:srgbClr val="FF0000"/>
                </a:solidFill>
              </a:rPr>
              <a:t>d</a:t>
            </a:r>
            <a:r>
              <a:rPr lang="es-ES" sz="2000" dirty="0" smtClean="0">
                <a:solidFill>
                  <a:srgbClr val="FF0000"/>
                </a:solidFill>
              </a:rPr>
              <a:t>e los congresos!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</a:rPr>
              <a:t>(</a:t>
            </a:r>
            <a:r>
              <a:rPr lang="es-ES" sz="2000" dirty="0" err="1" smtClean="0">
                <a:solidFill>
                  <a:srgbClr val="FF0000"/>
                </a:solidFill>
              </a:rPr>
              <a:t>ConCiencia</a:t>
            </a:r>
            <a:r>
              <a:rPr lang="es-ES" sz="2000" dirty="0" smtClean="0">
                <a:solidFill>
                  <a:srgbClr val="FF0000"/>
                </a:solidFill>
              </a:rPr>
              <a:t>)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61080" y="6093296"/>
            <a:ext cx="188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2015: </a:t>
            </a:r>
            <a:r>
              <a:rPr lang="en-US" b="1" dirty="0" smtClean="0">
                <a:solidFill>
                  <a:srgbClr val="FF5050"/>
                </a:solidFill>
              </a:rPr>
              <a:t>4 </a:t>
            </a:r>
            <a:r>
              <a:rPr lang="en-US" b="1" dirty="0" smtClean="0"/>
              <a:t>+ </a:t>
            </a:r>
            <a:r>
              <a:rPr lang="en-US" b="1" dirty="0" smtClean="0">
                <a:solidFill>
                  <a:srgbClr val="66FF33"/>
                </a:solidFill>
              </a:rPr>
              <a:t>7 </a:t>
            </a:r>
            <a:r>
              <a:rPr lang="en-US" b="1" dirty="0" smtClean="0"/>
              <a:t>+</a:t>
            </a:r>
            <a:r>
              <a:rPr lang="en-US" b="1" dirty="0" smtClean="0">
                <a:solidFill>
                  <a:srgbClr val="66FF33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389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"/>
    </mc:Choice>
    <mc:Fallback xmlns="">
      <p:transition spd="slow" advTm="1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8030734" cy="2664296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i="1" dirty="0" smtClean="0">
                <a:solidFill>
                  <a:srgbClr val="000066"/>
                </a:solidFill>
              </a:rPr>
              <a:t>PCO 2015 </a:t>
            </a:r>
            <a:endParaRPr lang="es-ES" sz="4800" i="1" dirty="0"/>
          </a:p>
        </p:txBody>
      </p:sp>
      <p:sp>
        <p:nvSpPr>
          <p:cNvPr id="3" name="2 Elipse"/>
          <p:cNvSpPr/>
          <p:nvPr/>
        </p:nvSpPr>
        <p:spPr>
          <a:xfrm>
            <a:off x="581949" y="2924944"/>
            <a:ext cx="965715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1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59632" y="2636912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i="1" dirty="0" smtClean="0">
                <a:solidFill>
                  <a:srgbClr val="000066"/>
                </a:solidFill>
              </a:rPr>
              <a:t>Financiación</a:t>
            </a:r>
            <a:endParaRPr lang="es-ES" sz="8800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"/>
    </mc:Choice>
    <mc:Fallback xmlns="">
      <p:transition spd="slow" advTm="1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ap_design_a_fertig">
  <a:themeElements>
    <a:clrScheme name="ecap_design_a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ap_design_a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ap_design_a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cap_design_a_fertig">
  <a:themeElements>
    <a:clrScheme name="ecap_design_a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ap_design_a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ap_design_a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13774</TotalTime>
  <Words>770</Words>
  <Application>Microsoft Office PowerPoint</Application>
  <PresentationFormat>Presentación en pantalla (4:3)</PresentationFormat>
  <Paragraphs>296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Cambria</vt:lpstr>
      <vt:lpstr>Times New Roman</vt:lpstr>
      <vt:lpstr>Wingdings</vt:lpstr>
      <vt:lpstr>Tema de Office</vt:lpstr>
      <vt:lpstr>ecap_design_a_fertig</vt:lpstr>
      <vt:lpstr>1_ecap_design_a_fertig</vt:lpstr>
      <vt:lpstr>Reunión Actividades 2015</vt:lpstr>
      <vt:lpstr>Presentación de PowerPoint</vt:lpstr>
      <vt:lpstr>Presentación de PowerPoint</vt:lpstr>
      <vt:lpstr>Publicaciones</vt:lpstr>
      <vt:lpstr>Por cuartiles</vt:lpstr>
      <vt:lpstr>Por líneas</vt:lpstr>
      <vt:lpstr>Filiación</vt:lpstr>
      <vt:lpstr>PCO 2015 </vt:lpstr>
      <vt:lpstr>Presentación de PowerPoint</vt:lpstr>
      <vt:lpstr>Fondos competitivos</vt:lpstr>
      <vt:lpstr>Histórico por fuentes</vt:lpstr>
      <vt:lpstr>Presupuesto total</vt:lpstr>
      <vt:lpstr>Presentación de PowerPoint</vt:lpstr>
      <vt:lpstr>Personal</vt:lpstr>
      <vt:lpstr>Ramón y Cajal</vt:lpstr>
      <vt:lpstr>O.E.P. 2016</vt:lpstr>
      <vt:lpstr>Personal técnico, de gestión y de administración</vt:lpstr>
      <vt:lpstr>Evolución del Personal</vt:lpstr>
      <vt:lpstr>Otros</vt:lpstr>
      <vt:lpstr>Memoria anual 2015</vt:lpstr>
      <vt:lpstr> ¡Feliz Navidad!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juanjo</dc:creator>
  <cp:lastModifiedBy>juanjo</cp:lastModifiedBy>
  <cp:revision>1119</cp:revision>
  <dcterms:created xsi:type="dcterms:W3CDTF">2010-08-17T07:30:23Z</dcterms:created>
  <dcterms:modified xsi:type="dcterms:W3CDTF">2016-12-19T18:52:43Z</dcterms:modified>
</cp:coreProperties>
</file>