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61" r:id="rId5"/>
    <p:sldId id="259" r:id="rId6"/>
    <p:sldId id="263" r:id="rId7"/>
    <p:sldId id="257" r:id="rId8"/>
    <p:sldId id="265" r:id="rId9"/>
    <p:sldId id="262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AB7B-F245-478E-9AE0-8B934CA3D429}" type="datetimeFigureOut">
              <a:rPr lang="es-ES" smtClean="0"/>
              <a:t>10/03/2016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8E8-BE61-4DC1-ACB0-46D2296AD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233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AB7B-F245-478E-9AE0-8B934CA3D429}" type="datetimeFigureOut">
              <a:rPr lang="es-ES" smtClean="0"/>
              <a:t>10/03/2016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8E8-BE61-4DC1-ACB0-46D2296AD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60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AB7B-F245-478E-9AE0-8B934CA3D429}" type="datetimeFigureOut">
              <a:rPr lang="es-ES" smtClean="0"/>
              <a:t>10/03/2016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8E8-BE61-4DC1-ACB0-46D2296AD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59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AB7B-F245-478E-9AE0-8B934CA3D429}" type="datetimeFigureOut">
              <a:rPr lang="es-ES" smtClean="0"/>
              <a:t>10/03/2016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8E8-BE61-4DC1-ACB0-46D2296AD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4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AB7B-F245-478E-9AE0-8B934CA3D429}" type="datetimeFigureOut">
              <a:rPr lang="es-ES" smtClean="0"/>
              <a:t>10/03/2016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8E8-BE61-4DC1-ACB0-46D2296AD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598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AB7B-F245-478E-9AE0-8B934CA3D429}" type="datetimeFigureOut">
              <a:rPr lang="es-ES" smtClean="0"/>
              <a:t>10/03/2016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8E8-BE61-4DC1-ACB0-46D2296AD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40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AB7B-F245-478E-9AE0-8B934CA3D429}" type="datetimeFigureOut">
              <a:rPr lang="es-ES" smtClean="0"/>
              <a:t>10/03/2016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8E8-BE61-4DC1-ACB0-46D2296AD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42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AB7B-F245-478E-9AE0-8B934CA3D429}" type="datetimeFigureOut">
              <a:rPr lang="es-ES" smtClean="0"/>
              <a:t>10/03/2016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8E8-BE61-4DC1-ACB0-46D2296AD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526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AB7B-F245-478E-9AE0-8B934CA3D429}" type="datetimeFigureOut">
              <a:rPr lang="es-ES" smtClean="0"/>
              <a:t>10/03/2016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8E8-BE61-4DC1-ACB0-46D2296AD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88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AB7B-F245-478E-9AE0-8B934CA3D429}" type="datetimeFigureOut">
              <a:rPr lang="es-ES" smtClean="0"/>
              <a:t>10/03/2016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8E8-BE61-4DC1-ACB0-46D2296AD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71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AB7B-F245-478E-9AE0-8B934CA3D429}" type="datetimeFigureOut">
              <a:rPr lang="es-ES" smtClean="0"/>
              <a:t>10/03/2016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8E8-BE61-4DC1-ACB0-46D2296AD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378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AAB7B-F245-478E-9AE0-8B934CA3D429}" type="datetimeFigureOut">
              <a:rPr lang="es-ES" smtClean="0"/>
              <a:t>10/03/2016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38E8-BE61-4DC1-ACB0-46D2296AD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488832" cy="4464496"/>
          </a:xfrm>
        </p:spPr>
        <p:txBody>
          <a:bodyPr>
            <a:normAutofit fontScale="77500" lnSpcReduction="20000"/>
          </a:bodyPr>
          <a:lstStyle/>
          <a:p>
            <a:r>
              <a:rPr lang="es-ES" sz="5700" dirty="0" smtClean="0">
                <a:solidFill>
                  <a:schemeClr val="tx1"/>
                </a:solidFill>
              </a:rPr>
              <a:t>REUNIÓN TEMA ADQUISICIÓN SOFTWARE FEM Y SIMILARES PARA EL IFIC (10-3-16)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 smtClean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 smtClean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José Vicente </a:t>
            </a:r>
            <a:r>
              <a:rPr lang="es-ES" dirty="0" err="1" smtClean="0">
                <a:solidFill>
                  <a:schemeClr val="tx1"/>
                </a:solidFill>
              </a:rPr>
              <a:t>Civera</a:t>
            </a:r>
            <a:endParaRPr lang="es-E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0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488832" cy="4464496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Familias de paquetes valoradas:</a:t>
            </a:r>
          </a:p>
          <a:p>
            <a:pPr algn="l"/>
            <a:r>
              <a:rPr lang="es-ES" dirty="0" smtClean="0">
                <a:solidFill>
                  <a:srgbClr val="0070C0"/>
                </a:solidFill>
              </a:rPr>
              <a:t>Softwares con mayores capacidades: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tx1"/>
                </a:solidFill>
              </a:rPr>
              <a:t>Ansys</a:t>
            </a:r>
            <a:endParaRPr lang="es-E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MSC </a:t>
            </a:r>
            <a:r>
              <a:rPr lang="es-ES" dirty="0" err="1" smtClean="0">
                <a:solidFill>
                  <a:schemeClr val="tx1"/>
                </a:solidFill>
              </a:rPr>
              <a:t>Nastran</a:t>
            </a:r>
            <a:endParaRPr lang="es-ES" dirty="0">
              <a:solidFill>
                <a:schemeClr val="tx1"/>
              </a:solidFill>
            </a:endParaRPr>
          </a:p>
          <a:p>
            <a:pPr algn="l"/>
            <a:r>
              <a:rPr lang="es-ES" dirty="0" smtClean="0">
                <a:solidFill>
                  <a:srgbClr val="0070C0"/>
                </a:solidFill>
              </a:rPr>
              <a:t>Software con capacidades más limitadas: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tx1"/>
                </a:solidFill>
              </a:rPr>
              <a:t>SolidWorks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Simulation</a:t>
            </a:r>
            <a:endParaRPr lang="es-E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tx1"/>
                </a:solidFill>
              </a:rPr>
              <a:t>Comsol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859" y="188640"/>
            <a:ext cx="2300621" cy="72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391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1.bp.blogspot.com/-lcNs8nJfNVQ/Ul6OQHRGEXI/AAAAAAAAGXI/2LCwClkqhnE/s400/fag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13176"/>
            <a:ext cx="288032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7776864" cy="4464496"/>
          </a:xfrm>
        </p:spPr>
        <p:txBody>
          <a:bodyPr>
            <a:normAutofit fontScale="25000" lnSpcReduction="20000"/>
          </a:bodyPr>
          <a:lstStyle/>
          <a:p>
            <a:r>
              <a:rPr lang="es-ES" sz="8000" dirty="0" smtClean="0">
                <a:solidFill>
                  <a:schemeClr val="tx2"/>
                </a:solidFill>
              </a:rPr>
              <a:t>Ejemplo de ventajas de </a:t>
            </a:r>
            <a:r>
              <a:rPr lang="es-ES" sz="8000" dirty="0" err="1" smtClean="0">
                <a:solidFill>
                  <a:schemeClr val="tx2"/>
                </a:solidFill>
              </a:rPr>
              <a:t>Ansys</a:t>
            </a:r>
            <a:r>
              <a:rPr lang="es-ES" sz="8000" dirty="0" smtClean="0">
                <a:solidFill>
                  <a:schemeClr val="tx2"/>
                </a:solidFill>
              </a:rPr>
              <a:t> respecto a </a:t>
            </a:r>
            <a:r>
              <a:rPr lang="es-ES" sz="8000" dirty="0" err="1" smtClean="0">
                <a:solidFill>
                  <a:schemeClr val="tx2"/>
                </a:solidFill>
              </a:rPr>
              <a:t>SolidWorks</a:t>
            </a:r>
            <a:r>
              <a:rPr lang="es-ES" sz="8000" dirty="0" smtClean="0">
                <a:solidFill>
                  <a:schemeClr val="tx2"/>
                </a:solidFill>
              </a:rPr>
              <a:t> </a:t>
            </a:r>
            <a:r>
              <a:rPr lang="es-ES" sz="8000" dirty="0" err="1" smtClean="0">
                <a:solidFill>
                  <a:schemeClr val="tx2"/>
                </a:solidFill>
              </a:rPr>
              <a:t>Simulation</a:t>
            </a:r>
            <a:r>
              <a:rPr lang="es-ES" sz="8000" dirty="0" smtClean="0">
                <a:solidFill>
                  <a:schemeClr val="tx2"/>
                </a:solidFill>
              </a:rPr>
              <a:t>/</a:t>
            </a:r>
            <a:r>
              <a:rPr lang="es-ES" sz="8000" dirty="0" err="1" smtClean="0">
                <a:solidFill>
                  <a:schemeClr val="tx2"/>
                </a:solidFill>
              </a:rPr>
              <a:t>Comsol</a:t>
            </a:r>
            <a:r>
              <a:rPr lang="es-ES" sz="8000" dirty="0" smtClean="0">
                <a:solidFill>
                  <a:schemeClr val="tx2"/>
                </a:solidFill>
              </a:rPr>
              <a:t>:</a:t>
            </a:r>
          </a:p>
          <a:p>
            <a:pPr marL="457200" indent="-457200" algn="l">
              <a:buFontTx/>
              <a:buChar char="-"/>
            </a:pPr>
            <a:endParaRPr lang="es-ES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s-ES" sz="7200" dirty="0" smtClean="0">
                <a:solidFill>
                  <a:schemeClr val="tx1"/>
                </a:solidFill>
              </a:rPr>
              <a:t>Definición de elementos (muchos tipos específicos)</a:t>
            </a:r>
          </a:p>
          <a:p>
            <a:pPr marL="457200" indent="-457200" algn="l">
              <a:buFontTx/>
              <a:buChar char="-"/>
            </a:pPr>
            <a:r>
              <a:rPr lang="es-ES" sz="7200" dirty="0" smtClean="0">
                <a:solidFill>
                  <a:schemeClr val="tx1"/>
                </a:solidFill>
              </a:rPr>
              <a:t>Mallado</a:t>
            </a:r>
          </a:p>
          <a:p>
            <a:pPr marL="457200" indent="-457200" algn="l">
              <a:buFontTx/>
              <a:buChar char="-"/>
            </a:pPr>
            <a:r>
              <a:rPr lang="es-ES" sz="7200" dirty="0" smtClean="0">
                <a:solidFill>
                  <a:schemeClr val="tx1"/>
                </a:solidFill>
              </a:rPr>
              <a:t>Conexiones</a:t>
            </a:r>
          </a:p>
          <a:p>
            <a:pPr marL="457200" indent="-457200" algn="l">
              <a:buFontTx/>
              <a:buChar char="-"/>
            </a:pPr>
            <a:r>
              <a:rPr lang="es-ES" sz="7200" dirty="0" smtClean="0">
                <a:solidFill>
                  <a:schemeClr val="tx1"/>
                </a:solidFill>
              </a:rPr>
              <a:t>Capacidad de Scripting</a:t>
            </a:r>
          </a:p>
          <a:p>
            <a:pPr marL="457200" indent="-457200" algn="l">
              <a:buFontTx/>
              <a:buChar char="-"/>
            </a:pPr>
            <a:r>
              <a:rPr lang="es-ES" sz="7200" dirty="0" smtClean="0">
                <a:solidFill>
                  <a:schemeClr val="tx1"/>
                </a:solidFill>
              </a:rPr>
              <a:t>Cálculos dinámicos avanzados</a:t>
            </a:r>
          </a:p>
          <a:p>
            <a:pPr marL="457200" indent="-457200" algn="l">
              <a:buFontTx/>
              <a:buChar char="-"/>
            </a:pPr>
            <a:r>
              <a:rPr lang="es-ES" sz="7200" dirty="0" smtClean="0">
                <a:solidFill>
                  <a:schemeClr val="tx1"/>
                </a:solidFill>
              </a:rPr>
              <a:t>Módulos CFD más especializados según aplicación (tipo de flujo)</a:t>
            </a:r>
          </a:p>
          <a:p>
            <a:pPr marL="457200" indent="-457200" algn="l">
              <a:buFontTx/>
              <a:buChar char="-"/>
            </a:pPr>
            <a:r>
              <a:rPr lang="es-ES" sz="7200" dirty="0" smtClean="0">
                <a:solidFill>
                  <a:schemeClr val="tx1"/>
                </a:solidFill>
              </a:rPr>
              <a:t>Módulos específicos para materiales compuestos</a:t>
            </a:r>
          </a:p>
          <a:p>
            <a:pPr marL="457200" indent="-457200" algn="l">
              <a:buFontTx/>
              <a:buChar char="-"/>
            </a:pPr>
            <a:r>
              <a:rPr lang="es-ES" sz="7200" dirty="0" smtClean="0">
                <a:solidFill>
                  <a:schemeClr val="tx1"/>
                </a:solidFill>
              </a:rPr>
              <a:t>Módulos de electromagnetismo de baja y alta frecuencia.</a:t>
            </a:r>
          </a:p>
          <a:p>
            <a:pPr marL="457200" indent="-457200" algn="l">
              <a:buFontTx/>
              <a:buChar char="-"/>
            </a:pPr>
            <a:r>
              <a:rPr lang="es-ES" sz="7200" dirty="0" smtClean="0">
                <a:solidFill>
                  <a:schemeClr val="tx1"/>
                </a:solidFill>
              </a:rPr>
              <a:t>Presente en el CERN, departamentos UPV, grandes empresas, el IFCA, …</a:t>
            </a:r>
          </a:p>
          <a:p>
            <a:pPr marL="457200" indent="-457200" algn="l">
              <a:buFontTx/>
              <a:buChar char="-"/>
            </a:pPr>
            <a:r>
              <a:rPr lang="es-ES" sz="7200" dirty="0" smtClean="0">
                <a:solidFill>
                  <a:schemeClr val="tx1"/>
                </a:solidFill>
              </a:rPr>
              <a:t>Máster más popular de FEM en España (UNED) se cursa con </a:t>
            </a:r>
            <a:r>
              <a:rPr lang="es-ES" sz="7200" dirty="0" err="1" smtClean="0">
                <a:solidFill>
                  <a:schemeClr val="tx1"/>
                </a:solidFill>
              </a:rPr>
              <a:t>Ansys</a:t>
            </a:r>
            <a:r>
              <a:rPr lang="es-ES" sz="7200" dirty="0" smtClean="0">
                <a:solidFill>
                  <a:schemeClr val="tx1"/>
                </a:solidFill>
              </a:rPr>
              <a:t> o </a:t>
            </a:r>
            <a:r>
              <a:rPr lang="es-ES" sz="7200" dirty="0" err="1" smtClean="0">
                <a:solidFill>
                  <a:schemeClr val="tx1"/>
                </a:solidFill>
              </a:rPr>
              <a:t>Nastran</a:t>
            </a:r>
            <a:r>
              <a:rPr lang="es-ES" sz="7200" dirty="0" smtClean="0">
                <a:solidFill>
                  <a:schemeClr val="tx1"/>
                </a:solidFill>
              </a:rPr>
              <a:t> a elección del alumno.</a:t>
            </a:r>
          </a:p>
          <a:p>
            <a:pPr marL="457200" indent="-457200" algn="l">
              <a:buFontTx/>
              <a:buChar char="-"/>
            </a:pPr>
            <a:r>
              <a:rPr lang="es-ES" sz="7200" dirty="0" smtClean="0">
                <a:solidFill>
                  <a:schemeClr val="tx1"/>
                </a:solidFill>
              </a:rPr>
              <a:t>Bibliografía</a:t>
            </a:r>
          </a:p>
          <a:p>
            <a:pPr marL="457200" indent="-457200" algn="l">
              <a:buFontTx/>
              <a:buChar char="-"/>
            </a:pPr>
            <a:r>
              <a:rPr lang="es-ES" sz="7200" dirty="0" smtClean="0">
                <a:solidFill>
                  <a:schemeClr val="tx1"/>
                </a:solidFill>
              </a:rPr>
              <a:t>Prestigio en entornos colaborativos (por “historia” y popularidad)</a:t>
            </a:r>
          </a:p>
          <a:p>
            <a:pPr marL="457200" indent="-457200" algn="l">
              <a:buFontTx/>
              <a:buChar char="-"/>
            </a:pPr>
            <a:r>
              <a:rPr lang="es-ES" sz="7200" dirty="0" smtClean="0">
                <a:solidFill>
                  <a:schemeClr val="tx1"/>
                </a:solidFill>
              </a:rPr>
              <a:t>Número de licencias VS precio con </a:t>
            </a:r>
            <a:r>
              <a:rPr lang="es-ES" sz="7200" dirty="0" err="1" smtClean="0">
                <a:solidFill>
                  <a:schemeClr val="tx1"/>
                </a:solidFill>
              </a:rPr>
              <a:t>Ansys</a:t>
            </a:r>
            <a:r>
              <a:rPr lang="es-ES" sz="7200" dirty="0" smtClean="0">
                <a:solidFill>
                  <a:schemeClr val="tx1"/>
                </a:solidFill>
              </a:rPr>
              <a:t> Campus</a:t>
            </a:r>
          </a:p>
          <a:p>
            <a:pPr marL="457200" indent="-457200" algn="l">
              <a:buFontTx/>
              <a:buChar char="-"/>
            </a:pPr>
            <a:r>
              <a:rPr lang="es-ES" sz="7200" dirty="0" smtClean="0">
                <a:solidFill>
                  <a:schemeClr val="tx1"/>
                </a:solidFill>
              </a:rPr>
              <a:t>….</a:t>
            </a:r>
          </a:p>
          <a:p>
            <a:pPr algn="l"/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1"/>
            <a:ext cx="2373052" cy="74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619672" y="5814885"/>
            <a:ext cx="3104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 más complejo de usar, eso sí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5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7488832" cy="4464496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MSC </a:t>
            </a:r>
            <a:r>
              <a:rPr lang="es-ES" dirty="0" err="1" smtClean="0">
                <a:solidFill>
                  <a:schemeClr val="tx2"/>
                </a:solidFill>
              </a:rPr>
              <a:t>Nastran</a:t>
            </a:r>
            <a:r>
              <a:rPr lang="es-ES" dirty="0" smtClean="0">
                <a:solidFill>
                  <a:schemeClr val="tx2"/>
                </a:solidFill>
              </a:rPr>
              <a:t>/</a:t>
            </a:r>
            <a:r>
              <a:rPr lang="es-ES" dirty="0" err="1" smtClean="0">
                <a:solidFill>
                  <a:schemeClr val="tx2"/>
                </a:solidFill>
              </a:rPr>
              <a:t>Patran</a:t>
            </a:r>
            <a:r>
              <a:rPr lang="es-ES" dirty="0" smtClean="0">
                <a:solidFill>
                  <a:schemeClr val="tx2"/>
                </a:solidFill>
              </a:rPr>
              <a:t>:</a:t>
            </a:r>
          </a:p>
          <a:p>
            <a:pPr marL="457200" indent="-457200" algn="l">
              <a:buFontTx/>
              <a:buChar char="-"/>
            </a:pPr>
            <a:r>
              <a:rPr lang="es-ES" sz="2400" dirty="0" smtClean="0">
                <a:solidFill>
                  <a:schemeClr val="tx1"/>
                </a:solidFill>
              </a:rPr>
              <a:t>Altas capacidades en mecánica igual que </a:t>
            </a:r>
            <a:r>
              <a:rPr lang="es-ES" sz="2400" dirty="0" err="1" smtClean="0">
                <a:solidFill>
                  <a:schemeClr val="tx1"/>
                </a:solidFill>
              </a:rPr>
              <a:t>Ansys</a:t>
            </a:r>
            <a:r>
              <a:rPr lang="es-ES" sz="24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es-ES" sz="2400" dirty="0" smtClean="0">
                <a:solidFill>
                  <a:schemeClr val="tx1"/>
                </a:solidFill>
              </a:rPr>
              <a:t>Usado en entornos de desarrollo punteros como la NASA, la ESA, industria aeronáutica en general, cerca nuestro en el IPL…</a:t>
            </a:r>
          </a:p>
          <a:p>
            <a:pPr marL="457200" indent="-457200" algn="l">
              <a:buFontTx/>
              <a:buChar char="-"/>
            </a:pPr>
            <a:r>
              <a:rPr lang="es-ES" sz="2400" dirty="0" smtClean="0">
                <a:solidFill>
                  <a:schemeClr val="tx1"/>
                </a:solidFill>
              </a:rPr>
              <a:t>Dificultad de uso más elevada aún que </a:t>
            </a:r>
            <a:r>
              <a:rPr lang="es-ES" sz="2400" dirty="0" err="1" smtClean="0">
                <a:solidFill>
                  <a:schemeClr val="tx1"/>
                </a:solidFill>
              </a:rPr>
              <a:t>Ansys</a:t>
            </a:r>
            <a:r>
              <a:rPr lang="es-ES" sz="24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es-ES" sz="2400" dirty="0" smtClean="0">
                <a:solidFill>
                  <a:schemeClr val="tx1"/>
                </a:solidFill>
              </a:rPr>
              <a:t>Política de precios más razonable que </a:t>
            </a:r>
            <a:r>
              <a:rPr lang="es-ES" sz="2400" dirty="0" err="1" smtClean="0">
                <a:solidFill>
                  <a:schemeClr val="tx1"/>
                </a:solidFill>
              </a:rPr>
              <a:t>Ansys</a:t>
            </a:r>
            <a:r>
              <a:rPr lang="es-ES" sz="2400" dirty="0" smtClean="0">
                <a:solidFill>
                  <a:schemeClr val="tx1"/>
                </a:solidFill>
              </a:rPr>
              <a:t> a priori para licencias con número de nodos de mallado ilimitados (hasta que hemos conocido la oferta de </a:t>
            </a:r>
            <a:r>
              <a:rPr lang="es-ES" sz="2400" dirty="0" err="1" smtClean="0">
                <a:solidFill>
                  <a:schemeClr val="tx1"/>
                </a:solidFill>
              </a:rPr>
              <a:t>Ansys</a:t>
            </a:r>
            <a:r>
              <a:rPr lang="es-ES" sz="2400" dirty="0" smtClean="0">
                <a:solidFill>
                  <a:schemeClr val="tx1"/>
                </a:solidFill>
              </a:rPr>
              <a:t> Campus)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29507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5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441848" cy="76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3527" y="332656"/>
            <a:ext cx="7520713" cy="4378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tx2"/>
                </a:solidFill>
              </a:rPr>
              <a:t>Recursos FEM existentes</a:t>
            </a:r>
          </a:p>
          <a:p>
            <a:pPr algn="ctr"/>
            <a:endParaRPr lang="es-ES" sz="105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70C0"/>
                </a:solidFill>
              </a:rPr>
              <a:t>Software general de Universidad de Valencia: </a:t>
            </a:r>
          </a:p>
          <a:p>
            <a:pPr lvl="1"/>
            <a:r>
              <a:rPr lang="es-ES" sz="2000" dirty="0" smtClean="0"/>
              <a:t>No tiene nada de FEM que sepamos</a:t>
            </a:r>
          </a:p>
          <a:p>
            <a:endParaRPr lang="es-E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70C0"/>
                </a:solidFill>
              </a:rPr>
              <a:t>Software corporativo CSIC:</a:t>
            </a:r>
          </a:p>
          <a:p>
            <a:pPr lvl="1"/>
            <a:r>
              <a:rPr lang="es-ES" sz="2000" dirty="0" smtClean="0"/>
              <a:t>Tienen un cierto número de licencias de </a:t>
            </a:r>
            <a:r>
              <a:rPr lang="es-ES" sz="2000" dirty="0" err="1" smtClean="0"/>
              <a:t>Comsol</a:t>
            </a:r>
            <a:endParaRPr lang="es-ES" sz="2000" dirty="0" smtClean="0"/>
          </a:p>
          <a:p>
            <a:pPr lvl="1"/>
            <a:r>
              <a:rPr lang="es-ES" sz="2000" dirty="0" smtClean="0"/>
              <a:t>- Por precio (el presupuesto CSIC para software corporativo 16M€ </a:t>
            </a:r>
            <a:br>
              <a:rPr lang="es-ES" sz="2000" dirty="0" smtClean="0"/>
            </a:br>
            <a:r>
              <a:rPr lang="es-ES" sz="2000" dirty="0" smtClean="0"/>
              <a:t>no es suficiente para comprar otras opciones más demandadas)</a:t>
            </a:r>
          </a:p>
          <a:p>
            <a:pPr lvl="1"/>
            <a:r>
              <a:rPr lang="es-ES" sz="2000" dirty="0" smtClean="0"/>
              <a:t>- Ecuaciones accesibles (útil para entornos de investigación)</a:t>
            </a:r>
          </a:p>
          <a:p>
            <a:pPr lvl="1"/>
            <a:r>
              <a:rPr lang="es-ES" sz="2000" dirty="0" smtClean="0"/>
              <a:t>- Limitaciones importantes en mecánica (análisis de vibraciones </a:t>
            </a:r>
            <a:br>
              <a:rPr lang="es-ES" sz="2000" dirty="0" smtClean="0"/>
            </a:br>
            <a:r>
              <a:rPr lang="es-ES" sz="2000" dirty="0" smtClean="0"/>
              <a:t>avanzados, tipo de elementos y mallado, </a:t>
            </a:r>
            <a:r>
              <a:rPr lang="es-ES" sz="2000" dirty="0" err="1" smtClean="0"/>
              <a:t>composites</a:t>
            </a:r>
            <a:r>
              <a:rPr lang="es-ES" sz="2000" dirty="0" smtClean="0"/>
              <a:t>…)</a:t>
            </a:r>
          </a:p>
          <a:p>
            <a:pPr lvl="1"/>
            <a:r>
              <a:rPr lang="es-ES" sz="2000" dirty="0" smtClean="0"/>
              <a:t>- Licencias ocupadas a menudo</a:t>
            </a:r>
          </a:p>
          <a:p>
            <a:pPr marL="800100" lvl="1" indent="-342900">
              <a:buFontTx/>
              <a:buChar char="-"/>
            </a:pPr>
            <a:endParaRPr lang="es-ES" sz="2000" dirty="0"/>
          </a:p>
        </p:txBody>
      </p:sp>
      <p:sp>
        <p:nvSpPr>
          <p:cNvPr id="6" name="2 Subtítulo"/>
          <p:cNvSpPr>
            <a:spLocks noGrp="1"/>
          </p:cNvSpPr>
          <p:nvPr>
            <p:ph type="subTitle" idx="1"/>
          </p:nvPr>
        </p:nvSpPr>
        <p:spPr>
          <a:xfrm>
            <a:off x="356854" y="4728786"/>
            <a:ext cx="8136904" cy="1872208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70C0"/>
                </a:solidFill>
              </a:rPr>
              <a:t>Software disponible en el </a:t>
            </a:r>
            <a:r>
              <a:rPr lang="es-ES" sz="2200" dirty="0" smtClean="0">
                <a:solidFill>
                  <a:srgbClr val="0070C0"/>
                </a:solidFill>
              </a:rPr>
              <a:t>IFIC:</a:t>
            </a:r>
            <a:endParaRPr lang="es-ES" sz="2200" dirty="0">
              <a:solidFill>
                <a:srgbClr val="0070C0"/>
              </a:solidFill>
            </a:endParaRPr>
          </a:p>
          <a:p>
            <a:pPr lvl="1" algn="l"/>
            <a:r>
              <a:rPr lang="es-ES" sz="2000" dirty="0" err="1" smtClean="0">
                <a:solidFill>
                  <a:schemeClr val="tx1"/>
                </a:solidFill>
              </a:rPr>
              <a:t>SolidWorks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Simulation</a:t>
            </a:r>
            <a:r>
              <a:rPr lang="es-ES" sz="2000" dirty="0" smtClean="0">
                <a:solidFill>
                  <a:schemeClr val="tx1"/>
                </a:solidFill>
              </a:rPr>
              <a:t> Educacional (30 licencias)</a:t>
            </a:r>
          </a:p>
          <a:p>
            <a:pPr lvl="1" algn="l"/>
            <a:r>
              <a:rPr lang="es-ES" sz="2000" dirty="0" smtClean="0">
                <a:solidFill>
                  <a:schemeClr val="tx1"/>
                </a:solidFill>
              </a:rPr>
              <a:t>- Tiene todos los paquetes. En teoría es para docencia, aunque el</a:t>
            </a:r>
          </a:p>
          <a:p>
            <a:pPr lvl="1" algn="l"/>
            <a:r>
              <a:rPr lang="es-ES" sz="2000" dirty="0" smtClean="0">
                <a:solidFill>
                  <a:schemeClr val="tx1"/>
                </a:solidFill>
              </a:rPr>
              <a:t>distribuidor es consciente de nuestro campo.</a:t>
            </a:r>
          </a:p>
          <a:p>
            <a:pPr lvl="1" algn="l"/>
            <a:r>
              <a:rPr lang="es-ES" sz="2000" dirty="0" smtClean="0">
                <a:solidFill>
                  <a:schemeClr val="tx1"/>
                </a:solidFill>
              </a:rPr>
              <a:t>- Ventaja principal: sencillez de uso (relativa) </a:t>
            </a:r>
          </a:p>
          <a:p>
            <a:pPr lvl="1" algn="l"/>
            <a:r>
              <a:rPr lang="es-ES" sz="2000" dirty="0" smtClean="0">
                <a:solidFill>
                  <a:schemeClr val="tx1"/>
                </a:solidFill>
              </a:rPr>
              <a:t>- Inconveniente principal: limitaciones (según aplicación)</a:t>
            </a:r>
            <a:endParaRPr lang="es-E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595834"/>
            <a:ext cx="7488832" cy="3816424"/>
          </a:xfrm>
        </p:spPr>
        <p:txBody>
          <a:bodyPr>
            <a:normAutofit fontScale="25000" lnSpcReduction="20000"/>
          </a:bodyPr>
          <a:lstStyle/>
          <a:p>
            <a:r>
              <a:rPr lang="es-ES" sz="9600" dirty="0" smtClean="0">
                <a:solidFill>
                  <a:schemeClr val="tx1"/>
                </a:solidFill>
              </a:rPr>
              <a:t>Resumen de ofertas</a:t>
            </a:r>
          </a:p>
          <a:p>
            <a:endParaRPr lang="es-ES" sz="5600" dirty="0" smtClean="0">
              <a:solidFill>
                <a:schemeClr val="tx1"/>
              </a:solidFill>
            </a:endParaRPr>
          </a:p>
          <a:p>
            <a:pPr algn="l"/>
            <a:r>
              <a:rPr lang="es-ES" sz="7200" dirty="0" smtClean="0">
                <a:solidFill>
                  <a:srgbClr val="0070C0"/>
                </a:solidFill>
              </a:rPr>
              <a:t>Softwares con capacidades más limitadas: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" sz="72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7200" dirty="0" err="1" smtClean="0">
                <a:solidFill>
                  <a:schemeClr val="accent6">
                    <a:lumMod val="75000"/>
                  </a:schemeClr>
                </a:solidFill>
              </a:rPr>
              <a:t>SolidWorks</a:t>
            </a:r>
            <a:r>
              <a:rPr lang="es-ES" sz="7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7200" dirty="0" err="1" smtClean="0">
                <a:solidFill>
                  <a:schemeClr val="accent6">
                    <a:lumMod val="75000"/>
                  </a:schemeClr>
                </a:solidFill>
              </a:rPr>
              <a:t>Simulation</a:t>
            </a:r>
            <a:r>
              <a:rPr lang="es-ES" sz="72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 algn="l"/>
            <a:endParaRPr lang="es-ES" sz="7200" dirty="0" smtClean="0">
              <a:solidFill>
                <a:schemeClr val="tx1"/>
              </a:solidFill>
            </a:endParaRPr>
          </a:p>
          <a:p>
            <a:pPr algn="l"/>
            <a:r>
              <a:rPr lang="es-ES" sz="7200" dirty="0" smtClean="0">
                <a:solidFill>
                  <a:schemeClr val="tx1"/>
                </a:solidFill>
              </a:rPr>
              <a:t>Tenemos las licencias educacionales que incluyen todos los paquetes (en teoría uso solo para docencia)</a:t>
            </a:r>
          </a:p>
          <a:p>
            <a:pPr algn="l"/>
            <a:endParaRPr lang="es-ES" sz="7200" dirty="0" smtClean="0">
              <a:solidFill>
                <a:schemeClr val="tx1"/>
              </a:solidFill>
            </a:endParaRPr>
          </a:p>
          <a:p>
            <a:pPr algn="l"/>
            <a:r>
              <a:rPr lang="es-ES" sz="7200" dirty="0" smtClean="0">
                <a:solidFill>
                  <a:schemeClr val="tx1"/>
                </a:solidFill>
              </a:rPr>
              <a:t>Cada licencia de investigación</a:t>
            </a:r>
          </a:p>
          <a:p>
            <a:pPr algn="l"/>
            <a:r>
              <a:rPr lang="es-ES" sz="7200" dirty="0" smtClean="0">
                <a:solidFill>
                  <a:schemeClr val="tx1"/>
                </a:solidFill>
              </a:rPr>
              <a:t>·       1 Licencia fija SOLIDWORKS SIMULATION Premium UNIVERSITY RESEARCH: 7148€, mantenimiento anual: 1.788€, Total: 8936€</a:t>
            </a:r>
          </a:p>
          <a:p>
            <a:pPr algn="l"/>
            <a:endParaRPr lang="es-ES" sz="7200" dirty="0">
              <a:solidFill>
                <a:schemeClr val="tx1"/>
              </a:solidFill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7200" dirty="0" err="1" smtClean="0">
                <a:solidFill>
                  <a:schemeClr val="accent6">
                    <a:lumMod val="75000"/>
                  </a:schemeClr>
                </a:solidFill>
              </a:rPr>
              <a:t>Comsol</a:t>
            </a:r>
            <a:r>
              <a:rPr lang="es-ES" sz="72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l"/>
            <a:r>
              <a:rPr lang="es-ES" sz="7200" dirty="0" smtClean="0">
                <a:solidFill>
                  <a:schemeClr val="tx1"/>
                </a:solidFill>
              </a:rPr>
              <a:t>Sería Para evitar el problema de licencias ocupadas del CSIC.</a:t>
            </a:r>
          </a:p>
          <a:p>
            <a:pPr algn="l"/>
            <a:endParaRPr lang="es-ES" sz="7200" dirty="0" smtClean="0">
              <a:solidFill>
                <a:schemeClr val="tx1"/>
              </a:solidFill>
            </a:endParaRPr>
          </a:p>
          <a:p>
            <a:pPr algn="l"/>
            <a:r>
              <a:rPr lang="es-ES" sz="7200" dirty="0" smtClean="0">
                <a:solidFill>
                  <a:schemeClr val="tx1"/>
                </a:solidFill>
              </a:rPr>
              <a:t>1 licencia básica de FEM 1695€, aparte están los módulos como </a:t>
            </a:r>
            <a:r>
              <a:rPr lang="es-ES" sz="7200" dirty="0" err="1" smtClean="0">
                <a:solidFill>
                  <a:schemeClr val="tx1"/>
                </a:solidFill>
              </a:rPr>
              <a:t>heat</a:t>
            </a:r>
            <a:r>
              <a:rPr lang="es-ES" sz="7200" dirty="0" smtClean="0">
                <a:solidFill>
                  <a:schemeClr val="tx1"/>
                </a:solidFill>
              </a:rPr>
              <a:t> transfer 895€, </a:t>
            </a:r>
            <a:r>
              <a:rPr lang="es-ES" sz="7200" dirty="0" err="1" smtClean="0">
                <a:solidFill>
                  <a:schemeClr val="tx1"/>
                </a:solidFill>
              </a:rPr>
              <a:t>structural</a:t>
            </a:r>
            <a:r>
              <a:rPr lang="es-ES" sz="7200" dirty="0" smtClean="0">
                <a:solidFill>
                  <a:schemeClr val="tx1"/>
                </a:solidFill>
              </a:rPr>
              <a:t> </a:t>
            </a:r>
            <a:r>
              <a:rPr lang="es-ES" sz="7200" dirty="0" err="1" smtClean="0">
                <a:solidFill>
                  <a:schemeClr val="tx1"/>
                </a:solidFill>
              </a:rPr>
              <a:t>mechanics</a:t>
            </a:r>
            <a:r>
              <a:rPr lang="es-ES" sz="7200" dirty="0" smtClean="0">
                <a:solidFill>
                  <a:schemeClr val="tx1"/>
                </a:solidFill>
              </a:rPr>
              <a:t> 895€, </a:t>
            </a:r>
            <a:r>
              <a:rPr lang="es-ES" sz="7200" dirty="0" err="1" smtClean="0">
                <a:solidFill>
                  <a:schemeClr val="tx1"/>
                </a:solidFill>
              </a:rPr>
              <a:t>nonlinear</a:t>
            </a:r>
            <a:r>
              <a:rPr lang="es-ES" sz="7200" dirty="0" smtClean="0">
                <a:solidFill>
                  <a:schemeClr val="tx1"/>
                </a:solidFill>
              </a:rPr>
              <a:t> </a:t>
            </a:r>
            <a:r>
              <a:rPr lang="es-ES" sz="7200" dirty="0" err="1" smtClean="0">
                <a:solidFill>
                  <a:schemeClr val="tx1"/>
                </a:solidFill>
              </a:rPr>
              <a:t>structural</a:t>
            </a:r>
            <a:r>
              <a:rPr lang="es-ES" sz="7200" dirty="0" smtClean="0">
                <a:solidFill>
                  <a:schemeClr val="tx1"/>
                </a:solidFill>
              </a:rPr>
              <a:t> 795€, fatigue 795€, </a:t>
            </a:r>
            <a:r>
              <a:rPr lang="es-ES" sz="7200" dirty="0" err="1" smtClean="0">
                <a:solidFill>
                  <a:schemeClr val="tx1"/>
                </a:solidFill>
              </a:rPr>
              <a:t>multibody</a:t>
            </a:r>
            <a:r>
              <a:rPr lang="es-ES" sz="7200" dirty="0" smtClean="0">
                <a:solidFill>
                  <a:schemeClr val="tx1"/>
                </a:solidFill>
              </a:rPr>
              <a:t> </a:t>
            </a:r>
            <a:r>
              <a:rPr lang="es-ES" sz="7200" dirty="0" err="1" smtClean="0">
                <a:solidFill>
                  <a:schemeClr val="tx1"/>
                </a:solidFill>
              </a:rPr>
              <a:t>dynamics</a:t>
            </a:r>
            <a:r>
              <a:rPr lang="es-ES" sz="7200" dirty="0">
                <a:solidFill>
                  <a:schemeClr val="tx1"/>
                </a:solidFill>
              </a:rPr>
              <a:t> </a:t>
            </a:r>
            <a:r>
              <a:rPr lang="es-ES" sz="7200" dirty="0" smtClean="0">
                <a:solidFill>
                  <a:schemeClr val="tx1"/>
                </a:solidFill>
              </a:rPr>
              <a:t>795€… es decir, por ejemplo  las nombradas 5870€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s-ES" sz="7200" dirty="0" smtClean="0">
              <a:solidFill>
                <a:schemeClr val="tx1"/>
              </a:solidFill>
            </a:endParaRPr>
          </a:p>
          <a:p>
            <a:pPr algn="l"/>
            <a:r>
              <a:rPr lang="es-ES" sz="7200" dirty="0" smtClean="0">
                <a:solidFill>
                  <a:schemeClr val="tx1"/>
                </a:solidFill>
              </a:rPr>
              <a:t>1 licencia parte </a:t>
            </a:r>
            <a:r>
              <a:rPr lang="es-ES" sz="7200" dirty="0" err="1" smtClean="0">
                <a:solidFill>
                  <a:schemeClr val="tx1"/>
                </a:solidFill>
              </a:rPr>
              <a:t>fluidomecánica</a:t>
            </a:r>
            <a:r>
              <a:rPr lang="es-ES" sz="7200" dirty="0" smtClean="0">
                <a:solidFill>
                  <a:schemeClr val="tx1"/>
                </a:solidFill>
              </a:rPr>
              <a:t> básica 1695,  tuberías 795…  es decir, por ejemplo 2490 €</a:t>
            </a:r>
          </a:p>
          <a:p>
            <a:pPr algn="l"/>
            <a:endParaRPr lang="es-ES" sz="56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116632"/>
            <a:ext cx="2448272" cy="76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283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332656"/>
            <a:ext cx="7488832" cy="3816424"/>
          </a:xfrm>
        </p:spPr>
        <p:txBody>
          <a:bodyPr>
            <a:noAutofit/>
          </a:bodyPr>
          <a:lstStyle/>
          <a:p>
            <a:r>
              <a:rPr lang="es-ES" sz="2400" dirty="0" smtClean="0">
                <a:solidFill>
                  <a:schemeClr val="tx1"/>
                </a:solidFill>
              </a:rPr>
              <a:t>Resumen de </a:t>
            </a:r>
            <a:r>
              <a:rPr lang="es-ES" sz="2400" dirty="0" smtClean="0">
                <a:solidFill>
                  <a:schemeClr val="tx1"/>
                </a:solidFill>
              </a:rPr>
              <a:t>ofertas</a:t>
            </a:r>
            <a:endParaRPr lang="es-ES" sz="2400" dirty="0" smtClean="0">
              <a:solidFill>
                <a:schemeClr val="tx1"/>
              </a:solidFill>
            </a:endParaRPr>
          </a:p>
          <a:p>
            <a:pPr algn="l"/>
            <a:r>
              <a:rPr lang="es-ES" sz="2000" dirty="0" smtClean="0">
                <a:solidFill>
                  <a:srgbClr val="0070C0"/>
                </a:solidFill>
              </a:rPr>
              <a:t>Softwares con capacidades mayores: </a:t>
            </a:r>
            <a:endParaRPr lang="es-ES" sz="20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1800" dirty="0" err="1" smtClean="0">
                <a:solidFill>
                  <a:schemeClr val="accent6">
                    <a:lumMod val="75000"/>
                  </a:schemeClr>
                </a:solidFill>
              </a:rPr>
              <a:t>Ansys</a:t>
            </a:r>
            <a:r>
              <a:rPr lang="es-ES" sz="18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endParaRPr lang="es-ES" sz="1800" dirty="0" smtClean="0">
              <a:solidFill>
                <a:schemeClr val="tx1"/>
              </a:solidFill>
            </a:endParaRPr>
          </a:p>
          <a:p>
            <a:pPr algn="l"/>
            <a:r>
              <a:rPr lang="es-ES" sz="1600" dirty="0" smtClean="0">
                <a:solidFill>
                  <a:schemeClr val="tx1"/>
                </a:solidFill>
              </a:rPr>
              <a:t>Habitualmente 1 licencia comercial cuesta del orden de 60-70.000 €, mantenimiento anual 20</a:t>
            </a:r>
            <a:r>
              <a:rPr lang="es-ES" sz="1600" dirty="0" smtClean="0">
                <a:solidFill>
                  <a:schemeClr val="tx1"/>
                </a:solidFill>
              </a:rPr>
              <a:t>%.</a:t>
            </a:r>
            <a:endParaRPr lang="es-ES" sz="1600" dirty="0" smtClean="0">
              <a:solidFill>
                <a:schemeClr val="tx1"/>
              </a:solidFill>
            </a:endParaRPr>
          </a:p>
          <a:p>
            <a:pPr algn="l"/>
            <a:r>
              <a:rPr lang="es-ES" sz="1600" dirty="0" smtClean="0">
                <a:solidFill>
                  <a:schemeClr val="tx1"/>
                </a:solidFill>
              </a:rPr>
              <a:t>Pero ser UV nos han ofrecido la licencia </a:t>
            </a:r>
            <a:r>
              <a:rPr lang="es-ES" sz="1600" dirty="0" err="1" smtClean="0">
                <a:solidFill>
                  <a:schemeClr val="tx1"/>
                </a:solidFill>
              </a:rPr>
              <a:t>Ansys</a:t>
            </a:r>
            <a:r>
              <a:rPr lang="es-ES" sz="1600" dirty="0" smtClean="0">
                <a:solidFill>
                  <a:schemeClr val="tx1"/>
                </a:solidFill>
              </a:rPr>
              <a:t> Campus:  </a:t>
            </a:r>
            <a:endParaRPr lang="es-ES" sz="1600" dirty="0">
              <a:solidFill>
                <a:schemeClr val="tx1"/>
              </a:solidFill>
            </a:endParaRPr>
          </a:p>
          <a:p>
            <a:pPr algn="l"/>
            <a:r>
              <a:rPr lang="es-ES" sz="1600" dirty="0" smtClean="0">
                <a:solidFill>
                  <a:schemeClr val="tx1"/>
                </a:solidFill>
              </a:rPr>
              <a:t>- 3x10 licencias de TODOS los paquetes  de las 3 ramas que hay (FEM y CFD, electromagnetismo de  baja y electromagnetismo de alta frecuencia) y 3x100 licencias educacionales (con número de nodos limitados</a:t>
            </a:r>
            <a:r>
              <a:rPr lang="es-ES" sz="1600" dirty="0" smtClean="0">
                <a:solidFill>
                  <a:schemeClr val="tx1"/>
                </a:solidFill>
              </a:rPr>
              <a:t>)</a:t>
            </a:r>
            <a:endParaRPr lang="es-ES" sz="1600" dirty="0" smtClean="0">
              <a:solidFill>
                <a:schemeClr val="tx1"/>
              </a:solidFill>
            </a:endParaRPr>
          </a:p>
          <a:p>
            <a:pPr algn="l"/>
            <a:r>
              <a:rPr lang="es-ES" sz="1600" dirty="0" smtClean="0">
                <a:solidFill>
                  <a:schemeClr val="tx1"/>
                </a:solidFill>
              </a:rPr>
              <a:t>- Adquisición y mantenimiento primer año: 18000 €. Mantenimiento años posteriores: 6000 euros.</a:t>
            </a:r>
          </a:p>
          <a:p>
            <a:pPr algn="l"/>
            <a:r>
              <a:rPr lang="es-ES" sz="1600" dirty="0" smtClean="0">
                <a:solidFill>
                  <a:schemeClr val="tx1"/>
                </a:solidFill>
              </a:rPr>
              <a:t>- Formación online ilimitada y asesoramiento 2000 euros/persona.</a:t>
            </a:r>
          </a:p>
          <a:p>
            <a:pPr algn="l"/>
            <a:r>
              <a:rPr lang="es-ES" sz="1600" dirty="0" smtClean="0">
                <a:solidFill>
                  <a:schemeClr val="tx1"/>
                </a:solidFill>
              </a:rPr>
              <a:t>- Pack de 4000 euros (para 2 personas) ofrece algunas cosas más.</a:t>
            </a:r>
          </a:p>
          <a:p>
            <a:pPr algn="l"/>
            <a:r>
              <a:rPr lang="es-ES" sz="1600" dirty="0" smtClean="0">
                <a:solidFill>
                  <a:schemeClr val="tx1"/>
                </a:solidFill>
              </a:rPr>
              <a:t>- Vemos muy probable que más gente de la UV quiera usarlo en el futuro y pague parte de su coste</a:t>
            </a:r>
          </a:p>
          <a:p>
            <a:pPr algn="l"/>
            <a:r>
              <a:rPr lang="es-ES" sz="1600" dirty="0" smtClean="0">
                <a:solidFill>
                  <a:schemeClr val="tx1"/>
                </a:solidFill>
              </a:rPr>
              <a:t>- Servicios </a:t>
            </a:r>
            <a:r>
              <a:rPr lang="es-ES" sz="1600" dirty="0">
                <a:solidFill>
                  <a:schemeClr val="tx1"/>
                </a:solidFill>
              </a:rPr>
              <a:t>centrales de la universidad proveería </a:t>
            </a:r>
            <a:r>
              <a:rPr lang="es-ES" sz="1600" dirty="0" smtClean="0">
                <a:solidFill>
                  <a:schemeClr val="tx1"/>
                </a:solidFill>
              </a:rPr>
              <a:t>soporte técnico y burocrático </a:t>
            </a:r>
            <a:r>
              <a:rPr lang="es-ES" sz="1600" dirty="0">
                <a:solidFill>
                  <a:schemeClr val="tx1"/>
                </a:solidFill>
              </a:rPr>
              <a:t>sin problemas (acceso a licencias controlado  por nosotros que </a:t>
            </a:r>
            <a:r>
              <a:rPr lang="es-ES" sz="1600" dirty="0" smtClean="0">
                <a:solidFill>
                  <a:schemeClr val="tx1"/>
                </a:solidFill>
              </a:rPr>
              <a:t>las pagamos a priori)</a:t>
            </a:r>
            <a:endParaRPr lang="es-ES" sz="1600" dirty="0">
              <a:solidFill>
                <a:schemeClr val="tx1"/>
              </a:solidFill>
            </a:endParaRPr>
          </a:p>
          <a:p>
            <a:pPr algn="l"/>
            <a:endParaRPr lang="es-ES" sz="1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accent6">
                    <a:lumMod val="75000"/>
                  </a:schemeClr>
                </a:solidFill>
              </a:rPr>
              <a:t>MSC </a:t>
            </a:r>
            <a:r>
              <a:rPr lang="es-ES" sz="1800" dirty="0" err="1" smtClean="0">
                <a:solidFill>
                  <a:schemeClr val="accent6">
                    <a:lumMod val="75000"/>
                  </a:schemeClr>
                </a:solidFill>
              </a:rPr>
              <a:t>Nastran</a:t>
            </a:r>
            <a:r>
              <a:rPr lang="es-ES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s-ES" sz="1800" dirty="0" smtClean="0">
              <a:solidFill>
                <a:schemeClr val="tx1"/>
              </a:solidFill>
            </a:endParaRPr>
          </a:p>
          <a:p>
            <a:pPr algn="l"/>
            <a:r>
              <a:rPr lang="es-ES" sz="1600" dirty="0" smtClean="0">
                <a:solidFill>
                  <a:schemeClr val="tx1"/>
                </a:solidFill>
              </a:rPr>
              <a:t>11.000 euros 1 licencia, 15.000 euros 5 licencias</a:t>
            </a:r>
          </a:p>
          <a:p>
            <a:pPr algn="l"/>
            <a:r>
              <a:rPr lang="es-ES" sz="1600" dirty="0" smtClean="0">
                <a:solidFill>
                  <a:schemeClr val="tx1"/>
                </a:solidFill>
              </a:rPr>
              <a:t>CFD aparte: </a:t>
            </a:r>
            <a:r>
              <a:rPr lang="es-ES" sz="1600" dirty="0" err="1" smtClean="0">
                <a:solidFill>
                  <a:schemeClr val="tx1"/>
                </a:solidFill>
              </a:rPr>
              <a:t>Xflow</a:t>
            </a:r>
            <a:r>
              <a:rPr lang="es-ES" sz="1600" dirty="0" smtClean="0">
                <a:solidFill>
                  <a:schemeClr val="tx1"/>
                </a:solidFill>
              </a:rPr>
              <a:t> Single </a:t>
            </a:r>
            <a:r>
              <a:rPr lang="es-ES" sz="1600" dirty="0" err="1" smtClean="0">
                <a:solidFill>
                  <a:schemeClr val="tx1"/>
                </a:solidFill>
              </a:rPr>
              <a:t>Phase</a:t>
            </a:r>
            <a:r>
              <a:rPr lang="es-ES" sz="1600" dirty="0" smtClean="0">
                <a:solidFill>
                  <a:schemeClr val="tx1"/>
                </a:solidFill>
              </a:rPr>
              <a:t>: 10080 €  </a:t>
            </a:r>
            <a:r>
              <a:rPr lang="es-ES" sz="1600" dirty="0" err="1" smtClean="0">
                <a:solidFill>
                  <a:schemeClr val="tx1"/>
                </a:solidFill>
              </a:rPr>
              <a:t>Multiphase</a:t>
            </a:r>
            <a:r>
              <a:rPr lang="es-ES" sz="1600" dirty="0" smtClean="0">
                <a:solidFill>
                  <a:schemeClr val="tx1"/>
                </a:solidFill>
              </a:rPr>
              <a:t>: 16800 €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128" y="116631"/>
            <a:ext cx="2470360" cy="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048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903" y="116632"/>
            <a:ext cx="252458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093540" y="3933056"/>
            <a:ext cx="7376864" cy="1991072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 err="1" smtClean="0">
                <a:solidFill>
                  <a:schemeClr val="tx1"/>
                </a:solidFill>
              </a:rPr>
              <a:t>Ansys</a:t>
            </a:r>
            <a:r>
              <a:rPr lang="es-ES" b="1" dirty="0" smtClean="0">
                <a:solidFill>
                  <a:schemeClr val="tx1"/>
                </a:solidFill>
              </a:rPr>
              <a:t> es potente pero necesita aún más aprendizaje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smtClean="0">
                <a:solidFill>
                  <a:schemeClr val="tx1"/>
                </a:solidFill>
              </a:rPr>
              <a:t>que otros softwares más simples.</a:t>
            </a:r>
          </a:p>
          <a:p>
            <a:r>
              <a:rPr lang="es-ES" b="1" dirty="0" smtClean="0">
                <a:solidFill>
                  <a:schemeClr val="tx1"/>
                </a:solidFill>
              </a:rPr>
              <a:t>El CERN ofrece cursos habitualmente, el CSIC no.</a:t>
            </a:r>
          </a:p>
          <a:p>
            <a:r>
              <a:rPr lang="es-ES" b="1" dirty="0" smtClean="0">
                <a:solidFill>
                  <a:schemeClr val="tx1"/>
                </a:solidFill>
              </a:rPr>
              <a:t>La oferta de formación me parece muy buena opción y necesaria para poder sacarle partido.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0244" name="Picture 4" descr="http://nosinmipyme.es/wp-content/uploads/2014/11/20141130_Con_trabajar_duro_ya_no_llega_pensamiento_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24558"/>
            <a:ext cx="4762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2029704" cy="202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00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836712"/>
            <a:ext cx="7488832" cy="1440160"/>
          </a:xfrm>
        </p:spPr>
        <p:txBody>
          <a:bodyPr>
            <a:normAutofit fontScale="25000" lnSpcReduction="20000"/>
          </a:bodyPr>
          <a:lstStyle/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s-ES" sz="8000" b="1" dirty="0" smtClean="0">
                <a:solidFill>
                  <a:schemeClr val="accent6">
                    <a:lumMod val="75000"/>
                  </a:schemeClr>
                </a:solidFill>
              </a:rPr>
              <a:t>CSIC: Autodesk Inventor</a:t>
            </a:r>
          </a:p>
          <a:p>
            <a:pPr algn="l"/>
            <a:r>
              <a:rPr lang="es-ES" sz="6400" b="1" dirty="0">
                <a:solidFill>
                  <a:schemeClr val="tx1"/>
                </a:solidFill>
              </a:rPr>
              <a:t>- </a:t>
            </a:r>
            <a:r>
              <a:rPr lang="es-ES" sz="6400" b="1" dirty="0" smtClean="0">
                <a:solidFill>
                  <a:schemeClr val="tx1"/>
                </a:solidFill>
              </a:rPr>
              <a:t>“Gratuito” una vez aceptan la petición de uso.</a:t>
            </a:r>
            <a:endParaRPr lang="es-ES" sz="6400" b="1" dirty="0">
              <a:solidFill>
                <a:schemeClr val="tx1"/>
              </a:solidFill>
            </a:endParaRPr>
          </a:p>
          <a:p>
            <a:pPr algn="l"/>
            <a:r>
              <a:rPr lang="es-ES" sz="6400" b="1" dirty="0" smtClean="0">
                <a:solidFill>
                  <a:schemeClr val="tx1"/>
                </a:solidFill>
              </a:rPr>
              <a:t>- No </a:t>
            </a:r>
            <a:r>
              <a:rPr lang="es-ES" sz="6400" b="1" dirty="0">
                <a:solidFill>
                  <a:schemeClr val="tx1"/>
                </a:solidFill>
              </a:rPr>
              <a:t>es de los más extendidos </a:t>
            </a:r>
            <a:r>
              <a:rPr lang="es-ES" sz="6400" b="1" dirty="0" smtClean="0">
                <a:solidFill>
                  <a:schemeClr val="tx1"/>
                </a:solidFill>
              </a:rPr>
              <a:t>(llegó al mercado con mucho retraso respecto a otros)</a:t>
            </a:r>
            <a:endParaRPr lang="es-ES" sz="6400" b="1" dirty="0">
              <a:solidFill>
                <a:schemeClr val="tx1"/>
              </a:solidFill>
            </a:endParaRPr>
          </a:p>
          <a:p>
            <a:pPr algn="l"/>
            <a:endParaRPr lang="es-ES" sz="8000" b="1" dirty="0" smtClean="0">
              <a:solidFill>
                <a:schemeClr val="tx1"/>
              </a:solidFill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s-ES" sz="8000" b="1" dirty="0" smtClean="0">
                <a:solidFill>
                  <a:schemeClr val="accent6">
                    <a:lumMod val="75000"/>
                  </a:schemeClr>
                </a:solidFill>
              </a:rPr>
              <a:t>IFIC: </a:t>
            </a:r>
            <a:r>
              <a:rPr lang="es-ES" sz="8000" b="1" dirty="0" err="1" smtClean="0">
                <a:solidFill>
                  <a:schemeClr val="accent6">
                    <a:lumMod val="75000"/>
                  </a:schemeClr>
                </a:solidFill>
              </a:rPr>
              <a:t>SolidWorks</a:t>
            </a:r>
            <a:r>
              <a:rPr lang="es-ES" sz="8000" b="1" dirty="0" smtClean="0">
                <a:solidFill>
                  <a:schemeClr val="accent6">
                    <a:lumMod val="75000"/>
                  </a:schemeClr>
                </a:solidFill>
              </a:rPr>
              <a:t> Educacional (30 licencias)</a:t>
            </a:r>
          </a:p>
          <a:p>
            <a:pPr algn="l"/>
            <a:endParaRPr lang="es-ES" sz="6400" b="1" dirty="0" smtClean="0">
              <a:solidFill>
                <a:schemeClr val="tx1"/>
              </a:solidFill>
            </a:endParaRPr>
          </a:p>
          <a:p>
            <a:pPr algn="l"/>
            <a:r>
              <a:rPr lang="es-ES" sz="6400" b="1" dirty="0" smtClean="0">
                <a:solidFill>
                  <a:schemeClr val="tx1"/>
                </a:solidFill>
              </a:rPr>
              <a:t>En uso en IFIC desde el año 2000. Mantenimiento de unos 1000 </a:t>
            </a:r>
            <a:r>
              <a:rPr lang="es-ES" sz="6400" b="1" dirty="0" smtClean="0">
                <a:solidFill>
                  <a:schemeClr val="tx1"/>
                </a:solidFill>
              </a:rPr>
              <a:t>€  al año. Software </a:t>
            </a:r>
            <a:r>
              <a:rPr lang="es-ES" sz="6400" b="1" dirty="0" smtClean="0">
                <a:solidFill>
                  <a:schemeClr val="tx1"/>
                </a:solidFill>
              </a:rPr>
              <a:t>programación máquinas CNC </a:t>
            </a:r>
            <a:r>
              <a:rPr lang="es-ES" sz="6400" b="1" dirty="0" smtClean="0">
                <a:solidFill>
                  <a:schemeClr val="tx1"/>
                </a:solidFill>
              </a:rPr>
              <a:t>compatible</a:t>
            </a:r>
            <a:r>
              <a:rPr lang="es-ES" sz="6400" b="1" dirty="0">
                <a:solidFill>
                  <a:schemeClr val="tx1"/>
                </a:solidFill>
              </a:rPr>
              <a:t>.</a:t>
            </a:r>
            <a:r>
              <a:rPr lang="es-ES" sz="6400" b="1" dirty="0" smtClean="0">
                <a:solidFill>
                  <a:schemeClr val="tx1"/>
                </a:solidFill>
              </a:rPr>
              <a:t> </a:t>
            </a:r>
            <a:r>
              <a:rPr lang="es-ES" sz="6400" b="1" dirty="0" smtClean="0">
                <a:solidFill>
                  <a:schemeClr val="tx1"/>
                </a:solidFill>
              </a:rPr>
              <a:t>Es de los más sencillos de aprender.  Muy extendido.</a:t>
            </a:r>
          </a:p>
          <a:p>
            <a:pPr algn="l"/>
            <a:endParaRPr lang="es-ES" sz="6400" b="1" dirty="0" smtClean="0">
              <a:solidFill>
                <a:schemeClr val="tx1"/>
              </a:solidFill>
            </a:endParaRPr>
          </a:p>
          <a:p>
            <a:pPr algn="l"/>
            <a:r>
              <a:rPr lang="es-ES" sz="6400" b="1" dirty="0" smtClean="0">
                <a:solidFill>
                  <a:schemeClr val="tx1"/>
                </a:solidFill>
              </a:rPr>
              <a:t>En el caso del CAD sí que hay limitaciones que pueden resultar más molestas respecto a la versión no educacional que en el caso de FEM, sobretodo en un entorno colaborativo con intercambio de piezas y planos en formato original.</a:t>
            </a:r>
          </a:p>
          <a:p>
            <a:pPr algn="l"/>
            <a:endParaRPr lang="es-ES" sz="6400" b="1" dirty="0">
              <a:solidFill>
                <a:schemeClr val="tx1"/>
              </a:solidFill>
            </a:endParaRPr>
          </a:p>
          <a:p>
            <a:pPr algn="l"/>
            <a:r>
              <a:rPr lang="es-ES" sz="6400" b="1" dirty="0" smtClean="0">
                <a:solidFill>
                  <a:schemeClr val="tx1"/>
                </a:solidFill>
              </a:rPr>
              <a:t>Coste versión investigación: </a:t>
            </a:r>
          </a:p>
          <a:p>
            <a:pPr algn="l"/>
            <a:r>
              <a:rPr lang="es-ES" sz="6400" b="1" dirty="0" smtClean="0">
                <a:solidFill>
                  <a:schemeClr val="tx1"/>
                </a:solidFill>
              </a:rPr>
              <a:t>·       1 Licencia fija SOLIDWORKS Premium UNIVERSITY RESEARCH: 4975€, mantenimiento anual: 1.125€, Total: 6100€* </a:t>
            </a:r>
          </a:p>
          <a:p>
            <a:pPr algn="l"/>
            <a:r>
              <a:rPr lang="es-ES" sz="6400" b="1" dirty="0" smtClean="0">
                <a:solidFill>
                  <a:schemeClr val="tx1"/>
                </a:solidFill>
              </a:rPr>
              <a:t>Tenemos 1 para ser “legales” (temas de transferencia aparte)</a:t>
            </a:r>
          </a:p>
          <a:p>
            <a:pPr algn="l"/>
            <a:r>
              <a:rPr lang="es-ES" sz="6400" b="1" dirty="0" smtClean="0">
                <a:solidFill>
                  <a:schemeClr val="tx1"/>
                </a:solidFill>
              </a:rPr>
              <a:t>Pero lo usa más de una persona.</a:t>
            </a:r>
          </a:p>
          <a:p>
            <a:pPr algn="l"/>
            <a:endParaRPr lang="es-ES" sz="6400" b="1" dirty="0" smtClean="0">
              <a:solidFill>
                <a:schemeClr val="tx1"/>
              </a:solidFill>
            </a:endParaRPr>
          </a:p>
          <a:p>
            <a:pPr algn="l"/>
            <a:r>
              <a:rPr lang="es-ES" sz="6400" b="1" dirty="0" smtClean="0">
                <a:solidFill>
                  <a:schemeClr val="tx1"/>
                </a:solidFill>
              </a:rPr>
              <a:t>Política comercial “cara”: El coste de las licencias se multiplica con el número de personas (no hay reducción por volumen)</a:t>
            </a:r>
          </a:p>
          <a:p>
            <a:pPr algn="l"/>
            <a:endParaRPr lang="es-ES" sz="6400" b="1" dirty="0">
              <a:solidFill>
                <a:schemeClr val="tx1"/>
              </a:solidFill>
            </a:endParaRPr>
          </a:p>
          <a:p>
            <a:r>
              <a:rPr lang="es-ES" sz="6400" b="1" dirty="0" smtClean="0">
                <a:solidFill>
                  <a:schemeClr val="tx2"/>
                </a:solidFill>
              </a:rPr>
              <a:t>También hay otros softwares de más prestigio y más caros como CATIA, PTC… </a:t>
            </a:r>
          </a:p>
          <a:p>
            <a:r>
              <a:rPr lang="es-ES" sz="6400" b="1" dirty="0" smtClean="0">
                <a:solidFill>
                  <a:schemeClr val="tx2"/>
                </a:solidFill>
              </a:rPr>
              <a:t>(El CERN tiene los 3, antes solo tenía CATIA)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869900" y="188640"/>
            <a:ext cx="4723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Otro tema: Software de CAD3D</a:t>
            </a:r>
            <a:endParaRPr lang="es-E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70819"/>
            <a:ext cx="1111695" cy="60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6268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903</Words>
  <Application>Microsoft Office PowerPoint</Application>
  <PresentationFormat>Presentación en pantalla (4:3)</PresentationFormat>
  <Paragraphs>109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</dc:creator>
  <cp:lastModifiedBy>jose</cp:lastModifiedBy>
  <cp:revision>67</cp:revision>
  <dcterms:created xsi:type="dcterms:W3CDTF">2016-03-09T22:08:30Z</dcterms:created>
  <dcterms:modified xsi:type="dcterms:W3CDTF">2016-03-10T01:28:23Z</dcterms:modified>
</cp:coreProperties>
</file>