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60" r:id="rId2"/>
    <p:sldId id="262" r:id="rId3"/>
    <p:sldId id="437" r:id="rId4"/>
    <p:sldId id="263" r:id="rId5"/>
    <p:sldId id="264" r:id="rId6"/>
    <p:sldId id="288" r:id="rId7"/>
    <p:sldId id="289" r:id="rId8"/>
    <p:sldId id="436" r:id="rId9"/>
    <p:sldId id="301" r:id="rId10"/>
    <p:sldId id="300" r:id="rId11"/>
    <p:sldId id="323" r:id="rId12"/>
    <p:sldId id="357" r:id="rId13"/>
    <p:sldId id="334" r:id="rId14"/>
    <p:sldId id="439" r:id="rId15"/>
    <p:sldId id="333" r:id="rId16"/>
    <p:sldId id="454" r:id="rId17"/>
    <p:sldId id="450" r:id="rId18"/>
    <p:sldId id="451" r:id="rId19"/>
    <p:sldId id="452" r:id="rId20"/>
    <p:sldId id="441" r:id="rId21"/>
    <p:sldId id="446" r:id="rId22"/>
    <p:sldId id="447" r:id="rId23"/>
    <p:sldId id="448" r:id="rId24"/>
    <p:sldId id="449" r:id="rId25"/>
    <p:sldId id="442" r:id="rId26"/>
    <p:sldId id="443" r:id="rId27"/>
    <p:sldId id="444" r:id="rId28"/>
    <p:sldId id="445" r:id="rId29"/>
    <p:sldId id="402" r:id="rId30"/>
    <p:sldId id="435" r:id="rId31"/>
    <p:sldId id="406" r:id="rId32"/>
    <p:sldId id="409" r:id="rId33"/>
    <p:sldId id="410" r:id="rId34"/>
    <p:sldId id="408" r:id="rId35"/>
    <p:sldId id="411" r:id="rId36"/>
    <p:sldId id="413" r:id="rId37"/>
    <p:sldId id="414" r:id="rId38"/>
    <p:sldId id="415" r:id="rId39"/>
    <p:sldId id="417" r:id="rId40"/>
    <p:sldId id="419" r:id="rId41"/>
    <p:sldId id="420" r:id="rId42"/>
    <p:sldId id="416" r:id="rId43"/>
    <p:sldId id="421" r:id="rId44"/>
    <p:sldId id="422" r:id="rId45"/>
    <p:sldId id="423" r:id="rId46"/>
    <p:sldId id="440" r:id="rId47"/>
    <p:sldId id="424" r:id="rId48"/>
    <p:sldId id="425" r:id="rId49"/>
    <p:sldId id="426" r:id="rId50"/>
    <p:sldId id="434" r:id="rId51"/>
    <p:sldId id="427" r:id="rId52"/>
    <p:sldId id="359" r:id="rId53"/>
    <p:sldId id="432" r:id="rId54"/>
    <p:sldId id="358" r:id="rId55"/>
    <p:sldId id="431" r:id="rId56"/>
    <p:sldId id="433" r:id="rId57"/>
    <p:sldId id="352" r:id="rId58"/>
    <p:sldId id="275" r:id="rId59"/>
    <p:sldId id="270" r:id="rId60"/>
    <p:sldId id="429" r:id="rId61"/>
  </p:sldIdLst>
  <p:sldSz cx="9144000" cy="6858000" type="screen4x3"/>
  <p:notesSz cx="6985000" cy="101219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9FF99"/>
    <a:srgbClr val="33CC33"/>
    <a:srgbClr val="2B552E"/>
    <a:srgbClr val="CBCBCB"/>
    <a:srgbClr val="FF6600"/>
    <a:srgbClr val="FF9933"/>
    <a:srgbClr val="66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58" autoAdjust="0"/>
    <p:restoredTop sz="94748" autoAdjust="0"/>
  </p:normalViewPr>
  <p:slideViewPr>
    <p:cSldViewPr>
      <p:cViewPr>
        <p:scale>
          <a:sx n="100" d="100"/>
          <a:sy n="100" d="100"/>
        </p:scale>
        <p:origin x="-2400" y="-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1596" y="-108"/>
      </p:cViewPr>
      <p:guideLst>
        <p:guide orient="horz" pos="3188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17075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9617075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C850BE7-12EF-4C3F-924F-62525502BA3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5369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71550" y="768350"/>
            <a:ext cx="5041900" cy="37814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808538"/>
            <a:ext cx="51244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5" tIns="47083" rIns="94165" bIns="470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17075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9617075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4D5FB78-BAE8-4055-8196-BFEED077B36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55177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89738F-44FC-44E6-AF12-AD74E44CF696}" type="slidenum">
              <a:rPr lang="es-ES" smtClean="0"/>
              <a:pPr/>
              <a:t>1</a:t>
            </a:fld>
            <a:endParaRPr lang="es-ES" smtClean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AutoShape 21"/>
          <p:cNvSpPr>
            <a:spLocks noChangeArrowheads="1"/>
          </p:cNvSpPr>
          <p:nvPr userDrawn="1"/>
        </p:nvSpPr>
        <p:spPr bwMode="auto">
          <a:xfrm>
            <a:off x="395288" y="404812"/>
            <a:ext cx="8424862" cy="6120532"/>
          </a:xfrm>
          <a:prstGeom prst="roundRect">
            <a:avLst>
              <a:gd name="adj" fmla="val 4750"/>
            </a:avLst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1046" name="Rectangle 22"/>
          <p:cNvSpPr>
            <a:spLocks noChangeArrowheads="1"/>
          </p:cNvSpPr>
          <p:nvPr userDrawn="1"/>
        </p:nvSpPr>
        <p:spPr bwMode="auto">
          <a:xfrm>
            <a:off x="684213" y="115888"/>
            <a:ext cx="2235200" cy="2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000" dirty="0" smtClean="0">
                <a:latin typeface="Verdana" pitchFamily="34" charset="0"/>
              </a:rPr>
              <a:t>Actividades</a:t>
            </a:r>
            <a:r>
              <a:rPr lang="es-ES" sz="1000" baseline="0" dirty="0" smtClean="0">
                <a:latin typeface="Verdana" pitchFamily="34" charset="0"/>
              </a:rPr>
              <a:t> </a:t>
            </a:r>
            <a:r>
              <a:rPr lang="es-ES" sz="1000" dirty="0" smtClean="0">
                <a:latin typeface="Verdana" pitchFamily="34" charset="0"/>
              </a:rPr>
              <a:t>IFIC 2015</a:t>
            </a:r>
            <a:endParaRPr lang="es-ES" sz="1000" dirty="0">
              <a:latin typeface="Verdana" pitchFamily="34" charset="0"/>
            </a:endParaRPr>
          </a:p>
        </p:txBody>
      </p:sp>
      <p:sp>
        <p:nvSpPr>
          <p:cNvPr id="2" name="Rectangle 26"/>
          <p:cNvSpPr>
            <a:spLocks noChangeArrowheads="1"/>
          </p:cNvSpPr>
          <p:nvPr userDrawn="1"/>
        </p:nvSpPr>
        <p:spPr bwMode="auto">
          <a:xfrm>
            <a:off x="3563938" y="107950"/>
            <a:ext cx="5283200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200" dirty="0"/>
              <a:t>       </a:t>
            </a:r>
            <a:r>
              <a:rPr lang="es-ES" sz="1200" dirty="0" smtClean="0"/>
              <a:t>22</a:t>
            </a:r>
            <a:r>
              <a:rPr lang="es-ES" sz="1000" dirty="0" smtClean="0">
                <a:latin typeface="Verdana" pitchFamily="34" charset="0"/>
              </a:rPr>
              <a:t> </a:t>
            </a:r>
            <a:r>
              <a:rPr lang="es-ES" sz="1000" dirty="0">
                <a:latin typeface="Verdana" pitchFamily="34" charset="0"/>
              </a:rPr>
              <a:t>de Diciembre de </a:t>
            </a:r>
            <a:r>
              <a:rPr lang="es-ES" sz="1000" dirty="0" smtClean="0">
                <a:latin typeface="Verdana" pitchFamily="34" charset="0"/>
              </a:rPr>
              <a:t>2015</a:t>
            </a:r>
            <a:r>
              <a:rPr lang="es-ES" sz="1000" dirty="0">
                <a:latin typeface="Verdana" pitchFamily="34" charset="0"/>
              </a:rPr>
              <a:t>		José Vicente </a:t>
            </a:r>
            <a:r>
              <a:rPr lang="es-ES" sz="1000" dirty="0" err="1">
                <a:latin typeface="Verdana" pitchFamily="34" charset="0"/>
              </a:rPr>
              <a:t>Civera</a:t>
            </a:r>
            <a:endParaRPr lang="es-ES" sz="1000" dirty="0"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219200" y="628650"/>
            <a:ext cx="69088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ES"/>
          </a:p>
        </p:txBody>
      </p:sp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914400" y="857250"/>
            <a:ext cx="7416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200" b="1" dirty="0">
              <a:solidFill>
                <a:srgbClr val="CC0000"/>
              </a:solidFill>
            </a:endParaRP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200" b="1" dirty="0">
              <a:solidFill>
                <a:srgbClr val="CC0000"/>
              </a:solidFill>
            </a:endParaRP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200" b="1" dirty="0">
                <a:solidFill>
                  <a:srgbClr val="CC0000"/>
                </a:solidFill>
              </a:rPr>
              <a:t> </a:t>
            </a:r>
            <a:r>
              <a:rPr lang="es-ES" sz="3600" b="1" dirty="0">
                <a:solidFill>
                  <a:srgbClr val="0000FF"/>
                </a:solidFill>
              </a:rPr>
              <a:t>INFORME DE LA 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3600" b="1" dirty="0">
                <a:solidFill>
                  <a:srgbClr val="0000FF"/>
                </a:solidFill>
              </a:rPr>
              <a:t>UNIDAD DE MECÁNICA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 dirty="0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 dirty="0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 dirty="0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/>
              <a:t>JOSÉ VICENTE CIVERA</a:t>
            </a:r>
            <a:endParaRPr lang="es-ES" sz="3600" b="1" dirty="0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/>
          </p:cNvSpPr>
          <p:nvPr/>
        </p:nvSpPr>
        <p:spPr bwMode="auto">
          <a:xfrm>
            <a:off x="684213" y="404813"/>
            <a:ext cx="78486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– Sistema de peticiones I.R.T. </a:t>
            </a:r>
          </a:p>
          <a:p>
            <a:pPr marL="180975" lvl="1" indent="9525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Existen 2 colas correspondientes a la Unidad de Mecánica</a:t>
            </a:r>
            <a:endParaRPr lang="es-ES" sz="1600" dirty="0"/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900113" y="1299071"/>
            <a:ext cx="5111750" cy="2994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800" b="1" u="sng" dirty="0">
                <a:solidFill>
                  <a:srgbClr val="0000FF"/>
                </a:solidFill>
              </a:rPr>
              <a:t> Fabricación</a:t>
            </a:r>
          </a:p>
          <a:p>
            <a:pPr eaLnBrk="0" hangingPunct="0"/>
            <a:endParaRPr lang="es-ES" sz="800" b="1" u="sng" dirty="0">
              <a:solidFill>
                <a:srgbClr val="0000FF"/>
              </a:solidFill>
            </a:endParaRP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En el IFIC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En empresas</a:t>
            </a:r>
          </a:p>
          <a:p>
            <a:pPr lvl="1" eaLnBrk="0" hangingPunct="0"/>
            <a:endParaRPr lang="es-ES" sz="1000" dirty="0"/>
          </a:p>
          <a:p>
            <a:pPr eaLnBrk="0" hangingPunct="0">
              <a:buFontTx/>
              <a:buChar char="•"/>
            </a:pPr>
            <a:r>
              <a:rPr lang="es-ES" sz="1800" b="1" u="sng" dirty="0">
                <a:solidFill>
                  <a:srgbClr val="0000FF"/>
                </a:solidFill>
              </a:rPr>
              <a:t> Diseño y gestión</a:t>
            </a:r>
          </a:p>
          <a:p>
            <a:pPr eaLnBrk="0" hangingPunct="0"/>
            <a:endParaRPr lang="es-ES" sz="800" b="1" u="sng" dirty="0">
              <a:solidFill>
                <a:srgbClr val="0000FF"/>
              </a:solidFill>
            </a:endParaRP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Diseños mecánicos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Compra de materiales o herramientas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Elaboración de documentación para proyectos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Estudios de elementos finitos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_tradnl" sz="1600" dirty="0"/>
              <a:t> Medición dimensional</a:t>
            </a:r>
            <a:endParaRPr lang="es-ES" sz="1600" dirty="0"/>
          </a:p>
          <a:p>
            <a:pPr eaLnBrk="0" hangingPunct="0"/>
            <a:endParaRPr lang="es-ES" sz="1600" dirty="0"/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51520" y="4221088"/>
            <a:ext cx="8352730" cy="227754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lvl="1" eaLnBrk="0" hangingPunct="0"/>
            <a:r>
              <a:rPr lang="es-ES" sz="1600" b="1" dirty="0">
                <a:solidFill>
                  <a:schemeClr val="tx1"/>
                </a:solidFill>
              </a:rPr>
              <a:t>La introducción de peticiones </a:t>
            </a:r>
            <a:r>
              <a:rPr lang="es-ES" sz="1600" dirty="0">
                <a:solidFill>
                  <a:schemeClr val="tx1"/>
                </a:solidFill>
              </a:rPr>
              <a:t>por parte de los usuarios, y la contabilidad de las </a:t>
            </a:r>
            <a:r>
              <a:rPr lang="es-ES" sz="1600" dirty="0" smtClean="0">
                <a:solidFill>
                  <a:schemeClr val="tx1"/>
                </a:solidFill>
              </a:rPr>
              <a:t>“</a:t>
            </a:r>
            <a:r>
              <a:rPr lang="es-ES" sz="1600" dirty="0" err="1" smtClean="0">
                <a:solidFill>
                  <a:schemeClr val="tx1"/>
                </a:solidFill>
              </a:rPr>
              <a:t>Service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Units</a:t>
            </a:r>
            <a:r>
              <a:rPr lang="es-ES" sz="1600" dirty="0" smtClean="0">
                <a:solidFill>
                  <a:schemeClr val="tx1"/>
                </a:solidFill>
              </a:rPr>
              <a:t>” </a:t>
            </a:r>
            <a:r>
              <a:rPr lang="es-ES" sz="1600" dirty="0">
                <a:solidFill>
                  <a:schemeClr val="tx1"/>
                </a:solidFill>
              </a:rPr>
              <a:t>prestadas, </a:t>
            </a:r>
            <a:r>
              <a:rPr lang="es-ES" sz="1600" b="1" dirty="0">
                <a:solidFill>
                  <a:schemeClr val="tx1"/>
                </a:solidFill>
              </a:rPr>
              <a:t>resulta más sencilla para los trabajos con un mayor grado de concreción</a:t>
            </a:r>
            <a:r>
              <a:rPr lang="es-ES" sz="1600" dirty="0">
                <a:solidFill>
                  <a:schemeClr val="tx1"/>
                </a:solidFill>
              </a:rPr>
              <a:t> y menor duración temporal (como la fabricación/medición de piezas similares a las ya fabricadas/medidas, las compras de productos ya </a:t>
            </a:r>
            <a:r>
              <a:rPr lang="es-ES" sz="1600" dirty="0" smtClean="0">
                <a:solidFill>
                  <a:schemeClr val="tx1"/>
                </a:solidFill>
              </a:rPr>
              <a:t>conocidos…) </a:t>
            </a:r>
            <a:r>
              <a:rPr lang="es-ES" sz="1600" dirty="0">
                <a:solidFill>
                  <a:schemeClr val="tx1"/>
                </a:solidFill>
              </a:rPr>
              <a:t/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b="1" dirty="0">
                <a:solidFill>
                  <a:schemeClr val="tx1"/>
                </a:solidFill>
              </a:rPr>
              <a:t>y más compleja para las tareas con mayor grado de indefinición</a:t>
            </a:r>
            <a:r>
              <a:rPr lang="es-ES" sz="1600" dirty="0">
                <a:solidFill>
                  <a:schemeClr val="tx1"/>
                </a:solidFill>
              </a:rPr>
              <a:t>, complejidad y duración</a:t>
            </a:r>
            <a:r>
              <a:rPr lang="es-ES" sz="1600" dirty="0" smtClean="0">
                <a:solidFill>
                  <a:schemeClr val="tx1"/>
                </a:solidFill>
              </a:rPr>
              <a:t>.</a:t>
            </a:r>
          </a:p>
          <a:p>
            <a:pPr lvl="1" eaLnBrk="0" hangingPunct="0"/>
            <a:endParaRPr lang="es-ES" sz="1600" dirty="0" smtClean="0">
              <a:solidFill>
                <a:schemeClr val="tx1"/>
              </a:solidFill>
            </a:endParaRPr>
          </a:p>
          <a:p>
            <a:pPr lvl="1" eaLnBrk="0" hangingPunct="0"/>
            <a:r>
              <a:rPr lang="es-ES" sz="1600" dirty="0" smtClean="0">
                <a:solidFill>
                  <a:schemeClr val="tx1"/>
                </a:solidFill>
              </a:rPr>
              <a:t>En </a:t>
            </a:r>
            <a:r>
              <a:rPr lang="es-ES" sz="1600" dirty="0">
                <a:solidFill>
                  <a:schemeClr val="tx1"/>
                </a:solidFill>
              </a:rPr>
              <a:t>los proyectos complejos idealmente los usuarios deberían tratar de definir hitos parciales concretos e introducirlos en el sistema IRT, para facilitar su contabilidad.</a:t>
            </a:r>
          </a:p>
          <a:p>
            <a:pPr lvl="1" eaLnBrk="0" hangingPunct="0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graphicFrame>
        <p:nvGraphicFramePr>
          <p:cNvPr id="190501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500291"/>
              </p:ext>
            </p:extLst>
          </p:nvPr>
        </p:nvGraphicFramePr>
        <p:xfrm>
          <a:off x="5867400" y="2276872"/>
          <a:ext cx="1739900" cy="365760"/>
        </p:xfrm>
        <a:graphic>
          <a:graphicData uri="http://schemas.openxmlformats.org/drawingml/2006/table">
            <a:tbl>
              <a:tblPr/>
              <a:tblGrid>
                <a:gridCol w="1739900"/>
              </a:tblGrid>
              <a:tr h="3653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580" name="Text Box 43"/>
          <p:cNvSpPr txBox="1">
            <a:spLocks noChangeArrowheads="1"/>
          </p:cNvSpPr>
          <p:nvPr/>
        </p:nvSpPr>
        <p:spPr bwMode="auto">
          <a:xfrm>
            <a:off x="4140200" y="1052513"/>
            <a:ext cx="863600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>
                <a:solidFill>
                  <a:schemeClr val="tx1"/>
                </a:solidFill>
              </a:rPr>
              <a:t>I.R.T.</a:t>
            </a:r>
          </a:p>
        </p:txBody>
      </p:sp>
      <p:sp>
        <p:nvSpPr>
          <p:cNvPr id="24581" name="Text Box 46"/>
          <p:cNvSpPr txBox="1">
            <a:spLocks noChangeArrowheads="1"/>
          </p:cNvSpPr>
          <p:nvPr/>
        </p:nvSpPr>
        <p:spPr bwMode="auto">
          <a:xfrm>
            <a:off x="899592" y="1691516"/>
            <a:ext cx="4124847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800" dirty="0">
                <a:solidFill>
                  <a:srgbClr val="0000CC"/>
                </a:solidFill>
              </a:rPr>
              <a:t> </a:t>
            </a:r>
            <a:r>
              <a:rPr lang="es-ES" sz="1800" dirty="0" smtClean="0">
                <a:solidFill>
                  <a:srgbClr val="0000CC"/>
                </a:solidFill>
              </a:rPr>
              <a:t>Pedidos resueltos en Cola </a:t>
            </a:r>
            <a:r>
              <a:rPr lang="es-ES" sz="1800" dirty="0">
                <a:solidFill>
                  <a:srgbClr val="0000CC"/>
                </a:solidFill>
              </a:rPr>
              <a:t>de </a:t>
            </a:r>
            <a:r>
              <a:rPr lang="es-ES" sz="1800" dirty="0" smtClean="0">
                <a:solidFill>
                  <a:srgbClr val="0000CC"/>
                </a:solidFill>
              </a:rPr>
              <a:t>Fabricación</a:t>
            </a:r>
            <a:endParaRPr lang="es-ES" sz="1800" dirty="0">
              <a:solidFill>
                <a:srgbClr val="0000CC"/>
              </a:solidFill>
            </a:endParaRPr>
          </a:p>
        </p:txBody>
      </p:sp>
      <p:graphicFrame>
        <p:nvGraphicFramePr>
          <p:cNvPr id="24703" name="Group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52254"/>
              </p:ext>
            </p:extLst>
          </p:nvPr>
        </p:nvGraphicFramePr>
        <p:xfrm>
          <a:off x="611560" y="2204864"/>
          <a:ext cx="8064896" cy="3124480"/>
        </p:xfrm>
        <a:graphic>
          <a:graphicData uri="http://schemas.openxmlformats.org/drawingml/2006/table">
            <a:tbl>
              <a:tblPr/>
              <a:tblGrid>
                <a:gridCol w="720080"/>
                <a:gridCol w="1152128"/>
                <a:gridCol w="1152128"/>
                <a:gridCol w="1152128"/>
                <a:gridCol w="1296144"/>
                <a:gridCol w="1296144"/>
                <a:gridCol w="1296144"/>
              </a:tblGrid>
              <a:tr h="60775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44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EXPERIMENTAL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NEUTRINO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PHYSICS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(NEXT)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EXPERIMENTAL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NUCLEAR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PHYSICS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(GAMMA, FPA,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AGATA)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ACCELERATOR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BASED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EXPERIMETAL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H. E. PHYSICS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b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</a:b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(ATLAS, FUT. COL.)</a:t>
                      </a:r>
                    </a:p>
                    <a:p>
                      <a:pPr algn="ctr" fontAlgn="b"/>
                      <a:endParaRPr kumimoji="0" lang="en-US" sz="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MEDICAL</a:t>
                      </a:r>
                    </a:p>
                    <a:p>
                      <a:pPr algn="ctr" fontAlgn="b"/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APPLICATION OF NUCLEAR </a:t>
                      </a:r>
                    </a:p>
                    <a:p>
                      <a:pPr algn="ctr" fontAlgn="b"/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AND</a:t>
                      </a:r>
                    </a:p>
                    <a:p>
                      <a:pPr algn="ctr" fontAlgn="b"/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PARTICLE PHYSICS</a:t>
                      </a:r>
                    </a:p>
                    <a:p>
                      <a:pPr algn="ctr" fontAlgn="b"/>
                      <a:endParaRPr kumimoji="0" lang="en-US" sz="1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  <a:p>
                      <a:pPr algn="ctr" fontAlgn="b"/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(FISICA MEDICA)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EXPERIMENTAL</a:t>
                      </a:r>
                      <a:b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ASTROPARTICLE</a:t>
                      </a:r>
                      <a:b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PHYSICS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(KM3NeT)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SERVICES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ELECTRONICS AND MICROELECTRONICS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MAINTENACE &amp; SAFETY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COMPUTING SERVICES </a:t>
                      </a:r>
                    </a:p>
                  </a:txBody>
                  <a:tcPr marL="36000" marR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17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HORAS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836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103.5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13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Nº PEDIDOS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52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24580" name="Text Box 43"/>
          <p:cNvSpPr txBox="1">
            <a:spLocks noChangeArrowheads="1"/>
          </p:cNvSpPr>
          <p:nvPr/>
        </p:nvSpPr>
        <p:spPr bwMode="auto">
          <a:xfrm>
            <a:off x="4140200" y="1052513"/>
            <a:ext cx="863600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>
                <a:solidFill>
                  <a:schemeClr val="tx1"/>
                </a:solidFill>
              </a:rPr>
              <a:t>I.R.T.</a:t>
            </a:r>
          </a:p>
        </p:txBody>
      </p:sp>
      <p:sp>
        <p:nvSpPr>
          <p:cNvPr id="24581" name="Text Box 46"/>
          <p:cNvSpPr txBox="1">
            <a:spLocks noChangeArrowheads="1"/>
          </p:cNvSpPr>
          <p:nvPr/>
        </p:nvSpPr>
        <p:spPr bwMode="auto">
          <a:xfrm>
            <a:off x="1202914" y="3760004"/>
            <a:ext cx="3733714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600" dirty="0">
                <a:solidFill>
                  <a:srgbClr val="0000CC"/>
                </a:solidFill>
              </a:rPr>
              <a:t> </a:t>
            </a:r>
            <a:r>
              <a:rPr lang="es-ES" sz="1600" dirty="0" smtClean="0">
                <a:solidFill>
                  <a:srgbClr val="0000CC"/>
                </a:solidFill>
              </a:rPr>
              <a:t>14 pedidos (109 h) </a:t>
            </a:r>
            <a:r>
              <a:rPr lang="es-ES" sz="1600" dirty="0">
                <a:solidFill>
                  <a:srgbClr val="0000CC"/>
                </a:solidFill>
              </a:rPr>
              <a:t>en la </a:t>
            </a:r>
            <a:r>
              <a:rPr lang="es-ES" sz="1600" dirty="0" smtClean="0">
                <a:solidFill>
                  <a:srgbClr val="0000CC"/>
                </a:solidFill>
              </a:rPr>
              <a:t>cola </a:t>
            </a:r>
            <a:r>
              <a:rPr lang="es-ES" sz="1600" dirty="0">
                <a:solidFill>
                  <a:srgbClr val="0000CC"/>
                </a:solidFill>
              </a:rPr>
              <a:t>de </a:t>
            </a:r>
            <a:r>
              <a:rPr lang="es-ES" sz="1600" dirty="0" smtClean="0">
                <a:solidFill>
                  <a:srgbClr val="0000CC"/>
                </a:solidFill>
              </a:rPr>
              <a:t>Compras</a:t>
            </a:r>
            <a:endParaRPr lang="es-ES" sz="1600" dirty="0">
              <a:solidFill>
                <a:srgbClr val="0000CC"/>
              </a:solidFill>
            </a:endParaRP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1187624" y="4242574"/>
            <a:ext cx="4891852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600" dirty="0">
                <a:solidFill>
                  <a:srgbClr val="0000CC"/>
                </a:solidFill>
              </a:rPr>
              <a:t> </a:t>
            </a:r>
            <a:r>
              <a:rPr lang="es-ES" sz="1600" dirty="0" smtClean="0">
                <a:solidFill>
                  <a:srgbClr val="0000CC"/>
                </a:solidFill>
              </a:rPr>
              <a:t>7 pedidos (21 h) en la cola de Verificación Dimensional</a:t>
            </a:r>
            <a:endParaRPr lang="es-ES" sz="1600" dirty="0">
              <a:solidFill>
                <a:srgbClr val="0000CC"/>
              </a:solidFill>
            </a:endParaRPr>
          </a:p>
        </p:txBody>
      </p:sp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1197049" y="2175828"/>
            <a:ext cx="44198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es-ES" sz="1800" dirty="0" smtClean="0">
                <a:solidFill>
                  <a:srgbClr val="0000CC"/>
                </a:solidFill>
              </a:rPr>
              <a:t> Pedidos resueltos en cola </a:t>
            </a:r>
            <a:r>
              <a:rPr lang="es-ES" sz="1800" dirty="0">
                <a:solidFill>
                  <a:srgbClr val="0000CC"/>
                </a:solidFill>
              </a:rPr>
              <a:t>de </a:t>
            </a:r>
            <a:r>
              <a:rPr lang="es-ES" sz="1800" dirty="0" smtClean="0">
                <a:solidFill>
                  <a:srgbClr val="0000CC"/>
                </a:solidFill>
              </a:rPr>
              <a:t>Diseño/Gestión</a:t>
            </a:r>
            <a:endParaRPr lang="es-ES" sz="1800" dirty="0">
              <a:solidFill>
                <a:srgbClr val="0000CC"/>
              </a:solidFill>
            </a:endParaRPr>
          </a:p>
        </p:txBody>
      </p:sp>
      <p:sp>
        <p:nvSpPr>
          <p:cNvPr id="12" name="Text Box 62"/>
          <p:cNvSpPr txBox="1">
            <a:spLocks noChangeArrowheads="1"/>
          </p:cNvSpPr>
          <p:nvPr/>
        </p:nvSpPr>
        <p:spPr bwMode="auto">
          <a:xfrm>
            <a:off x="1374179" y="2658397"/>
            <a:ext cx="36407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dirty="0" smtClean="0"/>
              <a:t>Por sus características no </a:t>
            </a:r>
            <a:r>
              <a:rPr lang="es-ES" dirty="0"/>
              <a:t>se </a:t>
            </a:r>
            <a:r>
              <a:rPr lang="es-ES" dirty="0" smtClean="0"/>
              <a:t>contabilizan todos.</a:t>
            </a:r>
            <a:endParaRPr lang="es-ES" dirty="0"/>
          </a:p>
        </p:txBody>
      </p:sp>
      <p:sp>
        <p:nvSpPr>
          <p:cNvPr id="10" name="Text Box 47"/>
          <p:cNvSpPr txBox="1">
            <a:spLocks noChangeArrowheads="1"/>
          </p:cNvSpPr>
          <p:nvPr/>
        </p:nvSpPr>
        <p:spPr bwMode="auto">
          <a:xfrm>
            <a:off x="1202914" y="3290625"/>
            <a:ext cx="3573414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600" dirty="0">
                <a:solidFill>
                  <a:srgbClr val="0000CC"/>
                </a:solidFill>
              </a:rPr>
              <a:t> </a:t>
            </a:r>
            <a:r>
              <a:rPr lang="es-ES" sz="1600" dirty="0" smtClean="0">
                <a:solidFill>
                  <a:srgbClr val="0000CC"/>
                </a:solidFill>
              </a:rPr>
              <a:t>22 pedidos (213 h) </a:t>
            </a:r>
            <a:r>
              <a:rPr lang="es-ES" sz="1600" dirty="0">
                <a:solidFill>
                  <a:srgbClr val="0000CC"/>
                </a:solidFill>
              </a:rPr>
              <a:t>en la </a:t>
            </a:r>
            <a:r>
              <a:rPr lang="es-ES" sz="1600" dirty="0" smtClean="0">
                <a:solidFill>
                  <a:srgbClr val="0000CC"/>
                </a:solidFill>
              </a:rPr>
              <a:t>cola de Diseño</a:t>
            </a:r>
            <a:endParaRPr lang="es-ES" sz="16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139268" name="Text Box 43"/>
          <p:cNvSpPr txBox="1">
            <a:spLocks noChangeArrowheads="1"/>
          </p:cNvSpPr>
          <p:nvPr/>
        </p:nvSpPr>
        <p:spPr bwMode="auto">
          <a:xfrm>
            <a:off x="3059832" y="980728"/>
            <a:ext cx="309562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chemeClr val="tx1"/>
                </a:solidFill>
              </a:rPr>
              <a:t>DISEÑOS MECÁNICOS</a:t>
            </a:r>
          </a:p>
        </p:txBody>
      </p:sp>
      <p:sp>
        <p:nvSpPr>
          <p:cNvPr id="139269" name="Text Box 91"/>
          <p:cNvSpPr txBox="1">
            <a:spLocks noChangeArrowheads="1"/>
          </p:cNvSpPr>
          <p:nvPr/>
        </p:nvSpPr>
        <p:spPr bwMode="auto">
          <a:xfrm>
            <a:off x="3530575" y="6050631"/>
            <a:ext cx="1592263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_tradnl" sz="2000" b="1" dirty="0">
                <a:solidFill>
                  <a:schemeClr val="tx1"/>
                </a:solidFill>
              </a:rPr>
              <a:t>ATLAS SCT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18" y="1772816"/>
            <a:ext cx="4105946" cy="39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3 Imagen" descr="C:\Users\santoyo\Desktop\fotos\LOI5_P2\0_90_0_5mm_0_234mm\P20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154" y="1772816"/>
            <a:ext cx="3755194" cy="2939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santoyo\Desktop\Nueva carpeta (3)\schannel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" t="6325" r="13242" b="7007"/>
          <a:stretch/>
        </p:blipFill>
        <p:spPr bwMode="auto">
          <a:xfrm>
            <a:off x="3491880" y="1543973"/>
            <a:ext cx="5220072" cy="377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antoyo\Desktop\PB_6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8" r="33570"/>
          <a:stretch/>
        </p:blipFill>
        <p:spPr bwMode="auto">
          <a:xfrm>
            <a:off x="846676" y="1310326"/>
            <a:ext cx="2653613" cy="429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3"/>
          <p:cNvSpPr txBox="1">
            <a:spLocks noChangeArrowheads="1"/>
          </p:cNvSpPr>
          <p:nvPr/>
        </p:nvSpPr>
        <p:spPr bwMode="auto">
          <a:xfrm>
            <a:off x="3059831" y="583853"/>
            <a:ext cx="309562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chemeClr val="tx1"/>
                </a:solidFill>
              </a:rPr>
              <a:t>DISEÑOS MECÁNICOS</a:t>
            </a:r>
          </a:p>
        </p:txBody>
      </p:sp>
      <p:sp>
        <p:nvSpPr>
          <p:cNvPr id="5" name="Text Box 91"/>
          <p:cNvSpPr txBox="1">
            <a:spLocks noChangeArrowheads="1"/>
          </p:cNvSpPr>
          <p:nvPr/>
        </p:nvSpPr>
        <p:spPr bwMode="auto">
          <a:xfrm>
            <a:off x="3530575" y="6050631"/>
            <a:ext cx="1592263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_tradnl" sz="2000" b="1" dirty="0">
                <a:solidFill>
                  <a:schemeClr val="tx1"/>
                </a:solidFill>
              </a:rPr>
              <a:t>ATLAS SCT</a:t>
            </a:r>
            <a:endParaRPr lang="es-E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60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147458" name="Text Box 9"/>
          <p:cNvSpPr txBox="1">
            <a:spLocks noChangeArrowheads="1"/>
          </p:cNvSpPr>
          <p:nvPr/>
        </p:nvSpPr>
        <p:spPr bwMode="auto">
          <a:xfrm>
            <a:off x="2555776" y="1052513"/>
            <a:ext cx="4535487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chemeClr val="tx1"/>
                </a:solidFill>
              </a:rPr>
              <a:t>MEDICIONES DE METROLOGÍA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01443"/>
            <a:ext cx="3080767" cy="228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506" y="1452563"/>
            <a:ext cx="3432093" cy="231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91" y="4071421"/>
            <a:ext cx="3723928" cy="213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61" y="1522216"/>
            <a:ext cx="3016735" cy="239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458" y="1848644"/>
            <a:ext cx="2968040" cy="20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36" y="4149080"/>
            <a:ext cx="4115305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36420" y="787327"/>
            <a:ext cx="1904025" cy="416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92" y="4233453"/>
            <a:ext cx="3656173" cy="184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06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16410"/>
            <a:ext cx="6711524" cy="513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46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75" y="1700808"/>
            <a:ext cx="723416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22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25" y="1556792"/>
            <a:ext cx="7315261" cy="378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78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3"/>
          <p:cNvSpPr txBox="1">
            <a:spLocks noChangeArrowheads="1"/>
          </p:cNvSpPr>
          <p:nvPr/>
        </p:nvSpPr>
        <p:spPr bwMode="auto">
          <a:xfrm>
            <a:off x="1066800" y="404813"/>
            <a:ext cx="7315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2400" b="1">
                <a:solidFill>
                  <a:srgbClr val="008000"/>
                </a:solidFill>
              </a:rPr>
              <a:t>UNIDAD DE MECÁNICA - PERSONAL</a:t>
            </a:r>
          </a:p>
        </p:txBody>
      </p:sp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971600" y="1509365"/>
            <a:ext cx="3095625" cy="565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chemeClr val="tx1"/>
                </a:solidFill>
              </a:rPr>
              <a:t>José Vicente </a:t>
            </a:r>
            <a:r>
              <a:rPr lang="es-ES" sz="2000" b="1" dirty="0" err="1" smtClean="0">
                <a:solidFill>
                  <a:schemeClr val="tx1"/>
                </a:solidFill>
              </a:rPr>
              <a:t>Civera</a:t>
            </a:r>
          </a:p>
          <a:p>
            <a:pPr algn="ctr" eaLnBrk="0" hangingPunct="0"/>
            <a:r>
              <a:rPr lang="es-ES" sz="1100" b="1" dirty="0" smtClean="0">
                <a:solidFill>
                  <a:schemeClr val="tx1"/>
                </a:solidFill>
              </a:rPr>
              <a:t>(Ingeniero Industrial)</a:t>
            </a:r>
            <a:endParaRPr lang="es-ES" sz="1100" b="1" dirty="0">
              <a:solidFill>
                <a:srgbClr val="990000"/>
              </a:solidFill>
            </a:endParaRPr>
          </a:p>
        </p:txBody>
      </p:sp>
      <p:pic>
        <p:nvPicPr>
          <p:cNvPr id="17411" name="Picture 6" descr="BD2129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9937" y="1549053"/>
            <a:ext cx="5365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12"/>
          <p:cNvSpPr txBox="1">
            <a:spLocks noChangeArrowheads="1"/>
          </p:cNvSpPr>
          <p:nvPr/>
        </p:nvSpPr>
        <p:spPr bwMode="auto">
          <a:xfrm>
            <a:off x="1433562" y="2605931"/>
            <a:ext cx="177165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chemeClr val="tx1"/>
                </a:solidFill>
              </a:rPr>
              <a:t>David </a:t>
            </a:r>
            <a:r>
              <a:rPr lang="es-ES" sz="2000" b="1" dirty="0" err="1" smtClean="0">
                <a:solidFill>
                  <a:schemeClr val="tx1"/>
                </a:solidFill>
              </a:rPr>
              <a:t>Santoyo</a:t>
            </a:r>
          </a:p>
          <a:p>
            <a:pPr algn="ctr" eaLnBrk="0" hangingPunct="0"/>
            <a:r>
              <a:rPr lang="es-ES" sz="1100" b="1" dirty="0" smtClean="0">
                <a:solidFill>
                  <a:schemeClr val="tx1"/>
                </a:solidFill>
              </a:rPr>
              <a:t>(</a:t>
            </a:r>
            <a:r>
              <a:rPr lang="es-ES" sz="1100" b="1" dirty="0" err="1" smtClean="0">
                <a:solidFill>
                  <a:schemeClr val="tx1"/>
                </a:solidFill>
              </a:rPr>
              <a:t>MSc</a:t>
            </a:r>
            <a:r>
              <a:rPr lang="es-ES" sz="1100" b="1" dirty="0" smtClean="0">
                <a:solidFill>
                  <a:schemeClr val="tx1"/>
                </a:solidFill>
              </a:rPr>
              <a:t> </a:t>
            </a:r>
            <a:r>
              <a:rPr lang="es-ES" sz="1100" b="1" dirty="0" err="1" smtClean="0">
                <a:solidFill>
                  <a:schemeClr val="tx1"/>
                </a:solidFill>
              </a:rPr>
              <a:t>Mechanical</a:t>
            </a:r>
            <a:r>
              <a:rPr lang="es-ES" sz="1100" b="1" dirty="0" smtClean="0">
                <a:solidFill>
                  <a:schemeClr val="tx1"/>
                </a:solidFill>
              </a:rPr>
              <a:t> </a:t>
            </a:r>
            <a:r>
              <a:rPr lang="es-ES" sz="1100" b="1" dirty="0" err="1" smtClean="0">
                <a:solidFill>
                  <a:schemeClr val="tx1"/>
                </a:solidFill>
              </a:rPr>
              <a:t>Eng</a:t>
            </a:r>
            <a:r>
              <a:rPr lang="es-ES" sz="1100" b="1" dirty="0" smtClean="0">
                <a:solidFill>
                  <a:schemeClr val="tx1"/>
                </a:solidFill>
              </a:rPr>
              <a:t>.)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endParaRPr lang="es-ES" sz="1200" b="1" dirty="0">
              <a:solidFill>
                <a:srgbClr val="990000"/>
              </a:solidFill>
            </a:endParaRPr>
          </a:p>
        </p:txBody>
      </p:sp>
      <p:pic>
        <p:nvPicPr>
          <p:cNvPr id="17414" name="Picture 13" descr="BD2129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9937" y="2733998"/>
            <a:ext cx="5365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14"/>
          <p:cNvSpPr txBox="1">
            <a:spLocks noChangeArrowheads="1"/>
          </p:cNvSpPr>
          <p:nvPr/>
        </p:nvSpPr>
        <p:spPr bwMode="auto">
          <a:xfrm>
            <a:off x="4861048" y="2564904"/>
            <a:ext cx="3455988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chemeClr val="tx1"/>
                </a:solidFill>
                <a:sym typeface="Wingdings" pitchFamily="2" charset="2"/>
              </a:rPr>
              <a:t>Contrato Técnico Medio </a:t>
            </a:r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UV</a:t>
            </a:r>
          </a:p>
          <a:p>
            <a:pPr algn="ctr" eaLnBrk="0" hangingPunct="0"/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(anual)</a:t>
            </a:r>
            <a:endParaRPr lang="es-ES" sz="2000" b="1" dirty="0">
              <a:solidFill>
                <a:schemeClr val="tx1"/>
              </a:solidFill>
              <a:sym typeface="Wingdings" pitchFamily="2" charset="2"/>
            </a:endParaRPr>
          </a:p>
          <a:p>
            <a:pPr algn="ctr" eaLnBrk="0" hangingPunct="0"/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17419" name="Text Box 27"/>
          <p:cNvSpPr txBox="1">
            <a:spLocks noChangeArrowheads="1"/>
          </p:cNvSpPr>
          <p:nvPr/>
        </p:nvSpPr>
        <p:spPr bwMode="auto">
          <a:xfrm>
            <a:off x="683096" y="2132856"/>
            <a:ext cx="19446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" sz="2400" b="1" dirty="0">
                <a:solidFill>
                  <a:srgbClr val="008000"/>
                </a:solidFill>
              </a:rPr>
              <a:t> Temporal</a:t>
            </a:r>
          </a:p>
        </p:txBody>
      </p:sp>
      <p:sp>
        <p:nvSpPr>
          <p:cNvPr id="17420" name="Text Box 28"/>
          <p:cNvSpPr txBox="1">
            <a:spLocks noChangeArrowheads="1"/>
          </p:cNvSpPr>
          <p:nvPr/>
        </p:nvSpPr>
        <p:spPr bwMode="auto">
          <a:xfrm>
            <a:off x="395536" y="980728"/>
            <a:ext cx="18002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" sz="2400" b="1" dirty="0">
                <a:solidFill>
                  <a:srgbClr val="008000"/>
                </a:solidFill>
              </a:rPr>
              <a:t> Fijo</a:t>
            </a:r>
          </a:p>
        </p:txBody>
      </p:sp>
      <p:sp>
        <p:nvSpPr>
          <p:cNvPr id="17424" name="Text Box 43"/>
          <p:cNvSpPr txBox="1">
            <a:spLocks noChangeArrowheads="1"/>
          </p:cNvSpPr>
          <p:nvPr/>
        </p:nvSpPr>
        <p:spPr bwMode="auto">
          <a:xfrm>
            <a:off x="1331962" y="3291731"/>
            <a:ext cx="2347913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chemeClr val="tx1"/>
                </a:solidFill>
              </a:rPr>
              <a:t>Manuel </a:t>
            </a:r>
            <a:r>
              <a:rPr lang="es-ES" sz="2000" b="1" dirty="0" smtClean="0">
                <a:solidFill>
                  <a:schemeClr val="tx1"/>
                </a:solidFill>
              </a:rPr>
              <a:t>Monserrate</a:t>
            </a:r>
          </a:p>
          <a:p>
            <a:pPr algn="ctr" eaLnBrk="0" hangingPunct="0"/>
            <a:r>
              <a:rPr lang="es-ES" sz="1000" b="1" dirty="0" smtClean="0">
                <a:solidFill>
                  <a:schemeClr val="tx1"/>
                </a:solidFill>
              </a:rPr>
              <a:t>  (FP II)          </a:t>
            </a:r>
            <a:endParaRPr lang="es-ES" sz="1000" b="1" dirty="0">
              <a:solidFill>
                <a:schemeClr val="tx1"/>
              </a:solidFill>
            </a:endParaRPr>
          </a:p>
        </p:txBody>
      </p:sp>
      <p:pic>
        <p:nvPicPr>
          <p:cNvPr id="17425" name="Picture 44" descr="BD2129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9937" y="3383657"/>
            <a:ext cx="53498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6" name="Text Box 45"/>
          <p:cNvSpPr txBox="1">
            <a:spLocks noChangeArrowheads="1"/>
          </p:cNvSpPr>
          <p:nvPr/>
        </p:nvSpPr>
        <p:spPr bwMode="auto">
          <a:xfrm>
            <a:off x="4644008" y="3212976"/>
            <a:ext cx="396044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Contrato MICINN FPII</a:t>
            </a:r>
          </a:p>
          <a:p>
            <a:pPr algn="ctr" eaLnBrk="0" hangingPunct="0"/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(baja desde finales de junio)            </a:t>
            </a:r>
            <a:r>
              <a:rPr lang="es-ES" sz="1600" b="1" dirty="0" smtClean="0">
                <a:solidFill>
                  <a:srgbClr val="008000"/>
                </a:solidFill>
                <a:sym typeface="Wingdings" pitchFamily="2" charset="2"/>
              </a:rPr>
              <a:t>  </a:t>
            </a:r>
            <a:endParaRPr lang="es-ES" sz="1600" b="1" dirty="0" smtClean="0">
              <a:solidFill>
                <a:schemeClr val="tx1"/>
              </a:solidFill>
              <a:sym typeface="Wingdings" pitchFamily="2" charset="2"/>
            </a:endParaRPr>
          </a:p>
        </p:txBody>
      </p:sp>
      <p:pic>
        <p:nvPicPr>
          <p:cNvPr id="17429" name="Picture 13" descr="BD2129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0061" y="4102149"/>
            <a:ext cx="53657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43"/>
          <p:cNvSpPr txBox="1">
            <a:spLocks noChangeArrowheads="1"/>
          </p:cNvSpPr>
          <p:nvPr/>
        </p:nvSpPr>
        <p:spPr bwMode="auto">
          <a:xfrm>
            <a:off x="1419131" y="3985320"/>
            <a:ext cx="1928733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" sz="2000" b="1" dirty="0" smtClean="0">
                <a:solidFill>
                  <a:schemeClr val="bg2">
                    <a:lumMod val="90000"/>
                  </a:schemeClr>
                </a:solidFill>
              </a:rPr>
              <a:t>Agustín </a:t>
            </a:r>
            <a:r>
              <a:rPr lang="es-ES" sz="2000" b="1" dirty="0" err="1" smtClean="0">
                <a:solidFill>
                  <a:schemeClr val="bg2">
                    <a:lumMod val="90000"/>
                  </a:schemeClr>
                </a:solidFill>
              </a:rPr>
              <a:t>Barjola</a:t>
            </a:r>
            <a:endParaRPr lang="es-ES" sz="2000" b="1" dirty="0" smtClean="0">
              <a:solidFill>
                <a:schemeClr val="bg2">
                  <a:lumMod val="90000"/>
                </a:schemeClr>
              </a:solidFill>
            </a:endParaRPr>
          </a:p>
          <a:p>
            <a:pPr algn="ctr" eaLnBrk="0" hangingPunct="0"/>
            <a:r>
              <a:rPr lang="es-ES" sz="1000" b="1" dirty="0" smtClean="0">
                <a:solidFill>
                  <a:schemeClr val="bg2">
                    <a:lumMod val="90000"/>
                  </a:schemeClr>
                </a:solidFill>
              </a:rPr>
              <a:t>  (FP II)          </a:t>
            </a:r>
            <a:endParaRPr lang="es-ES" sz="10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4" name="Text Box 45"/>
          <p:cNvSpPr txBox="1">
            <a:spLocks noChangeArrowheads="1"/>
          </p:cNvSpPr>
          <p:nvPr/>
        </p:nvSpPr>
        <p:spPr bwMode="auto">
          <a:xfrm>
            <a:off x="4716636" y="3945250"/>
            <a:ext cx="396044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000" b="1" dirty="0" smtClean="0">
                <a:solidFill>
                  <a:schemeClr val="bg2">
                    <a:lumMod val="90000"/>
                  </a:schemeClr>
                </a:solidFill>
                <a:sym typeface="Wingdings" pitchFamily="2" charset="2"/>
              </a:rPr>
              <a:t>Contrato INEM ½ jornada FP1 </a:t>
            </a:r>
          </a:p>
          <a:p>
            <a:pPr algn="ctr" eaLnBrk="0" hangingPunct="0"/>
            <a:r>
              <a:rPr lang="es-ES" sz="1600" b="1" dirty="0" smtClean="0">
                <a:solidFill>
                  <a:schemeClr val="bg2">
                    <a:lumMod val="90000"/>
                  </a:schemeClr>
                </a:solidFill>
                <a:sym typeface="Wingdings" pitchFamily="2" charset="2"/>
              </a:rPr>
              <a:t>(hasta marzo 2015)</a:t>
            </a:r>
            <a:r>
              <a:rPr lang="es-ES" sz="2000" b="1" dirty="0" smtClean="0">
                <a:solidFill>
                  <a:schemeClr val="bg2">
                    <a:lumMod val="90000"/>
                  </a:schemeClr>
                </a:solidFill>
                <a:sym typeface="Wingdings" pitchFamily="2" charset="2"/>
              </a:rPr>
              <a:t>             </a:t>
            </a:r>
            <a:r>
              <a:rPr lang="es-ES" sz="1600" b="1" dirty="0" smtClean="0">
                <a:solidFill>
                  <a:schemeClr val="bg2">
                    <a:lumMod val="90000"/>
                  </a:schemeClr>
                </a:solidFill>
                <a:sym typeface="Wingdings" pitchFamily="2" charset="2"/>
              </a:rPr>
              <a:t>  </a:t>
            </a:r>
          </a:p>
        </p:txBody>
      </p:sp>
      <p:sp>
        <p:nvSpPr>
          <p:cNvPr id="20" name="Text Box 43"/>
          <p:cNvSpPr txBox="1">
            <a:spLocks noChangeArrowheads="1"/>
          </p:cNvSpPr>
          <p:nvPr/>
        </p:nvSpPr>
        <p:spPr bwMode="auto">
          <a:xfrm>
            <a:off x="1489661" y="4660979"/>
            <a:ext cx="1787670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" sz="2000" b="1" dirty="0" smtClean="0">
                <a:solidFill>
                  <a:schemeClr val="tx1"/>
                </a:solidFill>
              </a:rPr>
              <a:t>Rubén Merino</a:t>
            </a:r>
          </a:p>
          <a:p>
            <a:pPr algn="ctr" eaLnBrk="0" hangingPunct="0"/>
            <a:r>
              <a:rPr lang="es-ES" sz="1000" b="1" dirty="0" smtClean="0">
                <a:solidFill>
                  <a:schemeClr val="tx1"/>
                </a:solidFill>
              </a:rPr>
              <a:t>  (FP II)          </a:t>
            </a:r>
            <a:endParaRPr lang="es-ES" sz="1000" b="1" dirty="0">
              <a:solidFill>
                <a:schemeClr val="tx1"/>
              </a:solidFill>
            </a:endParaRPr>
          </a:p>
        </p:txBody>
      </p:sp>
      <p:pic>
        <p:nvPicPr>
          <p:cNvPr id="21" name="Picture 44" descr="BD2129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0235" y="4823817"/>
            <a:ext cx="53498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45"/>
          <p:cNvSpPr txBox="1">
            <a:spLocks noChangeArrowheads="1"/>
          </p:cNvSpPr>
          <p:nvPr/>
        </p:nvSpPr>
        <p:spPr bwMode="auto">
          <a:xfrm>
            <a:off x="4716636" y="4653136"/>
            <a:ext cx="396044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chemeClr val="tx1"/>
                </a:solidFill>
                <a:sym typeface="Wingdings" pitchFamily="2" charset="2"/>
              </a:rPr>
              <a:t>Contrato INEM ½ jornada FP1</a:t>
            </a:r>
          </a:p>
          <a:p>
            <a:pPr algn="ctr" eaLnBrk="0" hangingPunct="0"/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(noviembre 2015 a marzo 2016)            </a:t>
            </a:r>
            <a:r>
              <a:rPr lang="es-ES" sz="1600" b="1" dirty="0" smtClean="0">
                <a:solidFill>
                  <a:srgbClr val="008000"/>
                </a:solidFill>
                <a:sym typeface="Wingdings" pitchFamily="2" charset="2"/>
              </a:rPr>
              <a:t>  </a:t>
            </a:r>
            <a:endParaRPr lang="es-ES" sz="1600" b="1" dirty="0" smtClean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968862" y="1484784"/>
            <a:ext cx="3455988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Técnico Medio CSIC</a:t>
            </a:r>
            <a:endParaRPr lang="es-ES" sz="2000" b="1" dirty="0">
              <a:solidFill>
                <a:schemeClr val="tx1"/>
              </a:solidFill>
              <a:sym typeface="Wingdings" pitchFamily="2" charset="2"/>
            </a:endParaRPr>
          </a:p>
          <a:p>
            <a:pPr algn="ctr" eaLnBrk="0" hangingPunct="0"/>
            <a:endParaRPr lang="es-ES" sz="1600" b="1" dirty="0">
              <a:solidFill>
                <a:srgbClr val="008000"/>
              </a:solidFill>
            </a:endParaRPr>
          </a:p>
        </p:txBody>
      </p:sp>
      <p:cxnSp>
        <p:nvCxnSpPr>
          <p:cNvPr id="4" name="3 Conector recto"/>
          <p:cNvCxnSpPr/>
          <p:nvPr/>
        </p:nvCxnSpPr>
        <p:spPr bwMode="auto">
          <a:xfrm flipH="1">
            <a:off x="755576" y="5445224"/>
            <a:ext cx="79215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755576" y="5416594"/>
            <a:ext cx="3978187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" sz="2400" b="1" dirty="0">
                <a:solidFill>
                  <a:srgbClr val="008000"/>
                </a:solidFill>
              </a:rPr>
              <a:t> </a:t>
            </a:r>
            <a:r>
              <a:rPr lang="es-ES" sz="2400" b="1" dirty="0" smtClean="0">
                <a:solidFill>
                  <a:srgbClr val="008000"/>
                </a:solidFill>
              </a:rPr>
              <a:t>Colaborador de proyecto</a:t>
            </a:r>
            <a:endParaRPr lang="es-ES" sz="2400" b="1" dirty="0">
              <a:solidFill>
                <a:srgbClr val="008000"/>
              </a:solidFill>
            </a:endParaRPr>
          </a:p>
        </p:txBody>
      </p:sp>
      <p:sp>
        <p:nvSpPr>
          <p:cNvPr id="31" name="Text Box 43"/>
          <p:cNvSpPr txBox="1">
            <a:spLocks noChangeArrowheads="1"/>
          </p:cNvSpPr>
          <p:nvPr/>
        </p:nvSpPr>
        <p:spPr bwMode="auto">
          <a:xfrm>
            <a:off x="1523134" y="5813107"/>
            <a:ext cx="1824730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" sz="2000" b="1" dirty="0" smtClean="0">
                <a:solidFill>
                  <a:schemeClr val="tx1"/>
                </a:solidFill>
              </a:rPr>
              <a:t>Adrián Platero</a:t>
            </a:r>
          </a:p>
          <a:p>
            <a:pPr algn="ctr" eaLnBrk="0" hangingPunct="0"/>
            <a:r>
              <a:rPr lang="es-ES" sz="1000" b="1" dirty="0" smtClean="0">
                <a:solidFill>
                  <a:schemeClr val="tx1"/>
                </a:solidFill>
              </a:rPr>
              <a:t>  (FP I)          </a:t>
            </a:r>
            <a:endParaRPr lang="es-ES" sz="1000" b="1" dirty="0">
              <a:solidFill>
                <a:schemeClr val="tx1"/>
              </a:solidFill>
            </a:endParaRPr>
          </a:p>
        </p:txBody>
      </p:sp>
      <p:pic>
        <p:nvPicPr>
          <p:cNvPr id="32" name="Picture 44" descr="BD2129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8699" y="5975945"/>
            <a:ext cx="53498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45"/>
          <p:cNvSpPr txBox="1">
            <a:spLocks noChangeArrowheads="1"/>
          </p:cNvSpPr>
          <p:nvPr/>
        </p:nvSpPr>
        <p:spPr bwMode="auto">
          <a:xfrm>
            <a:off x="4464410" y="5878259"/>
            <a:ext cx="396044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chemeClr val="tx1"/>
                </a:solidFill>
                <a:sym typeface="Wingdings" pitchFamily="2" charset="2"/>
              </a:rPr>
              <a:t>Contrato </a:t>
            </a:r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proyecto ATLAS        </a:t>
            </a:r>
            <a:r>
              <a:rPr lang="es-ES" sz="1600" b="1" dirty="0" smtClean="0">
                <a:solidFill>
                  <a:srgbClr val="008000"/>
                </a:solidFill>
                <a:sym typeface="Wingdings" pitchFamily="2" charset="2"/>
              </a:rPr>
              <a:t>  </a:t>
            </a:r>
            <a:endParaRPr lang="es-ES" sz="1600" b="1" dirty="0" smtClean="0">
              <a:solidFill>
                <a:schemeClr val="tx1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18" y="1916832"/>
            <a:ext cx="5857875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3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3081949" y="355981"/>
            <a:ext cx="3042014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027" y="4365104"/>
            <a:ext cx="3770610" cy="20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56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39094"/>
            <a:ext cx="5480891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56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5538"/>
            <a:ext cx="3733459" cy="497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49" y="1156585"/>
            <a:ext cx="3406475" cy="494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56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3889"/>
            <a:ext cx="7087048" cy="403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56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77" y="1752997"/>
            <a:ext cx="5359157" cy="351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3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6775759" cy="478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3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89" y="1052736"/>
            <a:ext cx="4059734" cy="520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3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35" y="1196752"/>
            <a:ext cx="7417841" cy="474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3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872" y="1484784"/>
            <a:ext cx="4560168" cy="411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3"/>
          <p:cNvSpPr txBox="1">
            <a:spLocks noChangeArrowheads="1"/>
          </p:cNvSpPr>
          <p:nvPr/>
        </p:nvSpPr>
        <p:spPr bwMode="auto">
          <a:xfrm>
            <a:off x="473968" y="404664"/>
            <a:ext cx="7986464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400" b="1" dirty="0" smtClean="0">
                <a:solidFill>
                  <a:srgbClr val="008000"/>
                </a:solidFill>
              </a:rPr>
              <a:t>INGENIERIA MECÁNICA EN EL IFIC </a:t>
            </a:r>
          </a:p>
          <a:p>
            <a:pPr algn="ctr" eaLnBrk="0" hangingPunct="0"/>
            <a:r>
              <a:rPr lang="es-ES" sz="2400" b="1" dirty="0" smtClean="0">
                <a:solidFill>
                  <a:srgbClr val="008000"/>
                </a:solidFill>
              </a:rPr>
              <a:t>APARTE DE LA UNIDAD</a:t>
            </a:r>
            <a:endParaRPr lang="es-ES" sz="2400" b="1" dirty="0">
              <a:solidFill>
                <a:srgbClr val="008000"/>
              </a:solidFill>
            </a:endParaRPr>
          </a:p>
        </p:txBody>
      </p:sp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1126827" y="1844824"/>
            <a:ext cx="6680746" cy="4047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b="1" u="sng" dirty="0" smtClean="0">
                <a:solidFill>
                  <a:schemeClr val="tx1"/>
                </a:solidFill>
              </a:rPr>
              <a:t>NEXT</a:t>
            </a:r>
          </a:p>
          <a:p>
            <a:pPr eaLnBrk="0" hangingPunct="0"/>
            <a:endParaRPr lang="es-ES" sz="1200" b="1" u="sng" dirty="0" smtClean="0">
              <a:solidFill>
                <a:schemeClr val="tx1"/>
              </a:solidFill>
            </a:endParaRPr>
          </a:p>
          <a:p>
            <a:pPr eaLnBrk="0" hangingPunct="0"/>
            <a:r>
              <a:rPr lang="es-ES" sz="2000" b="1" dirty="0" smtClean="0">
                <a:solidFill>
                  <a:schemeClr val="tx1"/>
                </a:solidFill>
              </a:rPr>
              <a:t>Sara Cárcel  </a:t>
            </a:r>
            <a:r>
              <a:rPr lang="es-ES" sz="2000" dirty="0" smtClean="0"/>
              <a:t>(Contratado Proyecto</a:t>
            </a:r>
            <a:r>
              <a:rPr lang="es-ES" sz="2000" dirty="0"/>
              <a:t>, </a:t>
            </a:r>
            <a:r>
              <a:rPr lang="es-ES" sz="2000" dirty="0" smtClean="0"/>
              <a:t>UV)</a:t>
            </a:r>
          </a:p>
          <a:p>
            <a:pPr eaLnBrk="0" hangingPunct="0"/>
            <a:r>
              <a:rPr lang="es-ES" sz="2000" b="1" dirty="0" smtClean="0">
                <a:solidFill>
                  <a:schemeClr val="tx1"/>
                </a:solidFill>
              </a:rPr>
              <a:t>Alberto Martínez  </a:t>
            </a:r>
            <a:r>
              <a:rPr lang="es-ES" sz="2000" dirty="0" smtClean="0"/>
              <a:t>(Contrato Técnico Ministerio</a:t>
            </a:r>
            <a:r>
              <a:rPr lang="es-ES" sz="2000" dirty="0"/>
              <a:t>, </a:t>
            </a:r>
            <a:r>
              <a:rPr lang="es-ES" sz="2000" dirty="0" smtClean="0"/>
              <a:t>UV)</a:t>
            </a:r>
          </a:p>
          <a:p>
            <a:pPr eaLnBrk="0" hangingPunct="0"/>
            <a:endParaRPr lang="es-ES" sz="2000" b="1" dirty="0" smtClean="0">
              <a:solidFill>
                <a:schemeClr val="tx1"/>
              </a:solidFill>
            </a:endParaRPr>
          </a:p>
          <a:p>
            <a:pPr eaLnBrk="0" hangingPunct="0"/>
            <a:r>
              <a:rPr lang="es-ES" sz="2000" b="1" u="sng" dirty="0" smtClean="0">
                <a:solidFill>
                  <a:schemeClr val="tx1"/>
                </a:solidFill>
              </a:rPr>
              <a:t>FUT. COL.</a:t>
            </a:r>
          </a:p>
          <a:p>
            <a:pPr eaLnBrk="0" hangingPunct="0"/>
            <a:endParaRPr lang="es-ES" sz="1200" b="1" u="sng" dirty="0" smtClean="0">
              <a:solidFill>
                <a:schemeClr val="tx1"/>
              </a:solidFill>
            </a:endParaRPr>
          </a:p>
          <a:p>
            <a:pPr eaLnBrk="0" hangingPunct="0"/>
            <a:r>
              <a:rPr lang="es-ES" sz="2000" b="1" dirty="0" smtClean="0">
                <a:solidFill>
                  <a:schemeClr val="tx1"/>
                </a:solidFill>
              </a:rPr>
              <a:t>Miguel Ángel Villarejo </a:t>
            </a:r>
            <a:r>
              <a:rPr lang="es-ES" sz="2000" dirty="0" smtClean="0"/>
              <a:t>(Contratado </a:t>
            </a:r>
            <a:r>
              <a:rPr lang="es-ES" sz="2000" dirty="0"/>
              <a:t>Proyecto, </a:t>
            </a:r>
            <a:r>
              <a:rPr lang="es-ES" sz="2000" dirty="0" smtClean="0"/>
              <a:t>CSIC)</a:t>
            </a:r>
            <a:endParaRPr lang="es-ES" sz="2000" b="1" dirty="0" smtClean="0">
              <a:solidFill>
                <a:schemeClr val="tx1"/>
              </a:solidFill>
            </a:endParaRPr>
          </a:p>
          <a:p>
            <a:pPr eaLnBrk="0" hangingPunct="0"/>
            <a:r>
              <a:rPr lang="es-ES" sz="2000" b="1" dirty="0">
                <a:solidFill>
                  <a:schemeClr val="tx1"/>
                </a:solidFill>
              </a:rPr>
              <a:t>	</a:t>
            </a:r>
          </a:p>
          <a:p>
            <a:pPr eaLnBrk="0" hangingPunct="0"/>
            <a:r>
              <a:rPr lang="es-ES" sz="2000" b="1" u="sng" dirty="0" smtClean="0">
                <a:solidFill>
                  <a:schemeClr val="tx1"/>
                </a:solidFill>
              </a:rPr>
              <a:t>IFIMED</a:t>
            </a:r>
          </a:p>
          <a:p>
            <a:pPr eaLnBrk="0" hangingPunct="0"/>
            <a:endParaRPr lang="es-ES" sz="1200" b="1" u="sng" dirty="0" smtClean="0">
              <a:solidFill>
                <a:schemeClr val="tx1"/>
              </a:solidFill>
            </a:endParaRPr>
          </a:p>
          <a:p>
            <a:pPr eaLnBrk="0" hangingPunct="0"/>
            <a:r>
              <a:rPr lang="es-ES" sz="2000" b="1" dirty="0">
                <a:solidFill>
                  <a:schemeClr val="tx1"/>
                </a:solidFill>
              </a:rPr>
              <a:t>César Blanch </a:t>
            </a:r>
            <a:r>
              <a:rPr lang="es-ES" sz="2000" dirty="0" smtClean="0"/>
              <a:t>(Contratado </a:t>
            </a:r>
            <a:r>
              <a:rPr lang="es-ES" sz="2000" dirty="0"/>
              <a:t>Proyecto, CSIC </a:t>
            </a:r>
            <a:r>
              <a:rPr lang="es-ES" sz="2000" dirty="0" smtClean="0"/>
              <a:t>)</a:t>
            </a:r>
            <a:endParaRPr lang="es-ES" sz="2000" b="1" dirty="0">
              <a:solidFill>
                <a:schemeClr val="tx1"/>
              </a:solidFill>
            </a:endParaRPr>
          </a:p>
          <a:p>
            <a:pPr algn="ctr" eaLnBrk="0" hangingPunct="0"/>
            <a:endParaRPr lang="es-ES" sz="2000" dirty="0" smtClean="0"/>
          </a:p>
          <a:p>
            <a:pPr algn="ctr" eaLnBrk="0" hangingPunct="0"/>
            <a:endParaRPr lang="es-ES" sz="1100" b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7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614948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97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26" y="1125538"/>
            <a:ext cx="5414169" cy="50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121573" cy="402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6706369" cy="46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561484" cy="433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89" y="1556792"/>
            <a:ext cx="5539333" cy="437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6175870" cy="35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5498232" cy="310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5508104" cy="469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979712" y="2420888"/>
            <a:ext cx="1489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latin typeface="Arial Rounded MT Bold" panose="020F0704030504030204" pitchFamily="34" charset="0"/>
              </a:rPr>
              <a:t>PLOMO</a:t>
            </a:r>
            <a:endParaRPr lang="es-ES" sz="28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02" y="2101047"/>
            <a:ext cx="4151322" cy="353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01047"/>
            <a:ext cx="3431379" cy="350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684213" y="476250"/>
            <a:ext cx="777716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63525" indent="1588" algn="ctr" defTabSz="622300" eaLnBrk="0" hangingPunct="0"/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SERVICIOS OFERTADOS (1)</a:t>
            </a:r>
          </a:p>
          <a:p>
            <a:pPr marL="263525" indent="1588" defTabSz="622300" eaLnBrk="0" hangingPunct="0"/>
            <a:endParaRPr lang="es-ES" sz="800" b="1" dirty="0">
              <a:solidFill>
                <a:srgbClr val="008000"/>
              </a:solidFill>
            </a:endParaRPr>
          </a:p>
          <a:p>
            <a:pPr marL="263525" indent="1588" defTabSz="622300" eaLnBrk="0" hangingPunct="0">
              <a:spcBef>
                <a:spcPct val="20000"/>
              </a:spcBef>
              <a:buFontTx/>
              <a:buAutoNum type="arabicPeriod"/>
            </a:pPr>
            <a:endParaRPr lang="es-ES" sz="1200" b="1" dirty="0" smtClean="0">
              <a:solidFill>
                <a:srgbClr val="0000FF"/>
              </a:solidFill>
            </a:endParaRPr>
          </a:p>
          <a:p>
            <a:pPr marL="263525" indent="1588" defTabSz="622300" eaLnBrk="0" hangingPunct="0">
              <a:spcBef>
                <a:spcPct val="20000"/>
              </a:spcBef>
              <a:buFontTx/>
              <a:buAutoNum type="arabicPeriod"/>
            </a:pPr>
            <a:r>
              <a:rPr lang="es-ES" sz="1800" b="1" dirty="0" smtClean="0">
                <a:solidFill>
                  <a:srgbClr val="0000FF"/>
                </a:solidFill>
              </a:rPr>
              <a:t>- </a:t>
            </a:r>
            <a:r>
              <a:rPr lang="es-ES" sz="1800" b="1" dirty="0">
                <a:solidFill>
                  <a:srgbClr val="0000FF"/>
                </a:solidFill>
              </a:rPr>
              <a:t>Diseño y simulación</a:t>
            </a:r>
          </a:p>
          <a:p>
            <a:pPr marL="444500" lvl="1" defTabSz="622300" eaLnBrk="0" hangingPunct="0"/>
            <a:endParaRPr lang="es-ES" sz="800" b="1" dirty="0">
              <a:solidFill>
                <a:srgbClr val="0000FF"/>
              </a:solidFill>
            </a:endParaRPr>
          </a:p>
          <a:p>
            <a:pPr marL="263525" indent="1588" defTabSz="622300" eaLnBrk="0" hangingPunct="0"/>
            <a:r>
              <a:rPr lang="es-ES" sz="1800" b="1" dirty="0"/>
              <a:t>	</a:t>
            </a:r>
            <a:r>
              <a:rPr lang="es-ES" sz="1600" dirty="0"/>
              <a:t>Se ofrece un servicio de </a:t>
            </a:r>
            <a:r>
              <a:rPr lang="es-ES" sz="1600" b="1" dirty="0"/>
              <a:t>diseño de componentes y ensamblajes,</a:t>
            </a:r>
            <a:r>
              <a:rPr lang="es-ES" sz="1600" dirty="0"/>
              <a:t> </a:t>
            </a:r>
            <a:r>
              <a:rPr lang="es-ES" sz="1600" b="1" dirty="0"/>
              <a:t>análisis por elementos finitos (FEA)</a:t>
            </a:r>
            <a:r>
              <a:rPr lang="es-ES" sz="1600" dirty="0"/>
              <a:t>, </a:t>
            </a:r>
            <a:r>
              <a:rPr lang="es-ES" sz="1600" b="1" dirty="0"/>
              <a:t>presentaciones</a:t>
            </a:r>
            <a:r>
              <a:rPr lang="es-ES" sz="1600" dirty="0"/>
              <a:t>, etc.</a:t>
            </a:r>
          </a:p>
          <a:p>
            <a:pPr marL="263525" indent="1588" defTabSz="622300" eaLnBrk="0" hangingPunct="0"/>
            <a:r>
              <a:rPr lang="es-ES" sz="1600" dirty="0"/>
              <a:t>	- Software </a:t>
            </a:r>
            <a:r>
              <a:rPr lang="es-ES" sz="1600" b="1" dirty="0" err="1"/>
              <a:t>SolidWorks</a:t>
            </a:r>
            <a:r>
              <a:rPr lang="es-ES" sz="1600" b="1" dirty="0"/>
              <a:t> Office</a:t>
            </a:r>
            <a:r>
              <a:rPr lang="es-ES" b="1" i="1" dirty="0"/>
              <a:t>®</a:t>
            </a:r>
            <a:r>
              <a:rPr lang="es-ES" sz="1600" dirty="0"/>
              <a:t> (30 </a:t>
            </a:r>
            <a:r>
              <a:rPr lang="es-ES" sz="1600" dirty="0" smtClean="0"/>
              <a:t>licencias </a:t>
            </a:r>
            <a:r>
              <a:rPr lang="es-ES" sz="1600" dirty="0"/>
              <a:t>en red) incluyendo:</a:t>
            </a:r>
          </a:p>
          <a:p>
            <a:pPr marL="1665288" lvl="2" indent="-342900" defTabSz="622300" eaLnBrk="0" hangingPunct="0">
              <a:buFontTx/>
              <a:buChar char="•"/>
            </a:pPr>
            <a:r>
              <a:rPr lang="es-ES" sz="1600" b="1" dirty="0" err="1"/>
              <a:t>SolidWorks</a:t>
            </a:r>
            <a:r>
              <a:rPr lang="es-ES" sz="1600" b="1" dirty="0"/>
              <a:t>: </a:t>
            </a:r>
            <a:r>
              <a:rPr lang="es-ES" sz="1600" dirty="0"/>
              <a:t>Diseño de componentes, ensamblajes y generación de planos. 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r>
              <a:rPr lang="es-ES" sz="1600" b="1" dirty="0" err="1"/>
              <a:t>SolidWorks</a:t>
            </a:r>
            <a:r>
              <a:rPr lang="es-ES" sz="1600" b="1" dirty="0"/>
              <a:t> </a:t>
            </a:r>
            <a:r>
              <a:rPr lang="es-ES" sz="1600" b="1" dirty="0" err="1"/>
              <a:t>Simulation</a:t>
            </a:r>
            <a:r>
              <a:rPr lang="es-ES" sz="1600" b="1" dirty="0"/>
              <a:t>:</a:t>
            </a:r>
            <a:r>
              <a:rPr lang="es-ES" sz="1600" dirty="0"/>
              <a:t> F.E.A. resistencia, deformaciones, análisis térmicos, análisis dinámico. 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r>
              <a:rPr lang="es-ES" sz="1600" b="1" dirty="0" err="1"/>
              <a:t>PhotoWorks</a:t>
            </a:r>
            <a:r>
              <a:rPr lang="es-ES" sz="1600" b="1" dirty="0"/>
              <a:t> y </a:t>
            </a:r>
            <a:r>
              <a:rPr lang="es-ES" sz="1600" b="1" dirty="0" err="1"/>
              <a:t>Animator</a:t>
            </a:r>
            <a:r>
              <a:rPr lang="es-ES" sz="1600" b="1" dirty="0"/>
              <a:t>:</a:t>
            </a:r>
            <a:r>
              <a:rPr lang="es-ES" sz="1600" dirty="0"/>
              <a:t> Presentaciones fotorrealistas y animadas de componentes y ensamblajes.</a:t>
            </a:r>
          </a:p>
          <a:p>
            <a:pPr marL="263525" indent="1588" defTabSz="622300" eaLnBrk="0" hangingPunct="0">
              <a:spcBef>
                <a:spcPct val="20000"/>
              </a:spcBef>
            </a:pPr>
            <a:r>
              <a:rPr lang="es-ES" sz="1600" dirty="0"/>
              <a:t> 	Realizamos estos análisis y trabajos en la unidad, pero </a:t>
            </a:r>
            <a:r>
              <a:rPr lang="es-ES" sz="1600" b="1" dirty="0"/>
              <a:t>también se facilita la 	instalación de los programas y su licencia</a:t>
            </a:r>
            <a:r>
              <a:rPr lang="es-ES" sz="1600" dirty="0"/>
              <a:t> para que los use quien lo desee.</a:t>
            </a:r>
          </a:p>
          <a:p>
            <a:pPr marL="263525" indent="1588" defTabSz="622300" eaLnBrk="0" hangingPunct="0">
              <a:spcBef>
                <a:spcPct val="20000"/>
              </a:spcBef>
            </a:pPr>
            <a:r>
              <a:rPr lang="es-ES" sz="1600" dirty="0"/>
              <a:t>	- Otros paquetes de software: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r>
              <a:rPr lang="es-ES" sz="1600" dirty="0"/>
              <a:t>Modelado 3D y modificación de planos:  </a:t>
            </a:r>
            <a:r>
              <a:rPr lang="es-ES" sz="1600" b="1" dirty="0"/>
              <a:t>Inventor, </a:t>
            </a:r>
            <a:r>
              <a:rPr lang="es-ES" sz="1600" b="1" dirty="0" err="1"/>
              <a:t>Autocad</a:t>
            </a:r>
            <a:r>
              <a:rPr lang="es-ES" sz="1600" b="1" dirty="0"/>
              <a:t> </a:t>
            </a:r>
            <a:r>
              <a:rPr lang="es-ES" sz="1600" b="1" dirty="0">
                <a:cs typeface="Times New Roman" pitchFamily="18" charset="0"/>
              </a:rPr>
              <a:t>→</a:t>
            </a:r>
            <a:r>
              <a:rPr lang="es-ES" sz="1600" b="1" dirty="0"/>
              <a:t> CSIC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r>
              <a:rPr lang="es-ES" sz="1600" dirty="0"/>
              <a:t>Uso de software especializado para F.E.A</a:t>
            </a:r>
            <a:r>
              <a:rPr lang="es-ES" sz="1600" dirty="0" smtClean="0"/>
              <a:t>.: </a:t>
            </a:r>
            <a:r>
              <a:rPr lang="es-ES" sz="1600" b="1" dirty="0" err="1" smtClean="0"/>
              <a:t>Comsol</a:t>
            </a:r>
            <a:r>
              <a:rPr lang="es-ES" sz="1600" b="1" dirty="0" smtClean="0"/>
              <a:t> </a:t>
            </a:r>
            <a:r>
              <a:rPr lang="es-ES" sz="1600" b="1" dirty="0">
                <a:cs typeface="Times New Roman" pitchFamily="18" charset="0"/>
              </a:rPr>
              <a:t>→</a:t>
            </a:r>
            <a:r>
              <a:rPr lang="es-ES" sz="1600" b="1" dirty="0"/>
              <a:t> CSIC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endParaRPr lang="es-ES" sz="1600" b="1" dirty="0"/>
          </a:p>
          <a:p>
            <a:pPr marL="263525" indent="1588" defTabSz="622300" eaLnBrk="0" hangingPunct="0">
              <a:spcBef>
                <a:spcPct val="20000"/>
              </a:spcBef>
            </a:pPr>
            <a:endParaRPr lang="es-E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5036865" cy="403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6143035" cy="380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04864"/>
            <a:ext cx="3757870" cy="319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04864"/>
            <a:ext cx="4119899" cy="283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98" y="1556792"/>
            <a:ext cx="7189915" cy="39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5869657" cy="449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60" y="1628800"/>
            <a:ext cx="7128792" cy="439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707" y="1155701"/>
            <a:ext cx="4794498" cy="484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87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241" y="3715472"/>
            <a:ext cx="4678215" cy="26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90489"/>
            <a:ext cx="6351150" cy="292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42839"/>
            <a:ext cx="2880594" cy="190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695" y="1412776"/>
            <a:ext cx="4826521" cy="444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3968874" cy="306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684213" y="404813"/>
            <a:ext cx="78486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SERVICIOS OFERTADOS (2</a:t>
            </a:r>
            <a:r>
              <a:rPr lang="es-ES" sz="2400" b="1" dirty="0" smtClean="0">
                <a:solidFill>
                  <a:srgbClr val="008000"/>
                </a:solidFill>
              </a:rPr>
              <a:t>)</a:t>
            </a:r>
          </a:p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200" b="1" dirty="0">
              <a:solidFill>
                <a:srgbClr val="008000"/>
              </a:solidFill>
            </a:endParaRPr>
          </a:p>
          <a:p>
            <a:pPr marL="180975" lvl="1" indent="9525" defTabSz="279400" eaLnBrk="0" hangingPunct="0">
              <a:spcBef>
                <a:spcPct val="20000"/>
              </a:spcBef>
              <a:buFontTx/>
              <a:buAutoNum type="arabicPeriod" startAt="2"/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- Fabricación, montaje y medida.</a:t>
            </a: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	Se dispone de un taller con equipamiento para la fabricación y montaje de dispositivos mecánicos. En la unidad se puede (dentro de nuestras posibilidades) </a:t>
            </a:r>
            <a:r>
              <a:rPr lang="es-ES" sz="1600" b="1" dirty="0"/>
              <a:t>fabricar, montar y</a:t>
            </a:r>
            <a:r>
              <a:rPr lang="es-ES" sz="1600" dirty="0"/>
              <a:t> </a:t>
            </a:r>
            <a:r>
              <a:rPr lang="es-ES" sz="1600" b="1" dirty="0"/>
              <a:t>medir </a:t>
            </a:r>
            <a:r>
              <a:rPr lang="es-ES" sz="1600" dirty="0"/>
              <a:t>tanto diseños propios, como aquellos de los que se nos facilite plano o una pieza de muestra.  </a:t>
            </a:r>
            <a:r>
              <a:rPr lang="es-ES" sz="1600" dirty="0">
                <a:solidFill>
                  <a:schemeClr val="tx1"/>
                </a:solidFill>
              </a:rPr>
              <a:t>En nuestro centro es habitual la diversidad y unicidad de los trabajos → dificultad adquirir “</a:t>
            </a:r>
            <a:r>
              <a:rPr lang="es-ES" sz="1600" dirty="0" err="1">
                <a:solidFill>
                  <a:schemeClr val="tx1"/>
                </a:solidFill>
              </a:rPr>
              <a:t>expertise</a:t>
            </a:r>
            <a:r>
              <a:rPr lang="es-ES" sz="1600" dirty="0">
                <a:solidFill>
                  <a:schemeClr val="tx1"/>
                </a:solidFill>
              </a:rPr>
              <a:t>” en algunas tareas.</a:t>
            </a:r>
            <a:endParaRPr lang="es-ES" sz="1600" dirty="0"/>
          </a:p>
          <a:p>
            <a:pPr marL="180975" lvl="1" indent="9525" defTabSz="279400" eaLnBrk="0" hangingPunct="0">
              <a:spcBef>
                <a:spcPct val="40000"/>
              </a:spcBef>
              <a:buFontTx/>
              <a:buAutoNum type="arabicPeriod" startAt="3"/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- Préstamo de herramientas.</a:t>
            </a: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	El préstamo de herramientas del taller de carácter general está abierto a todo el personal del IFIC para su uso en otros laboratorios del Instituto.</a:t>
            </a:r>
          </a:p>
          <a:p>
            <a:pPr marL="180975" lvl="1" indent="9525" defTabSz="279400" eaLnBrk="0" hangingPunct="0">
              <a:spcBef>
                <a:spcPct val="40000"/>
              </a:spcBef>
              <a:buFontTx/>
              <a:buAutoNum type="arabicPeriod" startAt="4"/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- Asesoramiento.</a:t>
            </a: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	Se ofrece </a:t>
            </a:r>
            <a:r>
              <a:rPr lang="es-ES" sz="1600" b="1" dirty="0"/>
              <a:t>asesoramiento</a:t>
            </a:r>
            <a:r>
              <a:rPr lang="es-ES" sz="1600" dirty="0"/>
              <a:t> sobre solución a problemas de carácter mecánico, </a:t>
            </a:r>
            <a:r>
              <a:rPr lang="es-ES" sz="1600" b="1" dirty="0"/>
              <a:t>empresas</a:t>
            </a:r>
            <a:r>
              <a:rPr lang="es-ES" sz="1600" dirty="0"/>
              <a:t> para realizar los trabajos que no se puedan realizar en nuestro taller, </a:t>
            </a:r>
            <a:r>
              <a:rPr lang="es-ES" sz="1600" b="1" dirty="0"/>
              <a:t>material</a:t>
            </a:r>
            <a:r>
              <a:rPr lang="es-ES" sz="1600" dirty="0"/>
              <a:t> a emplear en determinado diseño, etc</a:t>
            </a:r>
            <a:r>
              <a:rPr lang="es-ES" dirty="0"/>
              <a:t>.</a:t>
            </a:r>
          </a:p>
          <a:p>
            <a:pPr marL="180975" lvl="1" indent="9525" defTabSz="279400" eaLnBrk="0" hangingPunct="0">
              <a:spcBef>
                <a:spcPct val="40000"/>
              </a:spcBef>
              <a:buFontTx/>
              <a:buAutoNum type="arabicPeriod" startAt="5"/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- Compras.</a:t>
            </a:r>
            <a:endParaRPr lang="es-ES" sz="1800" dirty="0">
              <a:sym typeface="ZapfDingbats" pitchFamily="82" charset="2"/>
            </a:endParaRP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	Se puede tramitar compras de materiales, herramientas y/o equipos para aplicaciones mecánicas (</a:t>
            </a:r>
            <a:r>
              <a:rPr lang="es-ES" dirty="0"/>
              <a:t>a proveedores que acepten nuestras condiciones de compra</a:t>
            </a:r>
            <a:r>
              <a:rPr lang="es-ES" sz="1600" dirty="0"/>
              <a:t>).  También se ofrece un servicio seguimiento de los trabajos que se vayan a realizar en empresas.</a:t>
            </a:r>
            <a:r>
              <a:rPr lang="es-E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074355" cy="386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54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893" y="1844824"/>
            <a:ext cx="633412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276350"/>
            <a:ext cx="59721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196752"/>
            <a:ext cx="3527924" cy="512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31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533525"/>
            <a:ext cx="500062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520914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670" y="1429767"/>
            <a:ext cx="3346556" cy="307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686" y="4454029"/>
            <a:ext cx="3100540" cy="163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1285875"/>
            <a:ext cx="58197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468313" y="549275"/>
            <a:ext cx="82073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3131840" y="1141190"/>
            <a:ext cx="2317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En empresas externas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66" y="1563464"/>
            <a:ext cx="6187578" cy="466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ChangeArrowheads="1"/>
          </p:cNvSpPr>
          <p:nvPr/>
        </p:nvSpPr>
        <p:spPr bwMode="auto">
          <a:xfrm>
            <a:off x="539750" y="476250"/>
            <a:ext cx="61944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>
                <a:solidFill>
                  <a:srgbClr val="008000"/>
                </a:solidFill>
              </a:rPr>
              <a:t>MECÁNICA - NECESIDADES</a:t>
            </a:r>
          </a:p>
        </p:txBody>
      </p:sp>
      <p:sp>
        <p:nvSpPr>
          <p:cNvPr id="159746" name="Text Box 5"/>
          <p:cNvSpPr txBox="1">
            <a:spLocks noChangeArrowheads="1"/>
          </p:cNvSpPr>
          <p:nvPr/>
        </p:nvSpPr>
        <p:spPr bwMode="auto">
          <a:xfrm>
            <a:off x="539750" y="957263"/>
            <a:ext cx="3008313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177800" indent="-177800" eaLnBrk="0" hangingPunct="0">
              <a:buFontTx/>
              <a:buChar char="•"/>
            </a:pPr>
            <a:r>
              <a:rPr lang="es-ES" sz="2000" b="1" u="sng"/>
              <a:t>INFRAESTRUCTURA:</a:t>
            </a:r>
          </a:p>
        </p:txBody>
      </p:sp>
      <p:pic>
        <p:nvPicPr>
          <p:cNvPr id="159754" name="Picture 10" descr="http://3.bp.blogspot.com/_O2z1yGiurLk/TSY5imQU6gI/AAAAAAAAA3g/PG9OZS9_n8A/s1600/carta_reyes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506413"/>
            <a:ext cx="2736304" cy="3530083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 prstMaterial="matte"/>
        </p:spPr>
      </p:pic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616024" y="1584413"/>
            <a:ext cx="7772400" cy="4616648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2200" b="1" dirty="0" smtClean="0">
                <a:solidFill>
                  <a:srgbClr val="800000"/>
                </a:solidFill>
              </a:rPr>
              <a:t> Corto plazo</a:t>
            </a: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 smtClean="0">
                <a:solidFill>
                  <a:srgbClr val="008000"/>
                </a:solidFill>
              </a:rPr>
              <a:t> Espacio</a:t>
            </a: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8000"/>
                </a:solidFill>
              </a:rPr>
              <a:t> </a:t>
            </a:r>
            <a:r>
              <a:rPr lang="es-ES" sz="1800" b="1" dirty="0" smtClean="0">
                <a:solidFill>
                  <a:srgbClr val="008000"/>
                </a:solidFill>
              </a:rPr>
              <a:t>Personal</a:t>
            </a: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8000"/>
                </a:solidFill>
              </a:rPr>
              <a:t> </a:t>
            </a:r>
            <a:r>
              <a:rPr lang="es-ES" sz="1800" b="1" dirty="0" smtClean="0">
                <a:solidFill>
                  <a:srgbClr val="008000"/>
                </a:solidFill>
              </a:rPr>
              <a:t>Software </a:t>
            </a:r>
            <a:r>
              <a:rPr lang="es-ES" sz="1800" b="1" dirty="0">
                <a:solidFill>
                  <a:srgbClr val="008000"/>
                </a:solidFill>
              </a:rPr>
              <a:t>especializado CAD y </a:t>
            </a:r>
            <a:r>
              <a:rPr lang="es-ES" sz="1800" b="1" dirty="0" smtClean="0">
                <a:solidFill>
                  <a:srgbClr val="008000"/>
                </a:solidFill>
              </a:rPr>
              <a:t>FEA: ↑ coste</a:t>
            </a:r>
          </a:p>
          <a:p>
            <a:pPr marL="0" lvl="1" algn="just" defTabSz="266700" eaLnBrk="0" hangingPunct="0">
              <a:tabLst>
                <a:tab pos="533400" algn="l"/>
                <a:tab pos="1346200" algn="l"/>
              </a:tabLst>
            </a:pPr>
            <a:endParaRPr lang="es-ES" sz="2200" b="1" dirty="0" smtClean="0">
              <a:solidFill>
                <a:srgbClr val="800000"/>
              </a:solidFill>
            </a:endParaRPr>
          </a:p>
          <a:p>
            <a:pPr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2200" b="1" dirty="0" smtClean="0">
                <a:solidFill>
                  <a:srgbClr val="800000"/>
                </a:solidFill>
              </a:rPr>
              <a:t> Medio </a:t>
            </a:r>
            <a:r>
              <a:rPr lang="es-ES" sz="2200" b="1" dirty="0">
                <a:solidFill>
                  <a:srgbClr val="800000"/>
                </a:solidFill>
              </a:rPr>
              <a:t>plazo</a:t>
            </a: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8000"/>
                </a:solidFill>
              </a:rPr>
              <a:t> Centro de Mecanizado y Torno </a:t>
            </a:r>
            <a:r>
              <a:rPr lang="es-ES" sz="1800" b="1" dirty="0" smtClean="0">
                <a:solidFill>
                  <a:srgbClr val="008000"/>
                </a:solidFill>
              </a:rPr>
              <a:t>CNC</a:t>
            </a:r>
          </a:p>
          <a:p>
            <a:pPr marL="179388" lvl="1" algn="just" defTabSz="266700" eaLnBrk="0" hangingPunct="0"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8000"/>
                </a:solidFill>
              </a:rPr>
              <a:t> </a:t>
            </a:r>
            <a:r>
              <a:rPr lang="es-ES" sz="1800" b="1" dirty="0" smtClean="0">
                <a:solidFill>
                  <a:srgbClr val="008000"/>
                </a:solidFill>
              </a:rPr>
              <a:t>  </a:t>
            </a:r>
            <a:r>
              <a:rPr lang="es-ES" sz="1800" b="1" dirty="0">
                <a:solidFill>
                  <a:srgbClr val="008000"/>
                </a:solidFill>
              </a:rPr>
              <a:t>para piezas de mayores </a:t>
            </a:r>
            <a:r>
              <a:rPr lang="es-ES" sz="1800" b="1" dirty="0" smtClean="0">
                <a:solidFill>
                  <a:srgbClr val="008000"/>
                </a:solidFill>
              </a:rPr>
              <a:t>dimensiones</a:t>
            </a:r>
            <a:endParaRPr lang="es-ES" sz="1800" b="1" dirty="0">
              <a:solidFill>
                <a:srgbClr val="FF0066"/>
              </a:solidFill>
            </a:endParaRP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_tradnl" sz="1800" b="1" dirty="0">
                <a:solidFill>
                  <a:srgbClr val="008000"/>
                </a:solidFill>
              </a:rPr>
              <a:t> Soldadora orbital para tubos de acero </a:t>
            </a:r>
            <a:r>
              <a:rPr lang="es-ES_tradnl" sz="1800" b="1" dirty="0" err="1">
                <a:solidFill>
                  <a:srgbClr val="008000"/>
                </a:solidFill>
              </a:rPr>
              <a:t>inox</a:t>
            </a:r>
            <a:r>
              <a:rPr lang="es-ES_tradnl" sz="1800" b="1" dirty="0">
                <a:solidFill>
                  <a:srgbClr val="008000"/>
                </a:solidFill>
              </a:rPr>
              <a:t>.</a:t>
            </a:r>
          </a:p>
          <a:p>
            <a:pPr marL="179388" lvl="1" algn="just" defTabSz="266700" eaLnBrk="0" hangingPunct="0">
              <a:tabLst>
                <a:tab pos="533400" algn="l"/>
                <a:tab pos="1346200" algn="l"/>
              </a:tabLst>
            </a:pPr>
            <a:endParaRPr lang="es-ES" sz="2200" b="1" dirty="0">
              <a:solidFill>
                <a:srgbClr val="800000"/>
              </a:solidFill>
            </a:endParaRPr>
          </a:p>
          <a:p>
            <a:pPr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2200" b="1" dirty="0">
                <a:solidFill>
                  <a:srgbClr val="800000"/>
                </a:solidFill>
              </a:rPr>
              <a:t> Otras máquinas que ampliarían notablemente la tipología de piezas </a:t>
            </a:r>
            <a:r>
              <a:rPr lang="es-ES" sz="2200" b="1" dirty="0" err="1">
                <a:solidFill>
                  <a:srgbClr val="800000"/>
                </a:solidFill>
              </a:rPr>
              <a:t>fabricables</a:t>
            </a:r>
            <a:r>
              <a:rPr lang="es-ES" sz="2200" b="1" dirty="0">
                <a:solidFill>
                  <a:srgbClr val="800000"/>
                </a:solidFill>
              </a:rPr>
              <a:t> en el IFIC.</a:t>
            </a: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2060"/>
                </a:solidFill>
              </a:rPr>
              <a:t> Máquina de corte por hilo</a:t>
            </a: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 smtClean="0">
                <a:solidFill>
                  <a:srgbClr val="002060"/>
                </a:solidFill>
              </a:rPr>
              <a:t> Máquinas de </a:t>
            </a:r>
            <a:r>
              <a:rPr lang="es-ES" sz="1800" b="1" dirty="0" err="1" smtClean="0">
                <a:solidFill>
                  <a:srgbClr val="002060"/>
                </a:solidFill>
              </a:rPr>
              <a:t>prototipado</a:t>
            </a:r>
            <a:r>
              <a:rPr lang="es-ES" sz="1800" b="1" dirty="0" smtClean="0">
                <a:solidFill>
                  <a:srgbClr val="002060"/>
                </a:solidFill>
              </a:rPr>
              <a:t> rápido </a:t>
            </a:r>
            <a:r>
              <a:rPr lang="es-ES" sz="1800" b="1" dirty="0">
                <a:solidFill>
                  <a:srgbClr val="002060"/>
                </a:solidFill>
              </a:rPr>
              <a:t>de bajo </a:t>
            </a:r>
            <a:r>
              <a:rPr lang="es-ES" sz="1800" b="1" dirty="0" smtClean="0">
                <a:solidFill>
                  <a:srgbClr val="002060"/>
                </a:solidFill>
              </a:rPr>
              <a:t>coste (tecnología en evolución)</a:t>
            </a:r>
            <a:endParaRPr lang="es-ES" sz="1800" b="1" dirty="0">
              <a:solidFill>
                <a:srgbClr val="002060"/>
              </a:solidFill>
            </a:endParaRP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2060"/>
                </a:solidFill>
              </a:rPr>
              <a:t> Máquina de corte por </a:t>
            </a:r>
            <a:r>
              <a:rPr lang="es-ES" sz="1800" b="1" dirty="0" smtClean="0">
                <a:solidFill>
                  <a:srgbClr val="002060"/>
                </a:solidFill>
              </a:rPr>
              <a:t>agua</a:t>
            </a:r>
            <a:endParaRPr lang="es-ES" sz="16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ChangeArrowheads="1"/>
          </p:cNvSpPr>
          <p:nvPr/>
        </p:nvSpPr>
        <p:spPr bwMode="auto">
          <a:xfrm>
            <a:off x="755650" y="488950"/>
            <a:ext cx="77771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>
                <a:solidFill>
                  <a:srgbClr val="008000"/>
                </a:solidFill>
              </a:rPr>
              <a:t>MECÁNICA - NECESIDADES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827088" y="1268413"/>
            <a:ext cx="7696200" cy="51398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just" defTabSz="266700" eaLnBrk="0" hangingPunct="0">
              <a:tabLst>
                <a:tab pos="533400" algn="l"/>
                <a:tab pos="1346200" algn="l"/>
              </a:tabLst>
            </a:pPr>
            <a:r>
              <a:rPr lang="es-ES" sz="2000" b="1" dirty="0">
                <a:solidFill>
                  <a:schemeClr val="tx1"/>
                </a:solidFill>
              </a:rPr>
              <a:t>Líneas principales de trabajo</a:t>
            </a:r>
            <a:r>
              <a:rPr lang="es-ES" sz="2000" dirty="0" smtClean="0">
                <a:solidFill>
                  <a:schemeClr val="tx1"/>
                </a:solidFill>
              </a:rPr>
              <a:t>:</a:t>
            </a:r>
          </a:p>
          <a:p>
            <a:pPr algn="just" defTabSz="266700" eaLnBrk="0" hangingPunct="0">
              <a:tabLst>
                <a:tab pos="533400" algn="l"/>
                <a:tab pos="1346200" algn="l"/>
              </a:tabLst>
            </a:pPr>
            <a:endParaRPr lang="es-ES" sz="2000" dirty="0">
              <a:solidFill>
                <a:schemeClr val="tx1"/>
              </a:solidFill>
            </a:endParaRPr>
          </a:p>
          <a:p>
            <a:pPr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r>
              <a:rPr lang="es-ES" sz="2000" dirty="0" smtClean="0">
                <a:solidFill>
                  <a:srgbClr val="990000"/>
                </a:solidFill>
              </a:rPr>
              <a:t>Diseño </a:t>
            </a:r>
            <a:r>
              <a:rPr lang="es-ES" sz="2000" dirty="0">
                <a:solidFill>
                  <a:srgbClr val="990000"/>
                </a:solidFill>
              </a:rPr>
              <a:t>de soluciones mecánicas</a:t>
            </a:r>
            <a:r>
              <a:rPr lang="es-ES" sz="2000" dirty="0" smtClean="0">
                <a:solidFill>
                  <a:srgbClr val="990000"/>
                </a:solidFill>
              </a:rPr>
              <a:t>.</a:t>
            </a:r>
            <a:endParaRPr lang="es-ES" sz="2000" dirty="0">
              <a:solidFill>
                <a:srgbClr val="990000"/>
              </a:solidFill>
            </a:endParaRPr>
          </a:p>
          <a:p>
            <a:pPr marL="179388" lvl="1"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r>
              <a:rPr lang="es-ES" sz="1800" dirty="0">
                <a:solidFill>
                  <a:srgbClr val="1A1AFF"/>
                </a:solidFill>
              </a:rPr>
              <a:t> Proyectos con </a:t>
            </a:r>
            <a:r>
              <a:rPr lang="es-ES" sz="1800" dirty="0">
                <a:solidFill>
                  <a:srgbClr val="1A1AFF"/>
                </a:solidFill>
                <a:cs typeface="Times New Roman" pitchFamily="18" charset="0"/>
              </a:rPr>
              <a:t>↑ </a:t>
            </a:r>
            <a:r>
              <a:rPr lang="es-ES" sz="1800" dirty="0">
                <a:solidFill>
                  <a:srgbClr val="1A1AFF"/>
                </a:solidFill>
              </a:rPr>
              <a:t>demanda de estudios de ingeniería avanzados.</a:t>
            </a:r>
          </a:p>
          <a:p>
            <a:pPr marL="179388" lvl="1"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r>
              <a:rPr lang="es-ES" sz="1800" dirty="0">
                <a:solidFill>
                  <a:srgbClr val="1A1AFF"/>
                </a:solidFill>
              </a:rPr>
              <a:t> Conveniente tener una unidad mecánica con una base estable de ingenieros colaborando: </a:t>
            </a:r>
            <a:r>
              <a:rPr lang="es-ES" sz="1800" dirty="0">
                <a:solidFill>
                  <a:srgbClr val="1A1AFF"/>
                </a:solidFill>
                <a:cs typeface="Times New Roman" pitchFamily="18" charset="0"/>
              </a:rPr>
              <a:t>↑ </a:t>
            </a:r>
            <a:r>
              <a:rPr lang="es-ES" sz="1800" dirty="0">
                <a:solidFill>
                  <a:srgbClr val="1A1AFF"/>
                </a:solidFill>
              </a:rPr>
              <a:t>sinergias, </a:t>
            </a:r>
            <a:r>
              <a:rPr lang="es-ES" sz="1800" dirty="0" smtClean="0">
                <a:solidFill>
                  <a:srgbClr val="1A1AFF"/>
                </a:solidFill>
                <a:cs typeface="Times New Roman" pitchFamily="18" charset="0"/>
              </a:rPr>
              <a:t>↑aprovechamiento </a:t>
            </a:r>
            <a:r>
              <a:rPr lang="es-ES" sz="1800" dirty="0">
                <a:solidFill>
                  <a:srgbClr val="1A1AFF"/>
                </a:solidFill>
                <a:cs typeface="Times New Roman" pitchFamily="18" charset="0"/>
              </a:rPr>
              <a:t>formación, ↓ duplicación de esfuerzos.</a:t>
            </a:r>
          </a:p>
          <a:p>
            <a:pPr marL="179388" lvl="1" defTabSz="266700" eaLnBrk="0" hangingPunct="0">
              <a:tabLst>
                <a:tab pos="533400" algn="l"/>
                <a:tab pos="1346200" algn="l"/>
              </a:tabLst>
            </a:pPr>
            <a:r>
              <a:rPr lang="es-ES" sz="1800" dirty="0">
                <a:solidFill>
                  <a:srgbClr val="1A1AFF"/>
                </a:solidFill>
              </a:rPr>
              <a:t>- Dificultad para conseguir formación </a:t>
            </a:r>
            <a:r>
              <a:rPr lang="es-ES" sz="1800" dirty="0" smtClean="0">
                <a:solidFill>
                  <a:srgbClr val="1A1AFF"/>
                </a:solidFill>
              </a:rPr>
              <a:t>especializada.</a:t>
            </a:r>
            <a:endParaRPr lang="es-ES" sz="1800" dirty="0">
              <a:solidFill>
                <a:srgbClr val="1A1AFF"/>
              </a:solidFill>
            </a:endParaRPr>
          </a:p>
          <a:p>
            <a:pPr marL="179388" lvl="1" defTabSz="266700" eaLnBrk="0" hangingPunct="0">
              <a:tabLst>
                <a:tab pos="533400" algn="l"/>
                <a:tab pos="1346200" algn="l"/>
              </a:tabLst>
            </a:pPr>
            <a:endParaRPr lang="es-ES" sz="1800" dirty="0">
              <a:solidFill>
                <a:srgbClr val="FF0000"/>
              </a:solidFill>
            </a:endParaRPr>
          </a:p>
          <a:p>
            <a:pPr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r>
              <a:rPr lang="es-ES" sz="2000" dirty="0">
                <a:solidFill>
                  <a:srgbClr val="990000"/>
                </a:solidFill>
              </a:rPr>
              <a:t> Fabricación de prototipos</a:t>
            </a:r>
            <a:r>
              <a:rPr lang="es-ES" sz="2000" dirty="0" smtClean="0">
                <a:solidFill>
                  <a:srgbClr val="990000"/>
                </a:solidFill>
              </a:rPr>
              <a:t>.</a:t>
            </a:r>
          </a:p>
          <a:p>
            <a:pPr defTabSz="266700" eaLnBrk="0" hangingPunct="0">
              <a:tabLst>
                <a:tab pos="533400" algn="l"/>
                <a:tab pos="1346200" algn="l"/>
              </a:tabLst>
            </a:pPr>
            <a:r>
              <a:rPr lang="es-ES" sz="2000" dirty="0" smtClean="0">
                <a:solidFill>
                  <a:srgbClr val="1A1AFF"/>
                </a:solidFill>
              </a:rPr>
              <a:t>   </a:t>
            </a:r>
            <a:r>
              <a:rPr lang="es-ES" sz="1800" dirty="0" smtClean="0">
                <a:solidFill>
                  <a:srgbClr val="1A1AFF"/>
                </a:solidFill>
              </a:rPr>
              <a:t>- Ha sido muy útil la presencia de </a:t>
            </a:r>
            <a:r>
              <a:rPr lang="es-ES" sz="1800" dirty="0" err="1" smtClean="0">
                <a:solidFill>
                  <a:srgbClr val="1A1AFF"/>
                </a:solidFill>
              </a:rPr>
              <a:t>FP’s</a:t>
            </a:r>
            <a:r>
              <a:rPr lang="es-ES" sz="1800" dirty="0" smtClean="0">
                <a:solidFill>
                  <a:srgbClr val="1A1AFF"/>
                </a:solidFill>
              </a:rPr>
              <a:t> contratados temporalmente.</a:t>
            </a:r>
            <a:endParaRPr lang="es-ES" sz="1800" dirty="0">
              <a:solidFill>
                <a:srgbClr val="990000"/>
              </a:solidFill>
            </a:endParaRPr>
          </a:p>
          <a:p>
            <a:pPr defTabSz="266700" eaLnBrk="0" hangingPunct="0">
              <a:tabLst>
                <a:tab pos="533400" algn="l"/>
                <a:tab pos="1346200" algn="l"/>
              </a:tabLst>
            </a:pPr>
            <a:endParaRPr lang="es-ES" sz="1000" dirty="0">
              <a:solidFill>
                <a:srgbClr val="FF0000"/>
              </a:solidFill>
            </a:endParaRPr>
          </a:p>
          <a:p>
            <a:pPr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r>
              <a:rPr lang="es-ES" sz="2000" dirty="0">
                <a:solidFill>
                  <a:srgbClr val="990000"/>
                </a:solidFill>
              </a:rPr>
              <a:t> Otros (compras, mediciones</a:t>
            </a:r>
            <a:r>
              <a:rPr lang="es-ES" sz="2000" dirty="0" smtClean="0">
                <a:solidFill>
                  <a:srgbClr val="990000"/>
                </a:solidFill>
              </a:rPr>
              <a:t>…)</a:t>
            </a:r>
          </a:p>
          <a:p>
            <a:pPr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endParaRPr lang="es-ES" sz="2000" dirty="0">
              <a:solidFill>
                <a:srgbClr val="990000"/>
              </a:solidFill>
            </a:endParaRPr>
          </a:p>
          <a:p>
            <a:pPr marL="179388" lvl="1"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endParaRPr lang="es-ES" sz="1000" u="sng" dirty="0">
              <a:solidFill>
                <a:srgbClr val="FF0000"/>
              </a:solidFill>
            </a:endParaRPr>
          </a:p>
          <a:p>
            <a:pPr algn="ctr" defTabSz="266700" eaLnBrk="0" hangingPunct="0">
              <a:tabLst>
                <a:tab pos="533400" algn="l"/>
                <a:tab pos="1346200" algn="l"/>
              </a:tabLst>
            </a:pPr>
            <a:r>
              <a:rPr lang="es-ES" sz="2000" u="sng" dirty="0" smtClean="0">
                <a:solidFill>
                  <a:srgbClr val="FF0000"/>
                </a:solidFill>
              </a:rPr>
              <a:t>Interesa dotar a </a:t>
            </a:r>
            <a:r>
              <a:rPr lang="es-ES" sz="2000" u="sng" dirty="0">
                <a:solidFill>
                  <a:srgbClr val="FF0000"/>
                </a:solidFill>
              </a:rPr>
              <a:t>las unidades </a:t>
            </a:r>
            <a:r>
              <a:rPr lang="es-ES" sz="2000" u="sng" dirty="0" smtClean="0">
                <a:solidFill>
                  <a:srgbClr val="FF0000"/>
                </a:solidFill>
              </a:rPr>
              <a:t>técnicas de personal suficiente  (y estable) para que puedan funcionar correctamente.</a:t>
            </a:r>
            <a:endParaRPr lang="es-ES" sz="2000" u="sng" dirty="0">
              <a:solidFill>
                <a:srgbClr val="FF0000"/>
              </a:solidFill>
            </a:endParaRPr>
          </a:p>
          <a:p>
            <a:pPr algn="ctr" defTabSz="266700" eaLnBrk="0" hangingPunct="0">
              <a:tabLst>
                <a:tab pos="533400" algn="l"/>
                <a:tab pos="1346200" algn="l"/>
              </a:tabLst>
            </a:pPr>
            <a:endParaRPr lang="es-ES" sz="2000" dirty="0">
              <a:solidFill>
                <a:srgbClr val="0000FF"/>
              </a:solidFill>
            </a:endParaRPr>
          </a:p>
        </p:txBody>
      </p:sp>
      <p:sp>
        <p:nvSpPr>
          <p:cNvPr id="160771" name="Text Box 5"/>
          <p:cNvSpPr txBox="1">
            <a:spLocks noChangeArrowheads="1"/>
          </p:cNvSpPr>
          <p:nvPr/>
        </p:nvSpPr>
        <p:spPr bwMode="auto">
          <a:xfrm>
            <a:off x="450850" y="908050"/>
            <a:ext cx="192087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indent="177800" eaLnBrk="0" hangingPunct="0">
              <a:buFontTx/>
              <a:buChar char="•"/>
            </a:pPr>
            <a:r>
              <a:rPr lang="es-ES" sz="2000" b="1" u="sng"/>
              <a:t>PERSONAL: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539552" y="620688"/>
            <a:ext cx="748982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MECÁNICA- </a:t>
            </a:r>
            <a:r>
              <a:rPr lang="es-ES" sz="2400" b="1" dirty="0">
                <a:solidFill>
                  <a:srgbClr val="008000"/>
                </a:solidFill>
              </a:rPr>
              <a:t>TALLER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Máquinas existentes</a:t>
            </a:r>
            <a:endParaRPr lang="es-ES" sz="800" b="1" dirty="0">
              <a:solidFill>
                <a:srgbClr val="008000"/>
              </a:solidFill>
            </a:endParaRP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900" dirty="0">
              <a:solidFill>
                <a:schemeClr val="tx1"/>
              </a:solidFill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Fresadora manual </a:t>
            </a:r>
            <a:r>
              <a:rPr lang="es-ES" sz="2000" dirty="0">
                <a:solidFill>
                  <a:schemeClr val="tx1"/>
                </a:solidFill>
              </a:rPr>
              <a:t>con visualizador digital (</a:t>
            </a:r>
            <a:r>
              <a:rPr lang="es-ES" sz="2000" dirty="0" smtClean="0">
                <a:solidFill>
                  <a:schemeClr val="tx1"/>
                </a:solidFill>
              </a:rPr>
              <a:t>mediana*)</a:t>
            </a:r>
            <a:endParaRPr lang="es-ES" sz="2000" dirty="0">
              <a:solidFill>
                <a:schemeClr val="tx1"/>
              </a:solidFill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Torno manual </a:t>
            </a:r>
            <a:r>
              <a:rPr lang="es-ES" sz="2000" dirty="0" smtClean="0">
                <a:solidFill>
                  <a:schemeClr val="tx1"/>
                </a:solidFill>
              </a:rPr>
              <a:t>con </a:t>
            </a:r>
            <a:r>
              <a:rPr lang="es-ES" sz="2000" dirty="0">
                <a:solidFill>
                  <a:schemeClr val="tx1"/>
                </a:solidFill>
              </a:rPr>
              <a:t>visualizador digital (mediano</a:t>
            </a:r>
            <a:r>
              <a:rPr lang="es-ES" sz="2000" dirty="0" smtClean="0">
                <a:solidFill>
                  <a:schemeClr val="tx1"/>
                </a:solidFill>
              </a:rPr>
              <a:t>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 smtClean="0">
                <a:solidFill>
                  <a:schemeClr val="tx1"/>
                </a:solidFill>
              </a:rPr>
              <a:t>Fresadora manual </a:t>
            </a:r>
            <a:r>
              <a:rPr lang="es-ES" sz="2000" dirty="0" smtClean="0">
                <a:solidFill>
                  <a:schemeClr val="tx1"/>
                </a:solidFill>
              </a:rPr>
              <a:t>antigua con visualizador digital (mediana*)</a:t>
            </a:r>
            <a:endParaRPr lang="es-ES" sz="2000" dirty="0">
              <a:solidFill>
                <a:schemeClr val="tx1"/>
              </a:solidFill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Torno manual </a:t>
            </a:r>
            <a:r>
              <a:rPr lang="es-ES" sz="2000" dirty="0">
                <a:solidFill>
                  <a:schemeClr val="tx1"/>
                </a:solidFill>
              </a:rPr>
              <a:t>(pequeño*)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Fresadora CNC </a:t>
            </a:r>
            <a:r>
              <a:rPr lang="es-ES" sz="2000" dirty="0">
                <a:solidFill>
                  <a:schemeClr val="tx1"/>
                </a:solidFill>
              </a:rPr>
              <a:t>(pequeña*)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</a:rPr>
              <a:t>Torno CNC </a:t>
            </a:r>
            <a:r>
              <a:rPr lang="es-ES" sz="2000" dirty="0">
                <a:solidFill>
                  <a:schemeClr val="tx1"/>
                </a:solidFill>
              </a:rPr>
              <a:t>(muy pequeño*)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</a:rPr>
              <a:t>Taladro de columna.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</a:rPr>
              <a:t>Sierra de cinta</a:t>
            </a: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  <a:p>
            <a:pPr marL="293688" indent="-293688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000" dirty="0">
                <a:solidFill>
                  <a:schemeClr val="tx1"/>
                </a:solidFill>
                <a:cs typeface="Times New Roman" pitchFamily="18" charset="0"/>
              </a:rPr>
              <a:t>sigue…</a:t>
            </a:r>
          </a:p>
        </p:txBody>
      </p:sp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683568" y="6165304"/>
            <a:ext cx="429895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dirty="0"/>
              <a:t>* Tamaños relativos a las necesidades habituales del IFIC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210" y="2060848"/>
            <a:ext cx="809030" cy="51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fotos\IMG_4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26730"/>
            <a:ext cx="3851296" cy="288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4752528" cy="473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827088" y="476672"/>
            <a:ext cx="748982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MECÁNICA- </a:t>
            </a:r>
            <a:r>
              <a:rPr lang="es-ES" sz="2400" b="1" dirty="0">
                <a:solidFill>
                  <a:srgbClr val="008000"/>
                </a:solidFill>
              </a:rPr>
              <a:t>TALLER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Máquinas existentes II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000" b="1" dirty="0">
              <a:solidFill>
                <a:srgbClr val="008000"/>
              </a:solidFill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Sierra de vaivén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Rectificadora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Muela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_tradnl" sz="2400" dirty="0">
                <a:solidFill>
                  <a:schemeClr val="tx1"/>
                </a:solidFill>
                <a:cs typeface="Times New Roman" pitchFamily="18" charset="0"/>
              </a:rPr>
              <a:t>Otras (caladora, taladro de mano, radial, cizalla, </a:t>
            </a:r>
            <a:r>
              <a:rPr lang="es-ES_tradnl" sz="2400" dirty="0" err="1">
                <a:solidFill>
                  <a:schemeClr val="tx1"/>
                </a:solidFill>
                <a:cs typeface="Times New Roman" pitchFamily="18" charset="0"/>
              </a:rPr>
              <a:t>etc</a:t>
            </a:r>
            <a:r>
              <a:rPr lang="es-ES_tradnl" sz="2400" dirty="0">
                <a:solidFill>
                  <a:schemeClr val="tx1"/>
                </a:solidFill>
                <a:cs typeface="Times New Roman" pitchFamily="18" charset="0"/>
              </a:rPr>
              <a:t>)</a:t>
            </a:r>
            <a:endParaRPr lang="es-ES" sz="2400" dirty="0">
              <a:solidFill>
                <a:schemeClr val="tx1"/>
              </a:solidFill>
              <a:cs typeface="Times New Roman" pitchFamily="18" charset="0"/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Soldadura eléctrica TIG (acero </a:t>
            </a:r>
            <a:r>
              <a:rPr lang="es-ES" sz="2400" dirty="0" err="1">
                <a:solidFill>
                  <a:schemeClr val="tx1"/>
                </a:solidFill>
                <a:cs typeface="Times New Roman" pitchFamily="18" charset="0"/>
              </a:rPr>
              <a:t>inox</a:t>
            </a: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. y aluminio</a:t>
            </a:r>
            <a:r>
              <a:rPr lang="es-ES" sz="2400" dirty="0" smtClean="0">
                <a:solidFill>
                  <a:schemeClr val="tx1"/>
                </a:solidFill>
                <a:cs typeface="Times New Roman" pitchFamily="18" charset="0"/>
              </a:rPr>
              <a:t>)</a:t>
            </a:r>
            <a:endParaRPr lang="es-ES" sz="2400" dirty="0">
              <a:solidFill>
                <a:schemeClr val="tx1"/>
              </a:solidFill>
              <a:cs typeface="Times New Roman" pitchFamily="18" charset="0"/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Soldadura eléctrica MIG</a:t>
            </a:r>
            <a:endParaRPr lang="es-ES_tradnl" sz="2400" dirty="0">
              <a:solidFill>
                <a:schemeClr val="tx1"/>
              </a:solidFill>
              <a:cs typeface="Times New Roman" pitchFamily="18" charset="0"/>
              <a:sym typeface="Symbol" pitchFamily="18" charset="2"/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_tradnl" sz="2400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Sol</a:t>
            </a:r>
            <a:r>
              <a:rPr lang="es-ES" sz="2400" dirty="0" err="1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dadura</a:t>
            </a:r>
            <a:r>
              <a:rPr lang="es-ES" sz="24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de estaño o </a:t>
            </a:r>
            <a:r>
              <a:rPr lang="es-ES" sz="2400" dirty="0" smtClean="0">
                <a:solidFill>
                  <a:schemeClr val="tx1"/>
                </a:solidFill>
                <a:cs typeface="Times New Roman" pitchFamily="18" charset="0"/>
              </a:rPr>
              <a:t>estaño-plata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 smtClean="0">
                <a:solidFill>
                  <a:schemeClr val="tx1"/>
                </a:solidFill>
                <a:cs typeface="Times New Roman" pitchFamily="18" charset="0"/>
              </a:rPr>
              <a:t>Impresoras 3D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 smtClean="0">
                <a:solidFill>
                  <a:schemeClr val="tx1"/>
                </a:solidFill>
                <a:cs typeface="Times New Roman" pitchFamily="18" charset="0"/>
              </a:rPr>
              <a:t>Cortadora láser de metacrilato</a:t>
            </a: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s-ES" sz="2400" dirty="0" smtClean="0">
                <a:solidFill>
                  <a:schemeClr val="tx1"/>
                </a:solidFill>
                <a:cs typeface="Times New Roman" pitchFamily="18" charset="0"/>
              </a:rPr>
              <a:t>y madera</a:t>
            </a:r>
            <a:endParaRPr lang="es-ES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026615" y="5805264"/>
            <a:ext cx="7056437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1600" dirty="0">
                <a:solidFill>
                  <a:srgbClr val="CC00FF"/>
                </a:solidFill>
              </a:rPr>
              <a:t>Colaboramos con empresas externas de fabricación para piezas que excedan nuestras capacidades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97152"/>
            <a:ext cx="809030" cy="51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611188" y="549275"/>
            <a:ext cx="7993062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000" b="1" dirty="0" smtClean="0">
                <a:solidFill>
                  <a:srgbClr val="008000"/>
                </a:solidFill>
              </a:rPr>
              <a:t>UD. MECÁNICA- </a:t>
            </a:r>
            <a:r>
              <a:rPr lang="es-ES" sz="2000" b="1" dirty="0">
                <a:solidFill>
                  <a:srgbClr val="008000"/>
                </a:solidFill>
              </a:rPr>
              <a:t>LABORATORIO METROLOGÍA </a:t>
            </a: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1116013" y="5084763"/>
            <a:ext cx="7056437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1600" dirty="0">
                <a:solidFill>
                  <a:srgbClr val="CC00FF"/>
                </a:solidFill>
              </a:rPr>
              <a:t>Como en el caso de la fabricación, </a:t>
            </a:r>
            <a:r>
              <a:rPr lang="es-ES" sz="1600" dirty="0" smtClean="0">
                <a:solidFill>
                  <a:srgbClr val="CC00FF"/>
                </a:solidFill>
              </a:rPr>
              <a:t>recordad </a:t>
            </a:r>
            <a:r>
              <a:rPr lang="es-ES" sz="1600" dirty="0">
                <a:solidFill>
                  <a:srgbClr val="CC00FF"/>
                </a:solidFill>
              </a:rPr>
              <a:t>que también colaboramos con empresas externas de metrología para mediciones que excedan nuestras capacidades</a:t>
            </a: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323850" y="981075"/>
            <a:ext cx="4968875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800100" lvl="1" indent="-342900" eaLnBrk="0" hangingPunct="0">
              <a:lnSpc>
                <a:spcPct val="90000"/>
              </a:lnSpc>
              <a:buFontTx/>
              <a:buAutoNum type="arabicParenR"/>
            </a:pPr>
            <a:r>
              <a:rPr lang="es-ES" sz="2200" b="1">
                <a:solidFill>
                  <a:schemeClr val="tx1"/>
                </a:solidFill>
                <a:cs typeface="Times New Roman" pitchFamily="18" charset="0"/>
              </a:rPr>
              <a:t> Máquina manual de </a:t>
            </a:r>
            <a:br>
              <a:rPr lang="es-ES" sz="2200" b="1">
                <a:solidFill>
                  <a:schemeClr val="tx1"/>
                </a:solidFill>
                <a:cs typeface="Times New Roman" pitchFamily="18" charset="0"/>
              </a:rPr>
            </a:br>
            <a:r>
              <a:rPr lang="es-ES" sz="2200" b="1">
                <a:solidFill>
                  <a:schemeClr val="tx1"/>
                </a:solidFill>
                <a:cs typeface="Times New Roman" pitchFamily="18" charset="0"/>
              </a:rPr>
              <a:t>medición por contacto.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700213"/>
            <a:ext cx="2736850" cy="33607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4500563" y="981075"/>
            <a:ext cx="4319587" cy="695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800100" lvl="1" indent="-342900" eaLnBrk="0" hangingPunct="0">
              <a:lnSpc>
                <a:spcPct val="90000"/>
              </a:lnSpc>
            </a:pPr>
            <a:r>
              <a:rPr lang="es-ES" sz="2200" b="1">
                <a:solidFill>
                  <a:schemeClr val="tx1"/>
                </a:solidFill>
                <a:cs typeface="Times New Roman" pitchFamily="18" charset="0"/>
              </a:rPr>
              <a:t>2) Máquina CNC de </a:t>
            </a:r>
          </a:p>
          <a:p>
            <a:pPr marL="800100" lvl="1" indent="-342900" eaLnBrk="0" hangingPunct="0">
              <a:lnSpc>
                <a:spcPct val="90000"/>
              </a:lnSpc>
            </a:pPr>
            <a:r>
              <a:rPr lang="es-ES" sz="2200" b="1">
                <a:solidFill>
                  <a:schemeClr val="tx1"/>
                </a:solidFill>
                <a:cs typeface="Times New Roman" pitchFamily="18" charset="0"/>
              </a:rPr>
              <a:t>medición por visión</a:t>
            </a:r>
          </a:p>
        </p:txBody>
      </p:sp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773238"/>
            <a:ext cx="4225925" cy="3168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59483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611188" y="549275"/>
            <a:ext cx="7993062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000" b="1" dirty="0" smtClean="0">
                <a:solidFill>
                  <a:srgbClr val="008000"/>
                </a:solidFill>
              </a:rPr>
              <a:t>UD. MECÁNICA- </a:t>
            </a:r>
            <a:r>
              <a:rPr lang="es-ES" sz="2000" b="1" dirty="0">
                <a:solidFill>
                  <a:srgbClr val="008000"/>
                </a:solidFill>
              </a:rPr>
              <a:t>LABORATORIO METROLOGÍA 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259632" y="4009127"/>
            <a:ext cx="54006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000" dirty="0" smtClean="0">
                <a:solidFill>
                  <a:schemeClr val="tx1"/>
                </a:solidFill>
              </a:rPr>
              <a:t>Compras del IFIMED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000" dirty="0" smtClean="0">
                <a:solidFill>
                  <a:schemeClr val="tx1"/>
                </a:solidFill>
              </a:rPr>
              <a:t>Laser </a:t>
            </a:r>
            <a:r>
              <a:rPr lang="es-ES" sz="2000" dirty="0" err="1" smtClean="0">
                <a:solidFill>
                  <a:schemeClr val="tx1"/>
                </a:solidFill>
              </a:rPr>
              <a:t>Tracker</a:t>
            </a:r>
            <a:endParaRPr lang="es-ES" sz="2000" dirty="0">
              <a:solidFill>
                <a:schemeClr val="tx1"/>
              </a:solidFill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000" dirty="0" smtClean="0">
                <a:solidFill>
                  <a:schemeClr val="tx1"/>
                </a:solidFill>
              </a:rPr>
              <a:t>Escáner 3D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000" dirty="0" smtClean="0">
                <a:solidFill>
                  <a:schemeClr val="tx1"/>
                </a:solidFill>
              </a:rPr>
              <a:t>Impresoras 3D (ubicación temporal)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000" dirty="0" smtClean="0">
                <a:solidFill>
                  <a:schemeClr val="tx1"/>
                </a:solidFill>
              </a:rPr>
              <a:t>Cámara climática (ubicación temporal)</a:t>
            </a:r>
            <a:endParaRPr lang="es-ES" sz="2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69" y="1196752"/>
            <a:ext cx="28575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902" y="4528633"/>
            <a:ext cx="809030" cy="51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vision2005">
  <a:themeElements>
    <a:clrScheme name="revision2005 2">
      <a:dk1>
        <a:srgbClr val="000080"/>
      </a:dk1>
      <a:lt1>
        <a:srgbClr val="B2B2B2"/>
      </a:lt1>
      <a:dk2>
        <a:srgbClr val="4D4D4D"/>
      </a:dk2>
      <a:lt2>
        <a:srgbClr val="CCCCFF"/>
      </a:lt2>
      <a:accent1>
        <a:srgbClr val="99CCFF"/>
      </a:accent1>
      <a:accent2>
        <a:srgbClr val="00CCCC"/>
      </a:accent2>
      <a:accent3>
        <a:srgbClr val="D5D5D5"/>
      </a:accent3>
      <a:accent4>
        <a:srgbClr val="00006C"/>
      </a:accent4>
      <a:accent5>
        <a:srgbClr val="CAE2FF"/>
      </a:accent5>
      <a:accent6>
        <a:srgbClr val="00B9B9"/>
      </a:accent6>
      <a:hlink>
        <a:srgbClr val="CC66FF"/>
      </a:hlink>
      <a:folHlink>
        <a:srgbClr val="9999FF"/>
      </a:folHlink>
    </a:clrScheme>
    <a:fontScheme name="revision2005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evision2005 1">
        <a:dk1>
          <a:srgbClr val="000066"/>
        </a:dk1>
        <a:lt1>
          <a:srgbClr val="FFFFFF"/>
        </a:lt1>
        <a:dk2>
          <a:srgbClr val="0000FF"/>
        </a:dk2>
        <a:lt2>
          <a:srgbClr val="FFFF00"/>
        </a:lt2>
        <a:accent1>
          <a:srgbClr val="FFCC00"/>
        </a:accent1>
        <a:accent2>
          <a:srgbClr val="CC0066"/>
        </a:accent2>
        <a:accent3>
          <a:srgbClr val="AAAAFF"/>
        </a:accent3>
        <a:accent4>
          <a:srgbClr val="DADADA"/>
        </a:accent4>
        <a:accent5>
          <a:srgbClr val="FFE2AA"/>
        </a:accent5>
        <a:accent6>
          <a:srgbClr val="B9005C"/>
        </a:accent6>
        <a:hlink>
          <a:srgbClr val="00CC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vision2005 2">
        <a:dk1>
          <a:srgbClr val="000080"/>
        </a:dk1>
        <a:lt1>
          <a:srgbClr val="B2B2B2"/>
        </a:lt1>
        <a:dk2>
          <a:srgbClr val="4D4D4D"/>
        </a:dk2>
        <a:lt2>
          <a:srgbClr val="CCCCFF"/>
        </a:lt2>
        <a:accent1>
          <a:srgbClr val="99CCFF"/>
        </a:accent1>
        <a:accent2>
          <a:srgbClr val="00CCCC"/>
        </a:accent2>
        <a:accent3>
          <a:srgbClr val="D5D5D5"/>
        </a:accent3>
        <a:accent4>
          <a:srgbClr val="00006C"/>
        </a:accent4>
        <a:accent5>
          <a:srgbClr val="CAE2FF"/>
        </a:accent5>
        <a:accent6>
          <a:srgbClr val="00B9B9"/>
        </a:accent6>
        <a:hlink>
          <a:srgbClr val="CC66FF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sion2005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15149</TotalTime>
  <Words>1094</Words>
  <Application>Microsoft Office PowerPoint</Application>
  <PresentationFormat>Presentación en pantalla (4:3)</PresentationFormat>
  <Paragraphs>272</Paragraphs>
  <Slides>60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1" baseType="lpstr">
      <vt:lpstr>revision2005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josevicente</dc:creator>
  <cp:lastModifiedBy>josevicente</cp:lastModifiedBy>
  <cp:revision>791</cp:revision>
  <cp:lastPrinted>1997-11-13T16:32:32Z</cp:lastPrinted>
  <dcterms:created xsi:type="dcterms:W3CDTF">2005-12-18T17:12:12Z</dcterms:created>
  <dcterms:modified xsi:type="dcterms:W3CDTF">2015-12-22T08:27:32Z</dcterms:modified>
</cp:coreProperties>
</file>