
<file path=[Content_Types].xml><?xml version="1.0" encoding="utf-8"?>
<Types xmlns="http://schemas.openxmlformats.org/package/2006/content-types">
  <Default Extension="pdf" ContentType="application/pdf"/>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embeddings/oleObject2.bin" ContentType="application/vnd.openxmlformats-officedocument.oleObject"/>
  <Default Extension="wdp" ContentType="image/vnd.ms-photo"/>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1"/>
  </p:notesMasterIdLst>
  <p:sldIdLst>
    <p:sldId id="257" r:id="rId2"/>
    <p:sldId id="285" r:id="rId3"/>
    <p:sldId id="258" r:id="rId4"/>
    <p:sldId id="267" r:id="rId5"/>
    <p:sldId id="262" r:id="rId6"/>
    <p:sldId id="263" r:id="rId7"/>
    <p:sldId id="264" r:id="rId8"/>
    <p:sldId id="265" r:id="rId9"/>
    <p:sldId id="266" r:id="rId10"/>
    <p:sldId id="268" r:id="rId11"/>
    <p:sldId id="261" r:id="rId12"/>
    <p:sldId id="259" r:id="rId13"/>
    <p:sldId id="274" r:id="rId14"/>
    <p:sldId id="269" r:id="rId15"/>
    <p:sldId id="270" r:id="rId16"/>
    <p:sldId id="271" r:id="rId17"/>
    <p:sldId id="272" r:id="rId18"/>
    <p:sldId id="273" r:id="rId19"/>
    <p:sldId id="280" r:id="rId20"/>
    <p:sldId id="318" r:id="rId21"/>
    <p:sldId id="277" r:id="rId22"/>
    <p:sldId id="279" r:id="rId23"/>
    <p:sldId id="284" r:id="rId24"/>
    <p:sldId id="281" r:id="rId25"/>
    <p:sldId id="282" r:id="rId26"/>
    <p:sldId id="283" r:id="rId27"/>
    <p:sldId id="291" r:id="rId28"/>
    <p:sldId id="297" r:id="rId29"/>
    <p:sldId id="286" r:id="rId30"/>
    <p:sldId id="287" r:id="rId31"/>
    <p:sldId id="288" r:id="rId32"/>
    <p:sldId id="289" r:id="rId33"/>
    <p:sldId id="290" r:id="rId34"/>
    <p:sldId id="292" r:id="rId35"/>
    <p:sldId id="293" r:id="rId36"/>
    <p:sldId id="294" r:id="rId37"/>
    <p:sldId id="295" r:id="rId38"/>
    <p:sldId id="296" r:id="rId39"/>
    <p:sldId id="298" r:id="rId40"/>
    <p:sldId id="310" r:id="rId41"/>
    <p:sldId id="299" r:id="rId42"/>
    <p:sldId id="300" r:id="rId43"/>
    <p:sldId id="301" r:id="rId44"/>
    <p:sldId id="302" r:id="rId45"/>
    <p:sldId id="307" r:id="rId46"/>
    <p:sldId id="308" r:id="rId47"/>
    <p:sldId id="309" r:id="rId48"/>
    <p:sldId id="319" r:id="rId49"/>
    <p:sldId id="311" r:id="rId50"/>
    <p:sldId id="312" r:id="rId51"/>
    <p:sldId id="313" r:id="rId52"/>
    <p:sldId id="320" r:id="rId53"/>
    <p:sldId id="314" r:id="rId54"/>
    <p:sldId id="315" r:id="rId55"/>
    <p:sldId id="316" r:id="rId56"/>
    <p:sldId id="317" r:id="rId57"/>
    <p:sldId id="304" r:id="rId58"/>
    <p:sldId id="305" r:id="rId59"/>
    <p:sldId id="306" r:id="rId60"/>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B00ED"/>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6772" autoAdjust="0"/>
  </p:normalViewPr>
  <p:slideViewPr>
    <p:cSldViewPr snapToGrid="0" snapToObjects="1">
      <p:cViewPr varScale="1">
        <p:scale>
          <a:sx n="83" d="100"/>
          <a:sy n="83" d="100"/>
        </p:scale>
        <p:origin x="-992"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E03808-309C-4448-9433-E73A2BC220B2}" type="datetimeFigureOut">
              <a:rPr lang="es-ES" smtClean="0"/>
              <a:pPr/>
              <a:t>21/12/15</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5FE578-FBC7-B340-8ACB-33CF245F48C8}"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45669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Helium" TargetMode="External"/><Relationship Id="rId4" Type="http://schemas.openxmlformats.org/officeDocument/2006/relationships/hyperlink" Target="http://en.wikipedia.org/wiki/Helium_flash" TargetMode="External"/><Relationship Id="rId5" Type="http://schemas.openxmlformats.org/officeDocument/2006/relationships/hyperlink" Target="http://en.wikipedia.org/wiki/S-process" TargetMode="External"/><Relationship Id="rId6" Type="http://schemas.openxmlformats.org/officeDocument/2006/relationships/hyperlink" Target="http://en.wikipedia.org/wiki/Carbon_star" TargetMode="External"/><Relationship Id="rId7" Type="http://schemas.openxmlformats.org/officeDocument/2006/relationships/hyperlink" Target="http://en.wikipedia.org/wiki/Long-period_variable" TargetMode="External"/><Relationship Id="rId8" Type="http://schemas.openxmlformats.org/officeDocument/2006/relationships/hyperlink" Target="http://en.wikipedia.org/wiki/Stellar_wind"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After the helium shell runs out of fuel, the TP-AGB starts. Now the star derives its energy from fusion of hydrogen in a thin shell, which restricts the inner </a:t>
            </a:r>
            <a:r>
              <a:rPr lang="en-US" dirty="0" smtClean="0">
                <a:hlinkClick r:id="rId3" tooltip="Helium"/>
              </a:rPr>
              <a:t>helium</a:t>
            </a:r>
            <a:r>
              <a:rPr lang="en-US" dirty="0" smtClean="0"/>
              <a:t> shell to a very thin layer and prevents it fusing stably. However, over periods of 10,000 to 100,000 years, helium from the hydrogen shell burning builds up and eventually the helium shell ignites explosively, a process known as a </a:t>
            </a:r>
            <a:r>
              <a:rPr lang="en-US" dirty="0" smtClean="0">
                <a:hlinkClick r:id="rId4" tooltip="Helium flash"/>
              </a:rPr>
              <a:t>helium shell flash</a:t>
            </a:r>
            <a:r>
              <a:rPr lang="en-US" dirty="0" smtClean="0"/>
              <a:t>. The luminosity of the shell flash peaks at thousands of times the total luminosity of the star, but decreases exponentially over just a few years. The shell flash causes the star to expand and cool which shuts off the hydrogen shell burning and causes strong convection in the zone between the two shells. When the helium shell burning nears the base of the hydrogen shell, the increased temperature reignites hydrogen fusion and the cycle begins again. The large but brief increase in luminosity from the helium shell flash produces an increase in the visible brightness of the star of a few tenths of a magnitude for several hundred years, a change unrelated to the brightness variations on periods of tens to hundreds of days that are common in this type of star.</a:t>
            </a:r>
          </a:p>
          <a:p>
            <a:r>
              <a:rPr lang="en-US" dirty="0" smtClean="0"/>
              <a:t>During the thermal pulses, which last only a few hundred years, material from the core region may be mixed into the outer layers, changing the surface composition, a process referred to as </a:t>
            </a:r>
            <a:r>
              <a:rPr lang="en-US" i="1" dirty="0" smtClean="0"/>
              <a:t>dredge-up</a:t>
            </a:r>
            <a:r>
              <a:rPr lang="en-US" dirty="0" smtClean="0"/>
              <a:t>. Because of this dredge-up, AGB stars may show </a:t>
            </a:r>
            <a:r>
              <a:rPr lang="en-US" dirty="0" smtClean="0">
                <a:hlinkClick r:id="rId5" tooltip="S-process"/>
              </a:rPr>
              <a:t>S-process elements</a:t>
            </a:r>
            <a:r>
              <a:rPr lang="en-US" dirty="0" smtClean="0"/>
              <a:t> in their spectra and strong dredge-ups can lead to the formation of </a:t>
            </a:r>
            <a:r>
              <a:rPr lang="en-US" dirty="0" smtClean="0">
                <a:hlinkClick r:id="rId6" tooltip="Carbon star"/>
              </a:rPr>
              <a:t>carbon stars</a:t>
            </a:r>
            <a:r>
              <a:rPr lang="en-US" dirty="0" smtClean="0"/>
              <a:t>. All dredge-ups following thermal pulses are referred to as third dredge-ups, after the first dredge-up, which occurs on the red-giant branch, and the second dredge up, which occurs during the E-AGB. In some cases there may not be a second dredge-up but dredge-ups following thermal pulses will still be called a third dredge-up. Thermal pulses increase rapidly in strength after the first few, so third dredge-ups are generally the deepest and most likely to circulate core material to the surface.</a:t>
            </a:r>
          </a:p>
          <a:p>
            <a:r>
              <a:rPr lang="en-US" dirty="0" smtClean="0"/>
              <a:t>AGB stars are typically </a:t>
            </a:r>
            <a:r>
              <a:rPr lang="en-US" dirty="0" smtClean="0">
                <a:hlinkClick r:id="rId7" tooltip="Long-period variable"/>
              </a:rPr>
              <a:t>long-period variables</a:t>
            </a:r>
            <a:r>
              <a:rPr lang="en-US" dirty="0" smtClean="0"/>
              <a:t>, and suffer mass loss in the form of a </a:t>
            </a:r>
            <a:r>
              <a:rPr lang="en-US" dirty="0" smtClean="0">
                <a:hlinkClick r:id="rId8" tooltip="Stellar wind"/>
              </a:rPr>
              <a:t>stellar wind</a:t>
            </a:r>
            <a:r>
              <a:rPr lang="en-US" dirty="0" smtClean="0"/>
              <a:t>. Thermal pulses produce periods of even higher mass loss and may result in detached shells of </a:t>
            </a:r>
            <a:r>
              <a:rPr lang="en-US" dirty="0" err="1" smtClean="0"/>
              <a:t>circumstellar</a:t>
            </a:r>
            <a:r>
              <a:rPr lang="en-US" dirty="0" smtClean="0"/>
              <a:t> material. A star may lose 50 to 70% of its mass during the AGB phase.</a:t>
            </a:r>
          </a:p>
          <a:p>
            <a:endParaRPr lang="es-ES" dirty="0"/>
          </a:p>
        </p:txBody>
      </p:sp>
      <p:sp>
        <p:nvSpPr>
          <p:cNvPr id="4" name="Slide Number Placeholder 3"/>
          <p:cNvSpPr>
            <a:spLocks noGrp="1"/>
          </p:cNvSpPr>
          <p:nvPr>
            <p:ph type="sldNum" sz="quarter" idx="10"/>
          </p:nvPr>
        </p:nvSpPr>
        <p:spPr/>
        <p:txBody>
          <a:bodyPr/>
          <a:lstStyle/>
          <a:p>
            <a:fld id="{24259A2C-A7E4-476B-8833-AEAA4BE42337}" type="slidenum">
              <a:rPr lang="es-ES" smtClean="0"/>
              <a:pPr/>
              <a:t>2</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sz="quarter"/>
          </p:nvPr>
        </p:nvSpPr>
        <p:spPr/>
        <p:txBody>
          <a:bodyPr/>
          <a:lstStyle/>
          <a:p>
            <a:pPr>
              <a:defRPr/>
            </a:pPr>
            <a:fld id="{3D946093-433A-2F47-AFCD-8DFC196EF165}" type="slidenum">
              <a:rPr lang="en-US"/>
              <a:pPr>
                <a:defRPr/>
              </a:pPr>
              <a:t>36</a:t>
            </a:fld>
            <a:endParaRPr lang="en-US"/>
          </a:p>
        </p:txBody>
      </p:sp>
      <p:sp>
        <p:nvSpPr>
          <p:cNvPr id="12289" name="Text Box 1"/>
          <p:cNvSpPr txBox="1">
            <a:spLocks noGrp="1" noRot="1" noChangeAspect="1" noChangeArrowheads="1"/>
          </p:cNvSpPr>
          <p:nvPr>
            <p:ph type="sldImg"/>
          </p:nvPr>
        </p:nvSpPr>
        <p:spPr>
          <a:xfrm>
            <a:off x="0" y="0"/>
            <a:ext cx="1588" cy="1588"/>
          </a:xfrm>
          <a:solidFill>
            <a:srgbClr val="FFFFFF"/>
          </a:solidFill>
          <a:ln>
            <a:solidFill>
              <a:srgbClr val="000000"/>
            </a:solidFill>
            <a:miter lim="800000"/>
            <a:headEnd/>
            <a:tailEnd/>
          </a:ln>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sp>
      <p:sp>
        <p:nvSpPr>
          <p:cNvPr id="12290" name="Text Box 2"/>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s-ES">
              <a:cs typeface="Droid Sans Fallback" charset="0"/>
            </a:endParaRPr>
          </a:p>
        </p:txBody>
      </p:sp>
      <p:sp>
        <p:nvSpPr>
          <p:cNvPr id="12291"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0766" tIns="40383" rIns="80766" bIns="4038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hangingPunct="1">
              <a:lnSpc>
                <a:spcPct val="100000"/>
              </a:lnSpc>
              <a:buClrTx/>
              <a:buFontTx/>
              <a:buNone/>
              <a:defRPr/>
            </a:pPr>
            <a:fld id="{778E3E28-2B9C-3F4F-AFA4-7BE8DC7E4103}" type="slidenum">
              <a:rPr lang="en-US" smtClean="0">
                <a:latin typeface="+mn-lt" charset="0"/>
                <a:cs typeface="+mn-ea" charset="0"/>
              </a:rPr>
              <a:pPr hangingPunct="1">
                <a:lnSpc>
                  <a:spcPct val="100000"/>
                </a:lnSpc>
                <a:buClrTx/>
                <a:buFontTx/>
                <a:buNone/>
                <a:defRPr/>
              </a:pPr>
              <a:t>36</a:t>
            </a:fld>
            <a:endParaRPr lang="en-US" smtClean="0">
              <a:latin typeface="+mn-lt" charset="0"/>
              <a:cs typeface="+mn-e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sz="quarter"/>
          </p:nvPr>
        </p:nvSpPr>
        <p:spPr/>
        <p:txBody>
          <a:bodyPr/>
          <a:lstStyle/>
          <a:p>
            <a:pPr>
              <a:defRPr/>
            </a:pPr>
            <a:fld id="{56CC31C6-E29A-F848-A884-502E0A6B6757}" type="slidenum">
              <a:rPr lang="en-US"/>
              <a:pPr>
                <a:defRPr/>
              </a:pPr>
              <a:t>37</a:t>
            </a:fld>
            <a:endParaRPr lang="en-US"/>
          </a:p>
        </p:txBody>
      </p:sp>
      <p:sp>
        <p:nvSpPr>
          <p:cNvPr id="13313" name="Text Box 1"/>
          <p:cNvSpPr txBox="1">
            <a:spLocks noGrp="1" noRot="1" noChangeAspect="1" noChangeArrowheads="1"/>
          </p:cNvSpPr>
          <p:nvPr>
            <p:ph type="sldImg"/>
          </p:nvPr>
        </p:nvSpPr>
        <p:spPr>
          <a:xfrm>
            <a:off x="0" y="0"/>
            <a:ext cx="1401" cy="1444"/>
          </a:xfrm>
          <a:solidFill>
            <a:srgbClr val="FFFFFF"/>
          </a:solidFill>
          <a:ln>
            <a:solidFill>
              <a:srgbClr val="000000"/>
            </a:solidFill>
            <a:miter lim="800000"/>
            <a:headEnd/>
            <a:tailEnd/>
          </a:ln>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sp>
      <p:sp>
        <p:nvSpPr>
          <p:cNvPr id="13314" name="Text Box 2"/>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s-ES">
              <a:cs typeface="Droid Sans Fallback" charset="0"/>
            </a:endParaRPr>
          </a:p>
        </p:txBody>
      </p:sp>
      <p:sp>
        <p:nvSpPr>
          <p:cNvPr id="13315"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0766" tIns="40383" rIns="80766" bIns="4038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hangingPunct="1">
              <a:lnSpc>
                <a:spcPct val="100000"/>
              </a:lnSpc>
              <a:buClrTx/>
              <a:buFontTx/>
              <a:buNone/>
              <a:defRPr/>
            </a:pPr>
            <a:fld id="{3C5B48E6-4C7C-0B4E-ADED-621D0AA6EAEA}" type="slidenum">
              <a:rPr lang="en-US" smtClean="0">
                <a:latin typeface="+mn-lt" charset="0"/>
                <a:cs typeface="+mn-ea" charset="0"/>
              </a:rPr>
              <a:pPr hangingPunct="1">
                <a:lnSpc>
                  <a:spcPct val="100000"/>
                </a:lnSpc>
                <a:buClrTx/>
                <a:buFontTx/>
                <a:buNone/>
                <a:defRPr/>
              </a:pPr>
              <a:t>37</a:t>
            </a:fld>
            <a:endParaRPr lang="en-US" smtClean="0">
              <a:latin typeface="+mn-lt" charset="0"/>
              <a:cs typeface="+mn-e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sz="quarter"/>
          </p:nvPr>
        </p:nvSpPr>
        <p:spPr/>
        <p:txBody>
          <a:bodyPr/>
          <a:lstStyle/>
          <a:p>
            <a:pPr>
              <a:defRPr/>
            </a:pPr>
            <a:fld id="{318FB493-A518-3B4D-AFF6-1BBC59F6B087}" type="slidenum">
              <a:rPr lang="en-US"/>
              <a:pPr>
                <a:defRPr/>
              </a:pPr>
              <a:t>38</a:t>
            </a:fld>
            <a:endParaRPr lang="en-US"/>
          </a:p>
        </p:txBody>
      </p:sp>
      <p:sp>
        <p:nvSpPr>
          <p:cNvPr id="14337" name="Text Box 1"/>
          <p:cNvSpPr txBox="1">
            <a:spLocks noGrp="1" noRot="1" noChangeAspect="1" noChangeArrowheads="1"/>
          </p:cNvSpPr>
          <p:nvPr>
            <p:ph type="sldImg"/>
          </p:nvPr>
        </p:nvSpPr>
        <p:spPr>
          <a:xfrm>
            <a:off x="0" y="0"/>
            <a:ext cx="1401" cy="1444"/>
          </a:xfrm>
          <a:solidFill>
            <a:srgbClr val="FFFFFF"/>
          </a:solidFill>
          <a:ln>
            <a:solidFill>
              <a:srgbClr val="000000"/>
            </a:solidFill>
            <a:miter lim="800000"/>
            <a:headEnd/>
            <a:tailEnd/>
          </a:ln>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sp>
      <p:sp>
        <p:nvSpPr>
          <p:cNvPr id="14338" name="Text Box 2"/>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s-ES">
              <a:cs typeface="Droid Sans Fallback" charset="0"/>
            </a:endParaRPr>
          </a:p>
        </p:txBody>
      </p:sp>
      <p:sp>
        <p:nvSpPr>
          <p:cNvPr id="14339"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0766" tIns="40383" rIns="80766" bIns="4038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hangingPunct="1">
              <a:lnSpc>
                <a:spcPct val="100000"/>
              </a:lnSpc>
              <a:buClrTx/>
              <a:buFontTx/>
              <a:buNone/>
              <a:defRPr/>
            </a:pPr>
            <a:fld id="{0C4EFA92-D90E-1F4A-AA8E-9CA2C8338627}" type="slidenum">
              <a:rPr lang="en-US" smtClean="0">
                <a:latin typeface="+mn-lt" charset="0"/>
                <a:cs typeface="+mn-ea" charset="0"/>
              </a:rPr>
              <a:pPr hangingPunct="1">
                <a:lnSpc>
                  <a:spcPct val="100000"/>
                </a:lnSpc>
                <a:buClrTx/>
                <a:buFontTx/>
                <a:buNone/>
                <a:defRPr/>
              </a:pPr>
              <a:t>38</a:t>
            </a:fld>
            <a:endParaRPr lang="en-US" smtClean="0">
              <a:latin typeface="+mn-lt" charset="0"/>
              <a:cs typeface="+mn-e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26F4693-E887-9A48-9C45-66D54C791B22}" type="slidenum">
              <a:rPr lang="en-US"/>
              <a:pPr/>
              <a:t>49</a:t>
            </a:fld>
            <a:endParaRPr lang="en-US"/>
          </a:p>
        </p:txBody>
      </p:sp>
      <p:sp>
        <p:nvSpPr>
          <p:cNvPr id="6145" name="Text Box 1"/>
          <p:cNvSpPr txBox="1">
            <a:spLocks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6146" name="Text Box 2"/>
          <p:cNvSpPr txBox="1">
            <a:spLocks noChangeArrowheads="1"/>
          </p:cNvSpPr>
          <p:nvPr>
            <p:ph type="body" idx="1"/>
          </p:nvPr>
        </p:nvSpPr>
        <p:spPr bwMode="auto">
          <a:xfrm>
            <a:off x="686360" y="4342535"/>
            <a:ext cx="5486681" cy="4114511"/>
          </a:xfrm>
          <a:prstGeom prst="rect">
            <a:avLst/>
          </a:prstGeom>
          <a:noFill/>
          <a:ln cap="flat">
            <a:round/>
            <a:headEnd/>
            <a:tailEnd/>
          </a:ln>
        </p:spPr>
        <p:txBody>
          <a:bodyPr wrap="none" anchor="ctr">
            <a:prstTxWarp prst="textNoShape">
              <a:avLst/>
            </a:prstTxWarp>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34E33D6-8514-5046-A1A7-FD8C18C4DE6B}" type="slidenum">
              <a:rPr lang="en-US"/>
              <a:pPr/>
              <a:t>50</a:t>
            </a:fld>
            <a:endParaRPr lang="en-US"/>
          </a:p>
        </p:txBody>
      </p:sp>
      <p:sp>
        <p:nvSpPr>
          <p:cNvPr id="7169" name="Text Box 1"/>
          <p:cNvSpPr txBox="1">
            <a:spLocks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7170" name="Text Box 2"/>
          <p:cNvSpPr txBox="1">
            <a:spLocks noChangeArrowheads="1"/>
          </p:cNvSpPr>
          <p:nvPr>
            <p:ph type="body" idx="1"/>
          </p:nvPr>
        </p:nvSpPr>
        <p:spPr bwMode="auto">
          <a:xfrm>
            <a:off x="686360" y="4342535"/>
            <a:ext cx="5486681" cy="4032250"/>
          </a:xfrm>
          <a:prstGeom prst="rect">
            <a:avLst/>
          </a:prstGeom>
          <a:noFill/>
          <a:ln cap="flat">
            <a:round/>
            <a:headEnd/>
            <a:tailEnd/>
          </a:ln>
        </p:spPr>
        <p:txBody>
          <a:bodyPr wrap="none" anchor="ctr">
            <a:prstTxWarp prst="textNoShape">
              <a:avLst/>
            </a:prstTxWarp>
          </a:bodyPr>
          <a:lstStyle/>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EDB0304-A235-F642-95C6-B953DBDD84B7}" type="slidenum">
              <a:rPr lang="en-US"/>
              <a:pPr/>
              <a:t>51</a:t>
            </a:fld>
            <a:endParaRPr lang="en-US"/>
          </a:p>
        </p:txBody>
      </p:sp>
      <p:sp>
        <p:nvSpPr>
          <p:cNvPr id="8193" name="Text Box 1"/>
          <p:cNvSpPr txBox="1">
            <a:spLocks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p:spPr>
      </p:sp>
      <p:sp>
        <p:nvSpPr>
          <p:cNvPr id="8194" name="Text Box 2"/>
          <p:cNvSpPr txBox="1">
            <a:spLocks noChangeArrowheads="1"/>
          </p:cNvSpPr>
          <p:nvPr>
            <p:ph type="body" idx="1"/>
          </p:nvPr>
        </p:nvSpPr>
        <p:spPr bwMode="auto">
          <a:xfrm>
            <a:off x="686360" y="4342535"/>
            <a:ext cx="5486681" cy="4032250"/>
          </a:xfrm>
          <a:prstGeom prst="rect">
            <a:avLst/>
          </a:prstGeom>
          <a:noFill/>
          <a:ln cap="flat">
            <a:round/>
            <a:headEnd/>
            <a:tailEnd/>
          </a:ln>
        </p:spPr>
        <p:txBody>
          <a:bodyPr wrap="none" anchor="ctr">
            <a:prstTxWarp prst="textNoShape">
              <a:avLst/>
            </a:prstTxWarp>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2"/>
          <p:cNvSpPr>
            <a:spLocks noChangeArrowheads="1" noTextEdit="1"/>
          </p:cNvSpPr>
          <p:nvPr>
            <p:ph type="sldImg"/>
          </p:nvPr>
        </p:nvSpPr>
        <p:spPr>
          <a:ln/>
        </p:spPr>
      </p:sp>
      <p:sp>
        <p:nvSpPr>
          <p:cNvPr id="5122" name="Rectangle 3"/>
          <p:cNvSpPr>
            <a:spLocks noGrp="1" noChangeArrowheads="1"/>
          </p:cNvSpPr>
          <p:nvPr>
            <p:ph type="body" idx="1"/>
          </p:nvPr>
        </p:nvSpPr>
        <p:spPr>
          <a:noFill/>
          <a:ln/>
        </p:spPr>
        <p:txBody>
          <a:bodyPr/>
          <a:lstStyle/>
          <a:p>
            <a:endParaRPr lang="es-E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9" name="Marcador de imagen de diapositiva 1"/>
          <p:cNvSpPr>
            <a:spLocks noGrp="1" noRot="1" noChangeAspect="1"/>
          </p:cNvSpPr>
          <p:nvPr>
            <p:ph type="sldImg"/>
          </p:nvPr>
        </p:nvSpPr>
        <p:spPr>
          <a:ln/>
        </p:spPr>
      </p:sp>
      <p:sp>
        <p:nvSpPr>
          <p:cNvPr id="7170" name="Marcador de notas 2"/>
          <p:cNvSpPr>
            <a:spLocks noGrp="1"/>
          </p:cNvSpPr>
          <p:nvPr>
            <p:ph type="body" idx="1"/>
          </p:nvPr>
        </p:nvSpPr>
        <p:spPr>
          <a:noFill/>
          <a:ln/>
        </p:spPr>
        <p:txBody>
          <a:bodyPr/>
          <a:lstStyle/>
          <a:p>
            <a:endParaRPr lang="es-ES">
              <a:latin typeface="Times New Roman" charset="0"/>
            </a:endParaRPr>
          </a:p>
        </p:txBody>
      </p:sp>
      <p:sp>
        <p:nvSpPr>
          <p:cNvPr id="7171" name="Marcador de número de diapositiva 3"/>
          <p:cNvSpPr>
            <a:spLocks noGrp="1"/>
          </p:cNvSpPr>
          <p:nvPr>
            <p:ph type="sldNum" sz="quarter" idx="5"/>
          </p:nvPr>
        </p:nvSpPr>
        <p:spPr>
          <a:noFill/>
        </p:spPr>
        <p:txBody>
          <a:bodyPr/>
          <a:lstStyle/>
          <a:p>
            <a:fld id="{C9675764-BFFE-9D4F-86B9-87B6B06B3646}" type="slidenum">
              <a:rPr lang="es-ES"/>
              <a:pPr/>
              <a:t>54</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Este </a:t>
            </a:r>
            <a:r>
              <a:rPr lang="en-US" dirty="0" err="1" smtClean="0"/>
              <a:t>año</a:t>
            </a:r>
            <a:r>
              <a:rPr lang="en-US" dirty="0" smtClean="0"/>
              <a:t> lo </a:t>
            </a:r>
            <a:r>
              <a:rPr lang="en-US" dirty="0" err="1" smtClean="0"/>
              <a:t>más</a:t>
            </a:r>
            <a:r>
              <a:rPr lang="en-US" dirty="0" smtClean="0"/>
              <a:t> </a:t>
            </a:r>
            <a:r>
              <a:rPr lang="en-US" dirty="0" err="1" smtClean="0"/>
              <a:t>gordo</a:t>
            </a:r>
            <a:r>
              <a:rPr lang="en-US" baseline="0" dirty="0" smtClean="0"/>
              <a:t> ha </a:t>
            </a:r>
            <a:r>
              <a:rPr lang="en-US" baseline="0" dirty="0" err="1" smtClean="0"/>
              <a:t>sido</a:t>
            </a:r>
            <a:r>
              <a:rPr lang="en-US" baseline="0" dirty="0" smtClean="0"/>
              <a:t> el ICRC, </a:t>
            </a:r>
            <a:r>
              <a:rPr lang="en-US" baseline="0" dirty="0" err="1" smtClean="0"/>
              <a:t>donde</a:t>
            </a:r>
            <a:r>
              <a:rPr lang="en-US" baseline="0" dirty="0" smtClean="0"/>
              <a:t> </a:t>
            </a:r>
            <a:r>
              <a:rPr lang="en-US" baseline="0" dirty="0" err="1" smtClean="0"/>
              <a:t>hemos</a:t>
            </a:r>
            <a:r>
              <a:rPr lang="en-US" baseline="0" dirty="0" smtClean="0"/>
              <a:t> </a:t>
            </a:r>
            <a:r>
              <a:rPr lang="en-US" baseline="0" dirty="0" err="1" smtClean="0"/>
              <a:t>tenido</a:t>
            </a:r>
            <a:r>
              <a:rPr lang="en-US" baseline="0" dirty="0" smtClean="0"/>
              <a:t> </a:t>
            </a:r>
            <a:r>
              <a:rPr lang="en-US" baseline="0" dirty="0" err="1" smtClean="0"/>
              <a:t>bastante</a:t>
            </a:r>
            <a:r>
              <a:rPr lang="en-US" baseline="0" dirty="0" smtClean="0"/>
              <a:t> </a:t>
            </a:r>
            <a:r>
              <a:rPr lang="en-US" baseline="0" dirty="0" err="1" smtClean="0"/>
              <a:t>visibilidad</a:t>
            </a:r>
            <a:r>
              <a:rPr lang="en-US" baseline="0" dirty="0" smtClean="0"/>
              <a:t> (con el </a:t>
            </a:r>
            <a:r>
              <a:rPr lang="en-US" baseline="0" dirty="0" err="1" smtClean="0"/>
              <a:t>análisis</a:t>
            </a:r>
            <a:r>
              <a:rPr lang="en-US" baseline="0" dirty="0" smtClean="0"/>
              <a:t> de IC+ANTARES de Javier Barrios, </a:t>
            </a:r>
            <a:r>
              <a:rPr lang="en-US" baseline="0" dirty="0" err="1" smtClean="0"/>
              <a:t>por</a:t>
            </a:r>
            <a:r>
              <a:rPr lang="en-US" baseline="0" dirty="0" smtClean="0"/>
              <a:t> </a:t>
            </a:r>
            <a:r>
              <a:rPr lang="en-US" baseline="0" dirty="0" err="1" smtClean="0"/>
              <a:t>ejemplo</a:t>
            </a:r>
            <a:r>
              <a:rPr lang="en-US" baseline="0" smtClean="0"/>
              <a:t>)</a:t>
            </a:r>
            <a:endParaRPr lang="en-US"/>
          </a:p>
        </p:txBody>
      </p:sp>
      <p:sp>
        <p:nvSpPr>
          <p:cNvPr id="4" name="3 Marcador de número de diapositiva"/>
          <p:cNvSpPr>
            <a:spLocks noGrp="1"/>
          </p:cNvSpPr>
          <p:nvPr>
            <p:ph type="sldNum" sz="quarter" idx="10"/>
          </p:nvPr>
        </p:nvSpPr>
        <p:spPr/>
        <p:txBody>
          <a:bodyPr/>
          <a:lstStyle/>
          <a:p>
            <a:fld id="{CBD4F1A5-A2AD-C24B-8689-371C4080D38A}" type="slidenum">
              <a:rPr lang="en-US" smtClean="0"/>
              <a:pPr/>
              <a:t>58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6697996"/>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smtClean="0"/>
              <a:t>Utilizando un detector de absorción total diseñado en el IFIC, hemos realizado un estudio de estados no ligados de neutrones poblados en la desintegración beta de los isótopos </a:t>
            </a:r>
            <a:r>
              <a:rPr lang="es-ES" sz="1200" baseline="30000" dirty="0" smtClean="0"/>
              <a:t>87,88</a:t>
            </a:r>
            <a:r>
              <a:rPr lang="es-ES" sz="1200" dirty="0" smtClean="0"/>
              <a:t>Br y </a:t>
            </a:r>
            <a:r>
              <a:rPr lang="es-ES" sz="1200" baseline="30000" dirty="0" smtClean="0"/>
              <a:t>94</a:t>
            </a:r>
            <a:r>
              <a:rPr lang="es-ES" sz="1200" dirty="0" smtClean="0"/>
              <a:t>Rb. Se ha demostrado experimentalmente que estos estados se desintegran emitiendo radiación gamma en un intervalo energético donde la emisión de neutrones está retardada por la baja energía disponible al neutrón.  </a:t>
            </a:r>
          </a:p>
          <a:p>
            <a:r>
              <a:rPr lang="es-ES" sz="1200" dirty="0" smtClean="0"/>
              <a:t>Estos estudios tienen impacto astrofísico, ya que en el caso del  94Rb los datos pueden ser interpretados asumiendo un aumento de la </a:t>
            </a:r>
            <a:r>
              <a:rPr lang="es-ES" sz="1200" dirty="0" err="1" smtClean="0"/>
              <a:t>photon</a:t>
            </a:r>
            <a:r>
              <a:rPr lang="es-ES" sz="1200" dirty="0" smtClean="0"/>
              <a:t> </a:t>
            </a:r>
            <a:r>
              <a:rPr lang="es-ES" sz="1200" dirty="0" err="1" smtClean="0"/>
              <a:t>strength</a:t>
            </a:r>
            <a:r>
              <a:rPr lang="es-ES" sz="1200" dirty="0" smtClean="0"/>
              <a:t> que implica un aumento de las secciones eficaces de </a:t>
            </a:r>
            <a:r>
              <a:rPr lang="es-ES" sz="1200" dirty="0" err="1" smtClean="0"/>
              <a:t>reaccions</a:t>
            </a:r>
            <a:r>
              <a:rPr lang="es-ES" sz="1200" dirty="0" smtClean="0"/>
              <a:t> (</a:t>
            </a:r>
            <a:r>
              <a:rPr lang="es-ES" sz="1200" dirty="0" err="1" smtClean="0"/>
              <a:t>n,gamma</a:t>
            </a:r>
            <a:r>
              <a:rPr lang="es-ES" sz="1200" dirty="0" smtClean="0"/>
              <a:t>) de </a:t>
            </a:r>
            <a:r>
              <a:rPr lang="es-ES" sz="1200" dirty="0" err="1" smtClean="0"/>
              <a:t>interes</a:t>
            </a:r>
            <a:r>
              <a:rPr lang="es-ES" sz="1200" dirty="0" smtClean="0"/>
              <a:t> para el proceso r.</a:t>
            </a:r>
          </a:p>
          <a:p>
            <a:endParaRPr lang="es-ES" dirty="0"/>
          </a:p>
        </p:txBody>
      </p:sp>
      <p:sp>
        <p:nvSpPr>
          <p:cNvPr id="4" name="Marcador de número de diapositiva 3"/>
          <p:cNvSpPr>
            <a:spLocks noGrp="1"/>
          </p:cNvSpPr>
          <p:nvPr>
            <p:ph type="sldNum" sz="quarter" idx="10"/>
          </p:nvPr>
        </p:nvSpPr>
        <p:spPr/>
        <p:txBody>
          <a:bodyPr/>
          <a:lstStyle/>
          <a:p>
            <a:fld id="{6C5FE578-FBC7-B340-8ACB-33CF245F48C8}" type="slidenum">
              <a:rPr lang="es-ES" smtClean="0"/>
              <a:pPr/>
              <a:t>6</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0221253"/>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News:</a:t>
            </a:r>
          </a:p>
          <a:p>
            <a:r>
              <a:rPr lang="en-US" dirty="0" smtClean="0"/>
              <a:t>  </a:t>
            </a:r>
            <a:r>
              <a:rPr lang="en-US" dirty="0" err="1" smtClean="0"/>
              <a:t>Agustín</a:t>
            </a:r>
            <a:r>
              <a:rPr lang="en-US" baseline="0" dirty="0" smtClean="0"/>
              <a:t> Sánchez, new doctor</a:t>
            </a:r>
          </a:p>
        </p:txBody>
      </p:sp>
      <p:sp>
        <p:nvSpPr>
          <p:cNvPr id="4" name="Marcador de número de diapositiva 3"/>
          <p:cNvSpPr>
            <a:spLocks noGrp="1"/>
          </p:cNvSpPr>
          <p:nvPr>
            <p:ph type="sldNum" sz="quarter" idx="10"/>
          </p:nvPr>
        </p:nvSpPr>
        <p:spPr/>
        <p:txBody>
          <a:bodyPr/>
          <a:lstStyle/>
          <a:p>
            <a:fld id="{CBD4F1A5-A2AD-C24B-8689-371C4080D38A}"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9300842"/>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High</a:t>
            </a:r>
            <a:r>
              <a:rPr lang="en-US" baseline="0" dirty="0" smtClean="0"/>
              <a:t>lights:</a:t>
            </a:r>
          </a:p>
          <a:p>
            <a:r>
              <a:rPr lang="en-US" baseline="0" dirty="0" err="1" smtClean="0"/>
              <a:t>Hemos</a:t>
            </a:r>
            <a:r>
              <a:rPr lang="en-US" baseline="0" dirty="0" smtClean="0"/>
              <a:t> </a:t>
            </a:r>
            <a:r>
              <a:rPr lang="en-US" baseline="0" dirty="0" err="1" smtClean="0"/>
              <a:t>enviado</a:t>
            </a:r>
            <a:r>
              <a:rPr lang="en-US" baseline="0" dirty="0" smtClean="0"/>
              <a:t> el primer paper de </a:t>
            </a:r>
            <a:r>
              <a:rPr lang="en-US" baseline="0" dirty="0" err="1" smtClean="0"/>
              <a:t>análisis</a:t>
            </a:r>
            <a:r>
              <a:rPr lang="en-US" baseline="0" dirty="0" smtClean="0"/>
              <a:t> </a:t>
            </a:r>
            <a:r>
              <a:rPr lang="en-US" baseline="0" dirty="0" err="1" smtClean="0"/>
              <a:t>conjunto</a:t>
            </a:r>
            <a:r>
              <a:rPr lang="en-US" baseline="0" dirty="0" smtClean="0"/>
              <a:t> entre IceCube y ANTARES, que </a:t>
            </a:r>
            <a:r>
              <a:rPr lang="en-US" baseline="0" dirty="0" err="1" smtClean="0"/>
              <a:t>fue</a:t>
            </a:r>
            <a:r>
              <a:rPr lang="en-US" baseline="0" dirty="0" smtClean="0"/>
              <a:t> </a:t>
            </a:r>
            <a:r>
              <a:rPr lang="en-US" baseline="0" dirty="0" err="1" smtClean="0"/>
              <a:t>muy</a:t>
            </a:r>
            <a:r>
              <a:rPr lang="en-US" baseline="0" dirty="0" smtClean="0"/>
              <a:t> </a:t>
            </a:r>
            <a:r>
              <a:rPr lang="en-US" baseline="0" dirty="0" err="1" smtClean="0"/>
              <a:t>valorado</a:t>
            </a:r>
            <a:r>
              <a:rPr lang="en-US" baseline="0" dirty="0" smtClean="0"/>
              <a:t> </a:t>
            </a:r>
            <a:r>
              <a:rPr lang="en-US" baseline="0" dirty="0" err="1" smtClean="0"/>
              <a:t>en</a:t>
            </a:r>
            <a:r>
              <a:rPr lang="en-US" baseline="0" dirty="0" smtClean="0"/>
              <a:t> el ICRC</a:t>
            </a:r>
          </a:p>
          <a:p>
            <a:r>
              <a:rPr lang="en-US" baseline="0" dirty="0" err="1" smtClean="0"/>
              <a:t>Hemos</a:t>
            </a:r>
            <a:r>
              <a:rPr lang="en-US" baseline="0" dirty="0" smtClean="0"/>
              <a:t> </a:t>
            </a:r>
            <a:r>
              <a:rPr lang="en-US" baseline="0" dirty="0" err="1" smtClean="0"/>
              <a:t>hecho</a:t>
            </a:r>
            <a:r>
              <a:rPr lang="en-US" baseline="0" dirty="0" smtClean="0"/>
              <a:t> </a:t>
            </a:r>
            <a:r>
              <a:rPr lang="en-US" baseline="0" dirty="0" err="1" smtClean="0"/>
              <a:t>estudios</a:t>
            </a:r>
            <a:r>
              <a:rPr lang="en-US" baseline="0" dirty="0" smtClean="0"/>
              <a:t> que </a:t>
            </a:r>
            <a:r>
              <a:rPr lang="en-US" baseline="0" dirty="0" err="1" smtClean="0"/>
              <a:t>demuestran</a:t>
            </a:r>
            <a:r>
              <a:rPr lang="en-US" baseline="0" dirty="0" smtClean="0"/>
              <a:t> la </a:t>
            </a:r>
            <a:r>
              <a:rPr lang="en-US" baseline="0" dirty="0" err="1" smtClean="0"/>
              <a:t>posibilidad</a:t>
            </a:r>
            <a:r>
              <a:rPr lang="en-US" baseline="0" dirty="0" smtClean="0"/>
              <a:t> de </a:t>
            </a:r>
            <a:r>
              <a:rPr lang="en-US" baseline="0" dirty="0" err="1" smtClean="0"/>
              <a:t>usar</a:t>
            </a:r>
            <a:r>
              <a:rPr lang="en-US" baseline="0" dirty="0" smtClean="0"/>
              <a:t> </a:t>
            </a:r>
            <a:r>
              <a:rPr lang="en-US" baseline="0" dirty="0" err="1" smtClean="0"/>
              <a:t>también</a:t>
            </a:r>
            <a:r>
              <a:rPr lang="en-US" baseline="0" dirty="0" smtClean="0"/>
              <a:t> </a:t>
            </a:r>
            <a:r>
              <a:rPr lang="en-US" baseline="0" dirty="0" err="1" smtClean="0"/>
              <a:t>los</a:t>
            </a:r>
            <a:r>
              <a:rPr lang="en-US" baseline="0" dirty="0" smtClean="0"/>
              <a:t> showers para </a:t>
            </a:r>
            <a:r>
              <a:rPr lang="en-US" baseline="0" dirty="0" err="1" smtClean="0"/>
              <a:t>hacer</a:t>
            </a:r>
            <a:r>
              <a:rPr lang="en-US" baseline="0" dirty="0" smtClean="0"/>
              <a:t> </a:t>
            </a:r>
            <a:r>
              <a:rPr lang="en-US" baseline="0" dirty="0" err="1" smtClean="0"/>
              <a:t>astronomía</a:t>
            </a:r>
            <a:r>
              <a:rPr lang="en-US" baseline="0" dirty="0" smtClean="0"/>
              <a:t> de neutrinos (</a:t>
            </a:r>
            <a:r>
              <a:rPr lang="en-US" baseline="0" dirty="0" err="1" smtClean="0"/>
              <a:t>es</a:t>
            </a:r>
            <a:r>
              <a:rPr lang="en-US" baseline="0" dirty="0" smtClean="0"/>
              <a:t> </a:t>
            </a:r>
            <a:r>
              <a:rPr lang="en-US" baseline="0" dirty="0" err="1" smtClean="0"/>
              <a:t>decir</a:t>
            </a:r>
            <a:r>
              <a:rPr lang="en-US" baseline="0" dirty="0" smtClean="0"/>
              <a:t>, no </a:t>
            </a:r>
            <a:r>
              <a:rPr lang="en-US" baseline="0" dirty="0" err="1" smtClean="0"/>
              <a:t>solamente</a:t>
            </a:r>
            <a:r>
              <a:rPr lang="en-US" baseline="0" dirty="0" smtClean="0"/>
              <a:t> las </a:t>
            </a:r>
            <a:r>
              <a:rPr lang="en-US" baseline="0" dirty="0" err="1" smtClean="0"/>
              <a:t>trazas</a:t>
            </a:r>
            <a:r>
              <a:rPr lang="en-US" baseline="0" dirty="0" smtClean="0"/>
              <a:t> de </a:t>
            </a:r>
            <a:r>
              <a:rPr lang="en-US" baseline="0" dirty="0" err="1" smtClean="0"/>
              <a:t>sucesos</a:t>
            </a:r>
            <a:r>
              <a:rPr lang="en-US" baseline="0" dirty="0" smtClean="0"/>
              <a:t> de neutrinos </a:t>
            </a:r>
            <a:r>
              <a:rPr lang="en-US" baseline="0" dirty="0" err="1" smtClean="0"/>
              <a:t>muónicos</a:t>
            </a:r>
            <a:r>
              <a:rPr lang="en-US" baseline="0" dirty="0" smtClean="0"/>
              <a:t>): all-flavor astronomy</a:t>
            </a:r>
          </a:p>
          <a:p>
            <a:r>
              <a:rPr lang="en-US" baseline="0" dirty="0" smtClean="0"/>
              <a:t>Los </a:t>
            </a:r>
            <a:r>
              <a:rPr lang="en-US" baseline="0" dirty="0" err="1" smtClean="0"/>
              <a:t>telescopios</a:t>
            </a:r>
            <a:r>
              <a:rPr lang="en-US" baseline="0" dirty="0" smtClean="0"/>
              <a:t> de neutrinos </a:t>
            </a:r>
            <a:r>
              <a:rPr lang="en-US" baseline="0" dirty="0" err="1" smtClean="0"/>
              <a:t>dan</a:t>
            </a:r>
            <a:r>
              <a:rPr lang="en-US" baseline="0" dirty="0" smtClean="0"/>
              <a:t> </a:t>
            </a:r>
            <a:r>
              <a:rPr lang="en-US" baseline="0" dirty="0" err="1" smtClean="0"/>
              <a:t>los</a:t>
            </a:r>
            <a:r>
              <a:rPr lang="en-US" baseline="0" dirty="0" smtClean="0"/>
              <a:t> </a:t>
            </a:r>
            <a:r>
              <a:rPr lang="en-US" baseline="0" dirty="0" err="1" smtClean="0"/>
              <a:t>mejores</a:t>
            </a:r>
            <a:r>
              <a:rPr lang="en-US" baseline="0" dirty="0" smtClean="0"/>
              <a:t> </a:t>
            </a:r>
            <a:r>
              <a:rPr lang="en-US" baseline="0" dirty="0" err="1" smtClean="0"/>
              <a:t>límites</a:t>
            </a:r>
            <a:r>
              <a:rPr lang="en-US" baseline="0" dirty="0" smtClean="0"/>
              <a:t> para </a:t>
            </a:r>
            <a:r>
              <a:rPr lang="en-US" baseline="0" dirty="0" err="1" smtClean="0"/>
              <a:t>materia</a:t>
            </a:r>
            <a:r>
              <a:rPr lang="en-US" baseline="0" dirty="0" smtClean="0"/>
              <a:t> </a:t>
            </a:r>
            <a:r>
              <a:rPr lang="en-US" baseline="0" dirty="0" err="1" smtClean="0"/>
              <a:t>oscura</a:t>
            </a:r>
            <a:r>
              <a:rPr lang="en-US" baseline="0" dirty="0" smtClean="0"/>
              <a:t> </a:t>
            </a:r>
            <a:r>
              <a:rPr lang="en-US" baseline="0" dirty="0" err="1" smtClean="0"/>
              <a:t>en</a:t>
            </a:r>
            <a:r>
              <a:rPr lang="en-US" baseline="0" dirty="0" smtClean="0"/>
              <a:t> WIMP-nucleon scattering spin dependent</a:t>
            </a:r>
          </a:p>
          <a:p>
            <a:r>
              <a:rPr lang="en-US" baseline="0" dirty="0" err="1" smtClean="0"/>
              <a:t>Hemos</a:t>
            </a:r>
            <a:r>
              <a:rPr lang="en-US" baseline="0" dirty="0" smtClean="0"/>
              <a:t> </a:t>
            </a:r>
            <a:r>
              <a:rPr lang="en-US" baseline="0" dirty="0" err="1" smtClean="0"/>
              <a:t>hecho</a:t>
            </a:r>
            <a:r>
              <a:rPr lang="en-US" baseline="0" dirty="0" smtClean="0"/>
              <a:t> </a:t>
            </a:r>
            <a:r>
              <a:rPr lang="en-US" baseline="0" dirty="0" err="1" smtClean="0"/>
              <a:t>búsqueda</a:t>
            </a:r>
            <a:r>
              <a:rPr lang="en-US" baseline="0" dirty="0" smtClean="0"/>
              <a:t> de </a:t>
            </a:r>
            <a:r>
              <a:rPr lang="en-US" baseline="0" dirty="0" err="1" smtClean="0"/>
              <a:t>correlaciones</a:t>
            </a:r>
            <a:r>
              <a:rPr lang="en-US" baseline="0" dirty="0" smtClean="0"/>
              <a:t> </a:t>
            </a:r>
            <a:r>
              <a:rPr lang="en-US" baseline="0" dirty="0" err="1" smtClean="0"/>
              <a:t>temporales</a:t>
            </a:r>
            <a:r>
              <a:rPr lang="en-US" baseline="0" dirty="0" smtClean="0"/>
              <a:t> de neutrinos con </a:t>
            </a:r>
            <a:r>
              <a:rPr lang="en-US" baseline="0" dirty="0" err="1" smtClean="0"/>
              <a:t>fuentes</a:t>
            </a:r>
            <a:r>
              <a:rPr lang="en-US" baseline="0" dirty="0" smtClean="0"/>
              <a:t> </a:t>
            </a:r>
            <a:r>
              <a:rPr lang="en-US" baseline="0" dirty="0" err="1" smtClean="0"/>
              <a:t>transitorias</a:t>
            </a:r>
            <a:r>
              <a:rPr lang="en-US" baseline="0" dirty="0" smtClean="0"/>
              <a:t> </a:t>
            </a:r>
            <a:r>
              <a:rPr lang="en-US" baseline="0" dirty="0" err="1" smtClean="0"/>
              <a:t>como</a:t>
            </a:r>
            <a:r>
              <a:rPr lang="en-US" baseline="0" dirty="0" smtClean="0"/>
              <a:t> blazars</a:t>
            </a:r>
            <a:endParaRPr lang="en-US" dirty="0"/>
          </a:p>
        </p:txBody>
      </p:sp>
      <p:sp>
        <p:nvSpPr>
          <p:cNvPr id="4" name="Marcador de número de diapositiva 3"/>
          <p:cNvSpPr>
            <a:spLocks noGrp="1"/>
          </p:cNvSpPr>
          <p:nvPr>
            <p:ph type="sldNum" sz="quarter" idx="10"/>
          </p:nvPr>
        </p:nvSpPr>
        <p:spPr/>
        <p:txBody>
          <a:bodyPr/>
          <a:lstStyle/>
          <a:p>
            <a:fld id="{CBD4F1A5-A2AD-C24B-8689-371C4080D38A}"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9522237"/>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Se ha </a:t>
            </a:r>
            <a:r>
              <a:rPr lang="en-US" dirty="0" err="1" smtClean="0"/>
              <a:t>instalado</a:t>
            </a:r>
            <a:r>
              <a:rPr lang="en-US" baseline="0" dirty="0" smtClean="0"/>
              <a:t> la </a:t>
            </a:r>
            <a:r>
              <a:rPr lang="en-US" baseline="0" dirty="0" err="1" smtClean="0"/>
              <a:t>primera</a:t>
            </a:r>
            <a:r>
              <a:rPr lang="en-US" baseline="0" dirty="0" smtClean="0"/>
              <a:t> </a:t>
            </a:r>
            <a:r>
              <a:rPr lang="en-US" baseline="0" dirty="0" err="1" smtClean="0"/>
              <a:t>línea</a:t>
            </a:r>
            <a:r>
              <a:rPr lang="en-US" baseline="0" dirty="0" smtClean="0"/>
              <a:t> de KM3NeT. </a:t>
            </a:r>
            <a:r>
              <a:rPr lang="en-US" baseline="0" dirty="0" err="1" smtClean="0"/>
              <a:t>En</a:t>
            </a:r>
            <a:r>
              <a:rPr lang="en-US" baseline="0" dirty="0" smtClean="0"/>
              <a:t> la parte de Italia. </a:t>
            </a:r>
            <a:r>
              <a:rPr lang="en-US" baseline="0" dirty="0" err="1" smtClean="0"/>
              <a:t>En</a:t>
            </a:r>
            <a:r>
              <a:rPr lang="en-US" baseline="0" dirty="0" smtClean="0"/>
              <a:t> </a:t>
            </a:r>
            <a:r>
              <a:rPr lang="en-US" baseline="0" dirty="0" err="1" smtClean="0"/>
              <a:t>poco</a:t>
            </a:r>
            <a:r>
              <a:rPr lang="en-US" baseline="0" dirty="0" smtClean="0"/>
              <a:t> </a:t>
            </a:r>
            <a:r>
              <a:rPr lang="en-US" baseline="0" dirty="0" err="1" smtClean="0"/>
              <a:t>más</a:t>
            </a:r>
            <a:r>
              <a:rPr lang="en-US" baseline="0" dirty="0" smtClean="0"/>
              <a:t> de un </a:t>
            </a:r>
            <a:r>
              <a:rPr lang="en-US" baseline="0" dirty="0" err="1" smtClean="0"/>
              <a:t>año</a:t>
            </a:r>
            <a:r>
              <a:rPr lang="en-US" baseline="0" dirty="0" smtClean="0"/>
              <a:t>, </a:t>
            </a:r>
            <a:r>
              <a:rPr lang="en-US" baseline="0" dirty="0" err="1" smtClean="0"/>
              <a:t>habrá</a:t>
            </a:r>
            <a:r>
              <a:rPr lang="en-US" baseline="0" dirty="0" smtClean="0"/>
              <a:t> 31 entre </a:t>
            </a:r>
            <a:r>
              <a:rPr lang="en-US" baseline="0" dirty="0" err="1" smtClean="0"/>
              <a:t>Francia</a:t>
            </a:r>
            <a:r>
              <a:rPr lang="en-US" baseline="0" dirty="0" smtClean="0"/>
              <a:t> e Italia (</a:t>
            </a:r>
            <a:r>
              <a:rPr lang="en-US" baseline="0" dirty="0" err="1" smtClean="0"/>
              <a:t>Fase</a:t>
            </a:r>
            <a:r>
              <a:rPr lang="en-US" baseline="0" dirty="0" smtClean="0"/>
              <a:t> I)</a:t>
            </a:r>
          </a:p>
          <a:p>
            <a:r>
              <a:rPr lang="en-US" baseline="0" dirty="0" err="1" smtClean="0"/>
              <a:t>Luego</a:t>
            </a:r>
            <a:r>
              <a:rPr lang="en-US" baseline="0" dirty="0" smtClean="0"/>
              <a:t> </a:t>
            </a:r>
            <a:r>
              <a:rPr lang="en-US" baseline="0" dirty="0" err="1" smtClean="0"/>
              <a:t>viene</a:t>
            </a:r>
            <a:r>
              <a:rPr lang="en-US" baseline="0" dirty="0" smtClean="0"/>
              <a:t> la </a:t>
            </a:r>
            <a:r>
              <a:rPr lang="en-US" baseline="0" dirty="0" err="1" smtClean="0"/>
              <a:t>Fase</a:t>
            </a:r>
            <a:r>
              <a:rPr lang="en-US" baseline="0" dirty="0" smtClean="0"/>
              <a:t> 2, para la que </a:t>
            </a:r>
            <a:r>
              <a:rPr lang="en-US" baseline="0" dirty="0" err="1" smtClean="0"/>
              <a:t>estamos</a:t>
            </a:r>
            <a:r>
              <a:rPr lang="en-US" baseline="0" dirty="0" smtClean="0"/>
              <a:t> </a:t>
            </a:r>
            <a:r>
              <a:rPr lang="en-US" baseline="0" dirty="0" err="1" smtClean="0"/>
              <a:t>empezando</a:t>
            </a:r>
            <a:r>
              <a:rPr lang="en-US" baseline="0" dirty="0" smtClean="0"/>
              <a:t> a </a:t>
            </a:r>
            <a:r>
              <a:rPr lang="en-US" baseline="0" dirty="0" err="1" smtClean="0"/>
              <a:t>pedir</a:t>
            </a:r>
            <a:r>
              <a:rPr lang="en-US" baseline="0" dirty="0" smtClean="0"/>
              <a:t> </a:t>
            </a:r>
            <a:r>
              <a:rPr lang="en-US" baseline="0" dirty="0" err="1" smtClean="0"/>
              <a:t>fondos</a:t>
            </a:r>
            <a:r>
              <a:rPr lang="en-US" baseline="0" dirty="0" smtClean="0"/>
              <a:t> </a:t>
            </a:r>
            <a:r>
              <a:rPr lang="en-US" baseline="0" dirty="0" err="1" smtClean="0"/>
              <a:t>ahora</a:t>
            </a:r>
            <a:r>
              <a:rPr lang="en-US" baseline="0" dirty="0" smtClean="0"/>
              <a:t>. </a:t>
            </a:r>
            <a:r>
              <a:rPr lang="en-US" baseline="0" dirty="0" err="1" smtClean="0"/>
              <a:t>Tendrá</a:t>
            </a:r>
            <a:r>
              <a:rPr lang="en-US" baseline="0" dirty="0" smtClean="0"/>
              <a:t> dos </a:t>
            </a:r>
            <a:r>
              <a:rPr lang="en-US" baseline="0" dirty="0" err="1" smtClean="0"/>
              <a:t>partes</a:t>
            </a:r>
            <a:r>
              <a:rPr lang="en-US" baseline="0" dirty="0" smtClean="0"/>
              <a:t>: ORCA (</a:t>
            </a:r>
            <a:r>
              <a:rPr lang="en-US" baseline="0" dirty="0" err="1" smtClean="0"/>
              <a:t>densa</a:t>
            </a:r>
            <a:r>
              <a:rPr lang="en-US" baseline="0" dirty="0" smtClean="0"/>
              <a:t>, </a:t>
            </a:r>
            <a:r>
              <a:rPr lang="en-US" baseline="0" dirty="0" err="1" smtClean="0"/>
              <a:t>en</a:t>
            </a:r>
            <a:r>
              <a:rPr lang="en-US" baseline="0" dirty="0" smtClean="0"/>
              <a:t> </a:t>
            </a:r>
            <a:r>
              <a:rPr lang="en-US" baseline="0" dirty="0" err="1" smtClean="0"/>
              <a:t>Francia</a:t>
            </a:r>
            <a:r>
              <a:rPr lang="en-US" baseline="0" dirty="0" smtClean="0"/>
              <a:t>) y ARCA (de gran </a:t>
            </a:r>
            <a:r>
              <a:rPr lang="en-US" baseline="0" dirty="0" err="1" smtClean="0"/>
              <a:t>volumen</a:t>
            </a:r>
            <a:r>
              <a:rPr lang="en-US" baseline="0" dirty="0" smtClean="0"/>
              <a:t>, </a:t>
            </a:r>
            <a:r>
              <a:rPr lang="en-US" baseline="0" dirty="0" err="1" smtClean="0"/>
              <a:t>en</a:t>
            </a:r>
            <a:r>
              <a:rPr lang="en-US" baseline="0" dirty="0" smtClean="0"/>
              <a:t> Italia)</a:t>
            </a:r>
            <a:endParaRPr lang="en-US" dirty="0"/>
          </a:p>
        </p:txBody>
      </p:sp>
      <p:sp>
        <p:nvSpPr>
          <p:cNvPr id="4" name="3 Marcador de número de diapositiva"/>
          <p:cNvSpPr>
            <a:spLocks noGrp="1"/>
          </p:cNvSpPr>
          <p:nvPr>
            <p:ph type="sldNum" sz="quarter" idx="10"/>
          </p:nvPr>
        </p:nvSpPr>
        <p:spPr/>
        <p:txBody>
          <a:bodyPr/>
          <a:lstStyle/>
          <a:p>
            <a:fld id="{CBD4F1A5-A2AD-C24B-8689-371C4080D38A}"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4928155"/>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Se ha </a:t>
            </a:r>
            <a:r>
              <a:rPr lang="en-US" dirty="0" err="1" smtClean="0"/>
              <a:t>terminado</a:t>
            </a:r>
            <a:r>
              <a:rPr lang="en-US" dirty="0" smtClean="0"/>
              <a:t> la Letter of Intent para</a:t>
            </a:r>
            <a:r>
              <a:rPr lang="en-US" baseline="0" dirty="0" smtClean="0"/>
              <a:t> la </a:t>
            </a:r>
            <a:r>
              <a:rPr lang="en-US" baseline="0" dirty="0" err="1" smtClean="0"/>
              <a:t>Fase</a:t>
            </a:r>
            <a:r>
              <a:rPr lang="en-US" baseline="0" dirty="0" smtClean="0"/>
              <a:t> 2</a:t>
            </a:r>
            <a:r>
              <a:rPr lang="en-US" dirty="0" smtClean="0"/>
              <a:t>, que se </a:t>
            </a:r>
            <a:r>
              <a:rPr lang="en-US" dirty="0" err="1" smtClean="0"/>
              <a:t>presentó</a:t>
            </a:r>
            <a:r>
              <a:rPr lang="en-US" baseline="0" dirty="0" smtClean="0"/>
              <a:t> al Scientific and Technical Advisory Committee</a:t>
            </a:r>
          </a:p>
          <a:p>
            <a:r>
              <a:rPr lang="en-US" baseline="0" dirty="0" err="1" smtClean="0"/>
              <a:t>Muestra</a:t>
            </a:r>
            <a:r>
              <a:rPr lang="en-US" baseline="0" dirty="0" smtClean="0"/>
              <a:t> que </a:t>
            </a:r>
            <a:r>
              <a:rPr lang="en-US" baseline="0" dirty="0" err="1" smtClean="0"/>
              <a:t>podríamos</a:t>
            </a:r>
            <a:r>
              <a:rPr lang="en-US" baseline="0" dirty="0" smtClean="0"/>
              <a:t> </a:t>
            </a:r>
            <a:r>
              <a:rPr lang="en-US" baseline="0" dirty="0" err="1" smtClean="0"/>
              <a:t>medir</a:t>
            </a:r>
            <a:r>
              <a:rPr lang="en-US" baseline="0" dirty="0" smtClean="0"/>
              <a:t> la </a:t>
            </a:r>
            <a:r>
              <a:rPr lang="en-US" baseline="0" dirty="0" err="1" smtClean="0"/>
              <a:t>jerarquía</a:t>
            </a:r>
            <a:r>
              <a:rPr lang="en-US" baseline="0" dirty="0" smtClean="0"/>
              <a:t> de </a:t>
            </a:r>
            <a:r>
              <a:rPr lang="en-US" baseline="0" dirty="0" err="1" smtClean="0"/>
              <a:t>masas</a:t>
            </a:r>
            <a:r>
              <a:rPr lang="en-US" baseline="0" dirty="0" smtClean="0"/>
              <a:t> de </a:t>
            </a:r>
            <a:r>
              <a:rPr lang="en-US" baseline="0" dirty="0" err="1" smtClean="0"/>
              <a:t>los</a:t>
            </a:r>
            <a:r>
              <a:rPr lang="en-US" baseline="0" dirty="0" smtClean="0"/>
              <a:t> neutrinos a </a:t>
            </a:r>
            <a:r>
              <a:rPr lang="en-US" baseline="0" dirty="0" err="1" smtClean="0"/>
              <a:t>tres</a:t>
            </a:r>
            <a:r>
              <a:rPr lang="en-US" baseline="0" dirty="0" smtClean="0"/>
              <a:t> sigmas </a:t>
            </a:r>
            <a:r>
              <a:rPr lang="en-US" baseline="0" dirty="0" err="1" smtClean="0"/>
              <a:t>en</a:t>
            </a:r>
            <a:r>
              <a:rPr lang="en-US" baseline="0" dirty="0" smtClean="0"/>
              <a:t> </a:t>
            </a:r>
            <a:r>
              <a:rPr lang="en-US" baseline="0" dirty="0" err="1" smtClean="0"/>
              <a:t>tres</a:t>
            </a:r>
            <a:r>
              <a:rPr lang="en-US" baseline="0" dirty="0" smtClean="0"/>
              <a:t> </a:t>
            </a:r>
            <a:r>
              <a:rPr lang="en-US" baseline="0" dirty="0" err="1" smtClean="0"/>
              <a:t>años</a:t>
            </a:r>
            <a:r>
              <a:rPr lang="en-US" baseline="0" dirty="0" smtClean="0"/>
              <a:t> y que </a:t>
            </a:r>
            <a:r>
              <a:rPr lang="en-US" baseline="0" dirty="0" err="1" smtClean="0"/>
              <a:t>podemos</a:t>
            </a:r>
            <a:r>
              <a:rPr lang="en-US" baseline="0" dirty="0" smtClean="0"/>
              <a:t> </a:t>
            </a:r>
            <a:r>
              <a:rPr lang="en-US" baseline="0" dirty="0" err="1" smtClean="0"/>
              <a:t>confirmar</a:t>
            </a:r>
            <a:r>
              <a:rPr lang="en-US" baseline="0" dirty="0" smtClean="0"/>
              <a:t> la </a:t>
            </a:r>
            <a:r>
              <a:rPr lang="en-US" baseline="0" dirty="0" err="1" smtClean="0"/>
              <a:t>señal</a:t>
            </a:r>
            <a:r>
              <a:rPr lang="en-US" baseline="0" dirty="0" smtClean="0"/>
              <a:t> de IceCube </a:t>
            </a:r>
            <a:r>
              <a:rPr lang="en-US" baseline="0" dirty="0" err="1" smtClean="0"/>
              <a:t>en</a:t>
            </a:r>
            <a:r>
              <a:rPr lang="en-US" baseline="0" dirty="0" smtClean="0"/>
              <a:t> un </a:t>
            </a:r>
            <a:r>
              <a:rPr lang="en-US" baseline="0" dirty="0" err="1" smtClean="0"/>
              <a:t>año</a:t>
            </a:r>
            <a:r>
              <a:rPr lang="en-US" baseline="0" dirty="0" smtClean="0"/>
              <a:t> (4 sigmas)</a:t>
            </a:r>
          </a:p>
          <a:p>
            <a:r>
              <a:rPr lang="en-US" baseline="0" dirty="0" smtClean="0"/>
              <a:t>Se </a:t>
            </a:r>
            <a:r>
              <a:rPr lang="en-US" baseline="0" dirty="0" err="1" smtClean="0"/>
              <a:t>están</a:t>
            </a:r>
            <a:r>
              <a:rPr lang="en-US" baseline="0" dirty="0" smtClean="0"/>
              <a:t> </a:t>
            </a:r>
            <a:r>
              <a:rPr lang="en-US" baseline="0" dirty="0" err="1" smtClean="0"/>
              <a:t>evaluando</a:t>
            </a:r>
            <a:r>
              <a:rPr lang="en-US" baseline="0" dirty="0" smtClean="0"/>
              <a:t> </a:t>
            </a:r>
            <a:r>
              <a:rPr lang="en-US" baseline="0" dirty="0" err="1" smtClean="0"/>
              <a:t>los</a:t>
            </a:r>
            <a:r>
              <a:rPr lang="en-US" baseline="0" dirty="0" smtClean="0"/>
              <a:t> </a:t>
            </a:r>
            <a:r>
              <a:rPr lang="en-US" baseline="0" dirty="0" err="1" smtClean="0"/>
              <a:t>proyectos</a:t>
            </a:r>
            <a:r>
              <a:rPr lang="en-US" baseline="0" dirty="0" smtClean="0"/>
              <a:t> para la </a:t>
            </a:r>
            <a:r>
              <a:rPr lang="en-US" baseline="0" dirty="0" err="1" smtClean="0"/>
              <a:t>lista</a:t>
            </a:r>
            <a:r>
              <a:rPr lang="en-US" baseline="0" dirty="0" smtClean="0"/>
              <a:t> ESFRI de </a:t>
            </a:r>
            <a:r>
              <a:rPr lang="en-US" baseline="0" dirty="0" err="1" smtClean="0"/>
              <a:t>insfraestructuras</a:t>
            </a:r>
            <a:r>
              <a:rPr lang="en-US" baseline="0" dirty="0" smtClean="0"/>
              <a:t> </a:t>
            </a:r>
            <a:r>
              <a:rPr lang="en-US" baseline="0" dirty="0" err="1" smtClean="0"/>
              <a:t>prioritarias</a:t>
            </a:r>
            <a:r>
              <a:rPr lang="en-US" baseline="0" dirty="0" smtClean="0"/>
              <a:t> para Europa. </a:t>
            </a:r>
            <a:r>
              <a:rPr lang="en-US" baseline="0" dirty="0" err="1" smtClean="0"/>
              <a:t>Sería</a:t>
            </a:r>
            <a:r>
              <a:rPr lang="en-US" baseline="0" dirty="0" smtClean="0"/>
              <a:t> </a:t>
            </a:r>
            <a:r>
              <a:rPr lang="en-US" baseline="0" dirty="0" err="1" smtClean="0"/>
              <a:t>importantísimo</a:t>
            </a:r>
            <a:r>
              <a:rPr lang="en-US" baseline="0" dirty="0" smtClean="0"/>
              <a:t> que </a:t>
            </a:r>
            <a:r>
              <a:rPr lang="en-US" baseline="0" dirty="0" err="1" smtClean="0"/>
              <a:t>nos</a:t>
            </a:r>
            <a:r>
              <a:rPr lang="en-US" baseline="0" dirty="0" smtClean="0"/>
              <a:t> </a:t>
            </a:r>
            <a:r>
              <a:rPr lang="en-US" baseline="0" dirty="0" err="1" smtClean="0"/>
              <a:t>incluyera</a:t>
            </a:r>
            <a:r>
              <a:rPr lang="en-US" baseline="0" dirty="0" smtClean="0"/>
              <a:t> </a:t>
            </a:r>
            <a:r>
              <a:rPr lang="en-US" baseline="0" dirty="0" err="1" smtClean="0"/>
              <a:t>en</a:t>
            </a:r>
            <a:r>
              <a:rPr lang="en-US" baseline="0" dirty="0" smtClean="0"/>
              <a:t> </a:t>
            </a:r>
            <a:r>
              <a:rPr lang="en-US" baseline="0" dirty="0" err="1" smtClean="0"/>
              <a:t>esa</a:t>
            </a:r>
            <a:r>
              <a:rPr lang="en-US" baseline="0" dirty="0" smtClean="0"/>
              <a:t> </a:t>
            </a:r>
            <a:r>
              <a:rPr lang="en-US" baseline="0" dirty="0" err="1" smtClean="0"/>
              <a:t>lista</a:t>
            </a:r>
            <a:r>
              <a:rPr lang="en-US" baseline="0" dirty="0" smtClean="0"/>
              <a:t>.</a:t>
            </a:r>
          </a:p>
          <a:p>
            <a:endParaRPr lang="en-US" dirty="0"/>
          </a:p>
        </p:txBody>
      </p:sp>
      <p:sp>
        <p:nvSpPr>
          <p:cNvPr id="4" name="3 Marcador de número de diapositiva"/>
          <p:cNvSpPr>
            <a:spLocks noGrp="1"/>
          </p:cNvSpPr>
          <p:nvPr>
            <p:ph type="sldNum" sz="quarter" idx="10"/>
          </p:nvPr>
        </p:nvSpPr>
        <p:spPr/>
        <p:txBody>
          <a:bodyPr/>
          <a:lstStyle/>
          <a:p>
            <a:fld id="{CBD4F1A5-A2AD-C24B-8689-371C4080D38A}"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1332233"/>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err="1" smtClean="0"/>
              <a:t>Hicimos</a:t>
            </a:r>
            <a:r>
              <a:rPr lang="en-US" baseline="0" dirty="0" smtClean="0"/>
              <a:t> </a:t>
            </a:r>
            <a:r>
              <a:rPr lang="en-US" baseline="0" dirty="0" err="1" smtClean="0"/>
              <a:t>una</a:t>
            </a:r>
            <a:r>
              <a:rPr lang="en-US" baseline="0" dirty="0" smtClean="0"/>
              <a:t> </a:t>
            </a:r>
            <a:r>
              <a:rPr lang="en-US" baseline="0" dirty="0" err="1" smtClean="0"/>
              <a:t>reunión</a:t>
            </a:r>
            <a:r>
              <a:rPr lang="en-US" baseline="0" dirty="0" smtClean="0"/>
              <a:t> ANTARES/KM3NeT </a:t>
            </a:r>
            <a:r>
              <a:rPr lang="en-US" baseline="0" dirty="0" err="1" smtClean="0"/>
              <a:t>en</a:t>
            </a:r>
            <a:r>
              <a:rPr lang="en-US" baseline="0" dirty="0" smtClean="0"/>
              <a:t> </a:t>
            </a:r>
            <a:r>
              <a:rPr lang="en-US" baseline="0" dirty="0" err="1" smtClean="0"/>
              <a:t>febrero</a:t>
            </a:r>
            <a:r>
              <a:rPr lang="en-US" baseline="0" dirty="0" smtClean="0"/>
              <a:t>, con </a:t>
            </a:r>
            <a:r>
              <a:rPr lang="en-US" baseline="0" dirty="0" err="1" smtClean="0"/>
              <a:t>unas</a:t>
            </a:r>
            <a:r>
              <a:rPr lang="en-US" baseline="0" dirty="0" smtClean="0"/>
              <a:t> 80 personas</a:t>
            </a:r>
            <a:endParaRPr lang="en-US" dirty="0"/>
          </a:p>
        </p:txBody>
      </p:sp>
      <p:sp>
        <p:nvSpPr>
          <p:cNvPr id="4" name="3 Marcador de número de diapositiva"/>
          <p:cNvSpPr>
            <a:spLocks noGrp="1"/>
          </p:cNvSpPr>
          <p:nvPr>
            <p:ph type="sldNum" sz="quarter" idx="10"/>
          </p:nvPr>
        </p:nvSpPr>
        <p:spPr/>
        <p:txBody>
          <a:bodyPr/>
          <a:lstStyle/>
          <a:p>
            <a:fld id="{CBD4F1A5-A2AD-C24B-8689-371C4080D38A}"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8014071"/>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sz="quarter"/>
          </p:nvPr>
        </p:nvSpPr>
        <p:spPr/>
        <p:txBody>
          <a:bodyPr/>
          <a:lstStyle/>
          <a:p>
            <a:pPr>
              <a:defRPr/>
            </a:pPr>
            <a:fld id="{15E12313-E2B1-1B4B-A686-B85FF48B650B}" type="slidenum">
              <a:rPr lang="en-US"/>
              <a:pPr>
                <a:defRPr/>
              </a:pPr>
              <a:t>34</a:t>
            </a:fld>
            <a:endParaRPr lang="en-US"/>
          </a:p>
        </p:txBody>
      </p:sp>
      <p:sp>
        <p:nvSpPr>
          <p:cNvPr id="10241" name="Text Box 1"/>
          <p:cNvSpPr txBox="1">
            <a:spLocks noGrp="1" noRot="1" noChangeAspect="1" noChangeArrowheads="1"/>
          </p:cNvSpPr>
          <p:nvPr>
            <p:ph type="sldImg"/>
          </p:nvPr>
        </p:nvSpPr>
        <p:spPr>
          <a:xfrm>
            <a:off x="0" y="0"/>
            <a:ext cx="1401" cy="1444"/>
          </a:xfrm>
          <a:solidFill>
            <a:srgbClr val="FFFFFF"/>
          </a:solidFill>
          <a:ln>
            <a:solidFill>
              <a:srgbClr val="000000"/>
            </a:solidFill>
            <a:miter lim="800000"/>
            <a:headEnd/>
            <a:tailEnd/>
          </a:ln>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sp>
      <p:sp>
        <p:nvSpPr>
          <p:cNvPr id="10242" name="Text Box 2"/>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s-ES">
              <a:cs typeface="Droid Sans Fallback" charset="0"/>
            </a:endParaRPr>
          </a:p>
        </p:txBody>
      </p:sp>
      <p:sp>
        <p:nvSpPr>
          <p:cNvPr id="10243"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0766" tIns="40383" rIns="80766" bIns="4038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hangingPunct="1">
              <a:lnSpc>
                <a:spcPct val="100000"/>
              </a:lnSpc>
              <a:buClrTx/>
              <a:buFontTx/>
              <a:buNone/>
              <a:defRPr/>
            </a:pPr>
            <a:fld id="{D865B81A-F336-CE48-9685-E838C7C2FE9B}" type="slidenum">
              <a:rPr lang="en-US" smtClean="0">
                <a:latin typeface="+mn-lt" charset="0"/>
                <a:cs typeface="+mn-ea" charset="0"/>
              </a:rPr>
              <a:pPr hangingPunct="1">
                <a:lnSpc>
                  <a:spcPct val="100000"/>
                </a:lnSpc>
                <a:buClrTx/>
                <a:buFontTx/>
                <a:buNone/>
                <a:defRPr/>
              </a:pPr>
              <a:t>34</a:t>
            </a:fld>
            <a:endParaRPr lang="en-US" smtClean="0">
              <a:latin typeface="+mn-lt" charset="0"/>
              <a:cs typeface="+mn-e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 name="Rectangle 9"/>
          <p:cNvSpPr>
            <a:spLocks noGrp="1" noChangeArrowheads="1"/>
          </p:cNvSpPr>
          <p:nvPr>
            <p:ph type="sldNum" sz="quarter"/>
          </p:nvPr>
        </p:nvSpPr>
        <p:spPr/>
        <p:txBody>
          <a:bodyPr/>
          <a:lstStyle/>
          <a:p>
            <a:pPr>
              <a:defRPr/>
            </a:pPr>
            <a:fld id="{58387AE0-264E-1144-9866-F2964F2C1199}" type="slidenum">
              <a:rPr lang="en-US"/>
              <a:pPr>
                <a:defRPr/>
              </a:pPr>
              <a:t>35</a:t>
            </a:fld>
            <a:endParaRPr lang="en-US"/>
          </a:p>
        </p:txBody>
      </p:sp>
      <p:sp>
        <p:nvSpPr>
          <p:cNvPr id="11265" name="Text Box 1"/>
          <p:cNvSpPr txBox="1">
            <a:spLocks noGrp="1" noRot="1" noChangeAspect="1" noChangeArrowheads="1"/>
          </p:cNvSpPr>
          <p:nvPr>
            <p:ph type="sldImg"/>
          </p:nvPr>
        </p:nvSpPr>
        <p:spPr>
          <a:xfrm>
            <a:off x="0" y="0"/>
            <a:ext cx="1588" cy="1588"/>
          </a:xfrm>
          <a:solidFill>
            <a:srgbClr val="FFFFFF"/>
          </a:solidFill>
          <a:ln>
            <a:solidFill>
              <a:srgbClr val="000000"/>
            </a:solidFill>
            <a:miter lim="800000"/>
            <a:headEnd/>
            <a:tailEnd/>
          </a:ln>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sp>
      <p:sp>
        <p:nvSpPr>
          <p:cNvPr id="11266" name="Text Box 2"/>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s-ES">
              <a:cs typeface="Droid Sans Fallback" charset="0"/>
            </a:endParaRPr>
          </a:p>
        </p:txBody>
      </p:sp>
      <p:sp>
        <p:nvSpPr>
          <p:cNvPr id="11267" name="Text Box 3"/>
          <p:cNvSpPr txBox="1">
            <a:spLocks noChangeArrowheads="1"/>
          </p:cNvSpPr>
          <p:nvPr/>
        </p:nvSpPr>
        <p:spPr bwMode="auto">
          <a:xfrm>
            <a:off x="0" y="0"/>
            <a:ext cx="1401" cy="14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0766" tIns="40383" rIns="80766" bIns="4038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hangingPunct="1">
              <a:lnSpc>
                <a:spcPct val="100000"/>
              </a:lnSpc>
              <a:buClrTx/>
              <a:buFontTx/>
              <a:buNone/>
              <a:defRPr/>
            </a:pPr>
            <a:fld id="{C1E4ED1D-ADFC-0A4C-AADD-F4622E77E786}" type="slidenum">
              <a:rPr lang="en-US" smtClean="0">
                <a:latin typeface="+mn-lt" charset="0"/>
                <a:cs typeface="+mn-ea" charset="0"/>
              </a:rPr>
              <a:pPr hangingPunct="1">
                <a:lnSpc>
                  <a:spcPct val="100000"/>
                </a:lnSpc>
                <a:buClrTx/>
                <a:buFontTx/>
                <a:buNone/>
                <a:defRPr/>
              </a:pPr>
              <a:t>35</a:t>
            </a:fld>
            <a:endParaRPr lang="en-US" smtClean="0">
              <a:latin typeface="+mn-lt" charset="0"/>
              <a:cs typeface="+mn-e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67FC452C-C2F5-DA42-A202-228046DA4D61}" type="datetimeFigureOut">
              <a:rPr lang="es-ES" smtClean="0"/>
              <a:pPr/>
              <a:t>21/12/15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32896E8-07A0-5D4D-8CA7-0EE010541B87}"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4803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7FC452C-C2F5-DA42-A202-228046DA4D61}" type="datetimeFigureOut">
              <a:rPr lang="es-ES" smtClean="0"/>
              <a:pPr/>
              <a:t>21/12/15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32896E8-07A0-5D4D-8CA7-0EE010541B87}"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6012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7FC452C-C2F5-DA42-A202-228046DA4D61}" type="datetimeFigureOut">
              <a:rPr lang="es-ES" smtClean="0"/>
              <a:pPr/>
              <a:t>21/12/15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32896E8-07A0-5D4D-8CA7-0EE010541B87}"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9882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456481" y="273629"/>
            <a:ext cx="8222400" cy="1139160"/>
          </a:xfrm>
        </p:spPr>
        <p:txBody>
          <a:bodyPr/>
          <a:lstStyle/>
          <a:p>
            <a:r>
              <a:rPr lang="es-ES_tradnl" smtClean="0"/>
              <a:t>Clic para editar título</a:t>
            </a:r>
            <a:endParaRPr lang="es-E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38CBD133-D9E9-BE46-8E39-58B626D0A2E9}" type="slidenum">
              <a:rPr lang="en-US"/>
              <a:pPr>
                <a:defRPr/>
              </a:pPr>
              <a:t>‹Nr.›</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0355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73352"/>
            <a:ext cx="8228763" cy="1145335"/>
          </a:xfrm>
          <a:prstGeom prst="rect">
            <a:avLst/>
          </a:prstGeom>
        </p:spPr>
        <p:txBody>
          <a:bodyPr lIns="0" tIns="0" rIns="0" bIns="0" anchor="ctr"/>
          <a:lstStyle/>
          <a:p>
            <a:pPr algn="ctr"/>
            <a:endParaRPr/>
          </a:p>
        </p:txBody>
      </p:sp>
      <p:sp>
        <p:nvSpPr>
          <p:cNvPr id="6" name="PlaceHolder 2"/>
          <p:cNvSpPr>
            <a:spLocks noGrp="1"/>
          </p:cNvSpPr>
          <p:nvPr>
            <p:ph type="subTitle"/>
          </p:nvPr>
        </p:nvSpPr>
        <p:spPr>
          <a:xfrm>
            <a:off x="457172" y="1604841"/>
            <a:ext cx="8228763" cy="3977811"/>
          </a:xfrm>
          <a:prstGeom prst="rect">
            <a:avLst/>
          </a:prstGeom>
        </p:spPr>
        <p:txBody>
          <a:bodyPr lIns="0" tIns="0" rIns="0" bIns="0" anchor="ctr"/>
          <a:lstStyle/>
          <a:p>
            <a:pPr algn="ct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171761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7FC452C-C2F5-DA42-A202-228046DA4D61}" type="datetimeFigureOut">
              <a:rPr lang="es-ES" smtClean="0"/>
              <a:pPr/>
              <a:t>21/12/15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32896E8-07A0-5D4D-8CA7-0EE010541B87}"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5575062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67FC452C-C2F5-DA42-A202-228046DA4D61}" type="datetimeFigureOut">
              <a:rPr lang="es-ES" smtClean="0"/>
              <a:pPr/>
              <a:t>21/12/15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32896E8-07A0-5D4D-8CA7-0EE010541B87}"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451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67FC452C-C2F5-DA42-A202-228046DA4D61}" type="datetimeFigureOut">
              <a:rPr lang="es-ES" smtClean="0"/>
              <a:pPr/>
              <a:t>21/12/15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32896E8-07A0-5D4D-8CA7-0EE010541B87}"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51661418"/>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67FC452C-C2F5-DA42-A202-228046DA4D61}" type="datetimeFigureOut">
              <a:rPr lang="es-ES" smtClean="0"/>
              <a:pPr/>
              <a:t>21/12/15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32896E8-07A0-5D4D-8CA7-0EE010541B87}"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922024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67FC452C-C2F5-DA42-A202-228046DA4D61}" type="datetimeFigureOut">
              <a:rPr lang="es-ES" smtClean="0"/>
              <a:pPr/>
              <a:t>21/12/15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32896E8-07A0-5D4D-8CA7-0EE010541B87}"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599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7FC452C-C2F5-DA42-A202-228046DA4D61}" type="datetimeFigureOut">
              <a:rPr lang="es-ES" smtClean="0"/>
              <a:pPr/>
              <a:t>21/12/15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32896E8-07A0-5D4D-8CA7-0EE010541B87}"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298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7FC452C-C2F5-DA42-A202-228046DA4D61}" type="datetimeFigureOut">
              <a:rPr lang="es-ES" smtClean="0"/>
              <a:pPr/>
              <a:t>21/12/15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32896E8-07A0-5D4D-8CA7-0EE010541B87}"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185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7FC452C-C2F5-DA42-A202-228046DA4D61}" type="datetimeFigureOut">
              <a:rPr lang="es-ES" smtClean="0"/>
              <a:pPr/>
              <a:t>21/12/15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32896E8-07A0-5D4D-8CA7-0EE010541B87}"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20644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C452C-C2F5-DA42-A202-228046DA4D61}" type="datetimeFigureOut">
              <a:rPr lang="es-ES" smtClean="0"/>
              <a:pPr/>
              <a:t>21/12/15</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896E8-07A0-5D4D-8CA7-0EE010541B87}" type="slidenum">
              <a:rPr lang="es-ES" smtClean="0"/>
              <a:pPr/>
              <a:t>‹Nr.›</a:t>
            </a:fld>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1048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df"/><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jpeg"/><Relationship Id="rId6" Type="http://schemas.openxmlformats.org/officeDocument/2006/relationships/image" Target="../media/image36.png"/><Relationship Id="rId7"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1.xm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oleObject" Target="../embeddings/oleObject1.bin"/><Relationship Id="rId9" Type="http://schemas.openxmlformats.org/officeDocument/2006/relationships/image" Target="../media/image13.jpeg"/><Relationship Id="rId10"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lmundo.es/ciencia/2015/10/06/5613975c22601dd4168b457d.html" TargetMode="External"/><Relationship Id="rId3"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microsoft.com/office/2007/relationships/hdphoto" Target="../media/hdphoto1.wdp"/><Relationship Id="rId6" Type="http://schemas.openxmlformats.org/officeDocument/2006/relationships/image" Target="../media/image77.png"/><Relationship Id="rId7"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34.xml.rels><?xml version="1.0" encoding="UTF-8" standalone="yes"?>
<Relationships xmlns="http://schemas.openxmlformats.org/package/2006/relationships"><Relationship Id="rId11" Type="http://schemas.openxmlformats.org/officeDocument/2006/relationships/image" Target="../media/image109.jpeg"/><Relationship Id="rId12" Type="http://schemas.openxmlformats.org/officeDocument/2006/relationships/image" Target="../media/image110.jpeg"/><Relationship Id="rId13" Type="http://schemas.openxmlformats.org/officeDocument/2006/relationships/image" Target="../media/image111.jpeg"/><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jpeg"/><Relationship Id="rId7" Type="http://schemas.openxmlformats.org/officeDocument/2006/relationships/image" Target="../media/image105.jpeg"/><Relationship Id="rId8" Type="http://schemas.openxmlformats.org/officeDocument/2006/relationships/image" Target="../media/image106.jpeg"/><Relationship Id="rId9" Type="http://schemas.openxmlformats.org/officeDocument/2006/relationships/image" Target="../media/image107.png"/><Relationship Id="rId10" Type="http://schemas.openxmlformats.org/officeDocument/2006/relationships/image" Target="../media/image108.jpeg"/></Relationships>
</file>

<file path=ppt/slides/_rels/slide35.xml.rels><?xml version="1.0" encoding="UTF-8" standalone="yes"?>
<Relationships xmlns="http://schemas.openxmlformats.org/package/2006/relationships"><Relationship Id="rId11" Type="http://schemas.openxmlformats.org/officeDocument/2006/relationships/image" Target="../media/image120.jpeg"/><Relationship Id="rId12" Type="http://schemas.openxmlformats.org/officeDocument/2006/relationships/image" Target="../media/image121.jpeg"/><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117.png"/><Relationship Id="rId9" Type="http://schemas.openxmlformats.org/officeDocument/2006/relationships/image" Target="../media/image118.jpeg"/><Relationship Id="rId10" Type="http://schemas.openxmlformats.org/officeDocument/2006/relationships/image" Target="../media/image119.jpeg"/></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jpeg"/><Relationship Id="rId5" Type="http://schemas.openxmlformats.org/officeDocument/2006/relationships/image" Target="../media/image124.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jpeg"/><Relationship Id="rId5" Type="http://schemas.openxmlformats.org/officeDocument/2006/relationships/image" Target="../media/image127.png"/><Relationship Id="rId6" Type="http://schemas.openxmlformats.org/officeDocument/2006/relationships/image" Target="../media/image128.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 Id="rId3" Type="http://schemas.openxmlformats.org/officeDocument/2006/relationships/image" Target="../media/image132.png"/></Relationships>
</file>

<file path=ppt/slides/_rels/slide41.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hyperlink" Target="http://arxiv.org/abs/arXiv:1512.04442" TargetMode="External"/><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1" Type="http://schemas.openxmlformats.org/officeDocument/2006/relationships/slideLayout" Target="../slideLayouts/slideLayout1.xml"/><Relationship Id="rId2" Type="http://schemas.openxmlformats.org/officeDocument/2006/relationships/image" Target="../media/image133.png"/></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jpeg"/><Relationship Id="rId5" Type="http://schemas.openxmlformats.org/officeDocument/2006/relationships/image" Target="../media/image141.png"/><Relationship Id="rId6"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43.xml.rels><?xml version="1.0" encoding="UTF-8" standalone="yes"?>
<Relationships xmlns="http://schemas.openxmlformats.org/package/2006/relationships"><Relationship Id="rId11" Type="http://schemas.openxmlformats.org/officeDocument/2006/relationships/image" Target="../media/image151.png"/><Relationship Id="rId12" Type="http://schemas.openxmlformats.org/officeDocument/2006/relationships/image" Target="../media/image136.png"/><Relationship Id="rId13" Type="http://schemas.openxmlformats.org/officeDocument/2006/relationships/hyperlink" Target="http://www.dmdcosillas.org/wp-content/uploads/2013/03/lupa.png" TargetMode="External"/><Relationship Id="rId14" Type="http://schemas.openxmlformats.org/officeDocument/2006/relationships/image" Target="../media/image152.png"/><Relationship Id="rId15" Type="http://schemas.openxmlformats.org/officeDocument/2006/relationships/image" Target="../media/image137.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6" Type="http://schemas.openxmlformats.org/officeDocument/2006/relationships/oleObject" Target="../embeddings/oleObject2.bin"/><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0" Type="http://schemas.openxmlformats.org/officeDocument/2006/relationships/image" Target="../media/image150.png"/></Relationships>
</file>

<file path=ppt/slides/_rels/slide44.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jpeg"/><Relationship Id="rId6" Type="http://schemas.openxmlformats.org/officeDocument/2006/relationships/image" Target="../media/image157.png"/><Relationship Id="rId7" Type="http://schemas.openxmlformats.org/officeDocument/2006/relationships/image" Target="../media/image158.png"/><Relationship Id="rId8"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 Id="rId3" Type="http://schemas.openxmlformats.org/officeDocument/2006/relationships/image" Target="../media/image1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jpeg"/><Relationship Id="rId5" Type="http://schemas.openxmlformats.org/officeDocument/2006/relationships/image" Target="../media/image164.jpeg"/><Relationship Id="rId6" Type="http://schemas.openxmlformats.org/officeDocument/2006/relationships/image" Target="../media/image165.png"/><Relationship Id="rId7" Type="http://schemas.openxmlformats.org/officeDocument/2006/relationships/image" Target="../media/image166.png"/><Relationship Id="rId8" Type="http://schemas.openxmlformats.org/officeDocument/2006/relationships/image" Target="../media/image167.jpeg"/><Relationship Id="rId9" Type="http://schemas.openxmlformats.org/officeDocument/2006/relationships/image" Target="../media/image168.jpeg"/><Relationship Id="rId10" Type="http://schemas.openxmlformats.org/officeDocument/2006/relationships/image" Target="NULL"/><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png"/><Relationship Id="rId6"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4.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5.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1" Type="http://schemas.openxmlformats.org/officeDocument/2006/relationships/slideLayout" Target="../slideLayouts/slideLayout2.xml"/><Relationship Id="rId2" Type="http://schemas.openxmlformats.org/officeDocument/2006/relationships/image" Target="../media/image18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9.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5" Type="http://schemas.openxmlformats.org/officeDocument/2006/relationships/image" Target="../media/image188.png"/><Relationship Id="rId6"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image" Target="../media/image18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jpeg"/><Relationship Id="rId7" Type="http://schemas.openxmlformats.org/officeDocument/2006/relationships/hyperlink" Target="https://www.i-cpan.es/detalleNoticia.php?id=460" TargetMode="External"/><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5.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550238" y="1583329"/>
            <a:ext cx="8001000" cy="4953000"/>
            <a:chOff x="0" y="624"/>
            <a:chExt cx="3117" cy="1632"/>
          </a:xfrm>
        </p:grpSpPr>
        <p:pic>
          <p:nvPicPr>
            <p:cNvPr id="5" name="Picture 4" descr="fig_1"/>
            <p:cNvPicPr>
              <a:picLocks noChangeAspect="1" noChangeArrowheads="1"/>
            </p:cNvPicPr>
            <p:nvPr/>
          </p:nvPicPr>
          <p:blipFill>
            <a:blip r:embed="rId3"/>
            <a:srcRect/>
            <a:stretch>
              <a:fillRect/>
            </a:stretch>
          </p:blipFill>
          <p:spPr bwMode="auto">
            <a:xfrm>
              <a:off x="0" y="624"/>
              <a:ext cx="2283" cy="1612"/>
            </a:xfrm>
            <a:prstGeom prst="rect">
              <a:avLst/>
            </a:prstGeom>
            <a:noFill/>
          </p:spPr>
        </p:pic>
        <p:pic>
          <p:nvPicPr>
            <p:cNvPr id="6" name="Picture 5" descr="fig_2"/>
            <p:cNvPicPr>
              <a:picLocks noChangeAspect="1" noChangeArrowheads="1"/>
            </p:cNvPicPr>
            <p:nvPr/>
          </p:nvPicPr>
          <p:blipFill>
            <a:blip r:embed="rId4"/>
            <a:srcRect/>
            <a:stretch>
              <a:fillRect/>
            </a:stretch>
          </p:blipFill>
          <p:spPr bwMode="auto">
            <a:xfrm>
              <a:off x="2256" y="672"/>
              <a:ext cx="861" cy="1584"/>
            </a:xfrm>
            <a:prstGeom prst="rect">
              <a:avLst/>
            </a:prstGeom>
            <a:noFill/>
          </p:spPr>
        </p:pic>
      </p:grpSp>
      <p:pic>
        <p:nvPicPr>
          <p:cNvPr id="9" name="Imagen 8"/>
          <p:cNvPicPr>
            <a:picLocks noChangeAspect="1"/>
          </p:cNvPicPr>
          <p:nvPr/>
        </p:nvPicPr>
        <p:blipFill>
          <a:blip r:embed="rId5"/>
          <a:stretch>
            <a:fillRect/>
          </a:stretch>
        </p:blipFill>
        <p:spPr>
          <a:xfrm>
            <a:off x="0" y="0"/>
            <a:ext cx="736600" cy="1028700"/>
          </a:xfrm>
          <a:prstGeom prst="rect">
            <a:avLst/>
          </a:prstGeom>
        </p:spPr>
      </p:pic>
      <p:pic>
        <p:nvPicPr>
          <p:cNvPr id="10" name="Imagen 9"/>
          <p:cNvPicPr>
            <a:picLocks noChangeAspect="1"/>
          </p:cNvPicPr>
          <p:nvPr/>
        </p:nvPicPr>
        <p:blipFill>
          <a:blip r:embed="rId6"/>
          <a:stretch>
            <a:fillRect/>
          </a:stretch>
        </p:blipFill>
        <p:spPr>
          <a:xfrm>
            <a:off x="736600" y="0"/>
            <a:ext cx="1651000" cy="1066800"/>
          </a:xfrm>
          <a:prstGeom prst="rect">
            <a:avLst/>
          </a:prstGeom>
        </p:spPr>
      </p:pic>
      <p:pic>
        <p:nvPicPr>
          <p:cNvPr id="11" name="Imagen 10"/>
          <p:cNvPicPr>
            <a:picLocks noChangeAspect="1"/>
          </p:cNvPicPr>
          <p:nvPr/>
        </p:nvPicPr>
        <p:blipFill>
          <a:blip r:embed="rId7"/>
          <a:stretch>
            <a:fillRect/>
          </a:stretch>
        </p:blipFill>
        <p:spPr>
          <a:xfrm>
            <a:off x="2387600" y="0"/>
            <a:ext cx="1244600" cy="1219200"/>
          </a:xfrm>
          <a:prstGeom prst="rect">
            <a:avLst/>
          </a:prstGeom>
        </p:spPr>
      </p:pic>
      <p:sp>
        <p:nvSpPr>
          <p:cNvPr id="12" name="CuadroTexto 11"/>
          <p:cNvSpPr txBox="1"/>
          <p:nvPr/>
        </p:nvSpPr>
        <p:spPr>
          <a:xfrm>
            <a:off x="3825134" y="173177"/>
            <a:ext cx="5170633" cy="923330"/>
          </a:xfrm>
          <a:prstGeom prst="rect">
            <a:avLst/>
          </a:prstGeom>
          <a:gradFill flip="none" rotWithShape="1">
            <a:gsLst>
              <a:gs pos="0">
                <a:srgbClr val="CAA0E2"/>
              </a:gs>
              <a:gs pos="100000">
                <a:srgbClr val="FFFFFF"/>
              </a:gs>
            </a:gsLst>
            <a:lin ang="0" scaled="1"/>
            <a:tileRect/>
          </a:gradFill>
          <a:ln>
            <a:gradFill flip="none" rotWithShape="1">
              <a:gsLst>
                <a:gs pos="0">
                  <a:srgbClr val="FFFF00"/>
                </a:gs>
                <a:gs pos="100000">
                  <a:srgbClr val="FFFFFF"/>
                </a:gs>
              </a:gsLst>
              <a:lin ang="0" scaled="1"/>
              <a:tileRect/>
            </a:gradFill>
          </a:ln>
        </p:spPr>
        <p:txBody>
          <a:bodyPr wrap="square" rtlCol="0">
            <a:spAutoFit/>
          </a:bodyPr>
          <a:lstStyle/>
          <a:p>
            <a:pPr algn="ctr"/>
            <a:r>
              <a:rPr lang="es-ES_tradnl" dirty="0" smtClean="0"/>
              <a:t>Informe del Departamento de Física  Experimental</a:t>
            </a:r>
          </a:p>
          <a:p>
            <a:pPr algn="ctr"/>
            <a:r>
              <a:rPr lang="es-ES_tradnl" dirty="0" smtClean="0"/>
              <a:t>2015</a:t>
            </a:r>
          </a:p>
          <a:p>
            <a:pPr algn="ctr"/>
            <a:r>
              <a:rPr lang="es-ES_tradnl" dirty="0" smtClean="0"/>
              <a:t>(Berta Rubio)</a:t>
            </a:r>
            <a:endParaRPr lang="en-GB" dirty="0"/>
          </a:p>
        </p:txBody>
      </p:sp>
      <p:sp>
        <p:nvSpPr>
          <p:cNvPr id="13" name="CuadroTexto 12"/>
          <p:cNvSpPr txBox="1"/>
          <p:nvPr/>
        </p:nvSpPr>
        <p:spPr>
          <a:xfrm>
            <a:off x="550238" y="1359673"/>
            <a:ext cx="8001000" cy="369332"/>
          </a:xfrm>
          <a:prstGeom prst="rect">
            <a:avLst/>
          </a:prstGeom>
          <a:gradFill flip="none" rotWithShape="1">
            <a:gsLst>
              <a:gs pos="0">
                <a:srgbClr val="CAA0E2"/>
              </a:gs>
              <a:gs pos="100000">
                <a:srgbClr val="FFFFFF"/>
              </a:gs>
            </a:gsLst>
            <a:path path="circle">
              <a:fillToRect l="100000" t="100000"/>
            </a:path>
            <a:tileRect r="-100000" b="-100000"/>
          </a:gradFill>
        </p:spPr>
        <p:txBody>
          <a:bodyPr wrap="square" rtlCol="0">
            <a:spAutoFit/>
          </a:bodyPr>
          <a:lstStyle/>
          <a:p>
            <a:r>
              <a:rPr lang="es-ES_tradnl" dirty="0" smtClean="0"/>
              <a:t>Actividades en Física de Partículas, </a:t>
            </a:r>
            <a:r>
              <a:rPr lang="es-ES_tradnl" dirty="0" err="1" smtClean="0"/>
              <a:t>Astropartículas</a:t>
            </a:r>
            <a:r>
              <a:rPr lang="es-ES_tradnl" dirty="0" smtClean="0"/>
              <a:t>, Nuclear y Aplicaciones médicas</a:t>
            </a:r>
            <a:endParaRPr lang="en-GB" dirty="0"/>
          </a:p>
        </p:txBody>
      </p:sp>
      <p:sp>
        <p:nvSpPr>
          <p:cNvPr id="14" name="Elipse 13"/>
          <p:cNvSpPr/>
          <p:nvPr/>
        </p:nvSpPr>
        <p:spPr>
          <a:xfrm>
            <a:off x="5781235" y="2003901"/>
            <a:ext cx="733994" cy="766925"/>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Elipse 14"/>
          <p:cNvSpPr/>
          <p:nvPr/>
        </p:nvSpPr>
        <p:spPr>
          <a:xfrm>
            <a:off x="3995560" y="4857192"/>
            <a:ext cx="1389812" cy="1500864"/>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Elipse 15"/>
          <p:cNvSpPr/>
          <p:nvPr/>
        </p:nvSpPr>
        <p:spPr>
          <a:xfrm>
            <a:off x="2698743" y="5005629"/>
            <a:ext cx="1126391" cy="1162758"/>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Elipse 16"/>
          <p:cNvSpPr/>
          <p:nvPr/>
        </p:nvSpPr>
        <p:spPr>
          <a:xfrm>
            <a:off x="2387600" y="2077638"/>
            <a:ext cx="733994" cy="766925"/>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Elipse 17"/>
          <p:cNvSpPr/>
          <p:nvPr/>
        </p:nvSpPr>
        <p:spPr>
          <a:xfrm>
            <a:off x="6410451" y="2263987"/>
            <a:ext cx="733994" cy="766925"/>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Marcador de fecha 18"/>
          <p:cNvSpPr>
            <a:spLocks noGrp="1"/>
          </p:cNvSpPr>
          <p:nvPr>
            <p:ph type="dt" sz="half" idx="10"/>
          </p:nvPr>
        </p:nvSpPr>
        <p:spPr/>
        <p:txBody>
          <a:bodyPr/>
          <a:lstStyle/>
          <a:p>
            <a:r>
              <a:rPr lang="es-ES_tradnl" smtClean="0"/>
              <a:t>20/12/13</a:t>
            </a:r>
            <a:endParaRPr lang="en-GB" dirty="0"/>
          </a:p>
        </p:txBody>
      </p:sp>
      <p:sp>
        <p:nvSpPr>
          <p:cNvPr id="20" name="Marcador de pie de página 19"/>
          <p:cNvSpPr>
            <a:spLocks noGrp="1"/>
          </p:cNvSpPr>
          <p:nvPr>
            <p:ph type="ftr" sz="quarter" idx="11"/>
          </p:nvPr>
        </p:nvSpPr>
        <p:spPr/>
        <p:txBody>
          <a:bodyPr/>
          <a:lstStyle/>
          <a:p>
            <a:r>
              <a:rPr lang="es-ES_tradnl" smtClean="0"/>
              <a:t>Berta Rubio</a:t>
            </a:r>
            <a:endParaRPr lang="en-GB" dirty="0"/>
          </a:p>
        </p:txBody>
      </p:sp>
      <p:sp>
        <p:nvSpPr>
          <p:cNvPr id="21" name="Marcador de número de diapositiva 20"/>
          <p:cNvSpPr>
            <a:spLocks noGrp="1"/>
          </p:cNvSpPr>
          <p:nvPr>
            <p:ph type="sldNum" sz="quarter" idx="12"/>
          </p:nvPr>
        </p:nvSpPr>
        <p:spPr/>
        <p:txBody>
          <a:bodyPr/>
          <a:lstStyle/>
          <a:p>
            <a:fld id="{D8B14051-48AA-0E41-937A-1E592827C244}" type="slidenum">
              <a:rPr lang="en-GB" smtClean="0"/>
              <a:pPr/>
              <a:t>1</a:t>
            </a:fld>
            <a:endParaRPr lang="en-GB"/>
          </a:p>
        </p:txBody>
      </p:sp>
      <p:pic>
        <p:nvPicPr>
          <p:cNvPr id="22" name="Imagen 21"/>
          <p:cNvPicPr>
            <a:picLocks noChangeAspect="1"/>
          </p:cNvPicPr>
          <p:nvPr/>
        </p:nvPicPr>
        <p:blipFill>
          <a:blip r:embed="rId8"/>
          <a:stretch>
            <a:fillRect/>
          </a:stretch>
        </p:blipFill>
        <p:spPr>
          <a:xfrm>
            <a:off x="3546737" y="3030912"/>
            <a:ext cx="1838635" cy="1061155"/>
          </a:xfrm>
          <a:prstGeom prst="rect">
            <a:avLst/>
          </a:prstGeom>
        </p:spPr>
      </p:pic>
      <p:sp>
        <p:nvSpPr>
          <p:cNvPr id="23" name="Elipse 22"/>
          <p:cNvSpPr/>
          <p:nvPr/>
        </p:nvSpPr>
        <p:spPr>
          <a:xfrm>
            <a:off x="4651378" y="2844563"/>
            <a:ext cx="733994" cy="766925"/>
          </a:xfrm>
          <a:prstGeom prst="ellipse">
            <a:avLst/>
          </a:prstGeom>
          <a:noFill/>
          <a:ln w="57150" cap="flat" cmpd="sng" algn="ctr">
            <a:solidFill>
              <a:srgbClr val="2FEBE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7736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n 2" descr="AGATA_2015.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98192"/>
            <a:ext cx="9144000" cy="646161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19555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550238" y="1583329"/>
            <a:ext cx="8001000" cy="4953000"/>
            <a:chOff x="0" y="624"/>
            <a:chExt cx="3117" cy="1632"/>
          </a:xfrm>
        </p:grpSpPr>
        <p:pic>
          <p:nvPicPr>
            <p:cNvPr id="5" name="Picture 4" descr="fig_1"/>
            <p:cNvPicPr>
              <a:picLocks noChangeAspect="1" noChangeArrowheads="1"/>
            </p:cNvPicPr>
            <p:nvPr/>
          </p:nvPicPr>
          <p:blipFill>
            <a:blip r:embed="rId2"/>
            <a:srcRect/>
            <a:stretch>
              <a:fillRect/>
            </a:stretch>
          </p:blipFill>
          <p:spPr bwMode="auto">
            <a:xfrm>
              <a:off x="0" y="624"/>
              <a:ext cx="2283" cy="1612"/>
            </a:xfrm>
            <a:prstGeom prst="rect">
              <a:avLst/>
            </a:prstGeom>
            <a:noFill/>
          </p:spPr>
        </p:pic>
        <p:pic>
          <p:nvPicPr>
            <p:cNvPr id="6" name="Picture 5" descr="fig_2"/>
            <p:cNvPicPr>
              <a:picLocks noChangeAspect="1" noChangeArrowheads="1"/>
            </p:cNvPicPr>
            <p:nvPr/>
          </p:nvPicPr>
          <p:blipFill>
            <a:blip r:embed="rId3"/>
            <a:srcRect/>
            <a:stretch>
              <a:fillRect/>
            </a:stretch>
          </p:blipFill>
          <p:spPr bwMode="auto">
            <a:xfrm>
              <a:off x="2256" y="672"/>
              <a:ext cx="861" cy="1584"/>
            </a:xfrm>
            <a:prstGeom prst="rect">
              <a:avLst/>
            </a:prstGeom>
            <a:noFill/>
          </p:spPr>
        </p:pic>
      </p:grpSp>
      <p:sp>
        <p:nvSpPr>
          <p:cNvPr id="13" name="CuadroTexto 12"/>
          <p:cNvSpPr txBox="1"/>
          <p:nvPr/>
        </p:nvSpPr>
        <p:spPr>
          <a:xfrm>
            <a:off x="2977213" y="539267"/>
            <a:ext cx="3001953" cy="923330"/>
          </a:xfrm>
          <a:prstGeom prst="rect">
            <a:avLst/>
          </a:prstGeom>
          <a:solidFill>
            <a:srgbClr val="CAA0E2"/>
          </a:solidFill>
        </p:spPr>
        <p:txBody>
          <a:bodyPr wrap="square" rtlCol="0">
            <a:spAutoFit/>
          </a:bodyPr>
          <a:lstStyle/>
          <a:p>
            <a:r>
              <a:rPr lang="es-ES_tradnl" dirty="0" smtClean="0"/>
              <a:t>Actividades en Física de neutrinos (la partícula fantasma</a:t>
            </a:r>
            <a:r>
              <a:rPr lang="es-ES_tradnl" dirty="0" smtClean="0"/>
              <a:t>) y </a:t>
            </a:r>
            <a:r>
              <a:rPr lang="es-ES_tradnl" dirty="0" err="1" smtClean="0"/>
              <a:t>astropart</a:t>
            </a:r>
            <a:r>
              <a:rPr lang="es-ES_tradnl" dirty="0" err="1" smtClean="0"/>
              <a:t>ículas</a:t>
            </a:r>
            <a:endParaRPr lang="en-GB" dirty="0"/>
          </a:p>
        </p:txBody>
      </p:sp>
      <p:sp>
        <p:nvSpPr>
          <p:cNvPr id="14" name="Elipse 13"/>
          <p:cNvSpPr/>
          <p:nvPr/>
        </p:nvSpPr>
        <p:spPr>
          <a:xfrm>
            <a:off x="2630832" y="4976765"/>
            <a:ext cx="1270058" cy="1331812"/>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Conector recto de flecha 7"/>
          <p:cNvCxnSpPr/>
          <p:nvPr/>
        </p:nvCxnSpPr>
        <p:spPr>
          <a:xfrm rot="10800000" flipV="1">
            <a:off x="2977214" y="2330317"/>
            <a:ext cx="3154353" cy="379341"/>
          </a:xfrm>
          <a:prstGeom prst="straightConnector1">
            <a:avLst/>
          </a:prstGeom>
          <a:ln w="25400" cap="flat" cmpd="sng" algn="ctr">
            <a:solidFill>
              <a:srgbClr val="FF00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 name="Elipse 9"/>
          <p:cNvSpPr/>
          <p:nvPr/>
        </p:nvSpPr>
        <p:spPr>
          <a:xfrm>
            <a:off x="5719381" y="2007343"/>
            <a:ext cx="750488" cy="702316"/>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Conector recto de flecha 8"/>
          <p:cNvCxnSpPr/>
          <p:nvPr/>
        </p:nvCxnSpPr>
        <p:spPr>
          <a:xfrm rot="5400000">
            <a:off x="3488468" y="2869530"/>
            <a:ext cx="2828552" cy="2457644"/>
          </a:xfrm>
          <a:prstGeom prst="straightConnector1">
            <a:avLst/>
          </a:prstGeom>
          <a:ln w="25400" cap="flat" cmpd="sng" algn="ctr">
            <a:solidFill>
              <a:srgbClr val="FF00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Marcador de fecha 10"/>
          <p:cNvSpPr>
            <a:spLocks noGrp="1"/>
          </p:cNvSpPr>
          <p:nvPr>
            <p:ph type="dt" sz="half" idx="10"/>
          </p:nvPr>
        </p:nvSpPr>
        <p:spPr/>
        <p:txBody>
          <a:bodyPr/>
          <a:lstStyle/>
          <a:p>
            <a:r>
              <a:rPr lang="es-ES_tradnl" smtClean="0"/>
              <a:t>20/12/12</a:t>
            </a:r>
            <a:endParaRPr lang="en-GB"/>
          </a:p>
        </p:txBody>
      </p:sp>
      <p:sp>
        <p:nvSpPr>
          <p:cNvPr id="12" name="Marcador de pie de página 11"/>
          <p:cNvSpPr>
            <a:spLocks noGrp="1"/>
          </p:cNvSpPr>
          <p:nvPr>
            <p:ph type="ftr" sz="quarter" idx="11"/>
          </p:nvPr>
        </p:nvSpPr>
        <p:spPr/>
        <p:txBody>
          <a:bodyPr/>
          <a:lstStyle/>
          <a:p>
            <a:r>
              <a:rPr lang="es-ES_tradnl" smtClean="0"/>
              <a:t>Berta Rubio</a:t>
            </a:r>
            <a:endParaRPr lang="en-GB"/>
          </a:p>
        </p:txBody>
      </p:sp>
      <p:sp>
        <p:nvSpPr>
          <p:cNvPr id="15" name="Marcador de número de diapositiva 14"/>
          <p:cNvSpPr>
            <a:spLocks noGrp="1"/>
          </p:cNvSpPr>
          <p:nvPr>
            <p:ph type="sldNum" sz="quarter" idx="12"/>
          </p:nvPr>
        </p:nvSpPr>
        <p:spPr/>
        <p:txBody>
          <a:bodyPr/>
          <a:lstStyle/>
          <a:p>
            <a:fld id="{D8B14051-48AA-0E41-937A-1E592827C244}" type="slidenum">
              <a:rPr lang="en-GB" smtClean="0"/>
              <a:pPr/>
              <a:t>11</a:t>
            </a:fld>
            <a:endParaRPr lang="en-GB"/>
          </a:p>
        </p:txBody>
      </p:sp>
      <p:pic>
        <p:nvPicPr>
          <p:cNvPr id="16" name="Imagen 15"/>
          <p:cNvPicPr>
            <a:picLocks noChangeAspect="1"/>
          </p:cNvPicPr>
          <p:nvPr/>
        </p:nvPicPr>
        <p:blipFill>
          <a:blip r:embed="rId4"/>
          <a:stretch>
            <a:fillRect/>
          </a:stretch>
        </p:blipFill>
        <p:spPr>
          <a:xfrm>
            <a:off x="3546737" y="3030912"/>
            <a:ext cx="1838635" cy="1061155"/>
          </a:xfrm>
          <a:prstGeom prst="rect">
            <a:avLst/>
          </a:prstGeom>
        </p:spPr>
      </p:pic>
      <p:sp>
        <p:nvSpPr>
          <p:cNvPr id="17" name="Elipse 16"/>
          <p:cNvSpPr/>
          <p:nvPr/>
        </p:nvSpPr>
        <p:spPr>
          <a:xfrm>
            <a:off x="4651378" y="2844563"/>
            <a:ext cx="733994" cy="766925"/>
          </a:xfrm>
          <a:prstGeom prst="ellipse">
            <a:avLst/>
          </a:prstGeom>
          <a:noFill/>
          <a:ln w="57150" cap="flat" cmpd="sng" algn="ctr">
            <a:solidFill>
              <a:srgbClr val="2FEBE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8" name="Conector recto de flecha 17"/>
          <p:cNvCxnSpPr>
            <a:stCxn id="17" idx="3"/>
          </p:cNvCxnSpPr>
          <p:nvPr/>
        </p:nvCxnSpPr>
        <p:spPr>
          <a:xfrm rot="5400000" flipH="1">
            <a:off x="3546779" y="2287085"/>
            <a:ext cx="789513" cy="1634667"/>
          </a:xfrm>
          <a:prstGeom prst="straightConnector1">
            <a:avLst/>
          </a:prstGeom>
          <a:ln w="25400" cap="flat" cmpd="sng" algn="ctr">
            <a:solidFill>
              <a:srgbClr val="2FEBE4"/>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Conector recto de flecha 21"/>
          <p:cNvCxnSpPr/>
          <p:nvPr/>
        </p:nvCxnSpPr>
        <p:spPr>
          <a:xfrm rot="5400000">
            <a:off x="3346240" y="3782970"/>
            <a:ext cx="1785224" cy="1129859"/>
          </a:xfrm>
          <a:prstGeom prst="straightConnector1">
            <a:avLst/>
          </a:prstGeom>
          <a:ln w="25400" cap="flat" cmpd="sng" algn="ctr">
            <a:solidFill>
              <a:srgbClr val="2FEBE4"/>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CuadroTexto 24"/>
          <p:cNvSpPr txBox="1"/>
          <p:nvPr/>
        </p:nvSpPr>
        <p:spPr>
          <a:xfrm>
            <a:off x="6713160" y="539267"/>
            <a:ext cx="1825515" cy="646331"/>
          </a:xfrm>
          <a:prstGeom prst="rect">
            <a:avLst/>
          </a:prstGeom>
          <a:solidFill>
            <a:schemeClr val="bg1"/>
          </a:solidFill>
        </p:spPr>
        <p:txBody>
          <a:bodyPr wrap="none" rtlCol="0">
            <a:spAutoFit/>
          </a:bodyPr>
          <a:lstStyle/>
          <a:p>
            <a:r>
              <a:rPr lang="en-GB" dirty="0" err="1" smtClean="0">
                <a:solidFill>
                  <a:srgbClr val="FF0000"/>
                </a:solidFill>
              </a:rPr>
              <a:t>Materia</a:t>
            </a:r>
            <a:r>
              <a:rPr lang="en-GB" dirty="0" smtClean="0">
                <a:solidFill>
                  <a:srgbClr val="FF0000"/>
                </a:solidFill>
              </a:rPr>
              <a:t> </a:t>
            </a:r>
            <a:r>
              <a:rPr lang="en-GB" dirty="0" err="1" smtClean="0">
                <a:solidFill>
                  <a:srgbClr val="FF0000"/>
                </a:solidFill>
              </a:rPr>
              <a:t>ordinaria</a:t>
            </a:r>
            <a:endParaRPr lang="en-GB" dirty="0" smtClean="0">
              <a:solidFill>
                <a:srgbClr val="FF0000"/>
              </a:solidFill>
            </a:endParaRPr>
          </a:p>
          <a:p>
            <a:r>
              <a:rPr lang="en-GB" dirty="0" err="1" smtClean="0">
                <a:solidFill>
                  <a:srgbClr val="2FEBE4"/>
                </a:solidFill>
              </a:rPr>
              <a:t>Materia</a:t>
            </a:r>
            <a:r>
              <a:rPr lang="en-GB" dirty="0" smtClean="0">
                <a:solidFill>
                  <a:srgbClr val="2FEBE4"/>
                </a:solidFill>
              </a:rPr>
              <a:t> </a:t>
            </a:r>
            <a:r>
              <a:rPr lang="en-GB" dirty="0" err="1" smtClean="0">
                <a:solidFill>
                  <a:srgbClr val="2FEBE4"/>
                </a:solidFill>
              </a:rPr>
              <a:t>oscura</a:t>
            </a:r>
            <a:endParaRPr lang="en-GB" dirty="0">
              <a:solidFill>
                <a:srgbClr val="2FEBE4"/>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0131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925123" y="709191"/>
            <a:ext cx="3404618" cy="2539134"/>
          </a:xfrm>
          <a:prstGeom prst="rect">
            <a:avLst/>
          </a:prstGeom>
        </p:spPr>
      </p:pic>
      <p:pic>
        <p:nvPicPr>
          <p:cNvPr id="5" name="Imagen 4" descr="Screen Shot 2012-12-19 at 7.39.46 PM.png"/>
          <p:cNvPicPr>
            <a:picLocks noChangeAspect="1"/>
          </p:cNvPicPr>
          <p:nvPr/>
        </p:nvPicPr>
        <p:blipFill>
          <a:blip r:embed="rId4"/>
          <a:stretch>
            <a:fillRect/>
          </a:stretch>
        </p:blipFill>
        <p:spPr>
          <a:xfrm>
            <a:off x="5384323" y="615950"/>
            <a:ext cx="2813992" cy="2694881"/>
          </a:xfrm>
          <a:prstGeom prst="rect">
            <a:avLst/>
          </a:prstGeom>
        </p:spPr>
      </p:pic>
      <p:pic>
        <p:nvPicPr>
          <p:cNvPr id="6" name="8 Imagen" descr="posterCentral_antares.jpg"/>
          <p:cNvPicPr>
            <a:picLocks noChangeAspect="1"/>
          </p:cNvPicPr>
          <p:nvPr/>
        </p:nvPicPr>
        <p:blipFill>
          <a:blip r:embed="rId5" cstate="print"/>
          <a:srcRect/>
          <a:stretch>
            <a:fillRect/>
          </a:stretch>
        </p:blipFill>
        <p:spPr bwMode="auto">
          <a:xfrm>
            <a:off x="2446715" y="3980087"/>
            <a:ext cx="3375756" cy="2292421"/>
          </a:xfrm>
          <a:prstGeom prst="rect">
            <a:avLst/>
          </a:prstGeom>
          <a:noFill/>
          <a:ln w="9525">
            <a:noFill/>
            <a:miter lim="800000"/>
            <a:headEnd/>
            <a:tailEnd/>
          </a:ln>
        </p:spPr>
      </p:pic>
      <p:sp>
        <p:nvSpPr>
          <p:cNvPr id="8" name="Rectángulo 7"/>
          <p:cNvSpPr/>
          <p:nvPr/>
        </p:nvSpPr>
        <p:spPr>
          <a:xfrm>
            <a:off x="925124" y="1749458"/>
            <a:ext cx="3404618" cy="14988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9" name="Picture 1"/>
          <p:cNvPicPr>
            <a:picLocks noChangeAspect="1" noChangeArrowheads="1"/>
          </p:cNvPicPr>
          <p:nvPr/>
        </p:nvPicPr>
        <p:blipFill>
          <a:blip r:embed="rId6"/>
          <a:srcRect/>
          <a:stretch>
            <a:fillRect/>
          </a:stretch>
        </p:blipFill>
        <p:spPr bwMode="auto">
          <a:xfrm>
            <a:off x="2663726" y="1889554"/>
            <a:ext cx="1285597" cy="964198"/>
          </a:xfrm>
          <a:prstGeom prst="rect">
            <a:avLst/>
          </a:prstGeom>
          <a:noFill/>
          <a:ln w="12700">
            <a:noFill/>
            <a:miter lim="800000"/>
            <a:headEnd/>
            <a:tailEnd/>
          </a:ln>
        </p:spPr>
      </p:pic>
      <p:sp>
        <p:nvSpPr>
          <p:cNvPr id="10" name="CuadroTexto 9"/>
          <p:cNvSpPr txBox="1"/>
          <p:nvPr/>
        </p:nvSpPr>
        <p:spPr>
          <a:xfrm>
            <a:off x="925124" y="2909771"/>
            <a:ext cx="3275256" cy="338554"/>
          </a:xfrm>
          <a:prstGeom prst="rect">
            <a:avLst/>
          </a:prstGeom>
          <a:noFill/>
        </p:spPr>
        <p:txBody>
          <a:bodyPr wrap="none" rtlCol="0">
            <a:spAutoFit/>
          </a:bodyPr>
          <a:lstStyle/>
          <a:p>
            <a:r>
              <a:rPr lang="en-GB" sz="1600" dirty="0" err="1" smtClean="0"/>
              <a:t>Laboratorio</a:t>
            </a:r>
            <a:r>
              <a:rPr lang="en-GB" sz="1600" dirty="0" smtClean="0"/>
              <a:t> </a:t>
            </a:r>
            <a:r>
              <a:rPr lang="en-GB" sz="1600" dirty="0" err="1" smtClean="0"/>
              <a:t>Subterráneo</a:t>
            </a:r>
            <a:r>
              <a:rPr lang="en-GB" sz="1600" dirty="0" smtClean="0"/>
              <a:t> de </a:t>
            </a:r>
            <a:r>
              <a:rPr lang="en-GB" sz="1600" dirty="0" err="1" smtClean="0"/>
              <a:t>Canfranc</a:t>
            </a:r>
            <a:endParaRPr lang="en-GB" sz="1600" dirty="0"/>
          </a:p>
        </p:txBody>
      </p:sp>
      <p:sp>
        <p:nvSpPr>
          <p:cNvPr id="11" name="CuadroTexto 10"/>
          <p:cNvSpPr txBox="1"/>
          <p:nvPr/>
        </p:nvSpPr>
        <p:spPr>
          <a:xfrm>
            <a:off x="6375028" y="2725105"/>
            <a:ext cx="733118" cy="369332"/>
          </a:xfrm>
          <a:prstGeom prst="rect">
            <a:avLst/>
          </a:prstGeom>
          <a:solidFill>
            <a:srgbClr val="FFFFFF"/>
          </a:solidFill>
        </p:spPr>
        <p:txBody>
          <a:bodyPr wrap="none" rtlCol="0">
            <a:spAutoFit/>
          </a:bodyPr>
          <a:lstStyle/>
          <a:p>
            <a:r>
              <a:rPr lang="en-GB" dirty="0" err="1" smtClean="0"/>
              <a:t>Japón</a:t>
            </a:r>
            <a:endParaRPr lang="en-GB" dirty="0"/>
          </a:p>
        </p:txBody>
      </p:sp>
      <p:sp>
        <p:nvSpPr>
          <p:cNvPr id="12" name="CuadroTexto 11"/>
          <p:cNvSpPr txBox="1"/>
          <p:nvPr/>
        </p:nvSpPr>
        <p:spPr>
          <a:xfrm>
            <a:off x="2394091" y="6272508"/>
            <a:ext cx="3428380" cy="369332"/>
          </a:xfrm>
          <a:prstGeom prst="rect">
            <a:avLst/>
          </a:prstGeom>
          <a:solidFill>
            <a:srgbClr val="FFFFFF"/>
          </a:solidFill>
          <a:ln>
            <a:solidFill>
              <a:srgbClr val="FFFFFF"/>
            </a:solidFill>
          </a:ln>
        </p:spPr>
        <p:txBody>
          <a:bodyPr wrap="none" rtlCol="0">
            <a:spAutoFit/>
          </a:bodyPr>
          <a:lstStyle/>
          <a:p>
            <a:r>
              <a:rPr lang="en-GB" dirty="0" smtClean="0"/>
              <a:t>Mar </a:t>
            </a:r>
            <a:r>
              <a:rPr lang="en-GB" dirty="0" err="1" smtClean="0"/>
              <a:t>Mediterráneo</a:t>
            </a:r>
            <a:r>
              <a:rPr lang="en-GB" dirty="0" smtClean="0"/>
              <a:t>, Costa </a:t>
            </a:r>
            <a:r>
              <a:rPr lang="en-GB" dirty="0" err="1" smtClean="0"/>
              <a:t>Francesa</a:t>
            </a:r>
            <a:endParaRPr lang="en-GB" dirty="0"/>
          </a:p>
        </p:txBody>
      </p:sp>
      <p:cxnSp>
        <p:nvCxnSpPr>
          <p:cNvPr id="14" name="Conector recto de flecha 13"/>
          <p:cNvCxnSpPr/>
          <p:nvPr/>
        </p:nvCxnSpPr>
        <p:spPr>
          <a:xfrm rot="16200000" flipV="1">
            <a:off x="3155135" y="1868432"/>
            <a:ext cx="270936" cy="329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Marcador de fecha 12"/>
          <p:cNvSpPr>
            <a:spLocks noGrp="1"/>
          </p:cNvSpPr>
          <p:nvPr>
            <p:ph type="dt" sz="half" idx="10"/>
          </p:nvPr>
        </p:nvSpPr>
        <p:spPr/>
        <p:txBody>
          <a:bodyPr/>
          <a:lstStyle/>
          <a:p>
            <a:r>
              <a:rPr lang="es-ES_tradnl" dirty="0" smtClean="0"/>
              <a:t>20/12/12</a:t>
            </a:r>
            <a:endParaRPr lang="en-GB" dirty="0"/>
          </a:p>
        </p:txBody>
      </p:sp>
      <p:sp>
        <p:nvSpPr>
          <p:cNvPr id="15" name="Marcador de pie de página 14"/>
          <p:cNvSpPr>
            <a:spLocks noGrp="1"/>
          </p:cNvSpPr>
          <p:nvPr>
            <p:ph type="ftr" sz="quarter" idx="11"/>
          </p:nvPr>
        </p:nvSpPr>
        <p:spPr/>
        <p:txBody>
          <a:bodyPr/>
          <a:lstStyle/>
          <a:p>
            <a:r>
              <a:rPr lang="es-ES_tradnl" smtClean="0"/>
              <a:t>Berta Rubio</a:t>
            </a:r>
            <a:endParaRPr lang="en-GB"/>
          </a:p>
        </p:txBody>
      </p:sp>
      <p:sp>
        <p:nvSpPr>
          <p:cNvPr id="16" name="Marcador de número de diapositiva 15"/>
          <p:cNvSpPr>
            <a:spLocks noGrp="1"/>
          </p:cNvSpPr>
          <p:nvPr>
            <p:ph type="sldNum" sz="quarter" idx="12"/>
          </p:nvPr>
        </p:nvSpPr>
        <p:spPr/>
        <p:txBody>
          <a:bodyPr/>
          <a:lstStyle/>
          <a:p>
            <a:fld id="{D8B14051-48AA-0E41-937A-1E592827C244}" type="slidenum">
              <a:rPr lang="en-GB" smtClean="0"/>
              <a:pPr/>
              <a:t>12</a:t>
            </a:fld>
            <a:endParaRPr lang="en-GB"/>
          </a:p>
        </p:txBody>
      </p:sp>
      <p:sp>
        <p:nvSpPr>
          <p:cNvPr id="18" name="CuadroTexto 17"/>
          <p:cNvSpPr txBox="1"/>
          <p:nvPr/>
        </p:nvSpPr>
        <p:spPr>
          <a:xfrm>
            <a:off x="6423343" y="709191"/>
            <a:ext cx="595836" cy="369332"/>
          </a:xfrm>
          <a:prstGeom prst="rect">
            <a:avLst/>
          </a:prstGeom>
          <a:noFill/>
        </p:spPr>
        <p:txBody>
          <a:bodyPr wrap="none" rtlCol="0">
            <a:spAutoFit/>
          </a:bodyPr>
          <a:lstStyle/>
          <a:p>
            <a:r>
              <a:rPr lang="en-GB" dirty="0" smtClean="0">
                <a:solidFill>
                  <a:schemeClr val="bg1"/>
                </a:solidFill>
              </a:rPr>
              <a:t>T2K:</a:t>
            </a:r>
            <a:endParaRPr lang="en-GB" dirty="0">
              <a:solidFill>
                <a:schemeClr val="bg1"/>
              </a:solidFill>
            </a:endParaRPr>
          </a:p>
        </p:txBody>
      </p:sp>
      <p:sp>
        <p:nvSpPr>
          <p:cNvPr id="19" name="CuadroTexto 18"/>
          <p:cNvSpPr txBox="1"/>
          <p:nvPr/>
        </p:nvSpPr>
        <p:spPr>
          <a:xfrm>
            <a:off x="3430773" y="3610755"/>
            <a:ext cx="1733204" cy="369332"/>
          </a:xfrm>
          <a:prstGeom prst="rect">
            <a:avLst/>
          </a:prstGeom>
          <a:noFill/>
        </p:spPr>
        <p:txBody>
          <a:bodyPr wrap="none" rtlCol="0">
            <a:spAutoFit/>
          </a:bodyPr>
          <a:lstStyle/>
          <a:p>
            <a:r>
              <a:rPr lang="en-GB" dirty="0" smtClean="0"/>
              <a:t>ANTARES</a:t>
            </a:r>
            <a:r>
              <a:rPr lang="en-GB" dirty="0"/>
              <a:t> </a:t>
            </a:r>
            <a:r>
              <a:rPr lang="en-GB" dirty="0" smtClean="0"/>
              <a:t>&amp; KM3 </a:t>
            </a:r>
            <a:endParaRPr lang="en-GB" dirty="0"/>
          </a:p>
        </p:txBody>
      </p:sp>
      <p:pic>
        <p:nvPicPr>
          <p:cNvPr id="22" name="Imagen 21" descr="image004.jpg"/>
          <p:cNvPicPr>
            <a:picLocks noChangeAspect="1"/>
          </p:cNvPicPr>
          <p:nvPr/>
        </p:nvPicPr>
        <p:blipFill>
          <a:blip r:embed="rId7"/>
          <a:stretch>
            <a:fillRect/>
          </a:stretch>
        </p:blipFill>
        <p:spPr>
          <a:xfrm>
            <a:off x="935661" y="1889554"/>
            <a:ext cx="1728065" cy="1095641"/>
          </a:xfrm>
          <a:prstGeom prst="rect">
            <a:avLst/>
          </a:prstGeom>
        </p:spPr>
      </p:pic>
      <p:sp>
        <p:nvSpPr>
          <p:cNvPr id="17" name="CuadroTexto 16"/>
          <p:cNvSpPr txBox="1"/>
          <p:nvPr/>
        </p:nvSpPr>
        <p:spPr>
          <a:xfrm>
            <a:off x="1119457" y="339859"/>
            <a:ext cx="684803" cy="369332"/>
          </a:xfrm>
          <a:prstGeom prst="rect">
            <a:avLst/>
          </a:prstGeom>
          <a:noFill/>
        </p:spPr>
        <p:txBody>
          <a:bodyPr wrap="none" rtlCol="0">
            <a:spAutoFit/>
          </a:bodyPr>
          <a:lstStyle/>
          <a:p>
            <a:r>
              <a:rPr lang="en-GB" dirty="0" smtClean="0"/>
              <a:t>NEXT</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3978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 name="Imagen 4" descr="antares_location.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7700" y="101600"/>
            <a:ext cx="7848600" cy="66421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4537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Marcador de contenido 3"/>
          <p:cNvSpPr>
            <a:spLocks noGrp="1"/>
          </p:cNvSpPr>
          <p:nvPr>
            <p:ph idx="4294967295"/>
          </p:nvPr>
        </p:nvSpPr>
        <p:spPr>
          <a:xfrm>
            <a:off x="-170368" y="2743200"/>
            <a:ext cx="8229600" cy="4114801"/>
          </a:xfrm>
        </p:spPr>
        <p:txBody>
          <a:bodyPr>
            <a:normAutofit fontScale="55000" lnSpcReduction="20000"/>
          </a:bodyPr>
          <a:lstStyle/>
          <a:p>
            <a:pPr lvl="1"/>
            <a:r>
              <a:rPr lang="en-US" dirty="0" smtClean="0"/>
              <a:t>Juan José Hernández-Rey (</a:t>
            </a:r>
            <a:r>
              <a:rPr lang="en-US" dirty="0" err="1" smtClean="0"/>
              <a:t>Profesor</a:t>
            </a:r>
            <a:r>
              <a:rPr lang="en-US" dirty="0" smtClean="0"/>
              <a:t> de </a:t>
            </a:r>
            <a:r>
              <a:rPr lang="en-US" sz="2100" dirty="0" err="1"/>
              <a:t>Investigación</a:t>
            </a:r>
            <a:r>
              <a:rPr lang="en-US" dirty="0" smtClean="0"/>
              <a:t> CSIC)</a:t>
            </a:r>
          </a:p>
          <a:p>
            <a:pPr lvl="1"/>
            <a:r>
              <a:rPr lang="en-US" dirty="0" smtClean="0"/>
              <a:t>Juan </a:t>
            </a:r>
            <a:r>
              <a:rPr lang="en-US" dirty="0" err="1" smtClean="0"/>
              <a:t>Zúñiga</a:t>
            </a:r>
            <a:r>
              <a:rPr lang="en-US" dirty="0" smtClean="0"/>
              <a:t> (</a:t>
            </a:r>
            <a:r>
              <a:rPr lang="en-US" dirty="0" err="1" smtClean="0"/>
              <a:t>Profesor</a:t>
            </a:r>
            <a:r>
              <a:rPr lang="en-US" dirty="0" smtClean="0"/>
              <a:t> Titular UV)</a:t>
            </a:r>
          </a:p>
          <a:p>
            <a:pPr lvl="1"/>
            <a:r>
              <a:rPr lang="en-US" dirty="0" smtClean="0"/>
              <a:t>Juan de Dios Zornoza (Ramón y </a:t>
            </a:r>
            <a:r>
              <a:rPr lang="en-US" dirty="0" err="1" smtClean="0"/>
              <a:t>Cajal</a:t>
            </a:r>
            <a:r>
              <a:rPr lang="en-US" dirty="0" smtClean="0"/>
              <a:t>)</a:t>
            </a:r>
          </a:p>
          <a:p>
            <a:pPr lvl="1"/>
            <a:r>
              <a:rPr lang="en-US" dirty="0" err="1" smtClean="0"/>
              <a:t>Agustín</a:t>
            </a:r>
            <a:r>
              <a:rPr lang="en-US" dirty="0" smtClean="0"/>
              <a:t> Sánchez </a:t>
            </a:r>
            <a:r>
              <a:rPr lang="en-US" dirty="0" err="1" smtClean="0"/>
              <a:t>Losa</a:t>
            </a:r>
            <a:r>
              <a:rPr lang="en-US" dirty="0" smtClean="0"/>
              <a:t> (FPI) </a:t>
            </a:r>
            <a:r>
              <a:rPr lang="en-US" dirty="0" smtClean="0">
                <a:sym typeface="Wingdings" panose="05000000000000000000" pitchFamily="2" charset="2"/>
              </a:rPr>
              <a:t> Bari (INFN postdoc)</a:t>
            </a:r>
            <a:endParaRPr lang="en-US" dirty="0" smtClean="0"/>
          </a:p>
          <a:p>
            <a:pPr lvl="1"/>
            <a:r>
              <a:rPr lang="en-US" dirty="0" smtClean="0"/>
              <a:t>Javier Barrios (</a:t>
            </a:r>
            <a:r>
              <a:rPr lang="en-US" dirty="0" err="1" smtClean="0"/>
              <a:t>Atracció</a:t>
            </a:r>
            <a:r>
              <a:rPr lang="en-US" dirty="0" smtClean="0"/>
              <a:t> de Talent)</a:t>
            </a:r>
          </a:p>
          <a:p>
            <a:pPr lvl="1"/>
            <a:r>
              <a:rPr lang="en-US" dirty="0" smtClean="0"/>
              <a:t>Christoph </a:t>
            </a:r>
            <a:r>
              <a:rPr lang="en-US" dirty="0" err="1" smtClean="0"/>
              <a:t>Tönnis</a:t>
            </a:r>
            <a:r>
              <a:rPr lang="en-US" dirty="0" smtClean="0"/>
              <a:t> (</a:t>
            </a:r>
            <a:r>
              <a:rPr lang="en-US" dirty="0" err="1" smtClean="0"/>
              <a:t>Grisolía</a:t>
            </a:r>
            <a:r>
              <a:rPr lang="en-US" dirty="0" smtClean="0"/>
              <a:t>)</a:t>
            </a:r>
          </a:p>
          <a:p>
            <a:pPr lvl="1"/>
            <a:r>
              <a:rPr lang="en-US" dirty="0" smtClean="0"/>
              <a:t>Moritz </a:t>
            </a:r>
            <a:r>
              <a:rPr lang="en-US" dirty="0" err="1" smtClean="0"/>
              <a:t>Lodze</a:t>
            </a:r>
            <a:r>
              <a:rPr lang="en-US" dirty="0" smtClean="0"/>
              <a:t> (</a:t>
            </a:r>
            <a:r>
              <a:rPr lang="en-US" dirty="0" err="1" smtClean="0"/>
              <a:t>Grisolía</a:t>
            </a:r>
            <a:r>
              <a:rPr lang="en-US" dirty="0" smtClean="0"/>
              <a:t>)</a:t>
            </a:r>
          </a:p>
          <a:p>
            <a:pPr lvl="1"/>
            <a:r>
              <a:rPr lang="en-US" dirty="0" smtClean="0"/>
              <a:t>Giulia Illuminati (FPI-S8A)</a:t>
            </a:r>
          </a:p>
          <a:p>
            <a:pPr lvl="1"/>
            <a:r>
              <a:rPr lang="en-US" dirty="0" smtClean="0"/>
              <a:t>Antonio Sánchez (</a:t>
            </a:r>
            <a:r>
              <a:rPr lang="en-US" dirty="0" err="1" smtClean="0"/>
              <a:t>Prometeo</a:t>
            </a:r>
            <a:r>
              <a:rPr lang="en-US" dirty="0" smtClean="0"/>
              <a:t>)</a:t>
            </a:r>
          </a:p>
          <a:p>
            <a:pPr lvl="1"/>
            <a:r>
              <a:rPr lang="en-US" dirty="0" err="1" smtClean="0"/>
              <a:t>Ibles</a:t>
            </a:r>
            <a:r>
              <a:rPr lang="en-US" dirty="0" smtClean="0"/>
              <a:t> </a:t>
            </a:r>
            <a:r>
              <a:rPr lang="en-US" dirty="0" err="1" smtClean="0"/>
              <a:t>Olicna</a:t>
            </a:r>
            <a:r>
              <a:rPr lang="en-US" dirty="0" smtClean="0"/>
              <a:t> (JAE-Intro) </a:t>
            </a:r>
            <a:r>
              <a:rPr lang="en-US" dirty="0" smtClean="0">
                <a:sym typeface="Wingdings" panose="05000000000000000000" pitchFamily="2" charset="2"/>
              </a:rPr>
              <a:t> London (Imperial College)</a:t>
            </a:r>
            <a:endParaRPr lang="en-US" dirty="0" smtClean="0"/>
          </a:p>
          <a:p>
            <a:pPr lvl="1"/>
            <a:r>
              <a:rPr lang="en-US" dirty="0" err="1" smtClean="0"/>
              <a:t>Cecilio</a:t>
            </a:r>
            <a:r>
              <a:rPr lang="en-US" dirty="0" smtClean="0"/>
              <a:t> </a:t>
            </a:r>
            <a:r>
              <a:rPr lang="en-US" dirty="0" err="1" smtClean="0"/>
              <a:t>García</a:t>
            </a:r>
            <a:r>
              <a:rPr lang="en-US" dirty="0" smtClean="0"/>
              <a:t> (JAE-Intro)</a:t>
            </a:r>
          </a:p>
          <a:p>
            <a:pPr lvl="1"/>
            <a:r>
              <a:rPr lang="en-US" dirty="0" smtClean="0"/>
              <a:t>Faye Havelock (Erasmus Imperial College)</a:t>
            </a:r>
          </a:p>
          <a:p>
            <a:pPr lvl="1"/>
            <a:r>
              <a:rPr lang="en-US" dirty="0" smtClean="0"/>
              <a:t>Tamara de Ara (S8A-Inciación)</a:t>
            </a:r>
          </a:p>
          <a:p>
            <a:pPr lvl="1"/>
            <a:r>
              <a:rPr lang="en-US" dirty="0" smtClean="0"/>
              <a:t>Diego Real (</a:t>
            </a:r>
            <a:r>
              <a:rPr lang="en-US" dirty="0" err="1" smtClean="0"/>
              <a:t>Contratado</a:t>
            </a:r>
            <a:r>
              <a:rPr lang="en-US" dirty="0" smtClean="0"/>
              <a:t> Proyecto)</a:t>
            </a:r>
          </a:p>
          <a:p>
            <a:pPr lvl="1"/>
            <a:r>
              <a:rPr lang="en-US" dirty="0" smtClean="0"/>
              <a:t>David </a:t>
            </a:r>
            <a:r>
              <a:rPr lang="en-US" dirty="0" err="1" smtClean="0"/>
              <a:t>Calvo</a:t>
            </a:r>
            <a:r>
              <a:rPr lang="en-US" dirty="0" smtClean="0"/>
              <a:t> (Personal </a:t>
            </a:r>
            <a:r>
              <a:rPr lang="en-US" dirty="0" err="1" smtClean="0"/>
              <a:t>Técnico</a:t>
            </a:r>
            <a:r>
              <a:rPr lang="en-US" dirty="0" smtClean="0"/>
              <a:t> de </a:t>
            </a:r>
            <a:r>
              <a:rPr lang="en-US" dirty="0" err="1" smtClean="0"/>
              <a:t>Apoyo</a:t>
            </a:r>
            <a:r>
              <a:rPr lang="en-US" dirty="0" smtClean="0"/>
              <a:t>)</a:t>
            </a:r>
          </a:p>
          <a:p>
            <a:pPr lvl="1"/>
            <a:r>
              <a:rPr lang="en-US" dirty="0" smtClean="0"/>
              <a:t>Daniel Hernández (</a:t>
            </a:r>
            <a:r>
              <a:rPr lang="en-US" dirty="0" err="1" smtClean="0"/>
              <a:t>Gerónimo</a:t>
            </a:r>
            <a:r>
              <a:rPr lang="en-US" dirty="0" smtClean="0"/>
              <a:t> </a:t>
            </a:r>
            <a:r>
              <a:rPr lang="en-US" dirty="0" err="1" smtClean="0"/>
              <a:t>Forteza</a:t>
            </a:r>
            <a:r>
              <a:rPr lang="en-US" dirty="0" smtClean="0"/>
              <a:t>)</a:t>
            </a:r>
            <a:endParaRPr lang="en-US" dirty="0"/>
          </a:p>
        </p:txBody>
      </p:sp>
      <p:cxnSp>
        <p:nvCxnSpPr>
          <p:cNvPr id="6" name="Conector recto 5"/>
          <p:cNvCxnSpPr/>
          <p:nvPr/>
        </p:nvCxnSpPr>
        <p:spPr>
          <a:xfrm>
            <a:off x="530689" y="3229224"/>
            <a:ext cx="7264400" cy="33866"/>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7" name="Conector recto 6"/>
          <p:cNvCxnSpPr/>
          <p:nvPr/>
        </p:nvCxnSpPr>
        <p:spPr>
          <a:xfrm>
            <a:off x="530689" y="3477125"/>
            <a:ext cx="7264400" cy="33866"/>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8" name="Conector recto 7"/>
          <p:cNvCxnSpPr/>
          <p:nvPr/>
        </p:nvCxnSpPr>
        <p:spPr>
          <a:xfrm>
            <a:off x="518086" y="5894255"/>
            <a:ext cx="7264400" cy="33866"/>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10" name="CuadroTexto 9"/>
          <p:cNvSpPr txBox="1"/>
          <p:nvPr/>
        </p:nvSpPr>
        <p:spPr>
          <a:xfrm>
            <a:off x="7979100" y="2773774"/>
            <a:ext cx="780983" cy="307777"/>
          </a:xfrm>
          <a:prstGeom prst="rect">
            <a:avLst/>
          </a:prstGeom>
          <a:noFill/>
        </p:spPr>
        <p:txBody>
          <a:bodyPr wrap="none" rtlCol="0">
            <a:spAutoFit/>
          </a:bodyPr>
          <a:lstStyle/>
          <a:p>
            <a:pPr algn="ctr"/>
            <a:r>
              <a:rPr lang="en-US" sz="1400" dirty="0" smtClean="0"/>
              <a:t>faculty</a:t>
            </a:r>
            <a:endParaRPr lang="en-US" sz="1400" dirty="0"/>
          </a:p>
        </p:txBody>
      </p:sp>
      <p:sp>
        <p:nvSpPr>
          <p:cNvPr id="11" name="CuadroTexto 10"/>
          <p:cNvSpPr txBox="1"/>
          <p:nvPr/>
        </p:nvSpPr>
        <p:spPr>
          <a:xfrm>
            <a:off x="7796224" y="3237613"/>
            <a:ext cx="1245854" cy="307777"/>
          </a:xfrm>
          <a:prstGeom prst="rect">
            <a:avLst/>
          </a:prstGeom>
          <a:noFill/>
        </p:spPr>
        <p:txBody>
          <a:bodyPr wrap="none" rtlCol="0">
            <a:spAutoFit/>
          </a:bodyPr>
          <a:lstStyle/>
          <a:p>
            <a:pPr algn="ctr"/>
            <a:r>
              <a:rPr lang="en-US" sz="1400" dirty="0" smtClean="0"/>
              <a:t>tenure track</a:t>
            </a:r>
            <a:endParaRPr lang="en-US" sz="1400" dirty="0"/>
          </a:p>
        </p:txBody>
      </p:sp>
      <p:sp>
        <p:nvSpPr>
          <p:cNvPr id="12" name="CuadroTexto 11"/>
          <p:cNvSpPr txBox="1"/>
          <p:nvPr/>
        </p:nvSpPr>
        <p:spPr>
          <a:xfrm>
            <a:off x="7718049" y="4132539"/>
            <a:ext cx="1303086" cy="307777"/>
          </a:xfrm>
          <a:prstGeom prst="rect">
            <a:avLst/>
          </a:prstGeom>
          <a:noFill/>
        </p:spPr>
        <p:txBody>
          <a:bodyPr wrap="none" rtlCol="0">
            <a:spAutoFit/>
          </a:bodyPr>
          <a:lstStyle/>
          <a:p>
            <a:pPr algn="ctr"/>
            <a:r>
              <a:rPr lang="en-US" sz="1400" dirty="0" smtClean="0"/>
              <a:t>PhD students</a:t>
            </a:r>
            <a:endParaRPr lang="en-US" sz="1400" dirty="0"/>
          </a:p>
        </p:txBody>
      </p:sp>
      <p:sp>
        <p:nvSpPr>
          <p:cNvPr id="13" name="CuadroTexto 12"/>
          <p:cNvSpPr txBox="1"/>
          <p:nvPr/>
        </p:nvSpPr>
        <p:spPr>
          <a:xfrm>
            <a:off x="7967745" y="5402075"/>
            <a:ext cx="902812" cy="307777"/>
          </a:xfrm>
          <a:prstGeom prst="rect">
            <a:avLst/>
          </a:prstGeom>
          <a:noFill/>
        </p:spPr>
        <p:txBody>
          <a:bodyPr wrap="none" rtlCol="0">
            <a:spAutoFit/>
          </a:bodyPr>
          <a:lstStyle/>
          <a:p>
            <a:pPr algn="ctr"/>
            <a:r>
              <a:rPr lang="en-US" sz="1400" dirty="0" smtClean="0"/>
              <a:t>students</a:t>
            </a:r>
            <a:endParaRPr lang="en-US" sz="1400" dirty="0"/>
          </a:p>
        </p:txBody>
      </p:sp>
      <p:sp>
        <p:nvSpPr>
          <p:cNvPr id="14" name="CuadroTexto 13"/>
          <p:cNvSpPr txBox="1"/>
          <p:nvPr/>
        </p:nvSpPr>
        <p:spPr>
          <a:xfrm>
            <a:off x="7902085" y="6229284"/>
            <a:ext cx="1034132" cy="307777"/>
          </a:xfrm>
          <a:prstGeom prst="rect">
            <a:avLst/>
          </a:prstGeom>
          <a:noFill/>
        </p:spPr>
        <p:txBody>
          <a:bodyPr wrap="none" rtlCol="0">
            <a:spAutoFit/>
          </a:bodyPr>
          <a:lstStyle/>
          <a:p>
            <a:pPr algn="ctr"/>
            <a:r>
              <a:rPr lang="en-US" sz="1400" dirty="0" smtClean="0"/>
              <a:t>engineers</a:t>
            </a:r>
            <a:endParaRPr lang="en-US" sz="1400" dirty="0"/>
          </a:p>
        </p:txBody>
      </p:sp>
      <p:sp>
        <p:nvSpPr>
          <p:cNvPr id="15" name="Rectángulo 14"/>
          <p:cNvSpPr>
            <a:spLocks noChangeAspect="1"/>
          </p:cNvSpPr>
          <p:nvPr/>
        </p:nvSpPr>
        <p:spPr>
          <a:xfrm>
            <a:off x="5020863" y="628971"/>
            <a:ext cx="3675681" cy="523220"/>
          </a:xfrm>
          <a:prstGeom prst="rect">
            <a:avLst/>
          </a:prstGeom>
          <a:noFill/>
        </p:spPr>
        <p:txBody>
          <a:bodyPr wrap="square" lIns="91440" tIns="45720" rIns="91440" bIns="45720">
            <a:spAutoFit/>
          </a:bodyPr>
          <a:lstStyle/>
          <a:p>
            <a:pPr algn="r"/>
            <a:r>
              <a:rPr lang="es-ES_tradnl" sz="2800" b="1" dirty="0" smtClean="0">
                <a:ln w="12700">
                  <a:solidFill>
                    <a:schemeClr val="tx2">
                      <a:satMod val="155000"/>
                    </a:schemeClr>
                  </a:solidFill>
                  <a:prstDash val="solid"/>
                </a:ln>
                <a:solidFill>
                  <a:srgbClr val="0000A0"/>
                </a:solidFill>
                <a:effectLst>
                  <a:outerShdw blurRad="41275" dist="20320" dir="1800000" algn="tl" rotWithShape="0">
                    <a:srgbClr val="000000">
                      <a:alpha val="40000"/>
                    </a:srgbClr>
                  </a:outerShdw>
                </a:effectLst>
              </a:rPr>
              <a:t>ANTARES – KM3NeT</a:t>
            </a:r>
            <a:endParaRPr lang="es-ES_tradnl" sz="2800" b="1" dirty="0">
              <a:ln w="12700">
                <a:solidFill>
                  <a:schemeClr val="tx2">
                    <a:satMod val="155000"/>
                  </a:schemeClr>
                </a:solidFill>
                <a:prstDash val="solid"/>
              </a:ln>
              <a:solidFill>
                <a:srgbClr val="0000A0"/>
              </a:solidFill>
              <a:effectLst>
                <a:outerShdw blurRad="41275" dist="20320" dir="1800000" algn="tl" rotWithShape="0">
                  <a:srgbClr val="000000">
                    <a:alpha val="40000"/>
                  </a:srgbClr>
                </a:outerShdw>
              </a:effectLst>
            </a:endParaRPr>
          </a:p>
        </p:txBody>
      </p:sp>
      <p:pic>
        <p:nvPicPr>
          <p:cNvPr id="17" name="Imagen 16"/>
          <p:cNvPicPr>
            <a:picLocks noChangeAspect="1"/>
          </p:cNvPicPr>
          <p:nvPr/>
        </p:nvPicPr>
        <p:blipFill>
          <a:blip r:embed="rId3"/>
          <a:stretch>
            <a:fillRect/>
          </a:stretch>
        </p:blipFill>
        <p:spPr>
          <a:xfrm>
            <a:off x="7059220" y="1241631"/>
            <a:ext cx="880986" cy="911820"/>
          </a:xfrm>
          <a:prstGeom prst="rect">
            <a:avLst/>
          </a:prstGeom>
        </p:spPr>
      </p:pic>
      <p:pic>
        <p:nvPicPr>
          <p:cNvPr id="18" name="Imagen 17"/>
          <p:cNvPicPr>
            <a:picLocks noChangeAspect="1"/>
          </p:cNvPicPr>
          <p:nvPr/>
        </p:nvPicPr>
        <p:blipFill>
          <a:blip r:embed="rId4"/>
          <a:stretch>
            <a:fillRect/>
          </a:stretch>
        </p:blipFill>
        <p:spPr>
          <a:xfrm>
            <a:off x="5923543" y="1244607"/>
            <a:ext cx="909451" cy="909451"/>
          </a:xfrm>
          <a:prstGeom prst="rect">
            <a:avLst/>
          </a:prstGeom>
        </p:spPr>
      </p:pic>
      <p:pic>
        <p:nvPicPr>
          <p:cNvPr id="3" name="Imagen 2" descr="20141215_171551_small.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344" y="199476"/>
            <a:ext cx="3235038" cy="2426278"/>
          </a:xfrm>
          <a:prstGeom prst="rect">
            <a:avLst/>
          </a:prstGeom>
        </p:spPr>
      </p:pic>
      <p:cxnSp>
        <p:nvCxnSpPr>
          <p:cNvPr id="16" name="Conector recto 6"/>
          <p:cNvCxnSpPr/>
          <p:nvPr/>
        </p:nvCxnSpPr>
        <p:spPr>
          <a:xfrm>
            <a:off x="521860" y="4943861"/>
            <a:ext cx="7264400" cy="33866"/>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7936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62708" y="635641"/>
            <a:ext cx="6005701" cy="842433"/>
          </a:xfrm>
        </p:spPr>
        <p:txBody>
          <a:bodyPr>
            <a:normAutofit/>
          </a:bodyPr>
          <a:lstStyle/>
          <a:p>
            <a:r>
              <a:rPr lang="en-US" dirty="0" smtClean="0"/>
              <a:t>selected physics results</a:t>
            </a:r>
            <a:endParaRPr lang="en-US" dirty="0"/>
          </a:p>
        </p:txBody>
      </p:sp>
      <p:sp>
        <p:nvSpPr>
          <p:cNvPr id="15" name="CuadroTexto 14"/>
          <p:cNvSpPr txBox="1"/>
          <p:nvPr/>
        </p:nvSpPr>
        <p:spPr>
          <a:xfrm>
            <a:off x="3657601" y="5567521"/>
            <a:ext cx="2228238" cy="1077218"/>
          </a:xfrm>
          <a:prstGeom prst="rect">
            <a:avLst/>
          </a:prstGeom>
          <a:noFill/>
        </p:spPr>
        <p:txBody>
          <a:bodyPr wrap="square" rtlCol="0">
            <a:spAutoFit/>
          </a:bodyPr>
          <a:lstStyle/>
          <a:p>
            <a:pPr algn="r"/>
            <a:r>
              <a:rPr lang="en-US" sz="1600" dirty="0" smtClean="0"/>
              <a:t>Search for correlation with blazars (A. Sánchez </a:t>
            </a:r>
            <a:r>
              <a:rPr lang="en-US" sz="1600" dirty="0" err="1" smtClean="0"/>
              <a:t>Losa</a:t>
            </a:r>
            <a:r>
              <a:rPr lang="en-US" sz="1600" dirty="0" smtClean="0"/>
              <a:t>)</a:t>
            </a:r>
            <a:endParaRPr lang="en-US" sz="1600" dirty="0"/>
          </a:p>
        </p:txBody>
      </p:sp>
      <p:sp>
        <p:nvSpPr>
          <p:cNvPr id="16" name="CuadroTexto 15"/>
          <p:cNvSpPr txBox="1"/>
          <p:nvPr/>
        </p:nvSpPr>
        <p:spPr>
          <a:xfrm>
            <a:off x="3153661" y="1795817"/>
            <a:ext cx="2480102" cy="830997"/>
          </a:xfrm>
          <a:prstGeom prst="rect">
            <a:avLst/>
          </a:prstGeom>
          <a:noFill/>
        </p:spPr>
        <p:txBody>
          <a:bodyPr wrap="square" rtlCol="0">
            <a:spAutoFit/>
          </a:bodyPr>
          <a:lstStyle/>
          <a:p>
            <a:r>
              <a:rPr lang="en-US" sz="1600" dirty="0" smtClean="0"/>
              <a:t>First </a:t>
            </a:r>
            <a:r>
              <a:rPr lang="en-US" sz="1600" dirty="0" err="1" smtClean="0"/>
              <a:t>ANTARES+IceCube</a:t>
            </a:r>
            <a:r>
              <a:rPr lang="en-US" sz="1600" dirty="0" smtClean="0"/>
              <a:t> joint analysis sent to journal (J. Barrios)</a:t>
            </a:r>
            <a:endParaRPr lang="en-US" sz="1200" dirty="0"/>
          </a:p>
        </p:txBody>
      </p:sp>
      <p:sp>
        <p:nvSpPr>
          <p:cNvPr id="17" name="CuadroTexto 16"/>
          <p:cNvSpPr txBox="1"/>
          <p:nvPr/>
        </p:nvSpPr>
        <p:spPr>
          <a:xfrm>
            <a:off x="3227162" y="4291877"/>
            <a:ext cx="2356636" cy="1323439"/>
          </a:xfrm>
          <a:prstGeom prst="rect">
            <a:avLst/>
          </a:prstGeom>
          <a:noFill/>
        </p:spPr>
        <p:txBody>
          <a:bodyPr wrap="square" rtlCol="0">
            <a:spAutoFit/>
          </a:bodyPr>
          <a:lstStyle/>
          <a:p>
            <a:r>
              <a:rPr lang="en-US" sz="1600" dirty="0" smtClean="0"/>
              <a:t>DM limits for Galactic Center published</a:t>
            </a:r>
          </a:p>
          <a:p>
            <a:r>
              <a:rPr lang="en-US" sz="1600" dirty="0" smtClean="0"/>
              <a:t>New limits on the Sun ready (C. </a:t>
            </a:r>
            <a:r>
              <a:rPr lang="en-US" sz="1600" dirty="0" err="1" smtClean="0"/>
              <a:t>Tönnis</a:t>
            </a:r>
            <a:r>
              <a:rPr lang="en-US" sz="1600" dirty="0" smtClean="0"/>
              <a:t>)</a:t>
            </a:r>
          </a:p>
          <a:p>
            <a:endParaRPr lang="en-US" sz="1600" dirty="0"/>
          </a:p>
        </p:txBody>
      </p:sp>
      <p:sp>
        <p:nvSpPr>
          <p:cNvPr id="19" name="Rectángulo 18"/>
          <p:cNvSpPr>
            <a:spLocks noChangeAspect="1"/>
          </p:cNvSpPr>
          <p:nvPr/>
        </p:nvSpPr>
        <p:spPr>
          <a:xfrm>
            <a:off x="5274279" y="-15017"/>
            <a:ext cx="3675681" cy="523220"/>
          </a:xfrm>
          <a:prstGeom prst="rect">
            <a:avLst/>
          </a:prstGeom>
          <a:noFill/>
        </p:spPr>
        <p:txBody>
          <a:bodyPr wrap="square" lIns="91440" tIns="45720" rIns="91440" bIns="45720">
            <a:spAutoFit/>
          </a:bodyPr>
          <a:lstStyle/>
          <a:p>
            <a:pPr algn="r"/>
            <a:r>
              <a:rPr lang="es-ES_tradnl" sz="2800" b="1" dirty="0" smtClean="0">
                <a:ln w="12700">
                  <a:solidFill>
                    <a:schemeClr val="tx2">
                      <a:satMod val="155000"/>
                    </a:schemeClr>
                  </a:solidFill>
                  <a:prstDash val="solid"/>
                </a:ln>
                <a:solidFill>
                  <a:srgbClr val="0000A0"/>
                </a:solidFill>
                <a:effectLst>
                  <a:outerShdw blurRad="41275" dist="20320" dir="1800000" algn="tl" rotWithShape="0">
                    <a:srgbClr val="000000">
                      <a:alpha val="40000"/>
                    </a:srgbClr>
                  </a:outerShdw>
                </a:effectLst>
              </a:rPr>
              <a:t>ANTARES – KM3NeT</a:t>
            </a:r>
            <a:endParaRPr lang="es-ES_tradnl" sz="2800" b="1" dirty="0">
              <a:ln w="12700">
                <a:solidFill>
                  <a:schemeClr val="tx2">
                    <a:satMod val="155000"/>
                  </a:schemeClr>
                </a:solidFill>
                <a:prstDash val="solid"/>
              </a:ln>
              <a:solidFill>
                <a:srgbClr val="0000A0"/>
              </a:solidFill>
              <a:effectLst>
                <a:outerShdw blurRad="41275" dist="20320" dir="1800000" algn="tl" rotWithShape="0">
                  <a:srgbClr val="000000">
                    <a:alpha val="40000"/>
                  </a:srgbClr>
                </a:outerShdw>
              </a:effectLst>
            </a:endParaRPr>
          </a:p>
        </p:txBody>
      </p:sp>
      <p:pic>
        <p:nvPicPr>
          <p:cNvPr id="20" name="Imagen 19"/>
          <p:cNvPicPr>
            <a:picLocks noChangeAspect="1"/>
          </p:cNvPicPr>
          <p:nvPr/>
        </p:nvPicPr>
        <p:blipFill>
          <a:blip r:embed="rId3"/>
          <a:stretch>
            <a:fillRect/>
          </a:stretch>
        </p:blipFill>
        <p:spPr>
          <a:xfrm>
            <a:off x="7957684" y="411349"/>
            <a:ext cx="864583" cy="894843"/>
          </a:xfrm>
          <a:prstGeom prst="rect">
            <a:avLst/>
          </a:prstGeom>
        </p:spPr>
      </p:pic>
      <p:pic>
        <p:nvPicPr>
          <p:cNvPr id="21" name="Imagen 20"/>
          <p:cNvPicPr>
            <a:picLocks noChangeAspect="1"/>
          </p:cNvPicPr>
          <p:nvPr/>
        </p:nvPicPr>
        <p:blipFill>
          <a:blip r:embed="rId4"/>
          <a:stretch>
            <a:fillRect/>
          </a:stretch>
        </p:blipFill>
        <p:spPr>
          <a:xfrm>
            <a:off x="6822538" y="414326"/>
            <a:ext cx="892518" cy="892518"/>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9474" y="4291540"/>
            <a:ext cx="3064072" cy="229805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3994" y="1809885"/>
            <a:ext cx="2918760" cy="215379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13973" y="4403568"/>
            <a:ext cx="3035987" cy="217027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43287" y="1725866"/>
            <a:ext cx="3220356" cy="232651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9" name="CuadroTexto 16"/>
          <p:cNvSpPr txBox="1"/>
          <p:nvPr/>
        </p:nvSpPr>
        <p:spPr>
          <a:xfrm>
            <a:off x="3322186" y="2727827"/>
            <a:ext cx="2356636" cy="1323439"/>
          </a:xfrm>
          <a:prstGeom prst="rect">
            <a:avLst/>
          </a:prstGeom>
          <a:noFill/>
        </p:spPr>
        <p:txBody>
          <a:bodyPr wrap="square" rtlCol="0">
            <a:spAutoFit/>
          </a:bodyPr>
          <a:lstStyle/>
          <a:p>
            <a:pPr algn="r"/>
            <a:r>
              <a:rPr lang="en-US" sz="1600" dirty="0" smtClean="0"/>
              <a:t>Studies of inclusion of showers –all-flavor neutrinos astronomy (J. Barrios)</a:t>
            </a:r>
          </a:p>
          <a:p>
            <a:pPr algn="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9587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KM3NeT</a:t>
            </a:r>
            <a:endParaRPr lang="en-US" dirty="0"/>
          </a:p>
        </p:txBody>
      </p:sp>
      <p:sp>
        <p:nvSpPr>
          <p:cNvPr id="3" name="2 Marcador de contenido"/>
          <p:cNvSpPr>
            <a:spLocks noGrp="1"/>
          </p:cNvSpPr>
          <p:nvPr>
            <p:ph idx="1"/>
          </p:nvPr>
        </p:nvSpPr>
        <p:spPr>
          <a:xfrm>
            <a:off x="71167" y="4804115"/>
            <a:ext cx="4852525" cy="1941341"/>
          </a:xfrm>
        </p:spPr>
        <p:txBody>
          <a:bodyPr>
            <a:noAutofit/>
          </a:bodyPr>
          <a:lstStyle/>
          <a:p>
            <a:r>
              <a:rPr lang="en-US" sz="1800" b="1" dirty="0" smtClean="0"/>
              <a:t>First line </a:t>
            </a:r>
            <a:r>
              <a:rPr lang="en-US" sz="1800" dirty="0" smtClean="0"/>
              <a:t>of KM3NeT installed in the Italian site (Dec. 2015)</a:t>
            </a:r>
          </a:p>
          <a:p>
            <a:r>
              <a:rPr lang="en-US" sz="1800" dirty="0" smtClean="0"/>
              <a:t>Data are being taken </a:t>
            </a:r>
            <a:r>
              <a:rPr lang="en-US" sz="1800" b="1" dirty="0" smtClean="0"/>
              <a:t>successfully</a:t>
            </a:r>
          </a:p>
          <a:p>
            <a:r>
              <a:rPr lang="en-US" sz="1800" dirty="0" smtClean="0"/>
              <a:t>Next lines to be deployed soon</a:t>
            </a:r>
          </a:p>
          <a:p>
            <a:r>
              <a:rPr lang="en-US" sz="1800" b="1" dirty="0" smtClean="0"/>
              <a:t>Phase 1</a:t>
            </a:r>
            <a:r>
              <a:rPr lang="en-US" sz="1800" dirty="0" smtClean="0"/>
              <a:t> (31 lines in total) to be completed in a bit more </a:t>
            </a:r>
            <a:r>
              <a:rPr lang="en-US" sz="1800" b="1" dirty="0" smtClean="0"/>
              <a:t>than one year</a:t>
            </a:r>
            <a:endParaRPr lang="en-US" sz="18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2187" y="1664682"/>
            <a:ext cx="6172200" cy="304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AutoShape 4" descr="http://elog.km3net.de/Operations+IT/151203_203839/DU2_DOM_16.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elog.km3net.de/Operations+IT/151203_203839/DU2_DOM_16.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http://elog.km3net.de/Operations+IT/151203_203839/DU2_DOM_16.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http://elog.km3net.de/Operations+IT/151203_203839/DU2_DOM_16.gif"/>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http://elog.km3net.de/Operations+IT/151203_203839/DU2_DOM_16.gif"/>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9" name="Picture 1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59172" y="1664682"/>
            <a:ext cx="2545673" cy="141161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4110" name="Picture 14"/>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78919" y="3260344"/>
            <a:ext cx="2545673" cy="14290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2" name="Marcador de contenido 2"/>
          <p:cNvSpPr txBox="1">
            <a:spLocks/>
          </p:cNvSpPr>
          <p:nvPr/>
        </p:nvSpPr>
        <p:spPr>
          <a:xfrm>
            <a:off x="5050303" y="4839294"/>
            <a:ext cx="3995222" cy="1906162"/>
          </a:xfrm>
          <a:prstGeom prst="rect">
            <a:avLst/>
          </a:prstGeom>
          <a:ln>
            <a:solidFill>
              <a:srgbClr val="002060"/>
            </a:solidFill>
          </a:ln>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r>
              <a:rPr lang="en-GB" sz="1800" dirty="0" smtClean="0"/>
              <a:t>Reminder about </a:t>
            </a:r>
            <a:r>
              <a:rPr lang="en-GB" sz="1800" b="1" dirty="0" smtClean="0"/>
              <a:t>Phase 2</a:t>
            </a:r>
            <a:r>
              <a:rPr lang="en-GB" sz="1800" dirty="0" smtClean="0"/>
              <a:t>:</a:t>
            </a:r>
          </a:p>
          <a:p>
            <a:pPr lvl="1"/>
            <a:r>
              <a:rPr lang="en-GB" sz="1800" i="1" u="sng" dirty="0" smtClean="0"/>
              <a:t>ORCA</a:t>
            </a:r>
            <a:r>
              <a:rPr lang="en-GB" sz="1800" dirty="0" smtClean="0"/>
              <a:t> (115 lines, 5.8 </a:t>
            </a:r>
            <a:r>
              <a:rPr lang="en-GB" sz="1800" dirty="0" err="1" smtClean="0"/>
              <a:t>Mton</a:t>
            </a:r>
            <a:r>
              <a:rPr lang="en-GB" sz="1800" dirty="0" smtClean="0"/>
              <a:t>, France, </a:t>
            </a:r>
            <a:r>
              <a:rPr lang="en-GB" sz="1800" b="1" dirty="0" smtClean="0"/>
              <a:t>neutrino mass hierarchy</a:t>
            </a:r>
            <a:r>
              <a:rPr lang="en-GB" sz="1800" dirty="0" smtClean="0"/>
              <a:t> and </a:t>
            </a:r>
            <a:r>
              <a:rPr lang="en-GB" sz="1800" b="1" dirty="0" smtClean="0"/>
              <a:t>dark matter</a:t>
            </a:r>
            <a:r>
              <a:rPr lang="en-GB" sz="1800" dirty="0" smtClean="0"/>
              <a:t>)</a:t>
            </a:r>
          </a:p>
          <a:p>
            <a:pPr lvl="1"/>
            <a:r>
              <a:rPr lang="en-GB" sz="1800" i="1" u="sng" dirty="0" smtClean="0"/>
              <a:t>ARCA</a:t>
            </a:r>
            <a:r>
              <a:rPr lang="en-GB" sz="1800" dirty="0" smtClean="0"/>
              <a:t> (230 lines, 1 km</a:t>
            </a:r>
            <a:r>
              <a:rPr lang="en-GB" sz="1800" baseline="30000" dirty="0" smtClean="0"/>
              <a:t>3</a:t>
            </a:r>
            <a:r>
              <a:rPr lang="en-GB" sz="1800" dirty="0" smtClean="0"/>
              <a:t>, Italy, </a:t>
            </a:r>
            <a:r>
              <a:rPr lang="en-GB" sz="1800" b="1" dirty="0" smtClean="0"/>
              <a:t>neutrino astrophysics</a:t>
            </a:r>
            <a:r>
              <a:rPr lang="en-GB" sz="1800" dirty="0" smtClean="0"/>
              <a:t>)</a:t>
            </a:r>
            <a:endParaRPr lang="en-GB" sz="1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7262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4742" y="364583"/>
            <a:ext cx="4528734" cy="63671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ítulo 1"/>
          <p:cNvSpPr>
            <a:spLocks noGrp="1"/>
          </p:cNvSpPr>
          <p:nvPr>
            <p:ph type="title"/>
          </p:nvPr>
        </p:nvSpPr>
        <p:spPr>
          <a:xfrm>
            <a:off x="5261316" y="408372"/>
            <a:ext cx="3425483" cy="1039427"/>
          </a:xfrm>
        </p:spPr>
        <p:txBody>
          <a:bodyPr>
            <a:normAutofit/>
          </a:bodyPr>
          <a:lstStyle/>
          <a:p>
            <a:r>
              <a:rPr lang="en-GB" dirty="0" err="1" smtClean="0"/>
              <a:t>LoI</a:t>
            </a:r>
            <a:r>
              <a:rPr lang="en-GB" dirty="0" smtClean="0"/>
              <a:t> and ESFRI</a:t>
            </a:r>
            <a:endParaRPr lang="en-GB" dirty="0"/>
          </a:p>
        </p:txBody>
      </p:sp>
      <p:sp>
        <p:nvSpPr>
          <p:cNvPr id="3" name="Marcador de contenido 2"/>
          <p:cNvSpPr>
            <a:spLocks noGrp="1"/>
          </p:cNvSpPr>
          <p:nvPr>
            <p:ph idx="1"/>
          </p:nvPr>
        </p:nvSpPr>
        <p:spPr>
          <a:xfrm>
            <a:off x="4944791" y="1752600"/>
            <a:ext cx="3784210" cy="3241431"/>
          </a:xfrm>
        </p:spPr>
        <p:txBody>
          <a:bodyPr>
            <a:noAutofit/>
          </a:bodyPr>
          <a:lstStyle/>
          <a:p>
            <a:r>
              <a:rPr lang="en-GB" sz="2000" b="1" dirty="0" smtClean="0"/>
              <a:t>Letter of Intent </a:t>
            </a:r>
            <a:r>
              <a:rPr lang="en-GB" sz="2000" dirty="0" smtClean="0"/>
              <a:t>prepared to present Phase 2</a:t>
            </a:r>
            <a:endParaRPr lang="en-GB" sz="1800" dirty="0" smtClean="0"/>
          </a:p>
          <a:p>
            <a:r>
              <a:rPr lang="en-GB" sz="2000" dirty="0" smtClean="0"/>
              <a:t>Proposal for inclusion in the </a:t>
            </a:r>
            <a:r>
              <a:rPr lang="en-GB" sz="2000" b="1" dirty="0" smtClean="0"/>
              <a:t>ESFRI</a:t>
            </a:r>
            <a:r>
              <a:rPr lang="en-GB" sz="2000" dirty="0" smtClean="0"/>
              <a:t> Roadmap List for scientific infrastructures on pan-European interest</a:t>
            </a:r>
          </a:p>
          <a:p>
            <a:pPr lvl="1"/>
            <a:r>
              <a:rPr lang="en-GB" sz="1800" dirty="0" smtClean="0"/>
              <a:t>Critical for funding by national agencies</a:t>
            </a:r>
          </a:p>
          <a:p>
            <a:pPr lvl="1"/>
            <a:r>
              <a:rPr lang="en-GB" sz="1800" dirty="0" smtClean="0"/>
              <a:t>Under evaluation,  decision </a:t>
            </a:r>
            <a:r>
              <a:rPr lang="en-GB" sz="1800" b="1" dirty="0" smtClean="0"/>
              <a:t>expected soon</a:t>
            </a:r>
          </a:p>
          <a:p>
            <a:pPr lvl="1"/>
            <a:endParaRPr lang="en-GB" sz="1800"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39748" y="5209507"/>
            <a:ext cx="2205038" cy="14716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95733" y="5209507"/>
            <a:ext cx="1993519" cy="147715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2551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66808" y="422440"/>
            <a:ext cx="6368567" cy="1039427"/>
          </a:xfrm>
        </p:spPr>
        <p:txBody>
          <a:bodyPr>
            <a:normAutofit/>
          </a:bodyPr>
          <a:lstStyle/>
          <a:p>
            <a:r>
              <a:rPr lang="en-GB" dirty="0" smtClean="0"/>
              <a:t>collaboration meeting</a:t>
            </a:r>
            <a:endParaRPr lang="en-GB" dirty="0"/>
          </a:p>
        </p:txBody>
      </p:sp>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339" y="2138288"/>
            <a:ext cx="8996103" cy="431504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7" name="6 Rectángulo"/>
          <p:cNvSpPr/>
          <p:nvPr/>
        </p:nvSpPr>
        <p:spPr>
          <a:xfrm>
            <a:off x="4152550" y="2650921"/>
            <a:ext cx="4913892" cy="79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21190" y="1824325"/>
            <a:ext cx="3747152" cy="249810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61210" y="76019"/>
            <a:ext cx="1955043" cy="173991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60646" y="2508713"/>
            <a:ext cx="2360544" cy="5833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83797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6719" y="2744565"/>
            <a:ext cx="6101016" cy="3990544"/>
          </a:xfrm>
          <a:prstGeom prst="rect">
            <a:avLst/>
          </a:prstGeom>
        </p:spPr>
      </p:pic>
      <p:pic>
        <p:nvPicPr>
          <p:cNvPr id="5" name="Imagen 4" descr="entrada_tunel.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07735" y="235036"/>
            <a:ext cx="2463800" cy="3289300"/>
          </a:xfrm>
          <a:prstGeom prst="rect">
            <a:avLst/>
          </a:prstGeom>
        </p:spPr>
      </p:pic>
      <p:pic>
        <p:nvPicPr>
          <p:cNvPr id="6" name="Imagen 5"/>
          <p:cNvPicPr>
            <a:picLocks noChangeAspect="1"/>
          </p:cNvPicPr>
          <p:nvPr/>
        </p:nvPicPr>
        <p:blipFill>
          <a:blip r:embed="rId4"/>
          <a:stretch>
            <a:fillRect/>
          </a:stretch>
        </p:blipFill>
        <p:spPr>
          <a:xfrm>
            <a:off x="5041900" y="4295419"/>
            <a:ext cx="4102100" cy="1981200"/>
          </a:xfrm>
          <a:prstGeom prst="rect">
            <a:avLst/>
          </a:prstGeom>
        </p:spPr>
      </p:pic>
      <p:pic>
        <p:nvPicPr>
          <p:cNvPr id="7" name="Picture 3"/>
          <p:cNvPicPr>
            <a:picLocks noChangeArrowheads="1"/>
          </p:cNvPicPr>
          <p:nvPr/>
        </p:nvPicPr>
        <p:blipFill>
          <a:blip r:embed="rId5"/>
          <a:srcRect/>
          <a:stretch>
            <a:fillRect/>
          </a:stretch>
        </p:blipFill>
        <p:spPr bwMode="auto">
          <a:xfrm>
            <a:off x="1036847" y="215629"/>
            <a:ext cx="2609146" cy="1330243"/>
          </a:xfrm>
          <a:prstGeom prst="rect">
            <a:avLst/>
          </a:prstGeom>
          <a:noFill/>
          <a:ln w="12700">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60984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4"/>
          <a:srcRect/>
          <a:stretch>
            <a:fillRect/>
          </a:stretch>
        </p:blipFill>
        <p:spPr bwMode="auto">
          <a:xfrm>
            <a:off x="1066800" y="4181280"/>
            <a:ext cx="2558010" cy="1711520"/>
          </a:xfrm>
          <a:prstGeom prst="rect">
            <a:avLst/>
          </a:prstGeom>
          <a:noFill/>
          <a:ln w="9525">
            <a:noFill/>
            <a:miter lim="800000"/>
            <a:headEnd/>
            <a:tailEnd/>
          </a:ln>
          <a:effectLst/>
        </p:spPr>
      </p:pic>
      <p:sp>
        <p:nvSpPr>
          <p:cNvPr id="4" name="Rectangle 1"/>
          <p:cNvSpPr>
            <a:spLocks noChangeArrowheads="1"/>
          </p:cNvSpPr>
          <p:nvPr/>
        </p:nvSpPr>
        <p:spPr bwMode="auto">
          <a:xfrm>
            <a:off x="0" y="0"/>
            <a:ext cx="9144000" cy="626301"/>
          </a:xfrm>
          <a:prstGeom prst="rect">
            <a:avLst/>
          </a:prstGeom>
          <a:solidFill>
            <a:srgbClr val="333399"/>
          </a:solidFill>
          <a:ln w="25560">
            <a:noFill/>
            <a:miter lim="800000"/>
            <a:headEnd/>
            <a:tailEnd/>
          </a:ln>
        </p:spPr>
        <p:txBody>
          <a:bodyPr wrap="none" anchor="ctr"/>
          <a:lstStyle/>
          <a:p>
            <a:endParaRPr lang="es-ES"/>
          </a:p>
        </p:txBody>
      </p:sp>
      <p:sp>
        <p:nvSpPr>
          <p:cNvPr id="3" name="TextBox 2"/>
          <p:cNvSpPr txBox="1"/>
          <p:nvPr/>
        </p:nvSpPr>
        <p:spPr bwMode="auto">
          <a:xfrm>
            <a:off x="371061" y="0"/>
            <a:ext cx="8507896" cy="646331"/>
          </a:xfrm>
          <a:prstGeom prst="rect">
            <a:avLst/>
          </a:prstGeom>
          <a:noFill/>
          <a:ln w="9525">
            <a:noFill/>
            <a:miter lim="800000"/>
            <a:headEnd/>
            <a:tailEnd/>
          </a:ln>
          <a:effectLst/>
        </p:spPr>
        <p:txBody>
          <a:bodyPr wrap="square" rtlCol="0">
            <a:spAutoFit/>
          </a:bodyPr>
          <a:lstStyle/>
          <a:p>
            <a:pPr algn="ctr">
              <a:spcBef>
                <a:spcPct val="50000"/>
              </a:spcBef>
            </a:pPr>
            <a:r>
              <a:rPr lang="es-ES" sz="1800" dirty="0" smtClean="0">
                <a:solidFill>
                  <a:schemeClr val="bg1"/>
                </a:solidFill>
              </a:rPr>
              <a:t>HYMNS: </a:t>
            </a:r>
            <a:r>
              <a:rPr lang="es-ES" sz="1800" dirty="0" err="1" smtClean="0">
                <a:solidFill>
                  <a:schemeClr val="bg1"/>
                </a:solidFill>
              </a:rPr>
              <a:t>High-sensitivitY</a:t>
            </a:r>
            <a:r>
              <a:rPr lang="es-ES" sz="1800" dirty="0" smtClean="0">
                <a:solidFill>
                  <a:schemeClr val="bg1"/>
                </a:solidFill>
              </a:rPr>
              <a:t> </a:t>
            </a:r>
            <a:r>
              <a:rPr lang="es-ES" sz="1800" dirty="0" err="1" smtClean="0">
                <a:solidFill>
                  <a:schemeClr val="bg1"/>
                </a:solidFill>
              </a:rPr>
              <a:t>Measurements</a:t>
            </a:r>
            <a:r>
              <a:rPr lang="es-ES" sz="1800" dirty="0" smtClean="0">
                <a:solidFill>
                  <a:schemeClr val="bg1"/>
                </a:solidFill>
              </a:rPr>
              <a:t> of </a:t>
            </a:r>
            <a:r>
              <a:rPr lang="es-ES" sz="1800" dirty="0" err="1" smtClean="0">
                <a:solidFill>
                  <a:schemeClr val="bg1"/>
                </a:solidFill>
              </a:rPr>
              <a:t>key</a:t>
            </a:r>
            <a:r>
              <a:rPr lang="es-ES" sz="1800" dirty="0" smtClean="0">
                <a:solidFill>
                  <a:schemeClr val="bg1"/>
                </a:solidFill>
              </a:rPr>
              <a:t> </a:t>
            </a:r>
            <a:r>
              <a:rPr lang="es-ES" sz="1800" dirty="0" err="1" smtClean="0">
                <a:solidFill>
                  <a:schemeClr val="bg1"/>
                </a:solidFill>
              </a:rPr>
              <a:t>stellar</a:t>
            </a:r>
            <a:r>
              <a:rPr lang="es-ES" sz="1800" dirty="0" smtClean="0">
                <a:solidFill>
                  <a:schemeClr val="bg1"/>
                </a:solidFill>
              </a:rPr>
              <a:t> </a:t>
            </a:r>
            <a:r>
              <a:rPr lang="es-ES" sz="1800" dirty="0" err="1" smtClean="0">
                <a:solidFill>
                  <a:schemeClr val="bg1"/>
                </a:solidFill>
              </a:rPr>
              <a:t>Nucleo-synthesis</a:t>
            </a:r>
            <a:r>
              <a:rPr lang="es-ES" sz="1800" dirty="0" smtClean="0">
                <a:solidFill>
                  <a:schemeClr val="bg1"/>
                </a:solidFill>
              </a:rPr>
              <a:t> </a:t>
            </a:r>
            <a:r>
              <a:rPr lang="es-ES" sz="1800" dirty="0" err="1" smtClean="0">
                <a:solidFill>
                  <a:schemeClr val="bg1"/>
                </a:solidFill>
              </a:rPr>
              <a:t>reactions</a:t>
            </a:r>
            <a:r>
              <a:rPr lang="es-ES" sz="1800" dirty="0" smtClean="0">
                <a:solidFill>
                  <a:schemeClr val="bg1"/>
                </a:solidFill>
              </a:rPr>
              <a:t> (ERC </a:t>
            </a:r>
            <a:r>
              <a:rPr lang="es-ES" sz="1800" dirty="0" err="1" smtClean="0">
                <a:solidFill>
                  <a:schemeClr val="bg1"/>
                </a:solidFill>
              </a:rPr>
              <a:t>CoG</a:t>
            </a:r>
            <a:r>
              <a:rPr lang="es-ES" sz="1800" dirty="0" smtClean="0">
                <a:solidFill>
                  <a:schemeClr val="bg1"/>
                </a:solidFill>
              </a:rPr>
              <a:t> 2015)</a:t>
            </a:r>
            <a:endParaRPr lang="es-ES" sz="1800" dirty="0">
              <a:solidFill>
                <a:schemeClr val="bg1"/>
              </a:solidFill>
            </a:endParaRPr>
          </a:p>
        </p:txBody>
      </p:sp>
      <p:pic>
        <p:nvPicPr>
          <p:cNvPr id="2440193" name="Picture 1"/>
          <p:cNvPicPr>
            <a:picLocks noChangeAspect="1" noChangeArrowheads="1"/>
          </p:cNvPicPr>
          <p:nvPr/>
        </p:nvPicPr>
        <p:blipFill>
          <a:blip r:embed="rId5"/>
          <a:srcRect l="16601" t="16240" r="25455" b="60531"/>
          <a:stretch>
            <a:fillRect/>
          </a:stretch>
        </p:blipFill>
        <p:spPr bwMode="auto">
          <a:xfrm>
            <a:off x="190440" y="617499"/>
            <a:ext cx="4212098" cy="949244"/>
          </a:xfrm>
          <a:prstGeom prst="rect">
            <a:avLst/>
          </a:prstGeom>
          <a:noFill/>
          <a:ln w="9525">
            <a:noFill/>
            <a:miter lim="800000"/>
            <a:headEnd/>
            <a:tailEnd/>
          </a:ln>
          <a:effectLst/>
        </p:spPr>
      </p:pic>
      <p:pic>
        <p:nvPicPr>
          <p:cNvPr id="12" name="Picture 1" descr="D:\erc2014\arxiv_ited\comp_yield_c6d6_iTED_150keV_10MEvts_Au1x20mm_WFs101114.png"/>
          <p:cNvPicPr>
            <a:picLocks noChangeAspect="1" noChangeArrowheads="1"/>
          </p:cNvPicPr>
          <p:nvPr/>
        </p:nvPicPr>
        <p:blipFill>
          <a:blip r:embed="rId6"/>
          <a:srcRect t="7207" r="6516"/>
          <a:stretch>
            <a:fillRect/>
          </a:stretch>
        </p:blipFill>
        <p:spPr bwMode="auto">
          <a:xfrm>
            <a:off x="4610101" y="4360829"/>
            <a:ext cx="2501900" cy="1684218"/>
          </a:xfrm>
          <a:prstGeom prst="rect">
            <a:avLst/>
          </a:prstGeom>
          <a:noFill/>
        </p:spPr>
      </p:pic>
      <p:grpSp>
        <p:nvGrpSpPr>
          <p:cNvPr id="2" name="Group 102"/>
          <p:cNvGrpSpPr/>
          <p:nvPr/>
        </p:nvGrpSpPr>
        <p:grpSpPr>
          <a:xfrm>
            <a:off x="4582597" y="2230427"/>
            <a:ext cx="4561403" cy="1950142"/>
            <a:chOff x="165279" y="1742942"/>
            <a:chExt cx="6153953" cy="2655194"/>
          </a:xfrm>
        </p:grpSpPr>
        <p:grpSp>
          <p:nvGrpSpPr>
            <p:cNvPr id="5" name="Group 45"/>
            <p:cNvGrpSpPr/>
            <p:nvPr/>
          </p:nvGrpSpPr>
          <p:grpSpPr>
            <a:xfrm>
              <a:off x="165279" y="1742942"/>
              <a:ext cx="6153953" cy="2655194"/>
              <a:chOff x="938012" y="1485365"/>
              <a:chExt cx="6153953" cy="2655194"/>
            </a:xfrm>
          </p:grpSpPr>
          <p:grpSp>
            <p:nvGrpSpPr>
              <p:cNvPr id="6" name="Group 37"/>
              <p:cNvGrpSpPr/>
              <p:nvPr/>
            </p:nvGrpSpPr>
            <p:grpSpPr>
              <a:xfrm>
                <a:off x="938012" y="2440548"/>
                <a:ext cx="6153953" cy="1700011"/>
                <a:chOff x="976649" y="1770846"/>
                <a:chExt cx="6153953" cy="1700011"/>
              </a:xfrm>
            </p:grpSpPr>
            <p:grpSp>
              <p:nvGrpSpPr>
                <p:cNvPr id="7" name="Group 26"/>
                <p:cNvGrpSpPr/>
                <p:nvPr/>
              </p:nvGrpSpPr>
              <p:grpSpPr>
                <a:xfrm>
                  <a:off x="976649" y="2698126"/>
                  <a:ext cx="6091706" cy="772731"/>
                  <a:chOff x="1981201" y="3136007"/>
                  <a:chExt cx="6091706" cy="772731"/>
                </a:xfrm>
              </p:grpSpPr>
              <p:sp>
                <p:nvSpPr>
                  <p:cNvPr id="52" name="Rectangle 51"/>
                  <p:cNvSpPr/>
                  <p:nvPr/>
                </p:nvSpPr>
                <p:spPr>
                  <a:xfrm>
                    <a:off x="2032718" y="3140299"/>
                    <a:ext cx="734095" cy="7469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53" name="TextBox 52"/>
                  <p:cNvSpPr txBox="1"/>
                  <p:nvPr/>
                </p:nvSpPr>
                <p:spPr bwMode="auto">
                  <a:xfrm>
                    <a:off x="1981201" y="3269086"/>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solidFill>
                          <a:schemeClr val="bg1"/>
                        </a:solidFill>
                      </a:rPr>
                      <a:t>76</a:t>
                    </a:r>
                    <a:r>
                      <a:rPr lang="es-ES" sz="1400" b="1" dirty="0" smtClean="0">
                        <a:solidFill>
                          <a:schemeClr val="bg1"/>
                        </a:solidFill>
                      </a:rPr>
                      <a:t>Se</a:t>
                    </a:r>
                    <a:endParaRPr lang="es-ES" sz="1400" b="1" dirty="0">
                      <a:solidFill>
                        <a:schemeClr val="bg1"/>
                      </a:solidFill>
                    </a:endParaRPr>
                  </a:p>
                </p:txBody>
              </p:sp>
              <p:sp>
                <p:nvSpPr>
                  <p:cNvPr id="54" name="Rectangle 53"/>
                  <p:cNvSpPr/>
                  <p:nvPr/>
                </p:nvSpPr>
                <p:spPr>
                  <a:xfrm>
                    <a:off x="3099518" y="3151031"/>
                    <a:ext cx="734095" cy="7469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55" name="TextBox 54"/>
                  <p:cNvSpPr txBox="1"/>
                  <p:nvPr/>
                </p:nvSpPr>
                <p:spPr bwMode="auto">
                  <a:xfrm>
                    <a:off x="3048001" y="3279818"/>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solidFill>
                          <a:schemeClr val="bg1"/>
                        </a:solidFill>
                      </a:rPr>
                      <a:t>77</a:t>
                    </a:r>
                    <a:r>
                      <a:rPr lang="es-ES" sz="1400" b="1" dirty="0" smtClean="0">
                        <a:solidFill>
                          <a:schemeClr val="bg1"/>
                        </a:solidFill>
                      </a:rPr>
                      <a:t>Se</a:t>
                    </a:r>
                    <a:endParaRPr lang="es-ES" sz="1400" b="1" dirty="0">
                      <a:solidFill>
                        <a:schemeClr val="bg1"/>
                      </a:solidFill>
                    </a:endParaRPr>
                  </a:p>
                </p:txBody>
              </p:sp>
              <p:sp>
                <p:nvSpPr>
                  <p:cNvPr id="56" name="Rectangle 55"/>
                  <p:cNvSpPr/>
                  <p:nvPr/>
                </p:nvSpPr>
                <p:spPr>
                  <a:xfrm>
                    <a:off x="4116949" y="3151031"/>
                    <a:ext cx="734095" cy="7469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57" name="TextBox 56"/>
                  <p:cNvSpPr txBox="1"/>
                  <p:nvPr/>
                </p:nvSpPr>
                <p:spPr bwMode="auto">
                  <a:xfrm>
                    <a:off x="4065432" y="3279818"/>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solidFill>
                          <a:schemeClr val="bg1"/>
                        </a:solidFill>
                      </a:rPr>
                      <a:t>78</a:t>
                    </a:r>
                    <a:r>
                      <a:rPr lang="es-ES" sz="1400" b="1" dirty="0" smtClean="0">
                        <a:solidFill>
                          <a:schemeClr val="bg1"/>
                        </a:solidFill>
                      </a:rPr>
                      <a:t>Se</a:t>
                    </a:r>
                    <a:endParaRPr lang="es-ES" sz="1400" b="1" dirty="0">
                      <a:solidFill>
                        <a:schemeClr val="bg1"/>
                      </a:solidFill>
                    </a:endParaRPr>
                  </a:p>
                </p:txBody>
              </p:sp>
              <p:sp>
                <p:nvSpPr>
                  <p:cNvPr id="58" name="Rectangle 57"/>
                  <p:cNvSpPr/>
                  <p:nvPr/>
                </p:nvSpPr>
                <p:spPr>
                  <a:xfrm>
                    <a:off x="5134380" y="3151032"/>
                    <a:ext cx="734095" cy="746975"/>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59" name="TextBox 58"/>
                  <p:cNvSpPr txBox="1"/>
                  <p:nvPr/>
                </p:nvSpPr>
                <p:spPr bwMode="auto">
                  <a:xfrm>
                    <a:off x="5082863" y="3279819"/>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solidFill>
                          <a:srgbClr val="FF0000"/>
                        </a:solidFill>
                      </a:rPr>
                      <a:t>79</a:t>
                    </a:r>
                    <a:r>
                      <a:rPr lang="es-ES" sz="1400" b="1" dirty="0" smtClean="0">
                        <a:solidFill>
                          <a:srgbClr val="FF0000"/>
                        </a:solidFill>
                      </a:rPr>
                      <a:t>Se</a:t>
                    </a:r>
                    <a:endParaRPr lang="es-ES" sz="1400" b="1" dirty="0">
                      <a:solidFill>
                        <a:srgbClr val="FF0000"/>
                      </a:solidFill>
                    </a:endParaRPr>
                  </a:p>
                </p:txBody>
              </p:sp>
              <p:sp>
                <p:nvSpPr>
                  <p:cNvPr id="60" name="TextBox 19"/>
                  <p:cNvSpPr txBox="1"/>
                  <p:nvPr/>
                </p:nvSpPr>
                <p:spPr bwMode="auto">
                  <a:xfrm>
                    <a:off x="5112912" y="3567448"/>
                    <a:ext cx="965916" cy="261610"/>
                  </a:xfrm>
                  <a:prstGeom prst="rect">
                    <a:avLst/>
                  </a:prstGeom>
                  <a:noFill/>
                  <a:ln w="9525">
                    <a:noFill/>
                    <a:miter lim="800000"/>
                    <a:headEnd/>
                    <a:tailEnd/>
                  </a:ln>
                  <a:effectLst/>
                </p:spPr>
                <p:txBody>
                  <a:bodyPr wrap="square" rtlCol="0">
                    <a:spAutoFit/>
                  </a:bodyPr>
                  <a:lstStyle/>
                  <a:p>
                    <a:pPr>
                      <a:spcBef>
                        <a:spcPct val="50000"/>
                      </a:spcBef>
                    </a:pPr>
                    <a:r>
                      <a:rPr lang="es-ES" sz="1050" dirty="0" smtClean="0"/>
                      <a:t>3x10</a:t>
                    </a:r>
                    <a:r>
                      <a:rPr lang="es-ES" sz="1050" baseline="30000" dirty="0" smtClean="0"/>
                      <a:t>5</a:t>
                    </a:r>
                    <a:r>
                      <a:rPr lang="es-ES" sz="1050" dirty="0" smtClean="0"/>
                      <a:t>a</a:t>
                    </a:r>
                    <a:endParaRPr lang="es-ES" sz="1050" dirty="0"/>
                  </a:p>
                </p:txBody>
              </p:sp>
              <p:sp>
                <p:nvSpPr>
                  <p:cNvPr id="61" name="Rectangle 60"/>
                  <p:cNvSpPr/>
                  <p:nvPr/>
                </p:nvSpPr>
                <p:spPr>
                  <a:xfrm>
                    <a:off x="6175422" y="3161763"/>
                    <a:ext cx="734095" cy="7469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62" name="TextBox 61"/>
                  <p:cNvSpPr txBox="1"/>
                  <p:nvPr/>
                </p:nvSpPr>
                <p:spPr bwMode="auto">
                  <a:xfrm>
                    <a:off x="6123905" y="3290550"/>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solidFill>
                          <a:schemeClr val="bg1"/>
                        </a:solidFill>
                      </a:rPr>
                      <a:t>80</a:t>
                    </a:r>
                    <a:r>
                      <a:rPr lang="es-ES" sz="1400" b="1" dirty="0" smtClean="0">
                        <a:solidFill>
                          <a:schemeClr val="bg1"/>
                        </a:solidFill>
                      </a:rPr>
                      <a:t>Se</a:t>
                    </a:r>
                    <a:endParaRPr lang="es-ES" sz="1400" b="1" dirty="0">
                      <a:solidFill>
                        <a:schemeClr val="bg1"/>
                      </a:solidFill>
                    </a:endParaRPr>
                  </a:p>
                </p:txBody>
              </p:sp>
              <p:sp>
                <p:nvSpPr>
                  <p:cNvPr id="63" name="Rectangle 62"/>
                  <p:cNvSpPr/>
                  <p:nvPr/>
                </p:nvSpPr>
                <p:spPr>
                  <a:xfrm>
                    <a:off x="7128459" y="3136007"/>
                    <a:ext cx="734095" cy="7469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64" name="TextBox 63"/>
                  <p:cNvSpPr txBox="1"/>
                  <p:nvPr/>
                </p:nvSpPr>
                <p:spPr bwMode="auto">
                  <a:xfrm>
                    <a:off x="7076942" y="3264794"/>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t>81</a:t>
                    </a:r>
                    <a:r>
                      <a:rPr lang="es-ES" sz="1400" b="1" dirty="0" smtClean="0"/>
                      <a:t>Se</a:t>
                    </a:r>
                    <a:endParaRPr lang="es-ES" sz="1400" b="1" dirty="0"/>
                  </a:p>
                </p:txBody>
              </p:sp>
              <p:sp>
                <p:nvSpPr>
                  <p:cNvPr id="65" name="TextBox 64"/>
                  <p:cNvSpPr txBox="1"/>
                  <p:nvPr/>
                </p:nvSpPr>
                <p:spPr bwMode="auto">
                  <a:xfrm>
                    <a:off x="7106991" y="3552423"/>
                    <a:ext cx="965916" cy="261610"/>
                  </a:xfrm>
                  <a:prstGeom prst="rect">
                    <a:avLst/>
                  </a:prstGeom>
                  <a:noFill/>
                  <a:ln w="9525">
                    <a:noFill/>
                    <a:miter lim="800000"/>
                    <a:headEnd/>
                    <a:tailEnd/>
                  </a:ln>
                  <a:effectLst/>
                </p:spPr>
                <p:txBody>
                  <a:bodyPr wrap="square" rtlCol="0">
                    <a:spAutoFit/>
                  </a:bodyPr>
                  <a:lstStyle/>
                  <a:p>
                    <a:pPr>
                      <a:spcBef>
                        <a:spcPct val="50000"/>
                      </a:spcBef>
                    </a:pPr>
                    <a:r>
                      <a:rPr lang="es-ES" sz="1050" dirty="0" smtClean="0"/>
                      <a:t>18 m</a:t>
                    </a:r>
                    <a:endParaRPr lang="es-ES" sz="1050" dirty="0"/>
                  </a:p>
                </p:txBody>
              </p:sp>
            </p:grpSp>
            <p:sp>
              <p:nvSpPr>
                <p:cNvPr id="41" name="Rectangle 27"/>
                <p:cNvSpPr/>
                <p:nvPr/>
              </p:nvSpPr>
              <p:spPr>
                <a:xfrm>
                  <a:off x="3123130" y="1770846"/>
                  <a:ext cx="734095" cy="7469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42" name="TextBox 41"/>
                <p:cNvSpPr txBox="1"/>
                <p:nvPr/>
              </p:nvSpPr>
              <p:spPr bwMode="auto">
                <a:xfrm>
                  <a:off x="3071613" y="1899633"/>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solidFill>
                        <a:schemeClr val="bg1"/>
                      </a:solidFill>
                    </a:rPr>
                    <a:t>79</a:t>
                  </a:r>
                  <a:r>
                    <a:rPr lang="es-ES" sz="1400" b="1" dirty="0" smtClean="0">
                      <a:solidFill>
                        <a:schemeClr val="bg1"/>
                      </a:solidFill>
                    </a:rPr>
                    <a:t>Br</a:t>
                  </a:r>
                  <a:endParaRPr lang="es-ES" sz="1400" b="1" dirty="0">
                    <a:solidFill>
                      <a:schemeClr val="bg1"/>
                    </a:solidFill>
                  </a:endParaRPr>
                </a:p>
              </p:txBody>
            </p:sp>
            <p:sp>
              <p:nvSpPr>
                <p:cNvPr id="43" name="Rectangle 42"/>
                <p:cNvSpPr/>
                <p:nvPr/>
              </p:nvSpPr>
              <p:spPr>
                <a:xfrm>
                  <a:off x="4125536" y="1781579"/>
                  <a:ext cx="734095" cy="7469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44" name="TextBox 43"/>
                <p:cNvSpPr txBox="1"/>
                <p:nvPr/>
              </p:nvSpPr>
              <p:spPr bwMode="auto">
                <a:xfrm>
                  <a:off x="4074019" y="1910366"/>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t>80</a:t>
                  </a:r>
                  <a:r>
                    <a:rPr lang="es-ES" sz="1400" b="1" dirty="0" smtClean="0"/>
                    <a:t>Br</a:t>
                  </a:r>
                  <a:endParaRPr lang="es-ES" sz="1400" b="1" dirty="0"/>
                </a:p>
              </p:txBody>
            </p:sp>
            <p:sp>
              <p:nvSpPr>
                <p:cNvPr id="45" name="TextBox 44"/>
                <p:cNvSpPr txBox="1"/>
                <p:nvPr/>
              </p:nvSpPr>
              <p:spPr bwMode="auto">
                <a:xfrm>
                  <a:off x="4116946" y="2185117"/>
                  <a:ext cx="965916" cy="261610"/>
                </a:xfrm>
                <a:prstGeom prst="rect">
                  <a:avLst/>
                </a:prstGeom>
                <a:noFill/>
                <a:ln w="9525">
                  <a:noFill/>
                  <a:miter lim="800000"/>
                  <a:headEnd/>
                  <a:tailEnd/>
                </a:ln>
                <a:effectLst/>
              </p:spPr>
              <p:txBody>
                <a:bodyPr wrap="square" rtlCol="0">
                  <a:spAutoFit/>
                </a:bodyPr>
                <a:lstStyle/>
                <a:p>
                  <a:pPr>
                    <a:spcBef>
                      <a:spcPct val="50000"/>
                    </a:spcBef>
                  </a:pPr>
                  <a:r>
                    <a:rPr lang="es-ES" sz="1050" dirty="0" smtClean="0"/>
                    <a:t>17 m</a:t>
                  </a:r>
                  <a:endParaRPr lang="es-ES" sz="1050" dirty="0"/>
                </a:p>
              </p:txBody>
            </p:sp>
            <p:sp>
              <p:nvSpPr>
                <p:cNvPr id="46" name="Rectangle 45"/>
                <p:cNvSpPr/>
                <p:nvPr/>
              </p:nvSpPr>
              <p:spPr>
                <a:xfrm>
                  <a:off x="5181603" y="1794457"/>
                  <a:ext cx="734095" cy="7469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47" name="TextBox 46"/>
                <p:cNvSpPr txBox="1"/>
                <p:nvPr/>
              </p:nvSpPr>
              <p:spPr bwMode="auto">
                <a:xfrm>
                  <a:off x="5130086" y="1923244"/>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solidFill>
                        <a:schemeClr val="bg1"/>
                      </a:solidFill>
                    </a:rPr>
                    <a:t>81</a:t>
                  </a:r>
                  <a:r>
                    <a:rPr lang="es-ES" sz="1400" b="1" dirty="0" smtClean="0">
                      <a:solidFill>
                        <a:schemeClr val="bg1"/>
                      </a:solidFill>
                    </a:rPr>
                    <a:t>Br</a:t>
                  </a:r>
                  <a:endParaRPr lang="es-ES" sz="1400" b="1" dirty="0">
                    <a:solidFill>
                      <a:schemeClr val="bg1"/>
                    </a:solidFill>
                  </a:endParaRPr>
                </a:p>
              </p:txBody>
            </p:sp>
            <p:sp>
              <p:nvSpPr>
                <p:cNvPr id="48" name="Rectangle 47"/>
                <p:cNvSpPr/>
                <p:nvPr/>
              </p:nvSpPr>
              <p:spPr>
                <a:xfrm>
                  <a:off x="6134639" y="1781580"/>
                  <a:ext cx="734095" cy="7469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49" name="TextBox 48"/>
                <p:cNvSpPr txBox="1"/>
                <p:nvPr/>
              </p:nvSpPr>
              <p:spPr bwMode="auto">
                <a:xfrm>
                  <a:off x="6083122" y="1910367"/>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t>82</a:t>
                  </a:r>
                  <a:r>
                    <a:rPr lang="es-ES" sz="1400" b="1" dirty="0" smtClean="0"/>
                    <a:t>Br</a:t>
                  </a:r>
                  <a:endParaRPr lang="es-ES" sz="1400" b="1" dirty="0"/>
                </a:p>
              </p:txBody>
            </p:sp>
            <p:sp>
              <p:nvSpPr>
                <p:cNvPr id="50" name="TextBox 49"/>
                <p:cNvSpPr txBox="1"/>
                <p:nvPr/>
              </p:nvSpPr>
              <p:spPr bwMode="auto">
                <a:xfrm>
                  <a:off x="6164686" y="2197995"/>
                  <a:ext cx="965916" cy="261610"/>
                </a:xfrm>
                <a:prstGeom prst="rect">
                  <a:avLst/>
                </a:prstGeom>
                <a:noFill/>
                <a:ln w="9525">
                  <a:noFill/>
                  <a:miter lim="800000"/>
                  <a:headEnd/>
                  <a:tailEnd/>
                </a:ln>
                <a:effectLst/>
              </p:spPr>
              <p:txBody>
                <a:bodyPr wrap="square" rtlCol="0">
                  <a:spAutoFit/>
                </a:bodyPr>
                <a:lstStyle/>
                <a:p>
                  <a:pPr>
                    <a:spcBef>
                      <a:spcPct val="50000"/>
                    </a:spcBef>
                  </a:pPr>
                  <a:r>
                    <a:rPr lang="es-ES" sz="1050" dirty="0" smtClean="0"/>
                    <a:t>35 h</a:t>
                  </a:r>
                  <a:endParaRPr lang="es-ES" sz="1050" dirty="0"/>
                </a:p>
              </p:txBody>
            </p:sp>
          </p:grpSp>
          <p:sp>
            <p:nvSpPr>
              <p:cNvPr id="33" name="Rectangle 32"/>
              <p:cNvSpPr/>
              <p:nvPr/>
            </p:nvSpPr>
            <p:spPr>
              <a:xfrm>
                <a:off x="3095225" y="1485365"/>
                <a:ext cx="734095" cy="7469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34" name="TextBox 33"/>
              <p:cNvSpPr txBox="1"/>
              <p:nvPr/>
            </p:nvSpPr>
            <p:spPr bwMode="auto">
              <a:xfrm>
                <a:off x="3043708" y="1614152"/>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solidFill>
                      <a:srgbClr val="FF0000"/>
                    </a:solidFill>
                  </a:rPr>
                  <a:t>80</a:t>
                </a:r>
                <a:r>
                  <a:rPr lang="es-ES" sz="1400" b="1" dirty="0" smtClean="0">
                    <a:solidFill>
                      <a:srgbClr val="FF0000"/>
                    </a:solidFill>
                  </a:rPr>
                  <a:t>Kr</a:t>
                </a:r>
                <a:endParaRPr lang="es-ES" sz="1400" b="1" dirty="0">
                  <a:solidFill>
                    <a:srgbClr val="FF0000"/>
                  </a:solidFill>
                </a:endParaRPr>
              </a:p>
            </p:txBody>
          </p:sp>
          <p:sp>
            <p:nvSpPr>
              <p:cNvPr id="35" name="Rectangle 34"/>
              <p:cNvSpPr/>
              <p:nvPr/>
            </p:nvSpPr>
            <p:spPr>
              <a:xfrm>
                <a:off x="4084751" y="1496097"/>
                <a:ext cx="734095" cy="7469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36" name="TextBox 35"/>
              <p:cNvSpPr txBox="1"/>
              <p:nvPr/>
            </p:nvSpPr>
            <p:spPr bwMode="auto">
              <a:xfrm>
                <a:off x="4033234" y="1624884"/>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t>81</a:t>
                </a:r>
                <a:r>
                  <a:rPr lang="es-ES" sz="1400" b="1" dirty="0" smtClean="0"/>
                  <a:t>Kr</a:t>
                </a:r>
                <a:endParaRPr lang="es-ES" sz="1400" b="1" dirty="0"/>
              </a:p>
            </p:txBody>
          </p:sp>
          <p:sp>
            <p:nvSpPr>
              <p:cNvPr id="37" name="TextBox 36"/>
              <p:cNvSpPr txBox="1"/>
              <p:nvPr/>
            </p:nvSpPr>
            <p:spPr bwMode="auto">
              <a:xfrm>
                <a:off x="4089041" y="1912514"/>
                <a:ext cx="965916" cy="261610"/>
              </a:xfrm>
              <a:prstGeom prst="rect">
                <a:avLst/>
              </a:prstGeom>
              <a:noFill/>
              <a:ln w="9525">
                <a:noFill/>
                <a:miter lim="800000"/>
                <a:headEnd/>
                <a:tailEnd/>
              </a:ln>
              <a:effectLst/>
            </p:spPr>
            <p:txBody>
              <a:bodyPr wrap="square" rtlCol="0">
                <a:spAutoFit/>
              </a:bodyPr>
              <a:lstStyle/>
              <a:p>
                <a:pPr>
                  <a:spcBef>
                    <a:spcPct val="50000"/>
                  </a:spcBef>
                </a:pPr>
                <a:r>
                  <a:rPr lang="es-ES" sz="1050" dirty="0" smtClean="0"/>
                  <a:t>11 a</a:t>
                </a:r>
                <a:endParaRPr lang="es-ES" sz="1050" dirty="0"/>
              </a:p>
            </p:txBody>
          </p:sp>
          <p:sp>
            <p:nvSpPr>
              <p:cNvPr id="38" name="Rectangle 37"/>
              <p:cNvSpPr/>
              <p:nvPr/>
            </p:nvSpPr>
            <p:spPr>
              <a:xfrm>
                <a:off x="5115062" y="1496098"/>
                <a:ext cx="734095" cy="746975"/>
              </a:xfrm>
              <a:prstGeom prst="rect">
                <a:avLst/>
              </a:prstGeom>
              <a:solidFill>
                <a:schemeClr val="tx1"/>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39" name="TextBox 38"/>
              <p:cNvSpPr txBox="1"/>
              <p:nvPr/>
            </p:nvSpPr>
            <p:spPr bwMode="auto">
              <a:xfrm>
                <a:off x="5063545" y="1624885"/>
                <a:ext cx="824247" cy="307777"/>
              </a:xfrm>
              <a:prstGeom prst="rect">
                <a:avLst/>
              </a:prstGeom>
              <a:noFill/>
              <a:ln w="9525">
                <a:noFill/>
                <a:miter lim="800000"/>
                <a:headEnd/>
                <a:tailEnd/>
              </a:ln>
              <a:effectLst/>
            </p:spPr>
            <p:txBody>
              <a:bodyPr wrap="square" rtlCol="0">
                <a:spAutoFit/>
              </a:bodyPr>
              <a:lstStyle/>
              <a:p>
                <a:pPr>
                  <a:spcBef>
                    <a:spcPct val="50000"/>
                  </a:spcBef>
                </a:pPr>
                <a:r>
                  <a:rPr lang="es-ES" sz="1400" b="1" baseline="30000" dirty="0" smtClean="0">
                    <a:solidFill>
                      <a:srgbClr val="FF0000"/>
                    </a:solidFill>
                  </a:rPr>
                  <a:t>82</a:t>
                </a:r>
                <a:r>
                  <a:rPr lang="es-ES" sz="1400" b="1" dirty="0" smtClean="0">
                    <a:solidFill>
                      <a:srgbClr val="FF0000"/>
                    </a:solidFill>
                  </a:rPr>
                  <a:t>Kr</a:t>
                </a:r>
                <a:endParaRPr lang="es-ES" sz="1400" b="1" dirty="0">
                  <a:solidFill>
                    <a:srgbClr val="FF0000"/>
                  </a:solidFill>
                </a:endParaRPr>
              </a:p>
            </p:txBody>
          </p:sp>
        </p:grpSp>
        <p:cxnSp>
          <p:nvCxnSpPr>
            <p:cNvPr id="17" name="Straight Arrow Connector 16"/>
            <p:cNvCxnSpPr/>
            <p:nvPr/>
          </p:nvCxnSpPr>
          <p:spPr>
            <a:xfrm>
              <a:off x="922986" y="4026794"/>
              <a:ext cx="437882"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a:off x="4943342" y="3346361"/>
              <a:ext cx="360608" cy="28333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4979833" y="2416936"/>
              <a:ext cx="360608" cy="28333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964028" y="4011769"/>
              <a:ext cx="437882"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017949" y="4035380"/>
              <a:ext cx="437882"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994597" y="4033234"/>
              <a:ext cx="437882"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997002" y="4043966"/>
              <a:ext cx="437882"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007735" y="3127420"/>
              <a:ext cx="437882"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a:off x="2934238" y="2431962"/>
              <a:ext cx="360608" cy="2833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2957849" y="3369973"/>
              <a:ext cx="360608" cy="2833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979313" y="3114541"/>
              <a:ext cx="43788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90046" y="2146479"/>
              <a:ext cx="43788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79573" y="2157212"/>
              <a:ext cx="43788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057104" y="2120722"/>
              <a:ext cx="437882"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pic>
        <p:nvPicPr>
          <p:cNvPr id="73" name="Picture 2" descr="http://www.messagetoeagle.com/images/disruptedstarcasA.jpg"/>
          <p:cNvPicPr>
            <a:picLocks noChangeAspect="1" noChangeArrowheads="1"/>
          </p:cNvPicPr>
          <p:nvPr/>
        </p:nvPicPr>
        <p:blipFill>
          <a:blip r:embed="rId7" cstate="print"/>
          <a:srcRect l="25706" t="1932" r="51413" b="4346"/>
          <a:stretch>
            <a:fillRect/>
          </a:stretch>
        </p:blipFill>
        <p:spPr bwMode="auto">
          <a:xfrm>
            <a:off x="4686300" y="1195407"/>
            <a:ext cx="1155700" cy="2272243"/>
          </a:xfrm>
          <a:prstGeom prst="rect">
            <a:avLst/>
          </a:prstGeom>
          <a:noFill/>
        </p:spPr>
      </p:pic>
      <p:graphicFrame>
        <p:nvGraphicFramePr>
          <p:cNvPr id="74" name="Object 43"/>
          <p:cNvGraphicFramePr>
            <a:graphicFrameLocks noChangeAspect="1"/>
          </p:cNvGraphicFramePr>
          <p:nvPr/>
        </p:nvGraphicFramePr>
        <p:xfrm>
          <a:off x="4932413" y="1226907"/>
          <a:ext cx="795287" cy="916109"/>
        </p:xfrm>
        <a:graphic>
          <a:graphicData uri="http://schemas.openxmlformats.org/presentationml/2006/ole">
            <p:oleObj spid="_x0000_s4108" name="Photo Editor Photo" r:id="rId8" imgW="819048" imgH="1104762" progId="">
              <p:embed/>
            </p:oleObj>
          </a:graphicData>
        </a:graphic>
      </p:graphicFrame>
      <p:grpSp>
        <p:nvGrpSpPr>
          <p:cNvPr id="8" name="Group 79"/>
          <p:cNvGrpSpPr/>
          <p:nvPr/>
        </p:nvGrpSpPr>
        <p:grpSpPr>
          <a:xfrm>
            <a:off x="7429525" y="4306907"/>
            <a:ext cx="1460520" cy="1825650"/>
            <a:chOff x="6194738" y="702983"/>
            <a:chExt cx="2949262" cy="3834040"/>
          </a:xfrm>
        </p:grpSpPr>
        <p:pic>
          <p:nvPicPr>
            <p:cNvPr id="76" name="Picture 2" descr="se79_Tdependencev4"/>
            <p:cNvPicPr>
              <a:picLocks noChangeAspect="1" noChangeArrowheads="1"/>
            </p:cNvPicPr>
            <p:nvPr/>
          </p:nvPicPr>
          <p:blipFill>
            <a:blip r:embed="rId9" cstate="print"/>
            <a:srcRect/>
            <a:stretch>
              <a:fillRect/>
            </a:stretch>
          </p:blipFill>
          <p:spPr bwMode="auto">
            <a:xfrm>
              <a:off x="6194738" y="702983"/>
              <a:ext cx="2949262" cy="3834040"/>
            </a:xfrm>
            <a:prstGeom prst="rect">
              <a:avLst/>
            </a:prstGeom>
            <a:noFill/>
          </p:spPr>
        </p:pic>
        <p:pic>
          <p:nvPicPr>
            <p:cNvPr id="77" name="Picture 7" descr="http://latitude33geckos.files.wordpress.com/2012/08/temperature-variation.png"/>
            <p:cNvPicPr>
              <a:picLocks noChangeAspect="1" noChangeArrowheads="1"/>
            </p:cNvPicPr>
            <p:nvPr/>
          </p:nvPicPr>
          <p:blipFill>
            <a:blip r:embed="rId10" cstate="print"/>
            <a:srcRect/>
            <a:stretch>
              <a:fillRect/>
            </a:stretch>
          </p:blipFill>
          <p:spPr bwMode="auto">
            <a:xfrm>
              <a:off x="7109138" y="940158"/>
              <a:ext cx="1854558" cy="1196191"/>
            </a:xfrm>
            <a:prstGeom prst="rect">
              <a:avLst/>
            </a:prstGeom>
            <a:solidFill>
              <a:schemeClr val="bg1"/>
            </a:solidFill>
            <a:scene3d>
              <a:camera prst="orthographicFront">
                <a:rot lat="0" lon="10800000" rev="0"/>
              </a:camera>
              <a:lightRig rig="threePt" dir="t"/>
            </a:scene3d>
          </p:spPr>
        </p:pic>
        <p:sp>
          <p:nvSpPr>
            <p:cNvPr id="78" name="Rectangle 77"/>
            <p:cNvSpPr/>
            <p:nvPr/>
          </p:nvSpPr>
          <p:spPr>
            <a:xfrm>
              <a:off x="7637172" y="2086378"/>
              <a:ext cx="798490" cy="502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9" name="Picture 2" descr="http://images.wikia.com/uncyclopedia/images/archive/f/f1/20070725014228%21Radioactive.png"/>
          <p:cNvPicPr>
            <a:picLocks noChangeAspect="1" noChangeArrowheads="1"/>
          </p:cNvPicPr>
          <p:nvPr/>
        </p:nvPicPr>
        <p:blipFill>
          <a:blip r:embed="rId11" cstate="print"/>
          <a:srcRect/>
          <a:stretch>
            <a:fillRect/>
          </a:stretch>
        </p:blipFill>
        <p:spPr bwMode="auto">
          <a:xfrm>
            <a:off x="7758141" y="5511836"/>
            <a:ext cx="315396" cy="315396"/>
          </a:xfrm>
          <a:prstGeom prst="rect">
            <a:avLst/>
          </a:prstGeom>
          <a:noFill/>
        </p:spPr>
      </p:pic>
      <p:sp>
        <p:nvSpPr>
          <p:cNvPr id="80" name="TextBox 79"/>
          <p:cNvSpPr txBox="1"/>
          <p:nvPr/>
        </p:nvSpPr>
        <p:spPr bwMode="auto">
          <a:xfrm>
            <a:off x="7977219" y="4891115"/>
            <a:ext cx="824247" cy="461665"/>
          </a:xfrm>
          <a:prstGeom prst="rect">
            <a:avLst/>
          </a:prstGeom>
          <a:noFill/>
          <a:ln w="9525">
            <a:noFill/>
            <a:miter lim="800000"/>
            <a:headEnd/>
            <a:tailEnd/>
          </a:ln>
          <a:effectLst/>
        </p:spPr>
        <p:txBody>
          <a:bodyPr wrap="square" rtlCol="0">
            <a:spAutoFit/>
          </a:bodyPr>
          <a:lstStyle/>
          <a:p>
            <a:pPr>
              <a:spcBef>
                <a:spcPct val="50000"/>
              </a:spcBef>
            </a:pPr>
            <a:r>
              <a:rPr lang="es-ES" sz="2400" b="1" baseline="30000" dirty="0" smtClean="0">
                <a:solidFill>
                  <a:srgbClr val="FF0000"/>
                </a:solidFill>
              </a:rPr>
              <a:t>79</a:t>
            </a:r>
            <a:r>
              <a:rPr lang="es-ES" sz="2400" b="1" dirty="0" smtClean="0">
                <a:solidFill>
                  <a:srgbClr val="FF0000"/>
                </a:solidFill>
              </a:rPr>
              <a:t>Se</a:t>
            </a:r>
            <a:endParaRPr lang="es-ES" sz="2400" b="1" dirty="0">
              <a:solidFill>
                <a:srgbClr val="FF0000"/>
              </a:solidFill>
            </a:endParaRPr>
          </a:p>
        </p:txBody>
      </p:sp>
      <p:sp>
        <p:nvSpPr>
          <p:cNvPr id="75" name="TextBox 74"/>
          <p:cNvSpPr txBox="1"/>
          <p:nvPr/>
        </p:nvSpPr>
        <p:spPr bwMode="auto">
          <a:xfrm>
            <a:off x="190440" y="5657955"/>
            <a:ext cx="4114800" cy="338554"/>
          </a:xfrm>
          <a:prstGeom prst="rect">
            <a:avLst/>
          </a:prstGeom>
          <a:noFill/>
          <a:ln w="9525">
            <a:noFill/>
            <a:miter lim="800000"/>
            <a:headEnd/>
            <a:tailEnd/>
          </a:ln>
          <a:effectLst/>
        </p:spPr>
        <p:txBody>
          <a:bodyPr wrap="square" rtlCol="0">
            <a:spAutoFit/>
          </a:bodyPr>
          <a:lstStyle/>
          <a:p>
            <a:pPr>
              <a:spcBef>
                <a:spcPct val="50000"/>
              </a:spcBef>
            </a:pPr>
            <a:r>
              <a:rPr lang="es-ES" dirty="0" smtClean="0">
                <a:solidFill>
                  <a:schemeClr val="accent2">
                    <a:lumMod val="75000"/>
                  </a:schemeClr>
                </a:solidFill>
              </a:rPr>
              <a:t>i-TED: Total </a:t>
            </a:r>
            <a:r>
              <a:rPr lang="es-ES" dirty="0" err="1" smtClean="0">
                <a:solidFill>
                  <a:schemeClr val="accent2">
                    <a:lumMod val="75000"/>
                  </a:schemeClr>
                </a:solidFill>
              </a:rPr>
              <a:t>Energy</a:t>
            </a:r>
            <a:r>
              <a:rPr lang="es-ES" dirty="0" smtClean="0">
                <a:solidFill>
                  <a:schemeClr val="accent2">
                    <a:lumMod val="75000"/>
                  </a:schemeClr>
                </a:solidFill>
              </a:rPr>
              <a:t> Detector </a:t>
            </a:r>
            <a:r>
              <a:rPr lang="es-ES" dirty="0" err="1" smtClean="0">
                <a:solidFill>
                  <a:schemeClr val="accent2">
                    <a:lumMod val="75000"/>
                  </a:schemeClr>
                </a:solidFill>
              </a:rPr>
              <a:t>with</a:t>
            </a:r>
            <a:r>
              <a:rPr lang="es-ES" dirty="0" smtClean="0">
                <a:solidFill>
                  <a:schemeClr val="accent2">
                    <a:lumMod val="75000"/>
                  </a:schemeClr>
                </a:solidFill>
              </a:rPr>
              <a:t> </a:t>
            </a:r>
            <a:r>
              <a:rPr lang="es-ES" dirty="0" smtClean="0">
                <a:solidFill>
                  <a:schemeClr val="accent2">
                    <a:lumMod val="75000"/>
                  </a:schemeClr>
                </a:solidFill>
                <a:latin typeface="Symbol" pitchFamily="18" charset="2"/>
              </a:rPr>
              <a:t>g</a:t>
            </a:r>
            <a:r>
              <a:rPr lang="es-ES" dirty="0" smtClean="0">
                <a:solidFill>
                  <a:schemeClr val="accent2">
                    <a:lumMod val="75000"/>
                  </a:schemeClr>
                </a:solidFill>
              </a:rPr>
              <a:t>-</a:t>
            </a:r>
            <a:r>
              <a:rPr lang="es-ES" dirty="0" err="1" smtClean="0">
                <a:solidFill>
                  <a:schemeClr val="accent2">
                    <a:lumMod val="75000"/>
                  </a:schemeClr>
                </a:solidFill>
              </a:rPr>
              <a:t>imaging</a:t>
            </a:r>
            <a:endParaRPr lang="es-ES" dirty="0">
              <a:solidFill>
                <a:schemeClr val="accent2">
                  <a:lumMod val="75000"/>
                </a:schemeClr>
              </a:solidFill>
            </a:endParaRPr>
          </a:p>
        </p:txBody>
      </p:sp>
      <p:grpSp>
        <p:nvGrpSpPr>
          <p:cNvPr id="84" name="Group 83"/>
          <p:cNvGrpSpPr/>
          <p:nvPr/>
        </p:nvGrpSpPr>
        <p:grpSpPr>
          <a:xfrm>
            <a:off x="5943600" y="1259376"/>
            <a:ext cx="3149600" cy="874224"/>
            <a:chOff x="2340382" y="4959622"/>
            <a:chExt cx="5880943" cy="1701429"/>
          </a:xfrm>
        </p:grpSpPr>
        <p:pic>
          <p:nvPicPr>
            <p:cNvPr id="85" name="Picture 3"/>
            <p:cNvPicPr>
              <a:picLocks noChangeAspect="1" noChangeArrowheads="1"/>
            </p:cNvPicPr>
            <p:nvPr/>
          </p:nvPicPr>
          <p:blipFill>
            <a:blip r:embed="rId12"/>
            <a:srcRect l="11067" t="35433" r="28222" b="39862"/>
            <a:stretch>
              <a:fillRect/>
            </a:stretch>
          </p:blipFill>
          <p:spPr bwMode="auto">
            <a:xfrm>
              <a:off x="2340382" y="4959622"/>
              <a:ext cx="5880943" cy="1701429"/>
            </a:xfrm>
            <a:prstGeom prst="rect">
              <a:avLst/>
            </a:prstGeom>
            <a:noFill/>
            <a:ln w="3175">
              <a:solidFill>
                <a:schemeClr val="tx1"/>
              </a:solidFill>
              <a:miter lim="800000"/>
              <a:headEnd/>
              <a:tailEnd/>
            </a:ln>
            <a:effectLst/>
          </p:spPr>
        </p:pic>
        <p:grpSp>
          <p:nvGrpSpPr>
            <p:cNvPr id="86" name="Group 104"/>
            <p:cNvGrpSpPr/>
            <p:nvPr/>
          </p:nvGrpSpPr>
          <p:grpSpPr>
            <a:xfrm>
              <a:off x="5535994" y="5059974"/>
              <a:ext cx="2447945" cy="958689"/>
              <a:chOff x="2548085" y="1143451"/>
              <a:chExt cx="2294811" cy="935356"/>
            </a:xfrm>
          </p:grpSpPr>
          <p:pic>
            <p:nvPicPr>
              <p:cNvPr id="87" name="Picture 2"/>
              <p:cNvPicPr>
                <a:picLocks noChangeAspect="1" noChangeArrowheads="1"/>
              </p:cNvPicPr>
              <p:nvPr/>
            </p:nvPicPr>
            <p:blipFill>
              <a:blip r:embed="rId13"/>
              <a:srcRect r="75642" b="72825"/>
              <a:stretch>
                <a:fillRect/>
              </a:stretch>
            </p:blipFill>
            <p:spPr bwMode="auto">
              <a:xfrm rot="16200000">
                <a:off x="2437292" y="1256392"/>
                <a:ext cx="933208" cy="711622"/>
              </a:xfrm>
              <a:prstGeom prst="rect">
                <a:avLst/>
              </a:prstGeom>
              <a:noFill/>
              <a:ln w="9525">
                <a:noFill/>
                <a:miter lim="800000"/>
                <a:headEnd/>
                <a:tailEnd/>
              </a:ln>
            </p:spPr>
          </p:pic>
          <p:pic>
            <p:nvPicPr>
              <p:cNvPr id="88" name="Picture 2"/>
              <p:cNvPicPr>
                <a:picLocks noChangeAspect="1" noChangeArrowheads="1"/>
              </p:cNvPicPr>
              <p:nvPr/>
            </p:nvPicPr>
            <p:blipFill>
              <a:blip r:embed="rId13"/>
              <a:srcRect l="1891" t="36413" r="75642" b="5202"/>
              <a:stretch>
                <a:fillRect/>
              </a:stretch>
            </p:blipFill>
            <p:spPr bwMode="auto">
              <a:xfrm rot="16200000">
                <a:off x="3551602" y="782205"/>
                <a:ext cx="930047" cy="1652540"/>
              </a:xfrm>
              <a:prstGeom prst="rect">
                <a:avLst/>
              </a:prstGeom>
              <a:noFill/>
              <a:ln w="9525">
                <a:noFill/>
                <a:miter lim="800000"/>
                <a:headEnd/>
                <a:tailEnd/>
              </a:ln>
            </p:spPr>
          </p:pic>
        </p:grpSp>
      </p:grpSp>
      <p:sp>
        <p:nvSpPr>
          <p:cNvPr id="89" name="TextBox 88"/>
          <p:cNvSpPr txBox="1"/>
          <p:nvPr/>
        </p:nvSpPr>
        <p:spPr bwMode="auto">
          <a:xfrm>
            <a:off x="-38100" y="6121400"/>
            <a:ext cx="9182100" cy="738664"/>
          </a:xfrm>
          <a:prstGeom prst="rect">
            <a:avLst/>
          </a:prstGeom>
          <a:noFill/>
          <a:ln w="9525">
            <a:noFill/>
            <a:miter lim="800000"/>
            <a:headEnd/>
            <a:tailEnd/>
          </a:ln>
          <a:effectLst/>
        </p:spPr>
        <p:txBody>
          <a:bodyPr wrap="square" rtlCol="0">
            <a:spAutoFit/>
          </a:bodyPr>
          <a:lstStyle/>
          <a:p>
            <a:pPr>
              <a:spcBef>
                <a:spcPct val="50000"/>
              </a:spcBef>
            </a:pPr>
            <a:r>
              <a:rPr lang="es-ES" sz="1400" dirty="0" err="1" smtClean="0">
                <a:solidFill>
                  <a:schemeClr val="accent2">
                    <a:lumMod val="75000"/>
                  </a:schemeClr>
                </a:solidFill>
              </a:rPr>
              <a:t>The</a:t>
            </a:r>
            <a:r>
              <a:rPr lang="es-ES" sz="1400" dirty="0" smtClean="0">
                <a:solidFill>
                  <a:schemeClr val="accent2">
                    <a:lumMod val="75000"/>
                  </a:schemeClr>
                </a:solidFill>
              </a:rPr>
              <a:t> </a:t>
            </a:r>
            <a:r>
              <a:rPr lang="es-ES" sz="1400" dirty="0" err="1" smtClean="0">
                <a:solidFill>
                  <a:schemeClr val="accent2">
                    <a:lumMod val="75000"/>
                  </a:schemeClr>
                </a:solidFill>
              </a:rPr>
              <a:t>aim</a:t>
            </a:r>
            <a:r>
              <a:rPr lang="es-ES" sz="1400" dirty="0" smtClean="0">
                <a:solidFill>
                  <a:schemeClr val="accent2">
                    <a:lumMod val="75000"/>
                  </a:schemeClr>
                </a:solidFill>
              </a:rPr>
              <a:t> of HYMNS </a:t>
            </a:r>
            <a:r>
              <a:rPr lang="es-ES" sz="1400" dirty="0" err="1" smtClean="0">
                <a:solidFill>
                  <a:schemeClr val="accent2">
                    <a:lumMod val="75000"/>
                  </a:schemeClr>
                </a:solidFill>
              </a:rPr>
              <a:t>is</a:t>
            </a:r>
            <a:r>
              <a:rPr lang="es-ES" sz="1400" dirty="0" smtClean="0">
                <a:solidFill>
                  <a:schemeClr val="accent2">
                    <a:lumMod val="75000"/>
                  </a:schemeClr>
                </a:solidFill>
              </a:rPr>
              <a:t> </a:t>
            </a:r>
            <a:r>
              <a:rPr lang="es-ES" sz="1400" dirty="0" err="1" smtClean="0">
                <a:solidFill>
                  <a:schemeClr val="accent2">
                    <a:lumMod val="75000"/>
                  </a:schemeClr>
                </a:solidFill>
              </a:rPr>
              <a:t>to</a:t>
            </a:r>
            <a:r>
              <a:rPr lang="es-ES" sz="1400" dirty="0" smtClean="0">
                <a:solidFill>
                  <a:schemeClr val="accent2">
                    <a:lumMod val="75000"/>
                  </a:schemeClr>
                </a:solidFill>
              </a:rPr>
              <a:t> </a:t>
            </a:r>
            <a:r>
              <a:rPr lang="es-ES" sz="1400" dirty="0" err="1" smtClean="0">
                <a:solidFill>
                  <a:schemeClr val="accent2">
                    <a:lumMod val="75000"/>
                  </a:schemeClr>
                </a:solidFill>
              </a:rPr>
              <a:t>develop</a:t>
            </a:r>
            <a:r>
              <a:rPr lang="es-ES" sz="1400" dirty="0" smtClean="0">
                <a:solidFill>
                  <a:schemeClr val="accent2">
                    <a:lumMod val="75000"/>
                  </a:schemeClr>
                </a:solidFill>
              </a:rPr>
              <a:t> and </a:t>
            </a:r>
            <a:r>
              <a:rPr lang="es-ES" sz="1400" dirty="0" err="1" smtClean="0">
                <a:solidFill>
                  <a:schemeClr val="accent2">
                    <a:lumMod val="75000"/>
                  </a:schemeClr>
                </a:solidFill>
              </a:rPr>
              <a:t>apply</a:t>
            </a:r>
            <a:r>
              <a:rPr lang="es-ES" sz="1400" dirty="0" smtClean="0">
                <a:solidFill>
                  <a:schemeClr val="accent2">
                    <a:lumMod val="75000"/>
                  </a:schemeClr>
                </a:solidFill>
              </a:rPr>
              <a:t> a novel </a:t>
            </a:r>
            <a:r>
              <a:rPr lang="es-ES" sz="1400" dirty="0" err="1" smtClean="0">
                <a:solidFill>
                  <a:schemeClr val="accent2">
                    <a:lumMod val="75000"/>
                  </a:schemeClr>
                </a:solidFill>
              </a:rPr>
              <a:t>detection</a:t>
            </a:r>
            <a:r>
              <a:rPr lang="es-ES" sz="1400" dirty="0" smtClean="0">
                <a:solidFill>
                  <a:schemeClr val="accent2">
                    <a:lumMod val="75000"/>
                  </a:schemeClr>
                </a:solidFill>
              </a:rPr>
              <a:t> </a:t>
            </a:r>
            <a:r>
              <a:rPr lang="es-ES" sz="1400" dirty="0" err="1" smtClean="0">
                <a:solidFill>
                  <a:schemeClr val="accent2">
                    <a:lumMod val="75000"/>
                  </a:schemeClr>
                </a:solidFill>
              </a:rPr>
              <a:t>system</a:t>
            </a:r>
            <a:r>
              <a:rPr lang="es-ES" sz="1400" dirty="0" smtClean="0">
                <a:solidFill>
                  <a:schemeClr val="accent2">
                    <a:lumMod val="75000"/>
                  </a:schemeClr>
                </a:solidFill>
              </a:rPr>
              <a:t> in </a:t>
            </a:r>
            <a:r>
              <a:rPr lang="es-ES" sz="1400" dirty="0" err="1" smtClean="0">
                <a:solidFill>
                  <a:schemeClr val="accent2">
                    <a:lumMod val="75000"/>
                  </a:schemeClr>
                </a:solidFill>
              </a:rPr>
              <a:t>the</a:t>
            </a:r>
            <a:r>
              <a:rPr lang="es-ES" sz="1400" dirty="0" smtClean="0">
                <a:solidFill>
                  <a:schemeClr val="accent2">
                    <a:lumMod val="75000"/>
                  </a:schemeClr>
                </a:solidFill>
              </a:rPr>
              <a:t> </a:t>
            </a:r>
            <a:r>
              <a:rPr lang="es-ES" sz="1400" dirty="0" err="1" smtClean="0">
                <a:solidFill>
                  <a:schemeClr val="accent2">
                    <a:lumMod val="75000"/>
                  </a:schemeClr>
                </a:solidFill>
              </a:rPr>
              <a:t>field</a:t>
            </a:r>
            <a:r>
              <a:rPr lang="es-ES" sz="1400" dirty="0" smtClean="0">
                <a:solidFill>
                  <a:schemeClr val="accent2">
                    <a:lumMod val="75000"/>
                  </a:schemeClr>
                </a:solidFill>
              </a:rPr>
              <a:t> of (n,</a:t>
            </a:r>
            <a:r>
              <a:rPr lang="es-ES" sz="1400" dirty="0" smtClean="0">
                <a:solidFill>
                  <a:schemeClr val="accent2">
                    <a:lumMod val="75000"/>
                  </a:schemeClr>
                </a:solidFill>
                <a:latin typeface="Symbol" pitchFamily="18" charset="2"/>
              </a:rPr>
              <a:t>g</a:t>
            </a:r>
            <a:r>
              <a:rPr lang="es-ES" sz="1400" dirty="0" smtClean="0">
                <a:solidFill>
                  <a:schemeClr val="accent2">
                    <a:lumMod val="75000"/>
                  </a:schemeClr>
                </a:solidFill>
              </a:rPr>
              <a:t>) </a:t>
            </a:r>
            <a:r>
              <a:rPr lang="es-ES" sz="1400" dirty="0" err="1" smtClean="0">
                <a:solidFill>
                  <a:schemeClr val="accent2">
                    <a:lumMod val="75000"/>
                  </a:schemeClr>
                </a:solidFill>
              </a:rPr>
              <a:t>measurements</a:t>
            </a:r>
            <a:r>
              <a:rPr lang="es-ES" sz="1400" dirty="0" smtClean="0">
                <a:solidFill>
                  <a:schemeClr val="accent2">
                    <a:lumMod val="75000"/>
                  </a:schemeClr>
                </a:solidFill>
              </a:rPr>
              <a:t>, i-TED, </a:t>
            </a:r>
            <a:r>
              <a:rPr lang="es-ES" sz="1400" dirty="0" err="1" smtClean="0">
                <a:solidFill>
                  <a:schemeClr val="accent2">
                    <a:lumMod val="75000"/>
                  </a:schemeClr>
                </a:solidFill>
              </a:rPr>
              <a:t>which</a:t>
            </a:r>
            <a:r>
              <a:rPr lang="es-ES" sz="1400" dirty="0" smtClean="0">
                <a:solidFill>
                  <a:schemeClr val="accent2">
                    <a:lumMod val="75000"/>
                  </a:schemeClr>
                </a:solidFill>
              </a:rPr>
              <a:t> </a:t>
            </a:r>
            <a:r>
              <a:rPr lang="es-ES" sz="1400" dirty="0" err="1" smtClean="0">
                <a:solidFill>
                  <a:schemeClr val="accent2">
                    <a:lumMod val="75000"/>
                  </a:schemeClr>
                </a:solidFill>
              </a:rPr>
              <a:t>enables</a:t>
            </a:r>
            <a:r>
              <a:rPr lang="es-ES" sz="1400" dirty="0" smtClean="0">
                <a:solidFill>
                  <a:schemeClr val="accent2">
                    <a:lumMod val="75000"/>
                  </a:schemeClr>
                </a:solidFill>
              </a:rPr>
              <a:t> </a:t>
            </a:r>
            <a:r>
              <a:rPr lang="es-ES" sz="1400" dirty="0" err="1" smtClean="0">
                <a:solidFill>
                  <a:schemeClr val="accent2">
                    <a:lumMod val="75000"/>
                  </a:schemeClr>
                </a:solidFill>
              </a:rPr>
              <a:t>the</a:t>
            </a:r>
            <a:r>
              <a:rPr lang="es-ES" sz="1400" dirty="0" smtClean="0">
                <a:solidFill>
                  <a:schemeClr val="accent2">
                    <a:lumMod val="75000"/>
                  </a:schemeClr>
                </a:solidFill>
              </a:rPr>
              <a:t> </a:t>
            </a:r>
            <a:r>
              <a:rPr lang="es-ES" sz="1400" dirty="0" err="1" smtClean="0">
                <a:solidFill>
                  <a:schemeClr val="accent2">
                    <a:lumMod val="75000"/>
                  </a:schemeClr>
                </a:solidFill>
              </a:rPr>
              <a:t>first</a:t>
            </a:r>
            <a:r>
              <a:rPr lang="es-ES" sz="1400" dirty="0" smtClean="0">
                <a:solidFill>
                  <a:schemeClr val="accent2">
                    <a:lumMod val="75000"/>
                  </a:schemeClr>
                </a:solidFill>
              </a:rPr>
              <a:t> </a:t>
            </a:r>
            <a:r>
              <a:rPr lang="es-ES" sz="1400" dirty="0" err="1" smtClean="0">
                <a:solidFill>
                  <a:schemeClr val="accent2">
                    <a:lumMod val="75000"/>
                  </a:schemeClr>
                </a:solidFill>
              </a:rPr>
              <a:t>measurement</a:t>
            </a:r>
            <a:r>
              <a:rPr lang="es-ES" sz="1400" dirty="0" smtClean="0">
                <a:solidFill>
                  <a:schemeClr val="accent2">
                    <a:lumMod val="75000"/>
                  </a:schemeClr>
                </a:solidFill>
              </a:rPr>
              <a:t> of </a:t>
            </a:r>
            <a:r>
              <a:rPr lang="es-ES" sz="1400" dirty="0" err="1" smtClean="0">
                <a:solidFill>
                  <a:schemeClr val="accent2">
                    <a:lumMod val="75000"/>
                  </a:schemeClr>
                </a:solidFill>
              </a:rPr>
              <a:t>key</a:t>
            </a:r>
            <a:r>
              <a:rPr lang="es-ES" sz="1400" dirty="0" smtClean="0">
                <a:solidFill>
                  <a:schemeClr val="accent2">
                    <a:lumMod val="75000"/>
                  </a:schemeClr>
                </a:solidFill>
              </a:rPr>
              <a:t> s-</a:t>
            </a:r>
            <a:r>
              <a:rPr lang="es-ES" sz="1400" dirty="0" err="1" smtClean="0">
                <a:solidFill>
                  <a:schemeClr val="accent2">
                    <a:lumMod val="75000"/>
                  </a:schemeClr>
                </a:solidFill>
              </a:rPr>
              <a:t>process</a:t>
            </a:r>
            <a:r>
              <a:rPr lang="es-ES" sz="1400" dirty="0" smtClean="0">
                <a:solidFill>
                  <a:schemeClr val="accent2">
                    <a:lumMod val="75000"/>
                  </a:schemeClr>
                </a:solidFill>
              </a:rPr>
              <a:t> </a:t>
            </a:r>
            <a:r>
              <a:rPr lang="es-ES" sz="1400" dirty="0" err="1" smtClean="0">
                <a:solidFill>
                  <a:schemeClr val="accent2">
                    <a:lumMod val="75000"/>
                  </a:schemeClr>
                </a:solidFill>
              </a:rPr>
              <a:t>branching</a:t>
            </a:r>
            <a:r>
              <a:rPr lang="es-ES" sz="1400" dirty="0" smtClean="0">
                <a:solidFill>
                  <a:schemeClr val="accent2">
                    <a:lumMod val="75000"/>
                  </a:schemeClr>
                </a:solidFill>
              </a:rPr>
              <a:t> </a:t>
            </a:r>
            <a:r>
              <a:rPr lang="es-ES" sz="1400" dirty="0" err="1" smtClean="0">
                <a:solidFill>
                  <a:schemeClr val="accent2">
                    <a:lumMod val="75000"/>
                  </a:schemeClr>
                </a:solidFill>
              </a:rPr>
              <a:t>nuclei</a:t>
            </a:r>
            <a:r>
              <a:rPr lang="es-ES" sz="1400" dirty="0" smtClean="0">
                <a:solidFill>
                  <a:schemeClr val="accent2">
                    <a:lumMod val="75000"/>
                  </a:schemeClr>
                </a:solidFill>
              </a:rPr>
              <a:t> </a:t>
            </a:r>
            <a:r>
              <a:rPr lang="es-ES" sz="1400" dirty="0" err="1" smtClean="0">
                <a:solidFill>
                  <a:schemeClr val="accent2">
                    <a:lumMod val="75000"/>
                  </a:schemeClr>
                </a:solidFill>
              </a:rPr>
              <a:t>over</a:t>
            </a:r>
            <a:r>
              <a:rPr lang="es-ES" sz="1400" dirty="0" smtClean="0">
                <a:solidFill>
                  <a:schemeClr val="accent2">
                    <a:lumMod val="75000"/>
                  </a:schemeClr>
                </a:solidFill>
              </a:rPr>
              <a:t> </a:t>
            </a:r>
            <a:r>
              <a:rPr lang="es-ES" sz="1400" dirty="0" err="1" smtClean="0">
                <a:solidFill>
                  <a:schemeClr val="accent2">
                    <a:lumMod val="75000"/>
                  </a:schemeClr>
                </a:solidFill>
              </a:rPr>
              <a:t>the</a:t>
            </a:r>
            <a:r>
              <a:rPr lang="es-ES" sz="1400" dirty="0" smtClean="0">
                <a:solidFill>
                  <a:schemeClr val="accent2">
                    <a:lumMod val="75000"/>
                  </a:schemeClr>
                </a:solidFill>
              </a:rPr>
              <a:t> full </a:t>
            </a:r>
            <a:r>
              <a:rPr lang="es-ES" sz="1400" dirty="0" err="1" smtClean="0">
                <a:solidFill>
                  <a:schemeClr val="accent2">
                    <a:lumMod val="75000"/>
                  </a:schemeClr>
                </a:solidFill>
              </a:rPr>
              <a:t>stellar</a:t>
            </a:r>
            <a:r>
              <a:rPr lang="es-ES" sz="1400" dirty="0" smtClean="0">
                <a:solidFill>
                  <a:schemeClr val="accent2">
                    <a:lumMod val="75000"/>
                  </a:schemeClr>
                </a:solidFill>
              </a:rPr>
              <a:t> </a:t>
            </a:r>
            <a:r>
              <a:rPr lang="es-ES" sz="1400" dirty="0" err="1" smtClean="0">
                <a:solidFill>
                  <a:schemeClr val="accent2">
                    <a:lumMod val="75000"/>
                  </a:schemeClr>
                </a:solidFill>
              </a:rPr>
              <a:t>enegy</a:t>
            </a:r>
            <a:r>
              <a:rPr lang="es-ES" sz="1400" dirty="0" smtClean="0">
                <a:solidFill>
                  <a:schemeClr val="accent2">
                    <a:lumMod val="75000"/>
                  </a:schemeClr>
                </a:solidFill>
              </a:rPr>
              <a:t> </a:t>
            </a:r>
            <a:r>
              <a:rPr lang="es-ES" sz="1400" dirty="0" err="1" smtClean="0">
                <a:solidFill>
                  <a:schemeClr val="accent2">
                    <a:lumMod val="75000"/>
                  </a:schemeClr>
                </a:solidFill>
              </a:rPr>
              <a:t>range</a:t>
            </a:r>
            <a:r>
              <a:rPr lang="es-ES" sz="1400" dirty="0" smtClean="0">
                <a:solidFill>
                  <a:schemeClr val="accent2">
                    <a:lumMod val="75000"/>
                  </a:schemeClr>
                </a:solidFill>
              </a:rPr>
              <a:t>, </a:t>
            </a:r>
            <a:r>
              <a:rPr lang="es-ES" sz="1400" dirty="0" err="1" smtClean="0">
                <a:solidFill>
                  <a:schemeClr val="accent2">
                    <a:lumMod val="75000"/>
                  </a:schemeClr>
                </a:solidFill>
              </a:rPr>
              <a:t>such</a:t>
            </a:r>
            <a:r>
              <a:rPr lang="es-ES" sz="1400" dirty="0" smtClean="0">
                <a:solidFill>
                  <a:schemeClr val="accent2">
                    <a:lumMod val="75000"/>
                  </a:schemeClr>
                </a:solidFill>
              </a:rPr>
              <a:t> as </a:t>
            </a:r>
            <a:r>
              <a:rPr lang="es-ES" sz="1400" baseline="30000" dirty="0" smtClean="0">
                <a:solidFill>
                  <a:schemeClr val="accent2">
                    <a:lumMod val="75000"/>
                  </a:schemeClr>
                </a:solidFill>
              </a:rPr>
              <a:t>79</a:t>
            </a:r>
            <a:r>
              <a:rPr lang="es-ES" sz="1400" dirty="0" smtClean="0">
                <a:solidFill>
                  <a:schemeClr val="accent2">
                    <a:lumMod val="75000"/>
                  </a:schemeClr>
                </a:solidFill>
              </a:rPr>
              <a:t>Se, </a:t>
            </a:r>
            <a:r>
              <a:rPr lang="es-ES" sz="1400" dirty="0" err="1" smtClean="0">
                <a:solidFill>
                  <a:schemeClr val="accent2">
                    <a:lumMod val="75000"/>
                  </a:schemeClr>
                </a:solidFill>
              </a:rPr>
              <a:t>which</a:t>
            </a:r>
            <a:r>
              <a:rPr lang="es-ES" sz="1400" dirty="0" smtClean="0">
                <a:solidFill>
                  <a:schemeClr val="accent2">
                    <a:lumMod val="75000"/>
                  </a:schemeClr>
                </a:solidFill>
              </a:rPr>
              <a:t> can </a:t>
            </a:r>
            <a:r>
              <a:rPr lang="es-ES" sz="1400" dirty="0" err="1" smtClean="0">
                <a:solidFill>
                  <a:schemeClr val="accent2">
                    <a:lumMod val="75000"/>
                  </a:schemeClr>
                </a:solidFill>
              </a:rPr>
              <a:t>be</a:t>
            </a:r>
            <a:r>
              <a:rPr lang="es-ES" sz="1400" dirty="0" smtClean="0">
                <a:solidFill>
                  <a:schemeClr val="accent2">
                    <a:lumMod val="75000"/>
                  </a:schemeClr>
                </a:solidFill>
              </a:rPr>
              <a:t> </a:t>
            </a:r>
            <a:r>
              <a:rPr lang="es-ES" sz="1400" dirty="0" err="1" smtClean="0">
                <a:solidFill>
                  <a:schemeClr val="accent2">
                    <a:lumMod val="75000"/>
                  </a:schemeClr>
                </a:solidFill>
              </a:rPr>
              <a:t>interpreted</a:t>
            </a:r>
            <a:r>
              <a:rPr lang="es-ES" sz="1400" dirty="0" smtClean="0">
                <a:solidFill>
                  <a:schemeClr val="accent2">
                    <a:lumMod val="75000"/>
                  </a:schemeClr>
                </a:solidFill>
              </a:rPr>
              <a:t> as a nuclear </a:t>
            </a:r>
            <a:r>
              <a:rPr lang="es-ES" sz="1400" dirty="0" err="1" smtClean="0">
                <a:solidFill>
                  <a:schemeClr val="accent2">
                    <a:lumMod val="75000"/>
                  </a:schemeClr>
                </a:solidFill>
              </a:rPr>
              <a:t>thermometer</a:t>
            </a:r>
            <a:r>
              <a:rPr lang="es-ES" sz="1400" dirty="0" smtClean="0">
                <a:solidFill>
                  <a:schemeClr val="accent2">
                    <a:lumMod val="75000"/>
                  </a:schemeClr>
                </a:solidFill>
              </a:rPr>
              <a:t> </a:t>
            </a:r>
            <a:r>
              <a:rPr lang="es-ES" sz="1400" dirty="0" err="1" smtClean="0">
                <a:solidFill>
                  <a:schemeClr val="accent2">
                    <a:lumMod val="75000"/>
                  </a:schemeClr>
                </a:solidFill>
              </a:rPr>
              <a:t>for</a:t>
            </a:r>
            <a:r>
              <a:rPr lang="es-ES" sz="1400" dirty="0" smtClean="0">
                <a:solidFill>
                  <a:schemeClr val="accent2">
                    <a:lumMod val="75000"/>
                  </a:schemeClr>
                </a:solidFill>
              </a:rPr>
              <a:t> </a:t>
            </a:r>
            <a:r>
              <a:rPr lang="es-ES" sz="1400" dirty="0" err="1" smtClean="0">
                <a:solidFill>
                  <a:schemeClr val="accent2">
                    <a:lumMod val="75000"/>
                  </a:schemeClr>
                </a:solidFill>
              </a:rPr>
              <a:t>massive</a:t>
            </a:r>
            <a:r>
              <a:rPr lang="es-ES" sz="1400" dirty="0" smtClean="0">
                <a:solidFill>
                  <a:schemeClr val="accent2">
                    <a:lumMod val="75000"/>
                  </a:schemeClr>
                </a:solidFill>
              </a:rPr>
              <a:t> </a:t>
            </a:r>
            <a:r>
              <a:rPr lang="es-ES" sz="1400" dirty="0" err="1" smtClean="0">
                <a:solidFill>
                  <a:schemeClr val="accent2">
                    <a:lumMod val="75000"/>
                  </a:schemeClr>
                </a:solidFill>
              </a:rPr>
              <a:t>stars</a:t>
            </a:r>
            <a:r>
              <a:rPr lang="es-ES" sz="1400" dirty="0" smtClean="0">
                <a:solidFill>
                  <a:schemeClr val="accent2">
                    <a:lumMod val="75000"/>
                  </a:schemeClr>
                </a:solidFill>
              </a:rPr>
              <a:t>.</a:t>
            </a:r>
            <a:endParaRPr lang="es-ES" sz="1400" dirty="0">
              <a:solidFill>
                <a:schemeClr val="accent2">
                  <a:lumMod val="75000"/>
                </a:schemeClr>
              </a:solidFill>
            </a:endParaRPr>
          </a:p>
        </p:txBody>
      </p:sp>
      <p:sp>
        <p:nvSpPr>
          <p:cNvPr id="90" name="TextBox 89"/>
          <p:cNvSpPr txBox="1"/>
          <p:nvPr/>
        </p:nvSpPr>
        <p:spPr bwMode="auto">
          <a:xfrm>
            <a:off x="4356100" y="698500"/>
            <a:ext cx="4787900" cy="461665"/>
          </a:xfrm>
          <a:prstGeom prst="rect">
            <a:avLst/>
          </a:prstGeom>
          <a:noFill/>
          <a:ln w="9525">
            <a:noFill/>
            <a:miter lim="800000"/>
            <a:headEnd/>
            <a:tailEnd/>
          </a:ln>
          <a:effectLst/>
        </p:spPr>
        <p:txBody>
          <a:bodyPr wrap="square" rtlCol="0">
            <a:spAutoFit/>
          </a:bodyPr>
          <a:lstStyle/>
          <a:p>
            <a:pPr>
              <a:spcBef>
                <a:spcPct val="50000"/>
              </a:spcBef>
            </a:pPr>
            <a:r>
              <a:rPr lang="es-ES" sz="1200" dirty="0" smtClean="0">
                <a:solidFill>
                  <a:schemeClr val="accent2">
                    <a:lumMod val="75000"/>
                  </a:schemeClr>
                </a:solidFill>
                <a:sym typeface="Wingdings" pitchFamily="2" charset="2"/>
              </a:rPr>
              <a:t> </a:t>
            </a:r>
            <a:r>
              <a:rPr lang="es-ES" sz="1200" dirty="0" err="1" smtClean="0">
                <a:solidFill>
                  <a:schemeClr val="accent2">
                    <a:lumMod val="75000"/>
                  </a:schemeClr>
                </a:solidFill>
              </a:rPr>
              <a:t>Investigate</a:t>
            </a:r>
            <a:r>
              <a:rPr lang="es-ES" sz="1200" dirty="0" smtClean="0">
                <a:solidFill>
                  <a:schemeClr val="accent2">
                    <a:lumMod val="75000"/>
                  </a:schemeClr>
                </a:solidFill>
              </a:rPr>
              <a:t> </a:t>
            </a:r>
            <a:r>
              <a:rPr lang="es-ES" sz="1200" dirty="0" err="1" smtClean="0">
                <a:solidFill>
                  <a:schemeClr val="accent2">
                    <a:lumMod val="75000"/>
                  </a:schemeClr>
                </a:solidFill>
              </a:rPr>
              <a:t>the</a:t>
            </a:r>
            <a:r>
              <a:rPr lang="es-ES" sz="1200" dirty="0" smtClean="0">
                <a:solidFill>
                  <a:schemeClr val="accent2">
                    <a:lumMod val="75000"/>
                  </a:schemeClr>
                </a:solidFill>
              </a:rPr>
              <a:t> </a:t>
            </a:r>
            <a:r>
              <a:rPr lang="es-ES" sz="1200" dirty="0" err="1" smtClean="0">
                <a:solidFill>
                  <a:schemeClr val="accent2">
                    <a:lumMod val="75000"/>
                  </a:schemeClr>
                </a:solidFill>
              </a:rPr>
              <a:t>origin</a:t>
            </a:r>
            <a:r>
              <a:rPr lang="es-ES" sz="1200" dirty="0" smtClean="0">
                <a:solidFill>
                  <a:schemeClr val="accent2">
                    <a:lumMod val="75000"/>
                  </a:schemeClr>
                </a:solidFill>
              </a:rPr>
              <a:t> and </a:t>
            </a:r>
            <a:r>
              <a:rPr lang="es-ES" sz="1200" dirty="0" err="1" smtClean="0">
                <a:solidFill>
                  <a:schemeClr val="accent2">
                    <a:lumMod val="75000"/>
                  </a:schemeClr>
                </a:solidFill>
              </a:rPr>
              <a:t>formation</a:t>
            </a:r>
            <a:r>
              <a:rPr lang="es-ES" sz="1200" dirty="0" smtClean="0">
                <a:solidFill>
                  <a:schemeClr val="accent2">
                    <a:lumMod val="75000"/>
                  </a:schemeClr>
                </a:solidFill>
              </a:rPr>
              <a:t> of heavy </a:t>
            </a:r>
            <a:r>
              <a:rPr lang="es-ES" sz="1200" dirty="0" err="1" smtClean="0">
                <a:solidFill>
                  <a:schemeClr val="accent2">
                    <a:lumMod val="75000"/>
                  </a:schemeClr>
                </a:solidFill>
              </a:rPr>
              <a:t>elements</a:t>
            </a:r>
            <a:r>
              <a:rPr lang="es-ES" sz="1200" dirty="0" smtClean="0">
                <a:solidFill>
                  <a:schemeClr val="accent2">
                    <a:lumMod val="75000"/>
                  </a:schemeClr>
                </a:solidFill>
              </a:rPr>
              <a:t> (&gt;Fe)  in </a:t>
            </a:r>
            <a:r>
              <a:rPr lang="es-ES" sz="1200" dirty="0" err="1" smtClean="0">
                <a:solidFill>
                  <a:schemeClr val="accent2">
                    <a:lumMod val="75000"/>
                  </a:schemeClr>
                </a:solidFill>
              </a:rPr>
              <a:t>massive</a:t>
            </a:r>
            <a:r>
              <a:rPr lang="es-ES" sz="1200" dirty="0" smtClean="0">
                <a:solidFill>
                  <a:schemeClr val="accent2">
                    <a:lumMod val="75000"/>
                  </a:schemeClr>
                </a:solidFill>
              </a:rPr>
              <a:t> </a:t>
            </a:r>
            <a:r>
              <a:rPr lang="es-ES" sz="1200" dirty="0" err="1" smtClean="0">
                <a:solidFill>
                  <a:schemeClr val="accent2">
                    <a:lumMod val="75000"/>
                  </a:schemeClr>
                </a:solidFill>
              </a:rPr>
              <a:t>stars</a:t>
            </a:r>
            <a:r>
              <a:rPr lang="es-ES" sz="1200" dirty="0" smtClean="0">
                <a:solidFill>
                  <a:schemeClr val="accent2">
                    <a:lumMod val="75000"/>
                  </a:schemeClr>
                </a:solidFill>
              </a:rPr>
              <a:t> </a:t>
            </a:r>
            <a:r>
              <a:rPr lang="es-ES" sz="1200" dirty="0" err="1" smtClean="0">
                <a:solidFill>
                  <a:schemeClr val="accent2">
                    <a:lumMod val="75000"/>
                  </a:schemeClr>
                </a:solidFill>
              </a:rPr>
              <a:t>from</a:t>
            </a:r>
            <a:r>
              <a:rPr lang="es-ES" sz="1200" dirty="0" smtClean="0">
                <a:solidFill>
                  <a:schemeClr val="accent2">
                    <a:lumMod val="75000"/>
                  </a:schemeClr>
                </a:solidFill>
              </a:rPr>
              <a:t> </a:t>
            </a:r>
            <a:r>
              <a:rPr lang="es-ES" sz="1200" dirty="0" err="1" smtClean="0">
                <a:solidFill>
                  <a:schemeClr val="accent2">
                    <a:lumMod val="75000"/>
                  </a:schemeClr>
                </a:solidFill>
              </a:rPr>
              <a:t>an</a:t>
            </a:r>
            <a:r>
              <a:rPr lang="es-ES" sz="1200" dirty="0" smtClean="0">
                <a:solidFill>
                  <a:schemeClr val="accent2">
                    <a:lumMod val="75000"/>
                  </a:schemeClr>
                </a:solidFill>
              </a:rPr>
              <a:t> experimental </a:t>
            </a:r>
            <a:r>
              <a:rPr lang="es-ES" sz="1200" dirty="0" err="1" smtClean="0">
                <a:solidFill>
                  <a:schemeClr val="accent2">
                    <a:lumMod val="75000"/>
                  </a:schemeClr>
                </a:solidFill>
              </a:rPr>
              <a:t>perspective</a:t>
            </a:r>
            <a:r>
              <a:rPr lang="es-ES" sz="1200" dirty="0" smtClean="0">
                <a:solidFill>
                  <a:schemeClr val="accent2">
                    <a:lumMod val="75000"/>
                  </a:schemeClr>
                </a:solidFill>
              </a:rPr>
              <a:t>.</a:t>
            </a:r>
            <a:endParaRPr lang="es-ES" sz="1200" dirty="0">
              <a:solidFill>
                <a:schemeClr val="accent2">
                  <a:lumMod val="75000"/>
                </a:schemeClr>
              </a:solidFill>
            </a:endParaRPr>
          </a:p>
        </p:txBody>
      </p:sp>
      <p:pic>
        <p:nvPicPr>
          <p:cNvPr id="2262019" name="Picture 3"/>
          <p:cNvPicPr>
            <a:picLocks noChangeAspect="1" noChangeArrowheads="1"/>
          </p:cNvPicPr>
          <p:nvPr/>
        </p:nvPicPr>
        <p:blipFill>
          <a:blip r:embed="rId14"/>
          <a:srcRect/>
          <a:stretch>
            <a:fillRect/>
          </a:stretch>
        </p:blipFill>
        <p:spPr bwMode="auto">
          <a:xfrm>
            <a:off x="280392" y="1624013"/>
            <a:ext cx="3859209" cy="2528887"/>
          </a:xfrm>
          <a:prstGeom prst="rect">
            <a:avLst/>
          </a:prstGeom>
          <a:noFill/>
          <a:ln w="9525">
            <a:noFill/>
            <a:miter lim="800000"/>
            <a:headEnd/>
            <a:tailEnd/>
          </a:ln>
          <a:effectLst/>
        </p:spPr>
      </p:pic>
      <p:sp>
        <p:nvSpPr>
          <p:cNvPr id="91" name="Rectangle 90"/>
          <p:cNvSpPr/>
          <p:nvPr/>
        </p:nvSpPr>
        <p:spPr>
          <a:xfrm>
            <a:off x="190500" y="622300"/>
            <a:ext cx="4216400" cy="35052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15"/>
          <a:stretch>
            <a:fillRect/>
          </a:stretch>
        </p:blipFill>
        <p:spPr>
          <a:xfrm>
            <a:off x="3221077" y="1836353"/>
            <a:ext cx="2763191" cy="366332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925527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n 3" descr="Pages from NEXT_IFIC2015-2.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33753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n 3" descr="Pages from NEXT_IFIC2015_1.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82529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Marcador de contenido 3" descr="Pages from NEXT_IFIC2015-3.pdf"/>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3336" b="13336"/>
          <a:stretch>
            <a:fillRect/>
          </a:stretch>
        </p:blipFill>
        <p:spPr>
          <a:xfrm>
            <a:off x="184091" y="1128835"/>
            <a:ext cx="8664610" cy="4765202"/>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3426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uadroTexto 3"/>
          <p:cNvSpPr txBox="1"/>
          <p:nvPr/>
        </p:nvSpPr>
        <p:spPr>
          <a:xfrm>
            <a:off x="792013" y="641764"/>
            <a:ext cx="8000507" cy="923330"/>
          </a:xfrm>
          <a:prstGeom prst="rect">
            <a:avLst/>
          </a:prstGeom>
          <a:noFill/>
        </p:spPr>
        <p:txBody>
          <a:bodyPr wrap="none" rtlCol="0">
            <a:spAutoFit/>
          </a:bodyPr>
          <a:lstStyle/>
          <a:p>
            <a:r>
              <a:rPr lang="es-ES" b="1" dirty="0"/>
              <a:t>2015.-</a:t>
            </a:r>
            <a:r>
              <a:rPr lang="es-ES" dirty="0"/>
              <a:t> El japonés </a:t>
            </a:r>
            <a:r>
              <a:rPr lang="es-ES" b="1" dirty="0" err="1"/>
              <a:t>Takaaki</a:t>
            </a:r>
            <a:r>
              <a:rPr lang="es-ES" b="1" dirty="0"/>
              <a:t> </a:t>
            </a:r>
            <a:r>
              <a:rPr lang="es-ES" b="1" dirty="0" err="1"/>
              <a:t>Kajita</a:t>
            </a:r>
            <a:r>
              <a:rPr lang="es-ES" dirty="0"/>
              <a:t> y el canadiense </a:t>
            </a:r>
            <a:r>
              <a:rPr lang="es-ES" b="1" dirty="0"/>
              <a:t>Arthur B. McDonald</a:t>
            </a:r>
            <a:r>
              <a:rPr lang="es-ES" dirty="0"/>
              <a:t> han ganado el</a:t>
            </a:r>
          </a:p>
          <a:p>
            <a:r>
              <a:rPr lang="es-ES" dirty="0"/>
              <a:t>Premio Nobel de Física de 2015 por sus </a:t>
            </a:r>
            <a:r>
              <a:rPr lang="es-ES" dirty="0">
                <a:hlinkClick r:id="rId2"/>
              </a:rPr>
              <a:t>investigaciones sobre las oscilaciones </a:t>
            </a:r>
            <a:r>
              <a:rPr lang="es-ES" dirty="0" smtClean="0">
                <a:hlinkClick r:id="rId2"/>
              </a:rPr>
              <a:t>de</a:t>
            </a:r>
          </a:p>
          <a:p>
            <a:r>
              <a:rPr lang="es-ES" dirty="0" smtClean="0">
                <a:hlinkClick r:id="rId2"/>
              </a:rPr>
              <a:t> </a:t>
            </a:r>
            <a:r>
              <a:rPr lang="es-ES" dirty="0">
                <a:hlinkClick r:id="rId2"/>
              </a:rPr>
              <a:t>los neutrinos que demuestran que estas partículas tienen masa.</a:t>
            </a:r>
            <a:endParaRPr lang="es-ES_tradnl" dirty="0"/>
          </a:p>
        </p:txBody>
      </p:sp>
      <p:pic>
        <p:nvPicPr>
          <p:cNvPr id="6" name="Imagen 5" descr="Screenshot 2015-12-21 14.47.05.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30589" y="1934127"/>
            <a:ext cx="5250745" cy="419009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56556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4796" y="1280956"/>
            <a:ext cx="8205266" cy="3286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54787" y="4429125"/>
            <a:ext cx="2428875" cy="182165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sp>
        <p:nvSpPr>
          <p:cNvPr id="2052" name="Line 4"/>
          <p:cNvSpPr>
            <a:spLocks noChangeShapeType="1"/>
          </p:cNvSpPr>
          <p:nvPr/>
        </p:nvSpPr>
        <p:spPr bwMode="auto">
          <a:xfrm flipH="1">
            <a:off x="6174879" y="2507010"/>
            <a:ext cx="811486" cy="1929929"/>
          </a:xfrm>
          <a:prstGeom prst="line">
            <a:avLst/>
          </a:prstGeom>
          <a:noFill/>
          <a:ln w="38100">
            <a:solidFill>
              <a:srgbClr val="B20D60"/>
            </a:solidFill>
            <a:prstDash val="sysDot"/>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64291" tIns="32146" rIns="64291" bIns="32146"/>
          <a:lstStyle/>
          <a:p>
            <a:endParaRPr lang="es-ES"/>
          </a:p>
        </p:txBody>
      </p:sp>
      <p:sp>
        <p:nvSpPr>
          <p:cNvPr id="2053" name="Line 5"/>
          <p:cNvSpPr>
            <a:spLocks noChangeShapeType="1"/>
          </p:cNvSpPr>
          <p:nvPr/>
        </p:nvSpPr>
        <p:spPr bwMode="auto">
          <a:xfrm>
            <a:off x="6986365" y="2507010"/>
            <a:ext cx="1582787" cy="1919883"/>
          </a:xfrm>
          <a:prstGeom prst="line">
            <a:avLst/>
          </a:prstGeom>
          <a:noFill/>
          <a:ln w="38100">
            <a:solidFill>
              <a:srgbClr val="B20D60"/>
            </a:solidFill>
            <a:prstDash val="sysDot"/>
            <a:round/>
            <a:headEnd type="none" w="med" len="med"/>
            <a:tailEnd type="none" w="med" len="me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64291" tIns="32146" rIns="64291" bIns="32146"/>
          <a:lstStyle/>
          <a:p>
            <a:endParaRPr lang="es-ES"/>
          </a:p>
        </p:txBody>
      </p:sp>
      <p:sp>
        <p:nvSpPr>
          <p:cNvPr id="2054" name="Rectangle 6"/>
          <p:cNvSpPr>
            <a:spLocks/>
          </p:cNvSpPr>
          <p:nvPr/>
        </p:nvSpPr>
        <p:spPr bwMode="auto">
          <a:xfrm>
            <a:off x="294680" y="4446984"/>
            <a:ext cx="5840016" cy="22145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type="none" w="med" len="med"/>
                <a:tailEnd type="none" w="med" len="med"/>
              </a14:hiddenLine>
            </a:ext>
          </a:extLst>
        </p:spPr>
        <p:txBody>
          <a:bodyPr lIns="0" tIns="0" rIns="0" bIns="0" anchor="ct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b="1">
                <a:latin typeface="Helvetica Neue" charset="0"/>
                <a:ea typeface="ＭＳ Ｐゴシック" charset="0"/>
                <a:cs typeface="Helvetica Neue" charset="0"/>
                <a:sym typeface="Helvetica Neue" charset="0"/>
              </a:rPr>
              <a:t>Contribución actual del IFIC (princ. ND280):</a:t>
            </a:r>
          </a:p>
          <a:p>
            <a:pPr>
              <a:buClr>
                <a:srgbClr val="000000"/>
              </a:buClr>
              <a:buSzPct val="125000"/>
              <a:buFont typeface="Helvetica Neue Light" charset="0"/>
              <a:buChar cha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a:latin typeface="Helvetica Neue Light" charset="0"/>
                <a:ea typeface="ＭＳ Ｐゴシック" charset="0"/>
                <a:cs typeface="Helvetica Neue Light" charset="0"/>
                <a:sym typeface="Helvetica Neue Light" charset="0"/>
              </a:rPr>
              <a:t>Coordinación: software, reconstrucción y nueva física</a:t>
            </a:r>
          </a:p>
          <a:p>
            <a:pPr>
              <a:buClr>
                <a:srgbClr val="000000"/>
              </a:buClr>
              <a:buSzPct val="125000"/>
              <a:buFont typeface="Helvetica Neue Light" charset="0"/>
              <a:buChar cha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a:latin typeface="Helvetica Neue Light" charset="0"/>
                <a:ea typeface="ＭＳ Ｐゴシック" charset="0"/>
                <a:cs typeface="Helvetica Neue Light" charset="0"/>
                <a:sym typeface="Helvetica Neue Light" charset="0"/>
              </a:rPr>
              <a:t>Calibración temporal relativa de todos los subdetectores</a:t>
            </a:r>
          </a:p>
          <a:p>
            <a:pPr>
              <a:buClr>
                <a:srgbClr val="000000"/>
              </a:buClr>
              <a:buSzPct val="125000"/>
              <a:buFont typeface="Helvetica Neue Light" charset="0"/>
              <a:buChar cha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a:latin typeface="Helvetica Neue Light" charset="0"/>
                <a:ea typeface="ＭＳ Ｐゴシック" charset="0"/>
                <a:cs typeface="Helvetica Neue Light" charset="0"/>
                <a:sym typeface="Helvetica Neue Light" charset="0"/>
              </a:rPr>
              <a:t>Implementación y mantenimiento framework de análisis </a:t>
            </a:r>
          </a:p>
          <a:p>
            <a:pPr>
              <a:buClr>
                <a:srgbClr val="000000"/>
              </a:buClr>
              <a:buSzPct val="125000"/>
              <a:buFont typeface="Helvetica Neue Light" charset="0"/>
              <a:buChar cha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a:latin typeface="Helvetica Neue Light" charset="0"/>
                <a:ea typeface="ＭＳ Ｐゴシック" charset="0"/>
                <a:cs typeface="Helvetica Neue Light" charset="0"/>
                <a:sym typeface="Helvetica Neue Light" charset="0"/>
              </a:rPr>
              <a:t>Análisis de datos:</a:t>
            </a:r>
          </a:p>
          <a:p>
            <a:pPr>
              <a:buClr>
                <a:srgbClr val="000000"/>
              </a:buClr>
              <a:buSzPct val="125000"/>
              <a:buFont typeface="Helvetica Neue Light" charset="0"/>
              <a:buChar cha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a:latin typeface="Helvetica Neue Light" charset="0"/>
                <a:ea typeface="ＭＳ Ｐゴシック" charset="0"/>
                <a:cs typeface="Helvetica Neue Light" charset="0"/>
                <a:sym typeface="Helvetica Neue Light" charset="0"/>
              </a:rPr>
              <a:t>Medida del flujo</a:t>
            </a:r>
          </a:p>
          <a:p>
            <a:pPr>
              <a:buClr>
                <a:srgbClr val="000000"/>
              </a:buClr>
              <a:buSzPct val="125000"/>
              <a:buFont typeface="Helvetica Neue Light" charset="0"/>
              <a:buChar cha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a:latin typeface="Helvetica Neue Light" charset="0"/>
                <a:ea typeface="ＭＳ Ｐゴシック" charset="0"/>
                <a:cs typeface="Helvetica Neue Light" charset="0"/>
                <a:sym typeface="Helvetica Neue Light" charset="0"/>
              </a:rPr>
              <a:t>Sección eficaz ν</a:t>
            </a:r>
            <a:r>
              <a:rPr lang="en-US" baseline="-6000">
                <a:latin typeface="Helvetica Neue Light" charset="0"/>
                <a:ea typeface="ＭＳ Ｐゴシック" charset="0"/>
                <a:cs typeface="Lucida Grande" charset="0"/>
                <a:sym typeface="Helvetica Neue Light" charset="0"/>
              </a:rPr>
              <a:t>μ</a:t>
            </a:r>
            <a:r>
              <a:rPr lang="en-US">
                <a:latin typeface="Helvetica Neue Light" charset="0"/>
                <a:ea typeface="ＭＳ Ｐゴシック" charset="0"/>
                <a:cs typeface="Helvetica Neue Light" charset="0"/>
                <a:sym typeface="Helvetica Neue Light" charset="0"/>
              </a:rPr>
              <a:t>CC 0π</a:t>
            </a:r>
          </a:p>
          <a:p>
            <a:pPr>
              <a:buClr>
                <a:srgbClr val="000000"/>
              </a:buClr>
              <a:buSzPct val="125000"/>
              <a:buFont typeface="Helvetica Neue Light" charset="0"/>
              <a:buChar cha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Lst>
            </a:pPr>
            <a:r>
              <a:rPr lang="en-US">
                <a:latin typeface="Helvetica Neue Light" charset="0"/>
                <a:ea typeface="ＭＳ Ｐゴシック" charset="0"/>
                <a:cs typeface="Helvetica Neue Light" charset="0"/>
                <a:sym typeface="Helvetica Neue Light" charset="0"/>
              </a:rPr>
              <a:t>Búsqueda de leptones neutros pesados</a:t>
            </a:r>
          </a:p>
        </p:txBody>
      </p:sp>
      <p:sp>
        <p:nvSpPr>
          <p:cNvPr id="2055" name="Rectangle 7"/>
          <p:cNvSpPr>
            <a:spLocks/>
          </p:cNvSpPr>
          <p:nvPr/>
        </p:nvSpPr>
        <p:spPr bwMode="auto">
          <a:xfrm>
            <a:off x="7000875" y="4173304"/>
            <a:ext cx="666450" cy="26161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700">
                <a:latin typeface="Helvetica Neue Light" charset="0"/>
                <a:ea typeface="ＭＳ Ｐゴシック" charset="0"/>
                <a:cs typeface="Helvetica Neue Light" charset="0"/>
                <a:sym typeface="Helvetica Neue Light" charset="0"/>
              </a:rPr>
              <a:t>ND280</a:t>
            </a:r>
          </a:p>
        </p:txBody>
      </p:sp>
      <p:pic>
        <p:nvPicPr>
          <p:cNvPr id="2056" name="Picture 8"/>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52555" y="66973"/>
            <a:ext cx="2687836" cy="134391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sp>
        <p:nvSpPr>
          <p:cNvPr id="2" name="CuadroTexto 1"/>
          <p:cNvSpPr txBox="1"/>
          <p:nvPr/>
        </p:nvSpPr>
        <p:spPr>
          <a:xfrm>
            <a:off x="294680" y="80627"/>
            <a:ext cx="2018501" cy="1200329"/>
          </a:xfrm>
          <a:prstGeom prst="rect">
            <a:avLst/>
          </a:prstGeom>
          <a:noFill/>
        </p:spPr>
        <p:txBody>
          <a:bodyPr wrap="none" rtlCol="0">
            <a:spAutoFit/>
          </a:bodyPr>
          <a:lstStyle/>
          <a:p>
            <a:r>
              <a:rPr lang="es-ES_tradnl" dirty="0" smtClean="0"/>
              <a:t>Anselmo Cervera</a:t>
            </a:r>
          </a:p>
          <a:p>
            <a:r>
              <a:rPr lang="es-ES_tradnl" dirty="0" smtClean="0"/>
              <a:t>Michel Sorel</a:t>
            </a:r>
          </a:p>
          <a:p>
            <a:r>
              <a:rPr lang="es-ES_tradnl" dirty="0" smtClean="0"/>
              <a:t>Pau </a:t>
            </a:r>
            <a:r>
              <a:rPr lang="es-ES_tradnl" dirty="0" err="1" smtClean="0"/>
              <a:t>Novella</a:t>
            </a:r>
            <a:endParaRPr lang="es-ES_tradnl" dirty="0" smtClean="0"/>
          </a:p>
          <a:p>
            <a:r>
              <a:rPr lang="es-ES_tradnl" dirty="0" smtClean="0"/>
              <a:t>Alexander </a:t>
            </a:r>
            <a:r>
              <a:rPr lang="es-ES_tradnl" dirty="0" err="1" smtClean="0"/>
              <a:t>Izmaylov</a:t>
            </a:r>
            <a:endParaRPr lang="es-ES_trad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458246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Rectangle 1"/>
          <p:cNvSpPr>
            <a:spLocks/>
          </p:cNvSpPr>
          <p:nvPr/>
        </p:nvSpPr>
        <p:spPr bwMode="auto">
          <a:xfrm>
            <a:off x="294680" y="321469"/>
            <a:ext cx="5197078" cy="6429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type="none" w="med" len="med"/>
                <a:tailEnd type="none" w="med" len="med"/>
              </a14:hiddenLine>
            </a:ext>
          </a:extLst>
        </p:spPr>
        <p:txBody>
          <a:bodyPr lIns="0" tIns="0" rIns="0" bIns="0" anchor="ct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b="1">
                <a:latin typeface="Helvetica Neue" charset="0"/>
                <a:ea typeface="ＭＳ Ｐゴシック" charset="0"/>
                <a:cs typeface="Helvetica Neue" charset="0"/>
                <a:sym typeface="Helvetica Neue" charset="0"/>
              </a:rPr>
              <a:t>neutrinos</a:t>
            </a:r>
            <a:r>
              <a:rPr lang="en-US">
                <a:latin typeface="Helvetica Neue Light" charset="0"/>
                <a:ea typeface="ＭＳ Ｐゴシック" charset="0"/>
                <a:cs typeface="Helvetica Neue Light" charset="0"/>
                <a:sym typeface="Helvetica Neue Light" charset="0"/>
              </a:rPr>
              <a:t>:         7.09 10</a:t>
            </a:r>
            <a:r>
              <a:rPr lang="en-US" baseline="32000">
                <a:latin typeface="Helvetica Neue Light" charset="0"/>
                <a:ea typeface="ＭＳ Ｐゴシック" charset="0"/>
                <a:cs typeface="Helvetica Neue Light" charset="0"/>
                <a:sym typeface="Helvetica Neue Light" charset="0"/>
              </a:rPr>
              <a:t>20</a:t>
            </a:r>
            <a:r>
              <a:rPr lang="en-US">
                <a:latin typeface="Helvetica Neue Light" charset="0"/>
                <a:ea typeface="ＭＳ Ｐゴシック" charset="0"/>
                <a:cs typeface="Helvetica Neue Light" charset="0"/>
                <a:sym typeface="Helvetica Neue Light" charset="0"/>
              </a:rPr>
              <a:t> POT  </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b="1">
                <a:latin typeface="Helvetica Neue" charset="0"/>
                <a:ea typeface="ＭＳ Ｐゴシック" charset="0"/>
                <a:cs typeface="Helvetica Neue" charset="0"/>
                <a:sym typeface="Helvetica Neue" charset="0"/>
              </a:rPr>
              <a:t>antineutrinos</a:t>
            </a:r>
            <a:r>
              <a:rPr lang="en-US">
                <a:latin typeface="Helvetica Neue Light" charset="0"/>
                <a:ea typeface="ＭＳ Ｐゴシック" charset="0"/>
                <a:cs typeface="Helvetica Neue Light" charset="0"/>
                <a:sym typeface="Helvetica Neue Light" charset="0"/>
              </a:rPr>
              <a:t>:  4.04 10</a:t>
            </a:r>
            <a:r>
              <a:rPr lang="en-US" baseline="32000">
                <a:latin typeface="Helvetica Neue Light" charset="0"/>
                <a:ea typeface="ＭＳ Ｐゴシック" charset="0"/>
                <a:cs typeface="Helvetica Neue Light" charset="0"/>
                <a:sym typeface="Helvetica Neue Light" charset="0"/>
              </a:rPr>
              <a:t>20</a:t>
            </a:r>
            <a:r>
              <a:rPr lang="en-US">
                <a:latin typeface="Helvetica Neue Light" charset="0"/>
                <a:ea typeface="ＭＳ Ｐゴシック" charset="0"/>
                <a:cs typeface="Helvetica Neue Light" charset="0"/>
                <a:sym typeface="Helvetica Neue Light" charset="0"/>
              </a:rPr>
              <a:t> POT   </a:t>
            </a:r>
          </a:p>
        </p:txBody>
      </p:sp>
      <p:pic>
        <p:nvPicPr>
          <p:cNvPr id="3074" name="Picture 2"/>
          <p:cNvPicPr>
            <a:picLocks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60922" y="1544836"/>
            <a:ext cx="5652492" cy="1000125"/>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sp>
        <p:nvSpPr>
          <p:cNvPr id="3075" name="Rectangle 3"/>
          <p:cNvSpPr>
            <a:spLocks/>
          </p:cNvSpPr>
          <p:nvPr/>
        </p:nvSpPr>
        <p:spPr bwMode="auto">
          <a:xfrm>
            <a:off x="1714500" y="1683246"/>
            <a:ext cx="5563195" cy="72330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type="none" w="med" len="med"/>
                <a:tailEnd type="none" w="med" len="med"/>
              </a14:hiddenLine>
            </a:ext>
          </a:extLst>
        </p:spPr>
        <p:txBody>
          <a:bodyPr lIns="0" tIns="0" rIns="0" bIns="0" anchor="ct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100" b="1">
                <a:solidFill>
                  <a:srgbClr val="D90B00"/>
                </a:solidFill>
                <a:latin typeface="Helvetica Neue" charset="0"/>
                <a:ea typeface="ＭＳ Ｐゴシック" charset="0"/>
                <a:cs typeface="Lucida Grande" charset="0"/>
                <a:sym typeface="Helvetica Neue" charset="0"/>
              </a:rPr>
              <a:t>Observación desaparición de anti-ν</a:t>
            </a:r>
            <a:r>
              <a:rPr lang="en-US" sz="2100" b="1" baseline="-6000">
                <a:solidFill>
                  <a:srgbClr val="D90B00"/>
                </a:solidFill>
                <a:latin typeface="Helvetica Neue" charset="0"/>
                <a:ea typeface="ＭＳ Ｐゴシック" charset="0"/>
                <a:cs typeface="Lucida Grande" charset="0"/>
                <a:sym typeface="Helvetica Neue" charset="0"/>
              </a:rPr>
              <a:t>μ</a:t>
            </a:r>
            <a:r>
              <a:rPr lang="ja-JP" altLang="en-US" sz="2100" b="1">
                <a:solidFill>
                  <a:srgbClr val="D90B00"/>
                </a:solidFill>
                <a:latin typeface="Arial"/>
                <a:ea typeface="ＭＳ Ｐゴシック" charset="0"/>
                <a:cs typeface="Helvetica Neue" charset="0"/>
                <a:sym typeface="Helvetica Neue" charset="0"/>
              </a:rPr>
              <a:t>’</a:t>
            </a:r>
            <a:r>
              <a:rPr lang="en-US" sz="2100" b="1">
                <a:solidFill>
                  <a:srgbClr val="D90B00"/>
                </a:solidFill>
                <a:latin typeface="Helvetica Neue" charset="0"/>
                <a:ea typeface="ＭＳ Ｐゴシック" charset="0"/>
                <a:cs typeface="Helvetica Neue" charset="0"/>
                <a:sym typeface="Helvetica Neue" charset="0"/>
              </a:rPr>
              <a:t>s </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100" b="1">
                <a:solidFill>
                  <a:srgbClr val="D90B00"/>
                </a:solidFill>
                <a:latin typeface="Helvetica Neue" charset="0"/>
                <a:ea typeface="ＭＳ Ｐゴシック" charset="0"/>
                <a:cs typeface="Helvetica Neue" charset="0"/>
                <a:sym typeface="Helvetica Neue" charset="0"/>
              </a:rPr>
              <a:t>y mejor medida de θ</a:t>
            </a:r>
            <a:r>
              <a:rPr lang="en-US" sz="2100" b="1" baseline="-6000">
                <a:solidFill>
                  <a:srgbClr val="D90B00"/>
                </a:solidFill>
                <a:latin typeface="Helvetica Neue" charset="0"/>
                <a:ea typeface="ＭＳ Ｐゴシック" charset="0"/>
                <a:cs typeface="Helvetica Neue" charset="0"/>
                <a:sym typeface="Helvetica Neue" charset="0"/>
              </a:rPr>
              <a:t>23 </a:t>
            </a:r>
            <a:r>
              <a:rPr lang="en-US" sz="2100" b="1">
                <a:solidFill>
                  <a:srgbClr val="D90B00"/>
                </a:solidFill>
                <a:latin typeface="Helvetica Neue" charset="0"/>
                <a:ea typeface="ＭＳ Ｐゴシック" charset="0"/>
                <a:cs typeface="Helvetica Neue" charset="0"/>
                <a:sym typeface="Helvetica Neue" charset="0"/>
              </a:rPr>
              <a:t>con anti-neutrinos</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52555" y="66973"/>
            <a:ext cx="2687836" cy="134391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sp>
        <p:nvSpPr>
          <p:cNvPr id="3077" name="Rectangle 5"/>
          <p:cNvSpPr>
            <a:spLocks/>
          </p:cNvSpPr>
          <p:nvPr/>
        </p:nvSpPr>
        <p:spPr bwMode="auto">
          <a:xfrm>
            <a:off x="5188149" y="5924848"/>
            <a:ext cx="3080742" cy="54471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type="none" w="med" len="med"/>
                <a:tailEnd type="none" w="med" len="med"/>
              </a14:hiddenLine>
            </a:ext>
          </a:extLst>
        </p:spPr>
        <p:txBody>
          <a:bodyPr lIns="0" tIns="0" rIns="0" bIns="0" anchor="ct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500" b="1">
                <a:solidFill>
                  <a:srgbClr val="66008D"/>
                </a:solidFill>
                <a:latin typeface="Helvetica Neue" charset="0"/>
                <a:ea typeface="ＭＳ Ｐゴシック" charset="0"/>
                <a:cs typeface="Helvetica Neue" charset="0"/>
                <a:sym typeface="Helvetica Neue" charset="0"/>
              </a:rPr>
              <a:t>IFIC ha contribuido a la medida </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500" b="1">
                <a:solidFill>
                  <a:srgbClr val="66008D"/>
                </a:solidFill>
                <a:latin typeface="Helvetica Neue" charset="0"/>
                <a:ea typeface="ＭＳ Ｐゴシック" charset="0"/>
                <a:cs typeface="Helvetica Neue" charset="0"/>
                <a:sym typeface="Helvetica Neue" charset="0"/>
              </a:rPr>
              <a:t>del flujo en el detector cercano</a:t>
            </a:r>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5033" y="2686721"/>
            <a:ext cx="3340819" cy="404626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66617" y="2676674"/>
            <a:ext cx="4545211" cy="30115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138369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52555" y="66973"/>
            <a:ext cx="2687836" cy="134391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sp>
        <p:nvSpPr>
          <p:cNvPr id="4098" name="Rectangle 2"/>
          <p:cNvSpPr>
            <a:spLocks/>
          </p:cNvSpPr>
          <p:nvPr/>
        </p:nvSpPr>
        <p:spPr bwMode="auto">
          <a:xfrm>
            <a:off x="3033861" y="2073593"/>
            <a:ext cx="2769989" cy="2462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600" b="1">
                <a:solidFill>
                  <a:srgbClr val="66008D"/>
                </a:solidFill>
                <a:latin typeface="Helvetica Neue" charset="0"/>
                <a:ea typeface="ＭＳ Ｐゴシック" charset="0"/>
                <a:cs typeface="Helvetica Neue" charset="0"/>
                <a:sym typeface="Helvetica Neue" charset="0"/>
              </a:rPr>
              <a:t>Principal objetivo para  2016</a:t>
            </a:r>
          </a:p>
        </p:txBody>
      </p:sp>
      <p:pic>
        <p:nvPicPr>
          <p:cNvPr id="4099" name="Picture 3"/>
          <p:cNvPicPr>
            <a:picLocks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52055" y="1526977"/>
            <a:ext cx="4536281" cy="1000125"/>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sp>
        <p:nvSpPr>
          <p:cNvPr id="4100" name="Rectangle 4"/>
          <p:cNvSpPr>
            <a:spLocks/>
          </p:cNvSpPr>
          <p:nvPr/>
        </p:nvSpPr>
        <p:spPr bwMode="auto">
          <a:xfrm>
            <a:off x="2366367" y="1607344"/>
            <a:ext cx="4098727" cy="39290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type="none" w="med" len="med"/>
                <a:tailEnd type="none" w="med" len="med"/>
              </a14:hiddenLine>
            </a:ext>
          </a:extLst>
        </p:spPr>
        <p:txBody>
          <a:bodyPr lIns="0" tIns="0" rIns="0" bIns="0" anchor="ct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100" b="1">
                <a:solidFill>
                  <a:srgbClr val="D90B00"/>
                </a:solidFill>
                <a:latin typeface="Helvetica Neue" charset="0"/>
                <a:ea typeface="ＭＳ Ｐゴシック" charset="0"/>
                <a:cs typeface="Lucida Grande" charset="0"/>
                <a:sym typeface="Helvetica Neue" charset="0"/>
              </a:rPr>
              <a:t>Hacia la aparición de anti-ν</a:t>
            </a:r>
            <a:r>
              <a:rPr lang="en-US" sz="2100" b="1" baseline="-6000">
                <a:solidFill>
                  <a:srgbClr val="D90B00"/>
                </a:solidFill>
                <a:latin typeface="Helvetica Neue" charset="0"/>
                <a:ea typeface="ＭＳ Ｐゴシック" charset="0"/>
                <a:cs typeface="Helvetica Neue" charset="0"/>
                <a:sym typeface="Helvetica Neue" charset="0"/>
              </a:rPr>
              <a:t>e</a:t>
            </a:r>
            <a:r>
              <a:rPr lang="ja-JP" altLang="en-US" sz="2100" b="1">
                <a:solidFill>
                  <a:srgbClr val="D90B00"/>
                </a:solidFill>
                <a:latin typeface="Arial"/>
                <a:ea typeface="ＭＳ Ｐゴシック" charset="0"/>
                <a:cs typeface="Helvetica Neue" charset="0"/>
                <a:sym typeface="Helvetica Neue" charset="0"/>
              </a:rPr>
              <a:t>’</a:t>
            </a:r>
            <a:r>
              <a:rPr lang="en-US" sz="2100" b="1">
                <a:solidFill>
                  <a:srgbClr val="D90B00"/>
                </a:solidFill>
                <a:latin typeface="Helvetica Neue" charset="0"/>
                <a:ea typeface="ＭＳ Ｐゴシック" charset="0"/>
                <a:cs typeface="Helvetica Neue" charset="0"/>
                <a:sym typeface="Helvetica Neue" charset="0"/>
              </a:rPr>
              <a:t>s</a:t>
            </a: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5750" y="3299520"/>
            <a:ext cx="4563070" cy="30930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5624" y="3402211"/>
            <a:ext cx="4080867" cy="288540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sp>
        <p:nvSpPr>
          <p:cNvPr id="4103" name="Rectangle 7"/>
          <p:cNvSpPr>
            <a:spLocks/>
          </p:cNvSpPr>
          <p:nvPr/>
        </p:nvSpPr>
        <p:spPr bwMode="auto">
          <a:xfrm>
            <a:off x="330399" y="397192"/>
            <a:ext cx="4484077" cy="55399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b="1">
                <a:latin typeface="Helvetica Neue" charset="0"/>
                <a:ea typeface="ＭＳ Ｐゴシック" charset="0"/>
                <a:cs typeface="Helvetica Neue" charset="0"/>
                <a:sym typeface="Helvetica Neue" charset="0"/>
              </a:rPr>
              <a:t>La toma de datos se restablece en enero </a:t>
            </a: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b="1">
                <a:latin typeface="Helvetica Neue" charset="0"/>
                <a:ea typeface="ＭＳ Ｐゴシック" charset="0"/>
                <a:cs typeface="Helvetica Neue" charset="0"/>
                <a:sym typeface="Helvetica Neue" charset="0"/>
              </a:rPr>
              <a:t>en modo anti-neutrino </a:t>
            </a:r>
          </a:p>
        </p:txBody>
      </p:sp>
      <p:sp>
        <p:nvSpPr>
          <p:cNvPr id="4104" name="Rectangle 8"/>
          <p:cNvSpPr>
            <a:spLocks/>
          </p:cNvSpPr>
          <p:nvPr/>
        </p:nvSpPr>
        <p:spPr bwMode="auto">
          <a:xfrm>
            <a:off x="984498" y="3134990"/>
            <a:ext cx="3154710" cy="2308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500" b="1">
                <a:solidFill>
                  <a:srgbClr val="66008D"/>
                </a:solidFill>
                <a:latin typeface="Helvetica Neue" charset="0"/>
                <a:ea typeface="ＭＳ Ｐゴシック" charset="0"/>
                <a:cs typeface="Helvetica Neue" charset="0"/>
                <a:sym typeface="Helvetica Neue" charset="0"/>
              </a:rPr>
              <a:t>3 eventos observados hasta ahora</a:t>
            </a:r>
          </a:p>
        </p:txBody>
      </p:sp>
      <p:sp>
        <p:nvSpPr>
          <p:cNvPr id="4105" name="Rectangle 9"/>
          <p:cNvSpPr>
            <a:spLocks/>
          </p:cNvSpPr>
          <p:nvPr/>
        </p:nvSpPr>
        <p:spPr bwMode="auto">
          <a:xfrm>
            <a:off x="6936135" y="4376216"/>
            <a:ext cx="1538883" cy="2308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500" b="1">
                <a:solidFill>
                  <a:srgbClr val="66008D"/>
                </a:solidFill>
                <a:latin typeface="Helvetica Neue" charset="0"/>
                <a:ea typeface="ＭＳ Ｐゴシック" charset="0"/>
                <a:cs typeface="Lucida Grande" charset="0"/>
                <a:sym typeface="Helvetica Neue" charset="0"/>
              </a:rPr>
              <a:t>3σ para 10</a:t>
            </a:r>
            <a:r>
              <a:rPr lang="en-US" sz="1500" b="1" baseline="32000">
                <a:solidFill>
                  <a:srgbClr val="66008D"/>
                </a:solidFill>
                <a:latin typeface="Helvetica Neue" charset="0"/>
                <a:ea typeface="ＭＳ Ｐゴシック" charset="0"/>
                <a:cs typeface="Helvetica Neue" charset="0"/>
                <a:sym typeface="Helvetica Neue" charset="0"/>
              </a:rPr>
              <a:t>21</a:t>
            </a:r>
            <a:r>
              <a:rPr lang="en-US" sz="1500" b="1" baseline="-6000">
                <a:solidFill>
                  <a:srgbClr val="66008D"/>
                </a:solidFill>
                <a:latin typeface="Helvetica Neue" charset="0"/>
                <a:ea typeface="ＭＳ Ｐゴシック" charset="0"/>
                <a:cs typeface="Helvetica Neue" charset="0"/>
                <a:sym typeface="Helvetica Neue" charset="0"/>
              </a:rPr>
              <a:t> </a:t>
            </a:r>
            <a:r>
              <a:rPr lang="en-US" sz="1500" b="1">
                <a:solidFill>
                  <a:srgbClr val="66008D"/>
                </a:solidFill>
                <a:latin typeface="Helvetica Neue" charset="0"/>
                <a:ea typeface="ＭＳ Ｐゴシック" charset="0"/>
                <a:cs typeface="Helvetica Neue" charset="0"/>
                <a:sym typeface="Helvetica Neue" charset="0"/>
              </a:rPr>
              <a:t>POT</a:t>
            </a:r>
          </a:p>
        </p:txBody>
      </p:sp>
      <p:sp>
        <p:nvSpPr>
          <p:cNvPr id="4106" name="Rectangle 10"/>
          <p:cNvSpPr>
            <a:spLocks/>
          </p:cNvSpPr>
          <p:nvPr/>
        </p:nvSpPr>
        <p:spPr bwMode="auto">
          <a:xfrm>
            <a:off x="5519664" y="3126060"/>
            <a:ext cx="2555476" cy="2308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500" b="1">
                <a:solidFill>
                  <a:srgbClr val="66008D"/>
                </a:solidFill>
                <a:latin typeface="Helvetica Neue" charset="0"/>
                <a:ea typeface="ＭＳ Ｐゴシック" charset="0"/>
                <a:cs typeface="Lucida Grande" charset="0"/>
                <a:sym typeface="Helvetica Neue" charset="0"/>
              </a:rPr>
              <a:t>Esperamos 3σ durante 2016</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097535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550238" y="1583329"/>
            <a:ext cx="8001000" cy="4953000"/>
            <a:chOff x="0" y="624"/>
            <a:chExt cx="3117" cy="1632"/>
          </a:xfrm>
        </p:grpSpPr>
        <p:pic>
          <p:nvPicPr>
            <p:cNvPr id="5" name="Picture 4" descr="fig_1"/>
            <p:cNvPicPr>
              <a:picLocks noChangeAspect="1" noChangeArrowheads="1"/>
            </p:cNvPicPr>
            <p:nvPr/>
          </p:nvPicPr>
          <p:blipFill>
            <a:blip r:embed="rId2"/>
            <a:srcRect/>
            <a:stretch>
              <a:fillRect/>
            </a:stretch>
          </p:blipFill>
          <p:spPr bwMode="auto">
            <a:xfrm>
              <a:off x="0" y="624"/>
              <a:ext cx="2283" cy="1612"/>
            </a:xfrm>
            <a:prstGeom prst="rect">
              <a:avLst/>
            </a:prstGeom>
            <a:noFill/>
          </p:spPr>
        </p:pic>
        <p:pic>
          <p:nvPicPr>
            <p:cNvPr id="6" name="Picture 5" descr="fig_2"/>
            <p:cNvPicPr>
              <a:picLocks noChangeAspect="1" noChangeArrowheads="1"/>
            </p:cNvPicPr>
            <p:nvPr/>
          </p:nvPicPr>
          <p:blipFill>
            <a:blip r:embed="rId3"/>
            <a:srcRect/>
            <a:stretch>
              <a:fillRect/>
            </a:stretch>
          </p:blipFill>
          <p:spPr bwMode="auto">
            <a:xfrm>
              <a:off x="2256" y="672"/>
              <a:ext cx="861" cy="1584"/>
            </a:xfrm>
            <a:prstGeom prst="rect">
              <a:avLst/>
            </a:prstGeom>
            <a:noFill/>
          </p:spPr>
        </p:pic>
      </p:grpSp>
      <p:sp>
        <p:nvSpPr>
          <p:cNvPr id="13" name="CuadroTexto 12"/>
          <p:cNvSpPr txBox="1"/>
          <p:nvPr/>
        </p:nvSpPr>
        <p:spPr>
          <a:xfrm>
            <a:off x="2977213" y="539267"/>
            <a:ext cx="3001953" cy="646331"/>
          </a:xfrm>
          <a:prstGeom prst="rect">
            <a:avLst/>
          </a:prstGeom>
          <a:solidFill>
            <a:srgbClr val="CAA0E2"/>
          </a:solidFill>
        </p:spPr>
        <p:txBody>
          <a:bodyPr wrap="square" rtlCol="0">
            <a:spAutoFit/>
          </a:bodyPr>
          <a:lstStyle/>
          <a:p>
            <a:r>
              <a:rPr lang="en-GB" dirty="0" err="1" smtClean="0"/>
              <a:t>Actividad</a:t>
            </a:r>
            <a:r>
              <a:rPr lang="en-GB" dirty="0" smtClean="0"/>
              <a:t> en </a:t>
            </a:r>
            <a:r>
              <a:rPr lang="en-GB" dirty="0" err="1" smtClean="0"/>
              <a:t>física</a:t>
            </a:r>
            <a:r>
              <a:rPr lang="en-GB" dirty="0" smtClean="0"/>
              <a:t> de </a:t>
            </a:r>
            <a:r>
              <a:rPr lang="en-GB" dirty="0" err="1" smtClean="0"/>
              <a:t>partículas</a:t>
            </a:r>
            <a:endParaRPr lang="en-GB" dirty="0"/>
          </a:p>
        </p:txBody>
      </p:sp>
      <p:sp>
        <p:nvSpPr>
          <p:cNvPr id="10" name="Elipse 9"/>
          <p:cNvSpPr/>
          <p:nvPr/>
        </p:nvSpPr>
        <p:spPr>
          <a:xfrm>
            <a:off x="5802712" y="1977438"/>
            <a:ext cx="750488" cy="702316"/>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Marcador de fecha 10"/>
          <p:cNvSpPr>
            <a:spLocks noGrp="1"/>
          </p:cNvSpPr>
          <p:nvPr>
            <p:ph type="dt" sz="half" idx="10"/>
          </p:nvPr>
        </p:nvSpPr>
        <p:spPr/>
        <p:txBody>
          <a:bodyPr/>
          <a:lstStyle/>
          <a:p>
            <a:r>
              <a:rPr lang="es-ES_tradnl" smtClean="0"/>
              <a:t>20/12/12</a:t>
            </a:r>
            <a:endParaRPr lang="en-GB"/>
          </a:p>
        </p:txBody>
      </p:sp>
      <p:sp>
        <p:nvSpPr>
          <p:cNvPr id="12" name="Marcador de pie de página 11"/>
          <p:cNvSpPr>
            <a:spLocks noGrp="1"/>
          </p:cNvSpPr>
          <p:nvPr>
            <p:ph type="ftr" sz="quarter" idx="11"/>
          </p:nvPr>
        </p:nvSpPr>
        <p:spPr/>
        <p:txBody>
          <a:bodyPr/>
          <a:lstStyle/>
          <a:p>
            <a:r>
              <a:rPr lang="es-ES_tradnl" smtClean="0"/>
              <a:t>Berta Rubio</a:t>
            </a:r>
            <a:endParaRPr lang="en-GB"/>
          </a:p>
        </p:txBody>
      </p:sp>
      <p:sp>
        <p:nvSpPr>
          <p:cNvPr id="15" name="Marcador de número de diapositiva 14"/>
          <p:cNvSpPr>
            <a:spLocks noGrp="1"/>
          </p:cNvSpPr>
          <p:nvPr>
            <p:ph type="sldNum" sz="quarter" idx="12"/>
          </p:nvPr>
        </p:nvSpPr>
        <p:spPr/>
        <p:txBody>
          <a:bodyPr/>
          <a:lstStyle/>
          <a:p>
            <a:fld id="{D8B14051-48AA-0E41-937A-1E592827C244}" type="slidenum">
              <a:rPr lang="en-GB" smtClean="0"/>
              <a:pPr/>
              <a:t>27</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54341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n 3" descr="LHC_exps.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7500" y="0"/>
            <a:ext cx="8491647" cy="6858000"/>
          </a:xfrm>
          <a:prstGeom prst="rect">
            <a:avLst/>
          </a:prstGeom>
        </p:spPr>
      </p:pic>
      <p:sp>
        <p:nvSpPr>
          <p:cNvPr id="5" name="Elipse 4"/>
          <p:cNvSpPr/>
          <p:nvPr/>
        </p:nvSpPr>
        <p:spPr>
          <a:xfrm>
            <a:off x="5043882" y="4090034"/>
            <a:ext cx="750488" cy="702316"/>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88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10602E-6 1.85271E-7 C -0.02985 -0.01829 -0.05969 -0.03659 -0.07166 -0.044 " pathEditMode="relative" ptsTypes="aA">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n 3" descr="Captura de pantalla 2015-12-18 a la(s) 17.42.08.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870735"/>
            <a:ext cx="9144000" cy="6030930"/>
          </a:xfrm>
          <a:prstGeom prst="rect">
            <a:avLst/>
          </a:prstGeom>
        </p:spPr>
      </p:pic>
      <p:sp>
        <p:nvSpPr>
          <p:cNvPr id="5" name="CuadroTexto 4"/>
          <p:cNvSpPr txBox="1"/>
          <p:nvPr/>
        </p:nvSpPr>
        <p:spPr>
          <a:xfrm>
            <a:off x="310092" y="5008243"/>
            <a:ext cx="3307640"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s-ES" sz="4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Grupo ATLAS-SCT</a:t>
            </a:r>
            <a:endParaRPr lang="es-ES" sz="48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ángulo 5"/>
          <p:cNvSpPr/>
          <p:nvPr/>
        </p:nvSpPr>
        <p:spPr>
          <a:xfrm>
            <a:off x="686822" y="319920"/>
            <a:ext cx="7851529" cy="92333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s-ES_tradnl" sz="5400" b="1"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2015: El despertar del LHC</a:t>
            </a:r>
            <a:endParaRPr lang="es-ES_tradnl" sz="5400"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endParaRPr>
          </a:p>
        </p:txBody>
      </p:sp>
      <p:pic>
        <p:nvPicPr>
          <p:cNvPr id="8" name="Imagen 7" descr="chewbacca__render__by_aracnify-d93gt2s.png"/>
          <p:cNvPicPr>
            <a:picLocks noChangeAspect="1"/>
          </p:cNvPicPr>
          <p:nvPr/>
        </p:nvPicPr>
        <p:blipFill>
          <a:blip r:embed="rId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899815" y="4038034"/>
            <a:ext cx="1644142" cy="2539869"/>
          </a:xfrm>
          <a:prstGeom prst="rect">
            <a:avLst/>
          </a:prstGeom>
        </p:spPr>
      </p:pic>
      <p:pic>
        <p:nvPicPr>
          <p:cNvPr id="9" name="Imagen 8" descr="r2d2.jpg"/>
          <p:cNvPicPr>
            <a:picLocks noChangeAspect="1"/>
          </p:cNvPicPr>
          <p:nvPr/>
        </p:nvPicPr>
        <p:blipFill>
          <a:blip r:embed="rId4" cstate="screen">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5">
                    <a14:imgEffect>
                      <a14:backgroundRemoval t="10000" b="90000" l="10000" r="9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846330" y="5522171"/>
            <a:ext cx="1848828" cy="1554171"/>
          </a:xfrm>
          <a:prstGeom prst="rect">
            <a:avLst/>
          </a:prstGeom>
        </p:spPr>
      </p:pic>
      <p:pic>
        <p:nvPicPr>
          <p:cNvPr id="10" name="Imagen 9"/>
          <p:cNvPicPr>
            <a:picLocks noChangeAspect="1"/>
          </p:cNvPicPr>
          <p:nvPr/>
        </p:nvPicPr>
        <p:blipFill>
          <a:blip r:embed="rId6" cstate="screen">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7">
                    <a14:imgEffect>
                      <a14:backgroundRemoval t="2000" b="99167" l="9456" r="96848"/>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458200" y="5670490"/>
            <a:ext cx="716133" cy="123117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1225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550238" y="1583329"/>
            <a:ext cx="8001000" cy="4953000"/>
            <a:chOff x="0" y="624"/>
            <a:chExt cx="3117" cy="1632"/>
          </a:xfrm>
        </p:grpSpPr>
        <p:pic>
          <p:nvPicPr>
            <p:cNvPr id="5" name="Picture 4" descr="fig_1"/>
            <p:cNvPicPr>
              <a:picLocks noChangeAspect="1" noChangeArrowheads="1"/>
            </p:cNvPicPr>
            <p:nvPr/>
          </p:nvPicPr>
          <p:blipFill>
            <a:blip r:embed="rId3"/>
            <a:srcRect/>
            <a:stretch>
              <a:fillRect/>
            </a:stretch>
          </p:blipFill>
          <p:spPr bwMode="auto">
            <a:xfrm>
              <a:off x="0" y="624"/>
              <a:ext cx="2283" cy="1612"/>
            </a:xfrm>
            <a:prstGeom prst="rect">
              <a:avLst/>
            </a:prstGeom>
            <a:noFill/>
          </p:spPr>
        </p:pic>
        <p:pic>
          <p:nvPicPr>
            <p:cNvPr id="6" name="Picture 5" descr="fig_2"/>
            <p:cNvPicPr>
              <a:picLocks noChangeAspect="1" noChangeArrowheads="1"/>
            </p:cNvPicPr>
            <p:nvPr/>
          </p:nvPicPr>
          <p:blipFill>
            <a:blip r:embed="rId4"/>
            <a:srcRect/>
            <a:stretch>
              <a:fillRect/>
            </a:stretch>
          </p:blipFill>
          <p:spPr bwMode="auto">
            <a:xfrm>
              <a:off x="2256" y="672"/>
              <a:ext cx="861" cy="1584"/>
            </a:xfrm>
            <a:prstGeom prst="rect">
              <a:avLst/>
            </a:prstGeom>
            <a:noFill/>
          </p:spPr>
        </p:pic>
      </p:grpSp>
      <p:sp>
        <p:nvSpPr>
          <p:cNvPr id="13" name="CuadroTexto 12"/>
          <p:cNvSpPr txBox="1"/>
          <p:nvPr/>
        </p:nvSpPr>
        <p:spPr>
          <a:xfrm>
            <a:off x="2977213" y="539267"/>
            <a:ext cx="3001953" cy="369332"/>
          </a:xfrm>
          <a:prstGeom prst="rect">
            <a:avLst/>
          </a:prstGeom>
          <a:solidFill>
            <a:srgbClr val="CAA0E2"/>
          </a:solidFill>
        </p:spPr>
        <p:txBody>
          <a:bodyPr wrap="square" rtlCol="0">
            <a:spAutoFit/>
          </a:bodyPr>
          <a:lstStyle/>
          <a:p>
            <a:r>
              <a:rPr lang="en-GB" dirty="0" err="1" smtClean="0"/>
              <a:t>Actividad</a:t>
            </a:r>
            <a:r>
              <a:rPr lang="en-GB" dirty="0" smtClean="0"/>
              <a:t> en </a:t>
            </a:r>
            <a:r>
              <a:rPr lang="en-GB" dirty="0" err="1" smtClean="0"/>
              <a:t>física</a:t>
            </a:r>
            <a:r>
              <a:rPr lang="en-GB" dirty="0" smtClean="0"/>
              <a:t> nuclear</a:t>
            </a:r>
            <a:endParaRPr lang="en-GB" dirty="0"/>
          </a:p>
        </p:txBody>
      </p:sp>
      <p:sp>
        <p:nvSpPr>
          <p:cNvPr id="10" name="Elipse 9"/>
          <p:cNvSpPr/>
          <p:nvPr/>
        </p:nvSpPr>
        <p:spPr>
          <a:xfrm>
            <a:off x="6341145" y="2328596"/>
            <a:ext cx="750488" cy="702316"/>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Marcador de fecha 10"/>
          <p:cNvSpPr>
            <a:spLocks noGrp="1"/>
          </p:cNvSpPr>
          <p:nvPr>
            <p:ph type="dt" sz="half" idx="10"/>
          </p:nvPr>
        </p:nvSpPr>
        <p:spPr/>
        <p:txBody>
          <a:bodyPr/>
          <a:lstStyle/>
          <a:p>
            <a:r>
              <a:rPr lang="es-ES_tradnl" smtClean="0"/>
              <a:t>20/12/12</a:t>
            </a:r>
            <a:endParaRPr lang="en-GB"/>
          </a:p>
        </p:txBody>
      </p:sp>
      <p:sp>
        <p:nvSpPr>
          <p:cNvPr id="12" name="Marcador de pie de página 11"/>
          <p:cNvSpPr>
            <a:spLocks noGrp="1"/>
          </p:cNvSpPr>
          <p:nvPr>
            <p:ph type="ftr" sz="quarter" idx="11"/>
          </p:nvPr>
        </p:nvSpPr>
        <p:spPr/>
        <p:txBody>
          <a:bodyPr/>
          <a:lstStyle/>
          <a:p>
            <a:r>
              <a:rPr lang="es-ES_tradnl" smtClean="0"/>
              <a:t>Berta Rubio</a:t>
            </a:r>
            <a:endParaRPr lang="en-GB"/>
          </a:p>
        </p:txBody>
      </p:sp>
      <p:sp>
        <p:nvSpPr>
          <p:cNvPr id="15" name="Marcador de número de diapositiva 14"/>
          <p:cNvSpPr>
            <a:spLocks noGrp="1"/>
          </p:cNvSpPr>
          <p:nvPr>
            <p:ph type="sldNum" sz="quarter" idx="12"/>
          </p:nvPr>
        </p:nvSpPr>
        <p:spPr/>
        <p:txBody>
          <a:bodyPr/>
          <a:lstStyle/>
          <a:p>
            <a:fld id="{D8B14051-48AA-0E41-937A-1E592827C244}" type="slidenum">
              <a:rPr lang="en-GB" smtClean="0"/>
              <a:pPr/>
              <a:t>3</a:t>
            </a:fld>
            <a:endParaRPr lang="en-GB"/>
          </a:p>
        </p:txBody>
      </p:sp>
      <p:pic>
        <p:nvPicPr>
          <p:cNvPr id="16" name="Imagen 15"/>
          <p:cNvPicPr>
            <a:picLocks noChangeAspect="1"/>
          </p:cNvPicPr>
          <p:nvPr/>
        </p:nvPicPr>
        <p:blipFill>
          <a:blip r:embed="rId5"/>
          <a:stretch>
            <a:fillRect/>
          </a:stretch>
        </p:blipFill>
        <p:spPr>
          <a:xfrm>
            <a:off x="3546737" y="3030912"/>
            <a:ext cx="1838635" cy="1061155"/>
          </a:xfrm>
          <a:prstGeom prst="rect">
            <a:avLst/>
          </a:prstGeom>
        </p:spPr>
      </p:pic>
      <p:sp>
        <p:nvSpPr>
          <p:cNvPr id="19" name="Elipse 18"/>
          <p:cNvSpPr/>
          <p:nvPr/>
        </p:nvSpPr>
        <p:spPr>
          <a:xfrm>
            <a:off x="4445234" y="3509221"/>
            <a:ext cx="648232" cy="314054"/>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01318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ángulo 16"/>
          <p:cNvSpPr/>
          <p:nvPr/>
        </p:nvSpPr>
        <p:spPr>
          <a:xfrm>
            <a:off x="3401219" y="3212976"/>
            <a:ext cx="5728016" cy="352043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3662032" y="93014"/>
            <a:ext cx="4733872" cy="995430"/>
          </a:xfrm>
        </p:spPr>
        <p:style>
          <a:lnRef idx="3">
            <a:schemeClr val="lt1"/>
          </a:lnRef>
          <a:fillRef idx="1">
            <a:schemeClr val="accent2"/>
          </a:fillRef>
          <a:effectRef idx="1">
            <a:schemeClr val="accent2"/>
          </a:effectRef>
          <a:fontRef idx="minor">
            <a:schemeClr val="lt1"/>
          </a:fontRef>
        </p:style>
        <p:txBody>
          <a:bodyPr>
            <a:noAutofit/>
          </a:bodyPr>
          <a:lstStyle/>
          <a:p>
            <a:r>
              <a:rPr lang="es-ES" sz="3200" dirty="0" smtClean="0"/>
              <a:t>Primero resultado a 13 </a:t>
            </a:r>
            <a:r>
              <a:rPr lang="es-ES" sz="3200" dirty="0" err="1" smtClean="0"/>
              <a:t>TeV</a:t>
            </a:r>
            <a:r>
              <a:rPr lang="es-ES" sz="3200" dirty="0" smtClean="0"/>
              <a:t> con 3.9 fb</a:t>
            </a:r>
            <a:r>
              <a:rPr lang="es-ES" sz="3200" baseline="30000" dirty="0" smtClean="0"/>
              <a:t>-1</a:t>
            </a:r>
            <a:endParaRPr lang="es-ES" sz="3200" baseline="30000" dirty="0"/>
          </a:p>
        </p:txBody>
      </p:sp>
      <p:pic>
        <p:nvPicPr>
          <p:cNvPr id="3" name="Imagen 2" descr="Captura de pantalla 2015-12-18 a la(s) 17.47.38.png"/>
          <p:cNvPicPr>
            <a:picLocks noChangeAspect="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0" y="0"/>
            <a:ext cx="3415984" cy="2769403"/>
          </a:xfrm>
          <a:prstGeom prst="rect">
            <a:avLst/>
          </a:prstGeom>
        </p:spPr>
      </p:pic>
      <p:sp>
        <p:nvSpPr>
          <p:cNvPr id="4" name="Título 1"/>
          <p:cNvSpPr txBox="1">
            <a:spLocks/>
          </p:cNvSpPr>
          <p:nvPr/>
        </p:nvSpPr>
        <p:spPr>
          <a:xfrm>
            <a:off x="3809692" y="1319090"/>
            <a:ext cx="5177973" cy="32018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just"/>
            <a:r>
              <a:rPr lang="es-ES" sz="1800" dirty="0" smtClean="0">
                <a:solidFill>
                  <a:schemeClr val="tx1"/>
                </a:solidFill>
              </a:rPr>
              <a:t>Los datos se han acumulado en los dos últimos meses</a:t>
            </a:r>
            <a:endParaRPr lang="es-ES" sz="1800" u="sng" baseline="30000" dirty="0">
              <a:solidFill>
                <a:srgbClr val="FF0000"/>
              </a:solidFill>
            </a:endParaRPr>
          </a:p>
        </p:txBody>
      </p:sp>
      <p:sp>
        <p:nvSpPr>
          <p:cNvPr id="5" name="Elipse 4"/>
          <p:cNvSpPr/>
          <p:nvPr/>
        </p:nvSpPr>
        <p:spPr>
          <a:xfrm>
            <a:off x="2392132" y="590729"/>
            <a:ext cx="797378" cy="2008481"/>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Flecha izquierda 5"/>
          <p:cNvSpPr/>
          <p:nvPr/>
        </p:nvSpPr>
        <p:spPr>
          <a:xfrm>
            <a:off x="3248576" y="1373447"/>
            <a:ext cx="516818" cy="206756"/>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pic>
        <p:nvPicPr>
          <p:cNvPr id="8" name="Imagen 7" descr="Captura de pantalla 2015-12-18 a la(s) 18.16.18.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415984" y="3560617"/>
            <a:ext cx="2857607" cy="2701139"/>
          </a:xfrm>
          <a:prstGeom prst="rect">
            <a:avLst/>
          </a:prstGeom>
        </p:spPr>
      </p:pic>
      <p:pic>
        <p:nvPicPr>
          <p:cNvPr id="9" name="Imagen 8" descr="Captura de pantalla 2015-12-18 a la(s) 18.16.34.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020653" y="3929016"/>
            <a:ext cx="2918610" cy="2062152"/>
          </a:xfrm>
          <a:prstGeom prst="rect">
            <a:avLst/>
          </a:prstGeom>
        </p:spPr>
      </p:pic>
      <p:sp>
        <p:nvSpPr>
          <p:cNvPr id="10" name="Título 1"/>
          <p:cNvSpPr txBox="1">
            <a:spLocks/>
          </p:cNvSpPr>
          <p:nvPr/>
        </p:nvSpPr>
        <p:spPr>
          <a:xfrm>
            <a:off x="3820355" y="1752754"/>
            <a:ext cx="4858096" cy="115013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sz="2000" dirty="0" smtClean="0">
                <a:solidFill>
                  <a:schemeClr val="tx1"/>
                </a:solidFill>
              </a:rPr>
              <a:t>Resultados preliminares, muy interesantes…. </a:t>
            </a:r>
            <a:r>
              <a:rPr lang="es-ES" sz="2000" dirty="0" smtClean="0">
                <a:solidFill>
                  <a:srgbClr val="FF0000"/>
                </a:solidFill>
              </a:rPr>
              <a:t>aunque, TENDERM0S QUE ESPERAR A AUMENTAR LA ESTADÍSTICA EN 2016</a:t>
            </a:r>
            <a:endParaRPr lang="es-ES" sz="2000" baseline="30000" dirty="0">
              <a:solidFill>
                <a:srgbClr val="FF0000"/>
              </a:solidFill>
            </a:endParaRPr>
          </a:p>
        </p:txBody>
      </p:sp>
      <p:sp>
        <p:nvSpPr>
          <p:cNvPr id="11" name="CuadroTexto 10"/>
          <p:cNvSpPr txBox="1"/>
          <p:nvPr/>
        </p:nvSpPr>
        <p:spPr>
          <a:xfrm>
            <a:off x="6136794" y="3282685"/>
            <a:ext cx="2918610"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ES" dirty="0" smtClean="0">
                <a:solidFill>
                  <a:schemeClr val="bg1"/>
                </a:solidFill>
              </a:rPr>
              <a:t>Exceso observado en la búsqueda de resonancias </a:t>
            </a:r>
            <a:r>
              <a:rPr lang="es-ES" dirty="0" err="1" smtClean="0">
                <a:solidFill>
                  <a:schemeClr val="bg1"/>
                </a:solidFill>
              </a:rPr>
              <a:t>γγ</a:t>
            </a:r>
            <a:endParaRPr lang="es-ES" dirty="0">
              <a:solidFill>
                <a:schemeClr val="bg1"/>
              </a:solidFill>
            </a:endParaRPr>
          </a:p>
        </p:txBody>
      </p:sp>
      <p:pic>
        <p:nvPicPr>
          <p:cNvPr id="12" name="Imagen 11" descr="Captura de pantalla 2015-12-18 a la(s) 18.22.35.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3831" y="3084778"/>
            <a:ext cx="3189510" cy="3176978"/>
          </a:xfrm>
          <a:prstGeom prst="rect">
            <a:avLst/>
          </a:prstGeom>
        </p:spPr>
      </p:pic>
      <p:sp>
        <p:nvSpPr>
          <p:cNvPr id="13" name="Título 1"/>
          <p:cNvSpPr txBox="1">
            <a:spLocks/>
          </p:cNvSpPr>
          <p:nvPr/>
        </p:nvSpPr>
        <p:spPr>
          <a:xfrm>
            <a:off x="831646" y="2821309"/>
            <a:ext cx="2003473" cy="320185"/>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sz="1800" dirty="0" smtClean="0">
                <a:solidFill>
                  <a:srgbClr val="FFFFFF"/>
                </a:solidFill>
              </a:rPr>
              <a:t>Secciones eficaces</a:t>
            </a:r>
            <a:endParaRPr lang="es-ES" sz="1800" u="sng" baseline="30000" dirty="0">
              <a:solidFill>
                <a:srgbClr val="FFFFFF"/>
              </a:solidFill>
            </a:endParaRPr>
          </a:p>
        </p:txBody>
      </p:sp>
      <p:sp>
        <p:nvSpPr>
          <p:cNvPr id="14" name="CuadroTexto 13"/>
          <p:cNvSpPr txBox="1"/>
          <p:nvPr/>
        </p:nvSpPr>
        <p:spPr>
          <a:xfrm>
            <a:off x="6249403" y="5996552"/>
            <a:ext cx="260939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dirty="0" smtClean="0"/>
              <a:t>Significancia del exceso:</a:t>
            </a:r>
          </a:p>
          <a:p>
            <a:r>
              <a:rPr lang="es-ES" dirty="0" smtClean="0"/>
              <a:t>Global: 1,9σ     Local: 3,9σ</a:t>
            </a:r>
            <a:endParaRPr lang="es-ES" dirty="0"/>
          </a:p>
        </p:txBody>
      </p:sp>
      <p:sp>
        <p:nvSpPr>
          <p:cNvPr id="15" name="CuadroTexto 14"/>
          <p:cNvSpPr txBox="1"/>
          <p:nvPr/>
        </p:nvSpPr>
        <p:spPr>
          <a:xfrm>
            <a:off x="87149" y="6087078"/>
            <a:ext cx="3225474"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dirty="0" smtClean="0"/>
              <a:t>Hay que observar la Sec. </a:t>
            </a:r>
            <a:r>
              <a:rPr lang="es-ES" dirty="0" err="1" smtClean="0"/>
              <a:t>Eff</a:t>
            </a:r>
            <a:r>
              <a:rPr lang="es-ES" dirty="0" smtClean="0"/>
              <a:t>. de producción de SM </a:t>
            </a:r>
            <a:r>
              <a:rPr lang="es-ES" dirty="0" err="1" smtClean="0"/>
              <a:t>Higgs</a:t>
            </a:r>
            <a:r>
              <a:rPr lang="es-ES" dirty="0" smtClean="0"/>
              <a:t> en 2016</a:t>
            </a:r>
            <a:endParaRPr lang="es-ES" dirty="0"/>
          </a:p>
        </p:txBody>
      </p:sp>
      <p:sp>
        <p:nvSpPr>
          <p:cNvPr id="16" name="Flecha izquierda 15"/>
          <p:cNvSpPr/>
          <p:nvPr/>
        </p:nvSpPr>
        <p:spPr>
          <a:xfrm rot="5400000">
            <a:off x="2608764" y="5752739"/>
            <a:ext cx="374196" cy="231574"/>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52305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a:xfrm>
            <a:off x="529355" y="27983"/>
            <a:ext cx="8229600" cy="493310"/>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es-ES" sz="3200" dirty="0" smtClean="0"/>
              <a:t>ALGUNAS CONTRIBICIONES DEL IFIC</a:t>
            </a:r>
            <a:endParaRPr lang="es-ES" sz="3200" dirty="0"/>
          </a:p>
        </p:txBody>
      </p:sp>
      <p:grpSp>
        <p:nvGrpSpPr>
          <p:cNvPr id="7" name="Agrupar 6"/>
          <p:cNvGrpSpPr/>
          <p:nvPr/>
        </p:nvGrpSpPr>
        <p:grpSpPr>
          <a:xfrm>
            <a:off x="457200" y="732914"/>
            <a:ext cx="2919713" cy="2346335"/>
            <a:chOff x="457200" y="732914"/>
            <a:chExt cx="2919713" cy="2346335"/>
          </a:xfrm>
        </p:grpSpPr>
        <p:sp>
          <p:nvSpPr>
            <p:cNvPr id="6" name="Rectángulo 5"/>
            <p:cNvSpPr/>
            <p:nvPr/>
          </p:nvSpPr>
          <p:spPr>
            <a:xfrm>
              <a:off x="457200" y="732914"/>
              <a:ext cx="2703243" cy="2346335"/>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3" name="Imagen 2" descr="Captura de pantalla 2015-12-18 a la(s) 18.43.50.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959602" y="954544"/>
              <a:ext cx="902548" cy="647377"/>
            </a:xfrm>
            <a:prstGeom prst="rect">
              <a:avLst/>
            </a:prstGeom>
          </p:spPr>
        </p:pic>
        <p:sp>
          <p:nvSpPr>
            <p:cNvPr id="4" name="CuadroTexto 3"/>
            <p:cNvSpPr txBox="1"/>
            <p:nvPr/>
          </p:nvSpPr>
          <p:spPr>
            <a:xfrm>
              <a:off x="457200" y="732914"/>
              <a:ext cx="2573363" cy="646331"/>
            </a:xfrm>
            <a:prstGeom prst="rect">
              <a:avLst/>
            </a:prstGeom>
            <a:noFill/>
          </p:spPr>
          <p:txBody>
            <a:bodyPr wrap="square" rtlCol="0">
              <a:spAutoFit/>
            </a:bodyPr>
            <a:lstStyle/>
            <a:p>
              <a:r>
                <a:rPr lang="es-ES" dirty="0" smtClean="0">
                  <a:solidFill>
                    <a:srgbClr val="FF0000"/>
                  </a:solidFill>
                </a:rPr>
                <a:t>Búsqueda de SYSY en el canal Z+MET</a:t>
              </a:r>
              <a:endParaRPr lang="es-ES" dirty="0">
                <a:solidFill>
                  <a:srgbClr val="FF0000"/>
                </a:solidFill>
              </a:endParaRPr>
            </a:p>
          </p:txBody>
        </p:sp>
        <p:sp>
          <p:nvSpPr>
            <p:cNvPr id="5" name="CuadroTexto 4"/>
            <p:cNvSpPr txBox="1"/>
            <p:nvPr/>
          </p:nvSpPr>
          <p:spPr>
            <a:xfrm>
              <a:off x="457201" y="1601921"/>
              <a:ext cx="2919712" cy="1477328"/>
            </a:xfrm>
            <a:prstGeom prst="rect">
              <a:avLst/>
            </a:prstGeom>
            <a:noFill/>
          </p:spPr>
          <p:txBody>
            <a:bodyPr wrap="square" rtlCol="0">
              <a:spAutoFit/>
            </a:bodyPr>
            <a:lstStyle/>
            <a:p>
              <a:pPr marL="87313" indent="-87313">
                <a:buFont typeface="Arial"/>
                <a:buChar char="•"/>
              </a:pPr>
              <a:r>
                <a:rPr lang="es-ES" dirty="0" smtClean="0"/>
                <a:t>Se observó un exceso a 3σ en Run-1. </a:t>
              </a:r>
            </a:p>
            <a:p>
              <a:pPr marL="87313" indent="-87313">
                <a:buFont typeface="Arial"/>
                <a:buChar char="•"/>
              </a:pPr>
              <a:r>
                <a:rPr lang="es-ES" dirty="0" smtClean="0"/>
                <a:t>A 13 </a:t>
              </a:r>
              <a:r>
                <a:rPr lang="es-ES" dirty="0" err="1" smtClean="0"/>
                <a:t>TeV</a:t>
              </a:r>
              <a:r>
                <a:rPr lang="es-ES" dirty="0" smtClean="0"/>
                <a:t> se sigue observando un exceso (2,2σ). No visto por CMS</a:t>
              </a:r>
              <a:endParaRPr lang="es-ES" dirty="0"/>
            </a:p>
          </p:txBody>
        </p:sp>
      </p:grpSp>
      <p:grpSp>
        <p:nvGrpSpPr>
          <p:cNvPr id="14" name="Agrupar 13"/>
          <p:cNvGrpSpPr/>
          <p:nvPr/>
        </p:nvGrpSpPr>
        <p:grpSpPr>
          <a:xfrm>
            <a:off x="3376913" y="683508"/>
            <a:ext cx="5657049" cy="2395741"/>
            <a:chOff x="3376913" y="683508"/>
            <a:chExt cx="5657049" cy="2395741"/>
          </a:xfrm>
        </p:grpSpPr>
        <p:sp>
          <p:nvSpPr>
            <p:cNvPr id="8" name="CuadroTexto 7"/>
            <p:cNvSpPr txBox="1"/>
            <p:nvPr/>
          </p:nvSpPr>
          <p:spPr>
            <a:xfrm>
              <a:off x="3376914" y="683508"/>
              <a:ext cx="3405774" cy="923330"/>
            </a:xfrm>
            <a:prstGeom prst="rect">
              <a:avLst/>
            </a:prstGeom>
            <a:noFill/>
          </p:spPr>
          <p:txBody>
            <a:bodyPr wrap="square" rtlCol="0">
              <a:spAutoFit/>
            </a:bodyPr>
            <a:lstStyle/>
            <a:p>
              <a:r>
                <a:rPr lang="es-ES" dirty="0" smtClean="0">
                  <a:solidFill>
                    <a:srgbClr val="FF0000"/>
                  </a:solidFill>
                </a:rPr>
                <a:t>Hemos implementado la nueva capa de </a:t>
              </a:r>
              <a:r>
                <a:rPr lang="es-ES" dirty="0" err="1" smtClean="0">
                  <a:solidFill>
                    <a:srgbClr val="FF0000"/>
                  </a:solidFill>
                </a:rPr>
                <a:t>Pixels</a:t>
              </a:r>
              <a:r>
                <a:rPr lang="es-ES" dirty="0" smtClean="0">
                  <a:solidFill>
                    <a:srgbClr val="FF0000"/>
                  </a:solidFill>
                </a:rPr>
                <a:t> (IBL) en la cadena de alineamiento </a:t>
              </a:r>
              <a:endParaRPr lang="es-ES" dirty="0">
                <a:solidFill>
                  <a:srgbClr val="FF0000"/>
                </a:solidFill>
              </a:endParaRPr>
            </a:p>
          </p:txBody>
        </p:sp>
        <p:pic>
          <p:nvPicPr>
            <p:cNvPr id="9" name="Imagen 8" descr="Captura de pantalla 2015-12-18 a la(s) 18.57.43.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782688" y="983562"/>
              <a:ext cx="2121850" cy="759072"/>
            </a:xfrm>
            <a:prstGeom prst="rect">
              <a:avLst/>
            </a:prstGeom>
          </p:spPr>
        </p:pic>
        <p:pic>
          <p:nvPicPr>
            <p:cNvPr id="11" name="Imagen 10" descr="Captura de pantalla 2015-12-18 a la(s) 18.55.32.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521226" y="1505828"/>
              <a:ext cx="2411598" cy="1515701"/>
            </a:xfrm>
            <a:prstGeom prst="rect">
              <a:avLst/>
            </a:prstGeom>
          </p:spPr>
        </p:pic>
        <p:sp>
          <p:nvSpPr>
            <p:cNvPr id="12" name="CuadroTexto 11"/>
            <p:cNvSpPr txBox="1"/>
            <p:nvPr/>
          </p:nvSpPr>
          <p:spPr>
            <a:xfrm>
              <a:off x="6055240" y="1831600"/>
              <a:ext cx="2849298" cy="1077218"/>
            </a:xfrm>
            <a:prstGeom prst="rect">
              <a:avLst/>
            </a:prstGeom>
            <a:noFill/>
          </p:spPr>
          <p:txBody>
            <a:bodyPr wrap="square" rtlCol="0">
              <a:spAutoFit/>
            </a:bodyPr>
            <a:lstStyle/>
            <a:p>
              <a:pPr algn="just"/>
              <a:r>
                <a:rPr lang="es-ES" sz="1600" dirty="0" smtClean="0"/>
                <a:t>Se han observado deforma- </a:t>
              </a:r>
              <a:r>
                <a:rPr lang="es-ES" sz="1600" dirty="0" err="1" smtClean="0"/>
                <a:t>ciones</a:t>
              </a:r>
              <a:r>
                <a:rPr lang="es-ES" sz="1600" dirty="0" smtClean="0"/>
                <a:t> con la temperatura que requieren correcciones </a:t>
              </a:r>
              <a:r>
                <a:rPr lang="es-ES" sz="1600" dirty="0" err="1" smtClean="0"/>
                <a:t>run</a:t>
              </a:r>
              <a:r>
                <a:rPr lang="es-ES" sz="1600" dirty="0"/>
                <a:t> </a:t>
              </a:r>
              <a:r>
                <a:rPr lang="es-ES" sz="1600" dirty="0" smtClean="0"/>
                <a:t>a </a:t>
              </a:r>
              <a:r>
                <a:rPr lang="es-ES" sz="1600" dirty="0" err="1" smtClean="0"/>
                <a:t>run</a:t>
              </a:r>
              <a:r>
                <a:rPr lang="es-ES" sz="1600" dirty="0" smtClean="0"/>
                <a:t> e incluso dentro de un </a:t>
              </a:r>
              <a:r>
                <a:rPr lang="es-ES" sz="1600" dirty="0" err="1" smtClean="0"/>
                <a:t>run</a:t>
              </a:r>
              <a:endParaRPr lang="es-ES" sz="1600" dirty="0"/>
            </a:p>
          </p:txBody>
        </p:sp>
        <p:sp>
          <p:nvSpPr>
            <p:cNvPr id="13" name="Rectángulo 12"/>
            <p:cNvSpPr/>
            <p:nvPr/>
          </p:nvSpPr>
          <p:spPr>
            <a:xfrm>
              <a:off x="3376913" y="732914"/>
              <a:ext cx="5657049" cy="2346335"/>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19" name="Agrupar 18"/>
          <p:cNvGrpSpPr/>
          <p:nvPr/>
        </p:nvGrpSpPr>
        <p:grpSpPr>
          <a:xfrm>
            <a:off x="341753" y="3315701"/>
            <a:ext cx="2868643" cy="3120213"/>
            <a:chOff x="457201" y="3315701"/>
            <a:chExt cx="2868643" cy="3120213"/>
          </a:xfrm>
        </p:grpSpPr>
        <p:pic>
          <p:nvPicPr>
            <p:cNvPr id="15" name="Imagen 14" descr="Captura de pantalla 2015-12-18 a la(s) 19.05.19.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29355" y="3315701"/>
              <a:ext cx="2796489" cy="2240069"/>
            </a:xfrm>
            <a:prstGeom prst="rect">
              <a:avLst/>
            </a:prstGeom>
          </p:spPr>
        </p:pic>
        <p:sp>
          <p:nvSpPr>
            <p:cNvPr id="16" name="CuadroTexto 15"/>
            <p:cNvSpPr txBox="1"/>
            <p:nvPr/>
          </p:nvSpPr>
          <p:spPr>
            <a:xfrm>
              <a:off x="622602" y="5397037"/>
              <a:ext cx="2703242" cy="923330"/>
            </a:xfrm>
            <a:prstGeom prst="rect">
              <a:avLst/>
            </a:prstGeom>
            <a:noFill/>
          </p:spPr>
          <p:txBody>
            <a:bodyPr wrap="square" rtlCol="0">
              <a:spAutoFit/>
            </a:bodyPr>
            <a:lstStyle/>
            <a:p>
              <a:r>
                <a:rPr lang="es-ES" dirty="0" smtClean="0"/>
                <a:t>Medida de la </a:t>
              </a:r>
              <a:r>
                <a:rPr lang="es-ES" dirty="0" err="1" smtClean="0"/>
                <a:t>asimetia</a:t>
              </a:r>
              <a:r>
                <a:rPr lang="es-ES" dirty="0" smtClean="0"/>
                <a:t> de carga en en </a:t>
              </a:r>
              <a:r>
                <a:rPr lang="es-ES" dirty="0" err="1" smtClean="0"/>
                <a:t>tt</a:t>
              </a:r>
              <a:r>
                <a:rPr lang="es-ES" dirty="0" smtClean="0"/>
                <a:t> usando “</a:t>
              </a:r>
              <a:r>
                <a:rPr lang="es-ES" dirty="0" err="1" smtClean="0"/>
                <a:t>boosted</a:t>
              </a:r>
              <a:r>
                <a:rPr lang="es-ES" dirty="0" smtClean="0"/>
                <a:t> tops”</a:t>
              </a:r>
              <a:endParaRPr lang="es-ES" dirty="0"/>
            </a:p>
          </p:txBody>
        </p:sp>
        <p:sp>
          <p:nvSpPr>
            <p:cNvPr id="17" name="Flecha izquierda 16"/>
            <p:cNvSpPr/>
            <p:nvPr/>
          </p:nvSpPr>
          <p:spPr>
            <a:xfrm rot="3055611">
              <a:off x="2108529" y="5156486"/>
              <a:ext cx="566996" cy="231574"/>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18" name="Rectángulo 17"/>
            <p:cNvSpPr/>
            <p:nvPr/>
          </p:nvSpPr>
          <p:spPr>
            <a:xfrm>
              <a:off x="457201" y="3315701"/>
              <a:ext cx="2868643" cy="3120213"/>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4" name="Agrupar 23"/>
          <p:cNvGrpSpPr/>
          <p:nvPr/>
        </p:nvGrpSpPr>
        <p:grpSpPr>
          <a:xfrm>
            <a:off x="3376914" y="3445470"/>
            <a:ext cx="5657048" cy="2889328"/>
            <a:chOff x="3376914" y="3315702"/>
            <a:chExt cx="5657048" cy="2889328"/>
          </a:xfrm>
        </p:grpSpPr>
        <p:pic>
          <p:nvPicPr>
            <p:cNvPr id="20" name="Imagen 19" descr="Captura de pantalla 2015-12-18 a la(s) 19.10.37.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521226" y="3474434"/>
              <a:ext cx="3734688" cy="2559817"/>
            </a:xfrm>
            <a:prstGeom prst="rect">
              <a:avLst/>
            </a:prstGeom>
          </p:spPr>
        </p:pic>
        <p:sp>
          <p:nvSpPr>
            <p:cNvPr id="21" name="CuadroTexto 20"/>
            <p:cNvSpPr txBox="1"/>
            <p:nvPr/>
          </p:nvSpPr>
          <p:spPr>
            <a:xfrm>
              <a:off x="7401498" y="3921466"/>
              <a:ext cx="1503040" cy="1692771"/>
            </a:xfrm>
            <a:prstGeom prst="rect">
              <a:avLst/>
            </a:prstGeom>
            <a:noFill/>
          </p:spPr>
          <p:txBody>
            <a:bodyPr wrap="square" rtlCol="0">
              <a:spAutoFit/>
            </a:bodyPr>
            <a:lstStyle/>
            <a:p>
              <a:pPr algn="just"/>
              <a:r>
                <a:rPr lang="es-ES" dirty="0" smtClean="0"/>
                <a:t>Medida más precisa de la masa polo del top</a:t>
              </a:r>
              <a:endParaRPr lang="es-ES" dirty="0"/>
            </a:p>
            <a:p>
              <a:r>
                <a:rPr lang="es-ES" sz="1600" dirty="0" smtClean="0"/>
                <a:t>(usando suceso </a:t>
              </a:r>
              <a:r>
                <a:rPr lang="en-US" sz="1600" dirty="0" smtClean="0">
                  <a:latin typeface="Arial"/>
                </a:rPr>
                <a:t>tt+1jet)</a:t>
              </a:r>
              <a:endParaRPr lang="es-ES" sz="1600" dirty="0"/>
            </a:p>
          </p:txBody>
        </p:sp>
        <p:sp>
          <p:nvSpPr>
            <p:cNvPr id="22" name="Flecha izquierda 21"/>
            <p:cNvSpPr/>
            <p:nvPr/>
          </p:nvSpPr>
          <p:spPr>
            <a:xfrm rot="17896713">
              <a:off x="6707128" y="4508618"/>
              <a:ext cx="922430" cy="254098"/>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23" name="Rectángulo 22"/>
            <p:cNvSpPr/>
            <p:nvPr/>
          </p:nvSpPr>
          <p:spPr>
            <a:xfrm>
              <a:off x="3376914" y="3315702"/>
              <a:ext cx="5657048" cy="2889328"/>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5" name="CuadroTexto 24"/>
          <p:cNvSpPr txBox="1"/>
          <p:nvPr/>
        </p:nvSpPr>
        <p:spPr>
          <a:xfrm>
            <a:off x="7032861" y="6042410"/>
            <a:ext cx="2001101" cy="307777"/>
          </a:xfrm>
          <a:prstGeom prst="rect">
            <a:avLst/>
          </a:prstGeom>
          <a:noFill/>
        </p:spPr>
        <p:txBody>
          <a:bodyPr wrap="square" rtlCol="0">
            <a:spAutoFit/>
          </a:bodyPr>
          <a:lstStyle/>
          <a:p>
            <a:r>
              <a:rPr lang="en-US" sz="1400" dirty="0" smtClean="0">
                <a:solidFill>
                  <a:srgbClr val="FF0000"/>
                </a:solidFill>
                <a:latin typeface="Arial"/>
              </a:rPr>
              <a:t>JHEP 1510 (2015) 121</a:t>
            </a:r>
            <a:endParaRPr lang="en-US" sz="1400" dirty="0" smtClean="0">
              <a:solidFill>
                <a:srgbClr val="FF0000"/>
              </a:solidFill>
            </a:endParaRPr>
          </a:p>
        </p:txBody>
      </p:sp>
      <p:sp>
        <p:nvSpPr>
          <p:cNvPr id="26" name="CuadroTexto 25"/>
          <p:cNvSpPr txBox="1"/>
          <p:nvPr/>
        </p:nvSpPr>
        <p:spPr>
          <a:xfrm>
            <a:off x="1131860" y="6435914"/>
            <a:ext cx="2493953" cy="307777"/>
          </a:xfrm>
          <a:prstGeom prst="rect">
            <a:avLst/>
          </a:prstGeom>
          <a:noFill/>
        </p:spPr>
        <p:txBody>
          <a:bodyPr wrap="square" rtlCol="0">
            <a:spAutoFit/>
          </a:bodyPr>
          <a:lstStyle/>
          <a:p>
            <a:r>
              <a:rPr lang="en-US" sz="1400" dirty="0" smtClean="0">
                <a:solidFill>
                  <a:srgbClr val="FF0000"/>
                </a:solidFill>
                <a:latin typeface="Arial"/>
              </a:rPr>
              <a:t>ATLAS-CONF-2015-048</a:t>
            </a:r>
          </a:p>
        </p:txBody>
      </p:sp>
      <p:sp>
        <p:nvSpPr>
          <p:cNvPr id="27" name="CuadroTexto 26"/>
          <p:cNvSpPr txBox="1"/>
          <p:nvPr/>
        </p:nvSpPr>
        <p:spPr>
          <a:xfrm>
            <a:off x="1027273" y="3005843"/>
            <a:ext cx="2493953" cy="307777"/>
          </a:xfrm>
          <a:prstGeom prst="rect">
            <a:avLst/>
          </a:prstGeom>
          <a:noFill/>
        </p:spPr>
        <p:txBody>
          <a:bodyPr wrap="square" rtlCol="0">
            <a:spAutoFit/>
          </a:bodyPr>
          <a:lstStyle/>
          <a:p>
            <a:r>
              <a:rPr lang="en-US" sz="1400" dirty="0" smtClean="0">
                <a:solidFill>
                  <a:srgbClr val="FF0000"/>
                </a:solidFill>
                <a:latin typeface="Arial"/>
              </a:rPr>
              <a:t>ATLAS-CONF-2015-082</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16144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a:xfrm>
            <a:off x="529355" y="27983"/>
            <a:ext cx="8229600" cy="493310"/>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es-ES" sz="3200" dirty="0" smtClean="0"/>
              <a:t>ALGUNAS CONTRIBICIONES DEL IFIC</a:t>
            </a:r>
            <a:endParaRPr lang="es-ES" sz="3200" dirty="0"/>
          </a:p>
        </p:txBody>
      </p:sp>
      <p:sp>
        <p:nvSpPr>
          <p:cNvPr id="6" name="Rectángulo 5"/>
          <p:cNvSpPr/>
          <p:nvPr/>
        </p:nvSpPr>
        <p:spPr>
          <a:xfrm>
            <a:off x="386593" y="732914"/>
            <a:ext cx="3737173" cy="279587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CuadroTexto 3"/>
          <p:cNvSpPr txBox="1"/>
          <p:nvPr/>
        </p:nvSpPr>
        <p:spPr>
          <a:xfrm>
            <a:off x="529356" y="732914"/>
            <a:ext cx="3594410" cy="646331"/>
          </a:xfrm>
          <a:prstGeom prst="rect">
            <a:avLst/>
          </a:prstGeom>
          <a:noFill/>
        </p:spPr>
        <p:txBody>
          <a:bodyPr wrap="square" rtlCol="0">
            <a:spAutoFit/>
          </a:bodyPr>
          <a:lstStyle/>
          <a:p>
            <a:r>
              <a:rPr lang="es-ES" dirty="0" smtClean="0">
                <a:solidFill>
                  <a:srgbClr val="FF0000"/>
                </a:solidFill>
              </a:rPr>
              <a:t>Medidas de la fracciones de </a:t>
            </a:r>
            <a:r>
              <a:rPr lang="es-ES" dirty="0" err="1" smtClean="0">
                <a:solidFill>
                  <a:srgbClr val="FF0000"/>
                </a:solidFill>
              </a:rPr>
              <a:t>desinte-gración</a:t>
            </a:r>
            <a:r>
              <a:rPr lang="es-ES" dirty="0" smtClean="0">
                <a:solidFill>
                  <a:srgbClr val="FF0000"/>
                </a:solidFill>
              </a:rPr>
              <a:t> del quark top</a:t>
            </a:r>
            <a:endParaRPr lang="es-ES" dirty="0">
              <a:solidFill>
                <a:srgbClr val="FF0000"/>
              </a:solidFill>
            </a:endParaRPr>
          </a:p>
        </p:txBody>
      </p:sp>
      <p:sp>
        <p:nvSpPr>
          <p:cNvPr id="27" name="CuadroTexto 26"/>
          <p:cNvSpPr txBox="1"/>
          <p:nvPr/>
        </p:nvSpPr>
        <p:spPr>
          <a:xfrm>
            <a:off x="1370920" y="3232627"/>
            <a:ext cx="2752846" cy="307777"/>
          </a:xfrm>
          <a:prstGeom prst="rect">
            <a:avLst/>
          </a:prstGeom>
          <a:noFill/>
        </p:spPr>
        <p:txBody>
          <a:bodyPr wrap="square" rtlCol="0">
            <a:spAutoFit/>
          </a:bodyPr>
          <a:lstStyle/>
          <a:p>
            <a:r>
              <a:rPr lang="en-US" sz="1400" dirty="0" smtClean="0">
                <a:solidFill>
                  <a:srgbClr val="FF0000"/>
                </a:solidFill>
                <a:latin typeface="Arial"/>
              </a:rPr>
              <a:t>Phys. Rev. D 92, 072005 (2015)</a:t>
            </a:r>
          </a:p>
        </p:txBody>
      </p:sp>
      <p:pic>
        <p:nvPicPr>
          <p:cNvPr id="10" name="Imagen 9" descr="Captura de pantalla 2015-12-18 a la(s) 20.16.01.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20294" y="1427219"/>
            <a:ext cx="3454057" cy="1310877"/>
          </a:xfrm>
          <a:prstGeom prst="rect">
            <a:avLst/>
          </a:prstGeom>
        </p:spPr>
      </p:pic>
      <p:sp>
        <p:nvSpPr>
          <p:cNvPr id="28" name="CuadroTexto 27"/>
          <p:cNvSpPr txBox="1"/>
          <p:nvPr/>
        </p:nvSpPr>
        <p:spPr>
          <a:xfrm>
            <a:off x="529356" y="2605454"/>
            <a:ext cx="3594410" cy="923330"/>
          </a:xfrm>
          <a:prstGeom prst="rect">
            <a:avLst/>
          </a:prstGeom>
          <a:noFill/>
        </p:spPr>
        <p:txBody>
          <a:bodyPr wrap="square" rtlCol="0">
            <a:spAutoFit/>
          </a:bodyPr>
          <a:lstStyle/>
          <a:p>
            <a:r>
              <a:rPr lang="es-ES" dirty="0" smtClean="0"/>
              <a:t>En acuerdo con medidas anteriores y las predicciones teóricas a NNLO+ NNLL</a:t>
            </a:r>
            <a:endParaRPr lang="es-ES" dirty="0"/>
          </a:p>
        </p:txBody>
      </p:sp>
      <p:sp>
        <p:nvSpPr>
          <p:cNvPr id="29" name="Rectángulo 28"/>
          <p:cNvSpPr/>
          <p:nvPr/>
        </p:nvSpPr>
        <p:spPr>
          <a:xfrm>
            <a:off x="4602993" y="744534"/>
            <a:ext cx="3737173" cy="279587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0" name="CuadroTexto 29"/>
          <p:cNvSpPr txBox="1"/>
          <p:nvPr/>
        </p:nvSpPr>
        <p:spPr>
          <a:xfrm>
            <a:off x="4602993" y="744534"/>
            <a:ext cx="3594410" cy="923330"/>
          </a:xfrm>
          <a:prstGeom prst="rect">
            <a:avLst/>
          </a:prstGeom>
          <a:noFill/>
        </p:spPr>
        <p:txBody>
          <a:bodyPr wrap="square" rtlCol="0">
            <a:spAutoFit/>
          </a:bodyPr>
          <a:lstStyle/>
          <a:p>
            <a:r>
              <a:rPr lang="es-ES" dirty="0" smtClean="0">
                <a:solidFill>
                  <a:srgbClr val="FF0000"/>
                </a:solidFill>
              </a:rPr>
              <a:t>Continuamos con las medidas de los acoplamientos </a:t>
            </a:r>
            <a:r>
              <a:rPr lang="es-ES" dirty="0" err="1" smtClean="0">
                <a:solidFill>
                  <a:srgbClr val="FF0000"/>
                </a:solidFill>
              </a:rPr>
              <a:t>anomalos</a:t>
            </a:r>
            <a:r>
              <a:rPr lang="es-ES" dirty="0" smtClean="0">
                <a:solidFill>
                  <a:srgbClr val="FF0000"/>
                </a:solidFill>
              </a:rPr>
              <a:t> en el canal de single top</a:t>
            </a:r>
            <a:endParaRPr lang="es-ES" dirty="0">
              <a:solidFill>
                <a:srgbClr val="FF0000"/>
              </a:solidFill>
            </a:endParaRPr>
          </a:p>
        </p:txBody>
      </p:sp>
      <p:pic>
        <p:nvPicPr>
          <p:cNvPr id="36" name="Imagen 35" descr="Captura de pantalla 2015-12-18 a la(s) 20.28.01.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907429" y="1751379"/>
            <a:ext cx="2324100" cy="1708150"/>
          </a:xfrm>
          <a:prstGeom prst="rect">
            <a:avLst/>
          </a:prstGeom>
        </p:spPr>
      </p:pic>
      <p:pic>
        <p:nvPicPr>
          <p:cNvPr id="35" name="Imagen 34"/>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394868" y="1379245"/>
            <a:ext cx="1673321" cy="1501522"/>
          </a:xfrm>
          <a:prstGeom prst="rect">
            <a:avLst/>
          </a:prstGeom>
        </p:spPr>
      </p:pic>
      <p:sp>
        <p:nvSpPr>
          <p:cNvPr id="37" name="CuadroTexto 36"/>
          <p:cNvSpPr txBox="1"/>
          <p:nvPr/>
        </p:nvSpPr>
        <p:spPr>
          <a:xfrm>
            <a:off x="4781176" y="5154706"/>
            <a:ext cx="881530" cy="369332"/>
          </a:xfrm>
          <a:prstGeom prst="rect">
            <a:avLst/>
          </a:prstGeom>
          <a:noFill/>
        </p:spPr>
        <p:txBody>
          <a:bodyPr wrap="square" rtlCol="0">
            <a:spAutoFit/>
          </a:bodyPr>
          <a:lstStyle/>
          <a:p>
            <a:endParaRPr lang="es-ES" dirty="0"/>
          </a:p>
        </p:txBody>
      </p:sp>
      <p:sp>
        <p:nvSpPr>
          <p:cNvPr id="38" name="Título 1"/>
          <p:cNvSpPr txBox="1">
            <a:spLocks/>
          </p:cNvSpPr>
          <p:nvPr/>
        </p:nvSpPr>
        <p:spPr>
          <a:xfrm>
            <a:off x="386593" y="3661677"/>
            <a:ext cx="8229600" cy="493310"/>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sz="3200" dirty="0" smtClean="0"/>
              <a:t>PREPARANDO EL NUEVO TRACKER PARA HL-LHC</a:t>
            </a:r>
            <a:endParaRPr lang="es-ES" sz="3200" dirty="0"/>
          </a:p>
        </p:txBody>
      </p:sp>
      <p:pic>
        <p:nvPicPr>
          <p:cNvPr id="39" name="Imagen 38" descr="Captura de pantalla 2015-12-18 a la(s) 20.44.41.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50012" y="4399375"/>
            <a:ext cx="4574717" cy="1787528"/>
          </a:xfrm>
          <a:prstGeom prst="rect">
            <a:avLst/>
          </a:prstGeom>
        </p:spPr>
      </p:pic>
      <p:pic>
        <p:nvPicPr>
          <p:cNvPr id="40" name="Imagen 39" descr="Captura de pantalla 2015-12-18 a la(s) 20.46.56.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981133" y="4644310"/>
            <a:ext cx="3729922" cy="1773492"/>
          </a:xfrm>
          <a:prstGeom prst="rect">
            <a:avLst/>
          </a:prstGeom>
        </p:spPr>
      </p:pic>
      <p:sp>
        <p:nvSpPr>
          <p:cNvPr id="41" name="Elipse 40"/>
          <p:cNvSpPr/>
          <p:nvPr/>
        </p:nvSpPr>
        <p:spPr>
          <a:xfrm>
            <a:off x="3553077" y="4974684"/>
            <a:ext cx="985704" cy="10987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2" name="CuadroTexto 41"/>
          <p:cNvSpPr txBox="1"/>
          <p:nvPr/>
        </p:nvSpPr>
        <p:spPr>
          <a:xfrm>
            <a:off x="450012" y="6263913"/>
            <a:ext cx="4251821"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s-ES" sz="1400" dirty="0" smtClean="0"/>
              <a:t>Objetivo: TRT a finales de 2016 y preproducción en 2017  </a:t>
            </a:r>
            <a:endParaRPr lang="es-ES" sz="1400" dirty="0"/>
          </a:p>
        </p:txBody>
      </p:sp>
      <p:sp>
        <p:nvSpPr>
          <p:cNvPr id="43" name="CuadroTexto 42"/>
          <p:cNvSpPr txBox="1"/>
          <p:nvPr/>
        </p:nvSpPr>
        <p:spPr>
          <a:xfrm>
            <a:off x="6060267" y="6339857"/>
            <a:ext cx="1549963"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s-ES" sz="1400" dirty="0" smtClean="0"/>
              <a:t>Colisión en HL-LHC</a:t>
            </a:r>
            <a:endParaRPr lang="es-ES" sz="1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67905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6644201" y="4780776"/>
            <a:ext cx="2548549" cy="144298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0" name="Rectángulo 39"/>
          <p:cNvSpPr/>
          <p:nvPr/>
        </p:nvSpPr>
        <p:spPr>
          <a:xfrm>
            <a:off x="3353439" y="1025499"/>
            <a:ext cx="3140031" cy="247773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529355" y="27983"/>
            <a:ext cx="8229600" cy="493310"/>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es-ES" sz="3200" dirty="0" smtClean="0"/>
              <a:t>ALGUNAS CONTRIBICIONES DEL IFIC para HL-LHC</a:t>
            </a:r>
            <a:endParaRPr lang="es-ES" sz="3200" dirty="0"/>
          </a:p>
        </p:txBody>
      </p:sp>
      <p:pic>
        <p:nvPicPr>
          <p:cNvPr id="28" name="Imagen 27" descr="petalet.pn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55013" y="1411187"/>
            <a:ext cx="2239827" cy="1927370"/>
          </a:xfrm>
          <a:prstGeom prst="rect">
            <a:avLst/>
          </a:prstGeom>
        </p:spPr>
      </p:pic>
      <p:sp>
        <p:nvSpPr>
          <p:cNvPr id="10" name="CuadroTexto 9"/>
          <p:cNvSpPr txBox="1"/>
          <p:nvPr/>
        </p:nvSpPr>
        <p:spPr>
          <a:xfrm>
            <a:off x="230924" y="829299"/>
            <a:ext cx="2758275" cy="584776"/>
          </a:xfrm>
          <a:prstGeom prst="rect">
            <a:avLst/>
          </a:prstGeom>
          <a:noFill/>
        </p:spPr>
        <p:txBody>
          <a:bodyPr wrap="square" rtlCol="0">
            <a:spAutoFit/>
          </a:bodyPr>
          <a:lstStyle/>
          <a:p>
            <a:pPr algn="ctr"/>
            <a:r>
              <a:rPr lang="es-ES" dirty="0" err="1" smtClean="0"/>
              <a:t>Petale</a:t>
            </a:r>
            <a:endParaRPr lang="es-ES" dirty="0" smtClean="0"/>
          </a:p>
          <a:p>
            <a:pPr algn="ctr"/>
            <a:r>
              <a:rPr lang="es-ES" sz="1400" dirty="0" smtClean="0"/>
              <a:t>(Sección del un pétalo)</a:t>
            </a:r>
            <a:endParaRPr lang="es-ES" sz="1400" dirty="0"/>
          </a:p>
        </p:txBody>
      </p:sp>
      <p:sp>
        <p:nvSpPr>
          <p:cNvPr id="29" name="CuadroTexto 28"/>
          <p:cNvSpPr txBox="1"/>
          <p:nvPr/>
        </p:nvSpPr>
        <p:spPr>
          <a:xfrm>
            <a:off x="230924" y="568135"/>
            <a:ext cx="7502002"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ES" dirty="0" smtClean="0"/>
              <a:t>F</a:t>
            </a:r>
            <a:r>
              <a:rPr lang="es-ES" dirty="0"/>
              <a:t>i</a:t>
            </a:r>
            <a:r>
              <a:rPr lang="es-ES" dirty="0" smtClean="0"/>
              <a:t>nalizado con éxito el proyecto del demostrador de la </a:t>
            </a:r>
            <a:r>
              <a:rPr lang="es-ES" dirty="0" err="1" smtClean="0"/>
              <a:t>técnología</a:t>
            </a:r>
            <a:r>
              <a:rPr lang="es-ES" dirty="0" smtClean="0"/>
              <a:t>(</a:t>
            </a:r>
            <a:r>
              <a:rPr lang="es-ES" dirty="0" err="1" smtClean="0"/>
              <a:t>Petalet</a:t>
            </a:r>
            <a:r>
              <a:rPr lang="es-ES" dirty="0" smtClean="0"/>
              <a:t>)</a:t>
            </a:r>
          </a:p>
        </p:txBody>
      </p:sp>
      <p:sp>
        <p:nvSpPr>
          <p:cNvPr id="30" name="CuadroTexto 29"/>
          <p:cNvSpPr txBox="1"/>
          <p:nvPr/>
        </p:nvSpPr>
        <p:spPr>
          <a:xfrm>
            <a:off x="529355" y="3288142"/>
            <a:ext cx="2434186" cy="276999"/>
          </a:xfrm>
          <a:prstGeom prst="rect">
            <a:avLst/>
          </a:prstGeom>
          <a:noFill/>
        </p:spPr>
        <p:txBody>
          <a:bodyPr wrap="square" rtlCol="0">
            <a:spAutoFit/>
          </a:bodyPr>
          <a:lstStyle/>
          <a:p>
            <a:r>
              <a:rPr lang="es-ES" sz="1200" dirty="0" smtClean="0"/>
              <a:t>Diseñado y construido en el IFIC</a:t>
            </a:r>
            <a:endParaRPr lang="es-ES" sz="1200" dirty="0"/>
          </a:p>
        </p:txBody>
      </p:sp>
      <p:pic>
        <p:nvPicPr>
          <p:cNvPr id="31" name="Imagen 30" descr="petalito2.pn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391926" y="1834828"/>
            <a:ext cx="751899" cy="944655"/>
          </a:xfrm>
          <a:prstGeom prst="rect">
            <a:avLst/>
          </a:prstGeom>
        </p:spPr>
      </p:pic>
      <p:sp>
        <p:nvSpPr>
          <p:cNvPr id="33" name="Flecha a la derecha con bandas 32"/>
          <p:cNvSpPr/>
          <p:nvPr/>
        </p:nvSpPr>
        <p:spPr>
          <a:xfrm>
            <a:off x="4349093" y="2232720"/>
            <a:ext cx="782581" cy="541816"/>
          </a:xfrm>
          <a:prstGeom prst="strip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34" name="CuadroTexto 33"/>
          <p:cNvSpPr txBox="1"/>
          <p:nvPr/>
        </p:nvSpPr>
        <p:spPr>
          <a:xfrm>
            <a:off x="3935184" y="1426101"/>
            <a:ext cx="1308577" cy="646331"/>
          </a:xfrm>
          <a:prstGeom prst="rect">
            <a:avLst/>
          </a:prstGeom>
          <a:noFill/>
        </p:spPr>
        <p:txBody>
          <a:bodyPr wrap="square" rtlCol="0">
            <a:spAutoFit/>
          </a:bodyPr>
          <a:lstStyle/>
          <a:p>
            <a:pPr algn="ctr"/>
            <a:r>
              <a:rPr lang="es-ES" dirty="0" smtClean="0"/>
              <a:t>Siguiente paso</a:t>
            </a:r>
            <a:endParaRPr lang="es-ES" dirty="0"/>
          </a:p>
        </p:txBody>
      </p:sp>
      <p:sp>
        <p:nvSpPr>
          <p:cNvPr id="35" name="CuadroTexto 34"/>
          <p:cNvSpPr txBox="1"/>
          <p:nvPr/>
        </p:nvSpPr>
        <p:spPr>
          <a:xfrm>
            <a:off x="3353439" y="2774536"/>
            <a:ext cx="1149603" cy="369332"/>
          </a:xfrm>
          <a:prstGeom prst="rect">
            <a:avLst/>
          </a:prstGeom>
          <a:noFill/>
        </p:spPr>
        <p:txBody>
          <a:bodyPr wrap="square" rtlCol="0">
            <a:spAutoFit/>
          </a:bodyPr>
          <a:lstStyle/>
          <a:p>
            <a:r>
              <a:rPr lang="es-ES" dirty="0" err="1" smtClean="0"/>
              <a:t>Petalet</a:t>
            </a:r>
            <a:endParaRPr lang="es-ES" dirty="0"/>
          </a:p>
        </p:txBody>
      </p:sp>
      <p:sp>
        <p:nvSpPr>
          <p:cNvPr id="36" name="CuadroTexto 35"/>
          <p:cNvSpPr txBox="1"/>
          <p:nvPr/>
        </p:nvSpPr>
        <p:spPr>
          <a:xfrm>
            <a:off x="5494598" y="3102213"/>
            <a:ext cx="1149603" cy="369332"/>
          </a:xfrm>
          <a:prstGeom prst="rect">
            <a:avLst/>
          </a:prstGeom>
          <a:noFill/>
        </p:spPr>
        <p:txBody>
          <a:bodyPr wrap="square" rtlCol="0">
            <a:spAutoFit/>
          </a:bodyPr>
          <a:lstStyle/>
          <a:p>
            <a:r>
              <a:rPr lang="es-ES" dirty="0" smtClean="0"/>
              <a:t>Pétalo</a:t>
            </a:r>
            <a:endParaRPr lang="es-ES" dirty="0"/>
          </a:p>
        </p:txBody>
      </p:sp>
      <p:pic>
        <p:nvPicPr>
          <p:cNvPr id="38" name="Picture 3"/>
          <p:cNvPicPr>
            <a:picLocks noChangeAspect="1" noChangeArrowheads="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t="1119"/>
          <a:stretch/>
        </p:blipFill>
        <p:spPr bwMode="auto">
          <a:xfrm>
            <a:off x="529355" y="4408482"/>
            <a:ext cx="1274476" cy="221483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Lst>
        </p:spPr>
      </p:pic>
      <p:sp>
        <p:nvSpPr>
          <p:cNvPr id="39" name="CuadroTexto 38"/>
          <p:cNvSpPr txBox="1"/>
          <p:nvPr/>
        </p:nvSpPr>
        <p:spPr>
          <a:xfrm>
            <a:off x="230924" y="3923889"/>
            <a:ext cx="1835202" cy="338554"/>
          </a:xfrm>
          <a:prstGeom prst="rect">
            <a:avLst/>
          </a:prstGeom>
          <a:noFill/>
        </p:spPr>
        <p:txBody>
          <a:bodyPr wrap="square" rtlCol="0">
            <a:spAutoFit/>
          </a:bodyPr>
          <a:lstStyle/>
          <a:p>
            <a:pPr algn="just"/>
            <a:r>
              <a:rPr lang="es-ES" sz="1600" dirty="0" smtClean="0"/>
              <a:t>Diseño del bus tape</a:t>
            </a:r>
            <a:endParaRPr lang="es-ES" sz="1600" dirty="0"/>
          </a:p>
        </p:txBody>
      </p:sp>
      <p:sp>
        <p:nvSpPr>
          <p:cNvPr id="41" name="CuadroTexto 40"/>
          <p:cNvSpPr txBox="1"/>
          <p:nvPr/>
        </p:nvSpPr>
        <p:spPr>
          <a:xfrm>
            <a:off x="7732926" y="2048050"/>
            <a:ext cx="1218771" cy="923330"/>
          </a:xfrm>
          <a:prstGeom prst="rect">
            <a:avLst/>
          </a:prstGeom>
          <a:noFill/>
        </p:spPr>
        <p:txBody>
          <a:bodyPr wrap="square" rtlCol="0">
            <a:spAutoFit/>
          </a:bodyPr>
          <a:lstStyle/>
          <a:p>
            <a:r>
              <a:rPr lang="es-ES" dirty="0" smtClean="0"/>
              <a:t>Pétalo diseñado en el IFIC</a:t>
            </a:r>
            <a:endParaRPr lang="es-ES" dirty="0"/>
          </a:p>
        </p:txBody>
      </p:sp>
      <p:pic>
        <p:nvPicPr>
          <p:cNvPr id="42" name="Imagen 41"/>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143825" y="4292460"/>
            <a:ext cx="2751074" cy="2585281"/>
          </a:xfrm>
          <a:prstGeom prst="rect">
            <a:avLst/>
          </a:prstGeom>
        </p:spPr>
      </p:pic>
      <p:sp>
        <p:nvSpPr>
          <p:cNvPr id="43" name="CuadroTexto 42"/>
          <p:cNvSpPr txBox="1"/>
          <p:nvPr/>
        </p:nvSpPr>
        <p:spPr>
          <a:xfrm>
            <a:off x="3585441" y="4062761"/>
            <a:ext cx="1835202" cy="830997"/>
          </a:xfrm>
          <a:prstGeom prst="rect">
            <a:avLst/>
          </a:prstGeom>
          <a:noFill/>
        </p:spPr>
        <p:txBody>
          <a:bodyPr wrap="square" rtlCol="0">
            <a:spAutoFit/>
          </a:bodyPr>
          <a:lstStyle/>
          <a:p>
            <a:pPr algn="just"/>
            <a:r>
              <a:rPr lang="es-ES" sz="1600" dirty="0" smtClean="0"/>
              <a:t>Diseño del cilindro del </a:t>
            </a:r>
            <a:r>
              <a:rPr lang="es-ES" sz="1600" dirty="0" err="1" smtClean="0"/>
              <a:t>End</a:t>
            </a:r>
            <a:r>
              <a:rPr lang="es-ES" sz="1600" dirty="0" smtClean="0"/>
              <a:t>-Cup con</a:t>
            </a:r>
          </a:p>
          <a:p>
            <a:pPr algn="just"/>
            <a:r>
              <a:rPr lang="es-ES" sz="1600" dirty="0"/>
              <a:t>l</a:t>
            </a:r>
            <a:r>
              <a:rPr lang="es-ES" sz="1600" dirty="0" smtClean="0"/>
              <a:t>os servicios</a:t>
            </a:r>
            <a:endParaRPr lang="es-ES" sz="1600" dirty="0"/>
          </a:p>
        </p:txBody>
      </p:sp>
      <p:pic>
        <p:nvPicPr>
          <p:cNvPr id="44" name="Imagen 43"/>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493470" y="890008"/>
            <a:ext cx="1619078" cy="2906037"/>
          </a:xfrm>
          <a:prstGeom prst="rect">
            <a:avLst/>
          </a:prstGeom>
        </p:spPr>
      </p:pic>
      <p:pic>
        <p:nvPicPr>
          <p:cNvPr id="45" name="Imagen 44"/>
          <p:cNvPicPr>
            <a:picLocks noChangeAspect="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rot="21095675">
            <a:off x="5032993" y="5563747"/>
            <a:ext cx="923210" cy="595878"/>
          </a:xfrm>
          <a:prstGeom prst="rect">
            <a:avLst/>
          </a:prstGeom>
        </p:spPr>
      </p:pic>
      <p:sp>
        <p:nvSpPr>
          <p:cNvPr id="46" name="CuadroTexto 45"/>
          <p:cNvSpPr txBox="1"/>
          <p:nvPr/>
        </p:nvSpPr>
        <p:spPr>
          <a:xfrm>
            <a:off x="6040983" y="6223765"/>
            <a:ext cx="1206435" cy="584776"/>
          </a:xfrm>
          <a:prstGeom prst="rect">
            <a:avLst/>
          </a:prstGeom>
          <a:noFill/>
        </p:spPr>
        <p:txBody>
          <a:bodyPr wrap="square" rtlCol="0">
            <a:spAutoFit/>
          </a:bodyPr>
          <a:lstStyle/>
          <a:p>
            <a:pPr algn="just"/>
            <a:r>
              <a:rPr lang="es-ES" sz="1600" dirty="0" smtClean="0"/>
              <a:t>Inserción de los pétalos</a:t>
            </a:r>
            <a:endParaRPr lang="es-ES" sz="1600" dirty="0"/>
          </a:p>
        </p:txBody>
      </p:sp>
      <p:sp>
        <p:nvSpPr>
          <p:cNvPr id="47" name="Flecha izquierda 46"/>
          <p:cNvSpPr/>
          <p:nvPr/>
        </p:nvSpPr>
        <p:spPr>
          <a:xfrm rot="2884118" flipV="1">
            <a:off x="5130591" y="6150114"/>
            <a:ext cx="964546" cy="160383"/>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a:p>
        </p:txBody>
      </p:sp>
      <p:sp>
        <p:nvSpPr>
          <p:cNvPr id="49" name="CuadroTexto 48"/>
          <p:cNvSpPr txBox="1"/>
          <p:nvPr/>
        </p:nvSpPr>
        <p:spPr>
          <a:xfrm>
            <a:off x="7407781" y="4292460"/>
            <a:ext cx="1543916" cy="584776"/>
          </a:xfrm>
          <a:prstGeom prst="rect">
            <a:avLst/>
          </a:prstGeom>
          <a:noFill/>
        </p:spPr>
        <p:txBody>
          <a:bodyPr wrap="square" rtlCol="0">
            <a:spAutoFit/>
          </a:bodyPr>
          <a:lstStyle/>
          <a:p>
            <a:pPr algn="just"/>
            <a:r>
              <a:rPr lang="es-ES" sz="1600" dirty="0" smtClean="0"/>
              <a:t>Diseño de útiles de ensamblaje</a:t>
            </a:r>
            <a:endParaRPr lang="es-ES" sz="1600" dirty="0"/>
          </a:p>
        </p:txBody>
      </p:sp>
      <p:pic>
        <p:nvPicPr>
          <p:cNvPr id="50" name="Picture 3"/>
          <p:cNvPicPr>
            <a:picLocks noChangeAspect="1" noChangeArrowheads="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2198175" y="4877236"/>
            <a:ext cx="1193330" cy="1817534"/>
          </a:xfrm>
          <a:prstGeom prst="rect">
            <a:avLst/>
          </a:prstGeom>
          <a:noFill/>
          <a:ln w="9525">
            <a:noFill/>
            <a:miter lim="800000"/>
            <a:headEnd/>
            <a:tailEnd/>
          </a:ln>
        </p:spPr>
      </p:pic>
      <p:sp>
        <p:nvSpPr>
          <p:cNvPr id="51" name="CuadroTexto 50"/>
          <p:cNvSpPr txBox="1"/>
          <p:nvPr/>
        </p:nvSpPr>
        <p:spPr>
          <a:xfrm>
            <a:off x="2218526" y="4292460"/>
            <a:ext cx="1258183" cy="584776"/>
          </a:xfrm>
          <a:prstGeom prst="rect">
            <a:avLst/>
          </a:prstGeom>
          <a:noFill/>
        </p:spPr>
        <p:txBody>
          <a:bodyPr wrap="square" rtlCol="0">
            <a:spAutoFit/>
          </a:bodyPr>
          <a:lstStyle/>
          <a:p>
            <a:pPr algn="just"/>
            <a:r>
              <a:rPr lang="es-ES" sz="1600" dirty="0" smtClean="0"/>
              <a:t>Diseño de los sensores</a:t>
            </a:r>
            <a:endParaRPr lang="es-ES" sz="1600" dirty="0"/>
          </a:p>
        </p:txBody>
      </p:sp>
      <p:sp>
        <p:nvSpPr>
          <p:cNvPr id="53" name="CuadroTexto 52"/>
          <p:cNvSpPr txBox="1"/>
          <p:nvPr/>
        </p:nvSpPr>
        <p:spPr>
          <a:xfrm>
            <a:off x="3203166" y="3667058"/>
            <a:ext cx="3335588"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ES" dirty="0" smtClean="0"/>
              <a:t>Otras actividades  actuales</a:t>
            </a:r>
          </a:p>
        </p:txBody>
      </p:sp>
      <p:pic>
        <p:nvPicPr>
          <p:cNvPr id="54" name="Imagen 53" descr="petal.png"/>
          <p:cNvPicPr>
            <a:picLocks noChangeAspect="1"/>
          </p:cNvPicPr>
          <p:nvPr/>
        </p:nvPicPr>
        <p:blipFill>
          <a:blip r:embed="rId10"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131675" y="1100848"/>
            <a:ext cx="1314324" cy="209797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59443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143360" y="83529"/>
            <a:ext cx="6857280" cy="658150"/>
          </a:xfrm>
          <a:solidFill>
            <a:srgbClr val="0066CC"/>
          </a:solidFill>
        </p:spPr>
        <p:txBody>
          <a:bodyPr>
            <a:normAutofit fontScale="90000"/>
          </a:bodyPr>
          <a:lstStyle/>
          <a:p>
            <a:pPr>
              <a:lnSpc>
                <a:spcPct val="108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n-US" i="1" smtClean="0">
                <a:solidFill>
                  <a:srgbClr val="FFFFFF"/>
                </a:solidFill>
                <a:effectLst>
                  <a:outerShdw blurRad="38100" dist="38100" dir="2700000" algn="tl">
                    <a:srgbClr val="000000"/>
                  </a:outerShdw>
                </a:effectLst>
                <a:latin typeface="Times New Roman" charset="0"/>
              </a:rPr>
              <a:t>ATLAS-TILE</a:t>
            </a:r>
          </a:p>
        </p:txBody>
      </p:sp>
      <p:sp>
        <p:nvSpPr>
          <p:cNvPr id="3074" name="Text Box 2"/>
          <p:cNvSpPr txBox="1">
            <a:spLocks noChangeArrowheads="1"/>
          </p:cNvSpPr>
          <p:nvPr/>
        </p:nvSpPr>
        <p:spPr bwMode="auto">
          <a:xfrm>
            <a:off x="4147200" y="6027034"/>
            <a:ext cx="4343040" cy="72151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pPr>
              <a:defRPr/>
            </a:pPr>
            <a:endParaRPr lang="es-ES">
              <a:cs typeface="Droid Sans Fallback" charset="0"/>
            </a:endParaRPr>
          </a:p>
        </p:txBody>
      </p:sp>
      <p:sp>
        <p:nvSpPr>
          <p:cNvPr id="3075" name="Text Box 3"/>
          <p:cNvSpPr txBox="1">
            <a:spLocks noChangeArrowheads="1"/>
          </p:cNvSpPr>
          <p:nvPr/>
        </p:nvSpPr>
        <p:spPr bwMode="auto">
          <a:xfrm>
            <a:off x="165600" y="766160"/>
            <a:ext cx="8709120" cy="52723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1639" tIns="40820" rIns="81639" bIns="40820"/>
          <a:lstStyle>
            <a:lvl1pPr marL="182563" indent="-1809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ＭＳ Ｐゴシック" charset="0"/>
                <a:cs typeface="Droid Sans Fallback" charset="0"/>
              </a:defRPr>
            </a:lvl1pPr>
            <a:lvl2pPr marL="457200" indent="-1809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ＭＳ Ｐゴシック" charset="0"/>
                <a:cs typeface="Droid Sans Fallback" charset="0"/>
              </a:defRPr>
            </a:lvl9pPr>
          </a:lstStyle>
          <a:p>
            <a:pPr hangingPunct="1">
              <a:defRPr/>
            </a:pPr>
            <a:r>
              <a:rPr lang="en-US" sz="2000" b="1">
                <a:solidFill>
                  <a:srgbClr val="FF420E"/>
                </a:solidFill>
                <a:latin typeface="URW Gothic L" charset="0"/>
              </a:rPr>
              <a:t>“</a:t>
            </a:r>
            <a:r>
              <a:rPr lang="en-US" sz="2000" b="1" i="1">
                <a:solidFill>
                  <a:srgbClr val="FF420E"/>
                </a:solidFill>
                <a:latin typeface="URW Gothic L" charset="0"/>
              </a:rPr>
              <a:t>Contributions to the hadronic calorimeter (TileCal) of atlas</a:t>
            </a:r>
            <a:r>
              <a:rPr lang="en-US" sz="2000" b="1">
                <a:solidFill>
                  <a:srgbClr val="FF420E"/>
                </a:solidFill>
                <a:latin typeface="URW Gothic L" charset="0"/>
              </a:rPr>
              <a:t>”,</a:t>
            </a:r>
            <a:r>
              <a:rPr lang="en-US">
                <a:solidFill>
                  <a:srgbClr val="FF420E"/>
                </a:solidFill>
                <a:latin typeface="URW Gothic L" charset="0"/>
              </a:rPr>
              <a:t> </a:t>
            </a:r>
            <a:r>
              <a:rPr lang="en-US" sz="2200" b="1">
                <a:solidFill>
                  <a:srgbClr val="0066CC"/>
                </a:solidFill>
                <a:latin typeface="URW Gothic L" charset="0"/>
              </a:rPr>
              <a:t>FPA2012-32843</a:t>
            </a:r>
            <a:r>
              <a:rPr lang="en-US" sz="2200">
                <a:solidFill>
                  <a:srgbClr val="0066CC"/>
                </a:solidFill>
                <a:latin typeface="URW Gothic L" charset="0"/>
              </a:rPr>
              <a:t>, 2012-2015</a:t>
            </a:r>
          </a:p>
          <a:p>
            <a:pPr hangingPunct="1">
              <a:defRPr/>
            </a:pPr>
            <a:r>
              <a:rPr lang="en-US" sz="2200">
                <a:solidFill>
                  <a:srgbClr val="0066CC"/>
                </a:solidFill>
                <a:latin typeface="URW Gothic L" charset="0"/>
              </a:rPr>
              <a:t>PI: Juan A. Valls Ferrer.</a:t>
            </a:r>
          </a:p>
          <a:p>
            <a:pPr hangingPunct="1">
              <a:defRPr/>
            </a:pPr>
            <a:endParaRPr lang="en-US" sz="2200">
              <a:solidFill>
                <a:srgbClr val="0066CC"/>
              </a:solidFill>
              <a:latin typeface="URW Gothic L" charset="0"/>
            </a:endParaRPr>
          </a:p>
          <a:p>
            <a:pPr>
              <a:spcBef>
                <a:spcPts val="443"/>
              </a:spcBef>
              <a:buClr>
                <a:srgbClr val="93A299"/>
              </a:buClr>
              <a:buSzPct val="85000"/>
              <a:buFont typeface="Arial" charset="0"/>
              <a:buChar char="•"/>
              <a:defRPr/>
            </a:pPr>
            <a:r>
              <a:rPr lang="en-US" sz="2000">
                <a:solidFill>
                  <a:srgbClr val="660066"/>
                </a:solidFill>
                <a:latin typeface="URW Gothic L" charset="0"/>
              </a:rPr>
              <a:t>Physicists</a:t>
            </a:r>
          </a:p>
          <a:p>
            <a:pPr lvl="1">
              <a:spcBef>
                <a:spcPts val="443"/>
              </a:spcBef>
              <a:buClr>
                <a:srgbClr val="93A299"/>
              </a:buClr>
              <a:buSzPct val="85000"/>
              <a:buFont typeface="Arial" charset="0"/>
              <a:buChar char="•"/>
              <a:defRPr/>
            </a:pPr>
            <a:r>
              <a:rPr lang="en-US" sz="2000">
                <a:solidFill>
                  <a:srgbClr val="660066"/>
                </a:solidFill>
                <a:latin typeface="URW Gothic L" charset="0"/>
              </a:rPr>
              <a:t>J. A. Valls (Staff, CSIC)</a:t>
            </a:r>
          </a:p>
          <a:p>
            <a:pPr lvl="1">
              <a:spcBef>
                <a:spcPts val="443"/>
              </a:spcBef>
              <a:buClr>
                <a:srgbClr val="93A299"/>
              </a:buClr>
              <a:buSzPct val="85000"/>
              <a:buFont typeface="Arial" charset="0"/>
              <a:buChar char="•"/>
              <a:defRPr/>
            </a:pPr>
            <a:r>
              <a:rPr lang="en-US" sz="2000">
                <a:solidFill>
                  <a:srgbClr val="660066"/>
                </a:solidFill>
                <a:latin typeface="URW Gothic L" charset="0"/>
              </a:rPr>
              <a:t>A. Ferrer (Professor, UV)</a:t>
            </a:r>
          </a:p>
          <a:p>
            <a:pPr lvl="1">
              <a:spcBef>
                <a:spcPts val="443"/>
              </a:spcBef>
              <a:buClr>
                <a:srgbClr val="93A299"/>
              </a:buClr>
              <a:buSzPct val="85000"/>
              <a:buFont typeface="Arial" charset="0"/>
              <a:buChar char="•"/>
              <a:defRPr/>
            </a:pPr>
            <a:r>
              <a:rPr lang="en-US" sz="2000">
                <a:solidFill>
                  <a:srgbClr val="660066"/>
                </a:solidFill>
                <a:latin typeface="URW Gothic L" charset="0"/>
              </a:rPr>
              <a:t>E. Higón (Professor, UV)</a:t>
            </a:r>
          </a:p>
          <a:p>
            <a:pPr lvl="1">
              <a:spcBef>
                <a:spcPts val="443"/>
              </a:spcBef>
              <a:buClr>
                <a:srgbClr val="93A299"/>
              </a:buClr>
              <a:buSzPct val="85000"/>
              <a:buFont typeface="Arial" charset="0"/>
              <a:buChar char="•"/>
              <a:defRPr/>
            </a:pPr>
            <a:r>
              <a:rPr lang="en-US" sz="2000">
                <a:solidFill>
                  <a:srgbClr val="660066"/>
                </a:solidFill>
                <a:latin typeface="URW Gothic L" charset="0"/>
              </a:rPr>
              <a:t>V. Castillo (Professor, UV)</a:t>
            </a:r>
          </a:p>
          <a:p>
            <a:pPr lvl="1">
              <a:spcBef>
                <a:spcPts val="443"/>
              </a:spcBef>
              <a:buClr>
                <a:srgbClr val="93A299"/>
              </a:buClr>
              <a:buSzPct val="85000"/>
              <a:buFont typeface="Arial" charset="0"/>
              <a:buChar char="•"/>
              <a:defRPr/>
            </a:pPr>
            <a:r>
              <a:rPr lang="en-US" sz="2000">
                <a:solidFill>
                  <a:srgbClr val="660066"/>
                </a:solidFill>
                <a:latin typeface="URW Gothic L" charset="0"/>
              </a:rPr>
              <a:t>L. Fiorini (RyC, UV)</a:t>
            </a:r>
          </a:p>
          <a:p>
            <a:pPr>
              <a:spcBef>
                <a:spcPts val="511"/>
              </a:spcBef>
              <a:buClr>
                <a:srgbClr val="93A299"/>
              </a:buClr>
              <a:buSzPct val="85000"/>
              <a:buFont typeface="Arial" charset="0"/>
              <a:buChar char="•"/>
              <a:defRPr/>
            </a:pPr>
            <a:r>
              <a:rPr lang="en-US" sz="2000">
                <a:solidFill>
                  <a:srgbClr val="00AE00"/>
                </a:solidFill>
                <a:latin typeface="URW Gothic L" charset="0"/>
              </a:rPr>
              <a:t>PhD Students</a:t>
            </a:r>
          </a:p>
          <a:p>
            <a:pPr lvl="1">
              <a:spcBef>
                <a:spcPts val="443"/>
              </a:spcBef>
              <a:buClr>
                <a:srgbClr val="93A299"/>
              </a:buClr>
              <a:buSzPct val="85000"/>
              <a:buFont typeface="Arial" charset="0"/>
              <a:buChar char="•"/>
              <a:defRPr/>
            </a:pPr>
            <a:r>
              <a:rPr lang="en-US" sz="2000">
                <a:solidFill>
                  <a:srgbClr val="00AE00"/>
                </a:solidFill>
                <a:latin typeface="URW Gothic L" charset="0"/>
              </a:rPr>
              <a:t>Y. Hernandez</a:t>
            </a:r>
          </a:p>
          <a:p>
            <a:pPr lvl="1">
              <a:spcBef>
                <a:spcPts val="443"/>
              </a:spcBef>
              <a:buClr>
                <a:srgbClr val="93A299"/>
              </a:buClr>
              <a:buSzPct val="85000"/>
              <a:buFont typeface="Arial" charset="0"/>
              <a:buChar char="•"/>
              <a:defRPr/>
            </a:pPr>
            <a:r>
              <a:rPr lang="en-US" sz="2000">
                <a:solidFill>
                  <a:srgbClr val="00AE00"/>
                </a:solidFill>
                <a:latin typeface="URW Gothic L" charset="0"/>
              </a:rPr>
              <a:t>D. Álvarez </a:t>
            </a:r>
          </a:p>
          <a:p>
            <a:pPr lvl="1">
              <a:spcBef>
                <a:spcPts val="443"/>
              </a:spcBef>
              <a:buClr>
                <a:srgbClr val="93A299"/>
              </a:buClr>
              <a:buSzPct val="85000"/>
              <a:buFont typeface="Arial" charset="0"/>
              <a:buChar char="•"/>
              <a:defRPr/>
            </a:pPr>
            <a:r>
              <a:rPr lang="en-US" sz="2000">
                <a:solidFill>
                  <a:srgbClr val="00AE00"/>
                </a:solidFill>
                <a:latin typeface="URW Gothic L" charset="0"/>
              </a:rPr>
              <a:t>L. Cerdá </a:t>
            </a:r>
          </a:p>
          <a:p>
            <a:pPr lvl="1">
              <a:spcBef>
                <a:spcPts val="443"/>
              </a:spcBef>
              <a:buClr>
                <a:srgbClr val="93A299"/>
              </a:buClr>
              <a:buSzPct val="85000"/>
              <a:buFont typeface="Arial" charset="0"/>
              <a:buChar char="•"/>
              <a:defRPr/>
            </a:pPr>
            <a:r>
              <a:rPr lang="en-US" sz="2000">
                <a:solidFill>
                  <a:srgbClr val="00AE00"/>
                </a:solidFill>
                <a:latin typeface="URW Gothic L" charset="0"/>
              </a:rPr>
              <a:t>S. Rodriguez</a:t>
            </a:r>
          </a:p>
        </p:txBody>
      </p:sp>
      <p:sp>
        <p:nvSpPr>
          <p:cNvPr id="3076" name="Text Box 4"/>
          <p:cNvSpPr txBox="1">
            <a:spLocks noChangeArrowheads="1"/>
          </p:cNvSpPr>
          <p:nvPr/>
        </p:nvSpPr>
        <p:spPr bwMode="auto">
          <a:xfrm>
            <a:off x="4561920" y="2093981"/>
            <a:ext cx="4275360" cy="182323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1639" tIns="40820" rIns="81639" bIns="40820"/>
          <a:lstStyle>
            <a:lvl1pPr marL="182563" indent="-180975">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defRPr>
                <a:solidFill>
                  <a:srgbClr val="000000"/>
                </a:solidFill>
                <a:latin typeface="Arial" charset="0"/>
                <a:ea typeface="ＭＳ Ｐゴシック" charset="0"/>
                <a:cs typeface="Droid Sans Fallback" charset="0"/>
              </a:defRPr>
            </a:lvl1pPr>
            <a:lvl2pPr marL="457200" indent="-180975">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defRPr>
                <a:solidFill>
                  <a:srgbClr val="000000"/>
                </a:solidFill>
                <a:latin typeface="Arial" charset="0"/>
                <a:ea typeface="ＭＳ Ｐゴシック" charset="0"/>
                <a:cs typeface="Droid Sans Fallback" charset="0"/>
              </a:defRPr>
            </a:lvl2pPr>
            <a:lvl3pP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defRPr>
                <a:solidFill>
                  <a:srgbClr val="000000"/>
                </a:solidFill>
                <a:latin typeface="Arial" charset="0"/>
                <a:ea typeface="ＭＳ Ｐゴシック" charset="0"/>
                <a:cs typeface="Droid Sans Fallback" charset="0"/>
              </a:defRPr>
            </a:lvl3pPr>
            <a:lvl4pP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defRPr>
                <a:solidFill>
                  <a:srgbClr val="000000"/>
                </a:solidFill>
                <a:latin typeface="Arial" charset="0"/>
                <a:ea typeface="ＭＳ Ｐゴシック" charset="0"/>
                <a:cs typeface="Droid Sans Fallback" charset="0"/>
              </a:defRPr>
            </a:lvl4pPr>
            <a:lvl5pP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defRPr>
                <a:solidFill>
                  <a:srgbClr val="000000"/>
                </a:solidFill>
                <a:latin typeface="Arial" charset="0"/>
                <a:ea typeface="ＭＳ Ｐゴシック" charset="0"/>
                <a:cs typeface="Droid Sans Fallback" charset="0"/>
              </a:defRPr>
            </a:lvl9pPr>
          </a:lstStyle>
          <a:p>
            <a:pPr>
              <a:spcBef>
                <a:spcPts val="511"/>
              </a:spcBef>
              <a:buClr>
                <a:srgbClr val="93A299"/>
              </a:buClr>
              <a:buSzPct val="85000"/>
              <a:buFont typeface="Arial" charset="0"/>
              <a:buChar char="•"/>
              <a:defRPr/>
            </a:pPr>
            <a:r>
              <a:rPr lang="en-US" sz="2000">
                <a:solidFill>
                  <a:srgbClr val="000090"/>
                </a:solidFill>
                <a:latin typeface="URW Gothic L" charset="0"/>
              </a:rPr>
              <a:t>Electronic engineers</a:t>
            </a:r>
          </a:p>
          <a:p>
            <a:pPr lvl="1">
              <a:spcBef>
                <a:spcPts val="443"/>
              </a:spcBef>
              <a:buClr>
                <a:srgbClr val="93A299"/>
              </a:buClr>
              <a:buSzPct val="85000"/>
              <a:buFont typeface="Arial" charset="0"/>
              <a:buChar char="•"/>
              <a:defRPr/>
            </a:pPr>
            <a:r>
              <a:rPr lang="en-US" sz="2000">
                <a:solidFill>
                  <a:srgbClr val="000090"/>
                </a:solidFill>
                <a:latin typeface="URW Gothic L" charset="0"/>
              </a:rPr>
              <a:t>A. Valero (Staff, CSIC)</a:t>
            </a:r>
          </a:p>
          <a:p>
            <a:pPr lvl="1">
              <a:spcBef>
                <a:spcPts val="443"/>
              </a:spcBef>
              <a:buClr>
                <a:srgbClr val="93A299"/>
              </a:buClr>
              <a:buSzPct val="85000"/>
              <a:buFont typeface="Arial" charset="0"/>
              <a:buChar char="•"/>
              <a:defRPr/>
            </a:pPr>
            <a:r>
              <a:rPr lang="en-US" sz="2000">
                <a:solidFill>
                  <a:srgbClr val="000090"/>
                </a:solidFill>
                <a:latin typeface="URW Gothic L" charset="0"/>
              </a:rPr>
              <a:t>P. Zuccarello (Post-doc, UV)</a:t>
            </a:r>
          </a:p>
          <a:p>
            <a:pPr lvl="1">
              <a:spcBef>
                <a:spcPts val="443"/>
              </a:spcBef>
              <a:buClr>
                <a:srgbClr val="93A299"/>
              </a:buClr>
              <a:buSzPct val="85000"/>
              <a:buFont typeface="Arial" charset="0"/>
              <a:buChar char="•"/>
              <a:defRPr/>
            </a:pPr>
            <a:r>
              <a:rPr lang="en-US" sz="2000">
                <a:solidFill>
                  <a:srgbClr val="000090"/>
                </a:solidFill>
                <a:latin typeface="URW Gothic L" charset="0"/>
              </a:rPr>
              <a:t>P. Moreno (Contract, UV)</a:t>
            </a:r>
          </a:p>
          <a:p>
            <a:pPr lvl="1">
              <a:spcBef>
                <a:spcPts val="443"/>
              </a:spcBef>
              <a:buClr>
                <a:srgbClr val="93A299"/>
              </a:buClr>
              <a:buSzPct val="85000"/>
              <a:buFont typeface="Arial" charset="0"/>
              <a:buChar char="•"/>
              <a:defRPr/>
            </a:pPr>
            <a:r>
              <a:rPr lang="en-US" sz="2000">
                <a:solidFill>
                  <a:srgbClr val="000090"/>
                </a:solidFill>
                <a:latin typeface="URW Gothic L" charset="0"/>
              </a:rPr>
              <a:t>F. Carrió (Contract, UV)</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50560" y="4840349"/>
            <a:ext cx="1899360" cy="1427189"/>
          </a:xfrm>
          <a:prstGeom prst="rect">
            <a:avLst/>
          </a:prstGeom>
          <a:noFill/>
          <a:ln w="18360" cap="flat">
            <a:solidFill>
              <a:srgbClr val="FFB515"/>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82560" y="4840349"/>
            <a:ext cx="564480" cy="745998"/>
          </a:xfrm>
          <a:prstGeom prst="rect">
            <a:avLst/>
          </a:prstGeom>
          <a:noFill/>
          <a:ln w="18360" cap="flat">
            <a:solidFill>
              <a:srgbClr val="FFB515"/>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09441" y="4850430"/>
            <a:ext cx="1908000" cy="1427190"/>
          </a:xfrm>
          <a:prstGeom prst="rect">
            <a:avLst/>
          </a:prstGeom>
          <a:noFill/>
          <a:ln w="18360" cap="flat">
            <a:solidFill>
              <a:srgbClr val="FFB515"/>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77440" y="4850430"/>
            <a:ext cx="547200" cy="688392"/>
          </a:xfrm>
          <a:prstGeom prst="rect">
            <a:avLst/>
          </a:prstGeom>
          <a:noFill/>
          <a:ln w="18360" cap="flat">
            <a:solidFill>
              <a:srgbClr val="FFB515"/>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28320" y="4126034"/>
            <a:ext cx="688320" cy="688392"/>
          </a:xfrm>
          <a:prstGeom prst="rect">
            <a:avLst/>
          </a:prstGeom>
          <a:noFill/>
          <a:ln w="18360" cap="flat">
            <a:solidFill>
              <a:srgbClr val="FFB515"/>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3082" name="Picture 10"/>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54081" y="4126034"/>
            <a:ext cx="522720" cy="688392"/>
          </a:xfrm>
          <a:prstGeom prst="rect">
            <a:avLst/>
          </a:prstGeom>
          <a:noFill/>
          <a:ln w="18360" cap="flat">
            <a:solidFill>
              <a:srgbClr val="FFB515"/>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76800" y="4126034"/>
            <a:ext cx="616320" cy="679751"/>
          </a:xfrm>
          <a:prstGeom prst="rect">
            <a:avLst/>
          </a:prstGeom>
          <a:noFill/>
          <a:ln w="18360" cap="flat">
            <a:solidFill>
              <a:srgbClr val="FFB515"/>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10400" y="4117393"/>
            <a:ext cx="516960" cy="688392"/>
          </a:xfrm>
          <a:prstGeom prst="rect">
            <a:avLst/>
          </a:prstGeom>
          <a:noFill/>
          <a:ln w="18360" cap="flat">
            <a:solidFill>
              <a:srgbClr val="FFB515"/>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3085" name="Picture 13"/>
          <p:cNvPicPr>
            <a:picLocks noChangeAspect="1" noChangeArrowheads="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24481" y="4836028"/>
            <a:ext cx="531360" cy="688392"/>
          </a:xfrm>
          <a:prstGeom prst="rect">
            <a:avLst/>
          </a:prstGeom>
          <a:noFill/>
          <a:ln w="18360" cap="flat">
            <a:solidFill>
              <a:srgbClr val="FFB515"/>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3086" name="Picture 14"/>
          <p:cNvPicPr>
            <a:picLocks noChangeAspect="1" noChangeArrowheads="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94720" y="5556104"/>
            <a:ext cx="522720" cy="705674"/>
          </a:xfrm>
          <a:prstGeom prst="rect">
            <a:avLst/>
          </a:prstGeom>
          <a:noFill/>
          <a:ln w="18360" cap="flat">
            <a:solidFill>
              <a:srgbClr val="FFB515"/>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3087" name="Picture 15"/>
          <p:cNvPicPr>
            <a:picLocks noChangeAspect="1" noChangeArrowheads="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1680" y="4141875"/>
            <a:ext cx="622080" cy="688392"/>
          </a:xfrm>
          <a:prstGeom prst="rect">
            <a:avLst/>
          </a:prstGeom>
          <a:noFill/>
          <a:ln w="18360" cap="flat">
            <a:solidFill>
              <a:srgbClr val="FFB515"/>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4037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143360" y="83529"/>
            <a:ext cx="6857280" cy="658150"/>
          </a:xfrm>
          <a:solidFill>
            <a:srgbClr val="0066CC"/>
          </a:solidFill>
        </p:spPr>
        <p:txBody>
          <a:bodyPr>
            <a:normAutofit fontScale="90000"/>
          </a:bodyPr>
          <a:lstStyle/>
          <a:p>
            <a:pPr>
              <a:lnSpc>
                <a:spcPct val="108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n-US" i="1" smtClean="0">
                <a:solidFill>
                  <a:srgbClr val="FFFFFF"/>
                </a:solidFill>
                <a:effectLst>
                  <a:outerShdw blurRad="38100" dist="38100" dir="2700000" algn="tl">
                    <a:srgbClr val="000000"/>
                  </a:outerShdw>
                </a:effectLst>
                <a:latin typeface="Times New Roman" charset="0"/>
              </a:rPr>
              <a:t>Conferences in 2015</a:t>
            </a:r>
          </a:p>
        </p:txBody>
      </p:sp>
      <p:sp>
        <p:nvSpPr>
          <p:cNvPr id="4098" name="Text Box 2"/>
          <p:cNvSpPr txBox="1">
            <a:spLocks noChangeArrowheads="1"/>
          </p:cNvSpPr>
          <p:nvPr/>
        </p:nvSpPr>
        <p:spPr bwMode="auto">
          <a:xfrm>
            <a:off x="4147200" y="6027034"/>
            <a:ext cx="4343040" cy="72151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pPr>
              <a:defRPr/>
            </a:pPr>
            <a:endParaRPr lang="es-ES">
              <a:cs typeface="Droid Sans Fallback" charset="0"/>
            </a:endParaRPr>
          </a:p>
        </p:txBody>
      </p:sp>
      <p:sp>
        <p:nvSpPr>
          <p:cNvPr id="4099" name="Text Box 3"/>
          <p:cNvSpPr txBox="1">
            <a:spLocks noChangeArrowheads="1"/>
          </p:cNvSpPr>
          <p:nvPr/>
        </p:nvSpPr>
        <p:spPr bwMode="auto">
          <a:xfrm>
            <a:off x="180001" y="5495618"/>
            <a:ext cx="3729600" cy="1075792"/>
          </a:xfrm>
          <a:prstGeom prst="rect">
            <a:avLst/>
          </a:prstGeom>
          <a:noFill/>
          <a:ln w="36720" cap="flat">
            <a:solidFill>
              <a:srgbClr val="0099FF"/>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98293" tIns="57474" rIns="98293" bIns="57474"/>
          <a:lstStyle>
            <a:lvl1pPr marL="215900" indent="-2159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a:defRPr/>
            </a:pPr>
            <a:r>
              <a:rPr lang="en-US" b="1" smtClean="0">
                <a:latin typeface="URW Gothic L" charset="0"/>
              </a:rPr>
              <a:t>Conferences &amp; Workshops in 2015:</a:t>
            </a:r>
          </a:p>
          <a:p>
            <a:pPr>
              <a:buSzPct val="45000"/>
              <a:buFont typeface="Wingdings" charset="0"/>
              <a:buChar char=""/>
              <a:defRPr/>
            </a:pPr>
            <a:r>
              <a:rPr lang="en-US" b="1" smtClean="0">
                <a:latin typeface="URW Gothic L" charset="0"/>
              </a:rPr>
              <a:t>6 Talks</a:t>
            </a:r>
          </a:p>
          <a:p>
            <a:pPr>
              <a:buSzPct val="45000"/>
              <a:buFont typeface="Wingdings" charset="0"/>
              <a:buChar char=""/>
              <a:defRPr/>
            </a:pPr>
            <a:r>
              <a:rPr lang="en-US" b="1" smtClean="0">
                <a:latin typeface="URW Gothic L" charset="0"/>
              </a:rPr>
              <a:t>4 Poster</a:t>
            </a:r>
          </a:p>
          <a:p>
            <a:pPr>
              <a:buSzPct val="45000"/>
              <a:buFont typeface="Wingdings" charset="0"/>
              <a:buChar char=""/>
              <a:defRPr/>
            </a:pPr>
            <a:r>
              <a:rPr lang="en-US" b="1" smtClean="0">
                <a:latin typeface="URW Gothic L" charset="0"/>
              </a:rPr>
              <a:t>3 Workshops</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34720" y="879933"/>
            <a:ext cx="4363200" cy="14603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66400" y="879933"/>
            <a:ext cx="1771200" cy="46948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0001" y="2517384"/>
            <a:ext cx="7057440" cy="211558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520" y="4654569"/>
            <a:ext cx="6652800" cy="97930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4800" y="2537546"/>
            <a:ext cx="3169440" cy="87129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2560" y="779122"/>
            <a:ext cx="4752000" cy="169217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4106" name="Picture 10"/>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80000" y="2430976"/>
            <a:ext cx="4495680" cy="148479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4107" name="Text Box 11"/>
          <p:cNvSpPr txBox="1">
            <a:spLocks noChangeArrowheads="1"/>
          </p:cNvSpPr>
          <p:nvPr/>
        </p:nvSpPr>
        <p:spPr bwMode="auto">
          <a:xfrm>
            <a:off x="2345761" y="5910381"/>
            <a:ext cx="1919520" cy="79352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1639" tIns="40820" rIns="81639" bIns="40820"/>
          <a:lstStyle>
            <a:lvl1pPr marL="215900" indent="-2159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Droid Sans Fallback" charset="0"/>
              </a:defRPr>
            </a:lvl1pPr>
            <a:lvl2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Droid Sans Fallback" charset="0"/>
              </a:defRPr>
            </a:lvl2pPr>
            <a:lvl3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Droid Sans Fallback" charset="0"/>
              </a:defRPr>
            </a:lvl3pPr>
            <a:lvl4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Droid Sans Fallback" charset="0"/>
              </a:defRPr>
            </a:lvl4pPr>
            <a:lvl5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ea typeface="ＭＳ Ｐゴシック" charset="0"/>
                <a:cs typeface="Droid Sans Fallback" charset="0"/>
              </a:defRPr>
            </a:lvl9pPr>
          </a:lstStyle>
          <a:p>
            <a:pPr>
              <a:buSzPct val="45000"/>
              <a:buFont typeface="Wingdings" charset="0"/>
              <a:buChar char=""/>
              <a:defRPr/>
            </a:pPr>
            <a:r>
              <a:rPr lang="en-US" b="1" smtClean="0">
                <a:latin typeface="URW Gothic L" charset="0"/>
              </a:rPr>
              <a:t>2 Seminar</a:t>
            </a:r>
          </a:p>
          <a:p>
            <a:pPr>
              <a:buSzPct val="45000"/>
              <a:buFont typeface="Wingdings" charset="0"/>
              <a:buChar char=""/>
              <a:defRPr/>
            </a:pPr>
            <a:r>
              <a:rPr lang="en-US" b="1" smtClean="0">
                <a:latin typeface="URW Gothic L" charset="0"/>
              </a:rPr>
              <a:t>4x PhD Schools</a:t>
            </a:r>
          </a:p>
        </p:txBody>
      </p:sp>
      <p:pic>
        <p:nvPicPr>
          <p:cNvPr id="4108" name="Picture 12"/>
          <p:cNvPicPr>
            <a:picLocks noChangeAspect="1" noChangeArrowheads="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49120" y="2443937"/>
            <a:ext cx="2223360" cy="43924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4109" name="Picture 13"/>
          <p:cNvPicPr>
            <a:picLocks noChangeAspect="1" noChangeArrowheads="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90561" y="5461053"/>
            <a:ext cx="4632480" cy="119244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4110" name="Picture 14"/>
          <p:cNvPicPr>
            <a:picLocks noChangeAspect="1" noChangeArrowheads="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59040" y="5497058"/>
            <a:ext cx="2934720" cy="57606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4111" name="Text Box 15"/>
          <p:cNvSpPr txBox="1">
            <a:spLocks noChangeArrowheads="1"/>
          </p:cNvSpPr>
          <p:nvPr/>
        </p:nvSpPr>
        <p:spPr bwMode="auto">
          <a:xfrm>
            <a:off x="331200" y="1561124"/>
            <a:ext cx="1160640" cy="319714"/>
          </a:xfrm>
          <a:prstGeom prst="rect">
            <a:avLst/>
          </a:prstGeom>
          <a:solidFill>
            <a:srgbClr val="FFFF99"/>
          </a:solidFill>
          <a:ln w="18360" cap="flat">
            <a:solidFill>
              <a:srgbClr val="0047FF"/>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9803" tIns="48983" rIns="89803" bIns="4898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algn="ctr">
              <a:defRPr/>
            </a:pPr>
            <a:r>
              <a:rPr lang="en-US" sz="1500" b="1">
                <a:solidFill>
                  <a:srgbClr val="0066CC"/>
                </a:solidFill>
              </a:rPr>
              <a:t>A. Valero</a:t>
            </a:r>
          </a:p>
        </p:txBody>
      </p:sp>
      <p:sp>
        <p:nvSpPr>
          <p:cNvPr id="4112" name="Text Box 16"/>
          <p:cNvSpPr txBox="1">
            <a:spLocks noChangeArrowheads="1"/>
          </p:cNvSpPr>
          <p:nvPr/>
        </p:nvSpPr>
        <p:spPr bwMode="auto">
          <a:xfrm>
            <a:off x="5971681" y="1975888"/>
            <a:ext cx="1160640" cy="319714"/>
          </a:xfrm>
          <a:prstGeom prst="rect">
            <a:avLst/>
          </a:prstGeom>
          <a:solidFill>
            <a:srgbClr val="FFFF99"/>
          </a:solidFill>
          <a:ln w="18360" cap="flat">
            <a:solidFill>
              <a:srgbClr val="0047FF"/>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9803" tIns="48983" rIns="89803" bIns="4898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algn="ctr">
              <a:defRPr/>
            </a:pPr>
            <a:r>
              <a:rPr lang="en-US" sz="1500" b="1">
                <a:solidFill>
                  <a:srgbClr val="0066CC"/>
                </a:solidFill>
              </a:rPr>
              <a:t>P. Moreno</a:t>
            </a:r>
          </a:p>
        </p:txBody>
      </p:sp>
      <p:sp>
        <p:nvSpPr>
          <p:cNvPr id="4113" name="Text Box 17"/>
          <p:cNvSpPr txBox="1">
            <a:spLocks noChangeArrowheads="1"/>
          </p:cNvSpPr>
          <p:nvPr/>
        </p:nvSpPr>
        <p:spPr bwMode="auto">
          <a:xfrm>
            <a:off x="249121" y="3482286"/>
            <a:ext cx="1160640" cy="319714"/>
          </a:xfrm>
          <a:prstGeom prst="rect">
            <a:avLst/>
          </a:prstGeom>
          <a:solidFill>
            <a:srgbClr val="FFFF99"/>
          </a:solidFill>
          <a:ln w="18360" cap="flat">
            <a:solidFill>
              <a:srgbClr val="0047FF"/>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9803" tIns="48983" rIns="89803" bIns="4898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algn="ctr">
              <a:defRPr/>
            </a:pPr>
            <a:r>
              <a:rPr lang="en-US" sz="1500" b="1">
                <a:solidFill>
                  <a:srgbClr val="0066CC"/>
                </a:solidFill>
              </a:rPr>
              <a:t>F. Carrió</a:t>
            </a:r>
          </a:p>
        </p:txBody>
      </p:sp>
      <p:sp>
        <p:nvSpPr>
          <p:cNvPr id="4114" name="Text Box 18"/>
          <p:cNvSpPr txBox="1">
            <a:spLocks noChangeArrowheads="1"/>
          </p:cNvSpPr>
          <p:nvPr/>
        </p:nvSpPr>
        <p:spPr bwMode="auto">
          <a:xfrm>
            <a:off x="7050240" y="2485701"/>
            <a:ext cx="1160640" cy="319714"/>
          </a:xfrm>
          <a:prstGeom prst="rect">
            <a:avLst/>
          </a:prstGeom>
          <a:solidFill>
            <a:srgbClr val="FFFF99"/>
          </a:solidFill>
          <a:ln w="18360" cap="flat">
            <a:solidFill>
              <a:srgbClr val="0047FF"/>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9803" tIns="48983" rIns="89803" bIns="4898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algn="ctr">
              <a:defRPr/>
            </a:pPr>
            <a:r>
              <a:rPr lang="en-US" sz="1500" b="1">
                <a:solidFill>
                  <a:srgbClr val="0066CC"/>
                </a:solidFill>
              </a:rPr>
              <a:t>L. Fiorini</a:t>
            </a:r>
          </a:p>
        </p:txBody>
      </p:sp>
      <p:sp>
        <p:nvSpPr>
          <p:cNvPr id="4115" name="Text Box 19"/>
          <p:cNvSpPr txBox="1">
            <a:spLocks noChangeArrowheads="1"/>
          </p:cNvSpPr>
          <p:nvPr/>
        </p:nvSpPr>
        <p:spPr bwMode="auto">
          <a:xfrm>
            <a:off x="3034081" y="5175904"/>
            <a:ext cx="1160640" cy="319714"/>
          </a:xfrm>
          <a:prstGeom prst="rect">
            <a:avLst/>
          </a:prstGeom>
          <a:solidFill>
            <a:srgbClr val="FFFF99"/>
          </a:solidFill>
          <a:ln w="18360" cap="flat">
            <a:solidFill>
              <a:srgbClr val="0047FF"/>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9803" tIns="48983" rIns="89803" bIns="4898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algn="ctr">
              <a:defRPr/>
            </a:pPr>
            <a:r>
              <a:rPr lang="en-US" sz="1500" b="1">
                <a:solidFill>
                  <a:srgbClr val="0066CC"/>
                </a:solidFill>
              </a:rPr>
              <a:t>F. Carrió</a:t>
            </a:r>
          </a:p>
        </p:txBody>
      </p:sp>
      <p:sp>
        <p:nvSpPr>
          <p:cNvPr id="4116" name="Text Box 20"/>
          <p:cNvSpPr txBox="1">
            <a:spLocks noChangeArrowheads="1"/>
          </p:cNvSpPr>
          <p:nvPr/>
        </p:nvSpPr>
        <p:spPr bwMode="auto">
          <a:xfrm>
            <a:off x="7704000" y="5567625"/>
            <a:ext cx="1160640" cy="319714"/>
          </a:xfrm>
          <a:prstGeom prst="rect">
            <a:avLst/>
          </a:prstGeom>
          <a:solidFill>
            <a:srgbClr val="FFFF99"/>
          </a:solidFill>
          <a:ln w="18360" cap="flat">
            <a:solidFill>
              <a:srgbClr val="0047FF"/>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9803" tIns="48983" rIns="89803" bIns="4898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algn="ctr">
              <a:defRPr/>
            </a:pPr>
            <a:r>
              <a:rPr lang="en-US" sz="1500" b="1">
                <a:solidFill>
                  <a:srgbClr val="0066CC"/>
                </a:solidFill>
              </a:rPr>
              <a:t>L. Cerdá</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0200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326880" y="770482"/>
            <a:ext cx="7837920" cy="400074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pPr>
              <a:defRPr/>
            </a:pPr>
            <a:endParaRPr lang="es-ES">
              <a:cs typeface="Droid Sans Fallback" charset="0"/>
            </a:endParaRPr>
          </a:p>
        </p:txBody>
      </p:sp>
      <p:sp>
        <p:nvSpPr>
          <p:cNvPr id="5122" name="Text Box 2"/>
          <p:cNvSpPr txBox="1">
            <a:spLocks noChangeArrowheads="1"/>
          </p:cNvSpPr>
          <p:nvPr/>
        </p:nvSpPr>
        <p:spPr bwMode="auto">
          <a:xfrm>
            <a:off x="1143360" y="84970"/>
            <a:ext cx="6857280" cy="658149"/>
          </a:xfrm>
          <a:prstGeom prst="rect">
            <a:avLst/>
          </a:prstGeom>
          <a:solidFill>
            <a:srgbClr val="0066CC"/>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algn="ctr">
              <a:lnSpc>
                <a:spcPct val="108000"/>
              </a:lnSpc>
              <a:buClrTx/>
              <a:buFontTx/>
              <a:buNone/>
              <a:defRPr/>
            </a:pPr>
            <a:r>
              <a:rPr lang="en-US" sz="4000" i="1">
                <a:solidFill>
                  <a:srgbClr val="FFFFFF"/>
                </a:solidFill>
                <a:effectLst>
                  <a:outerShdw blurRad="38100" dist="38100" dir="2700000" algn="tl">
                    <a:srgbClr val="000000"/>
                  </a:outerShdw>
                </a:effectLst>
                <a:latin typeface="Times New Roman" charset="0"/>
              </a:rPr>
              <a:t>ATLAS Operations</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73281" y="3905690"/>
            <a:ext cx="3366720" cy="241369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640" y="2893265"/>
            <a:ext cx="2355840" cy="313520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32623"/>
          <a:stretch>
            <a:fillRect/>
          </a:stretch>
        </p:blipFill>
        <p:spPr bwMode="auto">
          <a:xfrm>
            <a:off x="2522880" y="2844300"/>
            <a:ext cx="3119040" cy="95338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b="32623"/>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5126" name="Text Box 6"/>
          <p:cNvSpPr txBox="1">
            <a:spLocks noChangeArrowheads="1"/>
          </p:cNvSpPr>
          <p:nvPr/>
        </p:nvSpPr>
        <p:spPr bwMode="auto">
          <a:xfrm>
            <a:off x="174240" y="888574"/>
            <a:ext cx="7912800" cy="410587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2945" tIns="41473" rIns="82945" bIns="41473"/>
          <a:lstStyle>
            <a:lvl1pPr marL="342900" indent="-341313">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9pPr>
          </a:lstStyle>
          <a:p>
            <a:pPr>
              <a:spcBef>
                <a:spcPts val="443"/>
              </a:spcBef>
              <a:buFont typeface="Arial" charset="0"/>
              <a:buChar char="•"/>
              <a:defRPr/>
            </a:pPr>
            <a:r>
              <a:rPr lang="en-US" sz="2200">
                <a:solidFill>
                  <a:srgbClr val="0066CC"/>
                </a:solidFill>
                <a:latin typeface="URW Gothic L" charset="0"/>
              </a:rPr>
              <a:t>LHC Run-2 started!</a:t>
            </a:r>
          </a:p>
          <a:p>
            <a:pPr>
              <a:spcBef>
                <a:spcPts val="443"/>
              </a:spcBef>
              <a:buFont typeface="Arial" charset="0"/>
              <a:buChar char="•"/>
              <a:defRPr/>
            </a:pPr>
            <a:r>
              <a:rPr lang="en-US" sz="2200">
                <a:solidFill>
                  <a:srgbClr val="0066CC"/>
                </a:solidFill>
                <a:latin typeface="URW Gothic L" charset="0"/>
              </a:rPr>
              <a:t>IFIC-TileCal responsible of the </a:t>
            </a:r>
            <a:r>
              <a:rPr lang="en-US" sz="2200">
                <a:solidFill>
                  <a:srgbClr val="FF6309"/>
                </a:solidFill>
                <a:latin typeface="URW Gothic L" charset="0"/>
              </a:rPr>
              <a:t>Read-Out Drivers (RODs)</a:t>
            </a:r>
            <a:r>
              <a:rPr lang="en-US" sz="2200">
                <a:solidFill>
                  <a:srgbClr val="0066CC"/>
                </a:solidFill>
                <a:latin typeface="URW Gothic L" charset="0"/>
              </a:rPr>
              <a:t> key component in TileCal Data Acquisition system</a:t>
            </a:r>
          </a:p>
          <a:p>
            <a:pPr>
              <a:spcBef>
                <a:spcPts val="443"/>
              </a:spcBef>
              <a:buFont typeface="Arial" charset="0"/>
              <a:buChar char="•"/>
              <a:defRPr/>
            </a:pPr>
            <a:r>
              <a:rPr lang="en-US" sz="2200">
                <a:solidFill>
                  <a:srgbClr val="0066CC"/>
                </a:solidFill>
                <a:latin typeface="URW Gothic L" charset="0"/>
              </a:rPr>
              <a:t>Smooth data taking operation in TileCal with residual contribution to the total ATLAS inefficiency (dead-time) </a:t>
            </a:r>
          </a:p>
          <a:p>
            <a:pPr>
              <a:spcBef>
                <a:spcPts val="443"/>
              </a:spcBef>
              <a:defRPr/>
            </a:pPr>
            <a:endParaRPr lang="en-US" sz="2200">
              <a:solidFill>
                <a:srgbClr val="0066CC"/>
              </a:solidFill>
              <a:latin typeface="URW Gothic L" charset="0"/>
              <a:cs typeface="DejaVu Sans" charset="0"/>
            </a:endParaRPr>
          </a:p>
        </p:txBody>
      </p:sp>
      <p:sp>
        <p:nvSpPr>
          <p:cNvPr id="5127" name="Text Box 7"/>
          <p:cNvSpPr txBox="1">
            <a:spLocks noChangeArrowheads="1"/>
          </p:cNvSpPr>
          <p:nvPr/>
        </p:nvSpPr>
        <p:spPr bwMode="auto">
          <a:xfrm>
            <a:off x="5689440" y="2704910"/>
            <a:ext cx="3350880" cy="4579070"/>
          </a:xfrm>
          <a:prstGeom prst="rect">
            <a:avLst/>
          </a:prstGeom>
          <a:noFill/>
          <a:ln w="54720" cap="flat">
            <a:solidFill>
              <a:srgbClr val="0000FF"/>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106457" tIns="65638" rIns="106457" bIns="65638"/>
          <a:lstStyle>
            <a:lvl1pPr marL="215900" indent="-2159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a:defRPr/>
            </a:pPr>
            <a:r>
              <a:rPr lang="en-US" b="1" dirty="0" smtClean="0">
                <a:solidFill>
                  <a:srgbClr val="FF6633"/>
                </a:solidFill>
                <a:latin typeface="URW Gothic L" charset="0"/>
              </a:rPr>
              <a:t>ATLAS Responsibilities 2015</a:t>
            </a:r>
            <a:r>
              <a:rPr lang="en-US" b="1" dirty="0" smtClean="0">
                <a:solidFill>
                  <a:srgbClr val="FF6633"/>
                </a:solidFill>
                <a:latin typeface="URW Gothic L" charset="0"/>
              </a:rPr>
              <a:t>:</a:t>
            </a:r>
            <a:endParaRPr lang="en-US" b="1" dirty="0" smtClean="0">
              <a:latin typeface="URW Gothic L" charset="0"/>
            </a:endParaRPr>
          </a:p>
          <a:p>
            <a:pPr>
              <a:buSzPct val="45000"/>
              <a:buFont typeface="Wingdings" charset="0"/>
              <a:buChar char=""/>
              <a:defRPr/>
            </a:pPr>
            <a:r>
              <a:rPr lang="en-US" b="1" dirty="0" smtClean="0">
                <a:solidFill>
                  <a:srgbClr val="0066CC"/>
                </a:solidFill>
                <a:latin typeface="URW Gothic L" charset="0"/>
              </a:rPr>
              <a:t>ATLAS Higgs to Leptons convener (L. </a:t>
            </a:r>
            <a:r>
              <a:rPr lang="en-US" b="1" dirty="0" err="1" smtClean="0">
                <a:solidFill>
                  <a:srgbClr val="0066CC"/>
                </a:solidFill>
                <a:latin typeface="URW Gothic L" charset="0"/>
              </a:rPr>
              <a:t>Fiorini</a:t>
            </a:r>
            <a:r>
              <a:rPr lang="en-US" b="1" dirty="0" smtClean="0">
                <a:solidFill>
                  <a:srgbClr val="0066CC"/>
                </a:solidFill>
                <a:latin typeface="URW Gothic L" charset="0"/>
              </a:rPr>
              <a:t>)</a:t>
            </a:r>
          </a:p>
          <a:p>
            <a:pPr>
              <a:buSzPct val="45000"/>
              <a:buFont typeface="Wingdings" charset="0"/>
              <a:buNone/>
              <a:defRPr/>
            </a:pPr>
            <a:endParaRPr lang="en-US" sz="900" b="1" dirty="0">
              <a:solidFill>
                <a:srgbClr val="0066CC"/>
              </a:solidFill>
              <a:latin typeface="URW Gothic L" charset="0"/>
            </a:endParaRPr>
          </a:p>
          <a:p>
            <a:pPr>
              <a:buSzPct val="45000"/>
              <a:buFont typeface="Wingdings" charset="0"/>
              <a:buChar char=""/>
              <a:defRPr/>
            </a:pPr>
            <a:r>
              <a:rPr lang="en-US" b="1" dirty="0" smtClean="0">
                <a:solidFill>
                  <a:srgbClr val="0066CC"/>
                </a:solidFill>
                <a:latin typeface="URW Gothic L" charset="0"/>
              </a:rPr>
              <a:t>ATLAS </a:t>
            </a:r>
            <a:r>
              <a:rPr lang="en-US" b="1" dirty="0" err="1" smtClean="0">
                <a:solidFill>
                  <a:srgbClr val="0066CC"/>
                </a:solidFill>
                <a:latin typeface="URW Gothic L" charset="0"/>
              </a:rPr>
              <a:t>TileCal</a:t>
            </a:r>
            <a:r>
              <a:rPr lang="en-US" b="1" dirty="0" smtClean="0">
                <a:solidFill>
                  <a:srgbClr val="0066CC"/>
                </a:solidFill>
                <a:latin typeface="URW Gothic L" charset="0"/>
              </a:rPr>
              <a:t> Upgrade Coordinator ( A. Valero)</a:t>
            </a:r>
          </a:p>
          <a:p>
            <a:pPr>
              <a:buSzPct val="45000"/>
              <a:buFont typeface="Wingdings" charset="0"/>
              <a:buNone/>
              <a:defRPr/>
            </a:pPr>
            <a:endParaRPr lang="en-US" sz="900" b="1" dirty="0">
              <a:solidFill>
                <a:srgbClr val="0066CC"/>
              </a:solidFill>
              <a:latin typeface="URW Gothic L" charset="0"/>
            </a:endParaRPr>
          </a:p>
          <a:p>
            <a:pPr>
              <a:buSzPct val="45000"/>
              <a:buFont typeface="Wingdings" charset="0"/>
              <a:buChar char=""/>
              <a:defRPr/>
            </a:pPr>
            <a:r>
              <a:rPr lang="en-US" b="1" dirty="0" smtClean="0">
                <a:solidFill>
                  <a:srgbClr val="0066CC"/>
                </a:solidFill>
                <a:latin typeface="URW Gothic L" charset="0"/>
              </a:rPr>
              <a:t>ATLAS Signal Reconstruction Coordinator (A. Valero)</a:t>
            </a:r>
          </a:p>
          <a:p>
            <a:pPr>
              <a:buSzPct val="45000"/>
              <a:buFont typeface="Wingdings" charset="0"/>
              <a:buNone/>
              <a:defRPr/>
            </a:pPr>
            <a:endParaRPr lang="en-US" sz="900" b="1" dirty="0">
              <a:solidFill>
                <a:srgbClr val="0066CC"/>
              </a:solidFill>
              <a:latin typeface="URW Gothic L" charset="0"/>
            </a:endParaRPr>
          </a:p>
          <a:p>
            <a:pPr>
              <a:buSzPct val="45000"/>
              <a:buFont typeface="Wingdings" charset="0"/>
              <a:buChar char=""/>
              <a:defRPr/>
            </a:pPr>
            <a:r>
              <a:rPr lang="en-US" b="1" dirty="0" smtClean="0">
                <a:solidFill>
                  <a:srgbClr val="0066CC"/>
                </a:solidFill>
                <a:latin typeface="URW Gothic L" charset="0"/>
              </a:rPr>
              <a:t>ATLAS </a:t>
            </a:r>
            <a:r>
              <a:rPr lang="en-US" b="1" dirty="0" err="1" smtClean="0">
                <a:solidFill>
                  <a:srgbClr val="0066CC"/>
                </a:solidFill>
                <a:latin typeface="URW Gothic L" charset="0"/>
              </a:rPr>
              <a:t>TileCal</a:t>
            </a:r>
            <a:r>
              <a:rPr lang="en-US" b="1" dirty="0" smtClean="0">
                <a:solidFill>
                  <a:srgbClr val="0066CC"/>
                </a:solidFill>
                <a:latin typeface="URW Gothic L" charset="0"/>
              </a:rPr>
              <a:t> speaker committee (L. </a:t>
            </a:r>
            <a:r>
              <a:rPr lang="en-US" b="1" dirty="0" err="1" smtClean="0">
                <a:solidFill>
                  <a:srgbClr val="0066CC"/>
                </a:solidFill>
                <a:latin typeface="URW Gothic L" charset="0"/>
              </a:rPr>
              <a:t>Fiorini</a:t>
            </a:r>
            <a:r>
              <a:rPr lang="en-US" b="1" dirty="0" smtClean="0">
                <a:solidFill>
                  <a:srgbClr val="0066CC"/>
                </a:solidFill>
                <a:latin typeface="URW Gothic L" charset="0"/>
              </a:rPr>
              <a:t>)</a:t>
            </a:r>
          </a:p>
          <a:p>
            <a:pPr>
              <a:buSzPct val="45000"/>
              <a:buFont typeface="Wingdings" charset="0"/>
              <a:buNone/>
              <a:defRPr/>
            </a:pPr>
            <a:endParaRPr lang="en-US" sz="900" b="1" dirty="0">
              <a:solidFill>
                <a:srgbClr val="0066CC"/>
              </a:solidFill>
              <a:latin typeface="URW Gothic L" charset="0"/>
            </a:endParaRPr>
          </a:p>
          <a:p>
            <a:pPr>
              <a:buSzPct val="45000"/>
              <a:buFont typeface="Wingdings" charset="0"/>
              <a:buChar char=""/>
              <a:defRPr/>
            </a:pPr>
            <a:r>
              <a:rPr lang="en-US" b="1" dirty="0" smtClean="0">
                <a:solidFill>
                  <a:srgbClr val="0066CC"/>
                </a:solidFill>
                <a:latin typeface="URW Gothic L" charset="0"/>
              </a:rPr>
              <a:t>ATLAS </a:t>
            </a:r>
            <a:r>
              <a:rPr lang="en-US" b="1" dirty="0" err="1" smtClean="0">
                <a:solidFill>
                  <a:srgbClr val="0066CC"/>
                </a:solidFill>
                <a:latin typeface="URW Gothic L" charset="0"/>
              </a:rPr>
              <a:t>TileCal</a:t>
            </a:r>
            <a:r>
              <a:rPr lang="en-US" b="1" dirty="0" smtClean="0">
                <a:solidFill>
                  <a:srgbClr val="0066CC"/>
                </a:solidFill>
                <a:latin typeface="URW Gothic L" charset="0"/>
              </a:rPr>
              <a:t> Data Quality Leader (D. </a:t>
            </a:r>
            <a:r>
              <a:rPr lang="en-US" b="1" dirty="0" err="1" smtClean="0">
                <a:solidFill>
                  <a:srgbClr val="0066CC"/>
                </a:solidFill>
                <a:latin typeface="URW Gothic L" charset="0"/>
              </a:rPr>
              <a:t>Álvarez</a:t>
            </a:r>
            <a:r>
              <a:rPr lang="en-US" b="1" dirty="0" smtClean="0">
                <a:solidFill>
                  <a:srgbClr val="0066CC"/>
                </a:solidFill>
                <a:latin typeface="URW Gothic L" charset="0"/>
              </a:rPr>
              <a:t>)</a:t>
            </a:r>
          </a:p>
        </p:txBody>
      </p:sp>
      <p:sp>
        <p:nvSpPr>
          <p:cNvPr id="5128" name="Rectangle 8"/>
          <p:cNvSpPr>
            <a:spLocks noChangeArrowheads="1"/>
          </p:cNvSpPr>
          <p:nvPr/>
        </p:nvSpPr>
        <p:spPr bwMode="auto">
          <a:xfrm>
            <a:off x="3648960" y="3234579"/>
            <a:ext cx="331200" cy="414764"/>
          </a:xfrm>
          <a:prstGeom prst="rect">
            <a:avLst/>
          </a:prstGeom>
          <a:noFill/>
          <a:ln w="36720" cap="flat">
            <a:solidFill>
              <a:srgbClr val="FF0000"/>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pPr>
              <a:defRPr/>
            </a:pPr>
            <a:endParaRPr lang="es-ES">
              <a:cs typeface="Droid Sans Fallback"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8299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326880" y="770482"/>
            <a:ext cx="7837920" cy="400074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pPr>
              <a:defRPr/>
            </a:pPr>
            <a:endParaRPr lang="es-ES">
              <a:cs typeface="Droid Sans Fallback" charset="0"/>
            </a:endParaRPr>
          </a:p>
        </p:txBody>
      </p:sp>
      <p:sp>
        <p:nvSpPr>
          <p:cNvPr id="6146" name="Text Box 2"/>
          <p:cNvSpPr txBox="1">
            <a:spLocks noChangeArrowheads="1"/>
          </p:cNvSpPr>
          <p:nvPr/>
        </p:nvSpPr>
        <p:spPr bwMode="auto">
          <a:xfrm>
            <a:off x="1143360" y="84970"/>
            <a:ext cx="6857280" cy="658149"/>
          </a:xfrm>
          <a:prstGeom prst="rect">
            <a:avLst/>
          </a:prstGeom>
          <a:solidFill>
            <a:srgbClr val="0066CC"/>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algn="ctr">
              <a:lnSpc>
                <a:spcPct val="108000"/>
              </a:lnSpc>
              <a:buClrTx/>
              <a:buFontTx/>
              <a:buNone/>
              <a:defRPr/>
            </a:pPr>
            <a:r>
              <a:rPr lang="en-US" sz="4000" i="1">
                <a:solidFill>
                  <a:srgbClr val="FFFFFF"/>
                </a:solidFill>
                <a:effectLst>
                  <a:outerShdw blurRad="38100" dist="38100" dir="2700000" algn="tl">
                    <a:srgbClr val="000000"/>
                  </a:outerShdw>
                </a:effectLst>
                <a:latin typeface="Times New Roman" charset="0"/>
              </a:rPr>
              <a:t>The TileCal Demonstrator</a:t>
            </a:r>
          </a:p>
        </p:txBody>
      </p:sp>
      <p:sp>
        <p:nvSpPr>
          <p:cNvPr id="6147" name="Text Box 3"/>
          <p:cNvSpPr txBox="1">
            <a:spLocks noChangeArrowheads="1"/>
          </p:cNvSpPr>
          <p:nvPr/>
        </p:nvSpPr>
        <p:spPr bwMode="auto">
          <a:xfrm>
            <a:off x="73441" y="815126"/>
            <a:ext cx="8635680" cy="410587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2945" tIns="41473" rIns="82945" bIns="41473"/>
          <a:lstStyle>
            <a:lvl1pPr marL="342900" indent="-341313">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144000" algn="l"/>
              </a:tabLst>
              <a:defRPr>
                <a:solidFill>
                  <a:srgbClr val="000000"/>
                </a:solidFill>
                <a:latin typeface="Arial" charset="0"/>
                <a:ea typeface="ＭＳ Ｐゴシック" charset="0"/>
                <a:cs typeface="Droid Sans Fallback" charset="0"/>
              </a:defRPr>
            </a:lvl1pPr>
            <a:lvl2pPr indent="-284163">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144000" algn="l"/>
              </a:tabLst>
              <a:defRPr>
                <a:solidFill>
                  <a:srgbClr val="000000"/>
                </a:solidFill>
                <a:latin typeface="Arial" charset="0"/>
                <a:ea typeface="ＭＳ Ｐゴシック" charset="0"/>
                <a:cs typeface="Droid Sans Fallback"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144000" algn="l"/>
              </a:tabLst>
              <a:defRPr>
                <a:solidFill>
                  <a:srgbClr val="000000"/>
                </a:solidFill>
                <a:latin typeface="Arial" charset="0"/>
                <a:ea typeface="ＭＳ Ｐゴシック" charset="0"/>
                <a:cs typeface="Droid Sans Fallback"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144000" algn="l"/>
              </a:tabLst>
              <a:defRPr>
                <a:solidFill>
                  <a:srgbClr val="000000"/>
                </a:solidFill>
                <a:latin typeface="Arial" charset="0"/>
                <a:ea typeface="ＭＳ Ｐゴシック" charset="0"/>
                <a:cs typeface="Droid Sans Fallback"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 pos="9144000" algn="l"/>
              </a:tabLst>
              <a:defRPr>
                <a:solidFill>
                  <a:srgbClr val="000000"/>
                </a:solidFill>
                <a:latin typeface="Arial" charset="0"/>
                <a:ea typeface="ＭＳ Ｐゴシック" charset="0"/>
                <a:cs typeface="Droid Sans Fallback" charset="0"/>
              </a:defRPr>
            </a:lvl9pPr>
          </a:lstStyle>
          <a:p>
            <a:pPr>
              <a:spcBef>
                <a:spcPts val="363"/>
              </a:spcBef>
              <a:buFont typeface="Arial" charset="0"/>
              <a:buChar char="•"/>
              <a:defRPr/>
            </a:pPr>
            <a:r>
              <a:rPr lang="en-US">
                <a:solidFill>
                  <a:srgbClr val="0066CC"/>
                </a:solidFill>
                <a:latin typeface="URW Gothic L" charset="0"/>
              </a:rPr>
              <a:t>We have built a </a:t>
            </a:r>
            <a:r>
              <a:rPr lang="en-US">
                <a:solidFill>
                  <a:srgbClr val="FF6309"/>
                </a:solidFill>
                <a:latin typeface="URW Gothic L" charset="0"/>
              </a:rPr>
              <a:t>demonstrator prototype</a:t>
            </a:r>
            <a:r>
              <a:rPr lang="en-US">
                <a:solidFill>
                  <a:srgbClr val="0066CC"/>
                </a:solidFill>
                <a:latin typeface="URW Gothic L" charset="0"/>
              </a:rPr>
              <a:t> of the new electronics for High-Luminosity LHC (HL-LHC) which is able to readout one (out of 256) TileCal module.</a:t>
            </a:r>
          </a:p>
          <a:p>
            <a:pPr lvl="1">
              <a:spcBef>
                <a:spcPts val="329"/>
              </a:spcBef>
              <a:buFont typeface="Arial" charset="0"/>
              <a:buChar char="–"/>
              <a:defRPr/>
            </a:pPr>
            <a:r>
              <a:rPr lang="en-US" b="1" smtClean="0">
                <a:solidFill>
                  <a:srgbClr val="0066CC"/>
                </a:solidFill>
                <a:latin typeface="URW Gothic L" charset="0"/>
              </a:rPr>
              <a:t>FINAL SYSTEM WILL HAVE A BANDWIDTH OF 40 Tbps !</a:t>
            </a:r>
          </a:p>
          <a:p>
            <a:pPr>
              <a:spcBef>
                <a:spcPts val="363"/>
              </a:spcBef>
              <a:buFont typeface="Arial" charset="0"/>
              <a:buChar char="•"/>
              <a:defRPr/>
            </a:pPr>
            <a:r>
              <a:rPr lang="en-US">
                <a:solidFill>
                  <a:srgbClr val="FF6309"/>
                </a:solidFill>
                <a:latin typeface="URW Gothic L" charset="0"/>
              </a:rPr>
              <a:t>Tile PPr prototype</a:t>
            </a:r>
            <a:r>
              <a:rPr lang="en-US">
                <a:solidFill>
                  <a:srgbClr val="0066CC"/>
                </a:solidFill>
                <a:latin typeface="URW Gothic L" charset="0"/>
              </a:rPr>
              <a:t> (former sROD) designed at IFIC represents 1/8 of the final module (48 PMTs).</a:t>
            </a:r>
          </a:p>
          <a:p>
            <a:pPr marL="195843" indent="-194403">
              <a:buSzPct val="45000"/>
              <a:buFont typeface="Wingdings" charset="0"/>
              <a:buChar char=""/>
              <a:defRPr/>
            </a:pPr>
            <a:r>
              <a:rPr lang="en-US">
                <a:solidFill>
                  <a:srgbClr val="0066CC"/>
                </a:solidFill>
                <a:latin typeface="URW Gothic L" charset="0"/>
              </a:rPr>
              <a:t>We had </a:t>
            </a:r>
            <a:r>
              <a:rPr lang="en-US">
                <a:solidFill>
                  <a:srgbClr val="FF6633"/>
                </a:solidFill>
                <a:latin typeface="URW Gothic L" charset="0"/>
              </a:rPr>
              <a:t>2 weeks of test-beam</a:t>
            </a:r>
            <a:r>
              <a:rPr lang="en-US">
                <a:solidFill>
                  <a:srgbClr val="0066CC"/>
                </a:solidFill>
                <a:latin typeface="URW Gothic L" charset="0"/>
              </a:rPr>
              <a:t> in October with the TileCal demonstrator with  particles beam.</a:t>
            </a:r>
          </a:p>
          <a:p>
            <a:pPr marL="195843" indent="-194403">
              <a:buSzPct val="45000"/>
              <a:buFont typeface="Wingdings" charset="0"/>
              <a:buChar char=""/>
              <a:defRPr/>
            </a:pPr>
            <a:r>
              <a:rPr lang="en-US">
                <a:solidFill>
                  <a:srgbClr val="FF6309"/>
                </a:solidFill>
                <a:latin typeface="URW Gothic L" charset="0"/>
              </a:rPr>
              <a:t>Successfully used the new electronics and firmware in data-taking</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9179" t="10973" r="7562" b="7536"/>
          <a:stretch>
            <a:fillRect/>
          </a:stretch>
        </p:blipFill>
        <p:spPr bwMode="auto">
          <a:xfrm rot="10800000">
            <a:off x="6910561" y="4957001"/>
            <a:ext cx="2011680" cy="149487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l="19179" t="10973" r="7562" b="7536"/>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6149" name="AutoShape 5"/>
          <p:cNvSpPr>
            <a:spLocks noChangeShapeType="1"/>
          </p:cNvSpPr>
          <p:nvPr/>
        </p:nvSpPr>
        <p:spPr bwMode="auto">
          <a:xfrm flipH="1" flipV="1">
            <a:off x="8271361" y="6234415"/>
            <a:ext cx="119520" cy="338435"/>
          </a:xfrm>
          <a:prstGeom prst="straightConnector1">
            <a:avLst/>
          </a:prstGeom>
          <a:noFill/>
          <a:ln w="25560" cap="flat">
            <a:solidFill>
              <a:srgbClr val="72A376"/>
            </a:solidFill>
            <a:round/>
            <a:headEnd/>
            <a:tailEnd type="arrow" w="med" len="med"/>
          </a:ln>
          <a:effectLst>
            <a:outerShdw blurRad="63500" dist="20160" dir="5400000" algn="ctr" rotWithShape="0">
              <a:srgbClr val="000000">
                <a:alpha val="38034"/>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lIns="82945" tIns="41473" rIns="82945" bIns="41473" anchor="ctr"/>
          <a:lstStyle/>
          <a:p>
            <a:pPr>
              <a:defRPr/>
            </a:pPr>
            <a:endParaRPr lang="es-ES">
              <a:cs typeface="Droid Sans Fallback" charset="0"/>
            </a:endParaRPr>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42240" y="3611899"/>
            <a:ext cx="2108160" cy="13652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6151" name="Rectangle 7"/>
          <p:cNvSpPr>
            <a:spLocks noChangeArrowheads="1"/>
          </p:cNvSpPr>
          <p:nvPr/>
        </p:nvSpPr>
        <p:spPr bwMode="auto">
          <a:xfrm>
            <a:off x="3300480" y="4938279"/>
            <a:ext cx="2649600" cy="31327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1639" tIns="40820" rIns="81639" bIns="40820">
            <a:spAutoFit/>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n-US" sz="1500" b="1">
                <a:solidFill>
                  <a:srgbClr val="FF0000"/>
                </a:solidFill>
                <a:latin typeface="Century Gothic" charset="0"/>
                <a:cs typeface="Droid Sans Fallback" charset="0"/>
              </a:rPr>
              <a:t>Electronics prototypes IFIC</a:t>
            </a:r>
          </a:p>
        </p:txBody>
      </p:sp>
      <p:pic>
        <p:nvPicPr>
          <p:cNvPr id="6152" name="Picture 8"/>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86561" y="3549973"/>
            <a:ext cx="3898080" cy="292062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6153" name="Picture 9"/>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26880" y="4748179"/>
            <a:ext cx="1601280" cy="165905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6154" name="Rectangle 10"/>
          <p:cNvSpPr>
            <a:spLocks noChangeArrowheads="1"/>
          </p:cNvSpPr>
          <p:nvPr/>
        </p:nvSpPr>
        <p:spPr bwMode="auto">
          <a:xfrm>
            <a:off x="3012480" y="3542773"/>
            <a:ext cx="2649600" cy="577735"/>
          </a:xfrm>
          <a:prstGeom prst="rect">
            <a:avLst/>
          </a:prstGeom>
          <a:noFill/>
          <a:ln w="36720" cap="flat">
            <a:solidFill>
              <a:srgbClr val="0084D1"/>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98293" tIns="57474" rIns="98293" bIns="57474">
            <a:spAutoFit/>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n-US" sz="1500" b="1">
                <a:solidFill>
                  <a:srgbClr val="FFFFFF"/>
                </a:solidFill>
                <a:latin typeface="URW Gothic L" charset="0"/>
                <a:cs typeface="Droid Sans Fallback" charset="0"/>
              </a:rPr>
              <a:t>Demonstrator at the test-beam</a:t>
            </a:r>
          </a:p>
        </p:txBody>
      </p:sp>
      <p:sp>
        <p:nvSpPr>
          <p:cNvPr id="6155" name="Text Box 11"/>
          <p:cNvSpPr txBox="1">
            <a:spLocks noChangeArrowheads="1"/>
          </p:cNvSpPr>
          <p:nvPr/>
        </p:nvSpPr>
        <p:spPr bwMode="auto">
          <a:xfrm>
            <a:off x="6914881" y="3342592"/>
            <a:ext cx="2135520" cy="5026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36720" cap="flat">
                <a:solidFill>
                  <a:srgbClr val="0084D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98293" tIns="57474" rIns="98293" bIns="5747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Fallback" charset="0"/>
              </a:defRPr>
            </a:lvl9pPr>
          </a:lstStyle>
          <a:p>
            <a:pPr hangingPunct="1">
              <a:lnSpc>
                <a:spcPct val="100000"/>
              </a:lnSpc>
              <a:defRPr/>
            </a:pPr>
            <a:r>
              <a:rPr lang="en-US" sz="1300" b="1">
                <a:latin typeface="URW Gothic L" charset="0"/>
              </a:rPr>
              <a:t>Electronics prototypes IFIC</a:t>
            </a:r>
          </a:p>
        </p:txBody>
      </p:sp>
      <p:sp>
        <p:nvSpPr>
          <p:cNvPr id="6156" name="Text Box 12"/>
          <p:cNvSpPr txBox="1">
            <a:spLocks noChangeArrowheads="1"/>
          </p:cNvSpPr>
          <p:nvPr/>
        </p:nvSpPr>
        <p:spPr bwMode="auto">
          <a:xfrm>
            <a:off x="73440" y="3620541"/>
            <a:ext cx="2913120" cy="225671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1639" tIns="40820" rIns="81639" bIns="40820"/>
          <a:lstStyle>
            <a:lvl1pPr marL="342900" indent="-341313">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rgbClr val="000000"/>
                </a:solidFill>
                <a:latin typeface="Arial" charset="0"/>
                <a:ea typeface="ＭＳ Ｐゴシック" charset="0"/>
                <a:cs typeface="Droid Sans Fallback" charset="0"/>
              </a:defRPr>
            </a:lvl9pPr>
          </a:lstStyle>
          <a:p>
            <a:pPr>
              <a:spcBef>
                <a:spcPts val="363"/>
              </a:spcBef>
              <a:buFont typeface="Arial" charset="0"/>
              <a:buChar char="•"/>
              <a:defRPr/>
            </a:pPr>
            <a:r>
              <a:rPr lang="en-US">
                <a:solidFill>
                  <a:srgbClr val="0066CC"/>
                </a:solidFill>
                <a:latin typeface="URW Gothic L" charset="0"/>
              </a:rPr>
              <a:t>Two more test-beam campaigns foreseen in 2016 </a:t>
            </a:r>
          </a:p>
          <a:p>
            <a:pPr>
              <a:spcBef>
                <a:spcPts val="363"/>
              </a:spcBef>
              <a:buFont typeface="Arial" charset="0"/>
              <a:buChar char="•"/>
              <a:defRPr/>
            </a:pPr>
            <a:r>
              <a:rPr lang="en-US">
                <a:solidFill>
                  <a:srgbClr val="FF6309"/>
                </a:solidFill>
                <a:latin typeface="URW Gothic L" charset="0"/>
              </a:rPr>
              <a:t>Goal: </a:t>
            </a:r>
            <a:r>
              <a:rPr lang="en-US">
                <a:solidFill>
                  <a:srgbClr val="0066CC"/>
                </a:solidFill>
                <a:latin typeface="URW Gothic L" charset="0"/>
              </a:rPr>
              <a:t>Installation of demonstrator in ATLAS at the end of 2016</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00314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1143360" y="83529"/>
            <a:ext cx="6857280" cy="658150"/>
          </a:xfrm>
          <a:solidFill>
            <a:srgbClr val="0066CC"/>
          </a:solidFill>
        </p:spPr>
        <p:txBody>
          <a:bodyPr>
            <a:normAutofit fontScale="90000"/>
          </a:bodyPr>
          <a:lstStyle/>
          <a:p>
            <a:pPr>
              <a:lnSpc>
                <a:spcPct val="108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n-US" i="1" smtClean="0">
                <a:solidFill>
                  <a:srgbClr val="FFFFFF"/>
                </a:solidFill>
                <a:effectLst>
                  <a:outerShdw blurRad="38100" dist="38100" dir="2700000" algn="tl">
                    <a:srgbClr val="000000"/>
                  </a:outerShdw>
                </a:effectLst>
                <a:latin typeface="Times New Roman" charset="0"/>
              </a:rPr>
              <a:t>ATLAS Physics</a:t>
            </a:r>
          </a:p>
        </p:txBody>
      </p:sp>
      <p:sp>
        <p:nvSpPr>
          <p:cNvPr id="7170" name="Rectangle 2"/>
          <p:cNvSpPr>
            <a:spLocks noChangeArrowheads="1"/>
          </p:cNvSpPr>
          <p:nvPr/>
        </p:nvSpPr>
        <p:spPr bwMode="auto">
          <a:xfrm>
            <a:off x="326880" y="770481"/>
            <a:ext cx="7837920" cy="25754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1639" tIns="40820" rIns="81639" bIns="40820">
            <a:spAutoFit/>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s-ES">
                <a:solidFill>
                  <a:srgbClr val="0066CC"/>
                </a:solidFill>
                <a:cs typeface="Times New Roman" charset="0"/>
              </a:rPr>
              <a:t>    Finalized ATLAS results with full Run-1 statistics and already contributed to the first Run-2 results shown in the CERN EOYE seminar!</a:t>
            </a:r>
          </a:p>
          <a:p>
            <a:pPr marL="391686" lvl="1" indent="-195843">
              <a:buSzPct val="45000"/>
              <a:buFont typeface="Wingdings"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s-ES">
                <a:solidFill>
                  <a:srgbClr val="0066CC"/>
                </a:solidFill>
                <a:cs typeface="Times New Roman" charset="0"/>
              </a:rPr>
              <a:t>Main area of activity is the Higgs boson physics.</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endParaRPr lang="es-ES">
              <a:solidFill>
                <a:srgbClr val="FF6309"/>
              </a:solidFill>
              <a:cs typeface="Droid Sans Fallback" charset="0"/>
            </a:endParaRPr>
          </a:p>
          <a:p>
            <a:pPr marL="195843" indent="-195843">
              <a:buSzPct val="45000"/>
              <a:buFont typeface="Wingdings"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n-US">
                <a:solidFill>
                  <a:srgbClr val="0066CC"/>
                </a:solidFill>
                <a:cs typeface="Droid Sans Fallback" charset="0"/>
              </a:rPr>
              <a:t>Our first results with 13 TeV data have been: </a:t>
            </a:r>
          </a:p>
          <a:p>
            <a:pPr marL="391686" lvl="1" indent="-195843">
              <a:buSzPct val="45000"/>
              <a:buFont typeface="Wingdings"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n-US" b="1">
                <a:solidFill>
                  <a:srgbClr val="0066CC"/>
                </a:solidFill>
                <a:latin typeface="URW Gothic L" charset="0"/>
                <a:cs typeface="Droid Sans Fallback" charset="0"/>
              </a:rPr>
              <a:t>ATLAS-CONF-2015-061</a:t>
            </a:r>
            <a:r>
              <a:rPr lang="en-US">
                <a:solidFill>
                  <a:srgbClr val="0066CC"/>
                </a:solidFill>
                <a:latin typeface="URW Gothic L" charset="0"/>
                <a:cs typeface="Droid Sans Fallback" charset="0"/>
              </a:rPr>
              <a:t>:</a:t>
            </a:r>
            <a:r>
              <a:rPr lang="en-US" i="1">
                <a:solidFill>
                  <a:srgbClr val="0066CC"/>
                </a:solidFill>
                <a:cs typeface="Droid Sans Fallback" charset="0"/>
              </a:rPr>
              <a:t> </a:t>
            </a:r>
            <a:r>
              <a:rPr lang="en-US" i="1">
                <a:solidFill>
                  <a:srgbClr val="0066CC"/>
                </a:solidFill>
                <a:latin typeface="URW Gothic L" charset="0"/>
                <a:cs typeface="Droid Sans Fallback" charset="0"/>
              </a:rPr>
              <a:t>Search for H/A→</a:t>
            </a:r>
            <a:r>
              <a:rPr lang="en-US" i="1">
                <a:solidFill>
                  <a:srgbClr val="0066CC"/>
                </a:solidFill>
                <a:latin typeface="Symbol" charset="0"/>
                <a:cs typeface="Droid Sans Fallback" charset="0"/>
              </a:rPr>
              <a:t>tt</a:t>
            </a:r>
            <a:r>
              <a:rPr lang="en-US" i="1">
                <a:solidFill>
                  <a:srgbClr val="0066CC"/>
                </a:solidFill>
                <a:latin typeface="URW Gothic L" charset="0"/>
                <a:cs typeface="Droid Sans Fallback" charset="0"/>
              </a:rPr>
              <a:t> at √s=13 TeV </a:t>
            </a:r>
            <a:r>
              <a:rPr lang="en-US">
                <a:solidFill>
                  <a:srgbClr val="0066CC"/>
                </a:solidFill>
                <a:cs typeface="Droid Sans Fallback" charset="0"/>
              </a:rPr>
              <a:t> </a:t>
            </a:r>
          </a:p>
          <a:p>
            <a:pPr marL="391686" lvl="1" indent="-195843">
              <a:buSzPct val="45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n-US">
                <a:solidFill>
                  <a:srgbClr val="0066CC"/>
                </a:solidFill>
                <a:cs typeface="Droid Sans Fallback" charset="0"/>
              </a:rPr>
              <a:t>→ </a:t>
            </a:r>
            <a:r>
              <a:rPr lang="en-US">
                <a:solidFill>
                  <a:srgbClr val="FF6309"/>
                </a:solidFill>
                <a:latin typeface="URW Gothic L" charset="0"/>
                <a:cs typeface="Droid Sans Fallback" charset="0"/>
              </a:rPr>
              <a:t>best result so far at high mass</a:t>
            </a:r>
          </a:p>
          <a:p>
            <a:pPr marL="391686" lvl="1" indent="-195843">
              <a:buSzPct val="45000"/>
              <a:buFont typeface="Wingdings"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lang="en-US" b="1">
                <a:solidFill>
                  <a:srgbClr val="0066CC"/>
                </a:solidFill>
                <a:latin typeface="URW Gothic L" charset="0"/>
                <a:cs typeface="Droid Sans Fallback" charset="0"/>
              </a:rPr>
              <a:t>ATLAS-CONF-2015-060</a:t>
            </a:r>
            <a:r>
              <a:rPr lang="en-US">
                <a:solidFill>
                  <a:srgbClr val="0066CC"/>
                </a:solidFill>
                <a:latin typeface="URW Gothic L" charset="0"/>
                <a:cs typeface="Droid Sans Fallback" charset="0"/>
              </a:rPr>
              <a:t>: </a:t>
            </a:r>
            <a:r>
              <a:rPr lang="en-US" i="1">
                <a:solidFill>
                  <a:srgbClr val="0066CC"/>
                </a:solidFill>
                <a:latin typeface="URW Gothic L" charset="0"/>
                <a:cs typeface="Droid Sans Fallback" charset="0"/>
              </a:rPr>
              <a:t>Measurement of the H→</a:t>
            </a:r>
            <a:r>
              <a:rPr lang="en-US" i="1">
                <a:solidFill>
                  <a:srgbClr val="0066CC"/>
                </a:solidFill>
                <a:latin typeface="Symbol" charset="0"/>
                <a:cs typeface="Droid Sans Fallback" charset="0"/>
              </a:rPr>
              <a:t>gg</a:t>
            </a:r>
            <a:r>
              <a:rPr lang="en-US" i="1">
                <a:solidFill>
                  <a:srgbClr val="0066CC"/>
                </a:solidFill>
                <a:cs typeface="Droid Sans Fallback" charset="0"/>
              </a:rPr>
              <a:t> </a:t>
            </a:r>
            <a:r>
              <a:rPr lang="en-US" i="1">
                <a:solidFill>
                  <a:srgbClr val="0066CC"/>
                </a:solidFill>
                <a:latin typeface="URW Gothic L" charset="0"/>
                <a:cs typeface="Droid Sans Fallback" charset="0"/>
              </a:rPr>
              <a:t>cross section at 7, 8 and 13 TeV</a:t>
            </a:r>
            <a:r>
              <a:rPr lang="en-US">
                <a:solidFill>
                  <a:srgbClr val="0066CC"/>
                </a:solidFill>
                <a:cs typeface="Droid Sans Fallback" charset="0"/>
              </a:rPr>
              <a:t> →</a:t>
            </a:r>
            <a:r>
              <a:rPr lang="en-US">
                <a:solidFill>
                  <a:srgbClr val="0066CC"/>
                </a:solidFill>
                <a:latin typeface="URW Gothic L" charset="0"/>
                <a:cs typeface="Droid Sans Fallback" charset="0"/>
              </a:rPr>
              <a:t> </a:t>
            </a:r>
            <a:r>
              <a:rPr lang="en-US">
                <a:solidFill>
                  <a:srgbClr val="FF6309"/>
                </a:solidFill>
                <a:latin typeface="URW Gothic L" charset="0"/>
                <a:cs typeface="Droid Sans Fallback" charset="0"/>
              </a:rPr>
              <a:t>First Higgs xsec measurement at 13 TeV.</a:t>
            </a:r>
          </a:p>
        </p:txBody>
      </p:sp>
      <p:sp>
        <p:nvSpPr>
          <p:cNvPr id="7171" name="Text Box 3"/>
          <p:cNvSpPr txBox="1">
            <a:spLocks noChangeArrowheads="1"/>
          </p:cNvSpPr>
          <p:nvPr/>
        </p:nvSpPr>
        <p:spPr bwMode="auto">
          <a:xfrm>
            <a:off x="4147200" y="6027034"/>
            <a:ext cx="4343040" cy="72151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pPr>
              <a:defRPr/>
            </a:pPr>
            <a:endParaRPr lang="es-ES">
              <a:cs typeface="Droid Sans Fallback" charset="0"/>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00480" y="3508208"/>
            <a:ext cx="4579200" cy="313521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9921" y="3401637"/>
            <a:ext cx="3350880" cy="30689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blipFill dpi="0" rotWithShape="0">
                  <a:blip/>
                  <a:srcRect/>
                  <a:stretch>
                    <a:fillRect/>
                  </a:stretch>
                </a:blip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7174" name="Text Box 6"/>
          <p:cNvSpPr txBox="1">
            <a:spLocks noChangeArrowheads="1"/>
          </p:cNvSpPr>
          <p:nvPr/>
        </p:nvSpPr>
        <p:spPr bwMode="auto">
          <a:xfrm>
            <a:off x="947520" y="3269144"/>
            <a:ext cx="2571840" cy="33123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1639" tIns="40820" rIns="81639" bIns="40820"/>
          <a:lstStyle>
            <a:lvl1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1pPr>
            <a:lvl2pPr marL="431800" indent="-21590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2pPr>
            <a:lvl3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3pPr>
            <a:lvl4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4pPr>
            <a:lvl5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9pPr>
          </a:lstStyle>
          <a:p>
            <a:pPr lvl="1">
              <a:lnSpc>
                <a:spcPct val="100000"/>
              </a:lnSpc>
              <a:buSzPct val="45000"/>
              <a:buFont typeface="Wingdings" charset="0"/>
              <a:buNone/>
              <a:defRPr/>
            </a:pPr>
            <a:r>
              <a:rPr lang="en-US" sz="1300" b="1"/>
              <a:t>ATLAS-CONF-2015-061</a:t>
            </a:r>
          </a:p>
        </p:txBody>
      </p:sp>
      <p:sp>
        <p:nvSpPr>
          <p:cNvPr id="7175" name="Text Box 7"/>
          <p:cNvSpPr txBox="1">
            <a:spLocks noChangeArrowheads="1"/>
          </p:cNvSpPr>
          <p:nvPr/>
        </p:nvSpPr>
        <p:spPr bwMode="auto">
          <a:xfrm>
            <a:off x="5307840" y="3368514"/>
            <a:ext cx="2571840" cy="33123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cap="flat">
                <a:solidFill>
                  <a:srgbClr val="3465A4"/>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81639" tIns="40820" rIns="81639" bIns="40820"/>
          <a:lstStyle>
            <a:lvl1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1pPr>
            <a:lvl2pPr marL="431800" indent="-21590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2pPr>
            <a:lvl3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3pPr>
            <a:lvl4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4pPr>
            <a:lvl5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a:solidFill>
                  <a:srgbClr val="000000"/>
                </a:solidFill>
                <a:latin typeface="Arial" charset="0"/>
                <a:ea typeface="ＭＳ Ｐゴシック" charset="0"/>
                <a:cs typeface="Droid Sans Fallback" charset="0"/>
              </a:defRPr>
            </a:lvl9pPr>
          </a:lstStyle>
          <a:p>
            <a:pPr lvl="1">
              <a:lnSpc>
                <a:spcPct val="100000"/>
              </a:lnSpc>
              <a:buSzPct val="45000"/>
              <a:buFont typeface="Wingdings" charset="0"/>
              <a:buNone/>
              <a:defRPr/>
            </a:pPr>
            <a:r>
              <a:rPr lang="en-US" sz="1300" b="1"/>
              <a:t>ATLAS-CONF-2015-060</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6611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n 3" descr="LHC_exps.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7500" y="0"/>
            <a:ext cx="8491647" cy="6858000"/>
          </a:xfrm>
          <a:prstGeom prst="rect">
            <a:avLst/>
          </a:prstGeom>
        </p:spPr>
      </p:pic>
      <p:sp>
        <p:nvSpPr>
          <p:cNvPr id="5" name="Elipse 4"/>
          <p:cNvSpPr/>
          <p:nvPr/>
        </p:nvSpPr>
        <p:spPr>
          <a:xfrm>
            <a:off x="3522959" y="4090034"/>
            <a:ext cx="750488" cy="702316"/>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373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10602E-6 1.85271E-7 C -0.02985 -0.01829 -0.05969 -0.03659 -0.07166 -0.044 " pathEditMode="relative" ptsTypes="aA">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840" y="66840"/>
            <a:ext cx="8413141" cy="802105"/>
          </a:xfrm>
        </p:spPr>
        <p:txBody>
          <a:bodyPr>
            <a:normAutofit fontScale="90000"/>
          </a:bodyPr>
          <a:lstStyle/>
          <a:p>
            <a:r>
              <a:rPr lang="en-GB" dirty="0" err="1" smtClean="0"/>
              <a:t>Memoria</a:t>
            </a:r>
            <a:r>
              <a:rPr lang="en-GB" dirty="0" smtClean="0"/>
              <a:t> del </a:t>
            </a:r>
            <a:r>
              <a:rPr lang="en-GB" dirty="0" err="1"/>
              <a:t>G</a:t>
            </a:r>
            <a:r>
              <a:rPr lang="en-GB" dirty="0" err="1" smtClean="0"/>
              <a:t>rupo</a:t>
            </a:r>
            <a:r>
              <a:rPr lang="en-GB" dirty="0" smtClean="0"/>
              <a:t> de </a:t>
            </a:r>
            <a:r>
              <a:rPr lang="en-GB" dirty="0" err="1" smtClean="0"/>
              <a:t>Espectroscopia</a:t>
            </a:r>
            <a:r>
              <a:rPr lang="en-GB" dirty="0" smtClean="0"/>
              <a:t> Gamma y de </a:t>
            </a:r>
            <a:r>
              <a:rPr lang="en-GB" dirty="0" err="1" smtClean="0"/>
              <a:t>Neutrones</a:t>
            </a:r>
            <a:r>
              <a:rPr lang="en-GB" dirty="0" smtClean="0"/>
              <a:t> 2015</a:t>
            </a:r>
            <a:endParaRPr lang="en-GB" dirty="0"/>
          </a:p>
        </p:txBody>
      </p:sp>
      <p:sp>
        <p:nvSpPr>
          <p:cNvPr id="3" name="TextBox 2"/>
          <p:cNvSpPr txBox="1"/>
          <p:nvPr/>
        </p:nvSpPr>
        <p:spPr>
          <a:xfrm>
            <a:off x="293840" y="1071944"/>
            <a:ext cx="3155719" cy="5724645"/>
          </a:xfrm>
          <a:prstGeom prst="rect">
            <a:avLst/>
          </a:prstGeom>
          <a:solidFill>
            <a:srgbClr val="D5EDF4"/>
          </a:solidFill>
        </p:spPr>
        <p:txBody>
          <a:bodyPr wrap="square" rtlCol="0">
            <a:spAutoFit/>
          </a:bodyPr>
          <a:lstStyle/>
          <a:p>
            <a:r>
              <a:rPr lang="en-GB" sz="2400" b="1" dirty="0" err="1" smtClean="0"/>
              <a:t>Miembros</a:t>
            </a:r>
            <a:r>
              <a:rPr lang="en-GB" sz="2400" b="1" dirty="0" smtClean="0"/>
              <a:t> del </a:t>
            </a:r>
            <a:r>
              <a:rPr lang="en-GB" sz="2400" b="1" dirty="0" err="1" smtClean="0"/>
              <a:t>grupo</a:t>
            </a:r>
            <a:r>
              <a:rPr lang="en-GB" sz="2400" b="1" dirty="0" smtClean="0"/>
              <a:t> :</a:t>
            </a:r>
          </a:p>
          <a:p>
            <a:endParaRPr lang="en-GB" dirty="0" smtClean="0"/>
          </a:p>
          <a:p>
            <a:r>
              <a:rPr lang="en-GB" dirty="0" smtClean="0"/>
              <a:t>Dr. Berta Rubio (Prof.)</a:t>
            </a:r>
          </a:p>
          <a:p>
            <a:r>
              <a:rPr lang="en-GB" dirty="0" smtClean="0"/>
              <a:t>Dr. Jose Luis </a:t>
            </a:r>
            <a:r>
              <a:rPr lang="en-GB" dirty="0" err="1" smtClean="0"/>
              <a:t>Taín</a:t>
            </a:r>
            <a:r>
              <a:rPr lang="en-GB" dirty="0" smtClean="0"/>
              <a:t>  (Inv. </a:t>
            </a:r>
            <a:r>
              <a:rPr lang="en-GB" dirty="0" err="1" smtClean="0"/>
              <a:t>Cient</a:t>
            </a:r>
            <a:r>
              <a:rPr lang="en-GB" dirty="0" smtClean="0"/>
              <a:t>)</a:t>
            </a:r>
          </a:p>
          <a:p>
            <a:r>
              <a:rPr lang="en-GB" dirty="0" smtClean="0"/>
              <a:t>Dr. Alejandro Algora (</a:t>
            </a:r>
            <a:r>
              <a:rPr lang="en-GB" dirty="0" err="1" smtClean="0"/>
              <a:t>Cient</a:t>
            </a:r>
            <a:r>
              <a:rPr lang="en-GB" dirty="0" smtClean="0"/>
              <a:t>. Tit.)</a:t>
            </a:r>
          </a:p>
          <a:p>
            <a:r>
              <a:rPr lang="en-GB" dirty="0" smtClean="0"/>
              <a:t>Dr. Cesar Domingo (</a:t>
            </a:r>
            <a:r>
              <a:rPr lang="en-GB" dirty="0" err="1" smtClean="0"/>
              <a:t>RyC</a:t>
            </a:r>
            <a:r>
              <a:rPr lang="en-GB" dirty="0" smtClean="0"/>
              <a:t>)</a:t>
            </a:r>
          </a:p>
          <a:p>
            <a:r>
              <a:rPr lang="en-GB" dirty="0" smtClean="0"/>
              <a:t>Dr. Sonja </a:t>
            </a:r>
            <a:r>
              <a:rPr lang="en-GB" dirty="0" err="1" smtClean="0"/>
              <a:t>Orrigo</a:t>
            </a:r>
            <a:r>
              <a:rPr lang="en-GB" dirty="0" smtClean="0"/>
              <a:t> (Postdoc)</a:t>
            </a:r>
          </a:p>
          <a:p>
            <a:r>
              <a:rPr lang="en-GB" dirty="0" err="1" smtClean="0"/>
              <a:t>Dr.</a:t>
            </a:r>
            <a:r>
              <a:rPr lang="en-GB" dirty="0" smtClean="0"/>
              <a:t> </a:t>
            </a:r>
            <a:r>
              <a:rPr lang="en-GB" dirty="0" err="1" smtClean="0"/>
              <a:t>Anabel</a:t>
            </a:r>
            <a:r>
              <a:rPr lang="en-GB" dirty="0" smtClean="0"/>
              <a:t> Morales (Postdoc)</a:t>
            </a:r>
          </a:p>
          <a:p>
            <a:r>
              <a:rPr lang="en-GB" dirty="0" smtClean="0"/>
              <a:t>Jorge </a:t>
            </a:r>
            <a:r>
              <a:rPr lang="en-GB" dirty="0" err="1" smtClean="0"/>
              <a:t>Agramunt</a:t>
            </a:r>
            <a:r>
              <a:rPr lang="en-GB" dirty="0" smtClean="0"/>
              <a:t> (</a:t>
            </a:r>
            <a:r>
              <a:rPr lang="en-GB" dirty="0" err="1" smtClean="0"/>
              <a:t>Ing</a:t>
            </a:r>
            <a:r>
              <a:rPr lang="en-GB" dirty="0" smtClean="0"/>
              <a:t>. Cont.)</a:t>
            </a:r>
          </a:p>
          <a:p>
            <a:r>
              <a:rPr lang="en-GB" dirty="0" smtClean="0"/>
              <a:t>Ana </a:t>
            </a:r>
            <a:r>
              <a:rPr lang="en-GB" dirty="0" err="1" smtClean="0"/>
              <a:t>Montaner</a:t>
            </a:r>
            <a:r>
              <a:rPr lang="en-GB" dirty="0" smtClean="0"/>
              <a:t> (Est. doc.)</a:t>
            </a:r>
          </a:p>
          <a:p>
            <a:r>
              <a:rPr lang="en-GB" dirty="0" smtClean="0"/>
              <a:t>Victor </a:t>
            </a:r>
            <a:r>
              <a:rPr lang="en-GB" dirty="0" err="1" smtClean="0"/>
              <a:t>Guadilla</a:t>
            </a:r>
            <a:r>
              <a:rPr lang="en-GB" dirty="0" smtClean="0"/>
              <a:t> (Est. doc.)</a:t>
            </a:r>
          </a:p>
          <a:p>
            <a:r>
              <a:rPr lang="en-GB" dirty="0" smtClean="0"/>
              <a:t>Alvaro </a:t>
            </a:r>
            <a:r>
              <a:rPr lang="en-GB" dirty="0" err="1" smtClean="0"/>
              <a:t>Tolosa</a:t>
            </a:r>
            <a:r>
              <a:rPr lang="en-GB" dirty="0" smtClean="0"/>
              <a:t> (Est. doc.</a:t>
            </a:r>
            <a:r>
              <a:rPr lang="en-GB" dirty="0" smtClean="0"/>
              <a:t>)</a:t>
            </a:r>
          </a:p>
          <a:p>
            <a:r>
              <a:rPr lang="en-US" dirty="0" smtClean="0"/>
              <a:t>Prof. William </a:t>
            </a:r>
            <a:r>
              <a:rPr lang="en-US" dirty="0" err="1" smtClean="0"/>
              <a:t>Gelletly</a:t>
            </a:r>
            <a:r>
              <a:rPr lang="en-US" dirty="0" smtClean="0"/>
              <a:t> (</a:t>
            </a:r>
            <a:r>
              <a:rPr lang="en-US" dirty="0" err="1" smtClean="0"/>
              <a:t>Prof.Invitado</a:t>
            </a:r>
            <a:r>
              <a:rPr lang="en-US" dirty="0" smtClean="0"/>
              <a:t>)</a:t>
            </a:r>
          </a:p>
          <a:p>
            <a:r>
              <a:rPr lang="en-GB" dirty="0" err="1" smtClean="0"/>
              <a:t>Otros</a:t>
            </a:r>
            <a:r>
              <a:rPr lang="en-GB" dirty="0" smtClean="0"/>
              <a:t> </a:t>
            </a:r>
            <a:r>
              <a:rPr lang="en-GB" dirty="0" err="1" smtClean="0"/>
              <a:t>colaboradores</a:t>
            </a:r>
            <a:r>
              <a:rPr lang="en-GB" dirty="0" smtClean="0"/>
              <a:t>:</a:t>
            </a:r>
            <a:endParaRPr lang="en-US" dirty="0" smtClean="0"/>
          </a:p>
          <a:p>
            <a:r>
              <a:rPr lang="en-US" dirty="0" smtClean="0"/>
              <a:t>Dr</a:t>
            </a:r>
            <a:r>
              <a:rPr lang="en-US" dirty="0" smtClean="0"/>
              <a:t>. Enrique </a:t>
            </a:r>
            <a:r>
              <a:rPr lang="en-US" dirty="0" err="1" smtClean="0"/>
              <a:t>Nácher</a:t>
            </a:r>
            <a:r>
              <a:rPr lang="en-US" dirty="0" smtClean="0"/>
              <a:t> (Tit. Sup.)</a:t>
            </a:r>
          </a:p>
          <a:p>
            <a:r>
              <a:rPr lang="en-GB" dirty="0" err="1" smtClean="0"/>
              <a:t>Ebhelixes</a:t>
            </a:r>
            <a:r>
              <a:rPr lang="en-GB" dirty="0" smtClean="0"/>
              <a:t> Valencia (Est. doc.)</a:t>
            </a:r>
          </a:p>
          <a:p>
            <a:r>
              <a:rPr lang="en-GB" dirty="0" smtClean="0"/>
              <a:t>Dr. Dolores Jordan (Postdoc)</a:t>
            </a:r>
          </a:p>
          <a:p>
            <a:r>
              <a:rPr lang="en-GB" dirty="0" err="1" smtClean="0"/>
              <a:t>Dr.</a:t>
            </a:r>
            <a:r>
              <a:rPr lang="en-GB" dirty="0" smtClean="0"/>
              <a:t> Ariel </a:t>
            </a:r>
            <a:r>
              <a:rPr lang="en-GB" dirty="0" err="1" smtClean="0"/>
              <a:t>Tarifeño</a:t>
            </a:r>
            <a:r>
              <a:rPr lang="en-GB" dirty="0" smtClean="0"/>
              <a:t> (Postdoc)</a:t>
            </a:r>
          </a:p>
          <a:p>
            <a:r>
              <a:rPr lang="en-GB" dirty="0" err="1" smtClean="0"/>
              <a:t>Dr.</a:t>
            </a:r>
            <a:r>
              <a:rPr lang="en-GB" dirty="0" smtClean="0"/>
              <a:t> </a:t>
            </a:r>
            <a:r>
              <a:rPr lang="en-GB" dirty="0" err="1" smtClean="0"/>
              <a:t>Ela</a:t>
            </a:r>
            <a:r>
              <a:rPr lang="en-GB" dirty="0" smtClean="0"/>
              <a:t> </a:t>
            </a:r>
            <a:r>
              <a:rPr lang="en-GB" dirty="0" err="1" smtClean="0"/>
              <a:t>Ganiouglu</a:t>
            </a:r>
            <a:r>
              <a:rPr lang="en-GB" dirty="0" smtClean="0"/>
              <a:t> (</a:t>
            </a:r>
            <a:r>
              <a:rPr lang="en-GB" dirty="0" err="1" smtClean="0"/>
              <a:t>Prof.</a:t>
            </a:r>
            <a:r>
              <a:rPr lang="en-GB" dirty="0" smtClean="0"/>
              <a:t>)</a:t>
            </a:r>
          </a:p>
        </p:txBody>
      </p:sp>
      <p:sp>
        <p:nvSpPr>
          <p:cNvPr id="4" name="TextBox 3"/>
          <p:cNvSpPr txBox="1"/>
          <p:nvPr/>
        </p:nvSpPr>
        <p:spPr>
          <a:xfrm>
            <a:off x="3756671" y="1105585"/>
            <a:ext cx="4839367" cy="6093976"/>
          </a:xfrm>
          <a:prstGeom prst="rect">
            <a:avLst/>
          </a:prstGeom>
          <a:solidFill>
            <a:srgbClr val="D5EDF4"/>
          </a:solidFill>
        </p:spPr>
        <p:txBody>
          <a:bodyPr wrap="square" rtlCol="0">
            <a:spAutoFit/>
          </a:bodyPr>
          <a:lstStyle/>
          <a:p>
            <a:r>
              <a:rPr lang="en-GB" sz="2400" b="1" dirty="0" err="1" smtClean="0"/>
              <a:t>Financiación</a:t>
            </a:r>
            <a:r>
              <a:rPr lang="en-GB" sz="2400" b="1" dirty="0" smtClean="0"/>
              <a:t> </a:t>
            </a:r>
            <a:r>
              <a:rPr lang="en-GB" sz="2400" b="1" dirty="0" err="1" smtClean="0"/>
              <a:t>durante</a:t>
            </a:r>
            <a:r>
              <a:rPr lang="en-GB" sz="2400" b="1" dirty="0" smtClean="0"/>
              <a:t> el 2015:</a:t>
            </a:r>
          </a:p>
          <a:p>
            <a:endParaRPr lang="en-GB" dirty="0" smtClean="0"/>
          </a:p>
          <a:p>
            <a:r>
              <a:rPr lang="en-GB" b="1" dirty="0" smtClean="0"/>
              <a:t>FPA</a:t>
            </a:r>
            <a:r>
              <a:rPr lang="en-GB" dirty="0" smtClean="0"/>
              <a:t>: FPA 2011-24553 </a:t>
            </a:r>
            <a:r>
              <a:rPr lang="en-US" dirty="0" smtClean="0"/>
              <a:t>		</a:t>
            </a:r>
            <a:endParaRPr lang="en-GB" b="1" dirty="0" smtClean="0"/>
          </a:p>
          <a:p>
            <a:r>
              <a:rPr lang="en-GB" b="1" dirty="0" smtClean="0"/>
              <a:t>FPA: </a:t>
            </a:r>
            <a:r>
              <a:rPr lang="es-ES" dirty="0"/>
              <a:t>FPA2014-52823-C2-1-P</a:t>
            </a:r>
            <a:endParaRPr lang="en-GB" b="1" dirty="0" smtClean="0"/>
          </a:p>
          <a:p>
            <a:r>
              <a:rPr lang="en-GB" b="1" dirty="0" smtClean="0"/>
              <a:t>ESFRI</a:t>
            </a:r>
            <a:r>
              <a:rPr lang="en-GB" dirty="0" smtClean="0"/>
              <a:t>: AIC-A-2011-0696 </a:t>
            </a:r>
          </a:p>
          <a:p>
            <a:r>
              <a:rPr lang="en-US" b="1" dirty="0" smtClean="0"/>
              <a:t>IP Alejandro Algora	</a:t>
            </a:r>
          </a:p>
          <a:p>
            <a:endParaRPr lang="en-US" b="1" dirty="0" smtClean="0"/>
          </a:p>
          <a:p>
            <a:r>
              <a:rPr lang="en-US" b="1" dirty="0"/>
              <a:t>ERC-grant </a:t>
            </a:r>
            <a:r>
              <a:rPr lang="en-US" b="1" dirty="0" smtClean="0"/>
              <a:t>!!! </a:t>
            </a:r>
            <a:r>
              <a:rPr lang="en-US" b="1" dirty="0" smtClean="0">
                <a:solidFill>
                  <a:srgbClr val="FF0000"/>
                </a:solidFill>
              </a:rPr>
              <a:t>HOT NEWS</a:t>
            </a:r>
            <a:r>
              <a:rPr lang="en-US" b="1" dirty="0" smtClean="0"/>
              <a:t>, </a:t>
            </a:r>
            <a:r>
              <a:rPr lang="en-US" b="1" dirty="0" smtClean="0">
                <a:solidFill>
                  <a:srgbClr val="FF0000"/>
                </a:solidFill>
              </a:rPr>
              <a:t>just granted</a:t>
            </a:r>
            <a:endParaRPr lang="en-US" b="1" dirty="0">
              <a:solidFill>
                <a:srgbClr val="FF0000"/>
              </a:solidFill>
            </a:endParaRPr>
          </a:p>
          <a:p>
            <a:r>
              <a:rPr lang="en-US" b="1" dirty="0" smtClean="0"/>
              <a:t>IP Cesar Domingo</a:t>
            </a:r>
          </a:p>
          <a:p>
            <a:endParaRPr lang="en-US" b="1" dirty="0" smtClean="0"/>
          </a:p>
          <a:p>
            <a:r>
              <a:rPr lang="en-US" b="1" dirty="0" err="1" smtClean="0"/>
              <a:t>Proyecto</a:t>
            </a:r>
            <a:r>
              <a:rPr lang="en-US" b="1" dirty="0" smtClean="0"/>
              <a:t> </a:t>
            </a:r>
            <a:r>
              <a:rPr lang="en-US" b="1" smtClean="0"/>
              <a:t>de I+D </a:t>
            </a:r>
            <a:r>
              <a:rPr lang="en-US" b="1" dirty="0" smtClean="0"/>
              <a:t>con ENRESA</a:t>
            </a:r>
          </a:p>
          <a:p>
            <a:r>
              <a:rPr lang="en-US" b="1" dirty="0" smtClean="0"/>
              <a:t>IP Cesar Domingo, Berta Rubio </a:t>
            </a:r>
          </a:p>
          <a:p>
            <a:r>
              <a:rPr lang="en-US" dirty="0" smtClean="0"/>
              <a:t>Dr. L. Caballero (Cont. Doctor)</a:t>
            </a:r>
          </a:p>
          <a:p>
            <a:endParaRPr lang="en-US" dirty="0" smtClean="0"/>
          </a:p>
          <a:p>
            <a:pPr lvl="0"/>
            <a:r>
              <a:rPr lang="en-GB" sz="2400" b="1" dirty="0" err="1" smtClean="0">
                <a:solidFill>
                  <a:prstClr val="black"/>
                </a:solidFill>
              </a:rPr>
              <a:t>Colaboraciones</a:t>
            </a:r>
            <a:r>
              <a:rPr lang="en-GB" sz="2400" b="1" dirty="0" smtClean="0">
                <a:solidFill>
                  <a:prstClr val="black"/>
                </a:solidFill>
              </a:rPr>
              <a:t>: </a:t>
            </a:r>
          </a:p>
          <a:p>
            <a:r>
              <a:rPr lang="en-GB" dirty="0" smtClean="0">
                <a:solidFill>
                  <a:prstClr val="black"/>
                </a:solidFill>
              </a:rPr>
              <a:t>CERN </a:t>
            </a:r>
            <a:r>
              <a:rPr lang="en-GB" dirty="0" err="1" smtClean="0">
                <a:solidFill>
                  <a:prstClr val="black"/>
                </a:solidFill>
              </a:rPr>
              <a:t>n_TOF</a:t>
            </a:r>
            <a:r>
              <a:rPr lang="en-GB" dirty="0" smtClean="0">
                <a:solidFill>
                  <a:prstClr val="black"/>
                </a:solidFill>
              </a:rPr>
              <a:t>/</a:t>
            </a:r>
            <a:r>
              <a:rPr lang="en-GB" dirty="0" err="1" smtClean="0">
                <a:solidFill>
                  <a:prstClr val="black"/>
                </a:solidFill>
              </a:rPr>
              <a:t>Isolde</a:t>
            </a:r>
            <a:r>
              <a:rPr lang="en-GB" dirty="0" smtClean="0">
                <a:solidFill>
                  <a:prstClr val="black"/>
                </a:solidFill>
              </a:rPr>
              <a:t>, GSI (</a:t>
            </a:r>
            <a:r>
              <a:rPr lang="en-GB" dirty="0" err="1" smtClean="0">
                <a:solidFill>
                  <a:prstClr val="black"/>
                </a:solidFill>
              </a:rPr>
              <a:t>Alemania</a:t>
            </a:r>
            <a:r>
              <a:rPr lang="en-GB" dirty="0" smtClean="0">
                <a:solidFill>
                  <a:prstClr val="black"/>
                </a:solidFill>
              </a:rPr>
              <a:t>), RCNP(</a:t>
            </a:r>
            <a:r>
              <a:rPr lang="en-GB" dirty="0" err="1" smtClean="0">
                <a:solidFill>
                  <a:prstClr val="black"/>
                </a:solidFill>
              </a:rPr>
              <a:t>Japon</a:t>
            </a:r>
            <a:r>
              <a:rPr lang="en-GB" dirty="0" smtClean="0">
                <a:solidFill>
                  <a:prstClr val="black"/>
                </a:solidFill>
              </a:rPr>
              <a:t>), RIKEN (</a:t>
            </a:r>
            <a:r>
              <a:rPr lang="en-GB" dirty="0" err="1" smtClean="0">
                <a:solidFill>
                  <a:prstClr val="black"/>
                </a:solidFill>
              </a:rPr>
              <a:t>Japon</a:t>
            </a:r>
            <a:r>
              <a:rPr lang="en-GB" dirty="0" smtClean="0">
                <a:solidFill>
                  <a:prstClr val="black"/>
                </a:solidFill>
              </a:rPr>
              <a:t>), GANIL (</a:t>
            </a:r>
            <a:r>
              <a:rPr lang="en-GB" dirty="0" err="1" smtClean="0">
                <a:solidFill>
                  <a:prstClr val="black"/>
                </a:solidFill>
              </a:rPr>
              <a:t>Francia</a:t>
            </a:r>
            <a:r>
              <a:rPr lang="en-GB" dirty="0" smtClean="0">
                <a:solidFill>
                  <a:prstClr val="black"/>
                </a:solidFill>
              </a:rPr>
              <a:t>), Univ. Surrey (UK), Univ. </a:t>
            </a:r>
            <a:r>
              <a:rPr lang="en-GB" dirty="0" err="1" smtClean="0">
                <a:solidFill>
                  <a:prstClr val="black"/>
                </a:solidFill>
              </a:rPr>
              <a:t>Jyväskylä</a:t>
            </a:r>
            <a:r>
              <a:rPr lang="en-GB" dirty="0" smtClean="0">
                <a:solidFill>
                  <a:prstClr val="black"/>
                </a:solidFill>
              </a:rPr>
              <a:t> (</a:t>
            </a:r>
            <a:r>
              <a:rPr lang="en-GB" dirty="0" err="1" smtClean="0">
                <a:solidFill>
                  <a:prstClr val="black"/>
                </a:solidFill>
              </a:rPr>
              <a:t>Finlandia</a:t>
            </a:r>
            <a:r>
              <a:rPr lang="en-GB" dirty="0" smtClean="0">
                <a:solidFill>
                  <a:prstClr val="black"/>
                </a:solidFill>
              </a:rPr>
              <a:t>), </a:t>
            </a:r>
            <a:r>
              <a:rPr lang="en-GB" dirty="0" err="1" smtClean="0">
                <a:solidFill>
                  <a:prstClr val="black"/>
                </a:solidFill>
              </a:rPr>
              <a:t>Subatech</a:t>
            </a:r>
            <a:r>
              <a:rPr lang="en-GB" dirty="0" smtClean="0">
                <a:solidFill>
                  <a:prstClr val="black"/>
                </a:solidFill>
              </a:rPr>
              <a:t> (</a:t>
            </a:r>
            <a:r>
              <a:rPr lang="en-GB" dirty="0" err="1" smtClean="0">
                <a:solidFill>
                  <a:prstClr val="black"/>
                </a:solidFill>
              </a:rPr>
              <a:t>Francia</a:t>
            </a:r>
            <a:r>
              <a:rPr lang="en-GB" dirty="0" smtClean="0">
                <a:solidFill>
                  <a:prstClr val="black"/>
                </a:solidFill>
              </a:rPr>
              <a:t>),  ATOMKI (</a:t>
            </a:r>
            <a:r>
              <a:rPr lang="en-GB" dirty="0" err="1" smtClean="0">
                <a:solidFill>
                  <a:prstClr val="black"/>
                </a:solidFill>
              </a:rPr>
              <a:t>Hungría</a:t>
            </a:r>
            <a:r>
              <a:rPr lang="en-GB" dirty="0" smtClean="0">
                <a:solidFill>
                  <a:prstClr val="black"/>
                </a:solidFill>
              </a:rPr>
              <a:t>), CIEMAT (</a:t>
            </a:r>
            <a:r>
              <a:rPr lang="en-GB" dirty="0" err="1" smtClean="0">
                <a:solidFill>
                  <a:prstClr val="black"/>
                </a:solidFill>
              </a:rPr>
              <a:t>España</a:t>
            </a:r>
            <a:r>
              <a:rPr lang="en-GB" dirty="0" smtClean="0">
                <a:solidFill>
                  <a:prstClr val="black"/>
                </a:solidFill>
              </a:rPr>
              <a:t>), UPC (</a:t>
            </a:r>
            <a:r>
              <a:rPr lang="en-GB" dirty="0" err="1" smtClean="0">
                <a:solidFill>
                  <a:prstClr val="black"/>
                </a:solidFill>
              </a:rPr>
              <a:t>España</a:t>
            </a:r>
            <a:r>
              <a:rPr lang="en-GB" dirty="0" smtClean="0">
                <a:solidFill>
                  <a:prstClr val="black"/>
                </a:solidFill>
              </a:rPr>
              <a:t>), etc.</a:t>
            </a:r>
            <a:endParaRPr lang="en-US" dirty="0" smtClean="0"/>
          </a:p>
          <a:p>
            <a:endParaRPr lang="en-GB" b="1" dirty="0" smtClean="0"/>
          </a:p>
        </p:txBody>
      </p:sp>
      <p:pic>
        <p:nvPicPr>
          <p:cNvPr id="6" name="Picture 5" descr="Logo Gamma.png"/>
          <p:cNvPicPr>
            <a:picLocks noChangeAspect="1"/>
          </p:cNvPicPr>
          <p:nvPr/>
        </p:nvPicPr>
        <p:blipFill>
          <a:blip r:embed="rId3"/>
          <a:stretch>
            <a:fillRect/>
          </a:stretch>
        </p:blipFill>
        <p:spPr>
          <a:xfrm>
            <a:off x="8101401" y="0"/>
            <a:ext cx="1029374" cy="102937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29696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S_tradnl" smtClean="0"/>
              <a:t>20/12/13</a:t>
            </a:r>
            <a:endParaRPr lang="en-GB"/>
          </a:p>
        </p:txBody>
      </p:sp>
      <p:sp>
        <p:nvSpPr>
          <p:cNvPr id="3" name="Marcador de pie de página 2"/>
          <p:cNvSpPr>
            <a:spLocks noGrp="1"/>
          </p:cNvSpPr>
          <p:nvPr>
            <p:ph type="ftr" sz="quarter" idx="11"/>
          </p:nvPr>
        </p:nvSpPr>
        <p:spPr/>
        <p:txBody>
          <a:bodyPr/>
          <a:lstStyle/>
          <a:p>
            <a:r>
              <a:rPr lang="es-ES_tradnl" smtClean="0"/>
              <a:t>Berta Rubio</a:t>
            </a:r>
            <a:endParaRPr lang="en-GB"/>
          </a:p>
        </p:txBody>
      </p:sp>
      <p:sp>
        <p:nvSpPr>
          <p:cNvPr id="4" name="Marcador de número de diapositiva 3"/>
          <p:cNvSpPr>
            <a:spLocks noGrp="1"/>
          </p:cNvSpPr>
          <p:nvPr>
            <p:ph type="sldNum" sz="quarter" idx="12"/>
          </p:nvPr>
        </p:nvSpPr>
        <p:spPr/>
        <p:txBody>
          <a:bodyPr/>
          <a:lstStyle/>
          <a:p>
            <a:fld id="{A3B73636-5A3B-E242-8DFC-07C18659EE94}" type="slidenum">
              <a:rPr lang="en-GB" smtClean="0"/>
              <a:pPr/>
              <a:t>40</a:t>
            </a:fld>
            <a:endParaRPr lang="en-GB"/>
          </a:p>
        </p:txBody>
      </p:sp>
      <p:pic>
        <p:nvPicPr>
          <p:cNvPr id="5" name="Imagen 4" descr="Screen Shot 2013-12-19 at 1.19.29 PM.png"/>
          <p:cNvPicPr>
            <a:picLocks noChangeAspect="1"/>
          </p:cNvPicPr>
          <p:nvPr/>
        </p:nvPicPr>
        <p:blipFill>
          <a:blip r:embed="rId2"/>
          <a:stretch>
            <a:fillRect/>
          </a:stretch>
        </p:blipFill>
        <p:spPr>
          <a:xfrm>
            <a:off x="5046883" y="3487942"/>
            <a:ext cx="4097117" cy="3370058"/>
          </a:xfrm>
          <a:prstGeom prst="rect">
            <a:avLst/>
          </a:prstGeom>
        </p:spPr>
      </p:pic>
      <p:pic>
        <p:nvPicPr>
          <p:cNvPr id="6" name="Imagen 5" descr="Screen Shot 2013-12-19 at 1.19.49 PM.png"/>
          <p:cNvPicPr>
            <a:picLocks noChangeAspect="1"/>
          </p:cNvPicPr>
          <p:nvPr/>
        </p:nvPicPr>
        <p:blipFill>
          <a:blip r:embed="rId3"/>
          <a:stretch>
            <a:fillRect/>
          </a:stretch>
        </p:blipFill>
        <p:spPr>
          <a:xfrm>
            <a:off x="352004" y="0"/>
            <a:ext cx="4477592" cy="3831854"/>
          </a:xfrm>
          <a:prstGeom prst="rect">
            <a:avLst/>
          </a:prstGeom>
        </p:spPr>
      </p:pic>
      <p:sp>
        <p:nvSpPr>
          <p:cNvPr id="7" name="Elipse 6"/>
          <p:cNvSpPr/>
          <p:nvPr/>
        </p:nvSpPr>
        <p:spPr>
          <a:xfrm>
            <a:off x="6223521" y="3975767"/>
            <a:ext cx="1703777" cy="1585574"/>
          </a:xfrm>
          <a:prstGeom prst="ellipse">
            <a:avLst/>
          </a:prstGeom>
          <a:noFill/>
          <a:ln w="5715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Elipse 7"/>
          <p:cNvSpPr/>
          <p:nvPr/>
        </p:nvSpPr>
        <p:spPr>
          <a:xfrm>
            <a:off x="2752719" y="988546"/>
            <a:ext cx="1703777" cy="1585574"/>
          </a:xfrm>
          <a:prstGeom prst="ellipse">
            <a:avLst/>
          </a:prstGeom>
          <a:noFill/>
          <a:ln w="5715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CuadroTexto 8"/>
          <p:cNvSpPr txBox="1"/>
          <p:nvPr/>
        </p:nvSpPr>
        <p:spPr>
          <a:xfrm>
            <a:off x="6726639" y="3606435"/>
            <a:ext cx="2417361" cy="369332"/>
          </a:xfrm>
          <a:prstGeom prst="rect">
            <a:avLst/>
          </a:prstGeom>
          <a:solidFill>
            <a:srgbClr val="FFFF00"/>
          </a:solidFill>
        </p:spPr>
        <p:txBody>
          <a:bodyPr wrap="none" rtlCol="0">
            <a:spAutoFit/>
          </a:bodyPr>
          <a:lstStyle/>
          <a:p>
            <a:r>
              <a:rPr lang="en-GB" dirty="0" smtClean="0"/>
              <a:t>IFIC se </a:t>
            </a:r>
            <a:r>
              <a:rPr lang="en-GB" dirty="0" err="1" smtClean="0"/>
              <a:t>une</a:t>
            </a:r>
            <a:r>
              <a:rPr lang="en-GB" dirty="0" smtClean="0"/>
              <a:t> a </a:t>
            </a:r>
            <a:r>
              <a:rPr lang="en-GB" dirty="0" err="1" smtClean="0"/>
              <a:t>LHCb</a:t>
            </a:r>
            <a:r>
              <a:rPr lang="en-GB" dirty="0" smtClean="0"/>
              <a:t> 2013</a:t>
            </a:r>
            <a:endParaRPr lang="en-GB" dirty="0"/>
          </a:p>
        </p:txBody>
      </p:sp>
      <p:sp>
        <p:nvSpPr>
          <p:cNvPr id="10" name="CuadroTexto 9"/>
          <p:cNvSpPr txBox="1"/>
          <p:nvPr/>
        </p:nvSpPr>
        <p:spPr>
          <a:xfrm>
            <a:off x="3124200" y="63521"/>
            <a:ext cx="1607081" cy="369332"/>
          </a:xfrm>
          <a:prstGeom prst="rect">
            <a:avLst/>
          </a:prstGeom>
          <a:solidFill>
            <a:srgbClr val="FFFF00"/>
          </a:solidFill>
        </p:spPr>
        <p:txBody>
          <a:bodyPr wrap="none" rtlCol="0">
            <a:spAutoFit/>
          </a:bodyPr>
          <a:lstStyle/>
          <a:p>
            <a:r>
              <a:rPr lang="en-GB" dirty="0" smtClean="0"/>
              <a:t>IFIC </a:t>
            </a:r>
            <a:r>
              <a:rPr lang="en-GB" dirty="0" err="1" smtClean="0"/>
              <a:t>hasta</a:t>
            </a:r>
            <a:r>
              <a:rPr lang="en-GB" dirty="0" smtClean="0"/>
              <a:t> 2013</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92612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9756576" y="2852936"/>
            <a:ext cx="2520280" cy="1141050"/>
          </a:xfrm>
          <a:prstGeom prst="rect">
            <a:avLst/>
          </a:prstGeom>
          <a:noFill/>
          <a:ln w="9525">
            <a:noFill/>
            <a:miter lim="800000"/>
            <a:headEnd/>
            <a:tailEnd/>
          </a:ln>
        </p:spPr>
      </p:pic>
      <p:sp>
        <p:nvSpPr>
          <p:cNvPr id="5" name="3 CuadroTexto"/>
          <p:cNvSpPr txBox="1">
            <a:spLocks noChangeArrowheads="1"/>
          </p:cNvSpPr>
          <p:nvPr/>
        </p:nvSpPr>
        <p:spPr bwMode="auto">
          <a:xfrm>
            <a:off x="179388" y="25400"/>
            <a:ext cx="2676525" cy="708025"/>
          </a:xfrm>
          <a:prstGeom prst="rect">
            <a:avLst/>
          </a:prstGeom>
          <a:noFill/>
          <a:ln w="9525">
            <a:noFill/>
            <a:miter lim="800000"/>
            <a:headEnd/>
            <a:tailEnd/>
          </a:ln>
        </p:spPr>
        <p:txBody>
          <a:bodyPr wrap="none">
            <a:spAutoFit/>
          </a:bodyPr>
          <a:lstStyle/>
          <a:p>
            <a:r>
              <a:rPr lang="es-ES_tradnl" altLang="es-ES" sz="4000" b="1" dirty="0" err="1">
                <a:solidFill>
                  <a:srgbClr val="000099"/>
                </a:solidFill>
                <a:latin typeface="Calibri" pitchFamily="34" charset="0"/>
              </a:rPr>
              <a:t>LHCb@IFIC</a:t>
            </a:r>
            <a:r>
              <a:rPr lang="es-ES_tradnl" altLang="es-ES" sz="2800" b="1" dirty="0">
                <a:solidFill>
                  <a:srgbClr val="000099"/>
                </a:solidFill>
                <a:latin typeface="Calibri" pitchFamily="34" charset="0"/>
              </a:rPr>
              <a:t>  </a:t>
            </a:r>
          </a:p>
        </p:txBody>
      </p:sp>
      <p:sp>
        <p:nvSpPr>
          <p:cNvPr id="8" name="7 CuadroTexto"/>
          <p:cNvSpPr txBox="1"/>
          <p:nvPr/>
        </p:nvSpPr>
        <p:spPr>
          <a:xfrm>
            <a:off x="107504" y="908720"/>
            <a:ext cx="719812" cy="369332"/>
          </a:xfrm>
          <a:prstGeom prst="rect">
            <a:avLst/>
          </a:prstGeom>
          <a:noFill/>
        </p:spPr>
        <p:txBody>
          <a:bodyPr wrap="none" rtlCol="0">
            <a:spAutoFit/>
          </a:bodyPr>
          <a:lstStyle/>
          <a:p>
            <a:r>
              <a:rPr lang="es-ES" b="1" dirty="0" smtClean="0">
                <a:solidFill>
                  <a:srgbClr val="0070C0"/>
                </a:solidFill>
              </a:rPr>
              <a:t>Clara </a:t>
            </a:r>
            <a:endParaRPr lang="es-ES" b="1" dirty="0">
              <a:solidFill>
                <a:srgbClr val="0070C0"/>
              </a:solidFill>
            </a:endParaRPr>
          </a:p>
        </p:txBody>
      </p:sp>
      <p:sp>
        <p:nvSpPr>
          <p:cNvPr id="9" name="8 CuadroTexto"/>
          <p:cNvSpPr txBox="1"/>
          <p:nvPr/>
        </p:nvSpPr>
        <p:spPr>
          <a:xfrm>
            <a:off x="683568" y="701988"/>
            <a:ext cx="772969" cy="369332"/>
          </a:xfrm>
          <a:prstGeom prst="rect">
            <a:avLst/>
          </a:prstGeom>
          <a:noFill/>
        </p:spPr>
        <p:txBody>
          <a:bodyPr wrap="none" rtlCol="0">
            <a:spAutoFit/>
          </a:bodyPr>
          <a:lstStyle/>
          <a:p>
            <a:r>
              <a:rPr lang="es-ES" b="1" dirty="0" smtClean="0">
                <a:solidFill>
                  <a:srgbClr val="0070C0"/>
                </a:solidFill>
              </a:rPr>
              <a:t>Carlos</a:t>
            </a:r>
            <a:endParaRPr lang="es-ES" b="1" dirty="0">
              <a:solidFill>
                <a:srgbClr val="0070C0"/>
              </a:solidFill>
            </a:endParaRPr>
          </a:p>
        </p:txBody>
      </p:sp>
      <p:sp>
        <p:nvSpPr>
          <p:cNvPr id="10" name="9 CuadroTexto"/>
          <p:cNvSpPr txBox="1"/>
          <p:nvPr/>
        </p:nvSpPr>
        <p:spPr>
          <a:xfrm>
            <a:off x="1331640" y="908720"/>
            <a:ext cx="797013" cy="369332"/>
          </a:xfrm>
          <a:prstGeom prst="rect">
            <a:avLst/>
          </a:prstGeom>
          <a:noFill/>
        </p:spPr>
        <p:txBody>
          <a:bodyPr wrap="none" rtlCol="0">
            <a:spAutoFit/>
          </a:bodyPr>
          <a:lstStyle/>
          <a:p>
            <a:r>
              <a:rPr lang="es-ES" b="1" dirty="0" err="1" smtClean="0">
                <a:solidFill>
                  <a:srgbClr val="0070C0"/>
                </a:solidFill>
              </a:rPr>
              <a:t>Luismi</a:t>
            </a:r>
            <a:endParaRPr lang="es-ES" b="1" dirty="0">
              <a:solidFill>
                <a:srgbClr val="0070C0"/>
              </a:solidFill>
            </a:endParaRPr>
          </a:p>
        </p:txBody>
      </p:sp>
      <p:sp>
        <p:nvSpPr>
          <p:cNvPr id="11" name="10 CuadroTexto"/>
          <p:cNvSpPr txBox="1"/>
          <p:nvPr/>
        </p:nvSpPr>
        <p:spPr>
          <a:xfrm>
            <a:off x="1997488" y="701988"/>
            <a:ext cx="918328" cy="369332"/>
          </a:xfrm>
          <a:prstGeom prst="rect">
            <a:avLst/>
          </a:prstGeom>
          <a:noFill/>
        </p:spPr>
        <p:txBody>
          <a:bodyPr wrap="none" rtlCol="0">
            <a:spAutoFit/>
          </a:bodyPr>
          <a:lstStyle/>
          <a:p>
            <a:r>
              <a:rPr lang="es-ES" b="1" dirty="0" err="1" smtClean="0"/>
              <a:t>Arantza</a:t>
            </a:r>
            <a:endParaRPr lang="es-ES" b="1" dirty="0"/>
          </a:p>
        </p:txBody>
      </p:sp>
      <p:sp>
        <p:nvSpPr>
          <p:cNvPr id="12" name="11 CuadroTexto"/>
          <p:cNvSpPr txBox="1"/>
          <p:nvPr/>
        </p:nvSpPr>
        <p:spPr>
          <a:xfrm>
            <a:off x="2771800" y="908720"/>
            <a:ext cx="591829" cy="369332"/>
          </a:xfrm>
          <a:prstGeom prst="rect">
            <a:avLst/>
          </a:prstGeom>
          <a:noFill/>
        </p:spPr>
        <p:txBody>
          <a:bodyPr wrap="none" rtlCol="0">
            <a:spAutoFit/>
          </a:bodyPr>
          <a:lstStyle/>
          <a:p>
            <a:r>
              <a:rPr lang="es-ES" b="1" dirty="0" err="1" smtClean="0">
                <a:solidFill>
                  <a:srgbClr val="FF0000"/>
                </a:solidFill>
              </a:rPr>
              <a:t>Jose</a:t>
            </a:r>
            <a:endParaRPr lang="es-ES" b="1" dirty="0">
              <a:solidFill>
                <a:srgbClr val="FF0000"/>
              </a:solidFill>
            </a:endParaRPr>
          </a:p>
        </p:txBody>
      </p:sp>
      <p:sp>
        <p:nvSpPr>
          <p:cNvPr id="13" name="12 CuadroTexto"/>
          <p:cNvSpPr txBox="1"/>
          <p:nvPr/>
        </p:nvSpPr>
        <p:spPr>
          <a:xfrm>
            <a:off x="3275856" y="701988"/>
            <a:ext cx="720390" cy="369332"/>
          </a:xfrm>
          <a:prstGeom prst="rect">
            <a:avLst/>
          </a:prstGeom>
          <a:noFill/>
        </p:spPr>
        <p:txBody>
          <a:bodyPr wrap="none" rtlCol="0">
            <a:spAutoFit/>
          </a:bodyPr>
          <a:lstStyle/>
          <a:p>
            <a:r>
              <a:rPr lang="es-ES" b="1" dirty="0" smtClean="0">
                <a:solidFill>
                  <a:srgbClr val="0070C0"/>
                </a:solidFill>
              </a:rPr>
              <a:t>Pablo</a:t>
            </a:r>
            <a:endParaRPr lang="es-ES" b="1" dirty="0">
              <a:solidFill>
                <a:srgbClr val="0070C0"/>
              </a:solidFill>
            </a:endParaRPr>
          </a:p>
        </p:txBody>
      </p:sp>
      <p:sp>
        <p:nvSpPr>
          <p:cNvPr id="14" name="13 CuadroTexto"/>
          <p:cNvSpPr txBox="1"/>
          <p:nvPr/>
        </p:nvSpPr>
        <p:spPr>
          <a:xfrm>
            <a:off x="3923928" y="899428"/>
            <a:ext cx="622286" cy="369332"/>
          </a:xfrm>
          <a:prstGeom prst="rect">
            <a:avLst/>
          </a:prstGeom>
          <a:noFill/>
        </p:spPr>
        <p:txBody>
          <a:bodyPr wrap="none" rtlCol="0">
            <a:spAutoFit/>
          </a:bodyPr>
          <a:lstStyle/>
          <a:p>
            <a:r>
              <a:rPr lang="es-ES" b="1" dirty="0" smtClean="0">
                <a:solidFill>
                  <a:srgbClr val="00B050"/>
                </a:solidFill>
              </a:rPr>
              <a:t>Joan</a:t>
            </a:r>
            <a:endParaRPr lang="es-ES" b="1" dirty="0">
              <a:solidFill>
                <a:srgbClr val="00B050"/>
              </a:solidFill>
            </a:endParaRPr>
          </a:p>
        </p:txBody>
      </p:sp>
      <p:sp>
        <p:nvSpPr>
          <p:cNvPr id="15" name="14 CuadroTexto"/>
          <p:cNvSpPr txBox="1"/>
          <p:nvPr/>
        </p:nvSpPr>
        <p:spPr>
          <a:xfrm>
            <a:off x="4427984" y="692696"/>
            <a:ext cx="1091774" cy="369332"/>
          </a:xfrm>
          <a:prstGeom prst="rect">
            <a:avLst/>
          </a:prstGeom>
          <a:noFill/>
        </p:spPr>
        <p:txBody>
          <a:bodyPr wrap="none" rtlCol="0">
            <a:spAutoFit/>
          </a:bodyPr>
          <a:lstStyle/>
          <a:p>
            <a:r>
              <a:rPr lang="es-ES" b="1" dirty="0" smtClean="0"/>
              <a:t>Fernando</a:t>
            </a:r>
            <a:endParaRPr lang="es-ES" b="1" dirty="0"/>
          </a:p>
        </p:txBody>
      </p:sp>
      <p:sp>
        <p:nvSpPr>
          <p:cNvPr id="16" name="15 CuadroTexto"/>
          <p:cNvSpPr txBox="1"/>
          <p:nvPr/>
        </p:nvSpPr>
        <p:spPr>
          <a:xfrm>
            <a:off x="5126787" y="908720"/>
            <a:ext cx="741357" cy="369332"/>
          </a:xfrm>
          <a:prstGeom prst="rect">
            <a:avLst/>
          </a:prstGeom>
          <a:noFill/>
        </p:spPr>
        <p:txBody>
          <a:bodyPr wrap="none" rtlCol="0">
            <a:spAutoFit/>
          </a:bodyPr>
          <a:lstStyle/>
          <a:p>
            <a:r>
              <a:rPr lang="es-ES" b="1" dirty="0" smtClean="0">
                <a:solidFill>
                  <a:srgbClr val="FFC000"/>
                </a:solidFill>
              </a:rPr>
              <a:t>Quico</a:t>
            </a:r>
            <a:endParaRPr lang="es-ES" b="1" dirty="0">
              <a:solidFill>
                <a:srgbClr val="FFC000"/>
              </a:solidFill>
            </a:endParaRPr>
          </a:p>
        </p:txBody>
      </p:sp>
      <p:sp>
        <p:nvSpPr>
          <p:cNvPr id="17" name="16 CuadroTexto"/>
          <p:cNvSpPr txBox="1"/>
          <p:nvPr/>
        </p:nvSpPr>
        <p:spPr>
          <a:xfrm>
            <a:off x="6084168" y="980728"/>
            <a:ext cx="1899431" cy="1200329"/>
          </a:xfrm>
          <a:prstGeom prst="rect">
            <a:avLst/>
          </a:prstGeom>
          <a:noFill/>
        </p:spPr>
        <p:txBody>
          <a:bodyPr wrap="none" rtlCol="0">
            <a:spAutoFit/>
          </a:bodyPr>
          <a:lstStyle/>
          <a:p>
            <a:pPr>
              <a:buFont typeface="Symbol" pitchFamily="18" charset="2"/>
              <a:buChar char="·"/>
            </a:pPr>
            <a:r>
              <a:rPr lang="es-ES" b="1" dirty="0" smtClean="0">
                <a:solidFill>
                  <a:srgbClr val="0070C0"/>
                </a:solidFill>
                <a:sym typeface="Symbol"/>
              </a:rPr>
              <a:t> </a:t>
            </a:r>
            <a:r>
              <a:rPr lang="es-ES" b="1" dirty="0" err="1" smtClean="0">
                <a:solidFill>
                  <a:srgbClr val="0070C0"/>
                </a:solidFill>
                <a:sym typeface="Symbol"/>
              </a:rPr>
              <a:t>PhD</a:t>
            </a:r>
            <a:r>
              <a:rPr lang="es-ES" b="1" dirty="0" smtClean="0">
                <a:solidFill>
                  <a:srgbClr val="0070C0"/>
                </a:solidFill>
                <a:sym typeface="Symbol"/>
              </a:rPr>
              <a:t> </a:t>
            </a:r>
            <a:r>
              <a:rPr lang="es-ES" b="1" dirty="0" err="1" smtClean="0">
                <a:solidFill>
                  <a:srgbClr val="0070C0"/>
                </a:solidFill>
                <a:sym typeface="Symbol"/>
              </a:rPr>
              <a:t>students</a:t>
            </a:r>
            <a:endParaRPr lang="es-ES" b="1" dirty="0" smtClean="0">
              <a:solidFill>
                <a:srgbClr val="0070C0"/>
              </a:solidFill>
              <a:sym typeface="Symbol"/>
            </a:endParaRPr>
          </a:p>
          <a:p>
            <a:pPr>
              <a:buFont typeface="Symbol" pitchFamily="18" charset="2"/>
              <a:buChar char="·"/>
            </a:pPr>
            <a:r>
              <a:rPr lang="es-ES" b="1" dirty="0" smtClean="0">
                <a:solidFill>
                  <a:srgbClr val="00B050"/>
                </a:solidFill>
              </a:rPr>
              <a:t> </a:t>
            </a:r>
            <a:r>
              <a:rPr lang="es-ES" b="1" dirty="0" err="1" smtClean="0">
                <a:solidFill>
                  <a:srgbClr val="00B050"/>
                </a:solidFill>
              </a:rPr>
              <a:t>Master</a:t>
            </a:r>
            <a:r>
              <a:rPr lang="es-ES" b="1" dirty="0" smtClean="0">
                <a:solidFill>
                  <a:srgbClr val="00B050"/>
                </a:solidFill>
              </a:rPr>
              <a:t> </a:t>
            </a:r>
            <a:r>
              <a:rPr lang="es-ES" b="1" dirty="0" err="1" smtClean="0">
                <a:solidFill>
                  <a:srgbClr val="00B050"/>
                </a:solidFill>
              </a:rPr>
              <a:t>students</a:t>
            </a:r>
            <a:endParaRPr lang="es-ES" b="1" dirty="0" smtClean="0">
              <a:solidFill>
                <a:srgbClr val="00B050"/>
              </a:solidFill>
            </a:endParaRPr>
          </a:p>
          <a:p>
            <a:r>
              <a:rPr lang="es-ES" b="1" dirty="0" smtClean="0">
                <a:solidFill>
                  <a:srgbClr val="FF0000"/>
                </a:solidFill>
                <a:sym typeface="Symbol"/>
              </a:rPr>
              <a:t></a:t>
            </a:r>
            <a:r>
              <a:rPr lang="es-ES" b="1" dirty="0" smtClean="0">
                <a:solidFill>
                  <a:srgbClr val="00B050"/>
                </a:solidFill>
              </a:rPr>
              <a:t> </a:t>
            </a:r>
            <a:r>
              <a:rPr lang="es-ES" b="1" dirty="0" err="1" smtClean="0">
                <a:solidFill>
                  <a:srgbClr val="FF0000"/>
                </a:solidFill>
              </a:rPr>
              <a:t>Engineers</a:t>
            </a:r>
            <a:endParaRPr lang="es-ES" b="1" dirty="0" smtClean="0">
              <a:solidFill>
                <a:srgbClr val="FF0000"/>
              </a:solidFill>
            </a:endParaRPr>
          </a:p>
          <a:p>
            <a:pPr>
              <a:buFont typeface="Symbol" pitchFamily="18" charset="2"/>
              <a:buChar char="·"/>
            </a:pPr>
            <a:r>
              <a:rPr lang="es-ES" b="1" dirty="0" smtClean="0">
                <a:solidFill>
                  <a:srgbClr val="FFC000"/>
                </a:solidFill>
              </a:rPr>
              <a:t> </a:t>
            </a:r>
            <a:r>
              <a:rPr lang="es-ES" b="1" dirty="0" err="1" smtClean="0">
                <a:solidFill>
                  <a:srgbClr val="FFC000"/>
                </a:solidFill>
              </a:rPr>
              <a:t>Theorists</a:t>
            </a:r>
            <a:r>
              <a:rPr lang="es-ES" b="1" dirty="0" smtClean="0">
                <a:solidFill>
                  <a:srgbClr val="FFC000"/>
                </a:solidFill>
              </a:rPr>
              <a:t> </a:t>
            </a:r>
            <a:endParaRPr lang="es-ES" b="1" dirty="0">
              <a:solidFill>
                <a:srgbClr val="FFC000"/>
              </a:solidFill>
            </a:endParaRPr>
          </a:p>
        </p:txBody>
      </p:sp>
      <p:sp>
        <p:nvSpPr>
          <p:cNvPr id="18" name="10 Rectángulo"/>
          <p:cNvSpPr>
            <a:spLocks noChangeArrowheads="1"/>
          </p:cNvSpPr>
          <p:nvPr/>
        </p:nvSpPr>
        <p:spPr bwMode="auto">
          <a:xfrm>
            <a:off x="179388" y="4901406"/>
            <a:ext cx="7488237" cy="831850"/>
          </a:xfrm>
          <a:prstGeom prst="rect">
            <a:avLst/>
          </a:prstGeom>
          <a:noFill/>
          <a:ln w="9525">
            <a:noFill/>
            <a:miter lim="800000"/>
            <a:headEnd/>
            <a:tailEnd/>
          </a:ln>
        </p:spPr>
        <p:txBody>
          <a:bodyPr>
            <a:spAutoFit/>
          </a:bodyPr>
          <a:lstStyle/>
          <a:p>
            <a:r>
              <a:rPr lang="en-US" altLang="es-ES" sz="1600" b="1" dirty="0">
                <a:solidFill>
                  <a:srgbClr val="FF0000"/>
                </a:solidFill>
              </a:rPr>
              <a:t>Indirect searches for new physics through precision </a:t>
            </a:r>
          </a:p>
          <a:p>
            <a:r>
              <a:rPr lang="en-US" altLang="es-ES" sz="1600" b="1" dirty="0">
                <a:solidFill>
                  <a:srgbClr val="FF0000"/>
                </a:solidFill>
              </a:rPr>
              <a:t>measurements </a:t>
            </a:r>
            <a:r>
              <a:rPr lang="en-US" altLang="es-ES" sz="1600" b="1" dirty="0">
                <a:sym typeface="Symbol" pitchFamily="18" charset="2"/>
              </a:rPr>
              <a:t>Particles created </a:t>
            </a:r>
            <a:r>
              <a:rPr lang="en-US" altLang="es-ES" sz="1600" b="1" i="1" dirty="0">
                <a:sym typeface="Symbol" pitchFamily="18" charset="2"/>
              </a:rPr>
              <a:t>off-shell </a:t>
            </a:r>
          </a:p>
          <a:p>
            <a:r>
              <a:rPr lang="en-US" altLang="es-ES" sz="1600" b="1" i="1" dirty="0">
                <a:sym typeface="Symbol" pitchFamily="18" charset="2"/>
              </a:rPr>
              <a:t>Evidence in quantum effects (loops) </a:t>
            </a:r>
            <a:r>
              <a:rPr lang="en-US" altLang="es-ES" sz="1600" i="1" dirty="0">
                <a:sym typeface="Symbol" pitchFamily="18" charset="2"/>
              </a:rPr>
              <a:t>(BR’s, asymmetries… ) </a:t>
            </a:r>
            <a:endParaRPr lang="en-US" altLang="es-ES" sz="1600" i="1" dirty="0"/>
          </a:p>
        </p:txBody>
      </p:sp>
      <p:pic>
        <p:nvPicPr>
          <p:cNvPr id="19" name="Picture 2"/>
          <p:cNvPicPr>
            <a:picLocks noChangeAspect="1" noChangeArrowheads="1"/>
          </p:cNvPicPr>
          <p:nvPr/>
        </p:nvPicPr>
        <p:blipFill>
          <a:blip r:embed="rId3" cstate="print"/>
          <a:srcRect/>
          <a:stretch>
            <a:fillRect/>
          </a:stretch>
        </p:blipFill>
        <p:spPr bwMode="auto">
          <a:xfrm>
            <a:off x="9828584" y="4653136"/>
            <a:ext cx="3140075" cy="1684337"/>
          </a:xfrm>
          <a:prstGeom prst="rect">
            <a:avLst/>
          </a:prstGeom>
          <a:noFill/>
          <a:ln w="9525">
            <a:noFill/>
            <a:miter lim="800000"/>
            <a:headEnd/>
            <a:tailEnd/>
          </a:ln>
        </p:spPr>
      </p:pic>
      <p:sp>
        <p:nvSpPr>
          <p:cNvPr id="21" name="20 CuadroTexto"/>
          <p:cNvSpPr txBox="1"/>
          <p:nvPr/>
        </p:nvSpPr>
        <p:spPr>
          <a:xfrm>
            <a:off x="179512" y="4554339"/>
            <a:ext cx="2880320" cy="369332"/>
          </a:xfrm>
          <a:prstGeom prst="rect">
            <a:avLst/>
          </a:prstGeom>
          <a:noFill/>
        </p:spPr>
        <p:txBody>
          <a:bodyPr wrap="square" rtlCol="0">
            <a:spAutoFit/>
          </a:bodyPr>
          <a:lstStyle/>
          <a:p>
            <a:r>
              <a:rPr lang="es-ES" b="1" u="sng" dirty="0" err="1" smtClean="0"/>
              <a:t>Scientific</a:t>
            </a:r>
            <a:r>
              <a:rPr lang="es-ES" b="1" u="sng" dirty="0" smtClean="0"/>
              <a:t> </a:t>
            </a:r>
            <a:r>
              <a:rPr lang="es-ES" b="1" u="sng" dirty="0" err="1" smtClean="0"/>
              <a:t>goals</a:t>
            </a:r>
            <a:endParaRPr lang="es-ES" b="1" u="sng" dirty="0"/>
          </a:p>
        </p:txBody>
      </p:sp>
      <p:pic>
        <p:nvPicPr>
          <p:cNvPr id="2051" name="Picture 3"/>
          <p:cNvPicPr>
            <a:picLocks noChangeAspect="1" noChangeArrowheads="1"/>
          </p:cNvPicPr>
          <p:nvPr/>
        </p:nvPicPr>
        <p:blipFill>
          <a:blip r:embed="rId4" cstate="print"/>
          <a:srcRect/>
          <a:stretch>
            <a:fillRect/>
          </a:stretch>
        </p:blipFill>
        <p:spPr bwMode="auto">
          <a:xfrm>
            <a:off x="5292080" y="4120739"/>
            <a:ext cx="3851920" cy="2737262"/>
          </a:xfrm>
          <a:prstGeom prst="rect">
            <a:avLst/>
          </a:prstGeom>
          <a:noFill/>
          <a:ln w="9525">
            <a:noFill/>
            <a:miter lim="800000"/>
            <a:headEnd/>
            <a:tailEnd/>
          </a:ln>
        </p:spPr>
      </p:pic>
      <p:sp>
        <p:nvSpPr>
          <p:cNvPr id="23" name="22 Rectángulo"/>
          <p:cNvSpPr/>
          <p:nvPr/>
        </p:nvSpPr>
        <p:spPr>
          <a:xfrm>
            <a:off x="7596336" y="6093296"/>
            <a:ext cx="1282723" cy="276999"/>
          </a:xfrm>
          <a:prstGeom prst="rect">
            <a:avLst/>
          </a:prstGeom>
        </p:spPr>
        <p:txBody>
          <a:bodyPr wrap="none">
            <a:spAutoFit/>
          </a:bodyPr>
          <a:lstStyle/>
          <a:p>
            <a:r>
              <a:rPr lang="es-ES" sz="1200" dirty="0" smtClean="0">
                <a:hlinkClick r:id="rId5"/>
              </a:rPr>
              <a:t>arXiv:1512.04442</a:t>
            </a:r>
            <a:endParaRPr lang="es-ES" sz="1200" dirty="0"/>
          </a:p>
        </p:txBody>
      </p:sp>
      <p:sp>
        <p:nvSpPr>
          <p:cNvPr id="24" name="23 CuadroTexto"/>
          <p:cNvSpPr txBox="1"/>
          <p:nvPr/>
        </p:nvSpPr>
        <p:spPr>
          <a:xfrm>
            <a:off x="6722007" y="3789040"/>
            <a:ext cx="1738425" cy="369332"/>
          </a:xfrm>
          <a:prstGeom prst="rect">
            <a:avLst/>
          </a:prstGeom>
          <a:noFill/>
        </p:spPr>
        <p:txBody>
          <a:bodyPr wrap="none" rtlCol="0">
            <a:spAutoFit/>
          </a:bodyPr>
          <a:lstStyle/>
          <a:p>
            <a:r>
              <a:rPr lang="es-ES" dirty="0" smtClean="0"/>
              <a:t>Z’, a </a:t>
            </a:r>
            <a:r>
              <a:rPr lang="es-ES" dirty="0" err="1" smtClean="0"/>
              <a:t>leptoquark</a:t>
            </a:r>
            <a:r>
              <a:rPr lang="es-ES" dirty="0" smtClean="0"/>
              <a:t>?</a:t>
            </a:r>
            <a:endParaRPr lang="es-ES" dirty="0"/>
          </a:p>
        </p:txBody>
      </p:sp>
      <p:sp>
        <p:nvSpPr>
          <p:cNvPr id="28" name="27 Rectángulo"/>
          <p:cNvSpPr/>
          <p:nvPr/>
        </p:nvSpPr>
        <p:spPr>
          <a:xfrm>
            <a:off x="6571156" y="3473035"/>
            <a:ext cx="2116357" cy="369332"/>
          </a:xfrm>
          <a:prstGeom prst="rect">
            <a:avLst/>
          </a:prstGeom>
          <a:solidFill>
            <a:srgbClr val="FFFF00"/>
          </a:solidFill>
        </p:spPr>
        <p:txBody>
          <a:bodyPr wrap="square">
            <a:spAutoFit/>
          </a:bodyPr>
          <a:lstStyle/>
          <a:p>
            <a:r>
              <a:rPr lang="es-ES" b="1" dirty="0" smtClean="0"/>
              <a:t>3.4</a:t>
            </a:r>
            <a:r>
              <a:rPr lang="es-ES" b="1" dirty="0" smtClean="0">
                <a:sym typeface="Symbol"/>
              </a:rPr>
              <a:t> </a:t>
            </a:r>
            <a:r>
              <a:rPr lang="es-ES" b="1" dirty="0" err="1" smtClean="0">
                <a:sym typeface="Symbol"/>
              </a:rPr>
              <a:t>from</a:t>
            </a:r>
            <a:r>
              <a:rPr lang="es-ES" b="1" dirty="0" smtClean="0">
                <a:sym typeface="Symbol"/>
              </a:rPr>
              <a:t> </a:t>
            </a:r>
            <a:r>
              <a:rPr lang="es-ES" b="1" dirty="0" err="1" smtClean="0">
                <a:sym typeface="Symbol"/>
              </a:rPr>
              <a:t>the</a:t>
            </a:r>
            <a:r>
              <a:rPr lang="es-ES" b="1" dirty="0" smtClean="0">
                <a:sym typeface="Symbol"/>
              </a:rPr>
              <a:t> SM!</a:t>
            </a:r>
            <a:endParaRPr lang="es-ES" b="1" dirty="0"/>
          </a:p>
        </p:txBody>
      </p:sp>
      <p:graphicFrame>
        <p:nvGraphicFramePr>
          <p:cNvPr id="31" name="30 Tabla"/>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068776021"/>
              </p:ext>
            </p:extLst>
          </p:nvPr>
        </p:nvGraphicFramePr>
        <p:xfrm>
          <a:off x="10260632" y="1052736"/>
          <a:ext cx="2697317" cy="1162050"/>
        </p:xfrm>
        <a:graphic>
          <a:graphicData uri="http://schemas.openxmlformats.org/drawingml/2006/table">
            <a:tbl>
              <a:tblPr firstRow="1" bandRow="1">
                <a:tableStyleId>{2D5ABB26-0587-4C30-8999-92F81FD0307C}</a:tableStyleId>
              </a:tblPr>
              <a:tblGrid>
                <a:gridCol w="2697317"/>
              </a:tblGrid>
              <a:tr h="551974">
                <a:tc>
                  <a:txBody>
                    <a:bodyPr/>
                    <a:lstStyle/>
                    <a:p>
                      <a:r>
                        <a:rPr lang="es-ES" sz="1400" dirty="0" smtClean="0">
                          <a:latin typeface="Arial" panose="020B0604020202020204" pitchFamily="34" charset="0"/>
                          <a:cs typeface="Arial" panose="020B0604020202020204" pitchFamily="34" charset="0"/>
                        </a:rPr>
                        <a:t>GVPROMETEOII/2014/049</a:t>
                      </a:r>
                      <a:endParaRPr lang="es-ES" sz="1400" dirty="0">
                        <a:latin typeface="Arial" panose="020B0604020202020204" pitchFamily="34" charset="0"/>
                        <a:cs typeface="Arial" panose="020B0604020202020204" pitchFamily="34" charset="0"/>
                      </a:endParaRPr>
                    </a:p>
                  </a:txBody>
                  <a:tcPr marL="91441" marR="91441" marT="45766" marB="45766"/>
                </a:tc>
              </a:tr>
              <a:tr h="610076">
                <a:tc>
                  <a:txBody>
                    <a:bodyPr/>
                    <a:lstStyle/>
                    <a:p>
                      <a:endParaRPr lang="es-ES" sz="1400" dirty="0">
                        <a:latin typeface="Arial" panose="020B0604020202020204" pitchFamily="34" charset="0"/>
                        <a:cs typeface="Arial" panose="020B0604020202020204" pitchFamily="34" charset="0"/>
                      </a:endParaRPr>
                    </a:p>
                  </a:txBody>
                  <a:tcPr marL="91441" marR="91441" marT="45766" marB="45766"/>
                </a:tc>
              </a:tr>
            </a:tbl>
          </a:graphicData>
        </a:graphic>
      </p:graphicFrame>
      <p:sp>
        <p:nvSpPr>
          <p:cNvPr id="32" name="31 Rectángulo"/>
          <p:cNvSpPr/>
          <p:nvPr/>
        </p:nvSpPr>
        <p:spPr>
          <a:xfrm>
            <a:off x="179512" y="6217567"/>
            <a:ext cx="2150653" cy="307777"/>
          </a:xfrm>
          <a:prstGeom prst="rect">
            <a:avLst/>
          </a:prstGeom>
        </p:spPr>
        <p:txBody>
          <a:bodyPr wrap="none">
            <a:spAutoFit/>
          </a:bodyPr>
          <a:lstStyle/>
          <a:p>
            <a:r>
              <a:rPr lang="es-ES" sz="1400" b="1" dirty="0" smtClean="0">
                <a:solidFill>
                  <a:srgbClr val="800000"/>
                </a:solidFill>
              </a:rPr>
              <a:t>GVPROMETEOII/2014/049</a:t>
            </a:r>
            <a:endParaRPr lang="es-ES" sz="1400" b="1" dirty="0">
              <a:solidFill>
                <a:srgbClr val="800000"/>
              </a:solidFill>
            </a:endParaRPr>
          </a:p>
        </p:txBody>
      </p:sp>
      <p:sp>
        <p:nvSpPr>
          <p:cNvPr id="33" name="32 Rectángulo"/>
          <p:cNvSpPr/>
          <p:nvPr/>
        </p:nvSpPr>
        <p:spPr>
          <a:xfrm>
            <a:off x="179512" y="6453336"/>
            <a:ext cx="1862626" cy="307777"/>
          </a:xfrm>
          <a:prstGeom prst="rect">
            <a:avLst/>
          </a:prstGeom>
        </p:spPr>
        <p:txBody>
          <a:bodyPr wrap="none">
            <a:spAutoFit/>
          </a:bodyPr>
          <a:lstStyle/>
          <a:p>
            <a:r>
              <a:rPr lang="es-ES" sz="1400" b="1" dirty="0" smtClean="0">
                <a:solidFill>
                  <a:srgbClr val="800000"/>
                </a:solidFill>
                <a:cs typeface="Arial" panose="020B0604020202020204" pitchFamily="34" charset="0"/>
              </a:rPr>
              <a:t>FPA2013-48020-C3-2-P</a:t>
            </a:r>
            <a:endParaRPr lang="es-ES" sz="1400" b="1" dirty="0">
              <a:solidFill>
                <a:srgbClr val="800000"/>
              </a:solidFill>
              <a:cs typeface="Arial" panose="020B0604020202020204" pitchFamily="34" charset="0"/>
            </a:endParaRPr>
          </a:p>
        </p:txBody>
      </p:sp>
      <p:sp>
        <p:nvSpPr>
          <p:cNvPr id="35" name="34 CuadroTexto"/>
          <p:cNvSpPr txBox="1"/>
          <p:nvPr/>
        </p:nvSpPr>
        <p:spPr>
          <a:xfrm>
            <a:off x="6257176" y="6021288"/>
            <a:ext cx="619080" cy="369332"/>
          </a:xfrm>
          <a:prstGeom prst="rect">
            <a:avLst/>
          </a:prstGeom>
          <a:noFill/>
        </p:spPr>
        <p:txBody>
          <a:bodyPr wrap="none" rtlCol="0">
            <a:spAutoFit/>
          </a:bodyPr>
          <a:lstStyle/>
          <a:p>
            <a:r>
              <a:rPr lang="es-ES" dirty="0" smtClean="0"/>
              <a:t>3fb</a:t>
            </a:r>
            <a:r>
              <a:rPr lang="es-ES" baseline="30000" dirty="0" smtClean="0"/>
              <a:t>-1</a:t>
            </a:r>
            <a:endParaRPr lang="es-ES" baseline="30000" dirty="0"/>
          </a:p>
        </p:txBody>
      </p:sp>
      <p:pic>
        <p:nvPicPr>
          <p:cNvPr id="29" name="Picture 5"/>
          <p:cNvPicPr>
            <a:picLocks noChangeAspect="1" noChangeArrowheads="1"/>
          </p:cNvPicPr>
          <p:nvPr/>
        </p:nvPicPr>
        <p:blipFill>
          <a:blip r:embed="rId6" cstate="print"/>
          <a:srcRect/>
          <a:stretch>
            <a:fillRect/>
          </a:stretch>
        </p:blipFill>
        <p:spPr bwMode="auto">
          <a:xfrm>
            <a:off x="2771800" y="5733256"/>
            <a:ext cx="2001552" cy="980703"/>
          </a:xfrm>
          <a:prstGeom prst="rect">
            <a:avLst/>
          </a:prstGeom>
          <a:noFill/>
          <a:ln w="9525">
            <a:noFill/>
            <a:miter lim="800000"/>
            <a:headEnd/>
            <a:tailEnd/>
          </a:ln>
        </p:spPr>
      </p:pic>
      <p:pic>
        <p:nvPicPr>
          <p:cNvPr id="30" name="Picture 3"/>
          <p:cNvPicPr>
            <a:picLocks noChangeAspect="1" noChangeArrowheads="1"/>
          </p:cNvPicPr>
          <p:nvPr/>
        </p:nvPicPr>
        <p:blipFill>
          <a:blip r:embed="rId7" cstate="print"/>
          <a:srcRect/>
          <a:stretch>
            <a:fillRect/>
          </a:stretch>
        </p:blipFill>
        <p:spPr>
          <a:xfrm>
            <a:off x="7846658" y="5780"/>
            <a:ext cx="1297342" cy="902940"/>
          </a:xfrm>
          <a:prstGeom prst="rect">
            <a:avLst/>
          </a:prstGeom>
        </p:spPr>
      </p:pic>
      <p:pic>
        <p:nvPicPr>
          <p:cNvPr id="2050" name="Picture 2"/>
          <p:cNvPicPr>
            <a:picLocks noChangeAspect="1" noChangeArrowheads="1"/>
          </p:cNvPicPr>
          <p:nvPr/>
        </p:nvPicPr>
        <p:blipFill>
          <a:blip r:embed="rId8" cstate="print"/>
          <a:srcRect/>
          <a:stretch>
            <a:fillRect/>
          </a:stretch>
        </p:blipFill>
        <p:spPr bwMode="auto">
          <a:xfrm>
            <a:off x="160937" y="1277280"/>
            <a:ext cx="5851223" cy="2871800"/>
          </a:xfrm>
          <a:prstGeom prst="rect">
            <a:avLst/>
          </a:prstGeom>
          <a:noFill/>
          <a:ln w="9525">
            <a:noFill/>
            <a:miter lim="800000"/>
            <a:headEnd/>
            <a:tailEnd/>
          </a:ln>
        </p:spPr>
      </p:pic>
      <p:sp>
        <p:nvSpPr>
          <p:cNvPr id="36" name="35 CuadroTexto"/>
          <p:cNvSpPr txBox="1"/>
          <p:nvPr/>
        </p:nvSpPr>
        <p:spPr>
          <a:xfrm>
            <a:off x="5004048" y="6523863"/>
            <a:ext cx="2922723" cy="369332"/>
          </a:xfrm>
          <a:prstGeom prst="rect">
            <a:avLst/>
          </a:prstGeom>
          <a:noFill/>
        </p:spPr>
        <p:txBody>
          <a:bodyPr wrap="none" rtlCol="0">
            <a:spAutoFit/>
          </a:bodyPr>
          <a:lstStyle/>
          <a:p>
            <a:r>
              <a:rPr lang="es-ES" b="1" dirty="0" smtClean="0"/>
              <a:t>B</a:t>
            </a:r>
            <a:r>
              <a:rPr lang="es-ES" b="1" baseline="30000" dirty="0" smtClean="0"/>
              <a:t>0</a:t>
            </a:r>
            <a:r>
              <a:rPr lang="es-ES" b="1" dirty="0" smtClean="0">
                <a:sym typeface="Symbol"/>
              </a:rPr>
              <a:t>K*</a:t>
            </a:r>
            <a:r>
              <a:rPr lang="es-ES" b="1" dirty="0" err="1" smtClean="0">
                <a:latin typeface="Symbol" panose="05050102010706020507" pitchFamily="18" charset="2"/>
                <a:sym typeface="Symbol"/>
              </a:rPr>
              <a:t>m</a:t>
            </a:r>
            <a:r>
              <a:rPr lang="es-ES" b="1" baseline="30000" dirty="0" err="1" smtClean="0">
                <a:latin typeface="Symbol" panose="05050102010706020507" pitchFamily="18" charset="2"/>
                <a:sym typeface="Symbol"/>
              </a:rPr>
              <a:t>+</a:t>
            </a:r>
            <a:r>
              <a:rPr lang="es-ES" b="1" dirty="0" err="1" smtClean="0">
                <a:latin typeface="Symbol" panose="05050102010706020507" pitchFamily="18" charset="2"/>
                <a:sym typeface="Symbol"/>
              </a:rPr>
              <a:t>m</a:t>
            </a:r>
            <a:r>
              <a:rPr lang="es-ES" b="1" baseline="30000" dirty="0" smtClean="0">
                <a:latin typeface="Symbol" panose="05050102010706020507" pitchFamily="18" charset="2"/>
                <a:sym typeface="Symbol"/>
              </a:rPr>
              <a:t>-</a:t>
            </a:r>
            <a:r>
              <a:rPr lang="es-ES" b="1" dirty="0" smtClean="0">
                <a:latin typeface="Symbol" panose="05050102010706020507" pitchFamily="18" charset="2"/>
              </a:rPr>
              <a:t> </a:t>
            </a:r>
            <a:r>
              <a:rPr lang="es-ES" b="1" dirty="0" smtClean="0"/>
              <a:t>angular </a:t>
            </a:r>
            <a:r>
              <a:rPr lang="es-ES" b="1" dirty="0" err="1" smtClean="0"/>
              <a:t>analysis</a:t>
            </a:r>
            <a:endParaRPr lang="es-ES" b="1" dirty="0"/>
          </a:p>
        </p:txBody>
      </p:sp>
      <p:cxnSp>
        <p:nvCxnSpPr>
          <p:cNvPr id="26" name="25 Conector recto de flecha"/>
          <p:cNvCxnSpPr/>
          <p:nvPr/>
        </p:nvCxnSpPr>
        <p:spPr>
          <a:xfrm flipH="1">
            <a:off x="6876256" y="4120739"/>
            <a:ext cx="216024" cy="11804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60901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3 CuadroTexto"/>
          <p:cNvSpPr txBox="1">
            <a:spLocks noChangeArrowheads="1"/>
          </p:cNvSpPr>
          <p:nvPr/>
        </p:nvSpPr>
        <p:spPr bwMode="auto">
          <a:xfrm>
            <a:off x="179388" y="25400"/>
            <a:ext cx="2676525" cy="708025"/>
          </a:xfrm>
          <a:prstGeom prst="rect">
            <a:avLst/>
          </a:prstGeom>
          <a:noFill/>
          <a:ln w="9525">
            <a:noFill/>
            <a:miter lim="800000"/>
            <a:headEnd/>
            <a:tailEnd/>
          </a:ln>
        </p:spPr>
        <p:txBody>
          <a:bodyPr wrap="none">
            <a:spAutoFit/>
          </a:bodyPr>
          <a:lstStyle/>
          <a:p>
            <a:r>
              <a:rPr lang="es-ES_tradnl" altLang="es-ES" sz="4000" b="1" dirty="0" err="1">
                <a:solidFill>
                  <a:srgbClr val="000099"/>
                </a:solidFill>
                <a:latin typeface="Calibri" pitchFamily="34" charset="0"/>
              </a:rPr>
              <a:t>LHCb@IFIC</a:t>
            </a:r>
            <a:r>
              <a:rPr lang="es-ES_tradnl" altLang="es-ES" sz="2800" b="1" dirty="0">
                <a:solidFill>
                  <a:srgbClr val="000099"/>
                </a:solidFill>
                <a:latin typeface="Calibri" pitchFamily="34" charset="0"/>
              </a:rPr>
              <a:t>  </a:t>
            </a:r>
          </a:p>
        </p:txBody>
      </p:sp>
      <p:pic>
        <p:nvPicPr>
          <p:cNvPr id="5" name="Picture 3"/>
          <p:cNvPicPr>
            <a:picLocks noChangeAspect="1" noChangeArrowheads="1"/>
          </p:cNvPicPr>
          <p:nvPr/>
        </p:nvPicPr>
        <p:blipFill>
          <a:blip r:embed="rId2" cstate="print"/>
          <a:srcRect/>
          <a:stretch>
            <a:fillRect/>
          </a:stretch>
        </p:blipFill>
        <p:spPr>
          <a:xfrm>
            <a:off x="7846658" y="5780"/>
            <a:ext cx="1297342" cy="902940"/>
          </a:xfrm>
          <a:prstGeom prst="rect">
            <a:avLst/>
          </a:prstGeom>
        </p:spPr>
      </p:pic>
      <p:pic>
        <p:nvPicPr>
          <p:cNvPr id="4098" name="Picture 2" descr="https://lbgroups.cern.ch/online/OperationsPlots/index_files/2015IntegratedLumiLHCbTime.png"/>
          <p:cNvPicPr>
            <a:picLocks noChangeAspect="1" noChangeArrowheads="1"/>
          </p:cNvPicPr>
          <p:nvPr/>
        </p:nvPicPr>
        <p:blipFill>
          <a:blip r:embed="rId3" cstate="print"/>
          <a:srcRect/>
          <a:stretch>
            <a:fillRect/>
          </a:stretch>
        </p:blipFill>
        <p:spPr bwMode="auto">
          <a:xfrm>
            <a:off x="9298892" y="4149080"/>
            <a:ext cx="3986076" cy="2522021"/>
          </a:xfrm>
          <a:prstGeom prst="rect">
            <a:avLst/>
          </a:prstGeom>
          <a:noFill/>
        </p:spPr>
      </p:pic>
      <p:sp>
        <p:nvSpPr>
          <p:cNvPr id="10" name="9 Rectángulo"/>
          <p:cNvSpPr/>
          <p:nvPr/>
        </p:nvSpPr>
        <p:spPr>
          <a:xfrm>
            <a:off x="251520" y="910461"/>
            <a:ext cx="4572000" cy="646331"/>
          </a:xfrm>
          <a:prstGeom prst="rect">
            <a:avLst/>
          </a:prstGeom>
        </p:spPr>
        <p:txBody>
          <a:bodyPr>
            <a:spAutoFit/>
          </a:bodyPr>
          <a:lstStyle/>
          <a:p>
            <a:r>
              <a:rPr lang="fr-FR" b="1" dirty="0" smtClean="0">
                <a:solidFill>
                  <a:srgbClr val="0000CC"/>
                </a:solidFill>
              </a:rPr>
              <a:t>Nature 522, 68–72 (2015)</a:t>
            </a:r>
          </a:p>
          <a:p>
            <a:endParaRPr lang="fr-FR" b="1" dirty="0">
              <a:solidFill>
                <a:srgbClr val="0000CC"/>
              </a:solidFill>
            </a:endParaRPr>
          </a:p>
        </p:txBody>
      </p:sp>
      <p:sp>
        <p:nvSpPr>
          <p:cNvPr id="11" name="10 Rectángulo"/>
          <p:cNvSpPr/>
          <p:nvPr/>
        </p:nvSpPr>
        <p:spPr>
          <a:xfrm>
            <a:off x="9505056" y="4150822"/>
            <a:ext cx="4572000" cy="400110"/>
          </a:xfrm>
          <a:prstGeom prst="rect">
            <a:avLst/>
          </a:prstGeom>
        </p:spPr>
        <p:txBody>
          <a:bodyPr>
            <a:spAutoFit/>
          </a:bodyPr>
          <a:lstStyle/>
          <a:p>
            <a:r>
              <a:rPr lang="fr-FR" sz="2000" b="1" dirty="0" err="1" smtClean="0">
                <a:solidFill>
                  <a:srgbClr val="FF0000"/>
                </a:solidFill>
              </a:rPr>
              <a:t>Run</a:t>
            </a:r>
            <a:r>
              <a:rPr lang="fr-FR" sz="2000" b="1" dirty="0" smtClean="0">
                <a:solidFill>
                  <a:srgbClr val="FF0000"/>
                </a:solidFill>
              </a:rPr>
              <a:t> 2 data </a:t>
            </a:r>
            <a:endParaRPr lang="fr-FR" sz="2000" b="1" dirty="0">
              <a:solidFill>
                <a:srgbClr val="FF0000"/>
              </a:solidFill>
            </a:endParaRPr>
          </a:p>
        </p:txBody>
      </p:sp>
      <p:sp>
        <p:nvSpPr>
          <p:cNvPr id="12" name="11 CuadroTexto"/>
          <p:cNvSpPr txBox="1"/>
          <p:nvPr/>
        </p:nvSpPr>
        <p:spPr>
          <a:xfrm>
            <a:off x="562591" y="1484784"/>
            <a:ext cx="1273105" cy="369332"/>
          </a:xfrm>
          <a:prstGeom prst="rect">
            <a:avLst/>
          </a:prstGeom>
          <a:noFill/>
        </p:spPr>
        <p:txBody>
          <a:bodyPr wrap="none" rtlCol="0">
            <a:spAutoFit/>
          </a:bodyPr>
          <a:lstStyle/>
          <a:p>
            <a:r>
              <a:rPr lang="es-ES" dirty="0" err="1" smtClean="0"/>
              <a:t>Run</a:t>
            </a:r>
            <a:r>
              <a:rPr lang="es-ES" dirty="0" smtClean="0"/>
              <a:t> 1: 3fb</a:t>
            </a:r>
            <a:r>
              <a:rPr lang="es-ES" baseline="30000" dirty="0" smtClean="0"/>
              <a:t>-1</a:t>
            </a:r>
            <a:endParaRPr lang="es-ES" baseline="30000" dirty="0"/>
          </a:p>
        </p:txBody>
      </p:sp>
      <p:sp>
        <p:nvSpPr>
          <p:cNvPr id="13" name="12 CuadroTexto"/>
          <p:cNvSpPr txBox="1"/>
          <p:nvPr/>
        </p:nvSpPr>
        <p:spPr>
          <a:xfrm>
            <a:off x="755576" y="1835532"/>
            <a:ext cx="893193" cy="369332"/>
          </a:xfrm>
          <a:prstGeom prst="rect">
            <a:avLst/>
          </a:prstGeom>
          <a:noFill/>
        </p:spPr>
        <p:txBody>
          <a:bodyPr wrap="none" rtlCol="0">
            <a:spAutoFit/>
          </a:bodyPr>
          <a:lstStyle/>
          <a:p>
            <a:r>
              <a:rPr lang="es-ES" b="1" dirty="0" smtClean="0"/>
              <a:t>B</a:t>
            </a:r>
            <a:r>
              <a:rPr lang="es-ES" b="1" baseline="-25000" dirty="0" smtClean="0"/>
              <a:t>s</a:t>
            </a:r>
            <a:r>
              <a:rPr lang="es-ES" b="1" dirty="0" smtClean="0">
                <a:sym typeface="Symbol"/>
              </a:rPr>
              <a:t></a:t>
            </a:r>
            <a:endParaRPr lang="es-ES" b="1" dirty="0"/>
          </a:p>
        </p:txBody>
      </p:sp>
      <p:pic>
        <p:nvPicPr>
          <p:cNvPr id="4103" name="Picture 7" descr="Experimental constraints on the left-handed coupling, |VubL| and the fractional right-handed coupling, [epsi]R."/>
          <p:cNvPicPr>
            <a:picLocks noChangeAspect="1" noChangeArrowheads="1"/>
          </p:cNvPicPr>
          <p:nvPr/>
        </p:nvPicPr>
        <p:blipFill>
          <a:blip r:embed="rId4" cstate="print"/>
          <a:srcRect/>
          <a:stretch>
            <a:fillRect/>
          </a:stretch>
        </p:blipFill>
        <p:spPr bwMode="auto">
          <a:xfrm>
            <a:off x="232328" y="4005064"/>
            <a:ext cx="3528392" cy="2525076"/>
          </a:xfrm>
          <a:prstGeom prst="rect">
            <a:avLst/>
          </a:prstGeom>
          <a:noFill/>
        </p:spPr>
      </p:pic>
      <p:sp>
        <p:nvSpPr>
          <p:cNvPr id="16" name="15 Rectángulo"/>
          <p:cNvSpPr/>
          <p:nvPr/>
        </p:nvSpPr>
        <p:spPr>
          <a:xfrm>
            <a:off x="213137" y="3430741"/>
            <a:ext cx="3566775" cy="646331"/>
          </a:xfrm>
          <a:prstGeom prst="rect">
            <a:avLst/>
          </a:prstGeom>
        </p:spPr>
        <p:txBody>
          <a:bodyPr wrap="square">
            <a:spAutoFit/>
          </a:bodyPr>
          <a:lstStyle/>
          <a:p>
            <a:r>
              <a:rPr lang="fr-FR" b="1" dirty="0" smtClean="0">
                <a:solidFill>
                  <a:srgbClr val="0000CC"/>
                </a:solidFill>
              </a:rPr>
              <a:t>Nature  </a:t>
            </a:r>
            <a:r>
              <a:rPr lang="fr-FR" b="1" dirty="0" err="1" smtClean="0">
                <a:solidFill>
                  <a:srgbClr val="0000CC"/>
                </a:solidFill>
              </a:rPr>
              <a:t>Physics</a:t>
            </a:r>
            <a:r>
              <a:rPr lang="fr-FR" b="1" dirty="0" smtClean="0">
                <a:solidFill>
                  <a:srgbClr val="0000CC"/>
                </a:solidFill>
              </a:rPr>
              <a:t> 11, 743 (2015)</a:t>
            </a:r>
          </a:p>
          <a:p>
            <a:r>
              <a:rPr lang="es-ES" b="1" dirty="0"/>
              <a:t>|</a:t>
            </a:r>
            <a:r>
              <a:rPr lang="es-ES" b="1" dirty="0" err="1"/>
              <a:t>Vub</a:t>
            </a:r>
            <a:r>
              <a:rPr lang="es-ES" b="1" dirty="0"/>
              <a:t>| exclusive, </a:t>
            </a:r>
            <a:r>
              <a:rPr lang="es-ES" b="1" dirty="0">
                <a:latin typeface="Symbol" panose="05050102010706020507" pitchFamily="18" charset="2"/>
              </a:rPr>
              <a:t>L</a:t>
            </a:r>
            <a:r>
              <a:rPr lang="es-ES" b="1" baseline="-25000" dirty="0"/>
              <a:t>b</a:t>
            </a:r>
            <a:r>
              <a:rPr lang="es-ES" b="1" baseline="30000" dirty="0"/>
              <a:t>0</a:t>
            </a:r>
            <a:r>
              <a:rPr lang="es-ES" b="1" dirty="0">
                <a:sym typeface="Symbol"/>
              </a:rPr>
              <a:t></a:t>
            </a:r>
            <a:r>
              <a:rPr lang="es-ES" b="1" dirty="0" smtClean="0">
                <a:sym typeface="Symbol"/>
              </a:rPr>
              <a:t>p</a:t>
            </a:r>
            <a:r>
              <a:rPr lang="es-ES" b="1" dirty="0" smtClean="0">
                <a:latin typeface="Symbol" panose="05050102010706020507" pitchFamily="18" charset="2"/>
                <a:sym typeface="Symbol"/>
              </a:rPr>
              <a:t>m</a:t>
            </a:r>
            <a:r>
              <a:rPr lang="es-ES" b="1" baseline="30000" dirty="0" smtClean="0">
                <a:latin typeface="Symbol" panose="05050102010706020507" pitchFamily="18" charset="2"/>
                <a:sym typeface="Symbol"/>
              </a:rPr>
              <a:t>-</a:t>
            </a:r>
            <a:r>
              <a:rPr lang="es-ES" b="1" dirty="0" smtClean="0">
                <a:latin typeface="Symbol" panose="05050102010706020507" pitchFamily="18" charset="2"/>
                <a:sym typeface="Symbol"/>
              </a:rPr>
              <a:t>n</a:t>
            </a:r>
            <a:endParaRPr lang="es-ES" b="1" baseline="30000" dirty="0">
              <a:latin typeface="Symbol" panose="05050102010706020507" pitchFamily="18" charset="2"/>
            </a:endParaRPr>
          </a:p>
        </p:txBody>
      </p:sp>
      <p:pic>
        <p:nvPicPr>
          <p:cNvPr id="4105" name="Picture 9"/>
          <p:cNvPicPr>
            <a:picLocks noChangeAspect="1" noChangeArrowheads="1"/>
          </p:cNvPicPr>
          <p:nvPr/>
        </p:nvPicPr>
        <p:blipFill>
          <a:blip r:embed="rId5" cstate="print"/>
          <a:srcRect/>
          <a:stretch>
            <a:fillRect/>
          </a:stretch>
        </p:blipFill>
        <p:spPr bwMode="auto">
          <a:xfrm>
            <a:off x="4427984" y="861983"/>
            <a:ext cx="3388791" cy="2711033"/>
          </a:xfrm>
          <a:prstGeom prst="rect">
            <a:avLst/>
          </a:prstGeom>
          <a:noFill/>
          <a:ln w="9525">
            <a:noFill/>
            <a:miter lim="800000"/>
            <a:headEnd/>
            <a:tailEnd/>
          </a:ln>
        </p:spPr>
      </p:pic>
      <p:sp>
        <p:nvSpPr>
          <p:cNvPr id="19" name="18 CuadroTexto"/>
          <p:cNvSpPr txBox="1"/>
          <p:nvPr/>
        </p:nvSpPr>
        <p:spPr>
          <a:xfrm>
            <a:off x="778615" y="4404423"/>
            <a:ext cx="1273105" cy="369332"/>
          </a:xfrm>
          <a:prstGeom prst="rect">
            <a:avLst/>
          </a:prstGeom>
          <a:noFill/>
        </p:spPr>
        <p:txBody>
          <a:bodyPr wrap="none" rtlCol="0">
            <a:spAutoFit/>
          </a:bodyPr>
          <a:lstStyle/>
          <a:p>
            <a:r>
              <a:rPr lang="es-ES" dirty="0" err="1" smtClean="0"/>
              <a:t>Run</a:t>
            </a:r>
            <a:r>
              <a:rPr lang="es-ES" dirty="0" smtClean="0"/>
              <a:t> 1: 3fb</a:t>
            </a:r>
            <a:r>
              <a:rPr lang="es-ES" baseline="30000" dirty="0" smtClean="0"/>
              <a:t>-1</a:t>
            </a:r>
            <a:endParaRPr lang="es-ES" baseline="30000" dirty="0"/>
          </a:p>
        </p:txBody>
      </p:sp>
      <p:sp>
        <p:nvSpPr>
          <p:cNvPr id="20" name="19 CuadroTexto"/>
          <p:cNvSpPr txBox="1"/>
          <p:nvPr/>
        </p:nvSpPr>
        <p:spPr>
          <a:xfrm>
            <a:off x="6228184" y="980728"/>
            <a:ext cx="1220206" cy="369332"/>
          </a:xfrm>
          <a:prstGeom prst="rect">
            <a:avLst/>
          </a:prstGeom>
          <a:solidFill>
            <a:schemeClr val="bg1"/>
          </a:solidFill>
        </p:spPr>
        <p:txBody>
          <a:bodyPr wrap="none" rtlCol="0">
            <a:spAutoFit/>
          </a:bodyPr>
          <a:lstStyle/>
          <a:p>
            <a:r>
              <a:rPr lang="es-ES" dirty="0" smtClean="0"/>
              <a:t>Run1: 3fb</a:t>
            </a:r>
            <a:r>
              <a:rPr lang="es-ES" baseline="30000" dirty="0" smtClean="0"/>
              <a:t>-1</a:t>
            </a:r>
            <a:endParaRPr lang="es-ES" baseline="30000" dirty="0"/>
          </a:p>
        </p:txBody>
      </p:sp>
      <p:grpSp>
        <p:nvGrpSpPr>
          <p:cNvPr id="2" name="1 Grupo"/>
          <p:cNvGrpSpPr/>
          <p:nvPr/>
        </p:nvGrpSpPr>
        <p:grpSpPr>
          <a:xfrm>
            <a:off x="4101634" y="169977"/>
            <a:ext cx="3422694" cy="666735"/>
            <a:chOff x="4139952" y="44624"/>
            <a:chExt cx="3422694" cy="666735"/>
          </a:xfrm>
        </p:grpSpPr>
        <p:sp>
          <p:nvSpPr>
            <p:cNvPr id="4104" name="Rectangle 8"/>
            <p:cNvSpPr>
              <a:spLocks noChangeArrowheads="1"/>
            </p:cNvSpPr>
            <p:nvPr/>
          </p:nvSpPr>
          <p:spPr bwMode="auto">
            <a:xfrm>
              <a:off x="4162741" y="44624"/>
              <a:ext cx="3399905"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b="1" dirty="0" err="1">
                  <a:solidFill>
                    <a:srgbClr val="0000CC"/>
                  </a:solidFill>
                </a:rPr>
                <a:t>Phys.Rev.Lett</a:t>
              </a:r>
              <a:r>
                <a:rPr lang="es-ES" b="1" dirty="0">
                  <a:solidFill>
                    <a:srgbClr val="0000CC"/>
                  </a:solidFill>
                </a:rPr>
                <a:t>. 115 (2015) 072001 </a:t>
              </a:r>
            </a:p>
          </p:txBody>
        </p:sp>
        <p:sp>
          <p:nvSpPr>
            <p:cNvPr id="21" name="20 CuadroTexto"/>
            <p:cNvSpPr txBox="1"/>
            <p:nvPr/>
          </p:nvSpPr>
          <p:spPr>
            <a:xfrm>
              <a:off x="4139952" y="342027"/>
              <a:ext cx="2856488" cy="369332"/>
            </a:xfrm>
            <a:prstGeom prst="rect">
              <a:avLst/>
            </a:prstGeom>
            <a:noFill/>
          </p:spPr>
          <p:txBody>
            <a:bodyPr wrap="none" rtlCol="0">
              <a:spAutoFit/>
            </a:bodyPr>
            <a:lstStyle/>
            <a:p>
              <a:r>
                <a:rPr lang="es-ES" b="1" dirty="0" err="1" smtClean="0"/>
                <a:t>Pentaquark</a:t>
              </a:r>
              <a:r>
                <a:rPr lang="es-ES" b="1" dirty="0" smtClean="0"/>
                <a:t>, </a:t>
              </a:r>
              <a:r>
                <a:rPr lang="es-ES" b="1" dirty="0" smtClean="0">
                  <a:latin typeface="Symbol" panose="05050102010706020507" pitchFamily="18" charset="2"/>
                </a:rPr>
                <a:t>L</a:t>
              </a:r>
              <a:r>
                <a:rPr lang="es-ES" b="1" baseline="-25000" dirty="0" smtClean="0"/>
                <a:t>b</a:t>
              </a:r>
              <a:r>
                <a:rPr lang="es-ES" b="1" baseline="30000" dirty="0" smtClean="0"/>
                <a:t>0</a:t>
              </a:r>
              <a:r>
                <a:rPr lang="es-ES" b="1" dirty="0" smtClean="0">
                  <a:sym typeface="Symbol"/>
                </a:rPr>
                <a:t>[J/</a:t>
              </a:r>
              <a:r>
                <a:rPr lang="es-ES" b="1" dirty="0" err="1" smtClean="0">
                  <a:latin typeface="Symbol" panose="05050102010706020507" pitchFamily="18" charset="2"/>
                  <a:sym typeface="Symbol"/>
                </a:rPr>
                <a:t>y</a:t>
              </a:r>
              <a:r>
                <a:rPr lang="es-ES" b="1" dirty="0" err="1" smtClean="0">
                  <a:sym typeface="Symbol"/>
                </a:rPr>
                <a:t>p</a:t>
              </a:r>
              <a:r>
                <a:rPr lang="es-ES" b="1" dirty="0" smtClean="0">
                  <a:sym typeface="Symbol"/>
                </a:rPr>
                <a:t>]K</a:t>
              </a:r>
              <a:r>
                <a:rPr lang="es-ES" b="1" baseline="30000" dirty="0" smtClean="0">
                  <a:latin typeface="Symbol" panose="05050102010706020507" pitchFamily="18" charset="2"/>
                  <a:sym typeface="Symbol"/>
                </a:rPr>
                <a:t>-</a:t>
              </a:r>
              <a:endParaRPr lang="es-ES" b="1" baseline="30000" dirty="0">
                <a:latin typeface="Symbol" panose="05050102010706020507" pitchFamily="18" charset="2"/>
              </a:endParaRPr>
            </a:p>
          </p:txBody>
        </p:sp>
      </p:grpSp>
      <p:sp>
        <p:nvSpPr>
          <p:cNvPr id="22" name="21 CuadroTexto"/>
          <p:cNvSpPr txBox="1"/>
          <p:nvPr/>
        </p:nvSpPr>
        <p:spPr>
          <a:xfrm>
            <a:off x="251520" y="620688"/>
            <a:ext cx="2880320" cy="369332"/>
          </a:xfrm>
          <a:prstGeom prst="rect">
            <a:avLst/>
          </a:prstGeom>
          <a:noFill/>
        </p:spPr>
        <p:txBody>
          <a:bodyPr wrap="square" rtlCol="0">
            <a:spAutoFit/>
          </a:bodyPr>
          <a:lstStyle/>
          <a:p>
            <a:r>
              <a:rPr lang="es-ES" b="1" u="sng" dirty="0" err="1" smtClean="0"/>
              <a:t>Physics</a:t>
            </a:r>
            <a:r>
              <a:rPr lang="es-ES" b="1" u="sng" dirty="0" smtClean="0"/>
              <a:t> </a:t>
            </a:r>
            <a:r>
              <a:rPr lang="es-ES" b="1" u="sng" dirty="0" err="1" smtClean="0"/>
              <a:t>Highlights</a:t>
            </a:r>
            <a:endParaRPr lang="es-ES" b="1" u="sng" dirty="0"/>
          </a:p>
        </p:txBody>
      </p:sp>
      <p:sp>
        <p:nvSpPr>
          <p:cNvPr id="23" name="22 CuadroTexto"/>
          <p:cNvSpPr txBox="1"/>
          <p:nvPr/>
        </p:nvSpPr>
        <p:spPr>
          <a:xfrm>
            <a:off x="9468544" y="4582870"/>
            <a:ext cx="2757486" cy="646331"/>
          </a:xfrm>
          <a:prstGeom prst="rect">
            <a:avLst/>
          </a:prstGeom>
          <a:noFill/>
        </p:spPr>
        <p:txBody>
          <a:bodyPr wrap="none" rtlCol="0">
            <a:spAutoFit/>
          </a:bodyPr>
          <a:lstStyle/>
          <a:p>
            <a:r>
              <a:rPr lang="es-ES" b="1" dirty="0" smtClean="0"/>
              <a:t>LHC and </a:t>
            </a:r>
            <a:r>
              <a:rPr lang="es-ES" b="1" dirty="0" err="1" smtClean="0"/>
              <a:t>LHCb</a:t>
            </a:r>
            <a:r>
              <a:rPr lang="es-ES" b="1" dirty="0" smtClean="0"/>
              <a:t>  </a:t>
            </a:r>
          </a:p>
          <a:p>
            <a:r>
              <a:rPr lang="es-ES" b="1" dirty="0" err="1" smtClean="0"/>
              <a:t>working</a:t>
            </a:r>
            <a:r>
              <a:rPr lang="es-ES" b="1" dirty="0" smtClean="0"/>
              <a:t> </a:t>
            </a:r>
            <a:r>
              <a:rPr lang="es-ES" b="1" dirty="0" err="1" smtClean="0"/>
              <a:t>very</a:t>
            </a:r>
            <a:r>
              <a:rPr lang="es-ES" b="1" dirty="0" smtClean="0"/>
              <a:t> </a:t>
            </a:r>
            <a:r>
              <a:rPr lang="es-ES" b="1" dirty="0" err="1" smtClean="0"/>
              <a:t>well</a:t>
            </a:r>
            <a:r>
              <a:rPr lang="es-ES" b="1" dirty="0" smtClean="0"/>
              <a:t> in 2015! </a:t>
            </a:r>
            <a:endParaRPr lang="es-ES" b="1" dirty="0"/>
          </a:p>
        </p:txBody>
      </p:sp>
      <p:pic>
        <p:nvPicPr>
          <p:cNvPr id="2052" name="Picture 4" descr="http://lhcb-public.web.cern.ch/lhcb-public/Images2015/comparison_s.png"/>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07904" y="4149080"/>
            <a:ext cx="3822703" cy="259271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6" name="25 Rectángulo"/>
          <p:cNvSpPr/>
          <p:nvPr/>
        </p:nvSpPr>
        <p:spPr>
          <a:xfrm>
            <a:off x="3960440" y="3513782"/>
            <a:ext cx="4572000" cy="923330"/>
          </a:xfrm>
          <a:prstGeom prst="rect">
            <a:avLst/>
          </a:prstGeom>
        </p:spPr>
        <p:txBody>
          <a:bodyPr>
            <a:spAutoFit/>
          </a:bodyPr>
          <a:lstStyle/>
          <a:p>
            <a:r>
              <a:rPr lang="fr-FR" b="1" dirty="0" smtClean="0">
                <a:solidFill>
                  <a:srgbClr val="0000CC"/>
                </a:solidFill>
              </a:rPr>
              <a:t>Phys</a:t>
            </a:r>
            <a:r>
              <a:rPr lang="fr-FR" b="1" dirty="0">
                <a:solidFill>
                  <a:srgbClr val="0000CC"/>
                </a:solidFill>
              </a:rPr>
              <a:t>. </a:t>
            </a:r>
            <a:r>
              <a:rPr lang="fr-FR" b="1" dirty="0" err="1">
                <a:solidFill>
                  <a:srgbClr val="0000CC"/>
                </a:solidFill>
              </a:rPr>
              <a:t>Rev</a:t>
            </a:r>
            <a:r>
              <a:rPr lang="fr-FR" b="1" dirty="0">
                <a:solidFill>
                  <a:srgbClr val="0000CC"/>
                </a:solidFill>
              </a:rPr>
              <a:t>. </a:t>
            </a:r>
            <a:r>
              <a:rPr lang="fr-FR" b="1" dirty="0" err="1">
                <a:solidFill>
                  <a:srgbClr val="0000CC"/>
                </a:solidFill>
              </a:rPr>
              <a:t>Lett</a:t>
            </a:r>
            <a:r>
              <a:rPr lang="fr-FR" b="1" dirty="0">
                <a:solidFill>
                  <a:srgbClr val="0000CC"/>
                </a:solidFill>
              </a:rPr>
              <a:t>. </a:t>
            </a:r>
            <a:r>
              <a:rPr lang="fr-FR" b="1" dirty="0" smtClean="0">
                <a:solidFill>
                  <a:srgbClr val="0000CC"/>
                </a:solidFill>
              </a:rPr>
              <a:t>115 (2015) 111803</a:t>
            </a:r>
          </a:p>
          <a:p>
            <a:r>
              <a:rPr lang="es-ES" b="1" dirty="0" err="1" smtClean="0"/>
              <a:t>Lepton</a:t>
            </a:r>
            <a:r>
              <a:rPr lang="es-ES" b="1" dirty="0" smtClean="0"/>
              <a:t> </a:t>
            </a:r>
            <a:r>
              <a:rPr lang="es-ES" b="1" dirty="0" err="1" smtClean="0"/>
              <a:t>universality</a:t>
            </a:r>
            <a:r>
              <a:rPr lang="es-ES" b="1" dirty="0" smtClean="0"/>
              <a:t>, </a:t>
            </a:r>
          </a:p>
          <a:p>
            <a:r>
              <a:rPr lang="es-ES" b="1" dirty="0" smtClean="0"/>
              <a:t>R</a:t>
            </a:r>
            <a:r>
              <a:rPr lang="es-ES" b="1" baseline="-25000" dirty="0" smtClean="0"/>
              <a:t>D</a:t>
            </a:r>
            <a:r>
              <a:rPr lang="es-ES" b="1" baseline="30000" dirty="0" smtClean="0"/>
              <a:t>*</a:t>
            </a:r>
            <a:r>
              <a:rPr lang="es-ES" b="1" dirty="0" smtClean="0"/>
              <a:t> = </a:t>
            </a:r>
            <a:r>
              <a:rPr lang="es-ES" b="1" dirty="0" smtClean="0">
                <a:latin typeface="Symbol" panose="05050102010706020507" pitchFamily="18" charset="2"/>
              </a:rPr>
              <a:t>G(</a:t>
            </a:r>
            <a:r>
              <a:rPr lang="es-ES" b="1" dirty="0" smtClean="0"/>
              <a:t>B</a:t>
            </a:r>
            <a:r>
              <a:rPr lang="es-ES" b="1" baseline="30000" dirty="0" smtClean="0"/>
              <a:t>0</a:t>
            </a:r>
            <a:r>
              <a:rPr lang="es-ES" b="1" dirty="0" smtClean="0">
                <a:sym typeface="Symbol"/>
              </a:rPr>
              <a:t>D*</a:t>
            </a:r>
            <a:r>
              <a:rPr lang="es-ES" b="1" baseline="30000" dirty="0" smtClean="0">
                <a:latin typeface="Symbol" panose="05050102010706020507" pitchFamily="18" charset="2"/>
                <a:sym typeface="Symbol"/>
              </a:rPr>
              <a:t>-</a:t>
            </a:r>
            <a:r>
              <a:rPr lang="es-ES" b="1" dirty="0" err="1" smtClean="0">
                <a:latin typeface="Symbol" panose="05050102010706020507" pitchFamily="18" charset="2"/>
                <a:sym typeface="Symbol"/>
              </a:rPr>
              <a:t>t</a:t>
            </a:r>
            <a:r>
              <a:rPr lang="es-ES" b="1" baseline="30000" dirty="0" err="1" smtClean="0">
                <a:latin typeface="Symbol" panose="05050102010706020507" pitchFamily="18" charset="2"/>
                <a:sym typeface="Symbol"/>
              </a:rPr>
              <a:t>+</a:t>
            </a:r>
            <a:r>
              <a:rPr lang="es-ES" b="1" dirty="0" err="1" smtClean="0">
                <a:latin typeface="Symbol" panose="05050102010706020507" pitchFamily="18" charset="2"/>
                <a:sym typeface="Symbol"/>
              </a:rPr>
              <a:t>n</a:t>
            </a:r>
            <a:r>
              <a:rPr lang="es-ES" b="1" dirty="0" smtClean="0">
                <a:latin typeface="Symbol" panose="05050102010706020507" pitchFamily="18" charset="2"/>
                <a:sym typeface="Symbol"/>
              </a:rPr>
              <a:t>)/</a:t>
            </a:r>
            <a:r>
              <a:rPr lang="es-ES" b="1" dirty="0">
                <a:latin typeface="Symbol" panose="05050102010706020507" pitchFamily="18" charset="2"/>
              </a:rPr>
              <a:t> G(</a:t>
            </a:r>
            <a:r>
              <a:rPr lang="es-ES" b="1" dirty="0"/>
              <a:t>B</a:t>
            </a:r>
            <a:r>
              <a:rPr lang="es-ES" b="1" baseline="30000" dirty="0"/>
              <a:t>0</a:t>
            </a:r>
            <a:r>
              <a:rPr lang="es-ES" b="1" dirty="0">
                <a:sym typeface="Symbol"/>
              </a:rPr>
              <a:t>D</a:t>
            </a:r>
            <a:r>
              <a:rPr lang="es-ES" b="1" dirty="0" smtClean="0">
                <a:sym typeface="Symbol"/>
              </a:rPr>
              <a:t>*</a:t>
            </a:r>
            <a:r>
              <a:rPr lang="es-ES" b="1" baseline="30000" dirty="0" smtClean="0">
                <a:latin typeface="Symbol" panose="05050102010706020507" pitchFamily="18" charset="2"/>
                <a:sym typeface="Symbol"/>
              </a:rPr>
              <a:t>-</a:t>
            </a:r>
            <a:r>
              <a:rPr lang="es-ES" b="1" dirty="0" err="1" smtClean="0">
                <a:latin typeface="Symbol" panose="05050102010706020507" pitchFamily="18" charset="2"/>
                <a:sym typeface="Symbol"/>
              </a:rPr>
              <a:t>m</a:t>
            </a:r>
            <a:r>
              <a:rPr lang="es-ES" b="1" baseline="30000" dirty="0" err="1" smtClean="0">
                <a:latin typeface="Symbol" panose="05050102010706020507" pitchFamily="18" charset="2"/>
                <a:sym typeface="Symbol"/>
              </a:rPr>
              <a:t>+</a:t>
            </a:r>
            <a:r>
              <a:rPr lang="es-ES" b="1" dirty="0" err="1" smtClean="0">
                <a:latin typeface="Symbol" panose="05050102010706020507" pitchFamily="18" charset="2"/>
                <a:sym typeface="Symbol"/>
              </a:rPr>
              <a:t>n</a:t>
            </a:r>
            <a:r>
              <a:rPr lang="es-ES" b="1" dirty="0">
                <a:latin typeface="Symbol" panose="05050102010706020507" pitchFamily="18" charset="2"/>
                <a:sym typeface="Symbol"/>
              </a:rPr>
              <a:t>)/</a:t>
            </a:r>
            <a:endParaRPr lang="fr-FR" b="1" dirty="0" smtClean="0">
              <a:solidFill>
                <a:srgbClr val="0000CC"/>
              </a:solidFill>
            </a:endParaRPr>
          </a:p>
        </p:txBody>
      </p:sp>
      <p:sp>
        <p:nvSpPr>
          <p:cNvPr id="27" name="26 Rectángulo"/>
          <p:cNvSpPr/>
          <p:nvPr/>
        </p:nvSpPr>
        <p:spPr>
          <a:xfrm>
            <a:off x="7244232" y="4589089"/>
            <a:ext cx="1864272" cy="1569660"/>
          </a:xfrm>
          <a:prstGeom prst="rect">
            <a:avLst/>
          </a:prstGeom>
          <a:solidFill>
            <a:srgbClr val="FFFF00"/>
          </a:solidFill>
        </p:spPr>
        <p:txBody>
          <a:bodyPr wrap="square">
            <a:spAutoFit/>
          </a:bodyPr>
          <a:lstStyle/>
          <a:p>
            <a:r>
              <a:rPr lang="es-ES" sz="1600" b="1" dirty="0" smtClean="0"/>
              <a:t>2.1</a:t>
            </a:r>
            <a:r>
              <a:rPr lang="es-ES" sz="1600" b="1" dirty="0" smtClean="0">
                <a:latin typeface="Symbol" panose="05050102010706020507" pitchFamily="18" charset="2"/>
              </a:rPr>
              <a:t>s</a:t>
            </a:r>
            <a:r>
              <a:rPr lang="es-ES" sz="1600" b="1" dirty="0" smtClean="0"/>
              <a:t> </a:t>
            </a:r>
            <a:r>
              <a:rPr lang="es-ES" sz="1600" b="1" dirty="0" err="1" smtClean="0"/>
              <a:t>effect</a:t>
            </a:r>
            <a:r>
              <a:rPr lang="es-ES" sz="1600" b="1" dirty="0"/>
              <a:t>,</a:t>
            </a:r>
            <a:r>
              <a:rPr lang="es-ES" sz="1600" b="1" dirty="0" smtClean="0"/>
              <a:t> </a:t>
            </a:r>
            <a:r>
              <a:rPr lang="es-ES" sz="1600" b="1" dirty="0" err="1"/>
              <a:t>a</a:t>
            </a:r>
            <a:r>
              <a:rPr lang="es-ES" sz="1600" b="1" dirty="0" err="1" smtClean="0"/>
              <a:t>longside</a:t>
            </a:r>
            <a:r>
              <a:rPr lang="es-ES" sz="1600" b="1" dirty="0" smtClean="0"/>
              <a:t> </a:t>
            </a:r>
            <a:r>
              <a:rPr lang="es-ES" sz="1600" b="1" dirty="0" err="1" smtClean="0"/>
              <a:t>BaBar</a:t>
            </a:r>
            <a:r>
              <a:rPr lang="es-ES" sz="1600" b="1" dirty="0" smtClean="0"/>
              <a:t>/Belle R</a:t>
            </a:r>
            <a:r>
              <a:rPr lang="es-ES" sz="1600" b="1" baseline="-25000" dirty="0" smtClean="0"/>
              <a:t>D</a:t>
            </a:r>
            <a:r>
              <a:rPr lang="es-ES" sz="1600" b="1" baseline="30000" dirty="0" smtClean="0"/>
              <a:t>(*)</a:t>
            </a:r>
            <a:r>
              <a:rPr lang="es-ES" sz="1600" b="1" dirty="0" smtClean="0"/>
              <a:t> </a:t>
            </a:r>
            <a:r>
              <a:rPr lang="es-ES" sz="1600" b="1" dirty="0" err="1" smtClean="0"/>
              <a:t>puzzle</a:t>
            </a:r>
            <a:r>
              <a:rPr lang="es-ES" sz="1600" b="1" dirty="0" smtClean="0"/>
              <a:t> (&gt;2.7</a:t>
            </a:r>
            <a:r>
              <a:rPr lang="es-ES" sz="1600" b="1" dirty="0" smtClean="0">
                <a:latin typeface="Symbol" panose="05050102010706020507" pitchFamily="18" charset="2"/>
              </a:rPr>
              <a:t>s</a:t>
            </a:r>
            <a:r>
              <a:rPr lang="es-ES" sz="1600" b="1" dirty="0" smtClean="0"/>
              <a:t>), and 2014 R</a:t>
            </a:r>
            <a:r>
              <a:rPr lang="es-ES" sz="1600" b="1" baseline="-25000" dirty="0" smtClean="0"/>
              <a:t>K</a:t>
            </a:r>
            <a:r>
              <a:rPr lang="es-ES" sz="1600" b="1" dirty="0" smtClean="0"/>
              <a:t> </a:t>
            </a:r>
            <a:r>
              <a:rPr lang="es-ES" sz="1600" b="1" dirty="0" err="1" smtClean="0"/>
              <a:t>LHCb</a:t>
            </a:r>
            <a:r>
              <a:rPr lang="es-ES" sz="1600" b="1" dirty="0" smtClean="0"/>
              <a:t> </a:t>
            </a:r>
            <a:r>
              <a:rPr lang="es-ES" sz="1600" b="1" dirty="0" err="1" smtClean="0"/>
              <a:t>puzzle</a:t>
            </a:r>
            <a:r>
              <a:rPr lang="es-ES" sz="1600" b="1" dirty="0" smtClean="0"/>
              <a:t> (2.6</a:t>
            </a:r>
            <a:r>
              <a:rPr lang="es-ES" sz="1600" b="1" dirty="0" smtClean="0">
                <a:latin typeface="Symbol" panose="05050102010706020507" pitchFamily="18" charset="2"/>
              </a:rPr>
              <a:t>s</a:t>
            </a:r>
            <a:r>
              <a:rPr lang="es-ES" sz="1600" b="1" dirty="0" smtClean="0"/>
              <a:t>)</a:t>
            </a:r>
            <a:endParaRPr lang="es-ES" sz="1600" b="1" dirty="0"/>
          </a:p>
        </p:txBody>
      </p:sp>
      <p:sp>
        <p:nvSpPr>
          <p:cNvPr id="29" name="28 Rectángulo"/>
          <p:cNvSpPr/>
          <p:nvPr/>
        </p:nvSpPr>
        <p:spPr>
          <a:xfrm>
            <a:off x="179513" y="6546830"/>
            <a:ext cx="3780928" cy="338554"/>
          </a:xfrm>
          <a:prstGeom prst="rect">
            <a:avLst/>
          </a:prstGeom>
          <a:solidFill>
            <a:srgbClr val="FFFF00"/>
          </a:solidFill>
        </p:spPr>
        <p:txBody>
          <a:bodyPr wrap="square">
            <a:spAutoFit/>
          </a:bodyPr>
          <a:lstStyle/>
          <a:p>
            <a:r>
              <a:rPr lang="en-US" sz="1600" b="1" dirty="0" smtClean="0"/>
              <a:t>Deepens old inclusive-exclusive tension !</a:t>
            </a:r>
            <a:endParaRPr lang="en-US" sz="1600" b="1" dirty="0"/>
          </a:p>
        </p:txBody>
      </p:sp>
      <p:sp>
        <p:nvSpPr>
          <p:cNvPr id="30" name="29 Rectángulo"/>
          <p:cNvSpPr/>
          <p:nvPr/>
        </p:nvSpPr>
        <p:spPr>
          <a:xfrm>
            <a:off x="562591" y="2348880"/>
            <a:ext cx="1857376" cy="338554"/>
          </a:xfrm>
          <a:prstGeom prst="rect">
            <a:avLst/>
          </a:prstGeom>
          <a:solidFill>
            <a:srgbClr val="FFFF00"/>
          </a:solidFill>
        </p:spPr>
        <p:txBody>
          <a:bodyPr wrap="square">
            <a:spAutoFit/>
          </a:bodyPr>
          <a:lstStyle/>
          <a:p>
            <a:r>
              <a:rPr lang="es-ES" sz="1600" b="1" dirty="0" err="1" smtClean="0"/>
              <a:t>Consistent</a:t>
            </a:r>
            <a:r>
              <a:rPr lang="es-ES" sz="1600" b="1" dirty="0" smtClean="0"/>
              <a:t> </a:t>
            </a:r>
            <a:r>
              <a:rPr lang="es-ES" sz="1600" b="1" dirty="0" err="1" smtClean="0"/>
              <a:t>with</a:t>
            </a:r>
            <a:r>
              <a:rPr lang="es-ES" sz="1600" b="1" dirty="0" smtClean="0"/>
              <a:t> SM</a:t>
            </a:r>
            <a:endParaRPr lang="es-ES" sz="1600" b="1" dirty="0"/>
          </a:p>
        </p:txBody>
      </p:sp>
      <p:sp>
        <p:nvSpPr>
          <p:cNvPr id="31" name="30 Rectángulo"/>
          <p:cNvSpPr/>
          <p:nvPr/>
        </p:nvSpPr>
        <p:spPr>
          <a:xfrm>
            <a:off x="7225951" y="1514832"/>
            <a:ext cx="1421420" cy="338554"/>
          </a:xfrm>
          <a:prstGeom prst="rect">
            <a:avLst/>
          </a:prstGeom>
          <a:solidFill>
            <a:srgbClr val="FFFF00"/>
          </a:solidFill>
        </p:spPr>
        <p:txBody>
          <a:bodyPr wrap="square">
            <a:spAutoFit/>
          </a:bodyPr>
          <a:lstStyle/>
          <a:p>
            <a:r>
              <a:rPr lang="es-ES" sz="1600" b="1" dirty="0" err="1" smtClean="0"/>
              <a:t>The</a:t>
            </a:r>
            <a:r>
              <a:rPr lang="es-ES" sz="1600" b="1" dirty="0" smtClean="0"/>
              <a:t> </a:t>
            </a:r>
            <a:r>
              <a:rPr lang="es-ES" sz="1600" b="1" dirty="0" err="1" smtClean="0"/>
              <a:t>surprise</a:t>
            </a:r>
            <a:r>
              <a:rPr lang="es-ES" sz="1600" b="1" dirty="0" smtClean="0"/>
              <a:t>!</a:t>
            </a:r>
            <a:endParaRPr lang="es-ES" sz="16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9721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4809762" y="249558"/>
            <a:ext cx="2311847" cy="1811290"/>
          </a:xfrm>
          <a:prstGeom prst="rect">
            <a:avLst/>
          </a:prstGeom>
          <a:noFill/>
          <a:ln w="9525">
            <a:noFill/>
            <a:miter lim="800000"/>
            <a:headEnd/>
            <a:tailEnd/>
          </a:ln>
        </p:spPr>
      </p:pic>
      <p:sp>
        <p:nvSpPr>
          <p:cNvPr id="4" name="3 CuadroTexto"/>
          <p:cNvSpPr txBox="1">
            <a:spLocks noChangeArrowheads="1"/>
          </p:cNvSpPr>
          <p:nvPr/>
        </p:nvSpPr>
        <p:spPr bwMode="auto">
          <a:xfrm>
            <a:off x="179388" y="25400"/>
            <a:ext cx="2676525" cy="708025"/>
          </a:xfrm>
          <a:prstGeom prst="rect">
            <a:avLst/>
          </a:prstGeom>
          <a:noFill/>
          <a:ln w="9525">
            <a:noFill/>
            <a:miter lim="800000"/>
            <a:headEnd/>
            <a:tailEnd/>
          </a:ln>
        </p:spPr>
        <p:txBody>
          <a:bodyPr wrap="none">
            <a:spAutoFit/>
          </a:bodyPr>
          <a:lstStyle/>
          <a:p>
            <a:r>
              <a:rPr lang="es-ES_tradnl" altLang="es-ES" sz="4000" b="1" dirty="0" err="1">
                <a:solidFill>
                  <a:srgbClr val="000099"/>
                </a:solidFill>
                <a:latin typeface="Calibri" pitchFamily="34" charset="0"/>
              </a:rPr>
              <a:t>LHCb@IFIC</a:t>
            </a:r>
            <a:r>
              <a:rPr lang="es-ES_tradnl" altLang="es-ES" sz="2800" b="1" dirty="0">
                <a:solidFill>
                  <a:srgbClr val="000099"/>
                </a:solidFill>
                <a:latin typeface="Calibri" pitchFamily="34" charset="0"/>
              </a:rPr>
              <a:t>  </a:t>
            </a:r>
          </a:p>
        </p:txBody>
      </p:sp>
      <p:sp>
        <p:nvSpPr>
          <p:cNvPr id="6" name="5 CuadroTexto"/>
          <p:cNvSpPr txBox="1"/>
          <p:nvPr/>
        </p:nvSpPr>
        <p:spPr>
          <a:xfrm>
            <a:off x="251520" y="692696"/>
            <a:ext cx="2880320" cy="369332"/>
          </a:xfrm>
          <a:prstGeom prst="rect">
            <a:avLst/>
          </a:prstGeom>
          <a:noFill/>
        </p:spPr>
        <p:txBody>
          <a:bodyPr wrap="square" rtlCol="0">
            <a:spAutoFit/>
          </a:bodyPr>
          <a:lstStyle/>
          <a:p>
            <a:r>
              <a:rPr lang="es-ES" b="1" u="sng" dirty="0" err="1" smtClean="0"/>
              <a:t>Contributions</a:t>
            </a:r>
            <a:r>
              <a:rPr lang="es-ES" b="1" u="sng" dirty="0" smtClean="0"/>
              <a:t> to </a:t>
            </a:r>
            <a:r>
              <a:rPr lang="es-ES" b="1" u="sng" dirty="0" err="1" smtClean="0"/>
              <a:t>Physics</a:t>
            </a:r>
            <a:endParaRPr lang="es-ES" b="1" u="sng" dirty="0"/>
          </a:p>
        </p:txBody>
      </p:sp>
      <p:pic>
        <p:nvPicPr>
          <p:cNvPr id="7" name="Picture 3"/>
          <p:cNvPicPr>
            <a:picLocks noChangeAspect="1" noChangeArrowheads="1"/>
          </p:cNvPicPr>
          <p:nvPr/>
        </p:nvPicPr>
        <p:blipFill>
          <a:blip r:embed="rId4" cstate="print"/>
          <a:srcRect/>
          <a:stretch>
            <a:fillRect/>
          </a:stretch>
        </p:blipFill>
        <p:spPr bwMode="auto">
          <a:xfrm>
            <a:off x="-2556792" y="4913784"/>
            <a:ext cx="2329801" cy="1944216"/>
          </a:xfrm>
          <a:prstGeom prst="rect">
            <a:avLst/>
          </a:prstGeom>
          <a:noFill/>
          <a:ln w="9525">
            <a:noFill/>
            <a:miter lim="800000"/>
            <a:headEnd/>
            <a:tailEnd/>
          </a:ln>
        </p:spPr>
      </p:pic>
      <p:sp>
        <p:nvSpPr>
          <p:cNvPr id="8" name="Rectangle 1"/>
          <p:cNvSpPr>
            <a:spLocks noChangeArrowheads="1"/>
          </p:cNvSpPr>
          <p:nvPr/>
        </p:nvSpPr>
        <p:spPr bwMode="auto">
          <a:xfrm>
            <a:off x="-2268760" y="4005064"/>
            <a:ext cx="720069"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400" b="1" dirty="0" smtClean="0">
                <a:solidFill>
                  <a:srgbClr val="006600"/>
                </a:solidFill>
                <a:latin typeface="+mj-lt"/>
                <a:cs typeface="Arial" charset="0"/>
              </a:rPr>
              <a:t>[</a:t>
            </a:r>
            <a:r>
              <a:rPr lang="es-ES" sz="1400" b="1" dirty="0" err="1" smtClean="0">
                <a:solidFill>
                  <a:srgbClr val="006600"/>
                </a:solidFill>
                <a:latin typeface="+mj-lt"/>
                <a:cs typeface="Arial" charset="0"/>
              </a:rPr>
              <a:t>LHCb</a:t>
            </a:r>
            <a:r>
              <a:rPr kumimoji="0" lang="es-ES" sz="1400" b="1" i="0" u="none" strike="noStrike" cap="none" normalizeH="0" baseline="0" dirty="0" smtClean="0">
                <a:ln>
                  <a:noFill/>
                </a:ln>
                <a:solidFill>
                  <a:srgbClr val="006600"/>
                </a:solidFill>
                <a:effectLst/>
                <a:latin typeface="+mj-lt"/>
                <a:cs typeface="Arial" charset="0"/>
              </a:rPr>
              <a:t>]</a:t>
            </a:r>
            <a:r>
              <a:rPr kumimoji="0" lang="es-ES" sz="1400" b="0" i="0" u="none" strike="noStrike" cap="none" normalizeH="0" baseline="0" dirty="0" smtClean="0">
                <a:ln>
                  <a:noFill/>
                </a:ln>
                <a:solidFill>
                  <a:srgbClr val="1C1C1C"/>
                </a:solidFill>
                <a:effectLst/>
                <a:latin typeface="+mj-lt"/>
                <a:cs typeface="Arial" charset="0"/>
              </a:rPr>
              <a:t> </a:t>
            </a:r>
          </a:p>
        </p:txBody>
      </p:sp>
      <p:sp>
        <p:nvSpPr>
          <p:cNvPr id="10" name="9 Rectángulo"/>
          <p:cNvSpPr/>
          <p:nvPr/>
        </p:nvSpPr>
        <p:spPr>
          <a:xfrm>
            <a:off x="-1836712" y="4437112"/>
            <a:ext cx="834909" cy="307777"/>
          </a:xfrm>
          <a:prstGeom prst="rect">
            <a:avLst/>
          </a:prstGeom>
        </p:spPr>
        <p:txBody>
          <a:bodyPr wrap="none">
            <a:spAutoFit/>
          </a:bodyPr>
          <a:lstStyle/>
          <a:p>
            <a:r>
              <a:rPr lang="en-US" sz="1400" b="1" dirty="0" smtClean="0">
                <a:solidFill>
                  <a:srgbClr val="C00000"/>
                </a:solidFill>
                <a:latin typeface="+mj-lt"/>
                <a:cs typeface="Arial" pitchFamily="34" charset="0"/>
              </a:rPr>
              <a:t>[Lattice] </a:t>
            </a:r>
            <a:endParaRPr lang="es-ES" sz="1400" dirty="0">
              <a:solidFill>
                <a:srgbClr val="C00000"/>
              </a:solidFill>
              <a:latin typeface="+mj-lt"/>
              <a:cs typeface="Arial" pitchFamily="34" charset="0"/>
            </a:endParaRPr>
          </a:p>
        </p:txBody>
      </p:sp>
      <p:pic>
        <p:nvPicPr>
          <p:cNvPr id="11" name="Picture 4"/>
          <p:cNvPicPr>
            <a:picLocks noChangeAspect="1" noChangeArrowheads="1"/>
          </p:cNvPicPr>
          <p:nvPr/>
        </p:nvPicPr>
        <p:blipFill>
          <a:blip r:embed="rId5" cstate="print"/>
          <a:srcRect/>
          <a:stretch>
            <a:fillRect/>
          </a:stretch>
        </p:blipFill>
        <p:spPr bwMode="auto">
          <a:xfrm>
            <a:off x="-2772816" y="1988840"/>
            <a:ext cx="2164419" cy="2088233"/>
          </a:xfrm>
          <a:prstGeom prst="rect">
            <a:avLst/>
          </a:prstGeom>
          <a:noFill/>
          <a:ln w="9525">
            <a:noFill/>
            <a:miter lim="800000"/>
            <a:headEnd/>
            <a:tailEnd/>
          </a:ln>
        </p:spPr>
      </p:pic>
      <p:sp>
        <p:nvSpPr>
          <p:cNvPr id="12" name="11 CuadroTexto"/>
          <p:cNvSpPr txBox="1"/>
          <p:nvPr/>
        </p:nvSpPr>
        <p:spPr>
          <a:xfrm flipH="1">
            <a:off x="1547664" y="6300028"/>
            <a:ext cx="602353" cy="369332"/>
          </a:xfrm>
          <a:prstGeom prst="rect">
            <a:avLst/>
          </a:prstGeom>
          <a:noFill/>
        </p:spPr>
        <p:txBody>
          <a:bodyPr wrap="square" rtlCol="0">
            <a:spAutoFit/>
          </a:bodyPr>
          <a:lstStyle/>
          <a:p>
            <a:r>
              <a:rPr lang="es-ES" dirty="0" err="1" smtClean="0"/>
              <a:t>V</a:t>
            </a:r>
            <a:r>
              <a:rPr lang="es-ES" b="1" baseline="-25000" dirty="0" err="1" smtClean="0"/>
              <a:t>ub</a:t>
            </a:r>
            <a:endParaRPr lang="es-ES" b="1" baseline="-25000" dirty="0"/>
          </a:p>
        </p:txBody>
      </p:sp>
      <p:sp>
        <p:nvSpPr>
          <p:cNvPr id="13" name="12 CuadroTexto"/>
          <p:cNvSpPr txBox="1"/>
          <p:nvPr/>
        </p:nvSpPr>
        <p:spPr>
          <a:xfrm>
            <a:off x="179512" y="1052736"/>
            <a:ext cx="2883290" cy="369332"/>
          </a:xfrm>
          <a:prstGeom prst="rect">
            <a:avLst/>
          </a:prstGeom>
          <a:noFill/>
        </p:spPr>
        <p:txBody>
          <a:bodyPr wrap="none" rtlCol="0">
            <a:spAutoFit/>
          </a:bodyPr>
          <a:lstStyle/>
          <a:p>
            <a:r>
              <a:rPr lang="es-ES" dirty="0" smtClean="0">
                <a:sym typeface="Symbol"/>
              </a:rPr>
              <a:t> </a:t>
            </a:r>
            <a:r>
              <a:rPr lang="es-ES" dirty="0" err="1" smtClean="0"/>
              <a:t>Remaining</a:t>
            </a:r>
            <a:r>
              <a:rPr lang="es-ES" dirty="0" smtClean="0"/>
              <a:t> </a:t>
            </a:r>
            <a:r>
              <a:rPr lang="es-ES" dirty="0" err="1" smtClean="0"/>
              <a:t>BaBar</a:t>
            </a:r>
            <a:r>
              <a:rPr lang="es-ES" dirty="0" smtClean="0"/>
              <a:t> </a:t>
            </a:r>
            <a:r>
              <a:rPr lang="es-ES" dirty="0" err="1" smtClean="0"/>
              <a:t>activities</a:t>
            </a:r>
            <a:endParaRPr lang="es-ES" dirty="0"/>
          </a:p>
        </p:txBody>
      </p:sp>
      <p:graphicFrame>
        <p:nvGraphicFramePr>
          <p:cNvPr id="1027" name="Object 15"/>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181428699"/>
              </p:ext>
            </p:extLst>
          </p:nvPr>
        </p:nvGraphicFramePr>
        <p:xfrm>
          <a:off x="-3205163" y="1052513"/>
          <a:ext cx="2414588" cy="936625"/>
        </p:xfrm>
        <a:graphic>
          <a:graphicData uri="http://schemas.openxmlformats.org/presentationml/2006/ole">
            <p:oleObj spid="_x0000_s19461" name="Imagen de mapa de bits" r:id="rId6" imgW="7569200" imgH="2921000" progId="">
              <p:embed/>
            </p:oleObj>
          </a:graphicData>
        </a:graphic>
      </p:graphicFrame>
      <p:sp>
        <p:nvSpPr>
          <p:cNvPr id="22" name="21 Rectángulo"/>
          <p:cNvSpPr/>
          <p:nvPr/>
        </p:nvSpPr>
        <p:spPr>
          <a:xfrm>
            <a:off x="6606277" y="5445224"/>
            <a:ext cx="2286203" cy="369332"/>
          </a:xfrm>
          <a:prstGeom prst="rect">
            <a:avLst/>
          </a:prstGeom>
        </p:spPr>
        <p:txBody>
          <a:bodyPr wrap="none">
            <a:spAutoFit/>
          </a:bodyPr>
          <a:lstStyle/>
          <a:p>
            <a:r>
              <a:rPr lang="es-ES" altLang="es-ES" b="1" dirty="0" smtClean="0">
                <a:solidFill>
                  <a:srgbClr val="0000CC"/>
                </a:solidFill>
              </a:rPr>
              <a:t>[LHCb-ANA-2014-102]</a:t>
            </a:r>
            <a:endParaRPr lang="es-ES" dirty="0"/>
          </a:p>
        </p:txBody>
      </p:sp>
      <p:pic>
        <p:nvPicPr>
          <p:cNvPr id="23" name="Picture 2"/>
          <p:cNvPicPr>
            <a:picLocks noChangeAspect="1" noChangeArrowheads="1"/>
          </p:cNvPicPr>
          <p:nvPr/>
        </p:nvPicPr>
        <p:blipFill>
          <a:blip r:embed="rId7" cstate="print"/>
          <a:srcRect/>
          <a:stretch>
            <a:fillRect/>
          </a:stretch>
        </p:blipFill>
        <p:spPr bwMode="auto">
          <a:xfrm>
            <a:off x="539552" y="1412776"/>
            <a:ext cx="2160240" cy="2557526"/>
          </a:xfrm>
          <a:prstGeom prst="rect">
            <a:avLst/>
          </a:prstGeom>
          <a:noFill/>
          <a:ln w="9525">
            <a:noFill/>
            <a:miter lim="800000"/>
            <a:headEnd/>
            <a:tailEnd/>
          </a:ln>
        </p:spPr>
      </p:pic>
      <p:sp>
        <p:nvSpPr>
          <p:cNvPr id="24" name="23 Rectángulo"/>
          <p:cNvSpPr/>
          <p:nvPr/>
        </p:nvSpPr>
        <p:spPr>
          <a:xfrm>
            <a:off x="323528" y="3933056"/>
            <a:ext cx="2808312" cy="369332"/>
          </a:xfrm>
          <a:prstGeom prst="rect">
            <a:avLst/>
          </a:prstGeom>
          <a:noFill/>
        </p:spPr>
        <p:txBody>
          <a:bodyPr wrap="square">
            <a:spAutoFit/>
          </a:bodyPr>
          <a:lstStyle/>
          <a:p>
            <a:r>
              <a:rPr lang="en-US" b="1" dirty="0" err="1" smtClean="0">
                <a:solidFill>
                  <a:srgbClr val="0000CC"/>
                </a:solidFill>
              </a:rPr>
              <a:t>Rev.Mod.Phys</a:t>
            </a:r>
            <a:r>
              <a:rPr lang="en-US" b="1" dirty="0" smtClean="0">
                <a:solidFill>
                  <a:srgbClr val="0000CC"/>
                </a:solidFill>
              </a:rPr>
              <a:t> 87</a:t>
            </a:r>
            <a:r>
              <a:rPr lang="en-US" b="1" dirty="0">
                <a:solidFill>
                  <a:srgbClr val="0000CC"/>
                </a:solidFill>
              </a:rPr>
              <a:t> </a:t>
            </a:r>
            <a:r>
              <a:rPr lang="en-US" b="1" dirty="0" smtClean="0">
                <a:solidFill>
                  <a:srgbClr val="0000CC"/>
                </a:solidFill>
              </a:rPr>
              <a:t>(2015) 1</a:t>
            </a:r>
            <a:endParaRPr lang="es-ES" b="1" dirty="0">
              <a:solidFill>
                <a:srgbClr val="0000CC"/>
              </a:solidFill>
            </a:endParaRPr>
          </a:p>
        </p:txBody>
      </p:sp>
      <p:pic>
        <p:nvPicPr>
          <p:cNvPr id="1028" name="Picture 4"/>
          <p:cNvPicPr>
            <a:picLocks noChangeAspect="1" noChangeArrowheads="1"/>
          </p:cNvPicPr>
          <p:nvPr/>
        </p:nvPicPr>
        <p:blipFill>
          <a:blip r:embed="rId8" cstate="print"/>
          <a:srcRect/>
          <a:stretch>
            <a:fillRect/>
          </a:stretch>
        </p:blipFill>
        <p:spPr bwMode="auto">
          <a:xfrm>
            <a:off x="288032" y="4293096"/>
            <a:ext cx="2411760" cy="2405005"/>
          </a:xfrm>
          <a:prstGeom prst="rect">
            <a:avLst/>
          </a:prstGeom>
          <a:noFill/>
          <a:ln w="9525">
            <a:noFill/>
            <a:miter lim="800000"/>
            <a:headEnd/>
            <a:tailEnd/>
          </a:ln>
        </p:spPr>
      </p:pic>
      <p:sp>
        <p:nvSpPr>
          <p:cNvPr id="25" name="24 Rectángulo"/>
          <p:cNvSpPr/>
          <p:nvPr/>
        </p:nvSpPr>
        <p:spPr>
          <a:xfrm>
            <a:off x="179512" y="6525344"/>
            <a:ext cx="3600400" cy="369332"/>
          </a:xfrm>
          <a:prstGeom prst="rect">
            <a:avLst/>
          </a:prstGeom>
          <a:noFill/>
        </p:spPr>
        <p:txBody>
          <a:bodyPr wrap="square">
            <a:spAutoFit/>
          </a:bodyPr>
          <a:lstStyle/>
          <a:p>
            <a:r>
              <a:rPr lang="en-US" b="1" dirty="0" err="1" smtClean="0">
                <a:solidFill>
                  <a:srgbClr val="0000CC"/>
                </a:solidFill>
              </a:rPr>
              <a:t>BaBar</a:t>
            </a:r>
            <a:r>
              <a:rPr lang="en-US" b="1" dirty="0" smtClean="0">
                <a:solidFill>
                  <a:srgbClr val="0000CC"/>
                </a:solidFill>
              </a:rPr>
              <a:t>; PRD 91 (2015) 052022 </a:t>
            </a:r>
            <a:endParaRPr lang="es-ES" b="1" dirty="0">
              <a:solidFill>
                <a:srgbClr val="0000CC"/>
              </a:solidFill>
            </a:endParaRPr>
          </a:p>
        </p:txBody>
      </p:sp>
      <p:sp>
        <p:nvSpPr>
          <p:cNvPr id="27" name="26 Rectángulo"/>
          <p:cNvSpPr/>
          <p:nvPr/>
        </p:nvSpPr>
        <p:spPr>
          <a:xfrm>
            <a:off x="3851920" y="2195572"/>
            <a:ext cx="4508350" cy="646331"/>
          </a:xfrm>
          <a:prstGeom prst="rect">
            <a:avLst/>
          </a:prstGeom>
        </p:spPr>
        <p:txBody>
          <a:bodyPr wrap="none">
            <a:spAutoFit/>
          </a:bodyPr>
          <a:lstStyle/>
          <a:p>
            <a:pPr>
              <a:buFont typeface="Symbol"/>
              <a:buChar char="·"/>
            </a:pPr>
            <a:r>
              <a:rPr lang="es-ES" dirty="0" smtClean="0">
                <a:sym typeface="Symbol"/>
              </a:rPr>
              <a:t> At </a:t>
            </a:r>
            <a:r>
              <a:rPr lang="es-ES" dirty="0" err="1" smtClean="0">
                <a:sym typeface="Symbol"/>
              </a:rPr>
              <a:t>LHCb</a:t>
            </a:r>
            <a:r>
              <a:rPr lang="es-ES" dirty="0" smtClean="0">
                <a:sym typeface="Symbol"/>
              </a:rPr>
              <a:t>: </a:t>
            </a:r>
            <a:r>
              <a:rPr lang="es-ES" dirty="0" err="1" smtClean="0">
                <a:sym typeface="Symbol"/>
              </a:rPr>
              <a:t>measuring</a:t>
            </a:r>
            <a:r>
              <a:rPr lang="es-ES" dirty="0" smtClean="0">
                <a:sym typeface="Symbol"/>
              </a:rPr>
              <a:t> </a:t>
            </a:r>
            <a:r>
              <a:rPr lang="es-ES" dirty="0" err="1" smtClean="0">
                <a:sym typeface="Symbol"/>
              </a:rPr>
              <a:t>the</a:t>
            </a:r>
            <a:r>
              <a:rPr lang="es-ES" dirty="0" smtClean="0">
                <a:sym typeface="Symbol"/>
              </a:rPr>
              <a:t> </a:t>
            </a:r>
            <a:r>
              <a:rPr lang="es-ES" dirty="0" err="1" smtClean="0">
                <a:sym typeface="Symbol"/>
              </a:rPr>
              <a:t>photon</a:t>
            </a:r>
            <a:r>
              <a:rPr lang="es-ES" dirty="0" smtClean="0">
                <a:sym typeface="Symbol"/>
              </a:rPr>
              <a:t> </a:t>
            </a:r>
            <a:r>
              <a:rPr lang="es-ES" dirty="0" err="1" smtClean="0">
                <a:sym typeface="Symbol"/>
              </a:rPr>
              <a:t>polarization</a:t>
            </a:r>
            <a:r>
              <a:rPr lang="es-ES" dirty="0" smtClean="0">
                <a:sym typeface="Symbol"/>
              </a:rPr>
              <a:t> </a:t>
            </a:r>
          </a:p>
          <a:p>
            <a:r>
              <a:rPr lang="es-ES" dirty="0" smtClean="0">
                <a:sym typeface="Symbol"/>
              </a:rPr>
              <a:t>in </a:t>
            </a:r>
            <a:r>
              <a:rPr lang="es-ES" dirty="0" err="1" smtClean="0">
                <a:sym typeface="Symbol"/>
              </a:rPr>
              <a:t>radiative</a:t>
            </a:r>
            <a:r>
              <a:rPr lang="es-ES" dirty="0" smtClean="0">
                <a:sym typeface="Symbol"/>
              </a:rPr>
              <a:t> </a:t>
            </a:r>
            <a:r>
              <a:rPr lang="es-ES" dirty="0" err="1" smtClean="0">
                <a:sym typeface="Symbol"/>
              </a:rPr>
              <a:t>decays</a:t>
            </a:r>
            <a:endParaRPr lang="es-ES" dirty="0"/>
          </a:p>
        </p:txBody>
      </p:sp>
      <p:pic>
        <p:nvPicPr>
          <p:cNvPr id="1029" name="Picture 5"/>
          <p:cNvPicPr>
            <a:picLocks noChangeAspect="1" noChangeArrowheads="1"/>
          </p:cNvPicPr>
          <p:nvPr/>
        </p:nvPicPr>
        <p:blipFill>
          <a:blip r:embed="rId9" cstate="print"/>
          <a:srcRect/>
          <a:stretch>
            <a:fillRect/>
          </a:stretch>
        </p:blipFill>
        <p:spPr bwMode="auto">
          <a:xfrm>
            <a:off x="6300192" y="2699628"/>
            <a:ext cx="2664296" cy="2690163"/>
          </a:xfrm>
          <a:prstGeom prst="rect">
            <a:avLst/>
          </a:prstGeom>
          <a:noFill/>
          <a:ln w="9525">
            <a:noFill/>
            <a:miter lim="800000"/>
            <a:headEnd/>
            <a:tailEnd/>
          </a:ln>
        </p:spPr>
      </p:pic>
      <p:sp>
        <p:nvSpPr>
          <p:cNvPr id="28" name="25 Rectángulo"/>
          <p:cNvSpPr>
            <a:spLocks noChangeArrowheads="1"/>
          </p:cNvSpPr>
          <p:nvPr/>
        </p:nvSpPr>
        <p:spPr bwMode="auto">
          <a:xfrm>
            <a:off x="7308304" y="3009146"/>
            <a:ext cx="1454244" cy="338554"/>
          </a:xfrm>
          <a:prstGeom prst="rect">
            <a:avLst/>
          </a:prstGeom>
          <a:solidFill>
            <a:schemeClr val="bg1"/>
          </a:solidFill>
          <a:ln w="9525">
            <a:noFill/>
            <a:miter lim="800000"/>
            <a:headEnd/>
            <a:tailEnd/>
          </a:ln>
        </p:spPr>
        <p:txBody>
          <a:bodyPr wrap="none">
            <a:spAutoFit/>
          </a:bodyPr>
          <a:lstStyle/>
          <a:p>
            <a:r>
              <a:rPr lang="es-ES" altLang="es-ES" sz="1600" b="1" dirty="0"/>
              <a:t>B</a:t>
            </a:r>
            <a:r>
              <a:rPr lang="es-ES" altLang="es-ES" sz="1600" b="1" baseline="-25000" dirty="0"/>
              <a:t>s</a:t>
            </a:r>
            <a:r>
              <a:rPr lang="es-ES" altLang="es-ES" sz="1600" b="1" dirty="0">
                <a:sym typeface="Symbol" pitchFamily="18" charset="2"/>
              </a:rPr>
              <a:t>/BK*</a:t>
            </a:r>
            <a:endParaRPr lang="es-ES" altLang="es-ES" sz="1600" b="1" dirty="0"/>
          </a:p>
        </p:txBody>
      </p:sp>
      <p:pic>
        <p:nvPicPr>
          <p:cNvPr id="30" name="Picture 8"/>
          <p:cNvPicPr>
            <a:picLocks noChangeAspect="1" noChangeArrowheads="1"/>
          </p:cNvPicPr>
          <p:nvPr/>
        </p:nvPicPr>
        <p:blipFill>
          <a:blip r:embed="rId10" cstate="print"/>
          <a:srcRect/>
          <a:stretch>
            <a:fillRect/>
          </a:stretch>
        </p:blipFill>
        <p:spPr bwMode="auto">
          <a:xfrm>
            <a:off x="7524328" y="3347700"/>
            <a:ext cx="1152128" cy="189495"/>
          </a:xfrm>
          <a:prstGeom prst="rect">
            <a:avLst/>
          </a:prstGeom>
          <a:noFill/>
          <a:ln w="9525">
            <a:noFill/>
            <a:miter lim="800000"/>
            <a:headEnd/>
            <a:tailEnd/>
          </a:ln>
        </p:spPr>
      </p:pic>
      <p:pic>
        <p:nvPicPr>
          <p:cNvPr id="31" name="Picture 10"/>
          <p:cNvPicPr>
            <a:picLocks noChangeAspect="1" noChangeArrowheads="1"/>
          </p:cNvPicPr>
          <p:nvPr/>
        </p:nvPicPr>
        <p:blipFill>
          <a:blip r:embed="rId11" cstate="print"/>
          <a:srcRect/>
          <a:stretch>
            <a:fillRect/>
          </a:stretch>
        </p:blipFill>
        <p:spPr bwMode="auto">
          <a:xfrm>
            <a:off x="3384381" y="2978368"/>
            <a:ext cx="3131835" cy="2512632"/>
          </a:xfrm>
          <a:prstGeom prst="rect">
            <a:avLst/>
          </a:prstGeom>
          <a:noFill/>
          <a:ln w="9525">
            <a:noFill/>
            <a:miter lim="800000"/>
            <a:headEnd/>
            <a:tailEnd/>
          </a:ln>
        </p:spPr>
      </p:pic>
      <p:pic>
        <p:nvPicPr>
          <p:cNvPr id="32" name="Picture 8"/>
          <p:cNvPicPr>
            <a:picLocks noChangeAspect="1" noChangeArrowheads="1"/>
          </p:cNvPicPr>
          <p:nvPr/>
        </p:nvPicPr>
        <p:blipFill>
          <a:blip r:embed="rId10" cstate="print"/>
          <a:srcRect/>
          <a:stretch>
            <a:fillRect/>
          </a:stretch>
        </p:blipFill>
        <p:spPr bwMode="auto">
          <a:xfrm>
            <a:off x="3923928" y="3179691"/>
            <a:ext cx="1080120" cy="177652"/>
          </a:xfrm>
          <a:prstGeom prst="rect">
            <a:avLst/>
          </a:prstGeom>
          <a:noFill/>
          <a:ln w="9525">
            <a:noFill/>
            <a:miter lim="800000"/>
            <a:headEnd/>
            <a:tailEnd/>
          </a:ln>
        </p:spPr>
      </p:pic>
      <p:sp>
        <p:nvSpPr>
          <p:cNvPr id="33" name="32 CuadroTexto"/>
          <p:cNvSpPr txBox="1"/>
          <p:nvPr/>
        </p:nvSpPr>
        <p:spPr>
          <a:xfrm>
            <a:off x="3923928" y="3297178"/>
            <a:ext cx="748923" cy="338554"/>
          </a:xfrm>
          <a:prstGeom prst="rect">
            <a:avLst/>
          </a:prstGeom>
          <a:noFill/>
        </p:spPr>
        <p:txBody>
          <a:bodyPr wrap="none" rtlCol="0">
            <a:spAutoFit/>
          </a:bodyPr>
          <a:lstStyle/>
          <a:p>
            <a:r>
              <a:rPr lang="es-ES" sz="1600" b="1" dirty="0" smtClean="0"/>
              <a:t>B</a:t>
            </a:r>
            <a:r>
              <a:rPr lang="es-ES" sz="1600" b="1" baseline="-25000" dirty="0" smtClean="0"/>
              <a:t>s</a:t>
            </a:r>
            <a:r>
              <a:rPr lang="es-ES" sz="1600" b="1" dirty="0" smtClean="0">
                <a:sym typeface="Symbol"/>
              </a:rPr>
              <a:t></a:t>
            </a:r>
            <a:endParaRPr lang="es-ES" sz="1600" b="1" dirty="0"/>
          </a:p>
        </p:txBody>
      </p:sp>
      <p:sp>
        <p:nvSpPr>
          <p:cNvPr id="34" name="33 CuadroTexto"/>
          <p:cNvSpPr txBox="1"/>
          <p:nvPr/>
        </p:nvSpPr>
        <p:spPr>
          <a:xfrm>
            <a:off x="7236296" y="4211796"/>
            <a:ext cx="1451038" cy="276999"/>
          </a:xfrm>
          <a:prstGeom prst="rect">
            <a:avLst/>
          </a:prstGeom>
          <a:noFill/>
        </p:spPr>
        <p:txBody>
          <a:bodyPr wrap="none" rtlCol="0">
            <a:spAutoFit/>
          </a:bodyPr>
          <a:lstStyle/>
          <a:p>
            <a:r>
              <a:rPr lang="es-ES" sz="1200" b="1" dirty="0" err="1" smtClean="0"/>
              <a:t>Photon</a:t>
            </a:r>
            <a:r>
              <a:rPr lang="es-ES" sz="1200" b="1" dirty="0" smtClean="0"/>
              <a:t> </a:t>
            </a:r>
            <a:r>
              <a:rPr lang="es-ES" sz="1200" b="1" dirty="0" err="1" smtClean="0"/>
              <a:t>polarization</a:t>
            </a:r>
            <a:endParaRPr lang="es-ES" sz="1200" b="1" dirty="0"/>
          </a:p>
        </p:txBody>
      </p:sp>
      <p:pic>
        <p:nvPicPr>
          <p:cNvPr id="35" name="Picture 5"/>
          <p:cNvPicPr>
            <a:picLocks noChangeAspect="1" noChangeArrowheads="1"/>
          </p:cNvPicPr>
          <p:nvPr/>
        </p:nvPicPr>
        <p:blipFill>
          <a:blip r:embed="rId12" cstate="print"/>
          <a:srcRect/>
          <a:stretch>
            <a:fillRect/>
          </a:stretch>
        </p:blipFill>
        <p:spPr bwMode="auto">
          <a:xfrm>
            <a:off x="9900592" y="5013176"/>
            <a:ext cx="3324225" cy="1628775"/>
          </a:xfrm>
          <a:prstGeom prst="rect">
            <a:avLst/>
          </a:prstGeom>
          <a:noFill/>
          <a:ln w="9525">
            <a:noFill/>
            <a:miter lim="800000"/>
            <a:headEnd/>
            <a:tailEnd/>
          </a:ln>
        </p:spPr>
      </p:pic>
      <p:pic>
        <p:nvPicPr>
          <p:cNvPr id="36" name="Picture 4" descr="http://www.dmdcosillas.org/wp-content/uploads/2013/03/lupa-300x300.png">
            <a:hlinkClick r:id="rId13"/>
          </p:cNvPr>
          <p:cNvPicPr>
            <a:picLocks noChangeAspect="1" noChangeArrowheads="1"/>
          </p:cNvPicPr>
          <p:nvPr/>
        </p:nvPicPr>
        <p:blipFill>
          <a:blip r:embed="rId14" cstate="print"/>
          <a:srcRect/>
          <a:stretch>
            <a:fillRect/>
          </a:stretch>
        </p:blipFill>
        <p:spPr bwMode="auto">
          <a:xfrm>
            <a:off x="5753457" y="310476"/>
            <a:ext cx="1626855" cy="1626855"/>
          </a:xfrm>
          <a:prstGeom prst="rect">
            <a:avLst/>
          </a:prstGeom>
          <a:noFill/>
        </p:spPr>
      </p:pic>
      <p:sp>
        <p:nvSpPr>
          <p:cNvPr id="37" name="36 Rectángulo"/>
          <p:cNvSpPr/>
          <p:nvPr/>
        </p:nvSpPr>
        <p:spPr>
          <a:xfrm>
            <a:off x="3995936" y="6084004"/>
            <a:ext cx="3923125" cy="369332"/>
          </a:xfrm>
          <a:prstGeom prst="rect">
            <a:avLst/>
          </a:prstGeom>
        </p:spPr>
        <p:txBody>
          <a:bodyPr wrap="none">
            <a:spAutoFit/>
          </a:bodyPr>
          <a:lstStyle/>
          <a:p>
            <a:pPr>
              <a:buFont typeface="Symbol"/>
              <a:buChar char="·"/>
            </a:pPr>
            <a:r>
              <a:rPr lang="es-ES" dirty="0" smtClean="0">
                <a:sym typeface="Symbol"/>
              </a:rPr>
              <a:t> </a:t>
            </a:r>
            <a:r>
              <a:rPr lang="es-ES" dirty="0" err="1" smtClean="0">
                <a:sym typeface="Symbol"/>
              </a:rPr>
              <a:t>Starting</a:t>
            </a:r>
            <a:r>
              <a:rPr lang="es-ES" dirty="0" smtClean="0">
                <a:sym typeface="Symbol"/>
              </a:rPr>
              <a:t> </a:t>
            </a:r>
            <a:r>
              <a:rPr lang="es-ES" dirty="0" err="1" smtClean="0">
                <a:sym typeface="Symbol"/>
              </a:rPr>
              <a:t>task-force</a:t>
            </a:r>
            <a:r>
              <a:rPr lang="es-ES" dirty="0" smtClean="0">
                <a:sym typeface="Symbol"/>
              </a:rPr>
              <a:t> in b-</a:t>
            </a:r>
            <a:r>
              <a:rPr lang="es-ES" dirty="0" err="1" smtClean="0">
                <a:sym typeface="Symbol"/>
              </a:rPr>
              <a:t>baryon</a:t>
            </a:r>
            <a:r>
              <a:rPr lang="es-ES" dirty="0" smtClean="0">
                <a:sym typeface="Symbol"/>
              </a:rPr>
              <a:t> </a:t>
            </a:r>
            <a:r>
              <a:rPr lang="es-ES" dirty="0" err="1" smtClean="0">
                <a:sym typeface="Symbol"/>
              </a:rPr>
              <a:t>decays</a:t>
            </a:r>
            <a:r>
              <a:rPr lang="es-ES" dirty="0" smtClean="0">
                <a:sym typeface="Symbol"/>
              </a:rPr>
              <a:t> </a:t>
            </a:r>
            <a:endParaRPr lang="es-ES" dirty="0"/>
          </a:p>
        </p:txBody>
      </p:sp>
      <p:pic>
        <p:nvPicPr>
          <p:cNvPr id="38" name="Picture 3"/>
          <p:cNvPicPr>
            <a:picLocks noChangeAspect="1" noChangeArrowheads="1"/>
          </p:cNvPicPr>
          <p:nvPr/>
        </p:nvPicPr>
        <p:blipFill>
          <a:blip r:embed="rId15" cstate="print"/>
          <a:srcRect/>
          <a:stretch>
            <a:fillRect/>
          </a:stretch>
        </p:blipFill>
        <p:spPr>
          <a:xfrm>
            <a:off x="7846658" y="5780"/>
            <a:ext cx="1297342" cy="902940"/>
          </a:xfrm>
          <a:prstGeom prst="rect">
            <a:avLst/>
          </a:prstGeom>
        </p:spPr>
      </p:pic>
      <p:sp>
        <p:nvSpPr>
          <p:cNvPr id="39" name="38 CuadroTexto"/>
          <p:cNvSpPr txBox="1"/>
          <p:nvPr/>
        </p:nvSpPr>
        <p:spPr>
          <a:xfrm rot="-5400000">
            <a:off x="1613983" y="2498585"/>
            <a:ext cx="2654188" cy="338554"/>
          </a:xfrm>
          <a:prstGeom prst="rect">
            <a:avLst/>
          </a:prstGeom>
          <a:noFill/>
        </p:spPr>
        <p:txBody>
          <a:bodyPr wrap="none" rtlCol="0">
            <a:spAutoFit/>
          </a:bodyPr>
          <a:lstStyle/>
          <a:p>
            <a:r>
              <a:rPr lang="es-ES" sz="1600" dirty="0" smtClean="0"/>
              <a:t>J. Bernabéu, F. Martínez-Vidal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76651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Imagen 14"/>
          <p:cNvPicPr/>
          <p:nvPr/>
        </p:nvPicPr>
        <p:blipFill>
          <a:blip r:embed="rId2" cstate="print"/>
          <a:stretch>
            <a:fillRect/>
          </a:stretch>
        </p:blipFill>
        <p:spPr>
          <a:xfrm>
            <a:off x="9180512" y="1196752"/>
            <a:ext cx="4104456" cy="3456104"/>
          </a:xfrm>
          <a:prstGeom prst="rect">
            <a:avLst/>
          </a:prstGeom>
          <a:ln>
            <a:noFill/>
          </a:ln>
        </p:spPr>
      </p:pic>
      <p:sp>
        <p:nvSpPr>
          <p:cNvPr id="4" name="3 CuadroTexto"/>
          <p:cNvSpPr txBox="1"/>
          <p:nvPr/>
        </p:nvSpPr>
        <p:spPr>
          <a:xfrm>
            <a:off x="251519" y="692696"/>
            <a:ext cx="5904655" cy="369332"/>
          </a:xfrm>
          <a:prstGeom prst="rect">
            <a:avLst/>
          </a:prstGeom>
          <a:noFill/>
        </p:spPr>
        <p:txBody>
          <a:bodyPr wrap="square" rtlCol="0">
            <a:spAutoFit/>
          </a:bodyPr>
          <a:lstStyle/>
          <a:p>
            <a:r>
              <a:rPr lang="es-ES" b="1" u="sng" dirty="0" err="1" smtClean="0"/>
              <a:t>Contribution</a:t>
            </a:r>
            <a:r>
              <a:rPr lang="es-ES" b="1" u="sng" dirty="0" smtClean="0"/>
              <a:t> to </a:t>
            </a:r>
            <a:r>
              <a:rPr lang="es-ES" b="1" u="sng" dirty="0" err="1" smtClean="0"/>
              <a:t>the</a:t>
            </a:r>
            <a:r>
              <a:rPr lang="es-ES" b="1" u="sng" dirty="0" smtClean="0"/>
              <a:t> </a:t>
            </a:r>
            <a:r>
              <a:rPr lang="es-ES" b="1" u="sng" dirty="0" err="1" smtClean="0"/>
              <a:t>LHCb</a:t>
            </a:r>
            <a:r>
              <a:rPr lang="es-ES" b="1" u="sng" dirty="0" smtClean="0"/>
              <a:t> </a:t>
            </a:r>
            <a:r>
              <a:rPr lang="es-ES" b="1" u="sng" dirty="0" err="1" smtClean="0"/>
              <a:t>Upgrade</a:t>
            </a:r>
            <a:endParaRPr lang="es-ES" b="1" u="sng" dirty="0"/>
          </a:p>
        </p:txBody>
      </p:sp>
      <p:sp>
        <p:nvSpPr>
          <p:cNvPr id="5" name="4 CuadroTexto"/>
          <p:cNvSpPr txBox="1">
            <a:spLocks noChangeArrowheads="1"/>
          </p:cNvSpPr>
          <p:nvPr/>
        </p:nvSpPr>
        <p:spPr bwMode="auto">
          <a:xfrm>
            <a:off x="179388" y="25400"/>
            <a:ext cx="2676525" cy="708025"/>
          </a:xfrm>
          <a:prstGeom prst="rect">
            <a:avLst/>
          </a:prstGeom>
          <a:noFill/>
          <a:ln w="9525">
            <a:noFill/>
            <a:miter lim="800000"/>
            <a:headEnd/>
            <a:tailEnd/>
          </a:ln>
        </p:spPr>
        <p:txBody>
          <a:bodyPr wrap="none">
            <a:spAutoFit/>
          </a:bodyPr>
          <a:lstStyle/>
          <a:p>
            <a:r>
              <a:rPr lang="es-ES_tradnl" altLang="es-ES" sz="4000" b="1" dirty="0" err="1">
                <a:solidFill>
                  <a:srgbClr val="000099"/>
                </a:solidFill>
                <a:latin typeface="Calibri" pitchFamily="34" charset="0"/>
              </a:rPr>
              <a:t>LHCb@IFIC</a:t>
            </a:r>
            <a:r>
              <a:rPr lang="es-ES_tradnl" altLang="es-ES" sz="2800" b="1" dirty="0">
                <a:solidFill>
                  <a:srgbClr val="000099"/>
                </a:solidFill>
                <a:latin typeface="Calibri" pitchFamily="34" charset="0"/>
              </a:rPr>
              <a:t>  </a:t>
            </a:r>
          </a:p>
        </p:txBody>
      </p:sp>
      <p:pic>
        <p:nvPicPr>
          <p:cNvPr id="7" name="Imagen 13"/>
          <p:cNvPicPr/>
          <p:nvPr/>
        </p:nvPicPr>
        <p:blipFill>
          <a:blip r:embed="rId3" cstate="print"/>
          <a:stretch>
            <a:fillRect/>
          </a:stretch>
        </p:blipFill>
        <p:spPr>
          <a:xfrm>
            <a:off x="3419872" y="2123564"/>
            <a:ext cx="2376264" cy="1944216"/>
          </a:xfrm>
          <a:prstGeom prst="rect">
            <a:avLst/>
          </a:prstGeom>
          <a:ln>
            <a:noFill/>
          </a:ln>
        </p:spPr>
      </p:pic>
      <p:pic>
        <p:nvPicPr>
          <p:cNvPr id="8" name="Picture 5"/>
          <p:cNvPicPr>
            <a:picLocks noChangeAspect="1" noChangeArrowheads="1"/>
          </p:cNvPicPr>
          <p:nvPr/>
        </p:nvPicPr>
        <p:blipFill>
          <a:blip r:embed="rId4" cstate="print"/>
          <a:srcRect/>
          <a:stretch>
            <a:fillRect/>
          </a:stretch>
        </p:blipFill>
        <p:spPr bwMode="auto">
          <a:xfrm>
            <a:off x="323527" y="2051556"/>
            <a:ext cx="2835983" cy="2088232"/>
          </a:xfrm>
          <a:prstGeom prst="rect">
            <a:avLst/>
          </a:prstGeom>
          <a:noFill/>
          <a:ln w="9525">
            <a:noFill/>
            <a:miter lim="800000"/>
            <a:headEnd/>
            <a:tailEnd/>
          </a:ln>
        </p:spPr>
      </p:pic>
      <p:sp>
        <p:nvSpPr>
          <p:cNvPr id="9" name="8 CuadroTexto"/>
          <p:cNvSpPr txBox="1"/>
          <p:nvPr/>
        </p:nvSpPr>
        <p:spPr>
          <a:xfrm>
            <a:off x="395536" y="1124744"/>
            <a:ext cx="5696816" cy="369332"/>
          </a:xfrm>
          <a:prstGeom prst="rect">
            <a:avLst/>
          </a:prstGeom>
          <a:noFill/>
        </p:spPr>
        <p:txBody>
          <a:bodyPr wrap="none" rtlCol="0">
            <a:spAutoFit/>
          </a:bodyPr>
          <a:lstStyle/>
          <a:p>
            <a:r>
              <a:rPr lang="es-ES" dirty="0" err="1" smtClean="0"/>
              <a:t>Contribution</a:t>
            </a:r>
            <a:r>
              <a:rPr lang="es-ES" dirty="0" smtClean="0"/>
              <a:t> to </a:t>
            </a:r>
            <a:r>
              <a:rPr lang="es-ES" dirty="0" err="1" smtClean="0"/>
              <a:t>the</a:t>
            </a:r>
            <a:r>
              <a:rPr lang="es-ES" dirty="0" smtClean="0"/>
              <a:t> central </a:t>
            </a:r>
            <a:r>
              <a:rPr lang="es-ES" dirty="0" err="1" smtClean="0"/>
              <a:t>tracker</a:t>
            </a:r>
            <a:r>
              <a:rPr lang="es-ES" dirty="0" smtClean="0"/>
              <a:t> (</a:t>
            </a:r>
            <a:r>
              <a:rPr lang="es-ES" dirty="0" err="1" smtClean="0"/>
              <a:t>SCiFi</a:t>
            </a:r>
            <a:r>
              <a:rPr lang="es-ES" dirty="0" smtClean="0"/>
              <a:t>): </a:t>
            </a:r>
            <a:r>
              <a:rPr lang="es-ES_tradnl" altLang="es-ES" b="1" dirty="0" smtClean="0">
                <a:solidFill>
                  <a:srgbClr val="FF0000"/>
                </a:solidFill>
              </a:rPr>
              <a:t>FE ASIC PACIFIC</a:t>
            </a:r>
            <a:endParaRPr lang="es-ES" b="1" dirty="0">
              <a:solidFill>
                <a:srgbClr val="FF0000"/>
              </a:solidFill>
            </a:endParaRPr>
          </a:p>
        </p:txBody>
      </p:sp>
      <p:pic>
        <p:nvPicPr>
          <p:cNvPr id="11" name="Imagen 2" descr="20151103_174329_mod.jpg"/>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56175" y="1628800"/>
            <a:ext cx="2823929" cy="5040560"/>
          </a:xfrm>
          <a:prstGeom prst="rect">
            <a:avLst/>
          </a:prstGeom>
        </p:spPr>
      </p:pic>
      <p:pic>
        <p:nvPicPr>
          <p:cNvPr id="12" name="Imagen 4"/>
          <p:cNvPicPr>
            <a:picLocks noChangeAspect="1"/>
          </p:cNvPicPr>
          <p:nvPr/>
        </p:nvPicPr>
        <p:blipFill>
          <a:blip r:embed="rId6" cstate="print"/>
          <a:stretch>
            <a:fillRect/>
          </a:stretch>
        </p:blipFill>
        <p:spPr>
          <a:xfrm>
            <a:off x="9756576" y="4781676"/>
            <a:ext cx="3199582" cy="2076324"/>
          </a:xfrm>
          <a:prstGeom prst="rect">
            <a:avLst/>
          </a:prstGeom>
        </p:spPr>
      </p:pic>
      <p:sp>
        <p:nvSpPr>
          <p:cNvPr id="15" name="14 CuadroTexto"/>
          <p:cNvSpPr txBox="1"/>
          <p:nvPr/>
        </p:nvSpPr>
        <p:spPr>
          <a:xfrm>
            <a:off x="755576" y="4149080"/>
            <a:ext cx="5256584" cy="2123658"/>
          </a:xfrm>
          <a:prstGeom prst="rect">
            <a:avLst/>
          </a:prstGeom>
          <a:noFill/>
        </p:spPr>
        <p:txBody>
          <a:bodyPr wrap="square" rtlCol="0">
            <a:spAutoFit/>
          </a:bodyPr>
          <a:lstStyle/>
          <a:p>
            <a:r>
              <a:rPr lang="es-ES" b="1" dirty="0" smtClean="0"/>
              <a:t>IFIC </a:t>
            </a:r>
            <a:r>
              <a:rPr lang="es-ES" b="1" dirty="0" err="1" smtClean="0"/>
              <a:t>contributions</a:t>
            </a:r>
            <a:r>
              <a:rPr lang="es-ES" b="1" dirty="0" smtClean="0"/>
              <a:t>:</a:t>
            </a:r>
          </a:p>
          <a:p>
            <a:r>
              <a:rPr lang="es-ES" b="1" dirty="0" smtClean="0">
                <a:solidFill>
                  <a:srgbClr val="0000CC"/>
                </a:solidFill>
              </a:rPr>
              <a:t> </a:t>
            </a:r>
            <a:endParaRPr lang="es-ES" sz="1600" dirty="0"/>
          </a:p>
          <a:p>
            <a:pPr marL="285750" indent="-285750">
              <a:buFont typeface="Wingdings" panose="05000000000000000000" pitchFamily="2" charset="2"/>
              <a:buChar char="q"/>
            </a:pPr>
            <a:r>
              <a:rPr lang="es-ES" sz="1600" i="1" dirty="0" err="1" smtClean="0"/>
              <a:t>Design</a:t>
            </a:r>
            <a:r>
              <a:rPr lang="es-ES" sz="1600" i="1" dirty="0" smtClean="0"/>
              <a:t> of </a:t>
            </a:r>
            <a:r>
              <a:rPr lang="es-ES" sz="1600" i="1" dirty="0" err="1" smtClean="0"/>
              <a:t>the</a:t>
            </a:r>
            <a:r>
              <a:rPr lang="es-ES" sz="1600" i="1" dirty="0" smtClean="0"/>
              <a:t> digital control (I2C) </a:t>
            </a:r>
            <a:r>
              <a:rPr lang="es-ES" sz="1600" i="1" dirty="0" err="1" smtClean="0"/>
              <a:t>for</a:t>
            </a:r>
            <a:r>
              <a:rPr lang="es-ES" sz="1600" i="1" dirty="0" smtClean="0"/>
              <a:t> PACIFIC v3, </a:t>
            </a:r>
          </a:p>
          <a:p>
            <a:r>
              <a:rPr lang="es-ES" sz="1600" i="1" dirty="0" smtClean="0"/>
              <a:t>      </a:t>
            </a:r>
            <a:r>
              <a:rPr lang="es-ES" sz="1600" i="1" dirty="0" err="1" smtClean="0"/>
              <a:t>fabricated</a:t>
            </a:r>
            <a:r>
              <a:rPr lang="es-ES" sz="1600" i="1" dirty="0" smtClean="0"/>
              <a:t> </a:t>
            </a:r>
            <a:r>
              <a:rPr lang="es-ES" sz="1600" dirty="0" smtClean="0"/>
              <a:t>in </a:t>
            </a:r>
            <a:r>
              <a:rPr lang="es-ES" sz="1600" dirty="0" err="1" smtClean="0"/>
              <a:t>summer</a:t>
            </a:r>
            <a:r>
              <a:rPr lang="es-ES" sz="1600" dirty="0" smtClean="0"/>
              <a:t> 2015.</a:t>
            </a:r>
          </a:p>
          <a:p>
            <a:endParaRPr lang="es-ES" sz="1600" dirty="0" smtClean="0"/>
          </a:p>
          <a:p>
            <a:pPr marL="285750" indent="-285750">
              <a:buFont typeface="Wingdings" panose="05000000000000000000" pitchFamily="2" charset="2"/>
              <a:buChar char="q"/>
            </a:pPr>
            <a:r>
              <a:rPr lang="es-ES" sz="1600" dirty="0" smtClean="0"/>
              <a:t>Test and </a:t>
            </a:r>
            <a:r>
              <a:rPr lang="es-ES" sz="1600" dirty="0" err="1" smtClean="0"/>
              <a:t>characterization</a:t>
            </a:r>
            <a:r>
              <a:rPr lang="es-ES" sz="1600" dirty="0" smtClean="0"/>
              <a:t> of PACIFIC (v2 and v3).</a:t>
            </a:r>
          </a:p>
          <a:p>
            <a:pPr marL="285750" indent="-285750">
              <a:buFont typeface="Wingdings" panose="05000000000000000000" pitchFamily="2" charset="2"/>
              <a:buChar char="q"/>
            </a:pPr>
            <a:endParaRPr lang="es-ES" sz="1600" dirty="0" smtClean="0"/>
          </a:p>
          <a:p>
            <a:pPr marL="285750" indent="-285750">
              <a:buFont typeface="Wingdings" panose="05000000000000000000" pitchFamily="2" charset="2"/>
              <a:buChar char="q"/>
            </a:pPr>
            <a:r>
              <a:rPr lang="es-ES" sz="1600" b="1" dirty="0"/>
              <a:t>Test </a:t>
            </a:r>
            <a:r>
              <a:rPr lang="es-ES" sz="1600" b="1" dirty="0" err="1"/>
              <a:t>beam</a:t>
            </a:r>
            <a:r>
              <a:rPr lang="es-ES" sz="1600" b="1" dirty="0"/>
              <a:t> in </a:t>
            </a:r>
            <a:r>
              <a:rPr lang="es-ES" sz="1600" b="1" dirty="0" err="1" smtClean="0"/>
              <a:t>November</a:t>
            </a:r>
            <a:r>
              <a:rPr lang="es-ES" sz="1600" b="1" dirty="0" smtClean="0"/>
              <a:t> 2015 at CERN.</a:t>
            </a:r>
            <a:endParaRPr lang="es-ES" sz="1600" b="1" dirty="0"/>
          </a:p>
        </p:txBody>
      </p:sp>
      <p:sp>
        <p:nvSpPr>
          <p:cNvPr id="18" name="17 Rectángulo"/>
          <p:cNvSpPr/>
          <p:nvPr/>
        </p:nvSpPr>
        <p:spPr>
          <a:xfrm>
            <a:off x="9311188" y="4261738"/>
            <a:ext cx="1921552" cy="369332"/>
          </a:xfrm>
          <a:prstGeom prst="rect">
            <a:avLst/>
          </a:prstGeom>
        </p:spPr>
        <p:txBody>
          <a:bodyPr wrap="none">
            <a:spAutoFit/>
          </a:bodyPr>
          <a:lstStyle/>
          <a:p>
            <a:r>
              <a:rPr lang="en-US" b="1" dirty="0" smtClean="0">
                <a:solidFill>
                  <a:srgbClr val="0000CC"/>
                </a:solidFill>
              </a:rPr>
              <a:t>[ref internal Note]</a:t>
            </a:r>
            <a:endParaRPr lang="es-ES" dirty="0"/>
          </a:p>
        </p:txBody>
      </p:sp>
      <p:pic>
        <p:nvPicPr>
          <p:cNvPr id="19" name="Picture 8"/>
          <p:cNvPicPr>
            <a:picLocks noChangeAspect="1" noChangeArrowheads="1"/>
          </p:cNvPicPr>
          <p:nvPr/>
        </p:nvPicPr>
        <p:blipFill>
          <a:blip r:embed="rId7" cstate="print"/>
          <a:srcRect/>
          <a:stretch>
            <a:fillRect/>
          </a:stretch>
        </p:blipFill>
        <p:spPr bwMode="auto">
          <a:xfrm>
            <a:off x="2915816" y="1628800"/>
            <a:ext cx="2771961" cy="360040"/>
          </a:xfrm>
          <a:prstGeom prst="rect">
            <a:avLst/>
          </a:prstGeom>
          <a:noFill/>
          <a:ln w="9525">
            <a:noFill/>
            <a:miter lim="800000"/>
            <a:headEnd/>
            <a:tailEnd/>
          </a:ln>
          <a:effectLst/>
        </p:spPr>
      </p:pic>
      <p:cxnSp>
        <p:nvCxnSpPr>
          <p:cNvPr id="20" name="19 Conector recto de flecha"/>
          <p:cNvCxnSpPr/>
          <p:nvPr/>
        </p:nvCxnSpPr>
        <p:spPr>
          <a:xfrm flipV="1">
            <a:off x="2267744" y="1916832"/>
            <a:ext cx="1368152" cy="936104"/>
          </a:xfrm>
          <a:prstGeom prst="straightConnector1">
            <a:avLst/>
          </a:prstGeom>
          <a:ln w="254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flipH="1">
            <a:off x="827584" y="1556792"/>
            <a:ext cx="2402553" cy="369332"/>
          </a:xfrm>
          <a:prstGeom prst="rect">
            <a:avLst/>
          </a:prstGeom>
          <a:noFill/>
        </p:spPr>
        <p:txBody>
          <a:bodyPr wrap="square" rtlCol="0">
            <a:spAutoFit/>
          </a:bodyPr>
          <a:lstStyle/>
          <a:p>
            <a:r>
              <a:rPr lang="es-ES" dirty="0" err="1" smtClean="0"/>
              <a:t>SCintillating</a:t>
            </a:r>
            <a:r>
              <a:rPr lang="es-ES" dirty="0" smtClean="0"/>
              <a:t> </a:t>
            </a:r>
            <a:r>
              <a:rPr lang="es-ES" dirty="0" err="1" smtClean="0"/>
              <a:t>Fibres</a:t>
            </a:r>
            <a:r>
              <a:rPr lang="es-ES" dirty="0" smtClean="0"/>
              <a:t>:</a:t>
            </a:r>
            <a:endParaRPr lang="es-ES" dirty="0"/>
          </a:p>
        </p:txBody>
      </p:sp>
      <p:sp>
        <p:nvSpPr>
          <p:cNvPr id="23" name="22 Rectángulo"/>
          <p:cNvSpPr/>
          <p:nvPr/>
        </p:nvSpPr>
        <p:spPr>
          <a:xfrm>
            <a:off x="395535" y="6381328"/>
            <a:ext cx="5292241" cy="369332"/>
          </a:xfrm>
          <a:prstGeom prst="rect">
            <a:avLst/>
          </a:prstGeom>
        </p:spPr>
        <p:txBody>
          <a:bodyPr wrap="square">
            <a:spAutoFit/>
          </a:bodyPr>
          <a:lstStyle/>
          <a:p>
            <a:r>
              <a:rPr lang="es-ES" dirty="0" smtClean="0"/>
              <a:t>(in </a:t>
            </a:r>
            <a:r>
              <a:rPr lang="es-ES" dirty="0" err="1" smtClean="0"/>
              <a:t>collaboration</a:t>
            </a:r>
            <a:r>
              <a:rPr lang="es-ES" dirty="0" smtClean="0"/>
              <a:t> </a:t>
            </a:r>
            <a:r>
              <a:rPr lang="es-ES" dirty="0" err="1" smtClean="0"/>
              <a:t>with</a:t>
            </a:r>
            <a:r>
              <a:rPr lang="es-ES" dirty="0" smtClean="0"/>
              <a:t> </a:t>
            </a:r>
            <a:r>
              <a:rPr lang="es-ES_tradnl" altLang="es-ES" dirty="0" smtClean="0"/>
              <a:t>ICC-UB, LPC-UBP and PIH-RKU)</a:t>
            </a:r>
            <a:endParaRPr lang="es-ES" dirty="0"/>
          </a:p>
        </p:txBody>
      </p:sp>
      <p:pic>
        <p:nvPicPr>
          <p:cNvPr id="21" name="Picture 3"/>
          <p:cNvPicPr>
            <a:picLocks noChangeAspect="1" noChangeArrowheads="1"/>
          </p:cNvPicPr>
          <p:nvPr/>
        </p:nvPicPr>
        <p:blipFill>
          <a:blip r:embed="rId8" cstate="print"/>
          <a:srcRect/>
          <a:stretch>
            <a:fillRect/>
          </a:stretch>
        </p:blipFill>
        <p:spPr>
          <a:xfrm>
            <a:off x="7846658" y="5780"/>
            <a:ext cx="1297342" cy="902940"/>
          </a:xfrm>
          <a:prstGeom prst="rect">
            <a:avLst/>
          </a:prstGeom>
        </p:spPr>
      </p:pic>
      <p:cxnSp>
        <p:nvCxnSpPr>
          <p:cNvPr id="24" name="23 Conector recto de flecha"/>
          <p:cNvCxnSpPr/>
          <p:nvPr/>
        </p:nvCxnSpPr>
        <p:spPr>
          <a:xfrm>
            <a:off x="7380312" y="1062028"/>
            <a:ext cx="648072" cy="150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24 Rectángulo"/>
          <p:cNvSpPr/>
          <p:nvPr/>
        </p:nvSpPr>
        <p:spPr>
          <a:xfrm>
            <a:off x="7032844" y="683634"/>
            <a:ext cx="591829" cy="369332"/>
          </a:xfrm>
          <a:prstGeom prst="rect">
            <a:avLst/>
          </a:prstGeom>
        </p:spPr>
        <p:txBody>
          <a:bodyPr wrap="none">
            <a:spAutoFit/>
          </a:bodyPr>
          <a:lstStyle/>
          <a:p>
            <a:r>
              <a:rPr lang="es-ES" b="1" dirty="0" smtClean="0">
                <a:solidFill>
                  <a:srgbClr val="FF0000"/>
                </a:solidFill>
              </a:rPr>
              <a:t>José</a:t>
            </a:r>
            <a:endParaRPr lang="es-ES" b="1"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70045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 name="TextShape 1"/>
          <p:cNvSpPr txBox="1"/>
          <p:nvPr/>
        </p:nvSpPr>
        <p:spPr>
          <a:xfrm>
            <a:off x="457172" y="273352"/>
            <a:ext cx="8228763" cy="1145009"/>
          </a:xfrm>
          <a:prstGeom prst="rect">
            <a:avLst/>
          </a:prstGeom>
        </p:spPr>
        <p:txBody>
          <a:bodyPr lIns="0" tIns="0" rIns="0" bIns="0" anchor="ctr"/>
          <a:lstStyle/>
          <a:p>
            <a:pPr algn="ctr"/>
            <a:r>
              <a:rPr lang="en-US" sz="4000" dirty="0">
                <a:latin typeface="Arial"/>
              </a:rPr>
              <a:t>Future colliders / ATLAS group </a:t>
            </a:r>
            <a:endParaRPr dirty="0"/>
          </a:p>
        </p:txBody>
      </p:sp>
      <p:sp>
        <p:nvSpPr>
          <p:cNvPr id="40" name="TextShape 2"/>
          <p:cNvSpPr txBox="1"/>
          <p:nvPr/>
        </p:nvSpPr>
        <p:spPr>
          <a:xfrm>
            <a:off x="374228" y="1494386"/>
            <a:ext cx="8086060" cy="1547689"/>
          </a:xfrm>
          <a:prstGeom prst="rect">
            <a:avLst/>
          </a:prstGeom>
        </p:spPr>
        <p:txBody>
          <a:bodyPr lIns="0" tIns="0" rIns="0" bIns="0" anchor="ctr"/>
          <a:lstStyle/>
          <a:p>
            <a:r>
              <a:rPr lang="en-US" sz="2000" dirty="0">
                <a:latin typeface="Arial"/>
              </a:rPr>
              <a:t>New coordinated project (Garcia, </a:t>
            </a:r>
            <a:r>
              <a:rPr lang="en-US" sz="2000" dirty="0" err="1">
                <a:latin typeface="Arial"/>
              </a:rPr>
              <a:t>Fuster</a:t>
            </a:r>
            <a:r>
              <a:rPr lang="en-US" sz="2000" dirty="0">
                <a:latin typeface="Arial"/>
              </a:rPr>
              <a:t>) reunites efforts on future colliders and ATLAS of staff members that are currently scattered across “Detectors and physics” (</a:t>
            </a:r>
            <a:r>
              <a:rPr lang="en-US" sz="2000" dirty="0" err="1">
                <a:latin typeface="Arial"/>
              </a:rPr>
              <a:t>Fuster</a:t>
            </a:r>
            <a:r>
              <a:rPr lang="en-US" sz="2000" dirty="0">
                <a:latin typeface="Arial"/>
              </a:rPr>
              <a:t>), “Accelerators” (</a:t>
            </a:r>
            <a:r>
              <a:rPr lang="en-US" sz="2000" dirty="0" err="1">
                <a:latin typeface="Arial"/>
              </a:rPr>
              <a:t>Faus</a:t>
            </a:r>
            <a:r>
              <a:rPr lang="en-US" sz="2000" dirty="0">
                <a:latin typeface="Arial"/>
              </a:rPr>
              <a:t>) and ATLAS group (Garcia)</a:t>
            </a:r>
            <a:endParaRPr dirty="0"/>
          </a:p>
          <a:p>
            <a:pPr algn="ctr"/>
            <a:endParaRPr dirty="0"/>
          </a:p>
        </p:txBody>
      </p:sp>
      <p:graphicFrame>
        <p:nvGraphicFramePr>
          <p:cNvPr id="41" name="Table 3"/>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196206904"/>
              </p:ext>
            </p:extLst>
          </p:nvPr>
        </p:nvGraphicFramePr>
        <p:xfrm>
          <a:off x="740945" y="4147635"/>
          <a:ext cx="6724015" cy="2393545"/>
        </p:xfrm>
        <a:graphic>
          <a:graphicData uri="http://schemas.openxmlformats.org/drawingml/2006/table">
            <a:tbl>
              <a:tblPr/>
              <a:tblGrid>
                <a:gridCol w="3361191"/>
                <a:gridCol w="3362824"/>
              </a:tblGrid>
              <a:tr h="341935">
                <a:tc>
                  <a:txBody>
                    <a:bodyPr/>
                    <a:lstStyle/>
                    <a:p>
                      <a:r>
                        <a:rPr lang="en-US" sz="1600" b="1">
                          <a:latin typeface="Arial"/>
                        </a:rPr>
                        <a:t>Staff</a:t>
                      </a:r>
                      <a:endParaRPr sz="1600"/>
                    </a:p>
                  </a:txBody>
                  <a:tcPr marL="82944" marR="82944" marT="41476" marB="41476"/>
                </a:tc>
                <a:tc>
                  <a:txBody>
                    <a:bodyPr/>
                    <a:lstStyle/>
                    <a:p>
                      <a:r>
                        <a:rPr lang="en-US" sz="1600" b="1">
                          <a:latin typeface="Arial"/>
                        </a:rPr>
                        <a:t>Students/engineers</a:t>
                      </a:r>
                      <a:endParaRPr sz="1600"/>
                    </a:p>
                  </a:txBody>
                  <a:tcPr marL="82944" marR="82944" marT="41476" marB="41476"/>
                </a:tc>
              </a:tr>
              <a:tr h="341935">
                <a:tc>
                  <a:txBody>
                    <a:bodyPr/>
                    <a:lstStyle/>
                    <a:p>
                      <a:r>
                        <a:rPr lang="en-US" sz="1600">
                          <a:latin typeface="Arial"/>
                        </a:rPr>
                        <a:t>J. Fuster</a:t>
                      </a:r>
                      <a:endParaRPr sz="1600"/>
                    </a:p>
                  </a:txBody>
                  <a:tcPr marL="82944" marR="82944" marT="41476" marB="41476"/>
                </a:tc>
                <a:tc>
                  <a:txBody>
                    <a:bodyPr/>
                    <a:lstStyle/>
                    <a:p>
                      <a:r>
                        <a:rPr lang="en-US" sz="1600">
                          <a:latin typeface="Arial"/>
                        </a:rPr>
                        <a:t>M.A. Villarejo (engineer)</a:t>
                      </a:r>
                      <a:endParaRPr sz="1600"/>
                    </a:p>
                  </a:txBody>
                  <a:tcPr marL="82944" marR="82944" marT="41476" marB="41476"/>
                </a:tc>
              </a:tr>
              <a:tr h="341935">
                <a:tc>
                  <a:txBody>
                    <a:bodyPr/>
                    <a:lstStyle/>
                    <a:p>
                      <a:r>
                        <a:rPr lang="en-US" sz="1600">
                          <a:latin typeface="Arial"/>
                        </a:rPr>
                        <a:t>E. Ros</a:t>
                      </a:r>
                      <a:endParaRPr sz="1600"/>
                    </a:p>
                  </a:txBody>
                  <a:tcPr marL="82944" marR="82944" marT="41476" marB="41476"/>
                </a:tc>
                <a:tc>
                  <a:txBody>
                    <a:bodyPr/>
                    <a:lstStyle/>
                    <a:p>
                      <a:r>
                        <a:rPr lang="en-US" sz="1600">
                          <a:latin typeface="Arial"/>
                        </a:rPr>
                        <a:t>M. Boronat (PhD FPI)</a:t>
                      </a:r>
                      <a:endParaRPr sz="1600"/>
                    </a:p>
                  </a:txBody>
                  <a:tcPr marL="82944" marR="82944" marT="41476" marB="41476"/>
                </a:tc>
              </a:tr>
              <a:tr h="341935">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latin typeface="+mn-lt"/>
                        </a:rPr>
                        <a:t>M. </a:t>
                      </a:r>
                      <a:r>
                        <a:rPr lang="en-US" sz="1600" dirty="0" err="1" smtClean="0">
                          <a:latin typeface="+mn-lt"/>
                        </a:rPr>
                        <a:t>Vos</a:t>
                      </a:r>
                      <a:endParaRPr lang="en-US" sz="1600" dirty="0" smtClean="0"/>
                    </a:p>
                  </a:txBody>
                  <a:tcPr marL="82944" marR="82944" marT="41476" marB="41476"/>
                </a:tc>
                <a:tc>
                  <a:txBody>
                    <a:bodyPr/>
                    <a:lstStyle/>
                    <a:p>
                      <a:r>
                        <a:rPr lang="en-US" sz="1600">
                          <a:latin typeface="Arial"/>
                        </a:rPr>
                        <a:t>I. Garcia (PhD AIDA)</a:t>
                      </a:r>
                      <a:endParaRPr sz="1600"/>
                    </a:p>
                  </a:txBody>
                  <a:tcPr marL="82944" marR="82944" marT="41476" marB="41476"/>
                </a:tc>
              </a:tr>
              <a:tr h="341935">
                <a:tc>
                  <a:txBody>
                    <a:bodyPr/>
                    <a:lstStyle/>
                    <a:p>
                      <a:r>
                        <a:rPr lang="en-US" sz="1600" dirty="0" smtClean="0">
                          <a:latin typeface="Arial"/>
                        </a:rPr>
                        <a:t>G.</a:t>
                      </a:r>
                      <a:r>
                        <a:rPr lang="en-US" sz="1600" baseline="0" dirty="0" smtClean="0">
                          <a:latin typeface="Arial"/>
                        </a:rPr>
                        <a:t> </a:t>
                      </a:r>
                      <a:r>
                        <a:rPr lang="en-US" sz="1600" baseline="0" dirty="0" err="1" smtClean="0">
                          <a:latin typeface="Arial"/>
                        </a:rPr>
                        <a:t>Prevé</a:t>
                      </a:r>
                      <a:r>
                        <a:rPr lang="en-US" sz="1600" baseline="0" dirty="0" smtClean="0">
                          <a:latin typeface="Arial"/>
                        </a:rPr>
                        <a:t> (NTC)</a:t>
                      </a:r>
                      <a:endParaRPr sz="1600" dirty="0"/>
                    </a:p>
                  </a:txBody>
                  <a:tcPr marL="82944" marR="82944" marT="41476" marB="41476"/>
                </a:tc>
                <a:tc>
                  <a:txBody>
                    <a:bodyPr/>
                    <a:lstStyle/>
                    <a:p>
                      <a:r>
                        <a:rPr lang="en-US" sz="1600" dirty="0">
                          <a:latin typeface="Arial"/>
                        </a:rPr>
                        <a:t>P. </a:t>
                      </a:r>
                      <a:r>
                        <a:rPr lang="en-US" sz="1600" dirty="0" err="1">
                          <a:latin typeface="Arial"/>
                        </a:rPr>
                        <a:t>Gomis</a:t>
                      </a:r>
                      <a:r>
                        <a:rPr lang="en-US" sz="1600" dirty="0">
                          <a:latin typeface="Arial"/>
                        </a:rPr>
                        <a:t> (PhD </a:t>
                      </a:r>
                      <a:r>
                        <a:rPr lang="en-US" sz="1600" dirty="0" err="1" smtClean="0">
                          <a:latin typeface="Arial"/>
                        </a:rPr>
                        <a:t>Prometeo</a:t>
                      </a:r>
                      <a:r>
                        <a:rPr lang="en-US" sz="1600" dirty="0" smtClean="0">
                          <a:latin typeface="Arial"/>
                        </a:rPr>
                        <a:t>)</a:t>
                      </a:r>
                      <a:endParaRPr sz="1600" dirty="0"/>
                    </a:p>
                  </a:txBody>
                  <a:tcPr marL="82944" marR="82944" marT="41476" marB="41476"/>
                </a:tc>
              </a:tr>
              <a:tr h="341935">
                <a:tc>
                  <a:txBody>
                    <a:bodyPr/>
                    <a:lstStyle/>
                    <a:p>
                      <a:r>
                        <a:rPr lang="en-US" sz="1600" dirty="0" smtClean="0">
                          <a:latin typeface="Arial"/>
                        </a:rPr>
                        <a:t>José Angel </a:t>
                      </a:r>
                      <a:r>
                        <a:rPr lang="en-US" sz="1600" dirty="0" err="1" smtClean="0">
                          <a:latin typeface="Arial"/>
                        </a:rPr>
                        <a:t>Ayucar</a:t>
                      </a:r>
                      <a:r>
                        <a:rPr lang="en-US" sz="1600" dirty="0" smtClean="0">
                          <a:latin typeface="Arial"/>
                        </a:rPr>
                        <a:t> (NTC)</a:t>
                      </a:r>
                      <a:endParaRPr sz="1600" dirty="0"/>
                    </a:p>
                  </a:txBody>
                  <a:tcPr marL="82944" marR="82944" marT="41476" marB="41476"/>
                </a:tc>
                <a:tc>
                  <a:txBody>
                    <a:bodyPr/>
                    <a:lstStyle/>
                    <a:p>
                      <a:r>
                        <a:rPr lang="en-US" sz="1600">
                          <a:latin typeface="Arial"/>
                        </a:rPr>
                        <a:t>M. Perelló (PhD FPI)</a:t>
                      </a:r>
                      <a:endParaRPr sz="1600"/>
                    </a:p>
                  </a:txBody>
                  <a:tcPr marL="82944" marR="82944" marT="41476" marB="41476"/>
                </a:tc>
              </a:tr>
              <a:tr h="341935">
                <a:tc>
                  <a:txBody>
                    <a:bodyPr/>
                    <a:lstStyle/>
                    <a:p>
                      <a:endParaRPr lang="es-ES" sz="1600"/>
                    </a:p>
                  </a:txBody>
                  <a:tcPr marL="82944" marR="82944" marT="41476" marB="41476"/>
                </a:tc>
                <a:tc>
                  <a:txBody>
                    <a:bodyPr/>
                    <a:lstStyle/>
                    <a:p>
                      <a:r>
                        <a:rPr lang="en-US" sz="1600" dirty="0">
                          <a:latin typeface="Arial"/>
                        </a:rPr>
                        <a:t>D. </a:t>
                      </a:r>
                      <a:r>
                        <a:rPr lang="en-US" sz="1600" dirty="0" err="1" smtClean="0">
                          <a:latin typeface="Arial"/>
                        </a:rPr>
                        <a:t>Melini</a:t>
                      </a:r>
                      <a:r>
                        <a:rPr lang="en-US" sz="1600" dirty="0" smtClean="0">
                          <a:latin typeface="Arial"/>
                        </a:rPr>
                        <a:t> </a:t>
                      </a:r>
                      <a:r>
                        <a:rPr lang="en-US" sz="1600" dirty="0">
                          <a:latin typeface="Arial"/>
                        </a:rPr>
                        <a:t>(Ph.D. </a:t>
                      </a:r>
                      <a:r>
                        <a:rPr lang="en-US" sz="1600" dirty="0" err="1">
                          <a:latin typeface="Arial"/>
                        </a:rPr>
                        <a:t>HiggsTools</a:t>
                      </a:r>
                      <a:r>
                        <a:rPr lang="en-US" sz="1600" dirty="0">
                          <a:latin typeface="Arial"/>
                        </a:rPr>
                        <a:t>)</a:t>
                      </a:r>
                      <a:endParaRPr sz="1600" dirty="0"/>
                    </a:p>
                  </a:txBody>
                  <a:tcPr marL="82944" marR="82944" marT="41476" marB="41476"/>
                </a:tc>
              </a:tr>
            </a:tbl>
          </a:graphicData>
        </a:graphic>
      </p:graphicFrame>
      <p:sp>
        <p:nvSpPr>
          <p:cNvPr id="42" name="TextShape 4"/>
          <p:cNvSpPr txBox="1"/>
          <p:nvPr/>
        </p:nvSpPr>
        <p:spPr>
          <a:xfrm>
            <a:off x="4664771" y="3036817"/>
            <a:ext cx="4021163" cy="1025478"/>
          </a:xfrm>
          <a:prstGeom prst="rect">
            <a:avLst/>
          </a:prstGeom>
        </p:spPr>
        <p:txBody>
          <a:bodyPr lIns="81639" tIns="40820" rIns="81639" bIns="40820"/>
          <a:lstStyle/>
          <a:p>
            <a:r>
              <a:rPr lang="en-US" b="1" dirty="0">
                <a:latin typeface="Arial"/>
              </a:rPr>
              <a:t>Former members:</a:t>
            </a:r>
            <a:endParaRPr dirty="0"/>
          </a:p>
          <a:p>
            <a:pPr lvl="1"/>
            <a:r>
              <a:rPr lang="en-US" dirty="0">
                <a:latin typeface="Arial"/>
              </a:rPr>
              <a:t>A. </a:t>
            </a:r>
            <a:r>
              <a:rPr lang="en-US" dirty="0" err="1">
                <a:latin typeface="Arial"/>
              </a:rPr>
              <a:t>Irles</a:t>
            </a:r>
            <a:r>
              <a:rPr lang="en-US" dirty="0">
                <a:latin typeface="Arial"/>
              </a:rPr>
              <a:t> (now DESY)</a:t>
            </a:r>
            <a:endParaRPr dirty="0"/>
          </a:p>
          <a:p>
            <a:pPr lvl="1"/>
            <a:r>
              <a:rPr lang="en-US" dirty="0">
                <a:latin typeface="Arial"/>
              </a:rPr>
              <a:t>D. </a:t>
            </a:r>
            <a:r>
              <a:rPr lang="en-US" dirty="0" err="1">
                <a:latin typeface="Arial"/>
              </a:rPr>
              <a:t>Esperante</a:t>
            </a:r>
            <a:r>
              <a:rPr lang="en-US" dirty="0">
                <a:latin typeface="Arial"/>
              </a:rPr>
              <a:t> (now at CERN</a:t>
            </a:r>
            <a:r>
              <a:rPr lang="en-US" dirty="0" smtClean="0">
                <a:latin typeface="Arial"/>
              </a:rPr>
              <a:t>)</a:t>
            </a:r>
          </a:p>
          <a:p>
            <a:pPr lvl="1"/>
            <a:r>
              <a:rPr lang="en-US" dirty="0" smtClean="0">
                <a:latin typeface="Arial"/>
              </a:rPr>
              <a:t>Carlos </a:t>
            </a:r>
            <a:r>
              <a:rPr lang="en-US" dirty="0" err="1" smtClean="0">
                <a:latin typeface="Arial"/>
              </a:rPr>
              <a:t>Mariñas</a:t>
            </a:r>
            <a:r>
              <a:rPr lang="en-US" dirty="0" smtClean="0">
                <a:latin typeface="Arial"/>
              </a:rPr>
              <a:t> (now at Bonn)</a:t>
            </a:r>
          </a:p>
          <a:p>
            <a:endParaRP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15406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 name="TextShape 1"/>
          <p:cNvSpPr txBox="1"/>
          <p:nvPr/>
        </p:nvSpPr>
        <p:spPr>
          <a:xfrm>
            <a:off x="457172" y="273352"/>
            <a:ext cx="8228763" cy="1145009"/>
          </a:xfrm>
          <a:prstGeom prst="rect">
            <a:avLst/>
          </a:prstGeom>
        </p:spPr>
        <p:txBody>
          <a:bodyPr lIns="0" tIns="0" rIns="0" bIns="0" anchor="ctr"/>
          <a:lstStyle/>
          <a:p>
            <a:pPr algn="ctr"/>
            <a:r>
              <a:rPr lang="en-US" sz="4000">
                <a:latin typeface="Arial"/>
              </a:rPr>
              <a:t>Detector R&amp;D</a:t>
            </a:r>
            <a:endParaRPr/>
          </a:p>
        </p:txBody>
      </p:sp>
      <p:pic>
        <p:nvPicPr>
          <p:cNvPr id="44" name="Imagen 43"/>
          <p:cNvPicPr/>
          <p:nvPr/>
        </p:nvPicPr>
        <p:blipFill>
          <a:blip r:embed="rId2"/>
          <a:stretch>
            <a:fillRect/>
          </a:stretch>
        </p:blipFill>
        <p:spPr>
          <a:xfrm>
            <a:off x="4813691" y="1177994"/>
            <a:ext cx="4329742" cy="2886689"/>
          </a:xfrm>
          <a:prstGeom prst="rect">
            <a:avLst/>
          </a:prstGeom>
          <a:ln>
            <a:noFill/>
          </a:ln>
        </p:spPr>
      </p:pic>
      <p:sp>
        <p:nvSpPr>
          <p:cNvPr id="45" name="CustomShape 2"/>
          <p:cNvSpPr/>
          <p:nvPr/>
        </p:nvSpPr>
        <p:spPr>
          <a:xfrm>
            <a:off x="4478976" y="1161338"/>
            <a:ext cx="1327104" cy="3318108"/>
          </a:xfrm>
          <a:prstGeom prst="rect">
            <a:avLst/>
          </a:prstGeom>
          <a:solidFill>
            <a:srgbClr val="FFFFFF"/>
          </a:solidFill>
          <a:ln>
            <a:noFill/>
          </a:ln>
        </p:spPr>
      </p:sp>
      <p:sp>
        <p:nvSpPr>
          <p:cNvPr id="46" name="CustomShape 3"/>
          <p:cNvSpPr/>
          <p:nvPr/>
        </p:nvSpPr>
        <p:spPr>
          <a:xfrm>
            <a:off x="4478976" y="3649919"/>
            <a:ext cx="4664457" cy="829527"/>
          </a:xfrm>
          <a:prstGeom prst="rect">
            <a:avLst/>
          </a:prstGeom>
          <a:solidFill>
            <a:srgbClr val="FFFFFF"/>
          </a:solidFill>
          <a:ln>
            <a:noFill/>
          </a:ln>
        </p:spPr>
      </p:sp>
      <p:sp>
        <p:nvSpPr>
          <p:cNvPr id="47" name="CustomShape 4"/>
          <p:cNvSpPr/>
          <p:nvPr/>
        </p:nvSpPr>
        <p:spPr>
          <a:xfrm>
            <a:off x="4561920" y="1078385"/>
            <a:ext cx="4664457" cy="829527"/>
          </a:xfrm>
          <a:prstGeom prst="rect">
            <a:avLst/>
          </a:prstGeom>
          <a:solidFill>
            <a:srgbClr val="FFFFFF"/>
          </a:solidFill>
          <a:ln>
            <a:noFill/>
          </a:ln>
        </p:spPr>
      </p:sp>
      <p:sp>
        <p:nvSpPr>
          <p:cNvPr id="48" name="TextShape 5"/>
          <p:cNvSpPr txBox="1"/>
          <p:nvPr/>
        </p:nvSpPr>
        <p:spPr>
          <a:xfrm>
            <a:off x="291284" y="1659054"/>
            <a:ext cx="5514796" cy="3840319"/>
          </a:xfrm>
          <a:prstGeom prst="rect">
            <a:avLst/>
          </a:prstGeom>
        </p:spPr>
        <p:txBody>
          <a:bodyPr lIns="0" tIns="0" rIns="0" bIns="0"/>
          <a:lstStyle/>
          <a:p>
            <a:r>
              <a:rPr lang="en-US" sz="2900">
                <a:latin typeface="Arial"/>
              </a:rPr>
              <a:t>DEPFET active pixel detectors</a:t>
            </a:r>
            <a:endParaRPr/>
          </a:p>
          <a:p>
            <a:r>
              <a:rPr lang="en-US">
                <a:latin typeface="Arial"/>
              </a:rPr>
              <a:t>- Belle II vertex detector construction advancing</a:t>
            </a:r>
            <a:endParaRPr/>
          </a:p>
          <a:p>
            <a:r>
              <a:rPr lang="en-US">
                <a:latin typeface="Arial"/>
              </a:rPr>
              <a:t>- IFIC/NTC involved in passive components + QA</a:t>
            </a:r>
            <a:endParaRPr/>
          </a:p>
          <a:p>
            <a:r>
              <a:rPr lang="en-US">
                <a:latin typeface="Arial"/>
              </a:rPr>
              <a:t>- IFIC responsible for contacts with Linear Colliders</a:t>
            </a:r>
            <a:endParaRPr/>
          </a:p>
        </p:txBody>
      </p:sp>
      <p:sp>
        <p:nvSpPr>
          <p:cNvPr id="49" name="TextShape 6"/>
          <p:cNvSpPr txBox="1"/>
          <p:nvPr/>
        </p:nvSpPr>
        <p:spPr>
          <a:xfrm>
            <a:off x="4106708" y="4289047"/>
            <a:ext cx="5514796" cy="3840319"/>
          </a:xfrm>
          <a:prstGeom prst="rect">
            <a:avLst/>
          </a:prstGeom>
        </p:spPr>
        <p:txBody>
          <a:bodyPr lIns="0" tIns="0" rIns="0" bIns="0"/>
          <a:lstStyle/>
          <a:p>
            <a:r>
              <a:rPr lang="en-US" sz="2900">
                <a:latin typeface="Arial"/>
              </a:rPr>
              <a:t>AIDA, H2020 project</a:t>
            </a:r>
            <a:endParaRPr/>
          </a:p>
          <a:p>
            <a:r>
              <a:rPr lang="en-US">
                <a:latin typeface="Arial"/>
              </a:rPr>
              <a:t>- infrastructure for detector R&amp;D</a:t>
            </a:r>
            <a:endParaRPr/>
          </a:p>
          <a:p>
            <a:r>
              <a:rPr lang="en-US">
                <a:latin typeface="Arial"/>
              </a:rPr>
              <a:t>- sensor cooled via integrated micro-channels</a:t>
            </a:r>
            <a:endParaRPr/>
          </a:p>
          <a:p>
            <a:r>
              <a:rPr lang="en-US">
                <a:latin typeface="Arial"/>
              </a:rPr>
              <a:t>- IFIC leads WP9/MCC package</a:t>
            </a:r>
            <a:endParaRPr/>
          </a:p>
          <a:p>
            <a:endParaRPr/>
          </a:p>
        </p:txBody>
      </p:sp>
      <p:pic>
        <p:nvPicPr>
          <p:cNvPr id="50" name="Picture 4"/>
          <p:cNvPicPr/>
          <p:nvPr/>
        </p:nvPicPr>
        <p:blipFill>
          <a:blip r:embed="rId3"/>
          <a:srcRect t="8763" b="21515"/>
          <a:stretch>
            <a:fillRect/>
          </a:stretch>
        </p:blipFill>
        <p:spPr>
          <a:xfrm>
            <a:off x="0" y="4230588"/>
            <a:ext cx="3773952" cy="1974209"/>
          </a:xfrm>
          <a:prstGeom prst="rect">
            <a:avLst/>
          </a:prstGeom>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418675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 name="TextShape 1"/>
          <p:cNvSpPr txBox="1"/>
          <p:nvPr/>
        </p:nvSpPr>
        <p:spPr>
          <a:xfrm>
            <a:off x="457172" y="273352"/>
            <a:ext cx="8228763" cy="1145009"/>
          </a:xfrm>
          <a:prstGeom prst="rect">
            <a:avLst/>
          </a:prstGeom>
        </p:spPr>
        <p:txBody>
          <a:bodyPr lIns="0" tIns="0" rIns="0" bIns="0" anchor="ctr"/>
          <a:lstStyle/>
          <a:p>
            <a:pPr algn="ctr"/>
            <a:r>
              <a:rPr lang="en-US" sz="4000">
                <a:latin typeface="Arial"/>
              </a:rPr>
              <a:t>Top physics at future colliders</a:t>
            </a:r>
            <a:endParaRPr/>
          </a:p>
        </p:txBody>
      </p:sp>
      <p:sp>
        <p:nvSpPr>
          <p:cNvPr id="57" name="TextShape 2"/>
          <p:cNvSpPr txBox="1"/>
          <p:nvPr/>
        </p:nvSpPr>
        <p:spPr>
          <a:xfrm>
            <a:off x="457172" y="1604841"/>
            <a:ext cx="8228763" cy="3977484"/>
          </a:xfrm>
          <a:prstGeom prst="rect">
            <a:avLst/>
          </a:prstGeom>
        </p:spPr>
        <p:txBody>
          <a:bodyPr lIns="0" tIns="0" rIns="0" bIns="0"/>
          <a:lstStyle/>
          <a:p>
            <a:r>
              <a:rPr lang="en-US" sz="2000" b="1">
                <a:latin typeface="Arial"/>
              </a:rPr>
              <a:t>Important contribution to one of the pillars of the physics case</a:t>
            </a:r>
            <a:endParaRPr/>
          </a:p>
          <a:p>
            <a:pPr>
              <a:buSzPct val="45000"/>
              <a:buFont typeface="StarSymbol"/>
              <a:buChar char=""/>
            </a:pPr>
            <a:r>
              <a:rPr lang="en-US" sz="2000">
                <a:latin typeface="Arial"/>
              </a:rPr>
              <a:t>top couplings to EW gauge bosons, </a:t>
            </a:r>
            <a:r>
              <a:rPr lang="en-US" sz="1500">
                <a:latin typeface="Arial"/>
              </a:rPr>
              <a:t>EPJC75 (2015) 10, 512, EPJC75 (2015) 223</a:t>
            </a:r>
            <a:endParaRPr/>
          </a:p>
          <a:p>
            <a:pPr>
              <a:buSzPct val="45000"/>
              <a:buFont typeface="StarSymbol"/>
              <a:buChar char=""/>
            </a:pPr>
            <a:r>
              <a:rPr lang="en-US" sz="2000">
                <a:latin typeface="Arial"/>
              </a:rPr>
              <a:t>top mass in the continuum (in preparation)</a:t>
            </a:r>
            <a:endParaRPr/>
          </a:p>
          <a:p>
            <a:pPr>
              <a:buSzPct val="45000"/>
              <a:buFont typeface="StarSymbol"/>
              <a:buChar char=""/>
            </a:pPr>
            <a:r>
              <a:rPr lang="en-US" sz="2000">
                <a:latin typeface="Arial"/>
              </a:rPr>
              <a:t>LC top workshop at IFIC in july 2015</a:t>
            </a:r>
            <a:endParaRPr/>
          </a:p>
          <a:p>
            <a:pPr>
              <a:buSzPct val="45000"/>
              <a:buFont typeface="StarSymbol"/>
              <a:buChar char=""/>
            </a:pPr>
            <a:r>
              <a:rPr lang="en-US" sz="2000">
                <a:latin typeface="Arial"/>
              </a:rPr>
              <a:t>Top physics convener at int'l conferences (LCWS)</a:t>
            </a:r>
            <a:endParaRPr/>
          </a:p>
          <a:p>
            <a:r>
              <a:rPr lang="en-US" sz="2000" b="1">
                <a:latin typeface="Arial"/>
              </a:rPr>
              <a:t>And a new jet reconstruction algorithm</a:t>
            </a:r>
            <a:endParaRPr/>
          </a:p>
          <a:p>
            <a:pPr>
              <a:buSzPct val="45000"/>
              <a:buFont typeface="StarSymbol"/>
              <a:buChar char=""/>
            </a:pPr>
            <a:r>
              <a:rPr lang="en-US" sz="2000">
                <a:latin typeface="Arial"/>
              </a:rPr>
              <a:t>the VLC (Valencia) algorithm, PLB750 (2015) 95-99</a:t>
            </a:r>
            <a:endParaRPr/>
          </a:p>
        </p:txBody>
      </p:sp>
      <p:sp>
        <p:nvSpPr>
          <p:cNvPr id="58" name="TextShape 3"/>
          <p:cNvSpPr txBox="1"/>
          <p:nvPr/>
        </p:nvSpPr>
        <p:spPr>
          <a:xfrm>
            <a:off x="331776" y="4988266"/>
            <a:ext cx="8852803" cy="1482045"/>
          </a:xfrm>
          <a:prstGeom prst="rect">
            <a:avLst/>
          </a:prstGeom>
        </p:spPr>
        <p:txBody>
          <a:bodyPr lIns="81639" tIns="40820" rIns="81639" bIns="40820"/>
          <a:lstStyle/>
          <a:p>
            <a:r>
              <a:rPr lang="en-US" sz="2000" b="1">
                <a:latin typeface="Arial"/>
              </a:rPr>
              <a:t>Recognized by the LC community</a:t>
            </a:r>
            <a:endParaRPr/>
          </a:p>
          <a:p>
            <a:r>
              <a:rPr lang="en-US" sz="2000">
                <a:latin typeface="Arial"/>
              </a:rPr>
              <a:t>J. Fuster, ECFA detector &amp; physics representative for Europe, IUPAP chair</a:t>
            </a:r>
            <a:endParaRPr/>
          </a:p>
          <a:p>
            <a:r>
              <a:rPr lang="en-US" sz="2000">
                <a:latin typeface="Arial"/>
              </a:rPr>
              <a:t>M. Vos, contact DEPFET-LC, convener AIDA2020/WP9MCC</a:t>
            </a: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735876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550238" y="1583329"/>
            <a:ext cx="8001000" cy="4953000"/>
            <a:chOff x="0" y="624"/>
            <a:chExt cx="3117" cy="1632"/>
          </a:xfrm>
        </p:grpSpPr>
        <p:pic>
          <p:nvPicPr>
            <p:cNvPr id="5" name="Picture 4" descr="fig_1"/>
            <p:cNvPicPr>
              <a:picLocks noChangeAspect="1" noChangeArrowheads="1"/>
            </p:cNvPicPr>
            <p:nvPr/>
          </p:nvPicPr>
          <p:blipFill>
            <a:blip r:embed="rId2"/>
            <a:srcRect/>
            <a:stretch>
              <a:fillRect/>
            </a:stretch>
          </p:blipFill>
          <p:spPr bwMode="auto">
            <a:xfrm>
              <a:off x="0" y="624"/>
              <a:ext cx="2283" cy="1612"/>
            </a:xfrm>
            <a:prstGeom prst="rect">
              <a:avLst/>
            </a:prstGeom>
            <a:noFill/>
          </p:spPr>
        </p:pic>
        <p:pic>
          <p:nvPicPr>
            <p:cNvPr id="6" name="Picture 5" descr="fig_2"/>
            <p:cNvPicPr>
              <a:picLocks noChangeAspect="1" noChangeArrowheads="1"/>
            </p:cNvPicPr>
            <p:nvPr/>
          </p:nvPicPr>
          <p:blipFill>
            <a:blip r:embed="rId3"/>
            <a:srcRect/>
            <a:stretch>
              <a:fillRect/>
            </a:stretch>
          </p:blipFill>
          <p:spPr bwMode="auto">
            <a:xfrm>
              <a:off x="2256" y="672"/>
              <a:ext cx="861" cy="1584"/>
            </a:xfrm>
            <a:prstGeom prst="rect">
              <a:avLst/>
            </a:prstGeom>
            <a:noFill/>
          </p:spPr>
        </p:pic>
      </p:grpSp>
      <p:sp>
        <p:nvSpPr>
          <p:cNvPr id="13" name="CuadroTexto 12"/>
          <p:cNvSpPr txBox="1"/>
          <p:nvPr/>
        </p:nvSpPr>
        <p:spPr>
          <a:xfrm>
            <a:off x="2977213" y="539267"/>
            <a:ext cx="3001953" cy="369332"/>
          </a:xfrm>
          <a:prstGeom prst="rect">
            <a:avLst/>
          </a:prstGeom>
          <a:solidFill>
            <a:srgbClr val="CAA0E2"/>
          </a:solidFill>
        </p:spPr>
        <p:txBody>
          <a:bodyPr wrap="square" rtlCol="0">
            <a:spAutoFit/>
          </a:bodyPr>
          <a:lstStyle/>
          <a:p>
            <a:r>
              <a:rPr lang="en-GB" dirty="0" err="1" smtClean="0"/>
              <a:t>Actividad</a:t>
            </a:r>
            <a:r>
              <a:rPr lang="en-GB" dirty="0" smtClean="0"/>
              <a:t> en </a:t>
            </a:r>
            <a:r>
              <a:rPr lang="en-GB" dirty="0" err="1" smtClean="0"/>
              <a:t>física</a:t>
            </a:r>
            <a:r>
              <a:rPr lang="en-GB" dirty="0" smtClean="0"/>
              <a:t> </a:t>
            </a:r>
            <a:r>
              <a:rPr lang="en-GB" dirty="0" err="1" smtClean="0"/>
              <a:t>m</a:t>
            </a:r>
            <a:r>
              <a:rPr lang="en-GB" dirty="0" err="1" smtClean="0"/>
              <a:t>édica</a:t>
            </a:r>
            <a:endParaRPr lang="en-GB" dirty="0"/>
          </a:p>
        </p:txBody>
      </p:sp>
      <p:sp>
        <p:nvSpPr>
          <p:cNvPr id="10" name="Elipse 9"/>
          <p:cNvSpPr/>
          <p:nvPr/>
        </p:nvSpPr>
        <p:spPr>
          <a:xfrm>
            <a:off x="4142467" y="4894846"/>
            <a:ext cx="1380109" cy="1461504"/>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Marcador de fecha 10"/>
          <p:cNvSpPr>
            <a:spLocks noGrp="1"/>
          </p:cNvSpPr>
          <p:nvPr>
            <p:ph type="dt" sz="half" idx="10"/>
          </p:nvPr>
        </p:nvSpPr>
        <p:spPr/>
        <p:txBody>
          <a:bodyPr/>
          <a:lstStyle/>
          <a:p>
            <a:r>
              <a:rPr lang="es-ES_tradnl" smtClean="0"/>
              <a:t>20/12/12</a:t>
            </a:r>
            <a:endParaRPr lang="en-GB"/>
          </a:p>
        </p:txBody>
      </p:sp>
      <p:sp>
        <p:nvSpPr>
          <p:cNvPr id="12" name="Marcador de pie de página 11"/>
          <p:cNvSpPr>
            <a:spLocks noGrp="1"/>
          </p:cNvSpPr>
          <p:nvPr>
            <p:ph type="ftr" sz="quarter" idx="11"/>
          </p:nvPr>
        </p:nvSpPr>
        <p:spPr/>
        <p:txBody>
          <a:bodyPr/>
          <a:lstStyle/>
          <a:p>
            <a:r>
              <a:rPr lang="es-ES_tradnl" smtClean="0"/>
              <a:t>Berta Rubio</a:t>
            </a:r>
            <a:endParaRPr lang="en-GB"/>
          </a:p>
        </p:txBody>
      </p:sp>
      <p:sp>
        <p:nvSpPr>
          <p:cNvPr id="15" name="Marcador de número de diapositiva 14"/>
          <p:cNvSpPr>
            <a:spLocks noGrp="1"/>
          </p:cNvSpPr>
          <p:nvPr>
            <p:ph type="sldNum" sz="quarter" idx="12"/>
          </p:nvPr>
        </p:nvSpPr>
        <p:spPr/>
        <p:txBody>
          <a:bodyPr/>
          <a:lstStyle/>
          <a:p>
            <a:fld id="{D8B14051-48AA-0E41-937A-1E592827C244}" type="slidenum">
              <a:rPr lang="en-GB" smtClean="0"/>
              <a:pPr/>
              <a:t>48</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54341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1"/>
            <a:ext cx="9138240" cy="1455993"/>
          </a:xfrm>
          <a:prstGeom prst="roundRect">
            <a:avLst>
              <a:gd name="adj" fmla="val 148"/>
            </a:avLst>
          </a:prstGeom>
          <a:solidFill>
            <a:srgbClr val="000080"/>
          </a:solidFill>
          <a:ln w="9525" cap="flat">
            <a:noFill/>
            <a:round/>
            <a:headEnd/>
            <a:tailEnd/>
          </a:ln>
          <a:effectLst/>
        </p:spPr>
        <p:txBody>
          <a:bodyPr wrap="none" lIns="82945" tIns="41473" rIns="82945" bIns="41473" anchor="ctr">
            <a:prstTxWarp prst="textNoShape">
              <a:avLst/>
            </a:prstTxWarp>
          </a:bodyPr>
          <a:lstStyle/>
          <a:p>
            <a:endParaRPr lang="en-GB"/>
          </a:p>
        </p:txBody>
      </p:sp>
      <p:sp>
        <p:nvSpPr>
          <p:cNvPr id="3074" name="Rectangle 2"/>
          <p:cNvSpPr>
            <a:spLocks noGrp="1" noChangeArrowheads="1"/>
          </p:cNvSpPr>
          <p:nvPr>
            <p:ph type="title"/>
          </p:nvPr>
        </p:nvSpPr>
        <p:spPr>
          <a:xfrm>
            <a:off x="456481" y="404683"/>
            <a:ext cx="8228160" cy="1144920"/>
          </a:xfrm>
          <a:ln/>
        </p:spPr>
        <p:txBody>
          <a:bodyPr tIns="43889"/>
          <a:lstStyle/>
          <a:p>
            <a:pPr>
              <a:lnSpc>
                <a:spcPct val="88000"/>
              </a:lnSpc>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s-ES" sz="2900" b="1" i="1" dirty="0">
                <a:solidFill>
                  <a:srgbClr val="FF8D00"/>
                </a:solidFill>
              </a:rPr>
              <a:t>I</a:t>
            </a:r>
            <a:r>
              <a:rPr lang="es-ES" sz="2900" b="1" i="1" dirty="0">
                <a:solidFill>
                  <a:srgbClr val="FFFF66"/>
                </a:solidFill>
              </a:rPr>
              <a:t>mage </a:t>
            </a:r>
            <a:r>
              <a:rPr lang="es-ES" sz="2900" b="1" i="1" dirty="0">
                <a:solidFill>
                  <a:srgbClr val="FF8D00"/>
                </a:solidFill>
              </a:rPr>
              <a:t>R</a:t>
            </a:r>
            <a:r>
              <a:rPr lang="es-ES" sz="2900" b="1" i="1" dirty="0">
                <a:solidFill>
                  <a:srgbClr val="FFFF66"/>
                </a:solidFill>
              </a:rPr>
              <a:t>econstruction, </a:t>
            </a:r>
            <a:r>
              <a:rPr lang="es-ES" sz="2900" b="1" i="1" dirty="0">
                <a:solidFill>
                  <a:srgbClr val="FF8D00"/>
                </a:solidFill>
              </a:rPr>
              <a:t>I</a:t>
            </a:r>
            <a:r>
              <a:rPr lang="es-ES" sz="2900" b="1" i="1" dirty="0">
                <a:solidFill>
                  <a:srgbClr val="FFFF66"/>
                </a:solidFill>
              </a:rPr>
              <a:t>nstrumentation &amp; </a:t>
            </a:r>
            <a:br>
              <a:rPr lang="es-ES" sz="2900" b="1" i="1" dirty="0">
                <a:solidFill>
                  <a:srgbClr val="FFFF66"/>
                </a:solidFill>
              </a:rPr>
            </a:br>
            <a:r>
              <a:rPr lang="es-ES" sz="2900" b="1" i="1" dirty="0">
                <a:solidFill>
                  <a:srgbClr val="FF8D00"/>
                </a:solidFill>
              </a:rPr>
              <a:t>S</a:t>
            </a:r>
            <a:r>
              <a:rPr lang="es-ES" sz="2900" b="1" i="1" dirty="0">
                <a:solidFill>
                  <a:srgbClr val="FFFF66"/>
                </a:solidFill>
              </a:rPr>
              <a:t>imulation in Medical Imaging</a:t>
            </a:r>
            <a:r>
              <a:rPr lang="es-ES" sz="2900" b="1" dirty="0">
                <a:solidFill>
                  <a:srgbClr val="FFFF66"/>
                </a:solidFill>
              </a:rPr>
              <a:t> </a:t>
            </a:r>
            <a:r>
              <a:rPr lang="es-ES" sz="2900" b="1" i="1" dirty="0">
                <a:solidFill>
                  <a:srgbClr val="FFFF66"/>
                </a:solidFill>
              </a:rPr>
              <a:t>Applications</a:t>
            </a:r>
          </a:p>
        </p:txBody>
      </p:sp>
      <p:sp>
        <p:nvSpPr>
          <p:cNvPr id="3075" name="Text Box 3"/>
          <p:cNvSpPr txBox="1">
            <a:spLocks noChangeArrowheads="1"/>
          </p:cNvSpPr>
          <p:nvPr/>
        </p:nvSpPr>
        <p:spPr bwMode="auto">
          <a:xfrm>
            <a:off x="103681" y="63367"/>
            <a:ext cx="4831200" cy="532856"/>
          </a:xfrm>
          <a:prstGeom prst="rect">
            <a:avLst/>
          </a:prstGeom>
          <a:noFill/>
          <a:ln w="9525" cap="flat">
            <a:noFill/>
            <a:round/>
            <a:headEnd/>
            <a:tailEnd/>
          </a:ln>
          <a:effectLst/>
        </p:spPr>
        <p:txBody>
          <a:bodyPr lIns="81639" tIns="47220" rIns="81639" bIns="40820">
            <a:prstTxWarp prst="textNoShape">
              <a:avLst/>
            </a:prstTxWarp>
          </a:bodyPr>
          <a:lstStyle/>
          <a:p>
            <a:pPr>
              <a:tabLst>
                <a:tab pos="414726" algn="l"/>
                <a:tab pos="829452" algn="l"/>
                <a:tab pos="1244178" algn="l"/>
                <a:tab pos="1658904" algn="l"/>
                <a:tab pos="2073631" algn="l"/>
                <a:tab pos="2488357" algn="l"/>
                <a:tab pos="2903083" algn="l"/>
                <a:tab pos="3317809" algn="l"/>
                <a:tab pos="3732535" algn="l"/>
                <a:tab pos="4147261" algn="l"/>
                <a:tab pos="4561987" algn="l"/>
              </a:tabLst>
            </a:pPr>
            <a:r>
              <a:rPr lang="es-ES" sz="2500" b="1" dirty="0">
                <a:solidFill>
                  <a:srgbClr val="FFFFCC"/>
                </a:solidFill>
                <a:ea typeface="DejaVu Sans" charset="0"/>
                <a:cs typeface="DejaVu Sans" charset="0"/>
              </a:rPr>
              <a:t> Física Médica: Grupo IRIS</a:t>
            </a:r>
          </a:p>
        </p:txBody>
      </p:sp>
      <p:sp>
        <p:nvSpPr>
          <p:cNvPr id="3076" name="Text Box 4"/>
          <p:cNvSpPr txBox="1">
            <a:spLocks noChangeArrowheads="1"/>
          </p:cNvSpPr>
          <p:nvPr/>
        </p:nvSpPr>
        <p:spPr bwMode="auto">
          <a:xfrm>
            <a:off x="6049440" y="69127"/>
            <a:ext cx="3016800" cy="443567"/>
          </a:xfrm>
          <a:prstGeom prst="rect">
            <a:avLst/>
          </a:prstGeom>
          <a:noFill/>
          <a:ln w="9525" cap="flat">
            <a:noFill/>
            <a:round/>
            <a:headEnd/>
            <a:tailEnd/>
          </a:ln>
          <a:effectLst/>
        </p:spPr>
        <p:txBody>
          <a:bodyPr lIns="81639" tIns="60021" rIns="81639" bIns="40820">
            <a:prstTxWarp prst="textNoShape">
              <a:avLst/>
            </a:prstTxWarp>
          </a:bodyPr>
          <a:lstStyle/>
          <a:p>
            <a:pPr>
              <a:tabLst>
                <a:tab pos="414726" algn="l"/>
                <a:tab pos="829452" algn="l"/>
                <a:tab pos="1244178" algn="l"/>
                <a:tab pos="1658904" algn="l"/>
                <a:tab pos="2073631" algn="l"/>
                <a:tab pos="2488357" algn="l"/>
                <a:tab pos="2903083" algn="l"/>
              </a:tabLst>
            </a:pPr>
            <a:r>
              <a:rPr lang="en-US" sz="2500" b="1" dirty="0">
                <a:solidFill>
                  <a:srgbClr val="FFFFCC"/>
                </a:solidFill>
                <a:ea typeface="DejaVu Sans" charset="0"/>
                <a:cs typeface="DejaVu Sans" charset="0"/>
              </a:rPr>
              <a:t>http://</a:t>
            </a:r>
            <a:r>
              <a:rPr lang="en-US" sz="2500" b="1" dirty="0" err="1">
                <a:solidFill>
                  <a:srgbClr val="FFFFCC"/>
                </a:solidFill>
                <a:ea typeface="DejaVu Sans" charset="0"/>
                <a:cs typeface="DejaVu Sans" charset="0"/>
              </a:rPr>
              <a:t>ific.uv.es</a:t>
            </a:r>
            <a:r>
              <a:rPr lang="en-US" sz="2500" b="1" dirty="0">
                <a:solidFill>
                  <a:srgbClr val="FFFFCC"/>
                </a:solidFill>
                <a:ea typeface="DejaVu Sans" charset="0"/>
                <a:cs typeface="DejaVu Sans" charset="0"/>
              </a:rPr>
              <a:t>/iris</a:t>
            </a:r>
          </a:p>
        </p:txBody>
      </p:sp>
      <p:sp>
        <p:nvSpPr>
          <p:cNvPr id="3077" name="Rectangle 5"/>
          <p:cNvSpPr>
            <a:spLocks noGrp="1" noChangeArrowheads="1"/>
          </p:cNvSpPr>
          <p:nvPr>
            <p:ph type="body" idx="1"/>
          </p:nvPr>
        </p:nvSpPr>
        <p:spPr>
          <a:xfrm>
            <a:off x="260640" y="1670575"/>
            <a:ext cx="4330080" cy="2363289"/>
          </a:xfrm>
          <a:ln/>
        </p:spPr>
        <p:txBody>
          <a:bodyPr tIns="4800"/>
          <a:lstStyle/>
          <a:p>
            <a:pPr marL="0" indent="0">
              <a:spcAft>
                <a:spcPts val="522"/>
              </a:spcAft>
              <a:tabLst>
                <a:tab pos="414726" algn="l"/>
                <a:tab pos="829452" algn="l"/>
                <a:tab pos="1244178" algn="l"/>
                <a:tab pos="1658904" algn="l"/>
                <a:tab pos="2073631" algn="l"/>
                <a:tab pos="2488357" algn="l"/>
                <a:tab pos="2903083" algn="l"/>
                <a:tab pos="3317809" algn="l"/>
                <a:tab pos="3732535" algn="l"/>
                <a:tab pos="4147261" algn="l"/>
              </a:tabLst>
            </a:pPr>
            <a:r>
              <a:rPr lang="es-ES" sz="1900" b="1" dirty="0">
                <a:solidFill>
                  <a:srgbClr val="000080"/>
                </a:solidFill>
              </a:rPr>
              <a:t>Dr. Gabriela Llosá</a:t>
            </a:r>
            <a:r>
              <a:rPr lang="es-ES" sz="1900" b="1" dirty="0"/>
              <a:t>,</a:t>
            </a:r>
            <a:r>
              <a:rPr lang="es-ES" sz="1900" dirty="0"/>
              <a:t> Ramón y Cajal.</a:t>
            </a:r>
          </a:p>
          <a:p>
            <a:pPr marL="0" indent="0">
              <a:lnSpc>
                <a:spcPct val="98000"/>
              </a:lnSpc>
              <a:spcAft>
                <a:spcPts val="522"/>
              </a:spcAft>
              <a:tabLst>
                <a:tab pos="414726" algn="l"/>
                <a:tab pos="829452" algn="l"/>
                <a:tab pos="1244178" algn="l"/>
                <a:tab pos="1658904" algn="l"/>
                <a:tab pos="2073631" algn="l"/>
                <a:tab pos="2488357" algn="l"/>
                <a:tab pos="2903083" algn="l"/>
                <a:tab pos="3317809" algn="l"/>
                <a:tab pos="3732535" algn="l"/>
                <a:tab pos="4147261" algn="l"/>
              </a:tabLst>
            </a:pPr>
            <a:r>
              <a:rPr lang="es-ES" sz="1900" b="1" dirty="0">
                <a:solidFill>
                  <a:srgbClr val="000080"/>
                </a:solidFill>
              </a:rPr>
              <a:t>Dr. Josep F. Oliver</a:t>
            </a:r>
            <a:r>
              <a:rPr lang="es-ES" sz="1900" dirty="0"/>
              <a:t>, TSI PAS UV.</a:t>
            </a:r>
          </a:p>
          <a:p>
            <a:pPr marL="0" indent="0">
              <a:lnSpc>
                <a:spcPct val="98000"/>
              </a:lnSpc>
              <a:spcAft>
                <a:spcPts val="522"/>
              </a:spcAft>
              <a:tabLst>
                <a:tab pos="414726" algn="l"/>
                <a:tab pos="829452" algn="l"/>
                <a:tab pos="1244178" algn="l"/>
                <a:tab pos="1658904" algn="l"/>
                <a:tab pos="2073631" algn="l"/>
                <a:tab pos="2488357" algn="l"/>
                <a:tab pos="2903083" algn="l"/>
                <a:tab pos="3317809" algn="l"/>
                <a:tab pos="3732535" algn="l"/>
                <a:tab pos="4147261" algn="l"/>
              </a:tabLst>
            </a:pPr>
            <a:r>
              <a:rPr lang="es-ES" sz="1900" b="1" dirty="0">
                <a:solidFill>
                  <a:srgbClr val="FF3333"/>
                </a:solidFill>
              </a:rPr>
              <a:t>Ane Etxebeste, </a:t>
            </a:r>
            <a:r>
              <a:rPr lang="es-ES" sz="1900" dirty="0">
                <a:solidFill>
                  <a:srgbClr val="FF3333"/>
                </a:solidFill>
              </a:rPr>
              <a:t>doctoranda Generalitat.</a:t>
            </a:r>
          </a:p>
          <a:p>
            <a:pPr marL="0" indent="0">
              <a:lnSpc>
                <a:spcPct val="98000"/>
              </a:lnSpc>
              <a:spcAft>
                <a:spcPts val="522"/>
              </a:spcAft>
              <a:tabLst>
                <a:tab pos="414726" algn="l"/>
                <a:tab pos="829452" algn="l"/>
                <a:tab pos="1244178" algn="l"/>
                <a:tab pos="1658904" algn="l"/>
                <a:tab pos="2073631" algn="l"/>
                <a:tab pos="2488357" algn="l"/>
                <a:tab pos="2903083" algn="l"/>
                <a:tab pos="3317809" algn="l"/>
                <a:tab pos="3732535" algn="l"/>
                <a:tab pos="4147261" algn="l"/>
              </a:tabLst>
            </a:pPr>
            <a:r>
              <a:rPr lang="es-ES" sz="1900" b="1" dirty="0">
                <a:solidFill>
                  <a:srgbClr val="FF3333"/>
                </a:solidFill>
              </a:rPr>
              <a:t>Enrique Muñoz</a:t>
            </a:r>
            <a:r>
              <a:rPr lang="es-ES" sz="1900" dirty="0">
                <a:solidFill>
                  <a:srgbClr val="FF3333"/>
                </a:solidFill>
              </a:rPr>
              <a:t>,  contrato ATLAS</a:t>
            </a:r>
            <a:r>
              <a:rPr lang="es-ES" sz="1900" i="1" dirty="0">
                <a:solidFill>
                  <a:srgbClr val="FF3333"/>
                </a:solidFill>
              </a:rPr>
              <a:t>.</a:t>
            </a:r>
          </a:p>
          <a:p>
            <a:pPr marL="0" indent="0">
              <a:lnSpc>
                <a:spcPct val="98000"/>
              </a:lnSpc>
              <a:spcAft>
                <a:spcPts val="522"/>
              </a:spcAft>
              <a:tabLst>
                <a:tab pos="414726" algn="l"/>
                <a:tab pos="829452" algn="l"/>
                <a:tab pos="1244178" algn="l"/>
                <a:tab pos="1658904" algn="l"/>
                <a:tab pos="2073631" algn="l"/>
                <a:tab pos="2488357" algn="l"/>
                <a:tab pos="2903083" algn="l"/>
                <a:tab pos="3317809" algn="l"/>
                <a:tab pos="3732535" algn="l"/>
                <a:tab pos="4147261" algn="l"/>
              </a:tabLst>
            </a:pPr>
            <a:r>
              <a:rPr lang="es-ES" sz="1900" b="1" dirty="0">
                <a:solidFill>
                  <a:srgbClr val="FF3333"/>
                </a:solidFill>
              </a:rPr>
              <a:t>John Barrio</a:t>
            </a:r>
            <a:r>
              <a:rPr lang="es-ES" sz="1900" dirty="0">
                <a:solidFill>
                  <a:srgbClr val="FF3333"/>
                </a:solidFill>
              </a:rPr>
              <a:t>, doctorando.</a:t>
            </a:r>
          </a:p>
          <a:p>
            <a:pPr marL="0" indent="0">
              <a:lnSpc>
                <a:spcPct val="98000"/>
              </a:lnSpc>
              <a:spcAft>
                <a:spcPts val="522"/>
              </a:spcAft>
              <a:tabLst>
                <a:tab pos="414726" algn="l"/>
                <a:tab pos="829452" algn="l"/>
                <a:tab pos="1244178" algn="l"/>
                <a:tab pos="1658904" algn="l"/>
                <a:tab pos="2073631" algn="l"/>
                <a:tab pos="2488357" algn="l"/>
                <a:tab pos="2903083" algn="l"/>
                <a:tab pos="3317809" algn="l"/>
                <a:tab pos="3732535" algn="l"/>
                <a:tab pos="4147261" algn="l"/>
              </a:tabLst>
            </a:pPr>
            <a:endParaRPr lang="es-ES" sz="1900" dirty="0">
              <a:solidFill>
                <a:srgbClr val="FF3333"/>
              </a:solidFill>
            </a:endParaRPr>
          </a:p>
          <a:p>
            <a:pPr marL="0" indent="0">
              <a:lnSpc>
                <a:spcPct val="98000"/>
              </a:lnSpc>
              <a:spcAft>
                <a:spcPts val="522"/>
              </a:spcAft>
              <a:tabLst>
                <a:tab pos="414726" algn="l"/>
                <a:tab pos="829452" algn="l"/>
                <a:tab pos="1244178" algn="l"/>
                <a:tab pos="1658904" algn="l"/>
                <a:tab pos="2073631" algn="l"/>
                <a:tab pos="2488357" algn="l"/>
                <a:tab pos="2903083" algn="l"/>
                <a:tab pos="3317809" algn="l"/>
                <a:tab pos="3732535" algn="l"/>
                <a:tab pos="4147261" algn="l"/>
              </a:tabLst>
            </a:pPr>
            <a:endParaRPr lang="es-ES" sz="1900" dirty="0">
              <a:solidFill>
                <a:srgbClr val="FF3333"/>
              </a:solidFill>
            </a:endParaRPr>
          </a:p>
        </p:txBody>
      </p:sp>
      <p:sp>
        <p:nvSpPr>
          <p:cNvPr id="3078" name="Rectangle 6"/>
          <p:cNvSpPr>
            <a:spLocks noGrp="1" noChangeArrowheads="1"/>
          </p:cNvSpPr>
          <p:nvPr>
            <p:ph type="body" idx="2"/>
          </p:nvPr>
        </p:nvSpPr>
        <p:spPr>
          <a:xfrm>
            <a:off x="302401" y="4935399"/>
            <a:ext cx="2486880" cy="1317738"/>
          </a:xfrm>
          <a:ln/>
        </p:spPr>
        <p:txBody>
          <a:bodyPr tIns="4800">
            <a:normAutofit fontScale="92500" lnSpcReduction="20000"/>
          </a:bodyPr>
          <a:lstStyle/>
          <a:p>
            <a:pPr marL="0" indent="0">
              <a:spcAft>
                <a:spcPts val="522"/>
              </a:spcAft>
              <a:tabLst>
                <a:tab pos="414726" algn="l"/>
                <a:tab pos="829452" algn="l"/>
                <a:tab pos="1244178" algn="l"/>
                <a:tab pos="1658904" algn="l"/>
                <a:tab pos="2073631" algn="l"/>
              </a:tabLst>
            </a:pPr>
            <a:r>
              <a:rPr lang="es-ES" sz="1900" i="1" dirty="0">
                <a:solidFill>
                  <a:srgbClr val="666666"/>
                </a:solidFill>
              </a:rPr>
              <a:t>Colaboradores IFIC:</a:t>
            </a:r>
          </a:p>
          <a:p>
            <a:pPr marL="0" indent="0">
              <a:lnSpc>
                <a:spcPct val="98000"/>
              </a:lnSpc>
              <a:spcAft>
                <a:spcPts val="522"/>
              </a:spcAft>
              <a:tabLst>
                <a:tab pos="414726" algn="l"/>
                <a:tab pos="829452" algn="l"/>
                <a:tab pos="1244178" algn="l"/>
                <a:tab pos="1658904" algn="l"/>
                <a:tab pos="2073631" algn="l"/>
              </a:tabLst>
            </a:pPr>
            <a:r>
              <a:rPr lang="es-ES" sz="1900" dirty="0"/>
              <a:t>Prof. José Bernabeu</a:t>
            </a:r>
          </a:p>
          <a:p>
            <a:pPr marL="0" indent="0">
              <a:lnSpc>
                <a:spcPct val="98000"/>
              </a:lnSpc>
              <a:spcAft>
                <a:spcPts val="522"/>
              </a:spcAft>
              <a:tabLst>
                <a:tab pos="414726" algn="l"/>
                <a:tab pos="829452" algn="l"/>
                <a:tab pos="1244178" algn="l"/>
                <a:tab pos="1658904" algn="l"/>
                <a:tab pos="2073631" algn="l"/>
              </a:tabLst>
            </a:pPr>
            <a:r>
              <a:rPr lang="es-ES" sz="1900" dirty="0"/>
              <a:t>Dr. Carlos Lacasta.</a:t>
            </a:r>
          </a:p>
          <a:p>
            <a:pPr marL="0" indent="0">
              <a:lnSpc>
                <a:spcPct val="98000"/>
              </a:lnSpc>
              <a:spcAft>
                <a:spcPts val="522"/>
              </a:spcAft>
              <a:tabLst>
                <a:tab pos="414726" algn="l"/>
                <a:tab pos="829452" algn="l"/>
                <a:tab pos="1244178" algn="l"/>
                <a:tab pos="1658904" algn="l"/>
                <a:tab pos="2073631" algn="l"/>
              </a:tabLst>
            </a:pPr>
            <a:r>
              <a:rPr lang="es-ES" sz="1900" dirty="0"/>
              <a:t>Ing. Carles Solaz</a:t>
            </a:r>
          </a:p>
        </p:txBody>
      </p:sp>
      <p:sp>
        <p:nvSpPr>
          <p:cNvPr id="3079" name="Text Box 7"/>
          <p:cNvSpPr txBox="1">
            <a:spLocks noChangeArrowheads="1"/>
          </p:cNvSpPr>
          <p:nvPr/>
        </p:nvSpPr>
        <p:spPr bwMode="auto">
          <a:xfrm>
            <a:off x="588961" y="3466445"/>
            <a:ext cx="2155680" cy="383080"/>
          </a:xfrm>
          <a:prstGeom prst="rect">
            <a:avLst/>
          </a:prstGeom>
          <a:noFill/>
          <a:ln w="9525" cap="flat">
            <a:noFill/>
            <a:round/>
            <a:headEnd/>
            <a:tailEnd/>
          </a:ln>
          <a:effectLst/>
        </p:spPr>
        <p:txBody>
          <a:bodyPr lIns="81639" tIns="44934" rIns="81639" bIns="40820">
            <a:prstTxWarp prst="textNoShape">
              <a:avLst/>
            </a:prstTxWarp>
          </a:bodyPr>
          <a:lstStyle/>
          <a:p>
            <a:pPr>
              <a:tabLst>
                <a:tab pos="414726" algn="l"/>
                <a:tab pos="829452" algn="l"/>
                <a:tab pos="1244178" algn="l"/>
                <a:tab pos="1658904" algn="l"/>
                <a:tab pos="2073631" algn="l"/>
              </a:tabLst>
            </a:pPr>
            <a:r>
              <a:rPr lang="es-ES" b="1" dirty="0">
                <a:solidFill>
                  <a:srgbClr val="FF3333"/>
                </a:solidFill>
                <a:ea typeface="DejaVu Sans" charset="0"/>
                <a:cs typeface="DejaVu Sans" charset="0"/>
              </a:rPr>
              <a:t>Contrato &lt; 6 meses</a:t>
            </a:r>
          </a:p>
        </p:txBody>
      </p:sp>
      <p:sp>
        <p:nvSpPr>
          <p:cNvPr id="3080" name="Text Box 8"/>
          <p:cNvSpPr txBox="1">
            <a:spLocks noChangeArrowheads="1"/>
          </p:cNvSpPr>
          <p:nvPr/>
        </p:nvSpPr>
        <p:spPr bwMode="auto">
          <a:xfrm>
            <a:off x="4834081" y="1523680"/>
            <a:ext cx="4161600" cy="1363824"/>
          </a:xfrm>
          <a:prstGeom prst="rect">
            <a:avLst/>
          </a:prstGeom>
          <a:noFill/>
          <a:ln w="9525" cap="flat">
            <a:noFill/>
            <a:round/>
            <a:headEnd/>
            <a:tailEnd/>
          </a:ln>
          <a:effectLst/>
        </p:spPr>
        <p:txBody>
          <a:bodyPr lIns="81639" tIns="46306" rIns="81639" bIns="40820">
            <a:prstTxWarp prst="textNoShape">
              <a:avLst/>
            </a:prstTxWarp>
          </a:bodyPr>
          <a:lstStyle/>
          <a:p>
            <a:pPr>
              <a:buSzPct val="45000"/>
              <a:buFont typeface="Wingdings" charset="2"/>
              <a:buChar char=""/>
              <a:tabLst>
                <a:tab pos="414726" algn="l"/>
                <a:tab pos="829452" algn="l"/>
                <a:tab pos="1244178" algn="l"/>
                <a:tab pos="1658904" algn="l"/>
                <a:tab pos="2073631" algn="l"/>
                <a:tab pos="2488357" algn="l"/>
                <a:tab pos="2903083" algn="l"/>
                <a:tab pos="3317809" algn="l"/>
                <a:tab pos="3732535" algn="l"/>
                <a:tab pos="4147261" algn="l"/>
              </a:tabLst>
            </a:pPr>
            <a:r>
              <a:rPr lang="es-ES" sz="2200" b="1" dirty="0">
                <a:solidFill>
                  <a:srgbClr val="000000"/>
                </a:solidFill>
                <a:ea typeface="DejaVu Sans" charset="0"/>
                <a:cs typeface="DejaVu Sans" charset="0"/>
              </a:rPr>
              <a:t> Puesta en marcha del 			IFIMED - Fase 1.</a:t>
            </a:r>
          </a:p>
          <a:p>
            <a:pPr>
              <a:lnSpc>
                <a:spcPct val="98000"/>
              </a:lnSpc>
              <a:buSzPct val="45000"/>
              <a:buFont typeface="Wingdings" charset="2"/>
              <a:buChar char=""/>
              <a:tabLst>
                <a:tab pos="414726" algn="l"/>
                <a:tab pos="829452" algn="l"/>
                <a:tab pos="1244178" algn="l"/>
                <a:tab pos="1658904" algn="l"/>
                <a:tab pos="2073631" algn="l"/>
                <a:tab pos="2488357" algn="l"/>
                <a:tab pos="2903083" algn="l"/>
                <a:tab pos="3317809" algn="l"/>
                <a:tab pos="3732535" algn="l"/>
                <a:tab pos="4147261" algn="l"/>
              </a:tabLst>
            </a:pPr>
            <a:r>
              <a:rPr lang="es-ES" sz="2200" b="1" dirty="0">
                <a:solidFill>
                  <a:srgbClr val="000000"/>
                </a:solidFill>
                <a:ea typeface="DejaVu Sans" charset="0"/>
                <a:cs typeface="DejaVu Sans" charset="0"/>
              </a:rPr>
              <a:t> Proyecto FPA: PET y terapia 	hadrónica.</a:t>
            </a:r>
          </a:p>
        </p:txBody>
      </p:sp>
      <p:sp>
        <p:nvSpPr>
          <p:cNvPr id="3081" name="AutoShape 9"/>
          <p:cNvSpPr>
            <a:spLocks noChangeArrowheads="1"/>
          </p:cNvSpPr>
          <p:nvPr/>
        </p:nvSpPr>
        <p:spPr bwMode="auto">
          <a:xfrm>
            <a:off x="4746240" y="1510720"/>
            <a:ext cx="4262400" cy="1337900"/>
          </a:xfrm>
          <a:prstGeom prst="roundRect">
            <a:avLst>
              <a:gd name="adj" fmla="val 106"/>
            </a:avLst>
          </a:prstGeom>
          <a:noFill/>
          <a:ln w="9525" cap="flat">
            <a:solidFill>
              <a:srgbClr val="000000"/>
            </a:solidFill>
            <a:round/>
            <a:headEnd/>
            <a:tailEnd/>
          </a:ln>
          <a:effectLst/>
        </p:spPr>
        <p:txBody>
          <a:bodyPr wrap="none" lIns="82945" tIns="41473" rIns="82945" bIns="41473" anchor="ctr">
            <a:prstTxWarp prst="textNoShape">
              <a:avLst/>
            </a:prstTxWarp>
          </a:bodyPr>
          <a:lstStyle/>
          <a:p>
            <a:endParaRPr lang="en-GB"/>
          </a:p>
        </p:txBody>
      </p:sp>
      <p:sp>
        <p:nvSpPr>
          <p:cNvPr id="3082" name="Text Box 10"/>
          <p:cNvSpPr txBox="1">
            <a:spLocks noChangeArrowheads="1"/>
          </p:cNvSpPr>
          <p:nvPr/>
        </p:nvSpPr>
        <p:spPr bwMode="auto">
          <a:xfrm>
            <a:off x="250561" y="4028103"/>
            <a:ext cx="3788640" cy="702794"/>
          </a:xfrm>
          <a:prstGeom prst="rect">
            <a:avLst/>
          </a:prstGeom>
          <a:noFill/>
          <a:ln w="9525" cap="flat">
            <a:noFill/>
            <a:round/>
            <a:headEnd/>
            <a:tailEnd/>
          </a:ln>
          <a:effectLst/>
        </p:spPr>
        <p:txBody>
          <a:bodyPr lIns="81639" tIns="45620" rIns="81639" bIns="40820">
            <a:prstTxWarp prst="textNoShape">
              <a:avLst/>
            </a:prstTxWarp>
          </a:bodyPr>
          <a:lstStyle/>
          <a:p>
            <a:pPr>
              <a:spcAft>
                <a:spcPts val="522"/>
              </a:spcAft>
              <a:tabLst>
                <a:tab pos="414726" algn="l"/>
                <a:tab pos="829452" algn="l"/>
                <a:tab pos="1244178" algn="l"/>
                <a:tab pos="1658904" algn="l"/>
                <a:tab pos="2073631" algn="l"/>
                <a:tab pos="2488357" algn="l"/>
                <a:tab pos="2903083" algn="l"/>
                <a:tab pos="3317809" algn="l"/>
                <a:tab pos="3732535" algn="l"/>
              </a:tabLst>
            </a:pPr>
            <a:r>
              <a:rPr lang="es-ES" sz="1900" i="1" dirty="0">
                <a:solidFill>
                  <a:srgbClr val="666666"/>
                </a:solidFill>
                <a:ea typeface="DejaVu Sans" charset="0"/>
                <a:cs typeface="DejaVu Sans" charset="0"/>
              </a:rPr>
              <a:t>Colaborador externo:</a:t>
            </a:r>
          </a:p>
          <a:p>
            <a:pPr>
              <a:lnSpc>
                <a:spcPct val="98000"/>
              </a:lnSpc>
              <a:spcAft>
                <a:spcPts val="522"/>
              </a:spcAft>
              <a:tabLst>
                <a:tab pos="414726" algn="l"/>
                <a:tab pos="829452" algn="l"/>
                <a:tab pos="1244178" algn="l"/>
                <a:tab pos="1658904" algn="l"/>
                <a:tab pos="2073631" algn="l"/>
                <a:tab pos="2488357" algn="l"/>
                <a:tab pos="2903083" algn="l"/>
                <a:tab pos="3317809" algn="l"/>
                <a:tab pos="3732535" algn="l"/>
              </a:tabLst>
            </a:pPr>
            <a:r>
              <a:rPr lang="es-ES" sz="1900" dirty="0">
                <a:solidFill>
                  <a:srgbClr val="000000"/>
                </a:solidFill>
                <a:ea typeface="DejaVu Sans" charset="0"/>
                <a:cs typeface="DejaVu Sans" charset="0"/>
              </a:rPr>
              <a:t>Pablo G. Ortega,  postdoc CERN</a:t>
            </a:r>
            <a:r>
              <a:rPr lang="es-ES" sz="1900" dirty="0">
                <a:solidFill>
                  <a:srgbClr val="FF3333"/>
                </a:solidFill>
                <a:ea typeface="DejaVu Sans" charset="0"/>
                <a:cs typeface="DejaVu Sans" charset="0"/>
              </a:rPr>
              <a:t>.</a:t>
            </a:r>
          </a:p>
        </p:txBody>
      </p:sp>
      <p:pic>
        <p:nvPicPr>
          <p:cNvPr id="3083" name="Picture 11"/>
          <p:cNvPicPr>
            <a:picLocks noChangeAspect="1" noChangeArrowheads="1"/>
          </p:cNvPicPr>
          <p:nvPr/>
        </p:nvPicPr>
        <p:blipFill>
          <a:blip r:embed="rId3"/>
          <a:srcRect/>
          <a:stretch>
            <a:fillRect/>
          </a:stretch>
        </p:blipFill>
        <p:spPr bwMode="auto">
          <a:xfrm>
            <a:off x="4212001" y="2982553"/>
            <a:ext cx="4811040" cy="3840883"/>
          </a:xfrm>
          <a:prstGeom prst="rect">
            <a:avLst/>
          </a:prstGeom>
          <a:noFill/>
          <a:ln w="9525" cap="flat">
            <a:noFill/>
            <a:round/>
            <a:headEnd/>
            <a:tailEnd/>
          </a:ln>
          <a:effec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892813"/>
          </a:xfrm>
        </p:spPr>
        <p:txBody>
          <a:bodyPr>
            <a:noAutofit/>
          </a:bodyPr>
          <a:lstStyle/>
          <a:p>
            <a:r>
              <a:rPr lang="es-ES" sz="3600" dirty="0" smtClean="0"/>
              <a:t>Grupo de </a:t>
            </a:r>
            <a:r>
              <a:rPr lang="es-ES" sz="3600" dirty="0" err="1" smtClean="0"/>
              <a:t>Espectroscopía</a:t>
            </a:r>
            <a:r>
              <a:rPr lang="es-ES" sz="3600" dirty="0" smtClean="0"/>
              <a:t> Gamma y de Neutrones (</a:t>
            </a:r>
            <a:r>
              <a:rPr lang="es-ES" sz="3600" dirty="0" err="1" smtClean="0"/>
              <a:t>photoshop</a:t>
            </a:r>
            <a:r>
              <a:rPr lang="es-ES" sz="3600" dirty="0" smtClean="0"/>
              <a:t> </a:t>
            </a:r>
            <a:r>
              <a:rPr lang="es-ES" sz="3600" dirty="0" err="1" smtClean="0"/>
              <a:t>aided</a:t>
            </a:r>
            <a:r>
              <a:rPr lang="es-ES" sz="3600" dirty="0" smtClean="0"/>
              <a:t> !!!)</a:t>
            </a:r>
            <a:endParaRPr lang="es-ES" sz="3600" dirty="0"/>
          </a:p>
        </p:txBody>
      </p:sp>
      <p:pic>
        <p:nvPicPr>
          <p:cNvPr id="4" name="Marcador de contenido 3" descr="IMG_20131219_153343-1_ALL_final.jpg"/>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2840" b="12840"/>
          <a:stretch>
            <a:fillRect/>
          </a:stretch>
        </p:blipFill>
        <p:spPr>
          <a:xfrm>
            <a:off x="0" y="993412"/>
            <a:ext cx="10663634" cy="5864588"/>
          </a:xfrm>
        </p:spPr>
      </p:pic>
      <p:pic>
        <p:nvPicPr>
          <p:cNvPr id="6" name="Picture 5" descr="Logo Gamma.png"/>
          <p:cNvPicPr>
            <a:picLocks noChangeAspect="1"/>
          </p:cNvPicPr>
          <p:nvPr/>
        </p:nvPicPr>
        <p:blipFill>
          <a:blip r:embed="rId3"/>
          <a:stretch>
            <a:fillRect/>
          </a:stretch>
        </p:blipFill>
        <p:spPr>
          <a:xfrm>
            <a:off x="8101401" y="-26188"/>
            <a:ext cx="1029374" cy="102937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98004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srcRect/>
          <a:stretch>
            <a:fillRect/>
          </a:stretch>
        </p:blipFill>
        <p:spPr bwMode="auto">
          <a:xfrm>
            <a:off x="1268640" y="2415135"/>
            <a:ext cx="2563200" cy="1960045"/>
          </a:xfrm>
          <a:prstGeom prst="rect">
            <a:avLst/>
          </a:prstGeom>
          <a:noFill/>
          <a:ln w="9525" cap="flat">
            <a:noFill/>
            <a:round/>
            <a:headEnd/>
            <a:tailEnd/>
          </a:ln>
          <a:effectLst/>
        </p:spPr>
      </p:pic>
      <p:pic>
        <p:nvPicPr>
          <p:cNvPr id="4098" name="Picture 2"/>
          <p:cNvPicPr>
            <a:picLocks noChangeAspect="1" noChangeArrowheads="1"/>
          </p:cNvPicPr>
          <p:nvPr/>
        </p:nvPicPr>
        <p:blipFill>
          <a:blip r:embed="rId4"/>
          <a:srcRect t="4999"/>
          <a:stretch>
            <a:fillRect/>
          </a:stretch>
        </p:blipFill>
        <p:spPr bwMode="auto">
          <a:xfrm>
            <a:off x="3536640" y="2227915"/>
            <a:ext cx="3152160" cy="1983088"/>
          </a:xfrm>
          <a:prstGeom prst="rect">
            <a:avLst/>
          </a:prstGeom>
          <a:noFill/>
          <a:ln w="9525" cap="flat">
            <a:noFill/>
            <a:round/>
            <a:headEnd/>
            <a:tailEnd/>
          </a:ln>
          <a:effectLst/>
        </p:spPr>
      </p:pic>
      <p:pic>
        <p:nvPicPr>
          <p:cNvPr id="4099" name="Picture 3"/>
          <p:cNvPicPr>
            <a:picLocks noChangeAspect="1" noChangeArrowheads="1"/>
          </p:cNvPicPr>
          <p:nvPr/>
        </p:nvPicPr>
        <p:blipFill>
          <a:blip r:embed="rId5"/>
          <a:srcRect/>
          <a:stretch>
            <a:fillRect/>
          </a:stretch>
        </p:blipFill>
        <p:spPr bwMode="auto">
          <a:xfrm>
            <a:off x="3126240" y="5322799"/>
            <a:ext cx="3317760" cy="1310538"/>
          </a:xfrm>
          <a:prstGeom prst="rect">
            <a:avLst/>
          </a:prstGeom>
          <a:noFill/>
          <a:ln w="9525" cap="flat">
            <a:noFill/>
            <a:round/>
            <a:headEnd/>
            <a:tailEnd/>
          </a:ln>
          <a:effectLst/>
        </p:spPr>
      </p:pic>
      <p:sp>
        <p:nvSpPr>
          <p:cNvPr id="4100" name="AutoShape 4"/>
          <p:cNvSpPr>
            <a:spLocks noChangeArrowheads="1"/>
          </p:cNvSpPr>
          <p:nvPr/>
        </p:nvSpPr>
        <p:spPr bwMode="auto">
          <a:xfrm>
            <a:off x="0" y="0"/>
            <a:ext cx="9138240" cy="864091"/>
          </a:xfrm>
          <a:prstGeom prst="roundRect">
            <a:avLst>
              <a:gd name="adj" fmla="val 148"/>
            </a:avLst>
          </a:prstGeom>
          <a:solidFill>
            <a:srgbClr val="000080"/>
          </a:solidFill>
          <a:ln w="9525" cap="flat">
            <a:noFill/>
            <a:round/>
            <a:headEnd/>
            <a:tailEnd/>
          </a:ln>
          <a:effectLst/>
        </p:spPr>
        <p:txBody>
          <a:bodyPr wrap="none" lIns="82945" tIns="41473" rIns="82945" bIns="41473" anchor="ctr">
            <a:prstTxWarp prst="textNoShape">
              <a:avLst/>
            </a:prstTxWarp>
          </a:bodyPr>
          <a:lstStyle/>
          <a:p>
            <a:endParaRPr lang="en-GB"/>
          </a:p>
        </p:txBody>
      </p:sp>
      <p:sp>
        <p:nvSpPr>
          <p:cNvPr id="4101" name="Rectangle 5"/>
          <p:cNvSpPr>
            <a:spLocks noGrp="1" noChangeArrowheads="1"/>
          </p:cNvSpPr>
          <p:nvPr>
            <p:ph type="title"/>
          </p:nvPr>
        </p:nvSpPr>
        <p:spPr>
          <a:xfrm>
            <a:off x="456481" y="77769"/>
            <a:ext cx="8228160" cy="712875"/>
          </a:xfrm>
          <a:ln/>
        </p:spPr>
        <p:txBody>
          <a:bodyPr tIns="8001"/>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s-ES" sz="3200" b="1" dirty="0">
                <a:solidFill>
                  <a:srgbClr val="FFFFCC"/>
                </a:solidFill>
              </a:rPr>
              <a:t> Principales actividades investigación IRIS</a:t>
            </a:r>
          </a:p>
        </p:txBody>
      </p:sp>
      <p:sp>
        <p:nvSpPr>
          <p:cNvPr id="4102" name="Text Box 6"/>
          <p:cNvSpPr txBox="1">
            <a:spLocks noChangeArrowheads="1"/>
          </p:cNvSpPr>
          <p:nvPr/>
        </p:nvSpPr>
        <p:spPr bwMode="auto">
          <a:xfrm>
            <a:off x="60480" y="858331"/>
            <a:ext cx="5368320" cy="1513599"/>
          </a:xfrm>
          <a:prstGeom prst="rect">
            <a:avLst/>
          </a:prstGeom>
          <a:noFill/>
          <a:ln w="9525" cap="flat">
            <a:noFill/>
            <a:round/>
            <a:headEnd/>
            <a:tailEnd/>
          </a:ln>
          <a:effectLst/>
        </p:spPr>
        <p:txBody>
          <a:bodyPr lIns="81639" tIns="47220" rIns="81639" bIns="40820">
            <a:prstTxWarp prst="textNoShape">
              <a:avLst/>
            </a:prstTxWarp>
          </a:bodyPr>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Lst>
            </a:pPr>
            <a:r>
              <a:rPr lang="es-ES" sz="2500" b="1" dirty="0">
                <a:solidFill>
                  <a:srgbClr val="800000"/>
                </a:solidFill>
                <a:ea typeface="DejaVu Sans" charset="0"/>
                <a:cs typeface="DejaVu Sans" charset="0"/>
              </a:rPr>
              <a:t>TELESCOPIO COMPTON </a:t>
            </a:r>
            <a:r>
              <a:rPr lang="es-ES" sz="2100" b="1" dirty="0">
                <a:solidFill>
                  <a:srgbClr val="000080"/>
                </a:solidFill>
                <a:ea typeface="DejaVu Sans" charset="0"/>
                <a:cs typeface="DejaVu Sans" charset="0"/>
              </a:rPr>
              <a:t>para monitorización en terapia hadrónica.</a:t>
            </a:r>
          </a:p>
        </p:txBody>
      </p:sp>
      <p:sp>
        <p:nvSpPr>
          <p:cNvPr id="4103" name="Text Box 7"/>
          <p:cNvSpPr txBox="1">
            <a:spLocks noChangeArrowheads="1"/>
          </p:cNvSpPr>
          <p:nvPr/>
        </p:nvSpPr>
        <p:spPr bwMode="auto">
          <a:xfrm>
            <a:off x="5572800" y="951941"/>
            <a:ext cx="3525120" cy="705674"/>
          </a:xfrm>
          <a:prstGeom prst="rect">
            <a:avLst/>
          </a:prstGeom>
          <a:noFill/>
          <a:ln w="9525" cap="flat">
            <a:noFill/>
            <a:round/>
            <a:headEnd/>
            <a:tailEnd/>
          </a:ln>
          <a:effectLst/>
        </p:spPr>
        <p:txBody>
          <a:bodyPr lIns="81639" tIns="45620" rIns="81639" bIns="40820">
            <a:prstTxWarp prst="textNoShape">
              <a:avLst/>
            </a:prstTxWarp>
          </a:bodyPr>
          <a:lstStyle/>
          <a:p>
            <a:pPr>
              <a:tabLst>
                <a:tab pos="414726" algn="l"/>
                <a:tab pos="829452" algn="l"/>
                <a:tab pos="1244178" algn="l"/>
                <a:tab pos="1658904" algn="l"/>
                <a:tab pos="2073631" algn="l"/>
                <a:tab pos="2488357" algn="l"/>
                <a:tab pos="2903083" algn="l"/>
                <a:tab pos="3317809" algn="l"/>
              </a:tabLst>
            </a:pPr>
            <a:r>
              <a:rPr lang="es-ES" sz="1900" b="1" dirty="0">
                <a:solidFill>
                  <a:srgbClr val="FF3333"/>
                </a:solidFill>
                <a:ea typeface="DejaVu Sans" charset="0"/>
                <a:cs typeface="DejaVu Sans" charset="0"/>
              </a:rPr>
              <a:t>Pruebas en haz demuestran funcionamiento:</a:t>
            </a:r>
            <a:r>
              <a:rPr lang="es-ES" sz="1900" b="1" dirty="0">
                <a:solidFill>
                  <a:srgbClr val="000080"/>
                </a:solidFill>
                <a:ea typeface="DejaVu Sans" charset="0"/>
                <a:cs typeface="DejaVu Sans" charset="0"/>
              </a:rPr>
              <a:t>  </a:t>
            </a:r>
          </a:p>
        </p:txBody>
      </p:sp>
      <p:sp>
        <p:nvSpPr>
          <p:cNvPr id="4104" name="Text Box 8"/>
          <p:cNvSpPr txBox="1">
            <a:spLocks noChangeArrowheads="1"/>
          </p:cNvSpPr>
          <p:nvPr/>
        </p:nvSpPr>
        <p:spPr bwMode="auto">
          <a:xfrm>
            <a:off x="201600" y="1929802"/>
            <a:ext cx="1330560" cy="702794"/>
          </a:xfrm>
          <a:prstGeom prst="rect">
            <a:avLst/>
          </a:prstGeom>
          <a:noFill/>
          <a:ln w="9525" cap="flat">
            <a:noFill/>
            <a:round/>
            <a:headEnd/>
            <a:tailEnd/>
          </a:ln>
          <a:effectLst/>
        </p:spPr>
        <p:txBody>
          <a:bodyPr lIns="81639" tIns="40820" rIns="81639" bIns="40820">
            <a:prstTxWarp prst="textNoShape">
              <a:avLst/>
            </a:prstTxWarp>
          </a:bodyPr>
          <a:lstStyle/>
          <a:p>
            <a:pPr>
              <a:lnSpc>
                <a:spcPct val="115000"/>
              </a:lnSpc>
              <a:tabLst>
                <a:tab pos="414726" algn="l"/>
                <a:tab pos="829452" algn="l"/>
                <a:tab pos="1244178" algn="l"/>
              </a:tabLst>
            </a:pPr>
            <a:r>
              <a:rPr lang="es-ES" b="1" dirty="0">
                <a:solidFill>
                  <a:srgbClr val="000080"/>
                </a:solidFill>
                <a:latin typeface="LM Mono Light Cond 10" pitchFamily="1" charset="0"/>
                <a:ea typeface="DejaVu Sans" charset="0"/>
                <a:cs typeface="DejaVu Sans" charset="0"/>
              </a:rPr>
              <a:t>Simulación y optimización </a:t>
            </a:r>
          </a:p>
        </p:txBody>
      </p:sp>
      <p:sp>
        <p:nvSpPr>
          <p:cNvPr id="4105" name="Text Box 9"/>
          <p:cNvSpPr txBox="1">
            <a:spLocks noChangeArrowheads="1"/>
          </p:cNvSpPr>
          <p:nvPr/>
        </p:nvSpPr>
        <p:spPr bwMode="auto">
          <a:xfrm>
            <a:off x="33121" y="1625932"/>
            <a:ext cx="3918240" cy="417644"/>
          </a:xfrm>
          <a:prstGeom prst="rect">
            <a:avLst/>
          </a:prstGeom>
          <a:noFill/>
          <a:ln w="9525" cap="flat">
            <a:noFill/>
            <a:round/>
            <a:headEnd/>
            <a:tailEnd/>
          </a:ln>
          <a:effectLst/>
        </p:spPr>
        <p:txBody>
          <a:bodyPr lIns="81639" tIns="45391" rIns="81639" bIns="40820">
            <a:prstTxWarp prst="textNoShape">
              <a:avLst/>
            </a:prstTxWarp>
          </a:bodyPr>
          <a:lstStyle/>
          <a:p>
            <a:pPr>
              <a:tabLst>
                <a:tab pos="414726" algn="l"/>
                <a:tab pos="829452" algn="l"/>
                <a:tab pos="1244178" algn="l"/>
                <a:tab pos="1658904" algn="l"/>
                <a:tab pos="2073631" algn="l"/>
                <a:tab pos="2488357" algn="l"/>
                <a:tab pos="2903083" algn="l"/>
                <a:tab pos="3317809" algn="l"/>
                <a:tab pos="3732535" algn="l"/>
              </a:tabLst>
            </a:pPr>
            <a:r>
              <a:rPr lang="es-ES" b="1" dirty="0">
                <a:solidFill>
                  <a:srgbClr val="000000"/>
                </a:solidFill>
                <a:ea typeface="DejaVu Sans" charset="0"/>
                <a:cs typeface="DejaVu Sans" charset="0"/>
              </a:rPr>
              <a:t>Tres planos de LaBr</a:t>
            </a:r>
            <a:r>
              <a:rPr lang="es-ES" b="1" baseline="-33000" dirty="0">
                <a:solidFill>
                  <a:srgbClr val="000000"/>
                </a:solidFill>
                <a:ea typeface="DejaVu Sans" charset="0"/>
                <a:cs typeface="DejaVu Sans" charset="0"/>
              </a:rPr>
              <a:t>3</a:t>
            </a:r>
            <a:r>
              <a:rPr lang="es-ES" b="1" dirty="0">
                <a:solidFill>
                  <a:srgbClr val="000000"/>
                </a:solidFill>
                <a:ea typeface="DejaVu Sans" charset="0"/>
                <a:cs typeface="DejaVu Sans" charset="0"/>
              </a:rPr>
              <a:t> y SiPMs.</a:t>
            </a:r>
          </a:p>
        </p:txBody>
      </p:sp>
      <p:sp>
        <p:nvSpPr>
          <p:cNvPr id="4106" name="Line 10"/>
          <p:cNvSpPr>
            <a:spLocks noChangeShapeType="1"/>
          </p:cNvSpPr>
          <p:nvPr/>
        </p:nvSpPr>
        <p:spPr bwMode="auto">
          <a:xfrm>
            <a:off x="263521" y="4291650"/>
            <a:ext cx="8676000" cy="1441"/>
          </a:xfrm>
          <a:prstGeom prst="line">
            <a:avLst/>
          </a:prstGeom>
          <a:noFill/>
          <a:ln w="9525" cap="flat">
            <a:solidFill>
              <a:srgbClr val="000000"/>
            </a:solidFill>
            <a:round/>
            <a:headEnd/>
            <a:tailEnd/>
          </a:ln>
          <a:effectLst/>
        </p:spPr>
        <p:txBody>
          <a:bodyPr lIns="82945" tIns="41473" rIns="82945" bIns="41473">
            <a:prstTxWarp prst="textNoShape">
              <a:avLst/>
            </a:prstTxWarp>
          </a:bodyPr>
          <a:lstStyle/>
          <a:p>
            <a:endParaRPr lang="en-GB"/>
          </a:p>
        </p:txBody>
      </p:sp>
      <p:sp>
        <p:nvSpPr>
          <p:cNvPr id="4107" name="Line 11"/>
          <p:cNvSpPr>
            <a:spLocks noChangeShapeType="1"/>
          </p:cNvSpPr>
          <p:nvPr/>
        </p:nvSpPr>
        <p:spPr bwMode="auto">
          <a:xfrm>
            <a:off x="263521" y="6708224"/>
            <a:ext cx="8676000" cy="1441"/>
          </a:xfrm>
          <a:prstGeom prst="line">
            <a:avLst/>
          </a:prstGeom>
          <a:noFill/>
          <a:ln w="9525" cap="flat">
            <a:solidFill>
              <a:srgbClr val="000000"/>
            </a:solidFill>
            <a:round/>
            <a:headEnd/>
            <a:tailEnd/>
          </a:ln>
          <a:effectLst/>
        </p:spPr>
        <p:txBody>
          <a:bodyPr lIns="82945" tIns="41473" rIns="82945" bIns="41473">
            <a:prstTxWarp prst="textNoShape">
              <a:avLst/>
            </a:prstTxWarp>
          </a:bodyPr>
          <a:lstStyle/>
          <a:p>
            <a:endParaRPr lang="en-GB"/>
          </a:p>
        </p:txBody>
      </p:sp>
      <p:sp>
        <p:nvSpPr>
          <p:cNvPr id="4108" name="Text Box 12"/>
          <p:cNvSpPr txBox="1">
            <a:spLocks noChangeArrowheads="1"/>
          </p:cNvSpPr>
          <p:nvPr/>
        </p:nvSpPr>
        <p:spPr bwMode="auto">
          <a:xfrm>
            <a:off x="-31680" y="4278690"/>
            <a:ext cx="8907840" cy="498292"/>
          </a:xfrm>
          <a:prstGeom prst="rect">
            <a:avLst/>
          </a:prstGeom>
          <a:noFill/>
          <a:ln w="9525" cap="flat">
            <a:noFill/>
            <a:round/>
            <a:headEnd/>
            <a:tailEnd/>
          </a:ln>
          <a:effectLst/>
        </p:spPr>
        <p:txBody>
          <a:bodyPr lIns="81639" tIns="47220" rIns="81639" bIns="40820">
            <a:prstTxWarp prst="textNoShape">
              <a:avLst/>
            </a:prstTxWarp>
          </a:bodyPr>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Lst>
            </a:pPr>
            <a:r>
              <a:rPr lang="es-ES" sz="2500" b="1" dirty="0">
                <a:solidFill>
                  <a:srgbClr val="800000"/>
                </a:solidFill>
                <a:ea typeface="DejaVu Sans" charset="0"/>
                <a:cs typeface="DejaVu Sans" charset="0"/>
              </a:rPr>
              <a:t>PETETE</a:t>
            </a:r>
            <a:r>
              <a:rPr lang="es-ES" sz="2500" b="1" dirty="0">
                <a:solidFill>
                  <a:srgbClr val="99284C"/>
                </a:solidFill>
                <a:ea typeface="DejaVu Sans" charset="0"/>
                <a:cs typeface="DejaVu Sans" charset="0"/>
              </a:rPr>
              <a:t>: </a:t>
            </a:r>
            <a:r>
              <a:rPr lang="es-ES" sz="2200" b="1" dirty="0">
                <a:solidFill>
                  <a:srgbClr val="000080"/>
                </a:solidFill>
                <a:ea typeface="DejaVu Sans" charset="0"/>
                <a:cs typeface="DejaVu Sans" charset="0"/>
              </a:rPr>
              <a:t>Tomógrafo PET para pequeños animales </a:t>
            </a:r>
          </a:p>
        </p:txBody>
      </p:sp>
      <p:sp>
        <p:nvSpPr>
          <p:cNvPr id="4109" name="Text Box 13"/>
          <p:cNvSpPr txBox="1">
            <a:spLocks noChangeArrowheads="1"/>
          </p:cNvSpPr>
          <p:nvPr/>
        </p:nvSpPr>
        <p:spPr bwMode="auto">
          <a:xfrm>
            <a:off x="50401" y="6093281"/>
            <a:ext cx="3504960" cy="612064"/>
          </a:xfrm>
          <a:prstGeom prst="rect">
            <a:avLst/>
          </a:prstGeom>
          <a:noFill/>
          <a:ln w="9525" cap="flat">
            <a:noFill/>
            <a:round/>
            <a:headEnd/>
            <a:tailEnd/>
          </a:ln>
          <a:effectLst/>
        </p:spPr>
        <p:txBody>
          <a:bodyPr lIns="81639" tIns="45391" rIns="81639" bIns="40820">
            <a:prstTxWarp prst="textNoShape">
              <a:avLst/>
            </a:prstTxWarp>
          </a:bodyPr>
          <a:lstStyle/>
          <a:p>
            <a:pPr>
              <a:tabLst>
                <a:tab pos="414726" algn="l"/>
                <a:tab pos="829452" algn="l"/>
                <a:tab pos="1244178" algn="l"/>
                <a:tab pos="1658904" algn="l"/>
                <a:tab pos="2073631" algn="l"/>
                <a:tab pos="2488357" algn="l"/>
                <a:tab pos="2903083" algn="l"/>
                <a:tab pos="3317809" algn="l"/>
              </a:tabLst>
            </a:pPr>
            <a:r>
              <a:rPr lang="es-ES" b="1" dirty="0">
                <a:solidFill>
                  <a:srgbClr val="000080"/>
                </a:solidFill>
                <a:ea typeface="DejaVu Sans" charset="0"/>
                <a:cs typeface="DejaVu Sans" charset="0"/>
              </a:rPr>
              <a:t>2º prototipo con cristales continuos de LYSO y SiPMs. </a:t>
            </a:r>
          </a:p>
        </p:txBody>
      </p:sp>
      <p:pic>
        <p:nvPicPr>
          <p:cNvPr id="4110" name="Picture 14"/>
          <p:cNvPicPr>
            <a:picLocks noChangeAspect="1" noChangeArrowheads="1"/>
          </p:cNvPicPr>
          <p:nvPr/>
        </p:nvPicPr>
        <p:blipFill>
          <a:blip r:embed="rId6"/>
          <a:srcRect/>
          <a:stretch>
            <a:fillRect/>
          </a:stretch>
        </p:blipFill>
        <p:spPr bwMode="auto">
          <a:xfrm>
            <a:off x="1585441" y="4836028"/>
            <a:ext cx="1316160" cy="1143480"/>
          </a:xfrm>
          <a:prstGeom prst="rect">
            <a:avLst/>
          </a:prstGeom>
          <a:noFill/>
          <a:ln w="9525" cap="flat">
            <a:noFill/>
            <a:round/>
            <a:headEnd/>
            <a:tailEnd/>
          </a:ln>
          <a:effectLst/>
        </p:spPr>
      </p:pic>
      <p:sp>
        <p:nvSpPr>
          <p:cNvPr id="4111" name="Text Box 15"/>
          <p:cNvSpPr txBox="1">
            <a:spLocks noChangeArrowheads="1"/>
          </p:cNvSpPr>
          <p:nvPr/>
        </p:nvSpPr>
        <p:spPr bwMode="auto">
          <a:xfrm>
            <a:off x="3140640" y="4726576"/>
            <a:ext cx="4243680" cy="398922"/>
          </a:xfrm>
          <a:prstGeom prst="rect">
            <a:avLst/>
          </a:prstGeom>
          <a:noFill/>
          <a:ln w="9525" cap="flat">
            <a:noFill/>
            <a:round/>
            <a:headEnd/>
            <a:tailEnd/>
          </a:ln>
          <a:effectLst/>
        </p:spPr>
        <p:txBody>
          <a:bodyPr lIns="81639" tIns="45391" rIns="81639" bIns="40820">
            <a:prstTxWarp prst="textNoShape">
              <a:avLst/>
            </a:prstTxWarp>
          </a:bodyPr>
          <a:lstStyle/>
          <a:p>
            <a:pPr>
              <a:tabLst>
                <a:tab pos="414726" algn="l"/>
                <a:tab pos="829452" algn="l"/>
                <a:tab pos="1244178" algn="l"/>
                <a:tab pos="1658904" algn="l"/>
                <a:tab pos="2073631" algn="l"/>
                <a:tab pos="2488357" algn="l"/>
                <a:tab pos="2903083" algn="l"/>
                <a:tab pos="3317809" algn="l"/>
                <a:tab pos="3732535" algn="l"/>
                <a:tab pos="4147261" algn="l"/>
              </a:tabLst>
            </a:pPr>
            <a:r>
              <a:rPr lang="es-ES" b="1" dirty="0">
                <a:solidFill>
                  <a:srgbClr val="000000"/>
                </a:solidFill>
                <a:ea typeface="DejaVu Sans" charset="0"/>
                <a:cs typeface="DejaVu Sans" charset="0"/>
              </a:rPr>
              <a:t>Constucción de un anillo completo</a:t>
            </a:r>
          </a:p>
        </p:txBody>
      </p:sp>
      <p:sp>
        <p:nvSpPr>
          <p:cNvPr id="4112" name="Text Box 16"/>
          <p:cNvSpPr txBox="1">
            <a:spLocks noChangeArrowheads="1"/>
          </p:cNvSpPr>
          <p:nvPr/>
        </p:nvSpPr>
        <p:spPr bwMode="auto">
          <a:xfrm>
            <a:off x="3559680" y="3865366"/>
            <a:ext cx="1509120" cy="352837"/>
          </a:xfrm>
          <a:prstGeom prst="rect">
            <a:avLst/>
          </a:prstGeom>
          <a:noFill/>
          <a:ln w="9525" cap="flat">
            <a:noFill/>
            <a:round/>
            <a:headEnd/>
            <a:tailEnd/>
          </a:ln>
          <a:effectLst/>
        </p:spPr>
        <p:txBody>
          <a:bodyPr lIns="81639" tIns="45391" rIns="81639" bIns="40820">
            <a:prstTxWarp prst="textNoShape">
              <a:avLst/>
            </a:prstTxWarp>
          </a:bodyPr>
          <a:lstStyle/>
          <a:p>
            <a:pPr>
              <a:lnSpc>
                <a:spcPct val="98000"/>
              </a:lnSpc>
              <a:tabLst>
                <a:tab pos="414726" algn="l"/>
                <a:tab pos="829452" algn="l"/>
                <a:tab pos="1244178" algn="l"/>
              </a:tabLst>
            </a:pPr>
            <a:r>
              <a:rPr lang="en-US" b="1" dirty="0">
                <a:solidFill>
                  <a:srgbClr val="FFFF00"/>
                </a:solidFill>
                <a:latin typeface="Vemana" charset="0"/>
                <a:ea typeface="DejaVu Sans" charset="0"/>
                <a:cs typeface="DejaVu Sans" charset="0"/>
              </a:rPr>
              <a:t>Detectors</a:t>
            </a:r>
          </a:p>
        </p:txBody>
      </p:sp>
      <p:sp>
        <p:nvSpPr>
          <p:cNvPr id="4113" name="Text Box 17"/>
          <p:cNvSpPr txBox="1">
            <a:spLocks noChangeArrowheads="1"/>
          </p:cNvSpPr>
          <p:nvPr/>
        </p:nvSpPr>
        <p:spPr bwMode="auto">
          <a:xfrm>
            <a:off x="3479040" y="2190470"/>
            <a:ext cx="2023200" cy="603423"/>
          </a:xfrm>
          <a:prstGeom prst="rect">
            <a:avLst/>
          </a:prstGeom>
          <a:noFill/>
          <a:ln w="9525" cap="flat">
            <a:noFill/>
            <a:round/>
            <a:headEnd/>
            <a:tailEnd/>
          </a:ln>
          <a:effectLst/>
        </p:spPr>
        <p:txBody>
          <a:bodyPr lIns="81639" tIns="45391" rIns="81639" bIns="40820">
            <a:prstTxWarp prst="textNoShape">
              <a:avLst/>
            </a:prstTxWarp>
          </a:bodyPr>
          <a:lstStyle/>
          <a:p>
            <a:pPr>
              <a:lnSpc>
                <a:spcPct val="98000"/>
              </a:lnSpc>
              <a:tabLst>
                <a:tab pos="414726" algn="l"/>
                <a:tab pos="829452" algn="l"/>
                <a:tab pos="1244178" algn="l"/>
                <a:tab pos="1658904" algn="l"/>
              </a:tabLst>
            </a:pPr>
            <a:r>
              <a:rPr lang="en-US" b="1" dirty="0">
                <a:solidFill>
                  <a:srgbClr val="FFFF00"/>
                </a:solidFill>
                <a:latin typeface="Vemana" charset="0"/>
                <a:ea typeface="DejaVu Sans" charset="0"/>
                <a:cs typeface="DejaVu Sans" charset="0"/>
              </a:rPr>
              <a:t>DAQ systems</a:t>
            </a:r>
          </a:p>
        </p:txBody>
      </p:sp>
      <p:sp>
        <p:nvSpPr>
          <p:cNvPr id="4114" name="Line 18"/>
          <p:cNvSpPr>
            <a:spLocks noChangeShapeType="1"/>
          </p:cNvSpPr>
          <p:nvPr/>
        </p:nvSpPr>
        <p:spPr bwMode="auto">
          <a:xfrm flipV="1">
            <a:off x="4124161" y="3679587"/>
            <a:ext cx="136800" cy="249146"/>
          </a:xfrm>
          <a:prstGeom prst="line">
            <a:avLst/>
          </a:prstGeom>
          <a:noFill/>
          <a:ln w="18360" cap="flat">
            <a:solidFill>
              <a:srgbClr val="FFFF00"/>
            </a:solidFill>
            <a:round/>
            <a:headEnd/>
            <a:tailEnd type="triangle" w="med" len="med"/>
          </a:ln>
          <a:effectLst/>
        </p:spPr>
        <p:txBody>
          <a:bodyPr lIns="82945" tIns="41473" rIns="82945" bIns="41473">
            <a:prstTxWarp prst="textNoShape">
              <a:avLst/>
            </a:prstTxWarp>
          </a:bodyPr>
          <a:lstStyle/>
          <a:p>
            <a:endParaRPr lang="en-GB"/>
          </a:p>
        </p:txBody>
      </p:sp>
      <p:sp>
        <p:nvSpPr>
          <p:cNvPr id="4115" name="Line 19"/>
          <p:cNvSpPr>
            <a:spLocks noChangeShapeType="1"/>
          </p:cNvSpPr>
          <p:nvPr/>
        </p:nvSpPr>
        <p:spPr bwMode="auto">
          <a:xfrm>
            <a:off x="4546080" y="2523145"/>
            <a:ext cx="403200" cy="432045"/>
          </a:xfrm>
          <a:prstGeom prst="line">
            <a:avLst/>
          </a:prstGeom>
          <a:noFill/>
          <a:ln w="18360" cap="flat">
            <a:solidFill>
              <a:srgbClr val="FFFF00"/>
            </a:solidFill>
            <a:round/>
            <a:headEnd/>
            <a:tailEnd type="triangle" w="med" len="med"/>
          </a:ln>
          <a:effectLst/>
        </p:spPr>
        <p:txBody>
          <a:bodyPr lIns="82945" tIns="41473" rIns="82945" bIns="41473">
            <a:prstTxWarp prst="textNoShape">
              <a:avLst/>
            </a:prstTxWarp>
          </a:bodyPr>
          <a:lstStyle/>
          <a:p>
            <a:endParaRPr lang="en-GB"/>
          </a:p>
        </p:txBody>
      </p:sp>
      <p:pic>
        <p:nvPicPr>
          <p:cNvPr id="4116" name="Picture 20"/>
          <p:cNvPicPr>
            <a:picLocks noChangeAspect="1" noChangeArrowheads="1"/>
          </p:cNvPicPr>
          <p:nvPr/>
        </p:nvPicPr>
        <p:blipFill>
          <a:blip r:embed="rId7"/>
          <a:srcRect/>
          <a:stretch>
            <a:fillRect/>
          </a:stretch>
        </p:blipFill>
        <p:spPr bwMode="auto">
          <a:xfrm>
            <a:off x="169921" y="2608114"/>
            <a:ext cx="1409760" cy="1584166"/>
          </a:xfrm>
          <a:prstGeom prst="rect">
            <a:avLst/>
          </a:prstGeom>
          <a:noFill/>
          <a:ln w="36720" cap="flat">
            <a:solidFill>
              <a:srgbClr val="000080"/>
            </a:solidFill>
            <a:round/>
            <a:headEnd/>
            <a:tailEnd/>
          </a:ln>
          <a:effectLst/>
        </p:spPr>
      </p:pic>
      <p:sp>
        <p:nvSpPr>
          <p:cNvPr id="4117" name="Text Box 21"/>
          <p:cNvSpPr txBox="1">
            <a:spLocks noChangeArrowheads="1"/>
          </p:cNvSpPr>
          <p:nvPr/>
        </p:nvSpPr>
        <p:spPr bwMode="auto">
          <a:xfrm>
            <a:off x="4754880" y="1623051"/>
            <a:ext cx="4356000" cy="555898"/>
          </a:xfrm>
          <a:prstGeom prst="rect">
            <a:avLst/>
          </a:prstGeom>
          <a:noFill/>
          <a:ln w="9525" cap="flat">
            <a:noFill/>
            <a:round/>
            <a:headEnd/>
            <a:tailEnd/>
          </a:ln>
          <a:effectLst/>
        </p:spPr>
        <p:txBody>
          <a:bodyPr lIns="81639" tIns="44934" rIns="81639" bIns="40820">
            <a:prstTxWarp prst="textNoShape">
              <a:avLst/>
            </a:prstTxWarp>
          </a:bodyPr>
          <a:lstStyle/>
          <a:p>
            <a:pPr>
              <a:tabLst>
                <a:tab pos="414726" algn="l"/>
                <a:tab pos="829452" algn="l"/>
                <a:tab pos="1244178" algn="l"/>
                <a:tab pos="1658904" algn="l"/>
                <a:tab pos="2073631" algn="l"/>
                <a:tab pos="2488357" algn="l"/>
                <a:tab pos="2903083" algn="l"/>
                <a:tab pos="3317809" algn="l"/>
                <a:tab pos="3732535" algn="l"/>
                <a:tab pos="4147261" algn="l"/>
              </a:tabLst>
            </a:pPr>
            <a:r>
              <a:rPr lang="es-ES" b="1" dirty="0">
                <a:solidFill>
                  <a:srgbClr val="000080"/>
                </a:solidFill>
                <a:ea typeface="DejaVu Sans" charset="0"/>
                <a:cs typeface="DejaVu Sans" charset="0"/>
              </a:rPr>
              <a:t>- Protones de 150 MeV @ KVI, Groningen.</a:t>
            </a:r>
          </a:p>
          <a:p>
            <a:pPr>
              <a:lnSpc>
                <a:spcPct val="98000"/>
              </a:lnSpc>
              <a:tabLst>
                <a:tab pos="414726" algn="l"/>
                <a:tab pos="829452" algn="l"/>
                <a:tab pos="1244178" algn="l"/>
                <a:tab pos="1658904" algn="l"/>
                <a:tab pos="2073631" algn="l"/>
                <a:tab pos="2488357" algn="l"/>
                <a:tab pos="2903083" algn="l"/>
                <a:tab pos="3317809" algn="l"/>
                <a:tab pos="3732535" algn="l"/>
                <a:tab pos="4147261" algn="l"/>
              </a:tabLst>
            </a:pPr>
            <a:r>
              <a:rPr lang="es-ES" b="1" dirty="0">
                <a:solidFill>
                  <a:srgbClr val="000080"/>
                </a:solidFill>
                <a:ea typeface="DejaVu Sans" charset="0"/>
                <a:cs typeface="DejaVu Sans" charset="0"/>
              </a:rPr>
              <a:t>- Shift en el pico de Bragg</a:t>
            </a:r>
          </a:p>
        </p:txBody>
      </p:sp>
      <p:sp>
        <p:nvSpPr>
          <p:cNvPr id="4118" name="Text Box 22"/>
          <p:cNvSpPr txBox="1">
            <a:spLocks noChangeArrowheads="1"/>
          </p:cNvSpPr>
          <p:nvPr/>
        </p:nvSpPr>
        <p:spPr bwMode="auto">
          <a:xfrm>
            <a:off x="3519360" y="5017487"/>
            <a:ext cx="5356800" cy="313953"/>
          </a:xfrm>
          <a:prstGeom prst="rect">
            <a:avLst/>
          </a:prstGeom>
          <a:noFill/>
          <a:ln w="9525" cap="flat">
            <a:noFill/>
            <a:round/>
            <a:headEnd/>
            <a:tailEnd/>
          </a:ln>
          <a:effectLst/>
        </p:spPr>
        <p:txBody>
          <a:bodyPr lIns="81639" tIns="44934" rIns="81639" bIns="40820">
            <a:prstTxWarp prst="textNoShape">
              <a:avLst/>
            </a:prstTxWarp>
          </a:bodyPr>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Lst>
            </a:pPr>
            <a:r>
              <a:rPr lang="es-ES" b="1" dirty="0">
                <a:solidFill>
                  <a:srgbClr val="000080"/>
                </a:solidFill>
                <a:ea typeface="DejaVu Sans" charset="0"/>
                <a:cs typeface="DejaVu Sans" charset="0"/>
              </a:rPr>
              <a:t> Simulaciones y adquisición de los componentes</a:t>
            </a:r>
          </a:p>
        </p:txBody>
      </p:sp>
      <p:pic>
        <p:nvPicPr>
          <p:cNvPr id="4119" name="Picture 23"/>
          <p:cNvPicPr>
            <a:picLocks noChangeAspect="1" noChangeArrowheads="1"/>
          </p:cNvPicPr>
          <p:nvPr/>
        </p:nvPicPr>
        <p:blipFill>
          <a:blip r:embed="rId8"/>
          <a:srcRect t="9987" b="19972"/>
          <a:stretch>
            <a:fillRect/>
          </a:stretch>
        </p:blipFill>
        <p:spPr bwMode="auto">
          <a:xfrm>
            <a:off x="6484320" y="5348722"/>
            <a:ext cx="2488320" cy="1286055"/>
          </a:xfrm>
          <a:prstGeom prst="rect">
            <a:avLst/>
          </a:prstGeom>
          <a:noFill/>
          <a:ln w="9525" cap="flat">
            <a:noFill/>
            <a:round/>
            <a:headEnd/>
            <a:tailEnd/>
          </a:ln>
          <a:effectLst/>
        </p:spPr>
      </p:pic>
      <p:pic>
        <p:nvPicPr>
          <p:cNvPr id="4120" name="Picture 24"/>
          <p:cNvPicPr>
            <a:picLocks noChangeAspect="1" noChangeArrowheads="1"/>
          </p:cNvPicPr>
          <p:nvPr/>
        </p:nvPicPr>
        <p:blipFill>
          <a:blip r:embed="rId9"/>
          <a:srcRect/>
          <a:stretch>
            <a:fillRect/>
          </a:stretch>
        </p:blipFill>
        <p:spPr bwMode="auto">
          <a:xfrm>
            <a:off x="223200" y="4824506"/>
            <a:ext cx="1244160" cy="1186685"/>
          </a:xfrm>
          <a:prstGeom prst="rect">
            <a:avLst/>
          </a:prstGeom>
          <a:noFill/>
          <a:ln w="9525" cap="flat">
            <a:noFill/>
            <a:round/>
            <a:headEnd/>
            <a:tailEnd/>
          </a:ln>
          <a:effectLst/>
        </p:spPr>
      </p:pic>
      <p:pic>
        <p:nvPicPr>
          <p:cNvPr id="4121" name="Picture 25"/>
          <p:cNvPicPr>
            <a:picLocks noChangeAspect="1" noChangeArrowheads="1"/>
          </p:cNvPicPr>
          <p:nvPr/>
        </p:nvPicPr>
        <p:blipFill>
          <a:blip r:embed="rId10"/>
          <a:srcRect/>
          <a:stretch>
            <a:fillRect/>
          </a:stretch>
        </p:blipFill>
        <p:spPr bwMode="auto">
          <a:xfrm>
            <a:off x="6752161" y="2481381"/>
            <a:ext cx="2322720" cy="1749783"/>
          </a:xfrm>
          <a:prstGeom prst="rect">
            <a:avLst/>
          </a:prstGeom>
          <a:noFill/>
          <a:ln w="9525" cap="flat">
            <a:noFill/>
            <a:round/>
            <a:headEnd/>
            <a:tailEnd/>
          </a:ln>
          <a:effectLst/>
        </p:spPr>
      </p:pic>
      <p:sp>
        <p:nvSpPr>
          <p:cNvPr id="4122" name="Text Box 26"/>
          <p:cNvSpPr txBox="1">
            <a:spLocks noChangeArrowheads="1"/>
          </p:cNvSpPr>
          <p:nvPr/>
        </p:nvSpPr>
        <p:spPr bwMode="auto">
          <a:xfrm>
            <a:off x="5310720" y="3858166"/>
            <a:ext cx="1435680" cy="352837"/>
          </a:xfrm>
          <a:prstGeom prst="rect">
            <a:avLst/>
          </a:prstGeom>
          <a:noFill/>
          <a:ln w="9525" cap="flat">
            <a:noFill/>
            <a:round/>
            <a:headEnd/>
            <a:tailEnd/>
          </a:ln>
          <a:effectLst/>
        </p:spPr>
        <p:txBody>
          <a:bodyPr lIns="81639" tIns="45391" rIns="81639" bIns="40820">
            <a:prstTxWarp prst="textNoShape">
              <a:avLst/>
            </a:prstTxWarp>
          </a:bodyPr>
          <a:lstStyle/>
          <a:p>
            <a:pPr>
              <a:lnSpc>
                <a:spcPct val="98000"/>
              </a:lnSpc>
              <a:tabLst>
                <a:tab pos="414726" algn="l"/>
                <a:tab pos="829452" algn="l"/>
                <a:tab pos="1244178" algn="l"/>
              </a:tabLst>
            </a:pPr>
            <a:r>
              <a:rPr lang="en-US" b="1" dirty="0">
                <a:solidFill>
                  <a:srgbClr val="FFFF00"/>
                </a:solidFill>
                <a:latin typeface="Vemana" charset="0"/>
                <a:ea typeface="DejaVu Sans" charset="0"/>
                <a:cs typeface="DejaVu Sans" charset="0"/>
              </a:rPr>
              <a:t>Target</a:t>
            </a:r>
          </a:p>
        </p:txBody>
      </p:sp>
      <p:sp>
        <p:nvSpPr>
          <p:cNvPr id="4123" name="Text Box 27"/>
          <p:cNvSpPr txBox="1">
            <a:spLocks noChangeArrowheads="1"/>
          </p:cNvSpPr>
          <p:nvPr/>
        </p:nvSpPr>
        <p:spPr bwMode="auto">
          <a:xfrm>
            <a:off x="5823361" y="2324404"/>
            <a:ext cx="914400" cy="352837"/>
          </a:xfrm>
          <a:prstGeom prst="rect">
            <a:avLst/>
          </a:prstGeom>
          <a:noFill/>
          <a:ln w="9525" cap="flat">
            <a:noFill/>
            <a:round/>
            <a:headEnd/>
            <a:tailEnd/>
          </a:ln>
          <a:effectLst/>
        </p:spPr>
        <p:txBody>
          <a:bodyPr lIns="81639" tIns="45391" rIns="81639" bIns="40820">
            <a:prstTxWarp prst="textNoShape">
              <a:avLst/>
            </a:prstTxWarp>
          </a:bodyPr>
          <a:lstStyle/>
          <a:p>
            <a:pPr>
              <a:lnSpc>
                <a:spcPct val="98000"/>
              </a:lnSpc>
              <a:tabLst>
                <a:tab pos="414726" algn="l"/>
                <a:tab pos="829452" algn="l"/>
              </a:tabLst>
            </a:pPr>
            <a:r>
              <a:rPr lang="en-US" b="1" dirty="0">
                <a:solidFill>
                  <a:srgbClr val="FFFF00"/>
                </a:solidFill>
                <a:latin typeface="Vemana" charset="0"/>
                <a:ea typeface="DejaVu Sans" charset="0"/>
                <a:cs typeface="DejaVu Sans" charset="0"/>
              </a:rPr>
              <a:t>Beam</a:t>
            </a:r>
          </a:p>
        </p:txBody>
      </p:sp>
      <p:sp>
        <p:nvSpPr>
          <p:cNvPr id="4124" name="Text Box 28"/>
          <p:cNvSpPr txBox="1">
            <a:spLocks noChangeArrowheads="1"/>
          </p:cNvSpPr>
          <p:nvPr/>
        </p:nvSpPr>
        <p:spPr bwMode="auto">
          <a:xfrm>
            <a:off x="1837440" y="1947084"/>
            <a:ext cx="1598400" cy="691273"/>
          </a:xfrm>
          <a:prstGeom prst="rect">
            <a:avLst/>
          </a:prstGeom>
          <a:noFill/>
          <a:ln w="9525" cap="flat">
            <a:noFill/>
            <a:round/>
            <a:headEnd/>
            <a:tailEnd/>
          </a:ln>
          <a:effectLst/>
        </p:spPr>
        <p:txBody>
          <a:bodyPr lIns="81639" tIns="40820" rIns="81639" bIns="40820">
            <a:prstTxWarp prst="textNoShape">
              <a:avLst/>
            </a:prstTxWarp>
          </a:bodyPr>
          <a:lstStyle/>
          <a:p>
            <a:pPr>
              <a:lnSpc>
                <a:spcPct val="111000"/>
              </a:lnSpc>
              <a:tabLst>
                <a:tab pos="414726" algn="l"/>
                <a:tab pos="829452" algn="l"/>
                <a:tab pos="1244178" algn="l"/>
              </a:tabLst>
            </a:pPr>
            <a:r>
              <a:rPr lang="es-ES" b="1" dirty="0">
                <a:solidFill>
                  <a:srgbClr val="000080"/>
                </a:solidFill>
                <a:latin typeface="LM Mono Light Cond 10" pitchFamily="1" charset="0"/>
                <a:ea typeface="DejaVu Sans" charset="0"/>
                <a:cs typeface="DejaVu Sans" charset="0"/>
              </a:rPr>
              <a:t>Reconstrucción de imágenes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9138240" cy="864091"/>
          </a:xfrm>
          <a:prstGeom prst="roundRect">
            <a:avLst>
              <a:gd name="adj" fmla="val 148"/>
            </a:avLst>
          </a:prstGeom>
          <a:solidFill>
            <a:srgbClr val="000080"/>
          </a:solidFill>
          <a:ln w="9525" cap="flat">
            <a:noFill/>
            <a:round/>
            <a:headEnd/>
            <a:tailEnd/>
          </a:ln>
          <a:effectLst/>
        </p:spPr>
        <p:txBody>
          <a:bodyPr wrap="none" lIns="82945" tIns="41473" rIns="82945" bIns="41473" anchor="ctr">
            <a:prstTxWarp prst="textNoShape">
              <a:avLst/>
            </a:prstTxWarp>
          </a:bodyPr>
          <a:lstStyle/>
          <a:p>
            <a:endParaRPr lang="en-GB"/>
          </a:p>
        </p:txBody>
      </p:sp>
      <p:sp>
        <p:nvSpPr>
          <p:cNvPr id="5122" name="Rectangle 2"/>
          <p:cNvSpPr>
            <a:spLocks noGrp="1" noChangeArrowheads="1"/>
          </p:cNvSpPr>
          <p:nvPr>
            <p:ph type="title"/>
          </p:nvPr>
        </p:nvSpPr>
        <p:spPr>
          <a:xfrm>
            <a:off x="456481" y="77769"/>
            <a:ext cx="8228160" cy="712875"/>
          </a:xfrm>
          <a:ln/>
        </p:spPr>
        <p:txBody>
          <a:bodyPr tIns="8001"/>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s-ES" sz="3200" b="1" dirty="0">
                <a:solidFill>
                  <a:srgbClr val="FFFFCC"/>
                </a:solidFill>
              </a:rPr>
              <a:t> Principales contribuciones IRIS a IFIMED</a:t>
            </a:r>
          </a:p>
        </p:txBody>
      </p:sp>
      <p:sp>
        <p:nvSpPr>
          <p:cNvPr id="5123" name="Text Box 3"/>
          <p:cNvSpPr txBox="1">
            <a:spLocks noChangeArrowheads="1"/>
          </p:cNvSpPr>
          <p:nvPr/>
        </p:nvSpPr>
        <p:spPr bwMode="auto">
          <a:xfrm>
            <a:off x="102240" y="1009547"/>
            <a:ext cx="4487040" cy="1093074"/>
          </a:xfrm>
          <a:prstGeom prst="rect">
            <a:avLst/>
          </a:prstGeom>
          <a:noFill/>
          <a:ln w="9525" cap="flat">
            <a:noFill/>
            <a:round/>
            <a:headEnd/>
            <a:tailEnd/>
          </a:ln>
          <a:effectLst/>
        </p:spPr>
        <p:txBody>
          <a:bodyPr lIns="81639" tIns="45848" rIns="81639" bIns="40820">
            <a:prstTxWarp prst="textNoShape">
              <a:avLst/>
            </a:prstTxWarp>
          </a:bodyPr>
          <a:lstStyle/>
          <a:p>
            <a:pPr>
              <a:tabLst>
                <a:tab pos="414726" algn="l"/>
                <a:tab pos="829452" algn="l"/>
                <a:tab pos="1244178" algn="l"/>
                <a:tab pos="1658904" algn="l"/>
                <a:tab pos="2073631" algn="l"/>
                <a:tab pos="2488357" algn="l"/>
                <a:tab pos="2903083" algn="l"/>
                <a:tab pos="3317809" algn="l"/>
                <a:tab pos="3732535" algn="l"/>
                <a:tab pos="4147261" algn="l"/>
              </a:tabLst>
            </a:pPr>
            <a:r>
              <a:rPr lang="es-ES" sz="2000" b="1" dirty="0">
                <a:solidFill>
                  <a:srgbClr val="99284C"/>
                </a:solidFill>
                <a:ea typeface="DejaVu Sans" charset="0"/>
                <a:cs typeface="DejaVu Sans" charset="0"/>
              </a:rPr>
              <a:t> </a:t>
            </a:r>
            <a:r>
              <a:rPr lang="es-ES" sz="2000" b="1" dirty="0">
                <a:solidFill>
                  <a:srgbClr val="000080"/>
                </a:solidFill>
                <a:ea typeface="DejaVu Sans" charset="0"/>
                <a:cs typeface="DejaVu Sans" charset="0"/>
              </a:rPr>
              <a:t>Puesta en marcha de la fase 1 del</a:t>
            </a:r>
            <a:r>
              <a:rPr lang="es-ES" b="1" dirty="0">
                <a:solidFill>
                  <a:srgbClr val="000080"/>
                </a:solidFill>
                <a:ea typeface="DejaVu Sans" charset="0"/>
                <a:cs typeface="DejaVu Sans" charset="0"/>
              </a:rPr>
              <a:t> </a:t>
            </a:r>
            <a:r>
              <a:rPr lang="es-ES" sz="2500" b="1" dirty="0">
                <a:solidFill>
                  <a:srgbClr val="800000"/>
                </a:solidFill>
                <a:ea typeface="DejaVu Sans" charset="0"/>
                <a:cs typeface="DejaVu Sans" charset="0"/>
              </a:rPr>
              <a:t>IFIMED:</a:t>
            </a:r>
            <a:r>
              <a:rPr lang="es-ES" sz="2000" b="1" dirty="0">
                <a:solidFill>
                  <a:srgbClr val="99284C"/>
                </a:solidFill>
                <a:ea typeface="DejaVu Sans" charset="0"/>
                <a:cs typeface="DejaVu Sans" charset="0"/>
              </a:rPr>
              <a:t> </a:t>
            </a:r>
            <a:r>
              <a:rPr lang="es-ES" sz="2000" b="1" dirty="0">
                <a:solidFill>
                  <a:srgbClr val="000080"/>
                </a:solidFill>
                <a:ea typeface="DejaVu Sans" charset="0"/>
                <a:cs typeface="DejaVu Sans" charset="0"/>
              </a:rPr>
              <a:t>Instalación de Física Médica asociada al IFIC.</a:t>
            </a:r>
          </a:p>
        </p:txBody>
      </p:sp>
      <p:pic>
        <p:nvPicPr>
          <p:cNvPr id="5124" name="Picture 4"/>
          <p:cNvPicPr>
            <a:picLocks noChangeAspect="1" noChangeArrowheads="1"/>
          </p:cNvPicPr>
          <p:nvPr/>
        </p:nvPicPr>
        <p:blipFill>
          <a:blip r:embed="rId3"/>
          <a:srcRect/>
          <a:stretch>
            <a:fillRect/>
          </a:stretch>
        </p:blipFill>
        <p:spPr bwMode="auto">
          <a:xfrm>
            <a:off x="123840" y="2154466"/>
            <a:ext cx="4976640" cy="2695963"/>
          </a:xfrm>
          <a:prstGeom prst="rect">
            <a:avLst/>
          </a:prstGeom>
          <a:noFill/>
          <a:ln w="9525" cap="flat">
            <a:noFill/>
            <a:round/>
            <a:headEnd/>
            <a:tailEnd/>
          </a:ln>
          <a:effectLst/>
        </p:spPr>
      </p:pic>
      <p:pic>
        <p:nvPicPr>
          <p:cNvPr id="5125" name="Picture 5"/>
          <p:cNvPicPr>
            <a:picLocks noChangeAspect="1" noChangeArrowheads="1"/>
          </p:cNvPicPr>
          <p:nvPr/>
        </p:nvPicPr>
        <p:blipFill>
          <a:blip r:embed="rId4"/>
          <a:srcRect/>
          <a:stretch>
            <a:fillRect/>
          </a:stretch>
        </p:blipFill>
        <p:spPr bwMode="auto">
          <a:xfrm>
            <a:off x="4936320" y="3623420"/>
            <a:ext cx="4147200" cy="3168333"/>
          </a:xfrm>
          <a:prstGeom prst="rect">
            <a:avLst/>
          </a:prstGeom>
          <a:noFill/>
          <a:ln w="9525" cap="flat">
            <a:noFill/>
            <a:round/>
            <a:headEnd/>
            <a:tailEnd/>
          </a:ln>
          <a:effectLst/>
        </p:spPr>
      </p:pic>
      <p:pic>
        <p:nvPicPr>
          <p:cNvPr id="5126" name="Picture 6"/>
          <p:cNvPicPr>
            <a:picLocks noChangeAspect="1" noChangeArrowheads="1"/>
          </p:cNvPicPr>
          <p:nvPr/>
        </p:nvPicPr>
        <p:blipFill>
          <a:blip r:embed="rId5"/>
          <a:srcRect/>
          <a:stretch>
            <a:fillRect/>
          </a:stretch>
        </p:blipFill>
        <p:spPr bwMode="auto">
          <a:xfrm>
            <a:off x="4937760" y="1022507"/>
            <a:ext cx="4147200" cy="2753569"/>
          </a:xfrm>
          <a:prstGeom prst="rect">
            <a:avLst/>
          </a:prstGeom>
          <a:noFill/>
          <a:ln w="9525" cap="flat">
            <a:noFill/>
            <a:round/>
            <a:headEnd/>
            <a:tailEnd/>
          </a:ln>
          <a:effectLst/>
        </p:spPr>
      </p:pic>
      <p:sp>
        <p:nvSpPr>
          <p:cNvPr id="5127" name="Line 7"/>
          <p:cNvSpPr>
            <a:spLocks noChangeShapeType="1"/>
          </p:cNvSpPr>
          <p:nvPr/>
        </p:nvSpPr>
        <p:spPr bwMode="auto">
          <a:xfrm>
            <a:off x="4188961" y="4131794"/>
            <a:ext cx="1452960" cy="707114"/>
          </a:xfrm>
          <a:prstGeom prst="line">
            <a:avLst/>
          </a:prstGeom>
          <a:noFill/>
          <a:ln w="36720" cap="flat">
            <a:solidFill>
              <a:srgbClr val="000000"/>
            </a:solidFill>
            <a:round/>
            <a:headEnd/>
            <a:tailEnd type="triangle" w="med" len="med"/>
          </a:ln>
          <a:effectLst/>
        </p:spPr>
        <p:txBody>
          <a:bodyPr lIns="82945" tIns="41473" rIns="82945" bIns="41473">
            <a:prstTxWarp prst="textNoShape">
              <a:avLst/>
            </a:prstTxWarp>
          </a:bodyPr>
          <a:lstStyle/>
          <a:p>
            <a:endParaRPr lang="en-GB"/>
          </a:p>
        </p:txBody>
      </p:sp>
      <p:sp>
        <p:nvSpPr>
          <p:cNvPr id="5128" name="Line 8"/>
          <p:cNvSpPr>
            <a:spLocks noChangeShapeType="1"/>
          </p:cNvSpPr>
          <p:nvPr/>
        </p:nvSpPr>
        <p:spPr bwMode="auto">
          <a:xfrm flipV="1">
            <a:off x="3957120" y="1836193"/>
            <a:ext cx="912960" cy="1515039"/>
          </a:xfrm>
          <a:prstGeom prst="line">
            <a:avLst/>
          </a:prstGeom>
          <a:noFill/>
          <a:ln w="36720" cap="flat">
            <a:solidFill>
              <a:srgbClr val="000000"/>
            </a:solidFill>
            <a:round/>
            <a:headEnd/>
            <a:tailEnd type="triangle" w="med" len="med"/>
          </a:ln>
          <a:effectLst/>
        </p:spPr>
        <p:txBody>
          <a:bodyPr lIns="82945" tIns="41473" rIns="82945" bIns="41473">
            <a:prstTxWarp prst="textNoShape">
              <a:avLst/>
            </a:prstTxWarp>
          </a:bodyPr>
          <a:lstStyle/>
          <a:p>
            <a:endParaRPr lang="en-GB"/>
          </a:p>
        </p:txBody>
      </p:sp>
      <p:sp>
        <p:nvSpPr>
          <p:cNvPr id="5129" name="Text Box 9"/>
          <p:cNvSpPr txBox="1">
            <a:spLocks noChangeArrowheads="1"/>
          </p:cNvSpPr>
          <p:nvPr/>
        </p:nvSpPr>
        <p:spPr bwMode="auto">
          <a:xfrm>
            <a:off x="4910400" y="1041230"/>
            <a:ext cx="2920320" cy="313953"/>
          </a:xfrm>
          <a:prstGeom prst="rect">
            <a:avLst/>
          </a:prstGeom>
          <a:noFill/>
          <a:ln w="9525" cap="flat">
            <a:noFill/>
            <a:round/>
            <a:headEnd/>
            <a:tailEnd/>
          </a:ln>
          <a:effectLst/>
        </p:spPr>
        <p:txBody>
          <a:bodyPr wrap="none" lIns="81639" tIns="53162" rIns="81639" bIns="40820">
            <a:prstTxWarp prst="textNoShape">
              <a:avLst/>
            </a:prstTxWarp>
          </a:bodyPr>
          <a:lstStyle/>
          <a:p>
            <a:pPr>
              <a:tabLst>
                <a:tab pos="414726" algn="l"/>
                <a:tab pos="829452" algn="l"/>
                <a:tab pos="1244178" algn="l"/>
                <a:tab pos="1658904" algn="l"/>
                <a:tab pos="2073631" algn="l"/>
                <a:tab pos="2488357" algn="l"/>
                <a:tab pos="2903083" algn="l"/>
              </a:tabLst>
            </a:pPr>
            <a:r>
              <a:rPr lang="en-US" b="1" dirty="0">
                <a:solidFill>
                  <a:srgbClr val="FFFF66"/>
                </a:solidFill>
                <a:ea typeface="DejaVu Sans" charset="0"/>
                <a:cs typeface="DejaVu Sans" charset="0"/>
              </a:rPr>
              <a:t>LABORATORIO DE IMAGEN</a:t>
            </a:r>
          </a:p>
        </p:txBody>
      </p:sp>
      <p:sp>
        <p:nvSpPr>
          <p:cNvPr id="5130" name="Text Box 10"/>
          <p:cNvSpPr txBox="1">
            <a:spLocks noChangeArrowheads="1"/>
          </p:cNvSpPr>
          <p:nvPr/>
        </p:nvSpPr>
        <p:spPr bwMode="auto">
          <a:xfrm>
            <a:off x="5047200" y="3869687"/>
            <a:ext cx="1180800" cy="313953"/>
          </a:xfrm>
          <a:prstGeom prst="rect">
            <a:avLst/>
          </a:prstGeom>
          <a:noFill/>
          <a:ln w="9525" cap="flat">
            <a:noFill/>
            <a:round/>
            <a:headEnd/>
            <a:tailEnd/>
          </a:ln>
          <a:effectLst/>
        </p:spPr>
        <p:txBody>
          <a:bodyPr wrap="none" lIns="81639" tIns="53162" rIns="81639" bIns="40820">
            <a:prstTxWarp prst="textNoShape">
              <a:avLst/>
            </a:prstTxWarp>
          </a:bodyPr>
          <a:lstStyle/>
          <a:p>
            <a:pPr>
              <a:tabLst>
                <a:tab pos="414726" algn="l"/>
                <a:tab pos="829452" algn="l"/>
              </a:tabLst>
            </a:pPr>
            <a:r>
              <a:rPr lang="en-US" b="1" dirty="0">
                <a:solidFill>
                  <a:srgbClr val="FFFF66"/>
                </a:solidFill>
                <a:ea typeface="DejaVu Sans" charset="0"/>
                <a:cs typeface="DejaVu Sans" charset="0"/>
              </a:rPr>
              <a:t>SALA PET</a:t>
            </a:r>
          </a:p>
        </p:txBody>
      </p:sp>
      <p:sp>
        <p:nvSpPr>
          <p:cNvPr id="5131" name="Text Box 11"/>
          <p:cNvSpPr txBox="1">
            <a:spLocks noChangeArrowheads="1"/>
          </p:cNvSpPr>
          <p:nvPr/>
        </p:nvSpPr>
        <p:spPr bwMode="auto">
          <a:xfrm>
            <a:off x="237601" y="4948360"/>
            <a:ext cx="4574880" cy="1016747"/>
          </a:xfrm>
          <a:prstGeom prst="rect">
            <a:avLst/>
          </a:prstGeom>
          <a:noFill/>
          <a:ln w="9525" cap="flat">
            <a:noFill/>
            <a:round/>
            <a:headEnd/>
            <a:tailEnd/>
          </a:ln>
          <a:effectLst/>
        </p:spPr>
        <p:txBody>
          <a:bodyPr lIns="81639" tIns="43105" rIns="81639" bIns="40820">
            <a:prstTxWarp prst="textNoShape">
              <a:avLst/>
            </a:prstTxWarp>
          </a:bodyPr>
          <a:lstStyle/>
          <a:p>
            <a:pPr>
              <a:tabLst>
                <a:tab pos="414726" algn="l"/>
                <a:tab pos="829452" algn="l"/>
                <a:tab pos="1244178" algn="l"/>
                <a:tab pos="1658904" algn="l"/>
                <a:tab pos="2073631" algn="l"/>
                <a:tab pos="2488357" algn="l"/>
                <a:tab pos="2903083" algn="l"/>
                <a:tab pos="3317809" algn="l"/>
                <a:tab pos="3732535" algn="l"/>
                <a:tab pos="4147261" algn="l"/>
                <a:tab pos="4561987" algn="l"/>
              </a:tabLst>
            </a:pPr>
            <a:r>
              <a:rPr lang="es-ES" sz="900" b="1" dirty="0">
                <a:solidFill>
                  <a:srgbClr val="000000"/>
                </a:solidFill>
                <a:ea typeface="DejaVu Sans" charset="0"/>
                <a:cs typeface="DejaVu Sans" charset="0"/>
              </a:rPr>
              <a:t> </a:t>
            </a:r>
            <a:r>
              <a:rPr lang="es-ES" sz="1300" b="1" dirty="0">
                <a:solidFill>
                  <a:srgbClr val="000000"/>
                </a:solidFill>
                <a:ea typeface="DejaVu Sans" charset="0"/>
                <a:cs typeface="DejaVu Sans" charset="0"/>
              </a:rPr>
              <a:t>Planificacion parcial obra, supervision obra, adquisición de material para dos laboratorios, infraestruturas para fuentes líquidas, protocolos y material manipulacion animales, acondicionamiento salas, equipamiento informatico, recepción e instalación del material,….    </a:t>
            </a:r>
          </a:p>
        </p:txBody>
      </p:sp>
      <p:sp>
        <p:nvSpPr>
          <p:cNvPr id="5132" name="Text Box 12"/>
          <p:cNvSpPr txBox="1">
            <a:spLocks noChangeArrowheads="1"/>
          </p:cNvSpPr>
          <p:nvPr/>
        </p:nvSpPr>
        <p:spPr bwMode="auto">
          <a:xfrm>
            <a:off x="264960" y="6087519"/>
            <a:ext cx="4487040" cy="563099"/>
          </a:xfrm>
          <a:prstGeom prst="rect">
            <a:avLst/>
          </a:prstGeom>
          <a:noFill/>
          <a:ln w="9525" cap="flat">
            <a:solidFill>
              <a:srgbClr val="000000"/>
            </a:solidFill>
            <a:round/>
            <a:headEnd/>
            <a:tailEnd/>
          </a:ln>
          <a:effectLst/>
        </p:spPr>
        <p:txBody>
          <a:bodyPr lIns="81639" tIns="44934" rIns="81639" bIns="40820">
            <a:prstTxWarp prst="textNoShape">
              <a:avLst/>
            </a:prstTxWarp>
          </a:bodyPr>
          <a:lstStyle/>
          <a:p>
            <a:pPr>
              <a:tabLst>
                <a:tab pos="414726" algn="l"/>
                <a:tab pos="829452" algn="l"/>
                <a:tab pos="1244178" algn="l"/>
                <a:tab pos="1658904" algn="l"/>
                <a:tab pos="2073631" algn="l"/>
                <a:tab pos="2488357" algn="l"/>
                <a:tab pos="2903083" algn="l"/>
                <a:tab pos="3317809" algn="l"/>
                <a:tab pos="3732535" algn="l"/>
                <a:tab pos="4147261" algn="l"/>
              </a:tabLst>
            </a:pPr>
            <a:r>
              <a:rPr lang="es-ES" b="1" dirty="0">
                <a:solidFill>
                  <a:srgbClr val="000000"/>
                </a:solidFill>
                <a:ea typeface="DejaVu Sans" charset="0"/>
                <a:cs typeface="DejaVu Sans" charset="0"/>
              </a:rPr>
              <a:t>Nuestro agradecimiento a Mantenimiento,</a:t>
            </a:r>
          </a:p>
          <a:p>
            <a:pPr>
              <a:lnSpc>
                <a:spcPct val="98000"/>
              </a:lnSpc>
              <a:tabLst>
                <a:tab pos="414726" algn="l"/>
                <a:tab pos="829452" algn="l"/>
                <a:tab pos="1244178" algn="l"/>
                <a:tab pos="1658904" algn="l"/>
                <a:tab pos="2073631" algn="l"/>
                <a:tab pos="2488357" algn="l"/>
                <a:tab pos="2903083" algn="l"/>
                <a:tab pos="3317809" algn="l"/>
                <a:tab pos="3732535" algn="l"/>
                <a:tab pos="4147261" algn="l"/>
              </a:tabLst>
            </a:pPr>
            <a:r>
              <a:rPr lang="es-ES" b="1" dirty="0">
                <a:solidFill>
                  <a:srgbClr val="000000"/>
                </a:solidFill>
                <a:ea typeface="DejaVu Sans" charset="0"/>
                <a:cs typeface="DejaVu Sans" charset="0"/>
              </a:rPr>
              <a:t>Informática, Electrónica, Mecánica, etc...</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550238" y="1583329"/>
            <a:ext cx="8001000" cy="4953000"/>
            <a:chOff x="0" y="624"/>
            <a:chExt cx="3117" cy="1632"/>
          </a:xfrm>
        </p:grpSpPr>
        <p:pic>
          <p:nvPicPr>
            <p:cNvPr id="5" name="Picture 4" descr="fig_1"/>
            <p:cNvPicPr>
              <a:picLocks noChangeAspect="1" noChangeArrowheads="1"/>
            </p:cNvPicPr>
            <p:nvPr/>
          </p:nvPicPr>
          <p:blipFill>
            <a:blip r:embed="rId2"/>
            <a:srcRect/>
            <a:stretch>
              <a:fillRect/>
            </a:stretch>
          </p:blipFill>
          <p:spPr bwMode="auto">
            <a:xfrm>
              <a:off x="0" y="624"/>
              <a:ext cx="2283" cy="1612"/>
            </a:xfrm>
            <a:prstGeom prst="rect">
              <a:avLst/>
            </a:prstGeom>
            <a:noFill/>
          </p:spPr>
        </p:pic>
        <p:pic>
          <p:nvPicPr>
            <p:cNvPr id="6" name="Picture 5" descr="fig_2"/>
            <p:cNvPicPr>
              <a:picLocks noChangeAspect="1" noChangeArrowheads="1"/>
            </p:cNvPicPr>
            <p:nvPr/>
          </p:nvPicPr>
          <p:blipFill>
            <a:blip r:embed="rId3"/>
            <a:srcRect/>
            <a:stretch>
              <a:fillRect/>
            </a:stretch>
          </p:blipFill>
          <p:spPr bwMode="auto">
            <a:xfrm>
              <a:off x="2256" y="672"/>
              <a:ext cx="861" cy="1584"/>
            </a:xfrm>
            <a:prstGeom prst="rect">
              <a:avLst/>
            </a:prstGeom>
            <a:noFill/>
          </p:spPr>
        </p:pic>
      </p:grpSp>
      <p:sp>
        <p:nvSpPr>
          <p:cNvPr id="13" name="CuadroTexto 12"/>
          <p:cNvSpPr txBox="1"/>
          <p:nvPr/>
        </p:nvSpPr>
        <p:spPr>
          <a:xfrm>
            <a:off x="4001654" y="1213997"/>
            <a:ext cx="1024441" cy="369332"/>
          </a:xfrm>
          <a:prstGeom prst="rect">
            <a:avLst/>
          </a:prstGeom>
          <a:solidFill>
            <a:srgbClr val="CAA0E2"/>
          </a:solidFill>
        </p:spPr>
        <p:txBody>
          <a:bodyPr wrap="square" rtlCol="0">
            <a:spAutoFit/>
          </a:bodyPr>
          <a:lstStyle/>
          <a:p>
            <a:r>
              <a:rPr lang="en-GB" dirty="0" smtClean="0"/>
              <a:t>GRID</a:t>
            </a:r>
            <a:endParaRPr lang="en-GB" dirty="0"/>
          </a:p>
        </p:txBody>
      </p:sp>
      <p:sp>
        <p:nvSpPr>
          <p:cNvPr id="10" name="Elipse 9"/>
          <p:cNvSpPr/>
          <p:nvPr/>
        </p:nvSpPr>
        <p:spPr>
          <a:xfrm>
            <a:off x="0" y="1977438"/>
            <a:ext cx="9144000" cy="4498192"/>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Marcador de fecha 10"/>
          <p:cNvSpPr>
            <a:spLocks noGrp="1"/>
          </p:cNvSpPr>
          <p:nvPr>
            <p:ph type="dt" sz="half" idx="10"/>
          </p:nvPr>
        </p:nvSpPr>
        <p:spPr/>
        <p:txBody>
          <a:bodyPr/>
          <a:lstStyle/>
          <a:p>
            <a:r>
              <a:rPr lang="es-ES_tradnl" smtClean="0"/>
              <a:t>20/12/12</a:t>
            </a:r>
            <a:endParaRPr lang="en-GB"/>
          </a:p>
        </p:txBody>
      </p:sp>
      <p:sp>
        <p:nvSpPr>
          <p:cNvPr id="12" name="Marcador de pie de página 11"/>
          <p:cNvSpPr>
            <a:spLocks noGrp="1"/>
          </p:cNvSpPr>
          <p:nvPr>
            <p:ph type="ftr" sz="quarter" idx="11"/>
          </p:nvPr>
        </p:nvSpPr>
        <p:spPr/>
        <p:txBody>
          <a:bodyPr/>
          <a:lstStyle/>
          <a:p>
            <a:r>
              <a:rPr lang="es-ES_tradnl" smtClean="0"/>
              <a:t>Berta Rubio</a:t>
            </a:r>
            <a:endParaRPr lang="en-GB"/>
          </a:p>
        </p:txBody>
      </p:sp>
      <p:sp>
        <p:nvSpPr>
          <p:cNvPr id="15" name="Marcador de número de diapositiva 14"/>
          <p:cNvSpPr>
            <a:spLocks noGrp="1"/>
          </p:cNvSpPr>
          <p:nvPr>
            <p:ph type="sldNum" sz="quarter" idx="12"/>
          </p:nvPr>
        </p:nvSpPr>
        <p:spPr/>
        <p:txBody>
          <a:bodyPr/>
          <a:lstStyle/>
          <a:p>
            <a:fld id="{D8B14051-48AA-0E41-937A-1E592827C244}" type="slidenum">
              <a:rPr lang="en-GB" smtClean="0"/>
              <a:pPr/>
              <a:t>52</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54341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Text Box 6"/>
          <p:cNvSpPr txBox="1">
            <a:spLocks noChangeArrowheads="1"/>
          </p:cNvSpPr>
          <p:nvPr/>
        </p:nvSpPr>
        <p:spPr bwMode="auto">
          <a:xfrm>
            <a:off x="304800" y="1600200"/>
            <a:ext cx="5403850" cy="4708525"/>
          </a:xfrm>
          <a:prstGeom prst="rect">
            <a:avLst/>
          </a:prstGeom>
          <a:noFill/>
          <a:ln w="9525">
            <a:noFill/>
            <a:miter lim="800000"/>
            <a:headEnd/>
            <a:tailEnd/>
          </a:ln>
        </p:spPr>
        <p:txBody>
          <a:bodyPr wrap="none">
            <a:prstTxWarp prst="textNoShape">
              <a:avLst/>
            </a:prstTxWarp>
            <a:spAutoFit/>
          </a:bodyPr>
          <a:lstStyle/>
          <a:p>
            <a:r>
              <a:rPr lang="es-ES" sz="1200"/>
              <a:t>Personal Permanente: </a:t>
            </a:r>
          </a:p>
          <a:p>
            <a:endParaRPr lang="es-ES" sz="1200"/>
          </a:p>
          <a:p>
            <a:r>
              <a:rPr lang="es-ES" sz="1200"/>
              <a:t>    A. Fernández Casani   :    Titulado Superior Informática- CSIC  </a:t>
            </a:r>
          </a:p>
          <a:p>
            <a:r>
              <a:rPr lang="es-ES" sz="1200"/>
              <a:t>    S. González de la Hoz :     Profesor Titular  – UVEG  </a:t>
            </a:r>
            <a:endParaRPr lang="es-ES" sz="1200">
              <a:solidFill>
                <a:srgbClr val="0000FF"/>
              </a:solidFill>
            </a:endParaRPr>
          </a:p>
          <a:p>
            <a:r>
              <a:rPr lang="es-ES" sz="1200"/>
              <a:t>    J. F.  Salt Cairols,    :         Profesor Investigación - CSIC </a:t>
            </a:r>
          </a:p>
          <a:p>
            <a:r>
              <a:rPr lang="es-ES" sz="1200"/>
              <a:t>    J. Sánchez Martínez    :    Titulado Superior Informática- CSIC </a:t>
            </a:r>
          </a:p>
          <a:p>
            <a:endParaRPr lang="es-ES" sz="1200"/>
          </a:p>
          <a:p>
            <a:r>
              <a:rPr lang="es-ES" sz="1200"/>
              <a:t>Personal Contratado ó Vinculado: </a:t>
            </a:r>
          </a:p>
          <a:p>
            <a:r>
              <a:rPr lang="es-ES" sz="1200"/>
              <a:t> </a:t>
            </a:r>
          </a:p>
          <a:p>
            <a:r>
              <a:rPr lang="es-ES" sz="1200"/>
              <a:t>    V. Lacort Pellicer               Contratado Proyecto, CSIC (fin de </a:t>
            </a:r>
          </a:p>
          <a:p>
            <a:r>
              <a:rPr lang="es-ES" sz="1200"/>
              <a:t>                                                contrato: Diciembre 2015)</a:t>
            </a:r>
          </a:p>
          <a:p>
            <a:r>
              <a:rPr lang="es-ES" sz="1200"/>
              <a:t>    F. Fassi                               Doctora Vinculada.</a:t>
            </a:r>
          </a:p>
          <a:p>
            <a:r>
              <a:rPr lang="es-ES" sz="1200"/>
              <a:t>                                                Profesora Física Universidad Mohammed V </a:t>
            </a:r>
          </a:p>
          <a:p>
            <a:r>
              <a:rPr lang="es-ES" sz="1200"/>
              <a:t>                                                (Rabat)</a:t>
            </a:r>
          </a:p>
          <a:p>
            <a:r>
              <a:rPr lang="es-ES" sz="1200"/>
              <a:t>    C. García Montoro             Contratado Proyecto SCT, CSIC</a:t>
            </a:r>
          </a:p>
          <a:p>
            <a:endParaRPr lang="es-ES" sz="1200"/>
          </a:p>
          <a:p>
            <a:r>
              <a:rPr lang="es-ES" sz="1200"/>
              <a:t>    V.  Sánchez Martínez:         Contrato 3 meses Proyecto , CSIC</a:t>
            </a:r>
          </a:p>
          <a:p>
            <a:endParaRPr lang="es-ES" sz="1200"/>
          </a:p>
          <a:p>
            <a:r>
              <a:rPr lang="es-ES" sz="1200"/>
              <a:t>Colaboradores externos/ Colaboradores Visitantes:</a:t>
            </a:r>
          </a:p>
          <a:p>
            <a:endParaRPr lang="es-ES" sz="1200"/>
          </a:p>
          <a:p>
            <a:r>
              <a:rPr lang="es-ES" sz="1200"/>
              <a:t>  Mohammed Kaci                Investigador colaborador Visitante</a:t>
            </a:r>
          </a:p>
          <a:p>
            <a:r>
              <a:rPr lang="es-ES" sz="1200"/>
              <a:t>  G. Amorós Vicente:           Técnico Especialista en la AEMET (Agencia </a:t>
            </a:r>
          </a:p>
          <a:p>
            <a:r>
              <a:rPr lang="es-ES" sz="1200"/>
              <a:t>                                               Española de Meteorología)</a:t>
            </a:r>
          </a:p>
          <a:p>
            <a:r>
              <a:rPr lang="es-ES" sz="1200"/>
              <a:t>  Miguel Villaplana                Postdoc en INFN-Milán</a:t>
            </a:r>
          </a:p>
          <a:p>
            <a:r>
              <a:rPr lang="es-ES" sz="1200"/>
              <a:t>  </a:t>
            </a:r>
          </a:p>
        </p:txBody>
      </p:sp>
      <p:sp>
        <p:nvSpPr>
          <p:cNvPr id="4098" name="Text Box 7"/>
          <p:cNvSpPr txBox="1">
            <a:spLocks noChangeArrowheads="1"/>
          </p:cNvSpPr>
          <p:nvPr/>
        </p:nvSpPr>
        <p:spPr bwMode="auto">
          <a:xfrm>
            <a:off x="506413" y="1195388"/>
            <a:ext cx="1171575" cy="307975"/>
          </a:xfrm>
          <a:prstGeom prst="rect">
            <a:avLst/>
          </a:prstGeom>
          <a:solidFill>
            <a:srgbClr val="FF0000"/>
          </a:solidFill>
          <a:ln w="9525">
            <a:noFill/>
            <a:miter lim="800000"/>
            <a:headEnd/>
            <a:tailEnd/>
          </a:ln>
        </p:spPr>
        <p:txBody>
          <a:bodyPr wrap="none">
            <a:prstTxWarp prst="textNoShape">
              <a:avLst/>
            </a:prstTxWarp>
            <a:spAutoFit/>
          </a:bodyPr>
          <a:lstStyle/>
          <a:p>
            <a:r>
              <a:rPr lang="es-ES"/>
              <a:t>MIEMBROS</a:t>
            </a:r>
          </a:p>
        </p:txBody>
      </p:sp>
      <p:sp>
        <p:nvSpPr>
          <p:cNvPr id="4099" name="Text Box 16"/>
          <p:cNvSpPr txBox="1">
            <a:spLocks noChangeArrowheads="1"/>
          </p:cNvSpPr>
          <p:nvPr/>
        </p:nvSpPr>
        <p:spPr bwMode="auto">
          <a:xfrm>
            <a:off x="514350" y="60325"/>
            <a:ext cx="6937375" cy="1016000"/>
          </a:xfrm>
          <a:prstGeom prst="rect">
            <a:avLst/>
          </a:prstGeom>
          <a:solidFill>
            <a:srgbClr val="FFFF00"/>
          </a:solidFill>
          <a:ln w="9525">
            <a:noFill/>
            <a:miter lim="800000"/>
            <a:headEnd/>
            <a:tailEnd/>
          </a:ln>
        </p:spPr>
        <p:txBody>
          <a:bodyPr>
            <a:prstTxWarp prst="textNoShape">
              <a:avLst/>
            </a:prstTxWarp>
            <a:spAutoFit/>
          </a:bodyPr>
          <a:lstStyle/>
          <a:p>
            <a:r>
              <a:rPr lang="es-ES" sz="2000"/>
              <a:t>Grupo de Computación GRID y e-Ciencia </a:t>
            </a:r>
            <a:r>
              <a:rPr lang="es-ES" sz="2400">
                <a:latin typeface="Arial Narrow" charset="0"/>
              </a:rPr>
              <a:t> (G2C2E)</a:t>
            </a:r>
          </a:p>
          <a:p>
            <a:r>
              <a:rPr lang="es-ES" sz="2000" i="1">
                <a:latin typeface="Arial Narrow" charset="0"/>
              </a:rPr>
              <a:t>Group of GRID &amp; e-Science</a:t>
            </a:r>
          </a:p>
          <a:p>
            <a:r>
              <a:rPr lang="es-ES" sz="1600" i="1">
                <a:latin typeface="Arial Narrow" charset="0"/>
              </a:rPr>
              <a:t>Resumen para la Reunión Informativa del IFIC – 22 Diciembre 2015</a:t>
            </a:r>
          </a:p>
        </p:txBody>
      </p:sp>
      <p:sp>
        <p:nvSpPr>
          <p:cNvPr id="4100" name="12 CuadroTexto"/>
          <p:cNvSpPr txBox="1">
            <a:spLocks noChangeArrowheads="1"/>
          </p:cNvSpPr>
          <p:nvPr/>
        </p:nvSpPr>
        <p:spPr bwMode="auto">
          <a:xfrm>
            <a:off x="8893175" y="6597650"/>
            <a:ext cx="282575" cy="307975"/>
          </a:xfrm>
          <a:prstGeom prst="rect">
            <a:avLst/>
          </a:prstGeom>
          <a:noFill/>
          <a:ln w="9525">
            <a:noFill/>
            <a:miter lim="800000"/>
            <a:headEnd/>
            <a:tailEnd/>
          </a:ln>
        </p:spPr>
        <p:txBody>
          <a:bodyPr wrap="none">
            <a:prstTxWarp prst="textNoShape">
              <a:avLst/>
            </a:prstTxWarp>
            <a:spAutoFit/>
          </a:bodyPr>
          <a:lstStyle/>
          <a:p>
            <a:r>
              <a:rPr lang="es-ES"/>
              <a:t>1</a:t>
            </a:r>
          </a:p>
        </p:txBody>
      </p:sp>
      <p:pic>
        <p:nvPicPr>
          <p:cNvPr id="4101" name="Picture 11"/>
          <p:cNvPicPr>
            <a:picLocks noChangeAspect="1" noChangeArrowheads="1"/>
          </p:cNvPicPr>
          <p:nvPr/>
        </p:nvPicPr>
        <p:blipFill>
          <a:blip r:embed="rId3"/>
          <a:srcRect/>
          <a:stretch>
            <a:fillRect/>
          </a:stretch>
        </p:blipFill>
        <p:spPr bwMode="auto">
          <a:xfrm>
            <a:off x="3276600" y="1206500"/>
            <a:ext cx="1062038" cy="709613"/>
          </a:xfrm>
          <a:prstGeom prst="rect">
            <a:avLst/>
          </a:prstGeom>
          <a:noFill/>
          <a:ln w="9525">
            <a:noFill/>
            <a:miter lim="800000"/>
            <a:headEnd/>
            <a:tailEnd/>
          </a:ln>
        </p:spPr>
      </p:pic>
      <p:cxnSp>
        <p:nvCxnSpPr>
          <p:cNvPr id="4102" name="Conector recto 2"/>
          <p:cNvCxnSpPr>
            <a:cxnSpLocks noChangeShapeType="1"/>
          </p:cNvCxnSpPr>
          <p:nvPr/>
        </p:nvCxnSpPr>
        <p:spPr bwMode="auto">
          <a:xfrm>
            <a:off x="5508625" y="1196975"/>
            <a:ext cx="71438" cy="5111750"/>
          </a:xfrm>
          <a:prstGeom prst="line">
            <a:avLst/>
          </a:prstGeom>
          <a:noFill/>
          <a:ln w="9525">
            <a:solidFill>
              <a:schemeClr val="tx1"/>
            </a:solidFill>
            <a:round/>
            <a:headEnd/>
            <a:tailEnd/>
          </a:ln>
        </p:spPr>
      </p:cxnSp>
      <p:pic>
        <p:nvPicPr>
          <p:cNvPr id="4103" name="Imagen 12" descr="Captura de pantalla 2014-09-05 a las 18.57.54.png"/>
          <p:cNvPicPr>
            <a:picLocks noChangeAspect="1"/>
          </p:cNvPicPr>
          <p:nvPr/>
        </p:nvPicPr>
        <p:blipFill>
          <a:blip r:embed="rId4"/>
          <a:srcRect/>
          <a:stretch>
            <a:fillRect/>
          </a:stretch>
        </p:blipFill>
        <p:spPr bwMode="auto">
          <a:xfrm>
            <a:off x="6156325" y="4868863"/>
            <a:ext cx="2592388" cy="1277937"/>
          </a:xfrm>
          <a:prstGeom prst="rect">
            <a:avLst/>
          </a:prstGeom>
          <a:noFill/>
          <a:ln w="9525">
            <a:noFill/>
            <a:miter lim="800000"/>
            <a:headEnd/>
            <a:tailEnd/>
          </a:ln>
        </p:spPr>
      </p:pic>
      <p:pic>
        <p:nvPicPr>
          <p:cNvPr id="4104" name="Picture 1035"/>
          <p:cNvPicPr>
            <a:picLocks noChangeAspect="1" noChangeArrowheads="1"/>
          </p:cNvPicPr>
          <p:nvPr/>
        </p:nvPicPr>
        <p:blipFill>
          <a:blip r:embed="rId5"/>
          <a:srcRect/>
          <a:stretch>
            <a:fillRect/>
          </a:stretch>
        </p:blipFill>
        <p:spPr bwMode="auto">
          <a:xfrm>
            <a:off x="5076825" y="2781300"/>
            <a:ext cx="1101725" cy="1027113"/>
          </a:xfrm>
          <a:prstGeom prst="rect">
            <a:avLst/>
          </a:prstGeom>
          <a:noFill/>
          <a:ln w="9525">
            <a:noFill/>
            <a:miter lim="800000"/>
            <a:headEnd/>
            <a:tailEnd/>
          </a:ln>
        </p:spPr>
      </p:pic>
      <p:pic>
        <p:nvPicPr>
          <p:cNvPr id="4105" name="Imagen 3"/>
          <p:cNvPicPr>
            <a:picLocks noChangeAspect="1"/>
          </p:cNvPicPr>
          <p:nvPr/>
        </p:nvPicPr>
        <p:blipFill>
          <a:blip r:embed="rId6"/>
          <a:srcRect/>
          <a:stretch>
            <a:fillRect/>
          </a:stretch>
        </p:blipFill>
        <p:spPr bwMode="auto">
          <a:xfrm>
            <a:off x="6156325" y="1196975"/>
            <a:ext cx="2663825" cy="1406525"/>
          </a:xfrm>
          <a:prstGeom prst="rect">
            <a:avLst/>
          </a:prstGeom>
          <a:noFill/>
          <a:ln w="9525">
            <a:noFill/>
            <a:miter lim="800000"/>
            <a:headEnd/>
            <a:tailEnd/>
          </a:ln>
        </p:spPr>
      </p:pic>
      <p:sp>
        <p:nvSpPr>
          <p:cNvPr id="4106" name="CuadroTexto 4"/>
          <p:cNvSpPr txBox="1">
            <a:spLocks noChangeArrowheads="1"/>
          </p:cNvSpPr>
          <p:nvPr/>
        </p:nvSpPr>
        <p:spPr bwMode="auto">
          <a:xfrm>
            <a:off x="6156325" y="1268413"/>
            <a:ext cx="2668588" cy="738187"/>
          </a:xfrm>
          <a:prstGeom prst="rect">
            <a:avLst/>
          </a:prstGeom>
          <a:noFill/>
          <a:ln w="9525">
            <a:noFill/>
            <a:miter lim="800000"/>
            <a:headEnd/>
            <a:tailEnd/>
          </a:ln>
        </p:spPr>
        <p:txBody>
          <a:bodyPr wrap="none">
            <a:prstTxWarp prst="textNoShape">
              <a:avLst/>
            </a:prstTxWarp>
            <a:spAutoFit/>
          </a:bodyPr>
          <a:lstStyle/>
          <a:p>
            <a:r>
              <a:rPr lang="es-ES">
                <a:solidFill>
                  <a:schemeClr val="bg1"/>
                </a:solidFill>
              </a:rPr>
              <a:t> RUN 2  : Comienzo en Marzo</a:t>
            </a:r>
          </a:p>
          <a:p>
            <a:r>
              <a:rPr lang="es-ES">
                <a:solidFill>
                  <a:schemeClr val="bg1"/>
                </a:solidFill>
              </a:rPr>
              <a:t>2015-. Se han colectado 2.3 </a:t>
            </a:r>
          </a:p>
          <a:p>
            <a:r>
              <a:rPr lang="es-ES">
                <a:solidFill>
                  <a:schemeClr val="bg1"/>
                </a:solidFill>
              </a:rPr>
              <a:t>Pb-1 </a:t>
            </a:r>
          </a:p>
        </p:txBody>
      </p:sp>
      <p:sp>
        <p:nvSpPr>
          <p:cNvPr id="4107" name="Rectangle 15"/>
          <p:cNvSpPr>
            <a:spLocks noChangeArrowheads="1"/>
          </p:cNvSpPr>
          <p:nvPr/>
        </p:nvSpPr>
        <p:spPr bwMode="auto">
          <a:xfrm>
            <a:off x="6156325" y="2492375"/>
            <a:ext cx="2663825" cy="2232025"/>
          </a:xfrm>
          <a:prstGeom prst="rect">
            <a:avLst/>
          </a:prstGeom>
          <a:solidFill>
            <a:srgbClr val="FFFFCC"/>
          </a:solidFill>
          <a:ln w="9525">
            <a:solidFill>
              <a:schemeClr val="tx1"/>
            </a:solidFill>
            <a:miter lim="800000"/>
            <a:headEnd/>
            <a:tailEnd/>
          </a:ln>
        </p:spPr>
        <p:txBody>
          <a:bodyPr wrap="none" anchor="ctr">
            <a:prstTxWarp prst="textNoShape">
              <a:avLst/>
            </a:prstTxWarp>
          </a:bodyPr>
          <a:lstStyle/>
          <a:p>
            <a:endParaRPr lang="es-ES"/>
          </a:p>
        </p:txBody>
      </p:sp>
      <p:sp>
        <p:nvSpPr>
          <p:cNvPr id="14" name="Text Box 9"/>
          <p:cNvSpPr txBox="1">
            <a:spLocks noChangeArrowheads="1"/>
          </p:cNvSpPr>
          <p:nvPr/>
        </p:nvSpPr>
        <p:spPr bwMode="auto">
          <a:xfrm>
            <a:off x="6156325" y="2565400"/>
            <a:ext cx="2844800" cy="2646363"/>
          </a:xfrm>
          <a:prstGeom prst="rect">
            <a:avLst/>
          </a:prstGeom>
          <a:noFill/>
          <a:ln>
            <a:noFill/>
          </a:ln>
          <a:extLst>
            <a:ext uri="{909E8E84-426E-40dd-AFC4-6F175D3DCCD1}">
              <a14:hiddenFil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a14="http://schemas.microsoft.com/office/drawing/2010/main" xmlns:a="http://schemas.openxmlformats.org/drawingml/2006/main" xmlns:p="http://schemas.openxmlformats.org/presentationml/2006/main" xmlns="" w="9525">
                <a:solidFill>
                  <a:srgbClr val="000000"/>
                </a:solidFill>
                <a:miter lim="800000"/>
                <a:headEnd/>
                <a:tailEnd/>
              </a14:hiddenLine>
            </a:ext>
          </a:extLst>
        </p:spPr>
        <p:txBody>
          <a:bodyPr>
            <a:prstTxWarp prst="textNoShape">
              <a:avLst/>
            </a:prstTxWarp>
            <a:spAutoFit/>
          </a:bodyPr>
          <a:lstStyle/>
          <a:p>
            <a:r>
              <a:rPr lang="es-ES">
                <a:solidFill>
                  <a:srgbClr val="FF3300"/>
                </a:solidFill>
              </a:rPr>
              <a:t>Infraestructura del ATLAS Tier-2 :</a:t>
            </a:r>
          </a:p>
          <a:p>
            <a:endParaRPr lang="es-ES">
              <a:solidFill>
                <a:srgbClr val="FF3300"/>
              </a:solidFill>
            </a:endParaRPr>
          </a:p>
          <a:p>
            <a:r>
              <a:rPr lang="es-ES" sz="1200"/>
              <a:t>Cada año nuestro Tier-2 tiene que suministrar:</a:t>
            </a:r>
          </a:p>
          <a:p>
            <a:pPr>
              <a:buFontTx/>
              <a:buChar char="-"/>
            </a:pPr>
            <a:r>
              <a:rPr lang="es-ES" sz="1200"/>
              <a:t>Los recursos de computing y almacenamiento de datos comprometidos (5% del total de todos los T2 de ATLAS)</a:t>
            </a:r>
          </a:p>
          <a:p>
            <a:pPr>
              <a:buFontTx/>
              <a:buChar char="-"/>
            </a:pPr>
            <a:r>
              <a:rPr lang="es-ES" sz="1200"/>
              <a:t>Financiado por el Plan Nacional de AA EE.</a:t>
            </a:r>
          </a:p>
          <a:p>
            <a:pPr>
              <a:buFontTx/>
              <a:buChar char="-"/>
            </a:pPr>
            <a:endParaRPr lang="es-ES"/>
          </a:p>
          <a:p>
            <a:r>
              <a:rPr lang="es-ES"/>
              <a:t>      </a:t>
            </a:r>
            <a:endParaRPr lang="es-ES" sz="12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5" name="Imagen 3" descr="Tabla-Evolucion-Recursos-T2.png"/>
          <p:cNvPicPr>
            <a:picLocks noChangeAspect="1"/>
          </p:cNvPicPr>
          <p:nvPr/>
        </p:nvPicPr>
        <p:blipFill>
          <a:blip r:embed="rId3"/>
          <a:srcRect/>
          <a:stretch>
            <a:fillRect/>
          </a:stretch>
        </p:blipFill>
        <p:spPr bwMode="auto">
          <a:xfrm>
            <a:off x="0" y="1412875"/>
            <a:ext cx="4986338" cy="719138"/>
          </a:xfrm>
          <a:prstGeom prst="rect">
            <a:avLst/>
          </a:prstGeom>
          <a:noFill/>
          <a:ln w="9525">
            <a:noFill/>
            <a:miter lim="800000"/>
            <a:headEnd/>
            <a:tailEnd/>
          </a:ln>
        </p:spPr>
      </p:pic>
      <p:cxnSp>
        <p:nvCxnSpPr>
          <p:cNvPr id="6146" name="Conector recto 7"/>
          <p:cNvCxnSpPr>
            <a:cxnSpLocks noChangeShapeType="1"/>
          </p:cNvCxnSpPr>
          <p:nvPr/>
        </p:nvCxnSpPr>
        <p:spPr bwMode="auto">
          <a:xfrm flipH="1" flipV="1">
            <a:off x="4787900" y="-171450"/>
            <a:ext cx="71438" cy="3240088"/>
          </a:xfrm>
          <a:prstGeom prst="line">
            <a:avLst/>
          </a:prstGeom>
          <a:noFill/>
          <a:ln w="9525">
            <a:solidFill>
              <a:schemeClr val="tx1"/>
            </a:solidFill>
            <a:round/>
            <a:headEnd/>
            <a:tailEnd/>
          </a:ln>
        </p:spPr>
      </p:cxnSp>
      <p:sp>
        <p:nvSpPr>
          <p:cNvPr id="7174" name="Rectángulo 1"/>
          <p:cNvSpPr>
            <a:spLocks noChangeArrowheads="1"/>
          </p:cNvSpPr>
          <p:nvPr/>
        </p:nvSpPr>
        <p:spPr bwMode="auto">
          <a:xfrm>
            <a:off x="4572000" y="620713"/>
            <a:ext cx="4248150" cy="2000250"/>
          </a:xfrm>
          <a:prstGeom prst="rect">
            <a:avLst/>
          </a:prstGeom>
          <a:noFill/>
          <a:ln>
            <a:noFill/>
          </a:ln>
          <a:extLst>
            <a:ext uri="{909E8E84-426E-40dd-AFC4-6F175D3DCCD1}">
              <a14:hiddenFil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a14="http://schemas.microsoft.com/office/drawing/2010/main" xmlns:a="http://schemas.openxmlformats.org/drawingml/2006/main" xmlns:p="http://schemas.openxmlformats.org/presentationml/2006/main" xmlns="" w="9525">
                <a:solidFill>
                  <a:srgbClr val="000000"/>
                </a:solidFill>
                <a:miter lim="800000"/>
                <a:headEnd/>
                <a:tailEnd/>
              </a14:hiddenLine>
            </a:ext>
          </a:extLst>
        </p:spPr>
        <p:txBody>
          <a:bodyPr>
            <a:prstTxWarp prst="textNoShape">
              <a:avLst/>
            </a:prstTxWarp>
            <a:spAutoFit/>
          </a:bodyPr>
          <a:lstStyle/>
          <a:p>
            <a:pPr eaLnBrk="1" hangingPunct="1"/>
            <a:r>
              <a:rPr lang="es-ES_tradnl" sz="1200"/>
              <a:t>   </a:t>
            </a:r>
          </a:p>
          <a:p>
            <a:pPr marL="628650" lvl="1" indent="-171450" eaLnBrk="1" hangingPunct="1">
              <a:buFontTx/>
              <a:buChar char="-"/>
            </a:pPr>
            <a:r>
              <a:rPr lang="es-ES_tradnl"/>
              <a:t>Desarrollo y despliegue de un catálogo de sucesos con una gran cantidad de datos (Big Data).</a:t>
            </a:r>
          </a:p>
          <a:p>
            <a:pPr marL="628650" lvl="1" indent="-171450" eaLnBrk="1" hangingPunct="1">
              <a:buFontTx/>
              <a:buChar char="-"/>
            </a:pPr>
            <a:r>
              <a:rPr lang="es-ES_tradnl"/>
              <a:t>Basado en Tecnologías NoSQL</a:t>
            </a:r>
          </a:p>
          <a:p>
            <a:pPr marL="628650" lvl="1" indent="-171450" eaLnBrk="1" hangingPunct="1">
              <a:buFontTx/>
              <a:buChar char="-"/>
            </a:pPr>
            <a:r>
              <a:rPr lang="es-ES_tradnl"/>
              <a:t>Objetivo: obtener una mejores prestaciones en el proceso de análisis</a:t>
            </a:r>
          </a:p>
          <a:p>
            <a:pPr marL="628650" lvl="1" indent="-171450" eaLnBrk="1" hangingPunct="1">
              <a:buFontTx/>
              <a:buChar char="-"/>
            </a:pPr>
            <a:r>
              <a:rPr lang="es-ES_tradnl"/>
              <a:t>Alta implicación del grupo del IFIC</a:t>
            </a:r>
          </a:p>
          <a:p>
            <a:pPr marL="628650" lvl="1" indent="-171450" eaLnBrk="1" hangingPunct="1"/>
            <a:endParaRPr lang="es-ES_tradnl"/>
          </a:p>
        </p:txBody>
      </p:sp>
      <p:sp>
        <p:nvSpPr>
          <p:cNvPr id="6148" name="Rectángulo 3"/>
          <p:cNvSpPr>
            <a:spLocks noChangeArrowheads="1"/>
          </p:cNvSpPr>
          <p:nvPr/>
        </p:nvSpPr>
        <p:spPr bwMode="auto">
          <a:xfrm>
            <a:off x="3203575" y="5157788"/>
            <a:ext cx="2952750" cy="1384300"/>
          </a:xfrm>
          <a:prstGeom prst="rect">
            <a:avLst/>
          </a:prstGeom>
          <a:noFill/>
          <a:ln w="9525">
            <a:noFill/>
            <a:miter lim="800000"/>
            <a:headEnd/>
            <a:tailEnd/>
          </a:ln>
        </p:spPr>
        <p:txBody>
          <a:bodyPr>
            <a:prstTxWarp prst="textNoShape">
              <a:avLst/>
            </a:prstTxWarp>
            <a:spAutoFit/>
          </a:bodyPr>
          <a:lstStyle/>
          <a:p>
            <a:pPr marL="285750" indent="-285750">
              <a:buFontTx/>
              <a:buChar char="-"/>
            </a:pPr>
            <a:r>
              <a:rPr lang="es-ES">
                <a:solidFill>
                  <a:srgbClr val="0000FF"/>
                </a:solidFill>
              </a:rPr>
              <a:t>EVENT INDEX WORKSHOP</a:t>
            </a:r>
          </a:p>
          <a:p>
            <a:pPr marL="285750" indent="-285750">
              <a:buFontTx/>
              <a:buChar char="-"/>
            </a:pPr>
            <a:r>
              <a:rPr lang="es-ES">
                <a:solidFill>
                  <a:srgbClr val="0000FF"/>
                </a:solidFill>
              </a:rPr>
              <a:t>Technical Review del Proyecto ( 24 de Noviembre)</a:t>
            </a:r>
          </a:p>
          <a:p>
            <a:pPr marL="285750" indent="-285750">
              <a:buFontTx/>
              <a:buChar char="-"/>
            </a:pPr>
            <a:r>
              <a:rPr lang="es-ES_tradnl">
                <a:solidFill>
                  <a:srgbClr val="0000FF"/>
                </a:solidFill>
              </a:rPr>
              <a:t>Workshop del Event Index en el IFIC 22 y 23 de Junio</a:t>
            </a:r>
          </a:p>
          <a:p>
            <a:pPr marL="285750" indent="-285750">
              <a:buFontTx/>
              <a:buChar char="-"/>
            </a:pPr>
            <a:endParaRPr lang="es-ES">
              <a:solidFill>
                <a:srgbClr val="0000FF"/>
              </a:solidFill>
            </a:endParaRPr>
          </a:p>
        </p:txBody>
      </p:sp>
      <p:sp>
        <p:nvSpPr>
          <p:cNvPr id="6149" name="Rectangle 15"/>
          <p:cNvSpPr>
            <a:spLocks noChangeArrowheads="1"/>
          </p:cNvSpPr>
          <p:nvPr/>
        </p:nvSpPr>
        <p:spPr bwMode="auto">
          <a:xfrm>
            <a:off x="5364163" y="0"/>
            <a:ext cx="3779837" cy="549275"/>
          </a:xfrm>
          <a:prstGeom prst="rect">
            <a:avLst/>
          </a:prstGeom>
          <a:solidFill>
            <a:srgbClr val="FFFFCC"/>
          </a:solidFill>
          <a:ln w="9525">
            <a:solidFill>
              <a:schemeClr val="tx1"/>
            </a:solidFill>
            <a:miter lim="800000"/>
            <a:headEnd/>
            <a:tailEnd/>
          </a:ln>
        </p:spPr>
        <p:txBody>
          <a:bodyPr wrap="none" anchor="ctr">
            <a:prstTxWarp prst="textNoShape">
              <a:avLst/>
            </a:prstTxWarp>
          </a:bodyPr>
          <a:lstStyle/>
          <a:p>
            <a:endParaRPr lang="es-ES"/>
          </a:p>
        </p:txBody>
      </p:sp>
      <p:sp>
        <p:nvSpPr>
          <p:cNvPr id="6150" name="Text Box 9"/>
          <p:cNvSpPr txBox="1">
            <a:spLocks noChangeArrowheads="1"/>
          </p:cNvSpPr>
          <p:nvPr/>
        </p:nvSpPr>
        <p:spPr bwMode="auto">
          <a:xfrm>
            <a:off x="5580063" y="25400"/>
            <a:ext cx="3276600" cy="523875"/>
          </a:xfrm>
          <a:prstGeom prst="rect">
            <a:avLst/>
          </a:prstGeom>
          <a:noFill/>
          <a:ln w="9525">
            <a:noFill/>
            <a:miter lim="800000"/>
            <a:headEnd/>
            <a:tailEnd/>
          </a:ln>
        </p:spPr>
        <p:txBody>
          <a:bodyPr>
            <a:prstTxWarp prst="textNoShape">
              <a:avLst/>
            </a:prstTxWarp>
            <a:spAutoFit/>
          </a:bodyPr>
          <a:lstStyle/>
          <a:p>
            <a:r>
              <a:rPr lang="es-ES">
                <a:solidFill>
                  <a:srgbClr val="FF3300"/>
                </a:solidFill>
              </a:rPr>
              <a:t>Una actividad de Computing 100% </a:t>
            </a:r>
          </a:p>
          <a:p>
            <a:r>
              <a:rPr lang="es-ES">
                <a:solidFill>
                  <a:srgbClr val="FF3300"/>
                </a:solidFill>
              </a:rPr>
              <a:t>De I+D’</a:t>
            </a:r>
            <a:r>
              <a:rPr lang="es-ES" altLang="ja-JP">
                <a:solidFill>
                  <a:srgbClr val="FF3300"/>
                </a:solidFill>
              </a:rPr>
              <a:t>  </a:t>
            </a:r>
            <a:endParaRPr lang="es-ES">
              <a:solidFill>
                <a:srgbClr val="FF3300"/>
              </a:solidFill>
            </a:endParaRPr>
          </a:p>
        </p:txBody>
      </p:sp>
      <p:sp>
        <p:nvSpPr>
          <p:cNvPr id="7182" name="CuadroTexto 26"/>
          <p:cNvSpPr txBox="1">
            <a:spLocks noChangeArrowheads="1"/>
          </p:cNvSpPr>
          <p:nvPr/>
        </p:nvSpPr>
        <p:spPr bwMode="auto">
          <a:xfrm>
            <a:off x="395288" y="534988"/>
            <a:ext cx="3889375" cy="3108325"/>
          </a:xfrm>
          <a:prstGeom prst="rect">
            <a:avLst/>
          </a:prstGeom>
          <a:noFill/>
          <a:ln>
            <a:noFill/>
          </a:ln>
          <a:extLst>
            <a:ext uri="{909E8E84-426E-40dd-AFC4-6F175D3DCCD1}">
              <a14:hiddenFil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a14="http://schemas.microsoft.com/office/drawing/2010/main" xmlns:a="http://schemas.openxmlformats.org/drawingml/2006/main" xmlns:p="http://schemas.openxmlformats.org/presentationml/2006/main" xmlns="" w="9525">
                <a:solidFill>
                  <a:srgbClr val="000000"/>
                </a:solidFill>
                <a:miter lim="800000"/>
                <a:headEnd/>
                <a:tailEnd/>
              </a14:hiddenLine>
            </a:ext>
          </a:extLst>
        </p:spPr>
        <p:txBody>
          <a:bodyPr>
            <a:prstTxWarp prst="textNoShape">
              <a:avLst/>
            </a:prstTxWarp>
            <a:spAutoFit/>
          </a:bodyPr>
          <a:lstStyle/>
          <a:p>
            <a:endParaRPr lang="es-ES" dirty="0"/>
          </a:p>
          <a:p>
            <a:pPr>
              <a:buFontTx/>
              <a:buChar char="-"/>
            </a:pPr>
            <a:r>
              <a:rPr lang="es-ES" dirty="0"/>
              <a:t>Evolución de los compromisos de recursos del Tier-2</a:t>
            </a:r>
          </a:p>
          <a:p>
            <a:pPr>
              <a:buFontTx/>
              <a:buChar char="-"/>
            </a:pPr>
            <a:endParaRPr lang="es-ES" dirty="0"/>
          </a:p>
          <a:p>
            <a:pPr>
              <a:buFontTx/>
              <a:buChar char="-"/>
            </a:pPr>
            <a:endParaRPr lang="es-ES" dirty="0"/>
          </a:p>
          <a:p>
            <a:pPr>
              <a:buFontTx/>
              <a:buChar char="-"/>
            </a:pPr>
            <a:endParaRPr lang="es-ES" dirty="0"/>
          </a:p>
          <a:p>
            <a:endParaRPr lang="es-ES" dirty="0"/>
          </a:p>
          <a:p>
            <a:pPr>
              <a:buFontTx/>
              <a:buChar char="-"/>
            </a:pPr>
            <a:r>
              <a:rPr lang="es-ES" dirty="0"/>
              <a:t>FAX: - Federated Data Storage System </a:t>
            </a:r>
          </a:p>
          <a:p>
            <a:pPr>
              <a:buFontTx/>
              <a:buChar char="-"/>
            </a:pPr>
            <a:r>
              <a:rPr lang="es-ES" dirty="0"/>
              <a:t>Expert System:</a:t>
            </a:r>
          </a:p>
          <a:p>
            <a:pPr>
              <a:buFontTx/>
              <a:buChar char="-"/>
            </a:pPr>
            <a:r>
              <a:rPr lang="es-ES" dirty="0"/>
              <a:t>User Support</a:t>
            </a:r>
          </a:p>
          <a:p>
            <a:pPr>
              <a:buFontTx/>
              <a:buChar char="-"/>
            </a:pPr>
            <a:r>
              <a:rPr lang="es-ES" dirty="0"/>
              <a:t>Cloud Computing</a:t>
            </a:r>
          </a:p>
          <a:p>
            <a:pPr>
              <a:buFontTx/>
              <a:buChar char="-"/>
            </a:pPr>
            <a:r>
              <a:rPr lang="es-ES" dirty="0"/>
              <a:t>Distributed Analysis: se apoya en ‘</a:t>
            </a:r>
            <a:r>
              <a:rPr lang="es-ES" altLang="ja-JP" dirty="0"/>
              <a:t>derivation framework</a:t>
            </a:r>
            <a:r>
              <a:rPr lang="es-ES" dirty="0"/>
              <a:t>’</a:t>
            </a:r>
            <a:r>
              <a:rPr lang="es-ES" altLang="ja-JP" dirty="0"/>
              <a:t> para los análisis</a:t>
            </a:r>
          </a:p>
          <a:p>
            <a:endParaRPr lang="es-ES" dirty="0"/>
          </a:p>
        </p:txBody>
      </p:sp>
      <p:sp>
        <p:nvSpPr>
          <p:cNvPr id="6152" name="Rectangle 15"/>
          <p:cNvSpPr>
            <a:spLocks noChangeArrowheads="1"/>
          </p:cNvSpPr>
          <p:nvPr/>
        </p:nvSpPr>
        <p:spPr bwMode="auto">
          <a:xfrm>
            <a:off x="250825" y="115888"/>
            <a:ext cx="3200400" cy="360362"/>
          </a:xfrm>
          <a:prstGeom prst="rect">
            <a:avLst/>
          </a:prstGeom>
          <a:solidFill>
            <a:srgbClr val="FFFFCC"/>
          </a:solidFill>
          <a:ln w="9525">
            <a:solidFill>
              <a:schemeClr val="tx1"/>
            </a:solidFill>
            <a:miter lim="800000"/>
            <a:headEnd/>
            <a:tailEnd/>
          </a:ln>
        </p:spPr>
        <p:txBody>
          <a:bodyPr wrap="none" anchor="ctr">
            <a:prstTxWarp prst="textNoShape">
              <a:avLst/>
            </a:prstTxWarp>
          </a:bodyPr>
          <a:lstStyle/>
          <a:p>
            <a:endParaRPr lang="es-ES"/>
          </a:p>
        </p:txBody>
      </p:sp>
      <p:sp>
        <p:nvSpPr>
          <p:cNvPr id="6153" name="Text Box 9"/>
          <p:cNvSpPr txBox="1">
            <a:spLocks noChangeArrowheads="1"/>
          </p:cNvSpPr>
          <p:nvPr/>
        </p:nvSpPr>
        <p:spPr bwMode="auto">
          <a:xfrm>
            <a:off x="250825" y="115888"/>
            <a:ext cx="3276600" cy="307975"/>
          </a:xfrm>
          <a:prstGeom prst="rect">
            <a:avLst/>
          </a:prstGeom>
          <a:noFill/>
          <a:ln w="9525">
            <a:noFill/>
            <a:miter lim="800000"/>
            <a:headEnd/>
            <a:tailEnd/>
          </a:ln>
        </p:spPr>
        <p:txBody>
          <a:bodyPr>
            <a:prstTxWarp prst="textNoShape">
              <a:avLst/>
            </a:prstTxWarp>
            <a:spAutoFit/>
          </a:bodyPr>
          <a:lstStyle/>
          <a:p>
            <a:r>
              <a:rPr lang="es-ES">
                <a:solidFill>
                  <a:srgbClr val="FF3300"/>
                </a:solidFill>
              </a:rPr>
              <a:t>Objetivos del Proyecto FPA2013 </a:t>
            </a:r>
          </a:p>
        </p:txBody>
      </p:sp>
      <p:pic>
        <p:nvPicPr>
          <p:cNvPr id="6154" name="Imagen 5" descr="datos-plexing.png"/>
          <p:cNvPicPr>
            <a:picLocks noChangeAspect="1"/>
          </p:cNvPicPr>
          <p:nvPr/>
        </p:nvPicPr>
        <p:blipFill>
          <a:blip r:embed="rId4"/>
          <a:srcRect/>
          <a:stretch>
            <a:fillRect/>
          </a:stretch>
        </p:blipFill>
        <p:spPr bwMode="auto">
          <a:xfrm>
            <a:off x="250825" y="4278313"/>
            <a:ext cx="2665412" cy="2579687"/>
          </a:xfrm>
          <a:prstGeom prst="rect">
            <a:avLst/>
          </a:prstGeom>
          <a:noFill/>
          <a:ln w="9525">
            <a:noFill/>
            <a:miter lim="800000"/>
            <a:headEnd/>
            <a:tailEnd/>
          </a:ln>
        </p:spPr>
      </p:pic>
      <p:pic>
        <p:nvPicPr>
          <p:cNvPr id="6155" name="Imagen 1" descr="Captura de pantalla 2014-12-15 a las 10.49.37.png"/>
          <p:cNvPicPr>
            <a:picLocks noChangeAspect="1"/>
          </p:cNvPicPr>
          <p:nvPr/>
        </p:nvPicPr>
        <p:blipFill>
          <a:blip r:embed="rId5"/>
          <a:srcRect/>
          <a:stretch>
            <a:fillRect/>
          </a:stretch>
        </p:blipFill>
        <p:spPr bwMode="auto">
          <a:xfrm>
            <a:off x="6478588" y="4760912"/>
            <a:ext cx="2378075" cy="504825"/>
          </a:xfrm>
          <a:prstGeom prst="rect">
            <a:avLst/>
          </a:prstGeom>
          <a:noFill/>
          <a:ln w="9525">
            <a:noFill/>
            <a:miter lim="800000"/>
            <a:headEnd/>
            <a:tailEnd/>
          </a:ln>
        </p:spPr>
      </p:pic>
      <p:pic>
        <p:nvPicPr>
          <p:cNvPr id="6156" name="Marcador de contenido 4" descr="Captura de pantalla 2014-09-01 a las 15.14.44.png"/>
          <p:cNvPicPr>
            <a:picLocks noChangeAspect="1"/>
          </p:cNvPicPr>
          <p:nvPr/>
        </p:nvPicPr>
        <p:blipFill>
          <a:blip r:embed="rId6"/>
          <a:srcRect/>
          <a:stretch>
            <a:fillRect/>
          </a:stretch>
        </p:blipFill>
        <p:spPr bwMode="auto">
          <a:xfrm>
            <a:off x="6323013" y="5416550"/>
            <a:ext cx="2533650" cy="1441450"/>
          </a:xfrm>
          <a:prstGeom prst="rect">
            <a:avLst/>
          </a:prstGeom>
          <a:noFill/>
          <a:ln w="9525">
            <a:noFill/>
            <a:miter lim="800000"/>
            <a:headEnd/>
            <a:tailEnd/>
          </a:ln>
        </p:spPr>
      </p:pic>
      <p:sp>
        <p:nvSpPr>
          <p:cNvPr id="6157" name="Rectángulo 1"/>
          <p:cNvSpPr>
            <a:spLocks noChangeArrowheads="1"/>
          </p:cNvSpPr>
          <p:nvPr/>
        </p:nvSpPr>
        <p:spPr bwMode="auto">
          <a:xfrm>
            <a:off x="4986338" y="3369469"/>
            <a:ext cx="4032250" cy="1754188"/>
          </a:xfrm>
          <a:prstGeom prst="rect">
            <a:avLst/>
          </a:prstGeom>
          <a:noFill/>
          <a:ln w="9525">
            <a:noFill/>
            <a:miter lim="800000"/>
            <a:headEnd/>
            <a:tailEnd/>
          </a:ln>
        </p:spPr>
        <p:txBody>
          <a:bodyPr>
            <a:prstTxWarp prst="textNoShape">
              <a:avLst/>
            </a:prstTxWarp>
            <a:spAutoFit/>
          </a:bodyPr>
          <a:lstStyle/>
          <a:p>
            <a:r>
              <a:rPr lang="es-ES" sz="1200" dirty="0"/>
              <a:t>Collaboration formada por &gt;20 personas de ATLAS</a:t>
            </a:r>
          </a:p>
          <a:p>
            <a:pPr lvl="1"/>
            <a:r>
              <a:rPr lang="es-ES" sz="1200" dirty="0"/>
              <a:t>CERN</a:t>
            </a:r>
          </a:p>
          <a:p>
            <a:pPr lvl="1"/>
            <a:r>
              <a:rPr lang="es-ES" sz="1200" dirty="0"/>
              <a:t>INFN Genoa</a:t>
            </a:r>
          </a:p>
          <a:p>
            <a:pPr lvl="1"/>
            <a:r>
              <a:rPr lang="es-ES" sz="1200" dirty="0"/>
              <a:t>LAL Orsay</a:t>
            </a:r>
          </a:p>
          <a:p>
            <a:pPr lvl="1"/>
            <a:r>
              <a:rPr lang="es-ES" sz="1200" dirty="0"/>
              <a:t>RAL</a:t>
            </a:r>
          </a:p>
          <a:p>
            <a:pPr lvl="1"/>
            <a:r>
              <a:rPr lang="es-ES" sz="1200" dirty="0"/>
              <a:t>Argonne National Laboratory (Chicago, USA)</a:t>
            </a:r>
          </a:p>
          <a:p>
            <a:pPr lvl="1"/>
            <a:r>
              <a:rPr lang="es-ES" sz="1200" dirty="0"/>
              <a:t>Universidad de Chile</a:t>
            </a:r>
          </a:p>
          <a:p>
            <a:pPr lvl="1"/>
            <a:r>
              <a:rPr lang="es-ES" sz="1200" dirty="0"/>
              <a:t>UAM</a:t>
            </a:r>
          </a:p>
          <a:p>
            <a:pPr lvl="1"/>
            <a:r>
              <a:rPr lang="es-ES" sz="1200" dirty="0"/>
              <a:t>IFIC</a:t>
            </a:r>
          </a:p>
        </p:txBody>
      </p:sp>
      <p:cxnSp>
        <p:nvCxnSpPr>
          <p:cNvPr id="6158" name="Conector recto 3"/>
          <p:cNvCxnSpPr>
            <a:cxnSpLocks noChangeShapeType="1"/>
          </p:cNvCxnSpPr>
          <p:nvPr/>
        </p:nvCxnSpPr>
        <p:spPr bwMode="auto">
          <a:xfrm>
            <a:off x="4859338" y="3068638"/>
            <a:ext cx="0" cy="1873250"/>
          </a:xfrm>
          <a:prstGeom prst="line">
            <a:avLst/>
          </a:prstGeom>
          <a:noFill/>
          <a:ln w="9525">
            <a:solidFill>
              <a:schemeClr val="tx1"/>
            </a:solidFill>
            <a:round/>
            <a:headEnd/>
            <a:tailEnd/>
          </a:ln>
        </p:spPr>
      </p:cxnSp>
      <p:cxnSp>
        <p:nvCxnSpPr>
          <p:cNvPr id="6159" name="Conector recto 5"/>
          <p:cNvCxnSpPr>
            <a:cxnSpLocks noChangeShapeType="1"/>
          </p:cNvCxnSpPr>
          <p:nvPr/>
        </p:nvCxnSpPr>
        <p:spPr bwMode="auto">
          <a:xfrm flipH="1">
            <a:off x="3203575" y="5013325"/>
            <a:ext cx="1728788" cy="0"/>
          </a:xfrm>
          <a:prstGeom prst="line">
            <a:avLst/>
          </a:prstGeom>
          <a:noFill/>
          <a:ln w="9525">
            <a:solidFill>
              <a:schemeClr val="tx1"/>
            </a:solidFill>
            <a:round/>
            <a:headEnd/>
            <a:tailEnd/>
          </a:ln>
        </p:spPr>
      </p:cxnSp>
      <p:cxnSp>
        <p:nvCxnSpPr>
          <p:cNvPr id="6160" name="Conector recto 9"/>
          <p:cNvCxnSpPr>
            <a:cxnSpLocks noChangeShapeType="1"/>
          </p:cNvCxnSpPr>
          <p:nvPr/>
        </p:nvCxnSpPr>
        <p:spPr bwMode="auto">
          <a:xfrm>
            <a:off x="3203575" y="5013325"/>
            <a:ext cx="0" cy="1439863"/>
          </a:xfrm>
          <a:prstGeom prst="line">
            <a:avLst/>
          </a:prstGeom>
          <a:noFill/>
          <a:ln w="9525">
            <a:solidFill>
              <a:schemeClr val="tx1"/>
            </a:solidFill>
            <a:round/>
            <a:headEnd/>
            <a:tailEnd/>
          </a:ln>
        </p:spPr>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3" name="Rectangle 15"/>
          <p:cNvSpPr>
            <a:spLocks noChangeArrowheads="1"/>
          </p:cNvSpPr>
          <p:nvPr/>
        </p:nvSpPr>
        <p:spPr bwMode="auto">
          <a:xfrm>
            <a:off x="33338" y="115888"/>
            <a:ext cx="3671887" cy="863600"/>
          </a:xfrm>
          <a:prstGeom prst="rect">
            <a:avLst/>
          </a:prstGeom>
          <a:solidFill>
            <a:srgbClr val="FFFFCC"/>
          </a:solidFill>
          <a:ln w="9525">
            <a:solidFill>
              <a:schemeClr val="tx1"/>
            </a:solidFill>
            <a:miter lim="800000"/>
            <a:headEnd/>
            <a:tailEnd/>
          </a:ln>
        </p:spPr>
        <p:txBody>
          <a:bodyPr wrap="none" anchor="ctr">
            <a:prstTxWarp prst="textNoShape">
              <a:avLst/>
            </a:prstTxWarp>
          </a:bodyPr>
          <a:lstStyle/>
          <a:p>
            <a:endParaRPr lang="es-ES"/>
          </a:p>
        </p:txBody>
      </p:sp>
      <p:sp>
        <p:nvSpPr>
          <p:cNvPr id="6" name="Rectángulo 5"/>
          <p:cNvSpPr/>
          <p:nvPr/>
        </p:nvSpPr>
        <p:spPr>
          <a:xfrm>
            <a:off x="0" y="2636838"/>
            <a:ext cx="4968875" cy="3508375"/>
          </a:xfrm>
          <a:prstGeom prst="rect">
            <a:avLst/>
          </a:prstGeom>
        </p:spPr>
        <p:txBody>
          <a:bodyPr>
            <a:prstTxWarp prst="textNoShape">
              <a:avLst/>
            </a:prstTxWarp>
            <a:spAutoFit/>
          </a:bodyPr>
          <a:lstStyle/>
          <a:p>
            <a:r>
              <a:rPr lang="es-ES"/>
              <a:t>CONTRIBUCIONES del grupo IFIC y Tier-2:</a:t>
            </a:r>
          </a:p>
          <a:p>
            <a:endParaRPr lang="es-ES"/>
          </a:p>
          <a:p>
            <a:pPr>
              <a:buFontTx/>
              <a:buChar char="-"/>
            </a:pPr>
            <a:r>
              <a:rPr lang="es-ES"/>
              <a:t>‘</a:t>
            </a:r>
            <a:r>
              <a:rPr lang="es-ES" altLang="ja-JP"/>
              <a:t>Spanish ATLAS Tier-2: facing up to LHC Run 2</a:t>
            </a:r>
            <a:r>
              <a:rPr lang="es-ES"/>
              <a:t>”</a:t>
            </a:r>
            <a:r>
              <a:rPr lang="es-ES" altLang="ja-JP" sz="1100"/>
              <a:t>, </a:t>
            </a:r>
            <a:r>
              <a:rPr lang="es-ES" altLang="ja-JP" sz="1100" u="sng"/>
              <a:t>S. González de la Hoz</a:t>
            </a:r>
            <a:r>
              <a:rPr lang="es-ES" altLang="ja-JP" sz="1100"/>
              <a:t>, J Del Peso, F Fassi A Fernández Casani, M Kaci, V.Lacort Pellicer1, A Del Rocio Montiel2, E Oliver1, A Pacheco Pages, J Sánchez, V Sánchez Martínez, J Salt, M Villaplana (For the ATLAS Collaboration)</a:t>
            </a:r>
            <a:endParaRPr lang="es-ES_tradnl" altLang="ja-JP" sz="1100"/>
          </a:p>
          <a:p>
            <a:endParaRPr lang="es-ES_tradnl"/>
          </a:p>
          <a:p>
            <a:pPr>
              <a:buFontTx/>
              <a:buChar char="-"/>
            </a:pPr>
            <a:r>
              <a:rPr lang="es-ES"/>
              <a:t>‘</a:t>
            </a:r>
            <a:r>
              <a:rPr lang="es-ES" altLang="ja-JP"/>
              <a:t>Distributed Data collection for ATLAS Event Index</a:t>
            </a:r>
            <a:r>
              <a:rPr lang="es-ES"/>
              <a:t>”</a:t>
            </a:r>
            <a:r>
              <a:rPr lang="es-ES" altLang="ja-JP"/>
              <a:t>,  </a:t>
            </a:r>
            <a:r>
              <a:rPr lang="es-ES" altLang="ja-JP" sz="1100" u="sng"/>
              <a:t>J.Sánchez,</a:t>
            </a:r>
            <a:r>
              <a:rPr lang="es-ES" altLang="ja-JP" sz="1100"/>
              <a:t> A. Fernández Casani and S. González de la Hoz ( for ATLAS Collaboration)</a:t>
            </a:r>
          </a:p>
          <a:p>
            <a:endParaRPr lang="es-ES" sz="1100"/>
          </a:p>
          <a:p>
            <a:pPr>
              <a:buFontTx/>
              <a:buChar char="-"/>
            </a:pPr>
            <a:r>
              <a:rPr lang="es-ES"/>
              <a:t>‘ The ATLAS EventIndex: architecture, design choices deployment and first operation experience’, </a:t>
            </a:r>
            <a:r>
              <a:rPr lang="es-ES" sz="1100" u="sng"/>
              <a:t>D. Barberis</a:t>
            </a:r>
            <a:r>
              <a:rPr lang="es-ES" sz="1100"/>
              <a:t>, F. Prokoshin, S. González de la Hoz,  J.Sánchez, A. Fernández Casani, J. Salt et al ( for ATLAS Collaboration).</a:t>
            </a:r>
            <a:endParaRPr lang="es-ES_tradnl" sz="1100"/>
          </a:p>
          <a:p>
            <a:endParaRPr lang="es-ES_tradnl" sz="1100"/>
          </a:p>
          <a:p>
            <a:r>
              <a:rPr lang="es-ES"/>
              <a:t> </a:t>
            </a:r>
            <a:endParaRPr lang="es-ES_tradnl"/>
          </a:p>
        </p:txBody>
      </p:sp>
      <p:pic>
        <p:nvPicPr>
          <p:cNvPr id="8195" name="Imagen 6" descr="Captura de pantalla 2015-12-17 a las 15.03.59.png"/>
          <p:cNvPicPr>
            <a:picLocks noChangeAspect="1"/>
          </p:cNvPicPr>
          <p:nvPr/>
        </p:nvPicPr>
        <p:blipFill>
          <a:blip r:embed="rId2"/>
          <a:srcRect/>
          <a:stretch>
            <a:fillRect/>
          </a:stretch>
        </p:blipFill>
        <p:spPr bwMode="auto">
          <a:xfrm>
            <a:off x="179388" y="1125538"/>
            <a:ext cx="4537075" cy="1206500"/>
          </a:xfrm>
          <a:prstGeom prst="rect">
            <a:avLst/>
          </a:prstGeom>
          <a:noFill/>
          <a:ln w="9525">
            <a:noFill/>
            <a:miter lim="800000"/>
            <a:headEnd/>
            <a:tailEnd/>
          </a:ln>
        </p:spPr>
      </p:pic>
      <p:sp>
        <p:nvSpPr>
          <p:cNvPr id="8196" name="Text Box 9"/>
          <p:cNvSpPr txBox="1">
            <a:spLocks noChangeArrowheads="1"/>
          </p:cNvSpPr>
          <p:nvPr/>
        </p:nvSpPr>
        <p:spPr bwMode="auto">
          <a:xfrm>
            <a:off x="468313" y="115888"/>
            <a:ext cx="3276600" cy="739775"/>
          </a:xfrm>
          <a:prstGeom prst="rect">
            <a:avLst/>
          </a:prstGeom>
          <a:noFill/>
          <a:ln w="9525">
            <a:noFill/>
            <a:miter lim="800000"/>
            <a:headEnd/>
            <a:tailEnd/>
          </a:ln>
        </p:spPr>
        <p:txBody>
          <a:bodyPr>
            <a:prstTxWarp prst="textNoShape">
              <a:avLst/>
            </a:prstTxWarp>
            <a:spAutoFit/>
          </a:bodyPr>
          <a:lstStyle/>
          <a:p>
            <a:r>
              <a:rPr lang="es-ES">
                <a:solidFill>
                  <a:srgbClr val="FF3300"/>
                </a:solidFill>
              </a:rPr>
              <a:t>Contribuciones a  Conferencias/ Workshop</a:t>
            </a:r>
          </a:p>
          <a:p>
            <a:r>
              <a:rPr lang="es-ES">
                <a:solidFill>
                  <a:srgbClr val="FF3300"/>
                </a:solidFill>
              </a:rPr>
              <a:t>Organización de Workshops</a:t>
            </a:r>
          </a:p>
        </p:txBody>
      </p:sp>
      <p:sp>
        <p:nvSpPr>
          <p:cNvPr id="8197" name="Text Box 9"/>
          <p:cNvSpPr txBox="1">
            <a:spLocks noChangeArrowheads="1"/>
          </p:cNvSpPr>
          <p:nvPr/>
        </p:nvSpPr>
        <p:spPr bwMode="auto">
          <a:xfrm>
            <a:off x="1908175" y="1196975"/>
            <a:ext cx="2519363" cy="862013"/>
          </a:xfrm>
          <a:prstGeom prst="rect">
            <a:avLst/>
          </a:prstGeom>
          <a:noFill/>
          <a:ln w="9525">
            <a:noFill/>
            <a:miter lim="800000"/>
            <a:headEnd/>
            <a:tailEnd/>
          </a:ln>
        </p:spPr>
        <p:txBody>
          <a:bodyPr>
            <a:prstTxWarp prst="textNoShape">
              <a:avLst/>
            </a:prstTxWarp>
            <a:spAutoFit/>
          </a:bodyPr>
          <a:lstStyle/>
          <a:p>
            <a:r>
              <a:rPr lang="es-ES"/>
              <a:t> </a:t>
            </a:r>
            <a:r>
              <a:rPr lang="es-ES">
                <a:solidFill>
                  <a:srgbClr val="FF0000"/>
                </a:solidFill>
              </a:rPr>
              <a:t> </a:t>
            </a:r>
            <a:r>
              <a:rPr lang="es-ES" sz="1200">
                <a:solidFill>
                  <a:schemeClr val="bg1"/>
                </a:solidFill>
              </a:rPr>
              <a:t> 21st International Conference on Computing in High Energy Physic (CHEP 2015), Okinawa (Japón), 13-17 de Abril 2015</a:t>
            </a:r>
            <a:r>
              <a:rPr lang="es-ES" sz="1200">
                <a:solidFill>
                  <a:srgbClr val="FF0000"/>
                </a:solidFill>
              </a:rPr>
              <a:t>, </a:t>
            </a:r>
          </a:p>
        </p:txBody>
      </p:sp>
      <p:sp>
        <p:nvSpPr>
          <p:cNvPr id="8198" name="Flecha abajo 1"/>
          <p:cNvSpPr>
            <a:spLocks noChangeArrowheads="1"/>
          </p:cNvSpPr>
          <p:nvPr/>
        </p:nvSpPr>
        <p:spPr bwMode="auto">
          <a:xfrm>
            <a:off x="2268538" y="2205038"/>
            <a:ext cx="484187" cy="503237"/>
          </a:xfrm>
          <a:prstGeom prst="downArrow">
            <a:avLst>
              <a:gd name="adj1" fmla="val 50000"/>
              <a:gd name="adj2" fmla="val 49966"/>
            </a:avLst>
          </a:prstGeom>
          <a:solidFill>
            <a:schemeClr val="accent1"/>
          </a:solidFill>
          <a:ln w="9525">
            <a:solidFill>
              <a:schemeClr val="tx1"/>
            </a:solidFill>
            <a:round/>
            <a:headEnd/>
            <a:tailEnd/>
          </a:ln>
        </p:spPr>
        <p:txBody>
          <a:bodyPr wrap="none" anchor="ctr">
            <a:prstTxWarp prst="textNoShape">
              <a:avLst/>
            </a:prstTxWarp>
          </a:bodyPr>
          <a:lstStyle/>
          <a:p>
            <a:pPr algn="ctr"/>
            <a:endParaRPr lang="es-ES" sz="2400" b="0">
              <a:latin typeface="Times New Roman" charset="0"/>
            </a:endParaRPr>
          </a:p>
        </p:txBody>
      </p:sp>
      <p:sp>
        <p:nvSpPr>
          <p:cNvPr id="8199" name="Rectangle 15"/>
          <p:cNvSpPr>
            <a:spLocks noChangeArrowheads="1"/>
          </p:cNvSpPr>
          <p:nvPr/>
        </p:nvSpPr>
        <p:spPr bwMode="auto">
          <a:xfrm>
            <a:off x="5435600" y="115888"/>
            <a:ext cx="3600450" cy="504825"/>
          </a:xfrm>
          <a:prstGeom prst="rect">
            <a:avLst/>
          </a:prstGeom>
          <a:solidFill>
            <a:srgbClr val="FFFFCC"/>
          </a:solidFill>
          <a:ln w="9525">
            <a:solidFill>
              <a:schemeClr val="tx1"/>
            </a:solidFill>
            <a:miter lim="800000"/>
            <a:headEnd/>
            <a:tailEnd/>
          </a:ln>
        </p:spPr>
        <p:txBody>
          <a:bodyPr wrap="none" anchor="ctr">
            <a:prstTxWarp prst="textNoShape">
              <a:avLst/>
            </a:prstTxWarp>
          </a:bodyPr>
          <a:lstStyle/>
          <a:p>
            <a:r>
              <a:rPr lang="es-ES">
                <a:solidFill>
                  <a:srgbClr val="FF0000"/>
                </a:solidFill>
              </a:rPr>
              <a:t>IFIC / Tier-2 ATLAS España: un centro de </a:t>
            </a:r>
          </a:p>
          <a:p>
            <a:r>
              <a:rPr lang="es-ES">
                <a:solidFill>
                  <a:srgbClr val="FF0000"/>
                </a:solidFill>
              </a:rPr>
              <a:t>Referencia y Asesoramiento Computing</a:t>
            </a:r>
          </a:p>
        </p:txBody>
      </p:sp>
      <p:sp>
        <p:nvSpPr>
          <p:cNvPr id="8200" name="CuadroTexto 1"/>
          <p:cNvSpPr txBox="1">
            <a:spLocks noChangeArrowheads="1"/>
          </p:cNvSpPr>
          <p:nvPr/>
        </p:nvSpPr>
        <p:spPr bwMode="auto">
          <a:xfrm>
            <a:off x="5256213" y="692150"/>
            <a:ext cx="3887787" cy="4186238"/>
          </a:xfrm>
          <a:prstGeom prst="rect">
            <a:avLst/>
          </a:prstGeom>
          <a:noFill/>
          <a:ln w="9525">
            <a:noFill/>
            <a:miter lim="800000"/>
            <a:headEnd/>
            <a:tailEnd/>
          </a:ln>
        </p:spPr>
        <p:txBody>
          <a:bodyPr>
            <a:prstTxWarp prst="textNoShape">
              <a:avLst/>
            </a:prstTxWarp>
            <a:spAutoFit/>
          </a:bodyPr>
          <a:lstStyle/>
          <a:p>
            <a:r>
              <a:rPr lang="es-ES"/>
              <a:t>El IFIC es un centro de referencia y asesoramiento en computing; por ejemplo, para otros centros que desean ser Tier-2 y ( también Tier-3) :</a:t>
            </a:r>
          </a:p>
          <a:p>
            <a:endParaRPr lang="es-ES"/>
          </a:p>
          <a:p>
            <a:r>
              <a:rPr lang="es-ES"/>
              <a:t>    - Universidad  Rabat-CNRST (Marruecos)</a:t>
            </a:r>
          </a:p>
          <a:p>
            <a:r>
              <a:rPr lang="es-ES"/>
              <a:t>    - Centro CERIST Argel </a:t>
            </a:r>
          </a:p>
          <a:p>
            <a:r>
              <a:rPr lang="es-ES"/>
              <a:t>    - Tier-2 Sudáfrica</a:t>
            </a:r>
          </a:p>
          <a:p>
            <a:r>
              <a:rPr lang="es-ES"/>
              <a:t>    - Centro de Georgia (zona Caucaso)</a:t>
            </a:r>
          </a:p>
          <a:p>
            <a:r>
              <a:rPr lang="es-ES"/>
              <a:t>    - Dos ‘</a:t>
            </a:r>
            <a:r>
              <a:rPr lang="es-ES" altLang="ja-JP"/>
              <a:t>invited talks</a:t>
            </a:r>
            <a:r>
              <a:rPr lang="es-ES"/>
              <a:t>’</a:t>
            </a:r>
            <a:r>
              <a:rPr lang="es-ES" altLang="ja-JP"/>
              <a:t> en Rusia 30 Agosto-2 Septiembre de José Salt (delegación CERN-ATLAS):</a:t>
            </a:r>
          </a:p>
          <a:p>
            <a:endParaRPr lang="es-ES"/>
          </a:p>
          <a:p>
            <a:r>
              <a:rPr lang="es-ES"/>
              <a:t>* TPU (Tomsk Polytechnic University)</a:t>
            </a:r>
          </a:p>
          <a:p>
            <a:r>
              <a:rPr lang="es-ES"/>
              <a:t>* National Research Center (Kurchatev Institute- Moscú)</a:t>
            </a:r>
          </a:p>
          <a:p>
            <a:endParaRPr lang="es-ES"/>
          </a:p>
          <a:p>
            <a:endParaRPr lang="es-ES"/>
          </a:p>
          <a:p>
            <a:endParaRPr lang="es-ES"/>
          </a:p>
        </p:txBody>
      </p:sp>
      <p:pic>
        <p:nvPicPr>
          <p:cNvPr id="8201" name="Marcador de contenido 4" descr="Captura de pantalla 2015-12-18 a las 10.41.10.png"/>
          <p:cNvPicPr>
            <a:picLocks noGrp="1" noChangeAspect="1"/>
          </p:cNvPicPr>
          <p:nvPr>
            <p:ph idx="1"/>
          </p:nvPr>
        </p:nvPicPr>
        <p:blipFill>
          <a:blip r:embed="rId3"/>
          <a:srcRect t="-90074" b="-90074"/>
          <a:stretch>
            <a:fillRect/>
          </a:stretch>
        </p:blipFill>
        <p:spPr bwMode="auto">
          <a:xfrm>
            <a:off x="5435600" y="2852738"/>
            <a:ext cx="3457575" cy="4105275"/>
          </a:xfrm>
          <a:noFill/>
          <a:ln>
            <a:miter lim="800000"/>
            <a:headEnd/>
            <a:tailEnd/>
          </a:ln>
        </p:spPr>
      </p:pic>
      <p:pic>
        <p:nvPicPr>
          <p:cNvPr id="8202" name="Imagen 14" descr="Captura de pantalla 2015-08-16 a las 8.58.57.png"/>
          <p:cNvPicPr>
            <a:picLocks noChangeAspect="1"/>
          </p:cNvPicPr>
          <p:nvPr/>
        </p:nvPicPr>
        <p:blipFill>
          <a:blip r:embed="rId4"/>
          <a:srcRect/>
          <a:stretch>
            <a:fillRect/>
          </a:stretch>
        </p:blipFill>
        <p:spPr bwMode="auto">
          <a:xfrm>
            <a:off x="7451725" y="4470400"/>
            <a:ext cx="771525" cy="561975"/>
          </a:xfrm>
          <a:prstGeom prst="rect">
            <a:avLst/>
          </a:prstGeom>
          <a:noFill/>
          <a:ln w="9525">
            <a:noFill/>
            <a:miter lim="800000"/>
            <a:headEnd/>
            <a:tailEnd/>
          </a:ln>
        </p:spPr>
      </p:pic>
      <p:sp>
        <p:nvSpPr>
          <p:cNvPr id="8203" name="Rectángulo redondeado 2"/>
          <p:cNvSpPr>
            <a:spLocks noChangeArrowheads="1"/>
          </p:cNvSpPr>
          <p:nvPr/>
        </p:nvSpPr>
        <p:spPr bwMode="auto">
          <a:xfrm>
            <a:off x="3132138" y="5732463"/>
            <a:ext cx="3527425" cy="1125537"/>
          </a:xfrm>
          <a:prstGeom prst="roundRect">
            <a:avLst>
              <a:gd name="adj" fmla="val 16667"/>
            </a:avLst>
          </a:prstGeom>
          <a:solidFill>
            <a:srgbClr val="FFFFCC">
              <a:alpha val="12157"/>
            </a:srgbClr>
          </a:solidFill>
          <a:ln w="9525">
            <a:solidFill>
              <a:schemeClr val="tx1"/>
            </a:solidFill>
            <a:round/>
            <a:headEnd/>
            <a:tailEnd/>
          </a:ln>
        </p:spPr>
        <p:txBody>
          <a:bodyPr wrap="none" anchor="ctr">
            <a:prstTxWarp prst="textNoShape">
              <a:avLst/>
            </a:prstTxWarp>
          </a:bodyPr>
          <a:lstStyle/>
          <a:p>
            <a:pPr algn="ctr"/>
            <a:endParaRPr lang="es-ES" sz="2400" b="0">
              <a:latin typeface="Times New Roman" charset="0"/>
            </a:endParaRPr>
          </a:p>
        </p:txBody>
      </p:sp>
      <p:sp>
        <p:nvSpPr>
          <p:cNvPr id="21" name="CuadroTexto 8"/>
          <p:cNvSpPr txBox="1">
            <a:spLocks noChangeArrowheads="1"/>
          </p:cNvSpPr>
          <p:nvPr/>
        </p:nvSpPr>
        <p:spPr bwMode="auto">
          <a:xfrm>
            <a:off x="3132138" y="5876925"/>
            <a:ext cx="3743325" cy="1693863"/>
          </a:xfrm>
          <a:prstGeom prst="rect">
            <a:avLst/>
          </a:prstGeom>
          <a:noFill/>
          <a:ln>
            <a:noFill/>
          </a:ln>
          <a:extLst>
            <a:ext uri="{909E8E84-426E-40dd-AFC4-6F175D3DCCD1}">
              <a14:hiddenFil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a14="http://schemas.microsoft.com/office/drawing/2010/main" xmlns:a="http://schemas.openxmlformats.org/drawingml/2006/main" xmlns:p="http://schemas.openxmlformats.org/presentationml/2006/main" xmlns="" w="9525">
                <a:solidFill>
                  <a:srgbClr val="000000"/>
                </a:solidFill>
                <a:miter lim="800000"/>
                <a:headEnd/>
                <a:tailEnd/>
              </a14:hiddenLine>
            </a:ext>
          </a:extLst>
        </p:spPr>
        <p:txBody>
          <a:bodyPr>
            <a:prstTxWarp prst="textNoShape">
              <a:avLst/>
            </a:prstTxWarp>
            <a:spAutoFit/>
          </a:bodyPr>
          <a:lstStyle/>
          <a:p>
            <a:pPr marL="285750" indent="-285750">
              <a:buFontTx/>
              <a:buChar char="-"/>
            </a:pPr>
            <a:r>
              <a:rPr lang="es-ES_tradnl" sz="1200"/>
              <a:t>IVICFA’s Friday: Computation in</a:t>
            </a:r>
          </a:p>
          <a:p>
            <a:pPr marL="285750" indent="-285750"/>
            <a:r>
              <a:rPr lang="es-ES_tradnl" sz="1200"/>
              <a:t>      Physics – 30 Octubre 2015</a:t>
            </a:r>
          </a:p>
          <a:p>
            <a:pPr marL="285750" indent="-285750"/>
            <a:r>
              <a:rPr lang="es-ES_tradnl" sz="1200"/>
              <a:t> * Eric Lançon – ATLAS Computing Coordinator</a:t>
            </a:r>
          </a:p>
          <a:p>
            <a:pPr marL="285750" indent="-285750"/>
            <a:r>
              <a:rPr lang="es-ES_tradnl" sz="1200"/>
              <a:t>*  J. Sánchez --- Event Index Project</a:t>
            </a:r>
          </a:p>
          <a:p>
            <a:pPr marL="1028700" lvl="1" indent="-285750">
              <a:buFontTx/>
              <a:buChar char="-"/>
            </a:pPr>
            <a:endParaRPr lang="es-ES_tradnl"/>
          </a:p>
          <a:p>
            <a:pPr marL="1028700" lvl="1" indent="-285750">
              <a:buFontTx/>
              <a:buChar char="-"/>
            </a:pPr>
            <a:endParaRPr lang="es-ES_tradnl"/>
          </a:p>
          <a:p>
            <a:pPr marL="1028700" lvl="1" indent="-285750">
              <a:buFontTx/>
              <a:buChar char="-"/>
            </a:pPr>
            <a:endParaRPr lang="es-ES_tradnl"/>
          </a:p>
          <a:p>
            <a:pPr marL="1028700" lvl="1" indent="-285750">
              <a:buFontTx/>
              <a:buChar char="-"/>
            </a:pPr>
            <a:endParaRPr lang="es-ES_tradnl"/>
          </a:p>
        </p:txBody>
      </p:sp>
      <p:pic>
        <p:nvPicPr>
          <p:cNvPr id="8205" name="Imagen 2" descr="Captura de pantalla 2015-12-17 a las 16.17.08.png"/>
          <p:cNvPicPr>
            <a:picLocks noChangeAspect="1"/>
          </p:cNvPicPr>
          <p:nvPr/>
        </p:nvPicPr>
        <p:blipFill>
          <a:blip r:embed="rId5"/>
          <a:srcRect/>
          <a:stretch>
            <a:fillRect/>
          </a:stretch>
        </p:blipFill>
        <p:spPr bwMode="auto">
          <a:xfrm>
            <a:off x="4356100" y="5589588"/>
            <a:ext cx="1087438" cy="34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r>
              <a:rPr lang="es-ES_tradnl" smtClean="0"/>
              <a:t>20/12/13</a:t>
            </a:r>
            <a:endParaRPr lang="en-GB"/>
          </a:p>
        </p:txBody>
      </p:sp>
      <p:sp>
        <p:nvSpPr>
          <p:cNvPr id="5" name="Marcador de pie de página 4"/>
          <p:cNvSpPr>
            <a:spLocks noGrp="1"/>
          </p:cNvSpPr>
          <p:nvPr>
            <p:ph type="ftr" sz="quarter" idx="11"/>
          </p:nvPr>
        </p:nvSpPr>
        <p:spPr/>
        <p:txBody>
          <a:bodyPr/>
          <a:lstStyle/>
          <a:p>
            <a:r>
              <a:rPr lang="es-ES_tradnl" smtClean="0"/>
              <a:t>Berta Rubio</a:t>
            </a:r>
            <a:endParaRPr lang="en-GB"/>
          </a:p>
        </p:txBody>
      </p:sp>
      <p:sp>
        <p:nvSpPr>
          <p:cNvPr id="6" name="Marcador de número de diapositiva 5"/>
          <p:cNvSpPr>
            <a:spLocks noGrp="1"/>
          </p:cNvSpPr>
          <p:nvPr>
            <p:ph type="sldNum" sz="quarter" idx="12"/>
          </p:nvPr>
        </p:nvSpPr>
        <p:spPr/>
        <p:txBody>
          <a:bodyPr/>
          <a:lstStyle/>
          <a:p>
            <a:fld id="{A3B73636-5A3B-E242-8DFC-07C18659EE94}" type="slidenum">
              <a:rPr lang="en-GB" smtClean="0"/>
              <a:pPr/>
              <a:t>56</a:t>
            </a:fld>
            <a:endParaRPr lang="en-GB"/>
          </a:p>
        </p:txBody>
      </p:sp>
      <p:pic>
        <p:nvPicPr>
          <p:cNvPr id="8" name="Imagen 7"/>
          <p:cNvPicPr>
            <a:picLocks noChangeAspect="1"/>
          </p:cNvPicPr>
          <p:nvPr/>
        </p:nvPicPr>
        <p:blipFill>
          <a:blip r:embed="rId2"/>
          <a:stretch>
            <a:fillRect/>
          </a:stretch>
        </p:blipFill>
        <p:spPr>
          <a:xfrm>
            <a:off x="588640" y="583743"/>
            <a:ext cx="4443814" cy="3174153"/>
          </a:xfrm>
          <a:prstGeom prst="rect">
            <a:avLst/>
          </a:prstGeom>
        </p:spPr>
      </p:pic>
      <p:sp>
        <p:nvSpPr>
          <p:cNvPr id="9" name="CuadroTexto 8"/>
          <p:cNvSpPr txBox="1"/>
          <p:nvPr/>
        </p:nvSpPr>
        <p:spPr>
          <a:xfrm>
            <a:off x="1320157" y="4971355"/>
            <a:ext cx="5721037" cy="1200329"/>
          </a:xfrm>
          <a:prstGeom prst="rect">
            <a:avLst/>
          </a:prstGeom>
          <a:solidFill>
            <a:schemeClr val="accent6">
              <a:lumMod val="20000"/>
              <a:lumOff val="80000"/>
            </a:schemeClr>
          </a:solidFill>
        </p:spPr>
        <p:txBody>
          <a:bodyPr wrap="none" rtlCol="0">
            <a:spAutoFit/>
          </a:bodyPr>
          <a:lstStyle/>
          <a:p>
            <a:r>
              <a:rPr lang="en-GB" sz="7200" b="1" dirty="0" err="1" smtClean="0"/>
              <a:t>Feliz</a:t>
            </a:r>
            <a:r>
              <a:rPr lang="en-GB" sz="7200" b="1" dirty="0" smtClean="0"/>
              <a:t> </a:t>
            </a:r>
            <a:r>
              <a:rPr lang="en-GB" sz="7200" b="1" dirty="0" err="1" smtClean="0"/>
              <a:t>Año</a:t>
            </a:r>
            <a:r>
              <a:rPr lang="en-GB" sz="7200" b="1" dirty="0" smtClean="0"/>
              <a:t> </a:t>
            </a:r>
            <a:r>
              <a:rPr lang="en-GB" sz="7200" b="1" dirty="0" smtClean="0"/>
              <a:t>2016</a:t>
            </a:r>
            <a:endParaRPr lang="en-GB" sz="7200" b="1" dirty="0" smtClean="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2389814"/>
      </p:ext>
    </p:extLst>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n-GB" dirty="0" smtClean="0"/>
              <a:t>selected conferences</a:t>
            </a:r>
            <a:endParaRPr lang="en-GB" dirty="0"/>
          </a:p>
        </p:txBody>
      </p:sp>
      <p:sp>
        <p:nvSpPr>
          <p:cNvPr id="8" name="Marcador de contenido 7"/>
          <p:cNvSpPr>
            <a:spLocks noGrp="1"/>
          </p:cNvSpPr>
          <p:nvPr>
            <p:ph idx="1"/>
          </p:nvPr>
        </p:nvSpPr>
        <p:spPr>
          <a:xfrm>
            <a:off x="457200" y="1752600"/>
            <a:ext cx="8229600" cy="4830460"/>
          </a:xfrm>
        </p:spPr>
        <p:txBody>
          <a:bodyPr>
            <a:normAutofit fontScale="77500" lnSpcReduction="20000"/>
          </a:bodyPr>
          <a:lstStyle/>
          <a:p>
            <a:pPr>
              <a:spcAft>
                <a:spcPts val="1200"/>
              </a:spcAft>
            </a:pPr>
            <a:r>
              <a:rPr lang="en-GB" dirty="0" smtClean="0"/>
              <a:t>“</a:t>
            </a:r>
            <a:r>
              <a:rPr lang="en-US" dirty="0"/>
              <a:t>Search for point-like neutrino sources over the Southern Hemisphere with the ANTARES and IceCube neutrino telescopes</a:t>
            </a:r>
            <a:r>
              <a:rPr lang="en-GB" dirty="0" smtClean="0"/>
              <a:t>”</a:t>
            </a:r>
            <a:r>
              <a:rPr lang="en-US" dirty="0" smtClean="0"/>
              <a:t> </a:t>
            </a:r>
            <a:r>
              <a:rPr lang="en-GB" dirty="0" smtClean="0"/>
              <a:t>J. Barrios, </a:t>
            </a:r>
            <a:r>
              <a:rPr lang="en-GB" b="1" dirty="0" smtClean="0"/>
              <a:t>ICRC</a:t>
            </a:r>
            <a:r>
              <a:rPr lang="en-GB" dirty="0" smtClean="0"/>
              <a:t> 2015, The Hague</a:t>
            </a:r>
          </a:p>
          <a:p>
            <a:pPr>
              <a:spcAft>
                <a:spcPts val="1200"/>
              </a:spcAft>
            </a:pPr>
            <a:r>
              <a:rPr lang="en-GB" dirty="0"/>
              <a:t>“</a:t>
            </a:r>
            <a:r>
              <a:rPr lang="en-US" dirty="0"/>
              <a:t>The indirect search for dark matter with the ANTARES neutrino telescope</a:t>
            </a:r>
            <a:r>
              <a:rPr lang="en-GB" dirty="0"/>
              <a:t>”, C. </a:t>
            </a:r>
            <a:r>
              <a:rPr lang="en-GB" dirty="0" err="1"/>
              <a:t>Toennis</a:t>
            </a:r>
            <a:r>
              <a:rPr lang="en-GB" dirty="0"/>
              <a:t>, </a:t>
            </a:r>
            <a:r>
              <a:rPr lang="en-GB" b="1" dirty="0"/>
              <a:t>ICRC</a:t>
            </a:r>
            <a:r>
              <a:rPr lang="en-GB" dirty="0"/>
              <a:t> 2015, The Hague</a:t>
            </a:r>
          </a:p>
          <a:p>
            <a:pPr>
              <a:spcAft>
                <a:spcPts val="1200"/>
              </a:spcAft>
            </a:pPr>
            <a:r>
              <a:rPr lang="en-GB" dirty="0" smtClean="0"/>
              <a:t>“Indirect searches of Dark Matter with neutrino telescopes”, J.D. Zornoza, </a:t>
            </a:r>
            <a:r>
              <a:rPr lang="en-GB" b="1" dirty="0" smtClean="0"/>
              <a:t>Marcel Grossmann Meeting</a:t>
            </a:r>
            <a:r>
              <a:rPr lang="en-GB" dirty="0" smtClean="0"/>
              <a:t>, Rome</a:t>
            </a:r>
          </a:p>
          <a:p>
            <a:pPr>
              <a:spcAft>
                <a:spcPts val="1200"/>
              </a:spcAft>
            </a:pPr>
            <a:r>
              <a:rPr lang="en-GB" dirty="0" smtClean="0"/>
              <a:t>“</a:t>
            </a:r>
            <a:r>
              <a:rPr lang="en-US" dirty="0"/>
              <a:t>Status of the central logic board of the KM3NeT neutrino telescope</a:t>
            </a:r>
            <a:r>
              <a:rPr lang="en-GB" dirty="0" smtClean="0"/>
              <a:t>”, </a:t>
            </a:r>
            <a:r>
              <a:rPr lang="en-GB" dirty="0" err="1" smtClean="0"/>
              <a:t>D.Calvo</a:t>
            </a:r>
            <a:r>
              <a:rPr lang="en-GB" dirty="0" smtClean="0"/>
              <a:t>, </a:t>
            </a:r>
            <a:r>
              <a:rPr lang="en-GB" b="1" dirty="0" smtClean="0"/>
              <a:t>TWEEP</a:t>
            </a:r>
            <a:r>
              <a:rPr lang="en-GB" dirty="0" smtClean="0"/>
              <a:t> 2015, Lisbon</a:t>
            </a:r>
          </a:p>
          <a:p>
            <a:pPr>
              <a:spcAft>
                <a:spcPts val="1200"/>
              </a:spcAft>
            </a:pPr>
            <a:r>
              <a:rPr lang="en-GB" dirty="0" smtClean="0"/>
              <a:t>“</a:t>
            </a:r>
            <a:r>
              <a:rPr lang="en-US" dirty="0"/>
              <a:t>Digital Optical Module electronics of KM3NeT</a:t>
            </a:r>
            <a:r>
              <a:rPr lang="en-GB" dirty="0" smtClean="0"/>
              <a:t>”, D. Real, </a:t>
            </a:r>
            <a:r>
              <a:rPr lang="en-US" b="1" dirty="0" smtClean="0"/>
              <a:t>Prospects </a:t>
            </a:r>
            <a:r>
              <a:rPr lang="en-US" b="1" dirty="0"/>
              <a:t>of Particle </a:t>
            </a:r>
            <a:r>
              <a:rPr lang="en-US" b="1" dirty="0" smtClean="0"/>
              <a:t>Physics </a:t>
            </a:r>
            <a:r>
              <a:rPr lang="en-GB" dirty="0" smtClean="0"/>
              <a:t>2015, Moscow</a:t>
            </a:r>
          </a:p>
          <a:p>
            <a:pPr marL="114300" indent="0">
              <a:spcAft>
                <a:spcPts val="1200"/>
              </a:spcAft>
              <a:buNone/>
            </a:pP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65799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 name="8 Grupo"/>
          <p:cNvGrpSpPr/>
          <p:nvPr/>
        </p:nvGrpSpPr>
        <p:grpSpPr>
          <a:xfrm>
            <a:off x="6336746" y="4032448"/>
            <a:ext cx="2304256" cy="2780928"/>
            <a:chOff x="6408711" y="3356991"/>
            <a:chExt cx="2771801" cy="3501009"/>
          </a:xfrm>
        </p:grpSpPr>
        <p:pic>
          <p:nvPicPr>
            <p:cNvPr id="1028" name="Picture 4"/>
            <p:cNvPicPr>
              <a:picLocks noChangeAspect="1" noChangeArrowheads="1"/>
            </p:cNvPicPr>
            <p:nvPr/>
          </p:nvPicPr>
          <p:blipFill>
            <a:blip r:embed="rId2" cstate="print"/>
            <a:srcRect/>
            <a:stretch>
              <a:fillRect/>
            </a:stretch>
          </p:blipFill>
          <p:spPr bwMode="auto">
            <a:xfrm>
              <a:off x="6408711" y="3717966"/>
              <a:ext cx="2771801" cy="3140034"/>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6587491" y="3356991"/>
              <a:ext cx="2556508" cy="470983"/>
            </a:xfrm>
            <a:prstGeom prst="rect">
              <a:avLst/>
            </a:prstGeom>
            <a:noFill/>
            <a:ln w="9525">
              <a:noFill/>
              <a:miter lim="800000"/>
              <a:headEnd/>
              <a:tailEnd/>
            </a:ln>
          </p:spPr>
        </p:pic>
      </p:grpSp>
      <p:pic>
        <p:nvPicPr>
          <p:cNvPr id="1029" name="Picture 5"/>
          <p:cNvPicPr>
            <a:picLocks noChangeAspect="1" noChangeArrowheads="1"/>
          </p:cNvPicPr>
          <p:nvPr/>
        </p:nvPicPr>
        <p:blipFill>
          <a:blip r:embed="rId4" cstate="print"/>
          <a:srcRect/>
          <a:stretch>
            <a:fillRect/>
          </a:stretch>
        </p:blipFill>
        <p:spPr bwMode="auto">
          <a:xfrm>
            <a:off x="1979712" y="3994672"/>
            <a:ext cx="2124786" cy="2818704"/>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srcRect/>
          <a:stretch>
            <a:fillRect/>
          </a:stretch>
        </p:blipFill>
        <p:spPr bwMode="auto">
          <a:xfrm>
            <a:off x="4248514" y="4006849"/>
            <a:ext cx="2122538" cy="2806526"/>
          </a:xfrm>
          <a:prstGeom prst="rect">
            <a:avLst/>
          </a:prstGeom>
          <a:noFill/>
          <a:ln w="9525">
            <a:noFill/>
            <a:miter lim="800000"/>
            <a:headEnd/>
            <a:tailEnd/>
          </a:ln>
        </p:spPr>
      </p:pic>
      <p:sp>
        <p:nvSpPr>
          <p:cNvPr id="12" name="3 CuadroTexto"/>
          <p:cNvSpPr txBox="1">
            <a:spLocks noChangeArrowheads="1"/>
          </p:cNvSpPr>
          <p:nvPr/>
        </p:nvSpPr>
        <p:spPr bwMode="auto">
          <a:xfrm>
            <a:off x="179388" y="25400"/>
            <a:ext cx="2676525" cy="708025"/>
          </a:xfrm>
          <a:prstGeom prst="rect">
            <a:avLst/>
          </a:prstGeom>
          <a:noFill/>
          <a:ln w="9525">
            <a:noFill/>
            <a:miter lim="800000"/>
            <a:headEnd/>
            <a:tailEnd/>
          </a:ln>
        </p:spPr>
        <p:txBody>
          <a:bodyPr wrap="none">
            <a:spAutoFit/>
          </a:bodyPr>
          <a:lstStyle/>
          <a:p>
            <a:r>
              <a:rPr lang="es-ES_tradnl" altLang="es-ES" sz="4000" b="1" dirty="0" err="1">
                <a:solidFill>
                  <a:srgbClr val="000099"/>
                </a:solidFill>
                <a:latin typeface="Calibri" pitchFamily="34" charset="0"/>
              </a:rPr>
              <a:t>LHCb@IFIC</a:t>
            </a:r>
            <a:r>
              <a:rPr lang="es-ES_tradnl" altLang="es-ES" sz="2800" b="1" dirty="0">
                <a:solidFill>
                  <a:srgbClr val="000099"/>
                </a:solidFill>
                <a:latin typeface="Calibri" pitchFamily="34" charset="0"/>
              </a:rPr>
              <a:t>  </a:t>
            </a:r>
          </a:p>
        </p:txBody>
      </p:sp>
      <p:sp>
        <p:nvSpPr>
          <p:cNvPr id="14" name="13 CuadroTexto"/>
          <p:cNvSpPr txBox="1"/>
          <p:nvPr/>
        </p:nvSpPr>
        <p:spPr>
          <a:xfrm>
            <a:off x="395536" y="3563724"/>
            <a:ext cx="2880320" cy="369332"/>
          </a:xfrm>
          <a:prstGeom prst="rect">
            <a:avLst/>
          </a:prstGeom>
          <a:noFill/>
        </p:spPr>
        <p:txBody>
          <a:bodyPr wrap="square" rtlCol="0">
            <a:spAutoFit/>
          </a:bodyPr>
          <a:lstStyle/>
          <a:p>
            <a:r>
              <a:rPr lang="es-ES" b="1" u="sng" dirty="0" err="1" smtClean="0"/>
              <a:t>Workshops</a:t>
            </a:r>
            <a:r>
              <a:rPr lang="es-ES" b="1" u="sng" dirty="0" smtClean="0"/>
              <a:t> &amp; </a:t>
            </a:r>
            <a:r>
              <a:rPr lang="es-ES" b="1" u="sng" dirty="0" err="1"/>
              <a:t>O</a:t>
            </a:r>
            <a:r>
              <a:rPr lang="es-ES" b="1" u="sng" dirty="0" err="1" smtClean="0"/>
              <a:t>utreach</a:t>
            </a:r>
            <a:r>
              <a:rPr lang="es-ES" b="1" u="sng" dirty="0" smtClean="0"/>
              <a:t>:</a:t>
            </a:r>
            <a:endParaRPr lang="es-ES" b="1" u="sng" dirty="0"/>
          </a:p>
        </p:txBody>
      </p:sp>
      <p:sp>
        <p:nvSpPr>
          <p:cNvPr id="15" name="14 CuadroTexto"/>
          <p:cNvSpPr txBox="1"/>
          <p:nvPr/>
        </p:nvSpPr>
        <p:spPr>
          <a:xfrm>
            <a:off x="395536" y="2564904"/>
            <a:ext cx="2880320" cy="369332"/>
          </a:xfrm>
          <a:prstGeom prst="rect">
            <a:avLst/>
          </a:prstGeom>
          <a:noFill/>
        </p:spPr>
        <p:txBody>
          <a:bodyPr wrap="square" rtlCol="0">
            <a:spAutoFit/>
          </a:bodyPr>
          <a:lstStyle/>
          <a:p>
            <a:r>
              <a:rPr lang="es-ES" b="1" u="sng" dirty="0" err="1" smtClean="0"/>
              <a:t>Responsabilities</a:t>
            </a:r>
            <a:r>
              <a:rPr lang="es-ES" b="1" u="sng" dirty="0" smtClean="0"/>
              <a:t>:</a:t>
            </a:r>
            <a:endParaRPr lang="es-ES" b="1" u="sng" dirty="0"/>
          </a:p>
        </p:txBody>
      </p:sp>
      <p:sp>
        <p:nvSpPr>
          <p:cNvPr id="16" name="15 CuadroTexto"/>
          <p:cNvSpPr txBox="1"/>
          <p:nvPr/>
        </p:nvSpPr>
        <p:spPr>
          <a:xfrm>
            <a:off x="539552" y="2916233"/>
            <a:ext cx="5472075" cy="584775"/>
          </a:xfrm>
          <a:prstGeom prst="rect">
            <a:avLst/>
          </a:prstGeom>
          <a:noFill/>
        </p:spPr>
        <p:txBody>
          <a:bodyPr wrap="none" rtlCol="0">
            <a:spAutoFit/>
          </a:bodyPr>
          <a:lstStyle/>
          <a:p>
            <a:r>
              <a:rPr lang="es-ES" sz="1600" dirty="0" err="1" smtClean="0"/>
              <a:t>Convener</a:t>
            </a:r>
            <a:r>
              <a:rPr lang="es-ES" sz="1600" dirty="0" smtClean="0"/>
              <a:t> of </a:t>
            </a:r>
            <a:r>
              <a:rPr lang="es-ES" sz="1600" dirty="0" err="1" smtClean="0"/>
              <a:t>the</a:t>
            </a:r>
            <a:r>
              <a:rPr lang="es-ES" sz="1600" dirty="0" smtClean="0"/>
              <a:t> </a:t>
            </a:r>
            <a:r>
              <a:rPr lang="es-ES" sz="1600" dirty="0" err="1" smtClean="0"/>
              <a:t>Radiative</a:t>
            </a:r>
            <a:r>
              <a:rPr lang="es-ES" sz="1600" dirty="0" smtClean="0"/>
              <a:t> </a:t>
            </a:r>
            <a:r>
              <a:rPr lang="es-ES" sz="1600" dirty="0" err="1" smtClean="0"/>
              <a:t>Decays</a:t>
            </a:r>
            <a:r>
              <a:rPr lang="es-ES" sz="1600" dirty="0" smtClean="0"/>
              <a:t> </a:t>
            </a:r>
            <a:r>
              <a:rPr lang="es-ES" sz="1600" dirty="0" err="1"/>
              <a:t>g</a:t>
            </a:r>
            <a:r>
              <a:rPr lang="es-ES" sz="1600" dirty="0" err="1" smtClean="0"/>
              <a:t>roup</a:t>
            </a:r>
            <a:r>
              <a:rPr lang="es-ES" sz="1600" dirty="0" smtClean="0"/>
              <a:t> at </a:t>
            </a:r>
            <a:r>
              <a:rPr lang="es-ES" sz="1600" dirty="0" err="1" smtClean="0"/>
              <a:t>LHCb</a:t>
            </a:r>
            <a:r>
              <a:rPr lang="es-ES" sz="1600" dirty="0" smtClean="0"/>
              <a:t> (A. </a:t>
            </a:r>
            <a:r>
              <a:rPr lang="es-ES" sz="1600" dirty="0" err="1" smtClean="0"/>
              <a:t>Oyanguren</a:t>
            </a:r>
            <a:r>
              <a:rPr lang="es-ES" sz="1600" dirty="0" smtClean="0"/>
              <a:t>)</a:t>
            </a:r>
          </a:p>
          <a:p>
            <a:r>
              <a:rPr lang="es-ES" sz="1600" dirty="0" err="1" smtClean="0"/>
              <a:t>Member</a:t>
            </a:r>
            <a:r>
              <a:rPr lang="es-ES" sz="1600" dirty="0" smtClean="0"/>
              <a:t> of </a:t>
            </a:r>
            <a:r>
              <a:rPr lang="es-ES" sz="1600" dirty="0" err="1" smtClean="0"/>
              <a:t>the</a:t>
            </a:r>
            <a:r>
              <a:rPr lang="es-ES" sz="1600" dirty="0" smtClean="0"/>
              <a:t> Heavy </a:t>
            </a:r>
            <a:r>
              <a:rPr lang="es-ES" sz="1600" dirty="0" err="1" smtClean="0"/>
              <a:t>Flavour</a:t>
            </a:r>
            <a:r>
              <a:rPr lang="es-ES" sz="1600" dirty="0" smtClean="0"/>
              <a:t> </a:t>
            </a:r>
            <a:r>
              <a:rPr lang="es-ES" sz="1600" dirty="0" err="1" smtClean="0"/>
              <a:t>Averaging</a:t>
            </a:r>
            <a:r>
              <a:rPr lang="es-ES" sz="1600" dirty="0" smtClean="0"/>
              <a:t> </a:t>
            </a:r>
            <a:r>
              <a:rPr lang="es-ES" sz="1600" dirty="0" err="1"/>
              <a:t>G</a:t>
            </a:r>
            <a:r>
              <a:rPr lang="es-ES" sz="1600" dirty="0" err="1" smtClean="0"/>
              <a:t>roup</a:t>
            </a:r>
            <a:r>
              <a:rPr lang="es-ES" sz="1600" dirty="0" smtClean="0"/>
              <a:t> (A. </a:t>
            </a:r>
            <a:r>
              <a:rPr lang="es-ES" sz="1600" dirty="0" err="1" smtClean="0"/>
              <a:t>Oyanguren</a:t>
            </a:r>
            <a:r>
              <a:rPr lang="es-ES" sz="1600" dirty="0" smtClean="0"/>
              <a:t>)</a:t>
            </a:r>
            <a:endParaRPr lang="es-ES" sz="1600" dirty="0"/>
          </a:p>
        </p:txBody>
      </p:sp>
      <p:sp>
        <p:nvSpPr>
          <p:cNvPr id="17" name="16 CuadroTexto"/>
          <p:cNvSpPr txBox="1"/>
          <p:nvPr/>
        </p:nvSpPr>
        <p:spPr>
          <a:xfrm>
            <a:off x="395536" y="764704"/>
            <a:ext cx="5328592" cy="369332"/>
          </a:xfrm>
          <a:prstGeom prst="rect">
            <a:avLst/>
          </a:prstGeom>
          <a:noFill/>
        </p:spPr>
        <p:txBody>
          <a:bodyPr wrap="square" rtlCol="0">
            <a:spAutoFit/>
          </a:bodyPr>
          <a:lstStyle/>
          <a:p>
            <a:r>
              <a:rPr lang="es-ES" b="1" u="sng" dirty="0" err="1" smtClean="0"/>
              <a:t>Publications</a:t>
            </a:r>
            <a:r>
              <a:rPr lang="es-ES" b="1" u="sng" dirty="0" smtClean="0"/>
              <a:t> in 2015  (</a:t>
            </a:r>
            <a:r>
              <a:rPr lang="es-ES" b="1" u="sng" dirty="0" err="1" smtClean="0"/>
              <a:t>old</a:t>
            </a:r>
            <a:r>
              <a:rPr lang="es-ES" b="1" u="sng" dirty="0" smtClean="0"/>
              <a:t> data):</a:t>
            </a:r>
            <a:endParaRPr lang="es-ES" b="1" u="sng" dirty="0"/>
          </a:p>
        </p:txBody>
      </p:sp>
      <p:sp>
        <p:nvSpPr>
          <p:cNvPr id="18" name="17 CuadroTexto"/>
          <p:cNvSpPr txBox="1"/>
          <p:nvPr/>
        </p:nvSpPr>
        <p:spPr>
          <a:xfrm>
            <a:off x="395536" y="2132856"/>
            <a:ext cx="8424936" cy="646331"/>
          </a:xfrm>
          <a:prstGeom prst="rect">
            <a:avLst/>
          </a:prstGeom>
          <a:noFill/>
        </p:spPr>
        <p:txBody>
          <a:bodyPr wrap="square" rtlCol="0">
            <a:spAutoFit/>
          </a:bodyPr>
          <a:lstStyle/>
          <a:p>
            <a:r>
              <a:rPr lang="es-ES" b="1" u="sng" dirty="0" err="1" smtClean="0"/>
              <a:t>Conferences</a:t>
            </a:r>
            <a:r>
              <a:rPr lang="es-ES" b="1" u="sng" dirty="0" smtClean="0"/>
              <a:t>:</a:t>
            </a:r>
            <a:r>
              <a:rPr lang="es-ES" dirty="0" smtClean="0"/>
              <a:t> 5 </a:t>
            </a:r>
            <a:r>
              <a:rPr lang="es-ES" dirty="0" err="1" smtClean="0"/>
              <a:t>talks</a:t>
            </a:r>
            <a:r>
              <a:rPr lang="es-ES" dirty="0" smtClean="0"/>
              <a:t> at </a:t>
            </a:r>
            <a:r>
              <a:rPr lang="es-ES" dirty="0" err="1" smtClean="0"/>
              <a:t>international</a:t>
            </a:r>
            <a:r>
              <a:rPr lang="es-ES" dirty="0" smtClean="0"/>
              <a:t> </a:t>
            </a:r>
            <a:r>
              <a:rPr lang="es-ES" dirty="0" err="1" smtClean="0"/>
              <a:t>conferences</a:t>
            </a:r>
            <a:r>
              <a:rPr lang="es-ES" dirty="0" smtClean="0"/>
              <a:t> (2 </a:t>
            </a:r>
            <a:r>
              <a:rPr lang="es-ES" dirty="0" err="1" smtClean="0"/>
              <a:t>talks</a:t>
            </a:r>
            <a:r>
              <a:rPr lang="es-ES" dirty="0" smtClean="0"/>
              <a:t> at HEP-EPS 2015, </a:t>
            </a:r>
            <a:r>
              <a:rPr lang="es-ES" dirty="0" err="1" smtClean="0"/>
              <a:t>Vienna</a:t>
            </a:r>
            <a:r>
              <a:rPr lang="es-ES" dirty="0" smtClean="0"/>
              <a:t>) </a:t>
            </a:r>
          </a:p>
          <a:p>
            <a:endParaRPr lang="es-ES" b="1" u="sng" dirty="0"/>
          </a:p>
        </p:txBody>
      </p:sp>
      <p:sp>
        <p:nvSpPr>
          <p:cNvPr id="19" name="18 CuadroTexto"/>
          <p:cNvSpPr txBox="1"/>
          <p:nvPr/>
        </p:nvSpPr>
        <p:spPr>
          <a:xfrm>
            <a:off x="467544" y="1052736"/>
            <a:ext cx="2277355" cy="646331"/>
          </a:xfrm>
          <a:prstGeom prst="rect">
            <a:avLst/>
          </a:prstGeom>
          <a:noFill/>
        </p:spPr>
        <p:txBody>
          <a:bodyPr wrap="none" rtlCol="0">
            <a:spAutoFit/>
          </a:bodyPr>
          <a:lstStyle/>
          <a:p>
            <a:r>
              <a:rPr lang="es-ES" dirty="0" err="1" smtClean="0"/>
              <a:t>BaBar</a:t>
            </a:r>
            <a:r>
              <a:rPr lang="es-ES" dirty="0" smtClean="0"/>
              <a:t> </a:t>
            </a:r>
            <a:r>
              <a:rPr lang="es-ES" dirty="0" err="1" smtClean="0"/>
              <a:t>publications</a:t>
            </a:r>
            <a:r>
              <a:rPr lang="es-ES" dirty="0" smtClean="0"/>
              <a:t>: 11</a:t>
            </a:r>
          </a:p>
          <a:p>
            <a:r>
              <a:rPr lang="es-ES" dirty="0" err="1" smtClean="0"/>
              <a:t>LHCb</a:t>
            </a:r>
            <a:r>
              <a:rPr lang="es-ES" dirty="0" smtClean="0"/>
              <a:t> </a:t>
            </a:r>
            <a:r>
              <a:rPr lang="es-ES" dirty="0" err="1" smtClean="0"/>
              <a:t>publications</a:t>
            </a:r>
            <a:r>
              <a:rPr lang="es-ES" dirty="0" smtClean="0"/>
              <a:t>:  60</a:t>
            </a:r>
            <a:endParaRPr lang="es-ES" dirty="0"/>
          </a:p>
        </p:txBody>
      </p:sp>
      <p:sp>
        <p:nvSpPr>
          <p:cNvPr id="20" name="19 CuadroTexto"/>
          <p:cNvSpPr txBox="1"/>
          <p:nvPr/>
        </p:nvSpPr>
        <p:spPr>
          <a:xfrm flipH="1">
            <a:off x="2843808" y="1331476"/>
            <a:ext cx="4994842" cy="369332"/>
          </a:xfrm>
          <a:prstGeom prst="rect">
            <a:avLst/>
          </a:prstGeom>
          <a:noFill/>
        </p:spPr>
        <p:txBody>
          <a:bodyPr wrap="square" rtlCol="0">
            <a:spAutoFit/>
          </a:bodyPr>
          <a:lstStyle/>
          <a:p>
            <a:r>
              <a:rPr lang="es-ES" b="1" dirty="0" smtClean="0">
                <a:solidFill>
                  <a:srgbClr val="FF6600"/>
                </a:solidFill>
                <a:sym typeface="Symbol"/>
              </a:rPr>
              <a:t> M</a:t>
            </a:r>
            <a:r>
              <a:rPr lang="es-ES" b="1" dirty="0" smtClean="0">
                <a:solidFill>
                  <a:srgbClr val="FF6600"/>
                </a:solidFill>
              </a:rPr>
              <a:t>ore </a:t>
            </a:r>
            <a:r>
              <a:rPr lang="es-ES" b="1" dirty="0" err="1" smtClean="0">
                <a:solidFill>
                  <a:srgbClr val="FF6600"/>
                </a:solidFill>
              </a:rPr>
              <a:t>expected</a:t>
            </a:r>
            <a:r>
              <a:rPr lang="es-ES" b="1" dirty="0" smtClean="0">
                <a:solidFill>
                  <a:srgbClr val="FF6600"/>
                </a:solidFill>
              </a:rPr>
              <a:t> </a:t>
            </a:r>
            <a:r>
              <a:rPr lang="es-ES" b="1" dirty="0" err="1" smtClean="0">
                <a:solidFill>
                  <a:srgbClr val="FF6600"/>
                </a:solidFill>
              </a:rPr>
              <a:t>for</a:t>
            </a:r>
            <a:r>
              <a:rPr lang="es-ES" b="1" dirty="0" smtClean="0">
                <a:solidFill>
                  <a:srgbClr val="FF6600"/>
                </a:solidFill>
              </a:rPr>
              <a:t> 2016 </a:t>
            </a:r>
            <a:r>
              <a:rPr lang="es-ES" b="1" dirty="0" err="1" smtClean="0">
                <a:solidFill>
                  <a:srgbClr val="FF6600"/>
                </a:solidFill>
              </a:rPr>
              <a:t>with</a:t>
            </a:r>
            <a:r>
              <a:rPr lang="es-ES" b="1" dirty="0" smtClean="0">
                <a:solidFill>
                  <a:srgbClr val="FF6600"/>
                </a:solidFill>
              </a:rPr>
              <a:t> Run2! </a:t>
            </a:r>
            <a:endParaRPr lang="es-ES" b="1" dirty="0">
              <a:solidFill>
                <a:srgbClr val="FF6600"/>
              </a:solidFill>
            </a:endParaRPr>
          </a:p>
        </p:txBody>
      </p:sp>
      <p:sp>
        <p:nvSpPr>
          <p:cNvPr id="22" name="21 CuadroTexto"/>
          <p:cNvSpPr txBox="1"/>
          <p:nvPr/>
        </p:nvSpPr>
        <p:spPr>
          <a:xfrm>
            <a:off x="505010" y="4293096"/>
            <a:ext cx="1258678" cy="830997"/>
          </a:xfrm>
          <a:prstGeom prst="rect">
            <a:avLst/>
          </a:prstGeom>
          <a:noFill/>
        </p:spPr>
        <p:txBody>
          <a:bodyPr wrap="none" rtlCol="0">
            <a:spAutoFit/>
          </a:bodyPr>
          <a:lstStyle/>
          <a:p>
            <a:r>
              <a:rPr lang="es-ES" sz="1600" b="1" dirty="0" err="1" smtClean="0">
                <a:solidFill>
                  <a:srgbClr val="FF0000"/>
                </a:solidFill>
              </a:rPr>
              <a:t>First</a:t>
            </a:r>
            <a:r>
              <a:rPr lang="es-ES" sz="1600" b="1" dirty="0" smtClean="0">
                <a:solidFill>
                  <a:srgbClr val="FF0000"/>
                </a:solidFill>
              </a:rPr>
              <a:t> </a:t>
            </a:r>
            <a:r>
              <a:rPr lang="es-ES" sz="1600" b="1" dirty="0" err="1" smtClean="0">
                <a:solidFill>
                  <a:srgbClr val="FF0000"/>
                </a:solidFill>
              </a:rPr>
              <a:t>Spanish</a:t>
            </a:r>
            <a:endParaRPr lang="es-ES" sz="1600" b="1" dirty="0" smtClean="0">
              <a:solidFill>
                <a:srgbClr val="FF0000"/>
              </a:solidFill>
            </a:endParaRPr>
          </a:p>
          <a:p>
            <a:r>
              <a:rPr lang="es-ES" sz="1600" b="1" dirty="0" err="1" smtClean="0">
                <a:solidFill>
                  <a:srgbClr val="FF0000"/>
                </a:solidFill>
              </a:rPr>
              <a:t>Masterclass</a:t>
            </a:r>
            <a:endParaRPr lang="es-ES" sz="1600" b="1" dirty="0" smtClean="0">
              <a:solidFill>
                <a:srgbClr val="FF0000"/>
              </a:solidFill>
            </a:endParaRPr>
          </a:p>
          <a:p>
            <a:r>
              <a:rPr lang="es-ES" sz="1600" b="1" dirty="0" err="1" smtClean="0">
                <a:solidFill>
                  <a:srgbClr val="FF0000"/>
                </a:solidFill>
              </a:rPr>
              <a:t>on</a:t>
            </a:r>
            <a:r>
              <a:rPr lang="es-ES" sz="1600" b="1" dirty="0" smtClean="0">
                <a:solidFill>
                  <a:srgbClr val="FF0000"/>
                </a:solidFill>
              </a:rPr>
              <a:t> </a:t>
            </a:r>
            <a:r>
              <a:rPr lang="es-ES" sz="1600" b="1" dirty="0" err="1" smtClean="0">
                <a:solidFill>
                  <a:srgbClr val="FF0000"/>
                </a:solidFill>
              </a:rPr>
              <a:t>LHCb</a:t>
            </a:r>
            <a:endParaRPr lang="es-ES" sz="1600" b="1" dirty="0">
              <a:solidFill>
                <a:srgbClr val="FF0000"/>
              </a:solidFill>
            </a:endParaRPr>
          </a:p>
        </p:txBody>
      </p:sp>
      <p:sp>
        <p:nvSpPr>
          <p:cNvPr id="23" name="22 CuadroTexto"/>
          <p:cNvSpPr txBox="1"/>
          <p:nvPr/>
        </p:nvSpPr>
        <p:spPr>
          <a:xfrm>
            <a:off x="395536" y="1700808"/>
            <a:ext cx="8748464" cy="369332"/>
          </a:xfrm>
          <a:prstGeom prst="rect">
            <a:avLst/>
          </a:prstGeom>
          <a:noFill/>
        </p:spPr>
        <p:txBody>
          <a:bodyPr wrap="square" rtlCol="0">
            <a:spAutoFit/>
          </a:bodyPr>
          <a:lstStyle/>
          <a:p>
            <a:r>
              <a:rPr lang="es-ES" b="1" u="sng" dirty="0" err="1" smtClean="0"/>
              <a:t>Master</a:t>
            </a:r>
            <a:r>
              <a:rPr lang="es-ES" b="1" u="sng" dirty="0" smtClean="0"/>
              <a:t> </a:t>
            </a:r>
            <a:r>
              <a:rPr lang="es-ES" b="1" u="sng" dirty="0" err="1" smtClean="0"/>
              <a:t>thesis</a:t>
            </a:r>
            <a:r>
              <a:rPr lang="es-ES" b="1" u="sng" dirty="0" smtClean="0"/>
              <a:t>:</a:t>
            </a:r>
            <a:r>
              <a:rPr lang="es-ES" dirty="0" smtClean="0"/>
              <a:t> 3 </a:t>
            </a:r>
            <a:r>
              <a:rPr lang="es-ES" dirty="0" err="1" smtClean="0"/>
              <a:t>LHCb</a:t>
            </a:r>
            <a:r>
              <a:rPr lang="es-ES" dirty="0" smtClean="0"/>
              <a:t> </a:t>
            </a:r>
            <a:r>
              <a:rPr lang="es-ES" dirty="0" err="1" smtClean="0"/>
              <a:t>Master</a:t>
            </a:r>
            <a:r>
              <a:rPr lang="es-ES" dirty="0" smtClean="0"/>
              <a:t> </a:t>
            </a:r>
            <a:r>
              <a:rPr lang="es-ES" dirty="0" err="1" smtClean="0"/>
              <a:t>thesis</a:t>
            </a:r>
            <a:r>
              <a:rPr lang="es-ES" dirty="0" smtClean="0"/>
              <a:t> (Clara Remón, Mikel Larrañaga, José </a:t>
            </a:r>
            <a:r>
              <a:rPr lang="es-ES" dirty="0" err="1" smtClean="0"/>
              <a:t>Mazorra</a:t>
            </a:r>
            <a:r>
              <a:rPr lang="es-ES" dirty="0" smtClean="0"/>
              <a:t> de </a:t>
            </a:r>
            <a:r>
              <a:rPr lang="es-ES" dirty="0" err="1" smtClean="0"/>
              <a:t>Cos</a:t>
            </a:r>
            <a:r>
              <a:rPr lang="es-ES" dirty="0" smtClean="0"/>
              <a:t>)  </a:t>
            </a:r>
            <a:endParaRPr lang="es-ES" b="1" u="sng" dirty="0"/>
          </a:p>
        </p:txBody>
      </p:sp>
      <p:pic>
        <p:nvPicPr>
          <p:cNvPr id="21" name="Picture 3"/>
          <p:cNvPicPr>
            <a:picLocks noChangeAspect="1" noChangeArrowheads="1"/>
          </p:cNvPicPr>
          <p:nvPr/>
        </p:nvPicPr>
        <p:blipFill>
          <a:blip r:embed="rId6" cstate="print"/>
          <a:srcRect/>
          <a:stretch>
            <a:fillRect/>
          </a:stretch>
        </p:blipFill>
        <p:spPr>
          <a:xfrm>
            <a:off x="7846658" y="5780"/>
            <a:ext cx="1297342" cy="90294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2234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35678" y="10044"/>
            <a:ext cx="8686800" cy="1143000"/>
          </a:xfrm>
        </p:spPr>
        <p:txBody>
          <a:bodyPr>
            <a:normAutofit/>
          </a:bodyPr>
          <a:lstStyle/>
          <a:p>
            <a:r>
              <a:rPr lang="es-ES" sz="3200" dirty="0" smtClean="0"/>
              <a:t>De-excitación gamma de estados no ligados de neutrones poblados en desintegraciones beta</a:t>
            </a:r>
            <a:endParaRPr lang="es-ES" sz="3200" dirty="0"/>
          </a:p>
        </p:txBody>
      </p:sp>
      <p:pic>
        <p:nvPicPr>
          <p:cNvPr id="4" name="Imagen 3" descr="Screen Shot 2015-12-18 at 15.27.13.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5815461"/>
            <a:ext cx="9144000" cy="1136073"/>
          </a:xfrm>
          <a:prstGeom prst="rect">
            <a:avLst/>
          </a:prstGeom>
        </p:spPr>
      </p:pic>
      <p:sp>
        <p:nvSpPr>
          <p:cNvPr id="7" name="CuadroTexto 6"/>
          <p:cNvSpPr txBox="1"/>
          <p:nvPr/>
        </p:nvSpPr>
        <p:spPr>
          <a:xfrm>
            <a:off x="196581" y="1219199"/>
            <a:ext cx="4921760" cy="3493264"/>
          </a:xfrm>
          <a:prstGeom prst="rect">
            <a:avLst/>
          </a:prstGeom>
          <a:noFill/>
        </p:spPr>
        <p:txBody>
          <a:bodyPr wrap="square" rtlCol="0">
            <a:spAutoFit/>
          </a:bodyPr>
          <a:lstStyle/>
          <a:p>
            <a:r>
              <a:rPr lang="es-ES" sz="1700" dirty="0" smtClean="0"/>
              <a:t>Utilizando un detector de absorción total diseñado en el IFIC, hemos realizado un estudio de estados no ligados de neutrones poblados en la desintegración beta de los isótopos </a:t>
            </a:r>
            <a:r>
              <a:rPr lang="es-ES" sz="1700" baseline="30000" dirty="0" smtClean="0"/>
              <a:t>87,88</a:t>
            </a:r>
            <a:r>
              <a:rPr lang="es-ES" sz="1700" dirty="0" smtClean="0"/>
              <a:t>Br y </a:t>
            </a:r>
            <a:r>
              <a:rPr lang="es-ES" sz="1700" baseline="30000" dirty="0" smtClean="0"/>
              <a:t>94</a:t>
            </a:r>
            <a:r>
              <a:rPr lang="es-ES" sz="1700" dirty="0" smtClean="0"/>
              <a:t>Rb. Se ha demostrado experimentalmente que estos estados se desintegran emitiendo radiación gamma en un intervalo energético donde la emisión de neutrones está retardada por la baja energía disponible al neutrón.  </a:t>
            </a:r>
          </a:p>
          <a:p>
            <a:r>
              <a:rPr lang="es-ES" sz="1700" dirty="0" smtClean="0"/>
              <a:t>Estos estudios tienen impacto astrofísico, ya que en el caso del  94Rb los datos pueden ser interpretados asumiendo un aumento de la </a:t>
            </a:r>
            <a:r>
              <a:rPr lang="es-ES" sz="1700" dirty="0" err="1" smtClean="0"/>
              <a:t>photon</a:t>
            </a:r>
            <a:r>
              <a:rPr lang="es-ES" sz="1700" dirty="0" smtClean="0"/>
              <a:t> </a:t>
            </a:r>
            <a:r>
              <a:rPr lang="es-ES" sz="1700" dirty="0" err="1" smtClean="0"/>
              <a:t>strength</a:t>
            </a:r>
            <a:r>
              <a:rPr lang="es-ES" sz="1700" dirty="0"/>
              <a:t> </a:t>
            </a:r>
            <a:r>
              <a:rPr lang="es-ES" sz="1700" dirty="0" smtClean="0"/>
              <a:t>que implica un aumento de las secciones eficaces de </a:t>
            </a:r>
            <a:r>
              <a:rPr lang="es-ES" sz="1700" dirty="0" err="1" smtClean="0"/>
              <a:t>reaccions</a:t>
            </a:r>
            <a:r>
              <a:rPr lang="es-ES" sz="1700" dirty="0" smtClean="0"/>
              <a:t> (</a:t>
            </a:r>
            <a:r>
              <a:rPr lang="es-ES" sz="1700" dirty="0" err="1" smtClean="0"/>
              <a:t>n,gamma</a:t>
            </a:r>
            <a:r>
              <a:rPr lang="es-ES" sz="1700" dirty="0" smtClean="0"/>
              <a:t>) de </a:t>
            </a:r>
            <a:r>
              <a:rPr lang="es-ES" sz="1700" dirty="0" err="1" smtClean="0"/>
              <a:t>interes</a:t>
            </a:r>
            <a:r>
              <a:rPr lang="es-ES" sz="1700" dirty="0" smtClean="0"/>
              <a:t> para el proceso r.</a:t>
            </a:r>
            <a:endParaRPr lang="es-ES" sz="1700" dirty="0"/>
          </a:p>
        </p:txBody>
      </p:sp>
      <p:pic>
        <p:nvPicPr>
          <p:cNvPr id="8" name="Imagen 7" descr="Screen Shot 2015-12-18 at 15.36.09.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18341" y="2971800"/>
            <a:ext cx="4178059" cy="2489200"/>
          </a:xfrm>
          <a:prstGeom prst="rect">
            <a:avLst/>
          </a:prstGeom>
        </p:spPr>
      </p:pic>
      <p:sp>
        <p:nvSpPr>
          <p:cNvPr id="3" name="Rectángulo 2"/>
          <p:cNvSpPr/>
          <p:nvPr/>
        </p:nvSpPr>
        <p:spPr>
          <a:xfrm>
            <a:off x="241300" y="4649569"/>
            <a:ext cx="4572000" cy="646331"/>
          </a:xfrm>
          <a:prstGeom prst="rect">
            <a:avLst/>
          </a:prstGeom>
        </p:spPr>
        <p:txBody>
          <a:bodyPr>
            <a:spAutoFit/>
          </a:bodyPr>
          <a:lstStyle/>
          <a:p>
            <a:r>
              <a:rPr lang="en-US" dirty="0" err="1"/>
              <a:t>Publicación</a:t>
            </a:r>
            <a:r>
              <a:rPr lang="en-US" dirty="0"/>
              <a:t>: </a:t>
            </a:r>
            <a:r>
              <a:rPr lang="en-US" b="1" dirty="0" smtClean="0"/>
              <a:t>J. L. </a:t>
            </a:r>
            <a:r>
              <a:rPr lang="en-US" b="1" dirty="0" err="1" smtClean="0"/>
              <a:t>Tain</a:t>
            </a:r>
            <a:r>
              <a:rPr lang="en-US" b="1" dirty="0" smtClean="0"/>
              <a:t> </a:t>
            </a:r>
            <a:r>
              <a:rPr lang="en-US" b="1" dirty="0"/>
              <a:t>et al. </a:t>
            </a:r>
            <a:r>
              <a:rPr lang="en-US" dirty="0"/>
              <a:t>PRL </a:t>
            </a:r>
            <a:r>
              <a:rPr lang="en-US" dirty="0" smtClean="0"/>
              <a:t>115 </a:t>
            </a:r>
            <a:endParaRPr lang="en-US" dirty="0"/>
          </a:p>
          <a:p>
            <a:r>
              <a:rPr lang="en-US" dirty="0"/>
              <a:t>Exp. spokesperson: </a:t>
            </a:r>
            <a:r>
              <a:rPr lang="en-US" b="1" dirty="0" smtClean="0"/>
              <a:t>A. Algora, J. L. </a:t>
            </a:r>
            <a:r>
              <a:rPr lang="en-US" b="1" dirty="0" err="1" smtClean="0"/>
              <a:t>Tain</a:t>
            </a:r>
            <a:endParaRPr lang="es-ES" b="1" dirty="0"/>
          </a:p>
        </p:txBody>
      </p:sp>
      <p:pic>
        <p:nvPicPr>
          <p:cNvPr id="9" name="Picture 4" descr="DSC_0492"/>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1111" t="20943" r="8333" b="18324"/>
          <a:stretch>
            <a:fillRect/>
          </a:stretch>
        </p:blipFill>
        <p:spPr bwMode="auto">
          <a:xfrm>
            <a:off x="5257800" y="1143000"/>
            <a:ext cx="3657600" cy="1828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 name="Rectángulo 4"/>
          <p:cNvSpPr/>
          <p:nvPr/>
        </p:nvSpPr>
        <p:spPr>
          <a:xfrm>
            <a:off x="254000" y="5169130"/>
            <a:ext cx="6223000" cy="646331"/>
          </a:xfrm>
          <a:prstGeom prst="rect">
            <a:avLst/>
          </a:prstGeom>
        </p:spPr>
        <p:txBody>
          <a:bodyPr wrap="square">
            <a:spAutoFit/>
          </a:bodyPr>
          <a:lstStyle/>
          <a:p>
            <a:r>
              <a:rPr lang="es-ES" dirty="0" smtClean="0"/>
              <a:t>Nota CPAN: </a:t>
            </a:r>
            <a:r>
              <a:rPr lang="es-ES" dirty="0" smtClean="0">
                <a:hlinkClick r:id="rId7"/>
              </a:rPr>
              <a:t>https</a:t>
            </a:r>
            <a:r>
              <a:rPr lang="es-ES" dirty="0">
                <a:hlinkClick r:id="rId7"/>
              </a:rPr>
              <a:t>://www.i-cpan.es/detalleNoticia.php?id=</a:t>
            </a:r>
            <a:r>
              <a:rPr lang="es-ES" dirty="0" smtClean="0">
                <a:hlinkClick r:id="rId7"/>
              </a:rPr>
              <a:t>460</a:t>
            </a:r>
            <a:endParaRPr lang="es-ES" dirty="0" smtClean="0"/>
          </a:p>
          <a:p>
            <a:r>
              <a:rPr lang="es-ES" dirty="0" smtClean="0"/>
              <a:t>Trabajo tesis: </a:t>
            </a:r>
            <a:r>
              <a:rPr lang="es-ES" dirty="0" err="1" smtClean="0"/>
              <a:t>Ebhelixes</a:t>
            </a:r>
            <a:r>
              <a:rPr lang="es-ES" dirty="0" smtClean="0"/>
              <a:t> Valencia</a:t>
            </a:r>
            <a:endParaRPr lang="es-ES" dirty="0"/>
          </a:p>
        </p:txBody>
      </p:sp>
      <p:pic>
        <p:nvPicPr>
          <p:cNvPr id="10" name="Picture 5" descr="Logo Gamma.png"/>
          <p:cNvPicPr>
            <a:picLocks noChangeAspect="1"/>
          </p:cNvPicPr>
          <p:nvPr/>
        </p:nvPicPr>
        <p:blipFill>
          <a:blip r:embed="rId8"/>
          <a:stretch>
            <a:fillRect/>
          </a:stretch>
        </p:blipFill>
        <p:spPr>
          <a:xfrm>
            <a:off x="8101401" y="0"/>
            <a:ext cx="1029374" cy="102937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59994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505218"/>
            <a:ext cx="9321800" cy="2926380"/>
          </a:xfrm>
        </p:spPr>
        <p:txBody>
          <a:bodyPr>
            <a:normAutofit fontScale="90000"/>
          </a:bodyPr>
          <a:lstStyle/>
          <a:p>
            <a:pPr algn="l"/>
            <a:r>
              <a:rPr lang="es-ES" sz="3200" dirty="0" smtClean="0"/>
              <a:t>Estudios de núcleos exóticos en  RIKEN (Japón)</a:t>
            </a:r>
            <a:br>
              <a:rPr lang="es-ES" sz="3200" dirty="0" smtClean="0"/>
            </a:br>
            <a:r>
              <a:rPr lang="es-ES" sz="3200" dirty="0" smtClean="0"/>
              <a:t>A. </a:t>
            </a:r>
            <a:r>
              <a:rPr lang="es-ES" sz="3200" dirty="0" err="1" smtClean="0"/>
              <a:t>Algora</a:t>
            </a:r>
            <a:r>
              <a:rPr lang="es-ES" sz="3200" dirty="0" smtClean="0"/>
              <a:t> et al.</a:t>
            </a:r>
            <a:br>
              <a:rPr lang="es-ES" sz="3200" dirty="0" smtClean="0"/>
            </a:br>
            <a:r>
              <a:rPr lang="es-ES" sz="3200" dirty="0" smtClean="0"/>
              <a:t>B. </a:t>
            </a:r>
            <a:r>
              <a:rPr lang="es-ES" sz="3200" dirty="0" err="1" smtClean="0"/>
              <a:t>Blank</a:t>
            </a:r>
            <a:r>
              <a:rPr lang="es-ES" sz="3200" dirty="0" smtClean="0"/>
              <a:t> et al.</a:t>
            </a:r>
            <a:br>
              <a:rPr lang="es-ES" sz="3200" dirty="0" smtClean="0"/>
            </a:br>
            <a:r>
              <a:rPr lang="es-ES" sz="3200" dirty="0" smtClean="0"/>
              <a:t>B. Rubio et al.</a:t>
            </a:r>
            <a:br>
              <a:rPr lang="es-ES" sz="3200" dirty="0" smtClean="0"/>
            </a:br>
            <a:r>
              <a:rPr lang="es-ES" sz="3200" dirty="0" smtClean="0"/>
              <a:t>Descubrimiento de nuevos isótopos</a:t>
            </a:r>
            <a:br>
              <a:rPr lang="es-ES" sz="3200" dirty="0" smtClean="0"/>
            </a:br>
            <a:r>
              <a:rPr lang="es-ES" sz="3200" dirty="0" smtClean="0"/>
              <a:t>Estudio de los núcleos de Ge, Se, y Kr más exóticos</a:t>
            </a:r>
            <a:br>
              <a:rPr lang="es-ES" sz="3200" dirty="0" smtClean="0"/>
            </a:br>
            <a:r>
              <a:rPr lang="es-ES" sz="3200" dirty="0" smtClean="0"/>
              <a:t/>
            </a:r>
            <a:br>
              <a:rPr lang="es-ES" sz="3200" dirty="0" smtClean="0"/>
            </a:br>
            <a:endParaRPr lang="es-ES" sz="3200" dirty="0"/>
          </a:p>
        </p:txBody>
      </p:sp>
      <p:pic>
        <p:nvPicPr>
          <p:cNvPr id="9" name="Picture 5" descr="Logo Gamma.png"/>
          <p:cNvPicPr>
            <a:picLocks noChangeAspect="1"/>
          </p:cNvPicPr>
          <p:nvPr/>
        </p:nvPicPr>
        <p:blipFill>
          <a:blip r:embed="rId3"/>
          <a:stretch>
            <a:fillRect/>
          </a:stretch>
        </p:blipFill>
        <p:spPr>
          <a:xfrm>
            <a:off x="8101401" y="0"/>
            <a:ext cx="1029374" cy="1029374"/>
          </a:xfrm>
          <a:prstGeom prst="rect">
            <a:avLst/>
          </a:prstGeom>
        </p:spPr>
      </p:pic>
      <p:pic>
        <p:nvPicPr>
          <p:cNvPr id="4" name="Imagen 3" descr="Screenshot 2015-12-21 13.28.44.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5040" y="2860307"/>
            <a:ext cx="5789891" cy="3553051"/>
          </a:xfrm>
          <a:prstGeom prst="rect">
            <a:avLst/>
          </a:prstGeom>
        </p:spPr>
      </p:pic>
      <p:sp>
        <p:nvSpPr>
          <p:cNvPr id="8" name="Elipse 7"/>
          <p:cNvSpPr/>
          <p:nvPr/>
        </p:nvSpPr>
        <p:spPr>
          <a:xfrm>
            <a:off x="1654494" y="3755002"/>
            <a:ext cx="339195" cy="359418"/>
          </a:xfrm>
          <a:prstGeom prst="ellipse">
            <a:avLst/>
          </a:prstGeom>
          <a:noFill/>
          <a:ln w="38100" cmpd="sng">
            <a:solidFill>
              <a:srgbClr val="FB00ED"/>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Elipse 10"/>
          <p:cNvSpPr/>
          <p:nvPr/>
        </p:nvSpPr>
        <p:spPr>
          <a:xfrm>
            <a:off x="2054882" y="3356270"/>
            <a:ext cx="339195" cy="359418"/>
          </a:xfrm>
          <a:prstGeom prst="ellipse">
            <a:avLst/>
          </a:prstGeom>
          <a:noFill/>
          <a:ln w="38100" cmpd="sng">
            <a:solidFill>
              <a:srgbClr val="FB00ED"/>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Elipse 11"/>
          <p:cNvSpPr/>
          <p:nvPr/>
        </p:nvSpPr>
        <p:spPr>
          <a:xfrm>
            <a:off x="1772499" y="3356270"/>
            <a:ext cx="339195" cy="359418"/>
          </a:xfrm>
          <a:prstGeom prst="ellipse">
            <a:avLst/>
          </a:prstGeom>
          <a:noFill/>
          <a:ln w="38100" cmpd="sng">
            <a:solidFill>
              <a:srgbClr val="FB00ED"/>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Elipse 12"/>
          <p:cNvSpPr/>
          <p:nvPr/>
        </p:nvSpPr>
        <p:spPr>
          <a:xfrm>
            <a:off x="1602901" y="4212202"/>
            <a:ext cx="339195" cy="359418"/>
          </a:xfrm>
          <a:prstGeom prst="ellipse">
            <a:avLst/>
          </a:prstGeom>
          <a:noFill/>
          <a:ln w="38100" cmpd="sng">
            <a:solidFill>
              <a:srgbClr val="FB00ED"/>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6" name="Elipse 15"/>
          <p:cNvSpPr/>
          <p:nvPr/>
        </p:nvSpPr>
        <p:spPr>
          <a:xfrm>
            <a:off x="1993689" y="3715688"/>
            <a:ext cx="339195" cy="359418"/>
          </a:xfrm>
          <a:prstGeom prst="ellipse">
            <a:avLst/>
          </a:prstGeom>
          <a:noFill/>
          <a:ln w="38100" cmpd="sng">
            <a:solidFill>
              <a:srgbClr val="FB00ED"/>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7" name="Elipse 16"/>
          <p:cNvSpPr/>
          <p:nvPr/>
        </p:nvSpPr>
        <p:spPr>
          <a:xfrm>
            <a:off x="1885284" y="4145578"/>
            <a:ext cx="339195" cy="359418"/>
          </a:xfrm>
          <a:prstGeom prst="ellipse">
            <a:avLst/>
          </a:prstGeom>
          <a:noFill/>
          <a:ln w="38100" cmpd="sng">
            <a:solidFill>
              <a:srgbClr val="FB00ED"/>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 name="CuadroTexto 5"/>
          <p:cNvSpPr txBox="1"/>
          <p:nvPr/>
        </p:nvSpPr>
        <p:spPr>
          <a:xfrm>
            <a:off x="6418040" y="3755002"/>
            <a:ext cx="2492990" cy="646331"/>
          </a:xfrm>
          <a:prstGeom prst="rect">
            <a:avLst/>
          </a:prstGeom>
          <a:noFill/>
        </p:spPr>
        <p:txBody>
          <a:bodyPr wrap="none" rtlCol="0">
            <a:spAutoFit/>
          </a:bodyPr>
          <a:lstStyle/>
          <a:p>
            <a:r>
              <a:rPr lang="es-ES_tradnl" dirty="0" smtClean="0"/>
              <a:t>Alcanzado el límite de </a:t>
            </a:r>
          </a:p>
          <a:p>
            <a:r>
              <a:rPr lang="es-ES_tradnl" dirty="0" smtClean="0"/>
              <a:t>Existencia de los núcleos</a:t>
            </a:r>
            <a:endParaRPr lang="es-ES_tradnl" dirty="0"/>
          </a:p>
        </p:txBody>
      </p:sp>
      <p:pic>
        <p:nvPicPr>
          <p:cNvPr id="18" name="Imagen 17"/>
          <p:cNvPicPr>
            <a:picLocks noChangeAspect="1"/>
          </p:cNvPicPr>
          <p:nvPr/>
        </p:nvPicPr>
        <p:blipFill>
          <a:blip r:embed="rId5"/>
          <a:stretch>
            <a:fillRect/>
          </a:stretch>
        </p:blipFill>
        <p:spPr>
          <a:xfrm>
            <a:off x="6650182" y="4942550"/>
            <a:ext cx="1838635" cy="1061155"/>
          </a:xfrm>
          <a:prstGeom prst="rect">
            <a:avLst/>
          </a:prstGeom>
        </p:spPr>
      </p:pic>
      <p:sp>
        <p:nvSpPr>
          <p:cNvPr id="19" name="Elipse 18"/>
          <p:cNvSpPr/>
          <p:nvPr/>
        </p:nvSpPr>
        <p:spPr>
          <a:xfrm>
            <a:off x="7548679" y="5420859"/>
            <a:ext cx="648232" cy="314054"/>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5556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321800" cy="1143000"/>
          </a:xfrm>
        </p:spPr>
        <p:txBody>
          <a:bodyPr>
            <a:normAutofit/>
          </a:bodyPr>
          <a:lstStyle/>
          <a:p>
            <a:pPr algn="l"/>
            <a:r>
              <a:rPr lang="es-ES" sz="3200" dirty="0" smtClean="0"/>
              <a:t>Primeras medidas (n,</a:t>
            </a:r>
            <a:r>
              <a:rPr lang="es-ES" sz="3200" dirty="0" smtClean="0">
                <a:latin typeface="Symbol" pitchFamily="18" charset="2"/>
              </a:rPr>
              <a:t>g</a:t>
            </a:r>
            <a:r>
              <a:rPr lang="es-ES" sz="3200" dirty="0" smtClean="0"/>
              <a:t>) de isótopos radiactivos </a:t>
            </a:r>
            <a:br>
              <a:rPr lang="es-ES" sz="3200" dirty="0" smtClean="0"/>
            </a:br>
            <a:r>
              <a:rPr lang="es-ES" sz="3200" dirty="0" smtClean="0"/>
              <a:t>de interés astrofísico en </a:t>
            </a:r>
            <a:r>
              <a:rPr lang="es-ES" sz="3200" dirty="0" err="1" smtClean="0"/>
              <a:t>n_TOF</a:t>
            </a:r>
            <a:r>
              <a:rPr lang="es-ES" sz="3200" dirty="0" smtClean="0"/>
              <a:t> EAR2</a:t>
            </a:r>
            <a:endParaRPr lang="es-ES" sz="3200" dirty="0"/>
          </a:p>
        </p:txBody>
      </p:sp>
      <p:pic>
        <p:nvPicPr>
          <p:cNvPr id="9" name="Picture 5" descr="Logo Gamma.png"/>
          <p:cNvPicPr>
            <a:picLocks noChangeAspect="1"/>
          </p:cNvPicPr>
          <p:nvPr/>
        </p:nvPicPr>
        <p:blipFill>
          <a:blip r:embed="rId3"/>
          <a:stretch>
            <a:fillRect/>
          </a:stretch>
        </p:blipFill>
        <p:spPr>
          <a:xfrm>
            <a:off x="8101401" y="0"/>
            <a:ext cx="1029374" cy="1029374"/>
          </a:xfrm>
          <a:prstGeom prst="rect">
            <a:avLst/>
          </a:prstGeom>
        </p:spPr>
      </p:pic>
      <p:pic>
        <p:nvPicPr>
          <p:cNvPr id="1026" name="Picture 2" descr="D:\fotos\fotos_julio_2015\DSC_0230.JPG"/>
          <p:cNvPicPr>
            <a:picLocks noChangeAspect="1" noChangeArrowheads="1"/>
          </p:cNvPicPr>
          <p:nvPr/>
        </p:nvPicPr>
        <p:blipFill>
          <a:blip r:embed="rId4"/>
          <a:srcRect/>
          <a:stretch>
            <a:fillRect/>
          </a:stretch>
        </p:blipFill>
        <p:spPr bwMode="auto">
          <a:xfrm>
            <a:off x="5262128" y="1419225"/>
            <a:ext cx="3523731" cy="1981200"/>
          </a:xfrm>
          <a:prstGeom prst="rect">
            <a:avLst/>
          </a:prstGeom>
          <a:noFill/>
          <a:ln>
            <a:solidFill>
              <a:srgbClr val="FF0000"/>
            </a:solidFill>
          </a:ln>
        </p:spPr>
      </p:pic>
      <p:pic>
        <p:nvPicPr>
          <p:cNvPr id="5"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02157" y="1419225"/>
            <a:ext cx="3862202" cy="496936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Rectangle 5"/>
          <p:cNvSpPr/>
          <p:nvPr/>
        </p:nvSpPr>
        <p:spPr>
          <a:xfrm>
            <a:off x="1976718" y="2420471"/>
            <a:ext cx="753035" cy="37651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8" name="Straight Connector 7"/>
          <p:cNvCxnSpPr/>
          <p:nvPr/>
        </p:nvCxnSpPr>
        <p:spPr>
          <a:xfrm>
            <a:off x="2729753" y="2796988"/>
            <a:ext cx="2532375" cy="6034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729753" y="1419225"/>
            <a:ext cx="2532375" cy="10012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277584" y="3735977"/>
            <a:ext cx="4866416" cy="523220"/>
          </a:xfrm>
          <a:prstGeom prst="rect">
            <a:avLst/>
          </a:prstGeom>
          <a:noFill/>
        </p:spPr>
        <p:txBody>
          <a:bodyPr wrap="square" rtlCol="0">
            <a:spAutoFit/>
          </a:bodyPr>
          <a:lstStyle/>
          <a:p>
            <a:r>
              <a:rPr lang="es-ES" sz="1400" i="1" dirty="0" err="1" smtClean="0"/>
              <a:t>Neutron</a:t>
            </a:r>
            <a:r>
              <a:rPr lang="es-ES" sz="1400" i="1" dirty="0" smtClean="0"/>
              <a:t> capture at </a:t>
            </a:r>
            <a:r>
              <a:rPr lang="es-ES" sz="1400" i="1" dirty="0" err="1" smtClean="0"/>
              <a:t>the</a:t>
            </a:r>
            <a:r>
              <a:rPr lang="es-ES" sz="1400" i="1" dirty="0" smtClean="0"/>
              <a:t> s-</a:t>
            </a:r>
            <a:r>
              <a:rPr lang="es-ES" sz="1400" i="1" dirty="0" err="1" smtClean="0"/>
              <a:t>process</a:t>
            </a:r>
            <a:r>
              <a:rPr lang="es-ES" sz="1400" i="1" dirty="0" smtClean="0"/>
              <a:t> </a:t>
            </a:r>
            <a:r>
              <a:rPr lang="es-ES" sz="1400" i="1" dirty="0" err="1" smtClean="0"/>
              <a:t>branching</a:t>
            </a:r>
            <a:r>
              <a:rPr lang="es-ES" sz="1400" i="1" dirty="0" smtClean="0"/>
              <a:t> </a:t>
            </a:r>
            <a:r>
              <a:rPr lang="es-ES" sz="1400" i="1" dirty="0" err="1" smtClean="0"/>
              <a:t>points</a:t>
            </a:r>
            <a:r>
              <a:rPr lang="es-ES" sz="1400" i="1" dirty="0" smtClean="0"/>
              <a:t> </a:t>
            </a:r>
            <a:r>
              <a:rPr lang="es-ES" sz="1400" i="1" baseline="30000" dirty="0" smtClean="0"/>
              <a:t>171</a:t>
            </a:r>
            <a:r>
              <a:rPr lang="es-ES" sz="1400" i="1" dirty="0" smtClean="0"/>
              <a:t>Tl, </a:t>
            </a:r>
            <a:r>
              <a:rPr lang="es-ES" sz="1400" i="1" baseline="30000" dirty="0" smtClean="0"/>
              <a:t>204</a:t>
            </a:r>
            <a:r>
              <a:rPr lang="es-ES" sz="1400" i="1" dirty="0" smtClean="0"/>
              <a:t>Tl</a:t>
            </a:r>
          </a:p>
          <a:p>
            <a:r>
              <a:rPr lang="es-ES" sz="1400" dirty="0" err="1" smtClean="0"/>
              <a:t>Spokespersons</a:t>
            </a:r>
            <a:r>
              <a:rPr lang="es-ES" sz="1400" dirty="0" smtClean="0"/>
              <a:t>: C. Guerrero (</a:t>
            </a:r>
            <a:r>
              <a:rPr lang="es-ES" sz="1400" dirty="0" err="1" smtClean="0"/>
              <a:t>U.Sevilla</a:t>
            </a:r>
            <a:r>
              <a:rPr lang="es-ES" sz="1400" dirty="0" smtClean="0"/>
              <a:t>), </a:t>
            </a:r>
            <a:r>
              <a:rPr lang="es-ES" sz="1400" b="1" dirty="0" smtClean="0"/>
              <a:t>C. Domingo-Pardo </a:t>
            </a:r>
            <a:r>
              <a:rPr lang="es-ES" sz="1400" dirty="0" smtClean="0"/>
              <a:t>(IFIC)</a:t>
            </a:r>
            <a:endParaRPr lang="es-ES" sz="1400" dirty="0"/>
          </a:p>
        </p:txBody>
      </p:sp>
      <p:pic>
        <p:nvPicPr>
          <p:cNvPr id="13" name="Picture 3"/>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907" t="6219" r="8583" b="2073"/>
          <a:stretch>
            <a:fillRect/>
          </a:stretch>
        </p:blipFill>
        <p:spPr bwMode="auto">
          <a:xfrm>
            <a:off x="4500401" y="4394205"/>
            <a:ext cx="4447656" cy="209649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6005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78462"/>
            <a:ext cx="8686800" cy="1143000"/>
          </a:xfrm>
        </p:spPr>
        <p:txBody>
          <a:bodyPr>
            <a:normAutofit/>
          </a:bodyPr>
          <a:lstStyle/>
          <a:p>
            <a:r>
              <a:rPr lang="es-ES" sz="3200" dirty="0" smtClean="0"/>
              <a:t>El proyecto BRIKEN</a:t>
            </a:r>
            <a:endParaRPr lang="es-ES" sz="3200" dirty="0"/>
          </a:p>
        </p:txBody>
      </p:sp>
      <p:pic>
        <p:nvPicPr>
          <p:cNvPr id="3" name="Picture 5" descr="C:\Users\domingo\Documents\work\BRIKEN\BRIKEN_PAC_CP\material_cp\BRikenNotInsterted1_v2.png"/>
          <p:cNvPicPr>
            <a:picLocks noChangeAspect="1" noChangeArrowheads="1"/>
          </p:cNvPicPr>
          <p:nvPr/>
        </p:nvPicPr>
        <p:blipFill>
          <a:blip r:embed="rId3" cstate="print"/>
          <a:srcRect l="3041" t="2485" r="7907"/>
          <a:stretch>
            <a:fillRect/>
          </a:stretch>
        </p:blipFill>
        <p:spPr bwMode="auto">
          <a:xfrm>
            <a:off x="5450226" y="991221"/>
            <a:ext cx="3519114" cy="2829716"/>
          </a:xfrm>
          <a:prstGeom prst="rect">
            <a:avLst/>
          </a:prstGeom>
          <a:noFill/>
        </p:spPr>
      </p:pic>
      <p:sp>
        <p:nvSpPr>
          <p:cNvPr id="4" name="CuadroTexto 3"/>
          <p:cNvSpPr txBox="1"/>
          <p:nvPr/>
        </p:nvSpPr>
        <p:spPr>
          <a:xfrm>
            <a:off x="127000" y="977900"/>
            <a:ext cx="5435600" cy="5909311"/>
          </a:xfrm>
          <a:prstGeom prst="rect">
            <a:avLst/>
          </a:prstGeom>
          <a:noFill/>
        </p:spPr>
        <p:txBody>
          <a:bodyPr wrap="square" rtlCol="0">
            <a:spAutoFit/>
          </a:bodyPr>
          <a:lstStyle/>
          <a:p>
            <a:r>
              <a:rPr lang="es-ES" b="1" dirty="0"/>
              <a:t>Beta-</a:t>
            </a:r>
            <a:r>
              <a:rPr lang="es-ES" b="1" dirty="0" err="1"/>
              <a:t>delayed</a:t>
            </a:r>
            <a:r>
              <a:rPr lang="es-ES" b="1" dirty="0"/>
              <a:t> </a:t>
            </a:r>
            <a:r>
              <a:rPr lang="es-ES" b="1" dirty="0" err="1"/>
              <a:t>neutrons</a:t>
            </a:r>
            <a:r>
              <a:rPr lang="es-ES" b="1" dirty="0"/>
              <a:t> at RIKEN (BRIKEN</a:t>
            </a:r>
            <a:r>
              <a:rPr lang="es-ES" b="1" dirty="0" smtClean="0"/>
              <a:t>)</a:t>
            </a:r>
          </a:p>
          <a:p>
            <a:r>
              <a:rPr lang="es-ES" dirty="0" smtClean="0"/>
              <a:t>Es un proyecto que engloba la construcción del mayor sistema de detectores de </a:t>
            </a:r>
            <a:r>
              <a:rPr lang="es-ES" baseline="30000" dirty="0" smtClean="0"/>
              <a:t>3</a:t>
            </a:r>
            <a:r>
              <a:rPr lang="es-ES" dirty="0" smtClean="0"/>
              <a:t>He jamás concebido en el marco de una gran colaboración internacional y su utilización en la instalación de haces radioactivos RIKEN de Japón . En este proyecto grupos españoles y en particular el grupo del IFIC tiene un papel determinante.</a:t>
            </a:r>
          </a:p>
          <a:p>
            <a:endParaRPr lang="es-ES" dirty="0"/>
          </a:p>
          <a:p>
            <a:r>
              <a:rPr lang="es-ES" dirty="0" smtClean="0"/>
              <a:t>Portavoz de la colaboración: </a:t>
            </a:r>
            <a:r>
              <a:rPr lang="es-ES" b="1" dirty="0" smtClean="0"/>
              <a:t>Cesar Domingo</a:t>
            </a:r>
          </a:p>
          <a:p>
            <a:r>
              <a:rPr lang="es-ES" dirty="0"/>
              <a:t>D</a:t>
            </a:r>
            <a:r>
              <a:rPr lang="es-ES" dirty="0" smtClean="0"/>
              <a:t>esarrollo </a:t>
            </a:r>
            <a:r>
              <a:rPr lang="es-ES" dirty="0" err="1" smtClean="0"/>
              <a:t>sist</a:t>
            </a:r>
            <a:r>
              <a:rPr lang="es-ES" dirty="0" smtClean="0"/>
              <a:t>. adquisición: </a:t>
            </a:r>
            <a:r>
              <a:rPr lang="es-ES" b="1" dirty="0" smtClean="0"/>
              <a:t>Jorge </a:t>
            </a:r>
            <a:r>
              <a:rPr lang="es-ES" b="1" dirty="0" err="1" smtClean="0"/>
              <a:t>Agramunt</a:t>
            </a:r>
            <a:endParaRPr lang="es-ES" b="1" dirty="0" smtClean="0"/>
          </a:p>
          <a:p>
            <a:endParaRPr lang="es-ES" dirty="0"/>
          </a:p>
          <a:p>
            <a:r>
              <a:rPr lang="es-ES" dirty="0" smtClean="0"/>
              <a:t>Hasta el momento se han aprobado cuatro propuestas de experimento con </a:t>
            </a:r>
            <a:r>
              <a:rPr lang="es-ES" b="1" dirty="0" smtClean="0"/>
              <a:t>17 días de haz en total</a:t>
            </a:r>
            <a:r>
              <a:rPr lang="es-ES" dirty="0" smtClean="0"/>
              <a:t>, de las cuales dos tienen portavoces españoles del IFIC.</a:t>
            </a:r>
          </a:p>
          <a:p>
            <a:endParaRPr lang="es-ES" dirty="0" smtClean="0"/>
          </a:p>
          <a:p>
            <a:r>
              <a:rPr lang="es-ES" b="1" dirty="0" smtClean="0"/>
              <a:t>Región 78Ni </a:t>
            </a:r>
            <a:r>
              <a:rPr lang="es-ES" dirty="0" smtClean="0"/>
              <a:t>(NP1412-RIBF127R1)</a:t>
            </a:r>
          </a:p>
          <a:p>
            <a:r>
              <a:rPr lang="es-ES" dirty="0" err="1" smtClean="0"/>
              <a:t>Spokespersons</a:t>
            </a:r>
            <a:r>
              <a:rPr lang="es-ES" dirty="0" smtClean="0"/>
              <a:t>: </a:t>
            </a:r>
            <a:r>
              <a:rPr lang="es-ES" dirty="0" err="1" smtClean="0"/>
              <a:t>Rykaczewski</a:t>
            </a:r>
            <a:r>
              <a:rPr lang="es-ES" dirty="0" smtClean="0"/>
              <a:t>, </a:t>
            </a:r>
            <a:r>
              <a:rPr lang="es-ES" b="1" dirty="0" err="1" smtClean="0"/>
              <a:t>Tain</a:t>
            </a:r>
            <a:r>
              <a:rPr lang="es-ES" dirty="0" smtClean="0"/>
              <a:t>, </a:t>
            </a:r>
            <a:r>
              <a:rPr lang="es-ES" dirty="0" err="1" smtClean="0"/>
              <a:t>Grzywacz</a:t>
            </a:r>
            <a:r>
              <a:rPr lang="es-ES" dirty="0" smtClean="0"/>
              <a:t>, </a:t>
            </a:r>
            <a:r>
              <a:rPr lang="es-ES" dirty="0" err="1" smtClean="0"/>
              <a:t>Dillman</a:t>
            </a:r>
            <a:endParaRPr lang="es-ES" dirty="0" smtClean="0"/>
          </a:p>
          <a:p>
            <a:r>
              <a:rPr lang="es-ES" b="1" dirty="0"/>
              <a:t>Región 110~125 </a:t>
            </a:r>
            <a:r>
              <a:rPr lang="es-ES" dirty="0"/>
              <a:t>(NP1512-</a:t>
            </a:r>
            <a:r>
              <a:rPr lang="es-ES" dirty="0" smtClean="0"/>
              <a:t>RIBF139)</a:t>
            </a:r>
          </a:p>
          <a:p>
            <a:r>
              <a:rPr lang="es-ES" dirty="0" err="1" smtClean="0"/>
              <a:t>Spokespersons</a:t>
            </a:r>
            <a:r>
              <a:rPr lang="es-ES" dirty="0" smtClean="0"/>
              <a:t>: </a:t>
            </a:r>
            <a:r>
              <a:rPr lang="es-ES" dirty="0" err="1" smtClean="0"/>
              <a:t>Nishimura</a:t>
            </a:r>
            <a:r>
              <a:rPr lang="es-ES" dirty="0" smtClean="0"/>
              <a:t>, </a:t>
            </a:r>
            <a:r>
              <a:rPr lang="es-ES" b="1" dirty="0" smtClean="0"/>
              <a:t>Algora</a:t>
            </a:r>
            <a:endParaRPr lang="es-ES" b="1" dirty="0"/>
          </a:p>
          <a:p>
            <a:r>
              <a:rPr lang="es-ES" dirty="0" smtClean="0"/>
              <a:t>3 </a:t>
            </a:r>
            <a:r>
              <a:rPr lang="es-ES" dirty="0" err="1" smtClean="0"/>
              <a:t>Workshops</a:t>
            </a:r>
            <a:r>
              <a:rPr lang="es-ES" dirty="0"/>
              <a:t> </a:t>
            </a:r>
            <a:r>
              <a:rPr lang="es-ES" dirty="0" smtClean="0"/>
              <a:t>de la colaboración, dos organizados en Valencia (2015, 2012)</a:t>
            </a:r>
            <a:endParaRPr lang="es-ES" dirty="0"/>
          </a:p>
        </p:txBody>
      </p:sp>
      <p:pic>
        <p:nvPicPr>
          <p:cNvPr id="5" name="Imagen 4" descr="thumb_DSC_0517_1024.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50226" y="4241886"/>
            <a:ext cx="3886200" cy="2607561"/>
          </a:xfrm>
          <a:prstGeom prst="rect">
            <a:avLst/>
          </a:prstGeom>
        </p:spPr>
      </p:pic>
      <p:pic>
        <p:nvPicPr>
          <p:cNvPr id="6" name="Picture 5" descr="Logo Gamma.png"/>
          <p:cNvPicPr>
            <a:picLocks noChangeAspect="1"/>
          </p:cNvPicPr>
          <p:nvPr/>
        </p:nvPicPr>
        <p:blipFill>
          <a:blip r:embed="rId5"/>
          <a:stretch>
            <a:fillRect/>
          </a:stretch>
        </p:blipFill>
        <p:spPr>
          <a:xfrm>
            <a:off x="8101401" y="0"/>
            <a:ext cx="1029374" cy="102937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3251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1149</TotalTime>
  <Words>5222</Words>
  <Application>Microsoft Macintosh PowerPoint</Application>
  <PresentationFormat>Presentación en pantalla (4:3)</PresentationFormat>
  <Paragraphs>640</Paragraphs>
  <Slides>59</Slides>
  <Notes>18</Notes>
  <HiddenSlides>0</HiddenSlides>
  <MMClips>0</MMClips>
  <ScaleCrop>false</ScaleCrop>
  <HeadingPairs>
    <vt:vector size="6" baseType="variant">
      <vt:variant>
        <vt:lpstr>Plantilla de diseño</vt:lpstr>
      </vt:variant>
      <vt:variant>
        <vt:i4>1</vt:i4>
      </vt:variant>
      <vt:variant>
        <vt:lpstr>Servidores OLE incrustados</vt:lpstr>
      </vt:variant>
      <vt:variant>
        <vt:i4>2</vt:i4>
      </vt:variant>
      <vt:variant>
        <vt:lpstr>Títulos de diapositiva</vt:lpstr>
      </vt:variant>
      <vt:variant>
        <vt:i4>59</vt:i4>
      </vt:variant>
    </vt:vector>
  </HeadingPairs>
  <TitlesOfParts>
    <vt:vector size="62" baseType="lpstr">
      <vt:lpstr>Tema de Office</vt:lpstr>
      <vt:lpstr>Photo Editor Photo</vt:lpstr>
      <vt:lpstr>Imagen de mapa de bits</vt:lpstr>
      <vt:lpstr>Diapositiva 1</vt:lpstr>
      <vt:lpstr>Diapositiva 2</vt:lpstr>
      <vt:lpstr>Diapositiva 3</vt:lpstr>
      <vt:lpstr>Memoria del Grupo de Espectroscopia Gamma y de Neutrones 2015</vt:lpstr>
      <vt:lpstr>Grupo de Espectroscopía Gamma y de Neutrones (photoshop aided !!!)</vt:lpstr>
      <vt:lpstr>De-excitación gamma de estados no ligados de neutrones poblados en desintegraciones beta</vt:lpstr>
      <vt:lpstr>Estudios de núcleos exóticos en  RIKEN (Japón) A. Algora et al. B. Blank et al. B. Rubio et al. Descubrimiento de nuevos isótopos Estudio de los núcleos de Ge, Se, y Kr más exóticos  </vt:lpstr>
      <vt:lpstr>Primeras medidas (n,g) de isótopos radiactivos  de interés astrofísico en n_TOF EAR2</vt:lpstr>
      <vt:lpstr>El proyecto BRIKEN</vt:lpstr>
      <vt:lpstr>Diapositiva 10</vt:lpstr>
      <vt:lpstr>Diapositiva 11</vt:lpstr>
      <vt:lpstr>Diapositiva 12</vt:lpstr>
      <vt:lpstr>Diapositiva 13</vt:lpstr>
      <vt:lpstr>Diapositiva 14</vt:lpstr>
      <vt:lpstr>selected physics results</vt:lpstr>
      <vt:lpstr>KM3NeT</vt:lpstr>
      <vt:lpstr>LoI and ESFRI</vt:lpstr>
      <vt:lpstr>collaboration meeting</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Primero resultado a 13 TeV con 3.9 fb-1</vt:lpstr>
      <vt:lpstr>ALGUNAS CONTRIBICIONES DEL IFIC</vt:lpstr>
      <vt:lpstr>ALGUNAS CONTRIBICIONES DEL IFIC</vt:lpstr>
      <vt:lpstr>ALGUNAS CONTRIBICIONES DEL IFIC para HL-LHC</vt:lpstr>
      <vt:lpstr>ATLAS-TILE</vt:lpstr>
      <vt:lpstr>Conferences in 2015</vt:lpstr>
      <vt:lpstr>Diapositiva 36</vt:lpstr>
      <vt:lpstr>Diapositiva 37</vt:lpstr>
      <vt:lpstr>ATLAS Physics</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Image Reconstruction, Instrumentation &amp;  Simulation in Medical Imaging Applications</vt:lpstr>
      <vt:lpstr> Principales actividades investigación IRIS</vt:lpstr>
      <vt:lpstr> Principales contribuciones IRIS a IFIMED</vt:lpstr>
      <vt:lpstr>Diapositiva 52</vt:lpstr>
      <vt:lpstr>Diapositiva 53</vt:lpstr>
      <vt:lpstr>Diapositiva 54</vt:lpstr>
      <vt:lpstr>Diapositiva 55</vt:lpstr>
      <vt:lpstr>Diapositiva 56</vt:lpstr>
      <vt:lpstr>Diapositiva 57</vt:lpstr>
      <vt:lpstr>selected conferences</vt:lpstr>
      <vt:lpstr>Diapositiva 59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Berta Rubio</dc:creator>
  <cp:lastModifiedBy>Berta Rubio</cp:lastModifiedBy>
  <cp:revision>35</cp:revision>
  <dcterms:created xsi:type="dcterms:W3CDTF">2015-12-21T18:02:11Z</dcterms:created>
  <dcterms:modified xsi:type="dcterms:W3CDTF">2015-12-22T08:52:18Z</dcterms:modified>
</cp:coreProperties>
</file>