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4" r:id="rId3"/>
  </p:sldMasterIdLst>
  <p:notesMasterIdLst>
    <p:notesMasterId r:id="rId34"/>
  </p:notesMasterIdLst>
  <p:handoutMasterIdLst>
    <p:handoutMasterId r:id="rId35"/>
  </p:handoutMasterIdLst>
  <p:sldIdLst>
    <p:sldId id="645" r:id="rId4"/>
    <p:sldId id="638" r:id="rId5"/>
    <p:sldId id="666" r:id="rId6"/>
    <p:sldId id="654" r:id="rId7"/>
    <p:sldId id="661" r:id="rId8"/>
    <p:sldId id="663" r:id="rId9"/>
    <p:sldId id="662" r:id="rId10"/>
    <p:sldId id="660" r:id="rId11"/>
    <p:sldId id="655" r:id="rId12"/>
    <p:sldId id="659" r:id="rId13"/>
    <p:sldId id="658" r:id="rId14"/>
    <p:sldId id="667" r:id="rId15"/>
    <p:sldId id="644" r:id="rId16"/>
    <p:sldId id="647" r:id="rId17"/>
    <p:sldId id="668" r:id="rId18"/>
    <p:sldId id="646" r:id="rId19"/>
    <p:sldId id="637" r:id="rId20"/>
    <p:sldId id="669" r:id="rId21"/>
    <p:sldId id="653" r:id="rId22"/>
    <p:sldId id="670" r:id="rId23"/>
    <p:sldId id="665" r:id="rId24"/>
    <p:sldId id="641" r:id="rId25"/>
    <p:sldId id="643" r:id="rId26"/>
    <p:sldId id="639" r:id="rId27"/>
    <p:sldId id="652" r:id="rId28"/>
    <p:sldId id="657" r:id="rId29"/>
    <p:sldId id="671" r:id="rId30"/>
    <p:sldId id="648" r:id="rId31"/>
    <p:sldId id="642" r:id="rId32"/>
    <p:sldId id="640" r:id="rId33"/>
  </p:sldIdLst>
  <p:sldSz cx="9144000" cy="6858000" type="screen4x3"/>
  <p:notesSz cx="6858000" cy="9144000"/>
  <p:defaultTextStyle>
    <a:defPPr>
      <a:defRPr lang="es-ES"/>
    </a:defPPr>
    <a:lvl1pPr marL="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0000"/>
    <a:srgbClr val="000000"/>
    <a:srgbClr val="3366FF"/>
    <a:srgbClr val="990000"/>
    <a:srgbClr val="6699FF"/>
    <a:srgbClr val="3333CC"/>
    <a:srgbClr val="00FF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2" autoAdjust="0"/>
    <p:restoredTop sz="96596" autoAdjust="0"/>
  </p:normalViewPr>
  <p:slideViewPr>
    <p:cSldViewPr>
      <p:cViewPr>
        <p:scale>
          <a:sx n="70" d="100"/>
          <a:sy n="70" d="100"/>
        </p:scale>
        <p:origin x="-102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2" d="100"/>
          <a:sy n="52" d="100"/>
        </p:scale>
        <p:origin x="-23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600" dirty="0"/>
              <a:t>FINANCIACION IFIC AÑO 2015
</a:t>
            </a:r>
          </a:p>
        </c:rich>
      </c:tx>
      <c:layout>
        <c:manualLayout>
          <c:xMode val="edge"/>
          <c:yMode val="edge"/>
          <c:x val="0.31179337327541401"/>
          <c:y val="3.24189459281814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500959891124775"/>
          <c:y val="0.11202428068116878"/>
          <c:w val="0.65751263497753032"/>
          <c:h val="0.62344139650872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'Presupuestos 2015'!$B$1</c:f>
              <c:strCache>
                <c:ptCount val="1"/>
                <c:pt idx="0">
                  <c:v>CSIC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'Presupuestos 2015'!$A$2:$A$5</c:f>
              <c:strCache>
                <c:ptCount val="4"/>
                <c:pt idx="0">
                  <c:v>PPTO. ORDINARIO</c:v>
                </c:pt>
                <c:pt idx="1">
                  <c:v>FINANC. PROYECTOS</c:v>
                </c:pt>
                <c:pt idx="2">
                  <c:v>OTROS INGRESOS</c:v>
                </c:pt>
                <c:pt idx="3">
                  <c:v>TOTAL</c:v>
                </c:pt>
              </c:strCache>
            </c:strRef>
          </c:cat>
          <c:val>
            <c:numRef>
              <c:f>'Presupuestos 2015'!$B$2:$B$5</c:f>
              <c:numCache>
                <c:formatCode>#,##0.00</c:formatCode>
                <c:ptCount val="4"/>
                <c:pt idx="0">
                  <c:v>316568.14</c:v>
                </c:pt>
                <c:pt idx="1">
                  <c:v>7170457.4699999997</c:v>
                </c:pt>
                <c:pt idx="2">
                  <c:v>0</c:v>
                </c:pt>
                <c:pt idx="3">
                  <c:v>7487025.6099999994</c:v>
                </c:pt>
              </c:numCache>
            </c:numRef>
          </c:val>
        </c:ser>
        <c:ser>
          <c:idx val="1"/>
          <c:order val="1"/>
          <c:tx>
            <c:strRef>
              <c:f>'Presupuestos 2015'!$C$1</c:f>
              <c:strCache>
                <c:ptCount val="1"/>
                <c:pt idx="0">
                  <c:v>UVEG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'Presupuestos 2015'!$A$2:$A$5</c:f>
              <c:strCache>
                <c:ptCount val="4"/>
                <c:pt idx="0">
                  <c:v>PPTO. ORDINARIO</c:v>
                </c:pt>
                <c:pt idx="1">
                  <c:v>FINANC. PROYECTOS</c:v>
                </c:pt>
                <c:pt idx="2">
                  <c:v>OTROS INGRESOS</c:v>
                </c:pt>
                <c:pt idx="3">
                  <c:v>TOTAL</c:v>
                </c:pt>
              </c:strCache>
            </c:strRef>
          </c:cat>
          <c:val>
            <c:numRef>
              <c:f>'Presupuestos 2015'!$C$2:$C$5</c:f>
              <c:numCache>
                <c:formatCode>#,##0.00</c:formatCode>
                <c:ptCount val="4"/>
                <c:pt idx="0">
                  <c:v>21411.62</c:v>
                </c:pt>
                <c:pt idx="1">
                  <c:v>1811415.3199999998</c:v>
                </c:pt>
                <c:pt idx="2">
                  <c:v>10993.7</c:v>
                </c:pt>
                <c:pt idx="3">
                  <c:v>1843820.64</c:v>
                </c:pt>
              </c:numCache>
            </c:numRef>
          </c:val>
        </c:ser>
        <c:ser>
          <c:idx val="2"/>
          <c:order val="2"/>
          <c:tx>
            <c:strRef>
              <c:f>'Presupuestos 2015'!$D$1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'Presupuestos 2015'!$A$2:$A$5</c:f>
              <c:strCache>
                <c:ptCount val="4"/>
                <c:pt idx="0">
                  <c:v>PPTO. ORDINARIO</c:v>
                </c:pt>
                <c:pt idx="1">
                  <c:v>FINANC. PROYECTOS</c:v>
                </c:pt>
                <c:pt idx="2">
                  <c:v>OTROS INGRESOS</c:v>
                </c:pt>
                <c:pt idx="3">
                  <c:v>TOTAL</c:v>
                </c:pt>
              </c:strCache>
            </c:strRef>
          </c:cat>
          <c:val>
            <c:numRef>
              <c:f>'Presupuestos 2015'!$D$2:$D$5</c:f>
              <c:numCache>
                <c:formatCode>#,##0.00</c:formatCode>
                <c:ptCount val="4"/>
                <c:pt idx="0">
                  <c:v>337979.76</c:v>
                </c:pt>
                <c:pt idx="1">
                  <c:v>8981872.7899999991</c:v>
                </c:pt>
                <c:pt idx="2">
                  <c:v>10993.7</c:v>
                </c:pt>
                <c:pt idx="3">
                  <c:v>9330846.2499999981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46880"/>
        <c:axId val="160753152"/>
      </c:barChart>
      <c:catAx>
        <c:axId val="160746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CONCEPTO</a:t>
                </a:r>
              </a:p>
            </c:rich>
          </c:tx>
          <c:layout>
            <c:manualLayout>
              <c:xMode val="edge"/>
              <c:yMode val="edge"/>
              <c:x val="0.86106693076814955"/>
              <c:y val="0.860349211033458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6075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7531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6000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IMPORTES</a:t>
                </a:r>
              </a:p>
            </c:rich>
          </c:tx>
          <c:layout>
            <c:manualLayout>
              <c:xMode val="edge"/>
              <c:yMode val="edge"/>
              <c:x val="8.077583079201027E-3"/>
              <c:y val="1.2468756567268955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607468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62333260524347"/>
          <c:y val="0.20916951301445916"/>
          <c:w val="0.11432219581235888"/>
          <c:h val="0.1921266355096810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82BD-2F07-4AB2-8F83-032733739B8B}" type="datetimeFigureOut">
              <a:rPr lang="en-GB" smtClean="0"/>
              <a:pPr/>
              <a:t>22/12/2015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D412D-FF29-4968-A391-8A95E62471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3AA7A-B341-44AB-9866-4F8978DA90C4}" type="datetimeFigureOut">
              <a:rPr lang="en-GB" smtClean="0"/>
              <a:pPr/>
              <a:t>22/12/2015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CE34-2D22-4E89-906C-2547F6BEE50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112568" cy="92697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2686"/>
            <a:ext cx="670176" cy="4000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652686"/>
            <a:ext cx="841992" cy="38617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539552" y="652686"/>
            <a:ext cx="1512168" cy="4000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96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67F3-7DD5-4595-84E7-CFD953082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Rectángulo redondeado"/>
          <p:cNvSpPr/>
          <p:nvPr userDrawn="1"/>
        </p:nvSpPr>
        <p:spPr>
          <a:xfrm>
            <a:off x="281548" y="476672"/>
            <a:ext cx="8322899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87C1-21F0-4839-8B64-5D1C15099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3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CF0A-94B9-4E6C-941E-69C5B2079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4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996F-B354-49DC-8B25-D72880B35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92A8-DFEF-4160-AF37-2514C3ABF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AE41-9BFA-46D3-AF18-BD0E35525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619F-838A-449C-875C-50FC922B9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2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2CAD-A83F-41EB-9A1A-7149EC6C7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CB6B-4169-4DCD-B920-396E9C810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900D-25F3-49CE-8B9D-617A3BA78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C2DF-4635-40BA-A61F-61399F2EC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1F4-2137-43EF-B607-423A13778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0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E938-C33A-4BA3-96ED-68D498851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B193-F7A7-44D6-8FDA-05314FB7A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D165-84DA-4C3C-BC74-B8C5F1F1D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6F70-DDB0-487A-9B99-A867D1DEB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5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83D1-A104-4A9E-AA4C-43B7AA651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1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EED4-3DF5-4797-8C50-2090CE4F13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CDD1-123E-4184-AC5E-CD0FACA4A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000CC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57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5DFE-824B-45EC-8AF5-40D8A95B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70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7A11-137A-415A-B9B8-4FA6D24CF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2FA8-D767-43F7-9C1A-AA239772D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20B0-F1AA-499E-BCD0-34D5B373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3FFD-6703-48F0-A5F1-C6D4CB093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0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53808"/>
            <a:ext cx="8856000" cy="6552000"/>
          </a:xfrm>
          <a:prstGeom prst="roundRect">
            <a:avLst>
              <a:gd name="adj" fmla="val 4561"/>
            </a:avLst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</p:spPr>
        <p:txBody>
          <a:bodyPr>
            <a:normAutofit/>
          </a:bodyPr>
          <a:lstStyle>
            <a:lvl1pPr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13856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165312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58648" y="274638"/>
            <a:ext cx="7416824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3204" y="17008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8 Rectángulo redondeado"/>
          <p:cNvSpPr/>
          <p:nvPr userDrawn="1"/>
        </p:nvSpPr>
        <p:spPr>
          <a:xfrm>
            <a:off x="251520" y="188640"/>
            <a:ext cx="8712968" cy="6480720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1" r:id="rId2"/>
    <p:sldLayoutId id="2147483679" r:id="rId3"/>
    <p:sldLayoutId id="214748367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sldNum="0" hdr="0" ftr="0" dt="0"/>
  <p:txStyles>
    <p:titleStyle>
      <a:lvl1pPr algn="ctr" defTabSz="914024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531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0B45E6-D757-4344-83D9-495E4CAFB3CC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yudas.grupos.investigacion@csic.e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5.gif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2448272" cy="229421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231020" cy="290920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448364" cy="1836857"/>
          </a:xfrm>
          <a:prstGeom prst="rect">
            <a:avLst/>
          </a:prstGeom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93360" y="430409"/>
            <a:ext cx="6048672" cy="864096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0066"/>
                </a:solidFill>
              </a:rPr>
              <a:t>Reunión Actividades 2015</a:t>
            </a:r>
            <a:endParaRPr lang="es-ES" sz="4000" dirty="0">
              <a:solidFill>
                <a:srgbClr val="000066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2915206" cy="115534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722062" cy="95318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3528" y="602128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66"/>
                </a:solidFill>
              </a:rPr>
              <a:t>22 diciembre 2015, Informe del Director, J. J. Hernández Rey</a:t>
            </a:r>
            <a:endParaRPr lang="es-ES" sz="2400" dirty="0">
              <a:solidFill>
                <a:srgbClr val="000066"/>
              </a:solidFill>
            </a:endParaRPr>
          </a:p>
        </p:txBody>
      </p:sp>
      <p:pic>
        <p:nvPicPr>
          <p:cNvPr id="2054" name="Picture 6" descr="http://ific.uv.es/logos/ific_781x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51" y="3140969"/>
            <a:ext cx="34050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8"/>
    </mc:Choice>
    <mc:Fallback xmlns="">
      <p:transition spd="slow" advTm="172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Un inciso…</a:t>
            </a:r>
            <a:endParaRPr lang="es-ES" sz="4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8569" y="2204864"/>
            <a:ext cx="6963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0066"/>
                </a:solidFill>
              </a:rPr>
              <a:t>¡Nuestra enhorabuena a César Domingo </a:t>
            </a:r>
          </a:p>
          <a:p>
            <a:pPr algn="ctr"/>
            <a:r>
              <a:rPr lang="es-ES" sz="3200" dirty="0" smtClean="0">
                <a:solidFill>
                  <a:srgbClr val="000066"/>
                </a:solidFill>
              </a:rPr>
              <a:t>por su ERC </a:t>
            </a:r>
            <a:r>
              <a:rPr lang="es-ES" sz="3200" dirty="0" err="1" smtClean="0">
                <a:solidFill>
                  <a:srgbClr val="000066"/>
                </a:solidFill>
              </a:rPr>
              <a:t>Consolidator</a:t>
            </a:r>
            <a:r>
              <a:rPr lang="es-ES" sz="3200" dirty="0" smtClean="0">
                <a:solidFill>
                  <a:srgbClr val="000066"/>
                </a:solidFill>
              </a:rPr>
              <a:t> </a:t>
            </a:r>
            <a:r>
              <a:rPr lang="es-ES" sz="3200" dirty="0" err="1" smtClean="0">
                <a:solidFill>
                  <a:srgbClr val="000066"/>
                </a:solidFill>
              </a:rPr>
              <a:t>Grant</a:t>
            </a:r>
            <a:r>
              <a:rPr lang="es-ES" sz="3200" dirty="0">
                <a:solidFill>
                  <a:srgbClr val="000066"/>
                </a:solidFill>
              </a:rPr>
              <a:t>!</a:t>
            </a:r>
            <a:endParaRPr lang="es-ES" sz="3200" dirty="0" smtClean="0">
              <a:solidFill>
                <a:srgbClr val="000066"/>
              </a:solidFill>
            </a:endParaRPr>
          </a:p>
          <a:p>
            <a:pPr algn="ctr"/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21039" y="4509120"/>
            <a:ext cx="79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 </a:t>
            </a:r>
            <a:r>
              <a:rPr lang="es-ES" dirty="0" err="1"/>
              <a:t>bene:El</a:t>
            </a:r>
            <a:r>
              <a:rPr lang="es-ES" dirty="0"/>
              <a:t> día </a:t>
            </a:r>
            <a:r>
              <a:rPr lang="es-ES" b="1" dirty="0"/>
              <a:t>20 de enero</a:t>
            </a:r>
            <a:r>
              <a:rPr lang="es-ES" dirty="0"/>
              <a:t> tendrá lugar en el IFIC una Jornada informativa sobre las convocatorias europeas ERC (</a:t>
            </a:r>
            <a:r>
              <a:rPr lang="es-ES" dirty="0" err="1"/>
              <a:t>Advanced</a:t>
            </a:r>
            <a:r>
              <a:rPr lang="es-ES" dirty="0"/>
              <a:t>, </a:t>
            </a:r>
            <a:r>
              <a:rPr lang="es-ES" dirty="0" err="1"/>
              <a:t>Consolidator</a:t>
            </a:r>
            <a:r>
              <a:rPr lang="es-ES" dirty="0"/>
              <a:t>, </a:t>
            </a:r>
            <a:r>
              <a:rPr lang="es-ES" dirty="0" err="1"/>
              <a:t>Starting</a:t>
            </a:r>
            <a:r>
              <a:rPr lang="es-ES" dirty="0"/>
              <a:t>) y Marie Curie (Individual </a:t>
            </a:r>
            <a:r>
              <a:rPr lang="es-ES" dirty="0" err="1"/>
              <a:t>Fellowship</a:t>
            </a:r>
            <a:r>
              <a:rPr lang="es-ES" dirty="0"/>
              <a:t>, ITN y RISE) a cargo de </a:t>
            </a:r>
            <a:r>
              <a:rPr lang="es-ES" b="1" dirty="0"/>
              <a:t>la Oficina de Proyectos Europeos de la UV</a:t>
            </a:r>
            <a:r>
              <a:rPr lang="es-ES" dirty="0"/>
              <a:t>, destinada a todo el personal, tanto CSIC como UV.  </a:t>
            </a:r>
          </a:p>
        </p:txBody>
      </p:sp>
    </p:spTree>
    <p:extLst>
      <p:ext uri="{BB962C8B-B14F-4D97-AF65-F5344CB8AC3E}">
        <p14:creationId xmlns:p14="http://schemas.microsoft.com/office/powerpoint/2010/main" val="20427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4"/>
    </mc:Choice>
    <mc:Fallback xmlns="">
      <p:transition spd="slow" advTm="735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51112" y="476672"/>
            <a:ext cx="4773216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Presupuesto total</a:t>
            </a:r>
            <a:endParaRPr lang="es-ES" dirty="0"/>
          </a:p>
        </p:txBody>
      </p:sp>
      <p:graphicFrame>
        <p:nvGraphicFramePr>
          <p:cNvPr id="3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04892"/>
              </p:ext>
            </p:extLst>
          </p:nvPr>
        </p:nvGraphicFramePr>
        <p:xfrm>
          <a:off x="965324" y="1268760"/>
          <a:ext cx="6703020" cy="1863726"/>
        </p:xfrm>
        <a:graphic>
          <a:graphicData uri="http://schemas.openxmlformats.org/drawingml/2006/table">
            <a:tbl>
              <a:tblPr/>
              <a:tblGrid>
                <a:gridCol w="2238525"/>
                <a:gridCol w="1368152"/>
                <a:gridCol w="1440160"/>
                <a:gridCol w="1656183"/>
              </a:tblGrid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CONCEPTO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CSIC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UVEG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PPTO. ORDINARIO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316.568,14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21.411,62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337.979,76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FINANC. PROYECTOS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7.170.457,47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1.811.415,32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8.981.872,79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9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OTROS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10.993,70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10.993,70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5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41" marB="4574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7.487.025,61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1.843.820,64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9.330.846,25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408911"/>
              </p:ext>
            </p:extLst>
          </p:nvPr>
        </p:nvGraphicFramePr>
        <p:xfrm>
          <a:off x="3131840" y="3356992"/>
          <a:ext cx="5112568" cy="312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8868"/>
            <a:ext cx="3468521" cy="201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6"/>
    </mc:Choice>
    <mc:Fallback xmlns="">
      <p:transition spd="slow" advTm="4483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Personal</a:t>
            </a:r>
            <a:endParaRPr lang="es-ES" sz="48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98870"/>
              </p:ext>
            </p:extLst>
          </p:nvPr>
        </p:nvGraphicFramePr>
        <p:xfrm>
          <a:off x="611560" y="1175179"/>
          <a:ext cx="7992887" cy="5134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28"/>
                <a:gridCol w="2269697"/>
                <a:gridCol w="792108"/>
                <a:gridCol w="2294254"/>
              </a:tblGrid>
              <a:tr h="329531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Categoría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Entidad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José</a:t>
                      </a:r>
                      <a:r>
                        <a:rPr lang="es-ES" sz="1400" baseline="0" dirty="0" smtClean="0"/>
                        <a:t> Bernabéu </a:t>
                      </a:r>
                      <a:r>
                        <a:rPr lang="es-ES" sz="1400" baseline="0" dirty="0" err="1" smtClean="0"/>
                        <a:t>Alberola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Catedrático Emérito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Antonio Ferrer Soria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0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Catedrático Emérito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40627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José Adolfo Azcárraga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Catedrático Emérito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Prórroga</a:t>
                      </a:r>
                      <a:r>
                        <a:rPr lang="es-ES" sz="1400" baseline="0" dirty="0" smtClean="0"/>
                        <a:t> de dos años</a:t>
                      </a:r>
                      <a:endParaRPr lang="es-ES" sz="1400" dirty="0"/>
                    </a:p>
                  </a:txBody>
                  <a:tcPr/>
                </a:tc>
              </a:tr>
              <a:tr h="243763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Juan Antonio Valls Ferrer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Investigador Científico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Promoción</a:t>
                      </a:r>
                      <a:endParaRPr lang="es-ES" sz="1400" dirty="0"/>
                    </a:p>
                  </a:txBody>
                  <a:tcPr/>
                </a:tc>
              </a:tr>
              <a:tr h="406271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Vasiliki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Mitsou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Científico</a:t>
                      </a:r>
                      <a:r>
                        <a:rPr lang="es-ES" sz="1400" baseline="0" dirty="0" smtClean="0"/>
                        <a:t> Titular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Pendiente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toma de posesión</a:t>
                      </a:r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Nadia </a:t>
                      </a:r>
                      <a:r>
                        <a:rPr lang="es-ES" sz="1400" dirty="0" err="1" smtClean="0"/>
                        <a:t>Yahlali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Haddou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Profesor Ayudante Doctor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243763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Pau </a:t>
                      </a:r>
                      <a:r>
                        <a:rPr lang="es-ES" sz="1400" dirty="0" err="1" smtClean="0"/>
                        <a:t>Novella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Garijo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Ramón y Cajal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Gonzalo Olmo Alba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Ramón y Cajal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Mª Amparo </a:t>
                      </a:r>
                      <a:r>
                        <a:rPr lang="es-ES" sz="1400" dirty="0" err="1" smtClean="0"/>
                        <a:t>Tortola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Baixauli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Ramón Cajal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UV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149184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Soledad</a:t>
                      </a:r>
                      <a:r>
                        <a:rPr lang="es-ES" sz="1400" baseline="0" dirty="0" smtClean="0"/>
                        <a:t> García González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Jefe de Negociado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2953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 José Manuel Ferrer Lázaro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Ayudante</a:t>
                      </a:r>
                      <a:r>
                        <a:rPr lang="es-ES" sz="1400" baseline="0" dirty="0" smtClean="0"/>
                        <a:t> (laboral fijo)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CSIC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0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09"/>
    </mc:Choice>
    <mc:Fallback xmlns="">
      <p:transition spd="slow" advTm="945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408712" cy="129614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0066"/>
                </a:solidFill>
              </a:rPr>
              <a:t>Personal técnico, de gestión y de administración del CSIC</a:t>
            </a:r>
            <a:endParaRPr lang="es-ES" sz="3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779488"/>
            <a:ext cx="83709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400" dirty="0" smtClean="0"/>
              <a:t>La Presidencia y Vicepresidencias del CSIC son conscientes de la </a:t>
            </a:r>
          </a:p>
          <a:p>
            <a:pPr marL="177800">
              <a:spcAft>
                <a:spcPts val="1200"/>
              </a:spcAft>
            </a:pPr>
            <a:r>
              <a:rPr lang="es-ES" sz="2400" dirty="0" smtClean="0"/>
              <a:t>preocupación y malestar de los institutos en la cuestión de personal  técnico, de administración y de gestión.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¿Para cuándo una carrera profesional para los Técnicos Especializados? ¿Cuándo habrá posibilidad de más plazas y más nivel en las de gestión y administración ?</a:t>
            </a:r>
          </a:p>
          <a:p>
            <a:pPr marL="177800" indent="-177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Los correspondientes cuerpos/escalas son comunes en la AGE y, por tanto, el MINHAP las considera dentro de una discusión general con otros organismos.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ES" sz="2400" dirty="0" smtClean="0"/>
              <a:t>El “Contrato de Gestión” puede aliviar (que no solucionar) el </a:t>
            </a:r>
          </a:p>
          <a:p>
            <a:pPr marL="177800"/>
            <a:r>
              <a:rPr lang="es-ES" sz="2400" dirty="0"/>
              <a:t>p</a:t>
            </a:r>
            <a:r>
              <a:rPr lang="es-ES" sz="2400" dirty="0" smtClean="0"/>
              <a:t>roblema.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612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21"/>
    </mc:Choice>
    <mc:Fallback xmlns="">
      <p:transition spd="slow" advTm="30742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O.E.P. 2015</a:t>
            </a:r>
            <a:endParaRPr lang="es-ES" sz="4800" dirty="0"/>
          </a:p>
        </p:txBody>
      </p:sp>
      <p:grpSp>
        <p:nvGrpSpPr>
          <p:cNvPr id="4" name="3 Grupo"/>
          <p:cNvGrpSpPr/>
          <p:nvPr/>
        </p:nvGrpSpPr>
        <p:grpSpPr>
          <a:xfrm>
            <a:off x="436480" y="1760802"/>
            <a:ext cx="8311984" cy="3972454"/>
            <a:chOff x="436480" y="1400762"/>
            <a:chExt cx="8311984" cy="39724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6" y="3038750"/>
              <a:ext cx="7938936" cy="246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60" y="3887177"/>
              <a:ext cx="8154960" cy="112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00" y="1412776"/>
              <a:ext cx="8190042" cy="120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36480" y="1400762"/>
              <a:ext cx="8311984" cy="39724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167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24"/>
    </mc:Choice>
    <mc:Fallback xmlns="">
      <p:transition spd="slow" advTm="534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0066"/>
                </a:solidFill>
              </a:rPr>
              <a:t>Ramón y Cajal</a:t>
            </a:r>
            <a:endParaRPr lang="es-ES" sz="4000" dirty="0"/>
          </a:p>
        </p:txBody>
      </p:sp>
      <p:graphicFrame>
        <p:nvGraphicFramePr>
          <p:cNvPr id="3" name="Group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54622"/>
              </p:ext>
            </p:extLst>
          </p:nvPr>
        </p:nvGraphicFramePr>
        <p:xfrm>
          <a:off x="827583" y="1341267"/>
          <a:ext cx="7560840" cy="5112069"/>
        </p:xfrm>
        <a:graphic>
          <a:graphicData uri="http://schemas.openxmlformats.org/drawingml/2006/table">
            <a:tbl>
              <a:tblPr/>
              <a:tblGrid>
                <a:gridCol w="2424273"/>
                <a:gridCol w="1473971"/>
                <a:gridCol w="1831298"/>
                <a:gridCol w="1831298"/>
              </a:tblGrid>
              <a:tr h="447675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R&amp;C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Año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Institución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Comentario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A.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Fabbri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Doctor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Vinculado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V.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Mitsou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 CSIC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CT-2014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M. Sorel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Contratado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 S8A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L. Alvarez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Extensión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itchFamily="18" charset="0"/>
                          <a:cs typeface="Arial" charset="0"/>
                        </a:rPr>
                        <a:t> (S8A)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Jose E.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García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Navarro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Roberto Ruiz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Austri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Cesar Domingo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Pardo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Extensión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(S8A)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Luca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Fiorini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Michele de la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Morte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Renuncia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Sergio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Palomares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theo.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Arantza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Oyanguren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Juan de Dios </a:t>
                      </a: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Zornoza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UV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Gabriela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llosá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Llacer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Mariam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Totolá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Baixauli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UV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Pau Novella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Garijo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exp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Gonzalo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Olmo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 Alba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theo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Arial" charset="0"/>
                        </a:rPr>
                        <a:t>CSIC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011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02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040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052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506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2079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199088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6104" algn="l" defTabSz="914024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"/>
    </mc:Choice>
    <mc:Fallback xmlns="">
      <p:transition spd="slow" advTm="29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552728" cy="1224136"/>
          </a:xfrm>
        </p:spPr>
        <p:txBody>
          <a:bodyPr>
            <a:noAutofit/>
          </a:bodyPr>
          <a:lstStyle/>
          <a:p>
            <a:r>
              <a:rPr lang="es-ES" sz="3000" dirty="0" smtClean="0">
                <a:solidFill>
                  <a:srgbClr val="000066"/>
                </a:solidFill>
              </a:rPr>
              <a:t>Plan de </a:t>
            </a:r>
            <a:r>
              <a:rPr lang="es-ES" sz="3000" dirty="0">
                <a:solidFill>
                  <a:srgbClr val="000066"/>
                </a:solidFill>
              </a:rPr>
              <a:t>g</a:t>
            </a:r>
            <a:r>
              <a:rPr lang="es-ES" sz="3000" dirty="0" smtClean="0">
                <a:solidFill>
                  <a:srgbClr val="000066"/>
                </a:solidFill>
              </a:rPr>
              <a:t>estión de recursos (2016-2017)</a:t>
            </a:r>
            <a:br>
              <a:rPr lang="es-ES" sz="3000" dirty="0" smtClean="0">
                <a:solidFill>
                  <a:srgbClr val="000066"/>
                </a:solidFill>
              </a:rPr>
            </a:br>
            <a:r>
              <a:rPr lang="es-ES" sz="3000" dirty="0" smtClean="0">
                <a:solidFill>
                  <a:srgbClr val="000066"/>
                </a:solidFill>
              </a:rPr>
              <a:t> “Modulo III” </a:t>
            </a:r>
            <a:endParaRPr lang="es-ES" sz="3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850916"/>
            <a:ext cx="868173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400" dirty="0"/>
              <a:t>Hay que preparar un plan de gestión de recursos para el periodo 2016-2017. </a:t>
            </a:r>
            <a:r>
              <a:rPr lang="es-ES" sz="2400" dirty="0" smtClean="0"/>
              <a:t>El contenido está reglado: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/>
              <a:t>Recursos </a:t>
            </a:r>
            <a:r>
              <a:rPr lang="es-ES" sz="2400" dirty="0"/>
              <a:t>h</a:t>
            </a:r>
            <a:r>
              <a:rPr lang="es-ES" sz="2400" dirty="0" smtClean="0"/>
              <a:t>umanos</a:t>
            </a:r>
            <a:r>
              <a:rPr lang="es-ES" sz="24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Aspectos económico-financieros.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Patrimonio y servicios.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Instalaciones y equipamiento, incluido el informático.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Incardinación del Instituto en el área científica y en el área territorial correspondiente,  </a:t>
            </a:r>
            <a:r>
              <a:rPr lang="es-ES" sz="2400" dirty="0" smtClean="0"/>
              <a:t>a </a:t>
            </a:r>
            <a:r>
              <a:rPr lang="es-ES" sz="2400" dirty="0"/>
              <a:t>efectos de análisis de </a:t>
            </a:r>
            <a:r>
              <a:rPr lang="es-ES" sz="2400" dirty="0" smtClean="0"/>
              <a:t>sinergias</a:t>
            </a:r>
          </a:p>
          <a:p>
            <a:pPr marL="273050" indent="82550"/>
            <a:r>
              <a:rPr lang="es-ES" sz="2400" dirty="0" smtClean="0"/>
              <a:t>y aprovechamientos de gestión de recursos con otros Institutos.</a:t>
            </a:r>
          </a:p>
          <a:p>
            <a:endParaRPr lang="es-ES" sz="2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44" y="4514056"/>
            <a:ext cx="643136" cy="6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87"/>
    </mc:Choice>
    <mc:Fallback xmlns="">
      <p:transition spd="slow" advTm="17228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73416" cy="72008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0066"/>
                </a:solidFill>
              </a:rPr>
              <a:t>Evaluación de grupos de investigación del CSIC</a:t>
            </a:r>
            <a:endParaRPr lang="es-ES" sz="3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133089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/>
              <a:t>Carta enviada a los “responsables” de cada grupo. </a:t>
            </a:r>
          </a:p>
          <a:p>
            <a:pPr marL="285750" indent="-285750">
              <a:buFontTx/>
              <a:buChar char="-"/>
            </a:pPr>
            <a:r>
              <a:rPr lang="es-ES" sz="1600" dirty="0" smtClean="0"/>
              <a:t>Entre otras cosas se dice:</a:t>
            </a:r>
          </a:p>
          <a:p>
            <a:pPr marL="742761" lvl="1" indent="-285750">
              <a:buFontTx/>
              <a:buChar char="-"/>
            </a:pPr>
            <a:r>
              <a:rPr lang="es-ES" sz="1600" dirty="0" smtClean="0"/>
              <a:t>Absoluta confidencialidad. No se harán públicos ni siquiera en la Junta de Instituto.</a:t>
            </a:r>
          </a:p>
          <a:p>
            <a:pPr marL="742761" lvl="1" indent="-285750">
              <a:buFontTx/>
              <a:buChar char="-"/>
            </a:pPr>
            <a:r>
              <a:rPr lang="es-ES" sz="1600" dirty="0" smtClean="0"/>
              <a:t>Es un primer análisis.</a:t>
            </a:r>
          </a:p>
          <a:p>
            <a:pPr marL="742761" lvl="1" indent="-285750">
              <a:buFontTx/>
              <a:buChar char="-"/>
            </a:pPr>
            <a:r>
              <a:rPr lang="es-ES" sz="1600" dirty="0" smtClean="0"/>
              <a:t>Sus objetivos son: </a:t>
            </a:r>
          </a:p>
          <a:p>
            <a:pPr marL="1199774" lvl="2" indent="-285750">
              <a:buFontTx/>
              <a:buChar char="-"/>
            </a:pPr>
            <a:r>
              <a:rPr lang="es-ES" sz="1600" dirty="0" smtClean="0"/>
              <a:t>recomendaciones constructivas para mejorar recursos;</a:t>
            </a:r>
          </a:p>
          <a:p>
            <a:pPr marL="1199774" lvl="2" indent="-285750">
              <a:buFontTx/>
              <a:buChar char="-"/>
            </a:pPr>
            <a:r>
              <a:rPr lang="es-ES" sz="1600" dirty="0"/>
              <a:t>s</a:t>
            </a:r>
            <a:r>
              <a:rPr lang="es-ES" sz="1600" dirty="0" smtClean="0"/>
              <a:t>ubsanar errores de las métricas;</a:t>
            </a:r>
          </a:p>
          <a:p>
            <a:pPr marL="1199774" lvl="2" indent="-285750">
              <a:buFontTx/>
              <a:buChar char="-"/>
            </a:pPr>
            <a:r>
              <a:rPr lang="es-ES" sz="1600" dirty="0"/>
              <a:t>s</a:t>
            </a:r>
            <a:r>
              <a:rPr lang="es-ES" sz="1600" dirty="0" smtClean="0"/>
              <a:t>ervir de preámbulo a la evaluación al final del Plan de Actuación 2014-2017.</a:t>
            </a:r>
          </a:p>
          <a:p>
            <a:pPr marL="1199774" lvl="2" indent="-285750">
              <a:buFontTx/>
              <a:buChar char="-"/>
            </a:pPr>
            <a:r>
              <a:rPr lang="es-ES" sz="1600" dirty="0" smtClean="0"/>
              <a:t>corrección de problemas en la dinámica, estructura o funcionamiento de los grupos.</a:t>
            </a:r>
          </a:p>
          <a:p>
            <a:pPr marL="285750" indent="-285750">
              <a:buFontTx/>
              <a:buChar char="-"/>
            </a:pPr>
            <a:r>
              <a:rPr lang="es-ES" sz="1600" dirty="0" smtClean="0"/>
              <a:t>Preguntas</a:t>
            </a:r>
            <a:r>
              <a:rPr lang="es-ES" sz="1600" dirty="0"/>
              <a:t> </a:t>
            </a:r>
            <a:r>
              <a:rPr lang="es-ES" sz="1600" dirty="0" smtClean="0"/>
              <a:t>y alegaciones y reclamaciones a través de la Dirección: el director envía las que crea pertinentes a </a:t>
            </a:r>
            <a:r>
              <a:rPr lang="es-ES" sz="1600" dirty="0" smtClean="0">
                <a:hlinkClick r:id="rId2"/>
              </a:rPr>
              <a:t>ayudas.grupos.investigacion@csic.es</a:t>
            </a:r>
            <a:r>
              <a:rPr lang="es-ES" sz="1600" dirty="0" smtClean="0"/>
              <a:t> </a:t>
            </a:r>
            <a:r>
              <a:rPr lang="es-ES" sz="1600" b="1" dirty="0" smtClean="0"/>
              <a:t>antes del 23 de diciembre </a:t>
            </a:r>
            <a:r>
              <a:rPr lang="es-ES" sz="1600" dirty="0" smtClean="0"/>
              <a:t>siguiendo el formulario</a:t>
            </a:r>
            <a:r>
              <a:rPr lang="es-ES" sz="1600" dirty="0"/>
              <a:t> </a:t>
            </a:r>
            <a:r>
              <a:rPr lang="es-ES" sz="1600" dirty="0" smtClean="0"/>
              <a:t>enviado a los responsables de grupo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08210" y="4595644"/>
            <a:ext cx="7724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Más información sobre el proceso en:</a:t>
            </a:r>
          </a:p>
          <a:p>
            <a:endParaRPr lang="es-ES" sz="2400" dirty="0" smtClean="0"/>
          </a:p>
          <a:p>
            <a:r>
              <a:rPr lang="es-ES" sz="2400" dirty="0" smtClean="0"/>
              <a:t>Intranet CSIC &gt; Institucional &gt; Reunión Directores y Gerentes</a:t>
            </a:r>
            <a:endParaRPr lang="es-ES" sz="2400" dirty="0"/>
          </a:p>
          <a:p>
            <a:r>
              <a:rPr lang="es-ES" sz="2400" dirty="0" smtClean="0"/>
              <a:t>Presentación:  </a:t>
            </a:r>
            <a:r>
              <a:rPr lang="es-ES" sz="2400" b="1" dirty="0">
                <a:solidFill>
                  <a:srgbClr val="000066"/>
                </a:solidFill>
              </a:rPr>
              <a:t>Evaluación de Grupos </a:t>
            </a:r>
            <a:r>
              <a:rPr lang="es-ES" sz="2400" b="1" dirty="0" smtClean="0">
                <a:solidFill>
                  <a:srgbClr val="000066"/>
                </a:solidFill>
              </a:rPr>
              <a:t>25/11/2015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441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97"/>
    </mc:Choice>
    <mc:Fallback xmlns="">
      <p:transition spd="slow" advTm="7679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PCO 2014 </a:t>
            </a:r>
            <a:endParaRPr lang="es-ES" sz="4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3" y="2504689"/>
            <a:ext cx="8382539" cy="2364471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95536" y="3068960"/>
            <a:ext cx="965715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7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"/>
    </mc:Choice>
    <mc:Fallback xmlns="">
      <p:transition spd="slow" advTm="958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07096" y="476672"/>
            <a:ext cx="4629200" cy="720080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>
                <a:solidFill>
                  <a:srgbClr val="000066"/>
                </a:solidFill>
              </a:rPr>
              <a:t>Memoria anual 2014</a:t>
            </a:r>
            <a:endParaRPr lang="es-ES" sz="40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793901" cy="5445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46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7"/>
    </mc:Choice>
    <mc:Fallback xmlns="">
      <p:transition spd="slow" advTm="432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Nueva Dirección</a:t>
            </a:r>
            <a:endParaRPr lang="es-ES" sz="4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1476067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En nombre del instituto, nuestro agradecimiento </a:t>
            </a:r>
            <a:r>
              <a:rPr lang="es-ES" sz="2800" dirty="0" smtClean="0"/>
              <a:t>a Quico Botella por </a:t>
            </a:r>
            <a:r>
              <a:rPr lang="es-ES" sz="2800" dirty="0"/>
              <a:t>su dedicación durante </a:t>
            </a:r>
            <a:r>
              <a:rPr lang="es-ES" sz="2800" dirty="0" smtClean="0"/>
              <a:t>estos 8 </a:t>
            </a:r>
            <a:r>
              <a:rPr lang="es-ES" sz="2800" dirty="0"/>
              <a:t>años.</a:t>
            </a:r>
          </a:p>
          <a:p>
            <a:endParaRPr lang="es-ES" sz="2800" dirty="0"/>
          </a:p>
          <a:p>
            <a:r>
              <a:rPr lang="es-ES" sz="2800" dirty="0" smtClean="0"/>
              <a:t>Mi agradecimiento personal por su disponibilidad y entera colaboración en el periodo de  transición entre direcciones.  </a:t>
            </a:r>
          </a:p>
          <a:p>
            <a:endParaRPr lang="es-ES" sz="2800" dirty="0" smtClean="0"/>
          </a:p>
          <a:p>
            <a:r>
              <a:rPr lang="es-ES" sz="2800" dirty="0" smtClean="0"/>
              <a:t>Gracias a Sergio Pastor por su ingente y utilísimo trabajo.</a:t>
            </a:r>
          </a:p>
          <a:p>
            <a:endParaRPr lang="es-ES" sz="2800" dirty="0"/>
          </a:p>
          <a:p>
            <a:r>
              <a:rPr lang="es-ES" sz="2800" dirty="0" smtClean="0"/>
              <a:t>Santiago Noguera y María José Costa han sido nombrados vicedirectores. Mi agradecimiento por su disponibilidad.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890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98"/>
    </mc:Choice>
    <mc:Fallback xmlns="">
      <p:transition spd="slow" advTm="11159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707344" cy="27894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4368586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i="1" dirty="0" smtClean="0"/>
              <a:t>“El </a:t>
            </a:r>
            <a:r>
              <a:rPr lang="es-ES" sz="2600" i="1" dirty="0"/>
              <a:t>IFIC tiene una arraigada participación en actividades internacionales de prestigio y está a la vanguardia de los conocimientos científicos en física fundamental</a:t>
            </a:r>
            <a:r>
              <a:rPr lang="es-ES" sz="2600" i="1" dirty="0" smtClean="0"/>
              <a:t>.”</a:t>
            </a:r>
            <a:endParaRPr lang="es-ES" sz="2600" i="1" dirty="0"/>
          </a:p>
        </p:txBody>
      </p:sp>
    </p:spTree>
    <p:extLst>
      <p:ext uri="{BB962C8B-B14F-4D97-AF65-F5344CB8AC3E}">
        <p14:creationId xmlns:p14="http://schemas.microsoft.com/office/powerpoint/2010/main" val="33010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3"/>
    </mc:Choice>
    <mc:Fallback xmlns="">
      <p:transition spd="slow" advTm="1989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nmishijos.com/pictures/29-4-arbol-de-navidad-en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08" y="1340768"/>
            <a:ext cx="4490864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20116072">
            <a:off x="456233" y="1689366"/>
            <a:ext cx="3811982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 ¡Feliz Navidad!</a:t>
            </a:r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 rot="1180903">
            <a:off x="5319931" y="1436399"/>
            <a:ext cx="3258439" cy="720080"/>
          </a:xfrm>
          <a:prstGeom prst="rect">
            <a:avLst/>
          </a:prstGeom>
        </p:spPr>
        <p:txBody>
          <a:bodyPr vert="horz" lIns="91402" tIns="45702" rIns="91402" bIns="45702" rtlCol="0" anchor="ctr">
            <a:noAutofit/>
          </a:bodyPr>
          <a:lstStyle>
            <a:lvl1pPr algn="ctr" defTabSz="91402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rgbClr val="000066"/>
                </a:solidFill>
              </a:rPr>
              <a:t> ¡Bon Nadal!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69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"/>
    </mc:Choice>
    <mc:Fallback xmlns="">
      <p:transition spd="slow" advTm="452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73992"/>
            <a:ext cx="2304256" cy="21592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" y="3126429"/>
            <a:ext cx="3375036" cy="3038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4151"/>
            <a:ext cx="2448364" cy="1836857"/>
          </a:xfrm>
          <a:prstGeom prst="rect">
            <a:avLst/>
          </a:prstGeom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328592" cy="1296144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000066"/>
                </a:solidFill>
              </a:rPr>
              <a:t>Información sobre el Severo Ochoa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1419"/>
            <a:ext cx="3858489" cy="252384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14" y="2057629"/>
            <a:ext cx="2915206" cy="115534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15773"/>
            <a:ext cx="722062" cy="9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"/>
    </mc:Choice>
    <mc:Fallback xmlns="">
      <p:transition spd="slow" advTm="187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90872" y="908720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S8A’s y </a:t>
            </a:r>
            <a:r>
              <a:rPr lang="es-ES" sz="4800" dirty="0" err="1" smtClean="0">
                <a:solidFill>
                  <a:srgbClr val="000066"/>
                </a:solidFill>
              </a:rPr>
              <a:t>MM’s</a:t>
            </a:r>
            <a:endParaRPr lang="es-ES" sz="4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1371"/>
              </p:ext>
            </p:extLst>
          </p:nvPr>
        </p:nvGraphicFramePr>
        <p:xfrm>
          <a:off x="755575" y="2132856"/>
          <a:ext cx="74888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720080"/>
                <a:gridCol w="709877"/>
                <a:gridCol w="825541"/>
                <a:gridCol w="840846"/>
                <a:gridCol w="936104"/>
                <a:gridCol w="1584178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TOTAL Activos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Severo Ochoa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 +3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María de Maeztu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83568" y="1772816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toda España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97216" y="3477195"/>
            <a:ext cx="542571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la </a:t>
            </a:r>
            <a:r>
              <a:rPr lang="es-ES" dirty="0" err="1" smtClean="0">
                <a:solidFill>
                  <a:srgbClr val="FF0000"/>
                </a:solidFill>
              </a:rPr>
              <a:t>Comunitat</a:t>
            </a:r>
            <a:r>
              <a:rPr lang="es-ES" dirty="0" smtClean="0">
                <a:solidFill>
                  <a:srgbClr val="FF0000"/>
                </a:solidFill>
              </a:rPr>
              <a:t> Valenciana: </a:t>
            </a:r>
          </a:p>
          <a:p>
            <a:r>
              <a:rPr lang="es-ES" dirty="0" smtClean="0"/>
              <a:t>3 Severo Ochoa y 1 Unidad María de Maeztu</a:t>
            </a:r>
          </a:p>
          <a:p>
            <a:r>
              <a:rPr lang="es-ES" dirty="0" smtClean="0"/>
              <a:t>(IFIC, IN, ITQ e </a:t>
            </a:r>
            <a:r>
              <a:rPr lang="es-ES" dirty="0" err="1" smtClean="0"/>
              <a:t>ICMol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>
                <a:solidFill>
                  <a:srgbClr val="FF0000"/>
                </a:solidFill>
              </a:rPr>
              <a:t>En el </a:t>
            </a:r>
            <a:r>
              <a:rPr lang="es-ES" dirty="0" smtClean="0">
                <a:solidFill>
                  <a:srgbClr val="FF0000"/>
                </a:solidFill>
              </a:rPr>
              <a:t>CSIC (&gt; 130 institutos; &gt;160 unidades asociadas):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1</a:t>
            </a:r>
            <a:r>
              <a:rPr lang="es-ES" dirty="0" smtClean="0"/>
              <a:t>0 </a:t>
            </a:r>
            <a:r>
              <a:rPr lang="es-ES" dirty="0"/>
              <a:t>Severo Ochoa y 1 Unidad María de </a:t>
            </a:r>
            <a:r>
              <a:rPr lang="es-ES" dirty="0" smtClean="0"/>
              <a:t>Maeztu</a:t>
            </a:r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En la </a:t>
            </a:r>
            <a:r>
              <a:rPr lang="es-ES" dirty="0" smtClean="0">
                <a:solidFill>
                  <a:srgbClr val="FF0000"/>
                </a:solidFill>
              </a:rPr>
              <a:t>UV (22 institutos + 5 ERIS + → </a:t>
            </a:r>
            <a:r>
              <a:rPr lang="es-ES" sz="2000" dirty="0" smtClean="0">
                <a:solidFill>
                  <a:srgbClr val="FF0000"/>
                </a:solidFill>
              </a:rPr>
              <a:t>∞</a:t>
            </a:r>
            <a:r>
              <a:rPr lang="es-ES" dirty="0" smtClean="0">
                <a:solidFill>
                  <a:srgbClr val="FF0000"/>
                </a:solidFill>
              </a:rPr>
              <a:t> departamentos):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1 Severo Ochoa y 1 Unidad María de </a:t>
            </a:r>
            <a:r>
              <a:rPr lang="es-ES" dirty="0" smtClean="0"/>
              <a:t>Maeztu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4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909120" cy="720080"/>
          </a:xfrm>
        </p:spPr>
        <p:txBody>
          <a:bodyPr>
            <a:noAutofit/>
          </a:bodyPr>
          <a:lstStyle/>
          <a:p>
            <a:pPr algn="l"/>
            <a:r>
              <a:rPr lang="es-ES" sz="4400" dirty="0" smtClean="0">
                <a:solidFill>
                  <a:srgbClr val="000066"/>
                </a:solidFill>
              </a:rPr>
              <a:t> Severo Ochoa I</a:t>
            </a:r>
            <a:endParaRPr lang="es-ES" sz="4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1557947"/>
            <a:ext cx="83851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1 de julio de 2015 empezó oficialmente.</a:t>
            </a:r>
            <a:endParaRPr lang="es-ES" sz="2000" dirty="0">
              <a:solidFill>
                <a:srgbClr val="000066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3 julio: </a:t>
            </a:r>
            <a:r>
              <a:rPr lang="es-ES" sz="2000" dirty="0">
                <a:solidFill>
                  <a:srgbClr val="000066"/>
                </a:solidFill>
              </a:rPr>
              <a:t>6 Becas F.P.I. asociadas al Severo </a:t>
            </a:r>
            <a:r>
              <a:rPr lang="es-ES" sz="2000" dirty="0" smtClean="0">
                <a:solidFill>
                  <a:srgbClr val="000066"/>
                </a:solidFill>
              </a:rPr>
              <a:t>Ochoa. </a:t>
            </a:r>
            <a:r>
              <a:rPr lang="es-ES" sz="2000" dirty="0">
                <a:solidFill>
                  <a:srgbClr val="000066"/>
                </a:solidFill>
              </a:rPr>
              <a:t> </a:t>
            </a:r>
            <a:r>
              <a:rPr lang="es-ES" sz="2000" dirty="0" smtClean="0">
                <a:solidFill>
                  <a:srgbClr val="000066"/>
                </a:solidFill>
              </a:rPr>
              <a:t>Se asocian a proyectos experimentales. En proceso de contratación.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Primeras medidas: contratos para estudiantes de máster. Nombrado comité.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16 julio: ceremonia de entrega de la acreditación Severo Ochoa en Madrid.</a:t>
            </a:r>
          </a:p>
          <a:p>
            <a:pPr>
              <a:spcAft>
                <a:spcPts val="1200"/>
              </a:spcAft>
            </a:pPr>
            <a:r>
              <a:rPr lang="es-ES" sz="2000" dirty="0" smtClean="0">
                <a:solidFill>
                  <a:srgbClr val="000066"/>
                </a:solidFill>
              </a:rPr>
              <a:t>(Presidente CSIC, Vicerrectora de Investigación UV, Quico y yo).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22 julio: reunión sobre la Agencia Estatal de Investigación.</a:t>
            </a:r>
            <a:endParaRPr lang="es-ES" sz="2000" dirty="0">
              <a:solidFill>
                <a:srgbClr val="000066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28 de septiembre: reunión </a:t>
            </a:r>
            <a:r>
              <a:rPr lang="es-ES" sz="2000" dirty="0">
                <a:solidFill>
                  <a:srgbClr val="000066"/>
                </a:solidFill>
              </a:rPr>
              <a:t>d</a:t>
            </a:r>
            <a:r>
              <a:rPr lang="es-ES" sz="2000" dirty="0" smtClean="0">
                <a:solidFill>
                  <a:srgbClr val="000066"/>
                </a:solidFill>
              </a:rPr>
              <a:t>el Project Board del S8A-IFIC.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Discusión sobre miembros del PB.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Modo general de funcionamiento.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Diversas reuniones del </a:t>
            </a:r>
            <a:r>
              <a:rPr lang="es-ES" sz="2000" dirty="0" err="1" smtClean="0">
                <a:solidFill>
                  <a:srgbClr val="000066"/>
                </a:solidFill>
              </a:rPr>
              <a:t>Steering</a:t>
            </a:r>
            <a:r>
              <a:rPr lang="es-ES" sz="2000" dirty="0" smtClean="0">
                <a:solidFill>
                  <a:srgbClr val="000066"/>
                </a:solidFill>
              </a:rPr>
              <a:t> </a:t>
            </a:r>
            <a:r>
              <a:rPr lang="es-ES" sz="2000" dirty="0" err="1" smtClean="0">
                <a:solidFill>
                  <a:srgbClr val="000066"/>
                </a:solidFill>
              </a:rPr>
              <a:t>Committee</a:t>
            </a:r>
            <a:r>
              <a:rPr lang="es-ES" sz="2000" dirty="0" smtClean="0">
                <a:solidFill>
                  <a:srgbClr val="000066"/>
                </a:solidFill>
              </a:rPr>
              <a:t> + Directorio IFIC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032448" cy="720080"/>
          </a:xfrm>
        </p:spPr>
        <p:txBody>
          <a:bodyPr>
            <a:noAutofit/>
          </a:bodyPr>
          <a:lstStyle/>
          <a:p>
            <a:pPr algn="l"/>
            <a:r>
              <a:rPr lang="es-ES" sz="4400" dirty="0" smtClean="0">
                <a:solidFill>
                  <a:srgbClr val="000066"/>
                </a:solidFill>
              </a:rPr>
              <a:t>Severo Ochoa II</a:t>
            </a:r>
            <a:endParaRPr lang="es-ES" sz="4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1230426"/>
            <a:ext cx="874846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006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6-8 de Octubre: 100xCiencia en La Palma. Reunión de S8A’s y medios de comunicación y divulgadores</a:t>
            </a:r>
            <a:r>
              <a:rPr lang="es-ES" sz="2000" dirty="0">
                <a:solidFill>
                  <a:srgbClr val="000066"/>
                </a:solidFill>
              </a:rPr>
              <a:t> </a:t>
            </a:r>
            <a:r>
              <a:rPr lang="es-ES" sz="2000" dirty="0" smtClean="0">
                <a:solidFill>
                  <a:srgbClr val="000066"/>
                </a:solidFill>
              </a:rPr>
              <a:t>(reciente emisión de “Fábrica de Ideas” en RTVE).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Convocatoria </a:t>
            </a:r>
            <a:r>
              <a:rPr lang="es-ES" sz="2000" dirty="0" err="1">
                <a:solidFill>
                  <a:srgbClr val="000066"/>
                </a:solidFill>
              </a:rPr>
              <a:t>postdocs</a:t>
            </a:r>
            <a:r>
              <a:rPr lang="es-ES" sz="2000" dirty="0">
                <a:solidFill>
                  <a:srgbClr val="000066"/>
                </a:solidFill>
              </a:rPr>
              <a:t> teóricos. Nombrado comité. Diversas reuniones.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Se coordinará dentro de lo posible con la oferta de los proyectos.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Se hace la convocatoria a través de </a:t>
            </a:r>
            <a:r>
              <a:rPr lang="es-ES" sz="2000" dirty="0" err="1">
                <a:solidFill>
                  <a:srgbClr val="000066"/>
                </a:solidFill>
              </a:rPr>
              <a:t>Academicjobs</a:t>
            </a:r>
            <a:r>
              <a:rPr lang="es-ES" sz="2000" dirty="0">
                <a:solidFill>
                  <a:srgbClr val="000066"/>
                </a:solidFill>
              </a:rPr>
              <a:t>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¡Medio </a:t>
            </a:r>
            <a:r>
              <a:rPr lang="es-ES" sz="2000" dirty="0">
                <a:solidFill>
                  <a:srgbClr val="000066"/>
                </a:solidFill>
              </a:rPr>
              <a:t>millar de solicitudes</a:t>
            </a:r>
            <a:r>
              <a:rPr lang="es-ES" sz="2000" dirty="0" smtClean="0">
                <a:solidFill>
                  <a:srgbClr val="000066"/>
                </a:solidFill>
              </a:rPr>
              <a:t>!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Próximo proceso de selección.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Diversas gestiones para firmar un convenio CSIC-UV para el trasvase de dinero.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Importante para poder funcionar con la UV.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MINECO admite que se solicite.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Diversas conversaciones con CSIC y UV.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Primer borrador.</a:t>
            </a:r>
          </a:p>
        </p:txBody>
      </p:sp>
    </p:spTree>
    <p:extLst>
      <p:ext uri="{BB962C8B-B14F-4D97-AF65-F5344CB8AC3E}">
        <p14:creationId xmlns:p14="http://schemas.microsoft.com/office/powerpoint/2010/main" val="9428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032448" cy="720080"/>
          </a:xfrm>
        </p:spPr>
        <p:txBody>
          <a:bodyPr>
            <a:noAutofit/>
          </a:bodyPr>
          <a:lstStyle/>
          <a:p>
            <a:pPr algn="l"/>
            <a:r>
              <a:rPr lang="es-ES" sz="4400" dirty="0" smtClean="0">
                <a:solidFill>
                  <a:srgbClr val="000066"/>
                </a:solidFill>
              </a:rPr>
              <a:t>Severo Ochoa III</a:t>
            </a:r>
            <a:endParaRPr lang="es-ES" sz="4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1412776"/>
            <a:ext cx="8385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Extensión de contratos Ramón y Cajal (3 investigadores).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3 de diciembre: seleccionados los estudiantes de máster. 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8 teóricos y 5 experimentales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Sept-Dic: Acuerdo de intercambio con </a:t>
            </a:r>
            <a:r>
              <a:rPr lang="es-ES" sz="2000" dirty="0" err="1" smtClean="0">
                <a:solidFill>
                  <a:srgbClr val="000066"/>
                </a:solidFill>
              </a:rPr>
              <a:t>Fermilab</a:t>
            </a:r>
            <a:r>
              <a:rPr lang="es-ES" sz="2000" dirty="0" smtClean="0">
                <a:solidFill>
                  <a:srgbClr val="000066"/>
                </a:solidFill>
              </a:rPr>
              <a:t>-IFIC. Avanzando.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Nov-Dic: Acuerdo de intercambio KEK-IFIC. En gestión.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Acuerdo con La Caixa (3 becas) firmado con la UV.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Sept: Apoyo a La Caixa para pedir un COFUND.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Otras medidas: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ATHENA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Cofinanciación PTA por el CSIC. Parcialmente por la UV.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Participación en 4MOST (en consideración).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Cofinanciación </a:t>
            </a:r>
            <a:r>
              <a:rPr lang="es-ES" sz="2000" dirty="0" err="1" smtClean="0">
                <a:solidFill>
                  <a:srgbClr val="000066"/>
                </a:solidFill>
              </a:rPr>
              <a:t>Feodor</a:t>
            </a:r>
            <a:r>
              <a:rPr lang="es-ES" sz="2000" dirty="0" smtClean="0">
                <a:solidFill>
                  <a:srgbClr val="000066"/>
                </a:solidFill>
              </a:rPr>
              <a:t> </a:t>
            </a:r>
            <a:r>
              <a:rPr lang="es-ES" sz="2000" dirty="0" err="1" smtClean="0">
                <a:solidFill>
                  <a:srgbClr val="000066"/>
                </a:solidFill>
              </a:rPr>
              <a:t>Lynen</a:t>
            </a:r>
            <a:r>
              <a:rPr lang="es-ES" sz="2000" dirty="0">
                <a:solidFill>
                  <a:srgbClr val="000066"/>
                </a:solidFill>
              </a:rPr>
              <a:t> </a:t>
            </a:r>
            <a:r>
              <a:rPr lang="es-ES" sz="2000" dirty="0" err="1" smtClean="0">
                <a:solidFill>
                  <a:srgbClr val="000066"/>
                </a:solidFill>
              </a:rPr>
              <a:t>Fellowship</a:t>
            </a:r>
            <a:r>
              <a:rPr lang="es-ES" sz="2000" dirty="0" smtClean="0">
                <a:solidFill>
                  <a:srgbClr val="000066"/>
                </a:solidFill>
              </a:rPr>
              <a:t> </a:t>
            </a:r>
            <a:r>
              <a:rPr lang="es-ES" sz="1600" dirty="0" smtClean="0">
                <a:solidFill>
                  <a:srgbClr val="000066"/>
                </a:solidFill>
              </a:rPr>
              <a:t>(Alexander </a:t>
            </a:r>
            <a:r>
              <a:rPr lang="es-ES" sz="1600" dirty="0">
                <a:solidFill>
                  <a:srgbClr val="000066"/>
                </a:solidFill>
              </a:rPr>
              <a:t>von </a:t>
            </a:r>
            <a:r>
              <a:rPr lang="es-ES" sz="1600" dirty="0" smtClean="0">
                <a:solidFill>
                  <a:srgbClr val="000066"/>
                </a:solidFill>
              </a:rPr>
              <a:t>Humboldt-</a:t>
            </a:r>
            <a:r>
              <a:rPr lang="es-ES" sz="1600" dirty="0" err="1" smtClean="0">
                <a:solidFill>
                  <a:srgbClr val="000066"/>
                </a:solidFill>
              </a:rPr>
              <a:t>Foundation</a:t>
            </a:r>
            <a:r>
              <a:rPr lang="es-ES" sz="1600" dirty="0" smtClean="0">
                <a:solidFill>
                  <a:srgbClr val="000066"/>
                </a:solidFill>
              </a:rPr>
              <a:t>)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Intercambio Japón</a:t>
            </a:r>
            <a:endParaRPr lang="es-ES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032448" cy="720080"/>
          </a:xfrm>
        </p:spPr>
        <p:txBody>
          <a:bodyPr>
            <a:noAutofit/>
          </a:bodyPr>
          <a:lstStyle/>
          <a:p>
            <a:pPr algn="l"/>
            <a:r>
              <a:rPr lang="es-ES" sz="4400" dirty="0" smtClean="0">
                <a:solidFill>
                  <a:srgbClr val="000066"/>
                </a:solidFill>
              </a:rPr>
              <a:t>Severo Ochoa </a:t>
            </a:r>
            <a:r>
              <a:rPr lang="es-ES" dirty="0" smtClean="0">
                <a:solidFill>
                  <a:srgbClr val="000066"/>
                </a:solidFill>
              </a:rPr>
              <a:t>IV</a:t>
            </a:r>
            <a:endParaRPr lang="es-ES" sz="4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440678" y="1340768"/>
            <a:ext cx="838517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Influir sobre nuestras autoridades: CSIC, UV, GVA…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Reunión con Alianza del </a:t>
            </a:r>
            <a:r>
              <a:rPr lang="es-ES" sz="2400" dirty="0">
                <a:solidFill>
                  <a:srgbClr val="000066"/>
                </a:solidFill>
              </a:rPr>
              <a:t>Pacífico </a:t>
            </a:r>
            <a:endParaRPr lang="es-ES" sz="2400" dirty="0" smtClean="0">
              <a:solidFill>
                <a:srgbClr val="000066"/>
              </a:solidFill>
            </a:endParaRPr>
          </a:p>
          <a:p>
            <a:pPr marL="273050" lvl="1">
              <a:spcAft>
                <a:spcPts val="600"/>
              </a:spcAft>
            </a:pPr>
            <a:r>
              <a:rPr lang="es-ES" sz="2400" dirty="0" smtClean="0">
                <a:solidFill>
                  <a:srgbClr val="000066"/>
                </a:solidFill>
              </a:rPr>
              <a:t>(</a:t>
            </a:r>
            <a:r>
              <a:rPr lang="es-ES" sz="2400" dirty="0">
                <a:solidFill>
                  <a:srgbClr val="000066"/>
                </a:solidFill>
              </a:rPr>
              <a:t>Méjico, Colombia, Perú y Chile + dos candidatos Costa Rica y </a:t>
            </a:r>
            <a:r>
              <a:rPr lang="es-ES" sz="2400" dirty="0" smtClean="0">
                <a:solidFill>
                  <a:srgbClr val="000066"/>
                </a:solidFill>
              </a:rPr>
              <a:t>Panamá)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rgbClr val="000066"/>
                </a:solidFill>
              </a:rPr>
              <a:t>Postdocs</a:t>
            </a:r>
            <a:r>
              <a:rPr lang="es-ES" sz="2400" dirty="0" smtClean="0">
                <a:solidFill>
                  <a:srgbClr val="000066"/>
                </a:solidFill>
              </a:rPr>
              <a:t> experimentales: empezar conversaciones.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Personal Técnico. Ver necesidades.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Nuevas iniciativas.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Scientific </a:t>
            </a:r>
            <a:r>
              <a:rPr lang="es-ES" sz="2400" dirty="0" err="1" smtClean="0">
                <a:solidFill>
                  <a:srgbClr val="000066"/>
                </a:solidFill>
              </a:rPr>
              <a:t>Advisory</a:t>
            </a:r>
            <a:r>
              <a:rPr lang="es-ES" sz="2400" dirty="0" smtClean="0">
                <a:solidFill>
                  <a:srgbClr val="000066"/>
                </a:solidFill>
              </a:rPr>
              <a:t> </a:t>
            </a:r>
            <a:r>
              <a:rPr lang="es-ES" sz="2400" dirty="0" err="1" smtClean="0">
                <a:solidFill>
                  <a:srgbClr val="000066"/>
                </a:solidFill>
              </a:rPr>
              <a:t>Committee</a:t>
            </a:r>
            <a:r>
              <a:rPr lang="es-ES" sz="2400" dirty="0" smtClean="0">
                <a:solidFill>
                  <a:srgbClr val="000066"/>
                </a:solidFill>
              </a:rPr>
              <a:t> (SAC): </a:t>
            </a:r>
          </a:p>
          <a:p>
            <a:pPr marL="799911" lvl="1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s-ES" sz="2400" dirty="0" smtClean="0">
                <a:solidFill>
                  <a:srgbClr val="000066"/>
                </a:solidFill>
              </a:rPr>
              <a:t>Nuevos miembros + Reunión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A mediados de 2016: revisión interna de primer año.</a:t>
            </a:r>
          </a:p>
          <a:p>
            <a:pPr marL="799911" lvl="1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s-ES" sz="2400" dirty="0" smtClean="0">
                <a:solidFill>
                  <a:srgbClr val="000066"/>
                </a:solidFill>
              </a:rPr>
              <a:t>Objetivos</a:t>
            </a:r>
          </a:p>
          <a:p>
            <a:pPr marL="799911" lvl="1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s-ES" sz="2400" dirty="0" smtClean="0">
                <a:solidFill>
                  <a:srgbClr val="000066"/>
                </a:solidFill>
              </a:rPr>
              <a:t>Indicadores</a:t>
            </a:r>
            <a:endParaRPr lang="es-ES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07992" y="490320"/>
            <a:ext cx="5476376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Mucho por cumplir…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98093" cy="37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43216" cy="368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nmishijos.com/pictures/29-4-arbol-de-navidad-en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2" y="1340768"/>
            <a:ext cx="4490864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20116072">
            <a:off x="456233" y="1689366"/>
            <a:ext cx="3811982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 ¡Feliz Navidad!</a:t>
            </a:r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 rot="1180903">
            <a:off x="5292080" y="1490320"/>
            <a:ext cx="3258439" cy="720080"/>
          </a:xfrm>
          <a:prstGeom prst="rect">
            <a:avLst/>
          </a:prstGeom>
        </p:spPr>
        <p:txBody>
          <a:bodyPr vert="horz" lIns="91402" tIns="45702" rIns="91402" bIns="45702" rtlCol="0" anchor="ctr">
            <a:noAutofit/>
          </a:bodyPr>
          <a:lstStyle>
            <a:lvl1pPr algn="ctr" defTabSz="91402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smtClean="0">
                <a:solidFill>
                  <a:srgbClr val="000066"/>
                </a:solidFill>
              </a:rPr>
              <a:t> ¡Bon Nadal!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7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707344" cy="27894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3861048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i="1" dirty="0" smtClean="0"/>
              <a:t>“Este </a:t>
            </a:r>
            <a:r>
              <a:rPr lang="es-ES" sz="2600" i="1" dirty="0"/>
              <a:t>centro mixto del CSIC y de la Universidad de Valencia es líder en investigación experimental y teórica de física de partículas, astropartículas y física nuclear. El IFIC tiene una arraigada participación en actividades internacionales de prestigio y está a la vanguardia de los conocimientos científicos en física fundamental</a:t>
            </a:r>
            <a:r>
              <a:rPr lang="es-ES" sz="2600" i="1" dirty="0" smtClean="0"/>
              <a:t>.”</a:t>
            </a:r>
            <a:endParaRPr lang="es-ES" sz="2600" i="1" dirty="0"/>
          </a:p>
        </p:txBody>
      </p:sp>
    </p:spTree>
    <p:extLst>
      <p:ext uri="{BB962C8B-B14F-4D97-AF65-F5344CB8AC3E}">
        <p14:creationId xmlns:p14="http://schemas.microsoft.com/office/powerpoint/2010/main" val="41072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57"/>
    </mc:Choice>
    <mc:Fallback xmlns="">
      <p:transition spd="slow" advTm="7275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err="1" smtClean="0">
                <a:solidFill>
                  <a:srgbClr val="000066"/>
                </a:solidFill>
              </a:rPr>
              <a:t>backup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197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35728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Publicaciones</a:t>
            </a:r>
            <a:endParaRPr lang="es-ES" sz="4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75" y="2336135"/>
            <a:ext cx="3844048" cy="296507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51720" y="1484784"/>
            <a:ext cx="140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66"/>
                </a:solidFill>
              </a:rPr>
              <a:t>2014</a:t>
            </a:r>
          </a:p>
          <a:p>
            <a:pPr algn="ctr"/>
            <a:r>
              <a:rPr lang="es-ES" sz="2000" b="1" dirty="0" smtClean="0">
                <a:solidFill>
                  <a:srgbClr val="000066"/>
                </a:solidFill>
              </a:rPr>
              <a:t>(diciembre)</a:t>
            </a:r>
            <a:endParaRPr lang="es-ES" sz="2000" b="1" dirty="0">
              <a:solidFill>
                <a:srgbClr val="000066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28184" y="1484784"/>
            <a:ext cx="140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66"/>
                </a:solidFill>
              </a:rPr>
              <a:t>2015</a:t>
            </a:r>
          </a:p>
          <a:p>
            <a:pPr algn="ctr"/>
            <a:r>
              <a:rPr lang="es-ES" sz="2000" b="1" dirty="0" smtClean="0">
                <a:solidFill>
                  <a:srgbClr val="000066"/>
                </a:solidFill>
              </a:rPr>
              <a:t>(diciembre)</a:t>
            </a:r>
            <a:endParaRPr lang="es-ES" sz="2000" b="1" dirty="0">
              <a:solidFill>
                <a:srgbClr val="000066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811395" cy="293988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1512168" cy="116462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1690" y="51392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404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622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19"/>
    </mc:Choice>
    <mc:Fallback xmlns="">
      <p:transition spd="slow" advTm="770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Por cuartiles</a:t>
            </a:r>
            <a:endParaRPr lang="es-ES" sz="4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0903"/>
            <a:ext cx="3986455" cy="308432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09" y="2360903"/>
            <a:ext cx="3986455" cy="308432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09537" y="335085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83%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994756" y="335085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85%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160963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2014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92669" y="160963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2015</a:t>
            </a:r>
            <a:endParaRPr lang="es-ES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85"/>
    </mc:Choice>
    <mc:Fallback xmlns="">
      <p:transition spd="slow" advTm="1847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Por líneas</a:t>
            </a:r>
            <a:endParaRPr lang="es-ES" sz="4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32" y="1916832"/>
            <a:ext cx="2743860" cy="222781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2743857" cy="222781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22" y="4293096"/>
            <a:ext cx="2757469" cy="223886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720261" y="126876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2014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76645" y="128597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0066"/>
                </a:solidFill>
              </a:rPr>
              <a:t>2015</a:t>
            </a:r>
            <a:endParaRPr lang="es-ES" sz="2800" b="1" dirty="0">
              <a:solidFill>
                <a:srgbClr val="00006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2819496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90000"/>
                </a:solidFill>
              </a:rPr>
              <a:t>EXP</a:t>
            </a:r>
            <a:endParaRPr lang="es-ES" sz="2800" b="1" dirty="0">
              <a:solidFill>
                <a:srgbClr val="99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1560" y="5210036"/>
            <a:ext cx="773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3366FF"/>
                </a:solidFill>
              </a:rPr>
              <a:t>TEO</a:t>
            </a:r>
            <a:endParaRPr lang="es-ES" sz="2800" b="1" dirty="0">
              <a:solidFill>
                <a:srgbClr val="3366FF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67" y="4303100"/>
            <a:ext cx="2737001" cy="22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5"/>
    </mc:Choice>
    <mc:Fallback xmlns="">
      <p:transition spd="slow" advTm="292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181731" cy="4760968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Filiación</a:t>
            </a:r>
            <a:endParaRPr lang="es-E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1123529" cy="122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 rot="1342240">
            <a:off x="6253643" y="4415657"/>
            <a:ext cx="245336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s-ES" sz="2000" dirty="0" smtClean="0">
              <a:solidFill>
                <a:srgbClr val="FF0000"/>
              </a:solidFill>
            </a:endParaRP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¡</a:t>
            </a:r>
            <a:r>
              <a:rPr lang="es-ES" sz="2000" dirty="0" smtClean="0">
                <a:solidFill>
                  <a:srgbClr val="FF0000"/>
                </a:solidFill>
              </a:rPr>
              <a:t>Y </a:t>
            </a:r>
            <a:r>
              <a:rPr lang="es-ES" sz="2000" dirty="0" smtClean="0">
                <a:solidFill>
                  <a:srgbClr val="FF0000"/>
                </a:solidFill>
              </a:rPr>
              <a:t>evitar repeticiones 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en </a:t>
            </a:r>
            <a:r>
              <a:rPr lang="es-ES" sz="2000" dirty="0" smtClean="0">
                <a:solidFill>
                  <a:srgbClr val="FF0000"/>
                </a:solidFill>
              </a:rPr>
              <a:t>el GREC</a:t>
            </a:r>
            <a:r>
              <a:rPr lang="es-ES" sz="20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 rot="20302188">
            <a:off x="186371" y="3320360"/>
            <a:ext cx="2208618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sz="2000" dirty="0" smtClean="0">
              <a:solidFill>
                <a:srgbClr val="FF0000"/>
              </a:solidFill>
            </a:endParaRPr>
          </a:p>
          <a:p>
            <a:r>
              <a:rPr lang="es-ES" sz="2000" dirty="0" smtClean="0">
                <a:solidFill>
                  <a:srgbClr val="FF0000"/>
                </a:solidFill>
              </a:rPr>
              <a:t>¡Y en la página web</a:t>
            </a:r>
          </a:p>
          <a:p>
            <a:r>
              <a:rPr lang="es-ES" sz="2000" dirty="0">
                <a:solidFill>
                  <a:srgbClr val="FF0000"/>
                </a:solidFill>
              </a:rPr>
              <a:t>d</a:t>
            </a:r>
            <a:r>
              <a:rPr lang="es-ES" sz="2000" dirty="0" smtClean="0">
                <a:solidFill>
                  <a:srgbClr val="FF0000"/>
                </a:solidFill>
              </a:rPr>
              <a:t>e los congresos!</a:t>
            </a:r>
          </a:p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(</a:t>
            </a:r>
            <a:r>
              <a:rPr lang="es-ES" sz="2000" dirty="0" err="1" smtClean="0">
                <a:solidFill>
                  <a:srgbClr val="FF0000"/>
                </a:solidFill>
              </a:rPr>
              <a:t>ConCiencia</a:t>
            </a:r>
            <a:r>
              <a:rPr lang="es-ES" sz="2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79"/>
    </mc:Choice>
    <mc:Fallback xmlns="">
      <p:transition spd="slow" advTm="834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635896" y="877526"/>
            <a:ext cx="4320480" cy="1368152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0066"/>
                </a:solidFill>
              </a:rPr>
              <a:t>Fondos</a:t>
            </a:r>
            <a:br>
              <a:rPr lang="es-ES" dirty="0" smtClean="0">
                <a:solidFill>
                  <a:srgbClr val="000066"/>
                </a:solidFill>
              </a:rPr>
            </a:br>
            <a:r>
              <a:rPr lang="es-ES" dirty="0" smtClean="0">
                <a:solidFill>
                  <a:srgbClr val="000066"/>
                </a:solidFill>
              </a:rPr>
              <a:t>competitivos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5" y="1124744"/>
            <a:ext cx="3002365" cy="18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6120680" cy="367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40103" y="122304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0066"/>
                </a:solidFill>
              </a:rPr>
              <a:t>~ 5.8 M€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72200" y="305966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66"/>
                </a:solidFill>
              </a:rPr>
              <a:t>~ 9 M€</a:t>
            </a:r>
            <a:endParaRPr lang="es-E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4"/>
    </mc:Choice>
    <mc:Fallback xmlns="">
      <p:transition spd="slow" advTm="413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408712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Histórico por fuentes</a:t>
            </a:r>
            <a:endParaRPr lang="es-E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0" y="1484784"/>
            <a:ext cx="7187938" cy="467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80"/>
    </mc:Choice>
    <mc:Fallback xmlns="">
      <p:transition spd="slow" advTm="605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12776</TotalTime>
  <Words>1433</Words>
  <Application>Microsoft Office PowerPoint</Application>
  <PresentationFormat>Presentación en pantalla (4:3)</PresentationFormat>
  <Paragraphs>284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Tema de Office</vt:lpstr>
      <vt:lpstr>ecap_design_a_fertig</vt:lpstr>
      <vt:lpstr>1_ecap_design_a_fertig</vt:lpstr>
      <vt:lpstr>Reunión Actividades 2015</vt:lpstr>
      <vt:lpstr>Nueva Dirección</vt:lpstr>
      <vt:lpstr>Presentación de PowerPoint</vt:lpstr>
      <vt:lpstr>Publicaciones</vt:lpstr>
      <vt:lpstr>Por cuartiles</vt:lpstr>
      <vt:lpstr>Por líneas</vt:lpstr>
      <vt:lpstr>Filiación</vt:lpstr>
      <vt:lpstr>Fondos competitivos</vt:lpstr>
      <vt:lpstr>Histórico por fuentes</vt:lpstr>
      <vt:lpstr>Un inciso…</vt:lpstr>
      <vt:lpstr>Presupuesto total</vt:lpstr>
      <vt:lpstr>Personal</vt:lpstr>
      <vt:lpstr>Personal técnico, de gestión y de administración del CSIC</vt:lpstr>
      <vt:lpstr>O.E.P. 2015</vt:lpstr>
      <vt:lpstr>Ramón y Cajal</vt:lpstr>
      <vt:lpstr>Plan de gestión de recursos (2016-2017)  “Modulo III” </vt:lpstr>
      <vt:lpstr>Evaluación de grupos de investigación del CSIC</vt:lpstr>
      <vt:lpstr>PCO 2014 </vt:lpstr>
      <vt:lpstr>Memoria anual 2014</vt:lpstr>
      <vt:lpstr>Presentación de PowerPoint</vt:lpstr>
      <vt:lpstr> ¡Feliz Navidad!</vt:lpstr>
      <vt:lpstr>Información sobre el Severo Ochoa</vt:lpstr>
      <vt:lpstr>S8A’s y MM’s</vt:lpstr>
      <vt:lpstr> Severo Ochoa I</vt:lpstr>
      <vt:lpstr>Severo Ochoa II</vt:lpstr>
      <vt:lpstr>Severo Ochoa III</vt:lpstr>
      <vt:lpstr>Severo Ochoa IV</vt:lpstr>
      <vt:lpstr>Mucho por cumplir…</vt:lpstr>
      <vt:lpstr> ¡Feliz Navidad!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juanjo</dc:creator>
  <cp:lastModifiedBy>juanjo</cp:lastModifiedBy>
  <cp:revision>1023</cp:revision>
  <dcterms:created xsi:type="dcterms:W3CDTF">2010-08-17T07:30:23Z</dcterms:created>
  <dcterms:modified xsi:type="dcterms:W3CDTF">2015-12-22T07:32:07Z</dcterms:modified>
</cp:coreProperties>
</file>