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418" r:id="rId3"/>
    <p:sldId id="677" r:id="rId4"/>
    <p:sldId id="678" r:id="rId5"/>
    <p:sldId id="659" r:id="rId6"/>
    <p:sldId id="657" r:id="rId7"/>
    <p:sldId id="660" r:id="rId8"/>
    <p:sldId id="668" r:id="rId9"/>
    <p:sldId id="679" r:id="rId10"/>
    <p:sldId id="672" r:id="rId11"/>
    <p:sldId id="676" r:id="rId12"/>
  </p:sldIdLst>
  <p:sldSz cx="9144000" cy="6858000" type="screen4x3"/>
  <p:notesSz cx="7099300" cy="10234613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47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eta-Neutron" initials="B" lastIdx="4" clrIdx="0"/>
  <p:cmAuthor id="1" name="Roger" initials="R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73B3D3"/>
    <a:srgbClr val="4EA7F8"/>
    <a:srgbClr val="005A9E"/>
    <a:srgbClr val="FFFFCC"/>
    <a:srgbClr val="008000"/>
    <a:srgbClr val="CDBC7D"/>
    <a:srgbClr val="CAE7F6"/>
    <a:srgbClr val="CADCF6"/>
    <a:srgbClr val="F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660B408-B3CF-4A94-85FC-2B1E0A45F4A2}" styleName="Estilo oscuro 2 - Énfasis 1/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46F890A9-2807-4EBB-B81D-B2AA78EC7F39}" styleName="Estilo oscuro 2 - Énfasis 5/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1EBBBCC-DAD2-459C-BE2E-F6DE35CF9A28}" styleName="Estilo oscuro 2 - Énfasis 3/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4364" autoAdjust="0"/>
    <p:restoredTop sz="99880" autoAdjust="0"/>
  </p:normalViewPr>
  <p:slideViewPr>
    <p:cSldViewPr>
      <p:cViewPr varScale="1">
        <p:scale>
          <a:sx n="92" d="100"/>
          <a:sy n="92" d="100"/>
        </p:scale>
        <p:origin x="78" y="300"/>
      </p:cViewPr>
      <p:guideLst>
        <p:guide orient="horz" pos="2160"/>
        <p:guide pos="47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2" d="100"/>
          <a:sy n="72" d="100"/>
        </p:scale>
        <p:origin x="-2148" y="-108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9F53A8-D7E9-4E6C-9BD3-B2E98C73BC6D}" type="datetimeFigureOut">
              <a:rPr lang="ca-ES" smtClean="0"/>
              <a:pPr/>
              <a:t>20/07/2015</a:t>
            </a:fld>
            <a:endParaRPr lang="ca-E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a-E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00B987-47AB-4BDC-B32A-C404ADEC8702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890470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7"/>
          <p:cNvSpPr>
            <a:spLocks noChangeArrowheads="1"/>
          </p:cNvSpPr>
          <p:nvPr userDrawn="1"/>
        </p:nvSpPr>
        <p:spPr bwMode="auto">
          <a:xfrm rot="-5400000">
            <a:off x="4225925" y="1958072"/>
            <a:ext cx="692150" cy="9144000"/>
          </a:xfrm>
          <a:prstGeom prst="rect">
            <a:avLst/>
          </a:prstGeom>
          <a:solidFill>
            <a:srgbClr val="73B3D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a-ES" dirty="0"/>
          </a:p>
        </p:txBody>
      </p:sp>
      <p:sp>
        <p:nvSpPr>
          <p:cNvPr id="7" name="Rectangle 17"/>
          <p:cNvSpPr>
            <a:spLocks noChangeArrowheads="1"/>
          </p:cNvSpPr>
          <p:nvPr userDrawn="1"/>
        </p:nvSpPr>
        <p:spPr bwMode="auto">
          <a:xfrm rot="-5400000">
            <a:off x="4225925" y="-4225925"/>
            <a:ext cx="692150" cy="9144000"/>
          </a:xfrm>
          <a:prstGeom prst="rect">
            <a:avLst/>
          </a:prstGeom>
          <a:solidFill>
            <a:srgbClr val="73B3D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a-E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D8DF27-3EC9-4344-B90F-20989AE1F05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5161DE-5C3B-4A11-BC74-FA9B03D0DFD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7"/>
          <p:cNvSpPr>
            <a:spLocks noChangeArrowheads="1"/>
          </p:cNvSpPr>
          <p:nvPr userDrawn="1"/>
        </p:nvSpPr>
        <p:spPr bwMode="auto">
          <a:xfrm rot="-5400000">
            <a:off x="4225925" y="1939925"/>
            <a:ext cx="692150" cy="9144000"/>
          </a:xfrm>
          <a:prstGeom prst="rect">
            <a:avLst/>
          </a:prstGeom>
          <a:solidFill>
            <a:schemeClr val="accent1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a-E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0C8A27-A952-4C08-8738-DB8C12EF39D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7" name="Rectangle 17"/>
          <p:cNvSpPr>
            <a:spLocks noChangeArrowheads="1"/>
          </p:cNvSpPr>
          <p:nvPr userDrawn="1"/>
        </p:nvSpPr>
        <p:spPr bwMode="auto">
          <a:xfrm rot="-5400000">
            <a:off x="4225925" y="-4225925"/>
            <a:ext cx="692150" cy="9144000"/>
          </a:xfrm>
          <a:prstGeom prst="rect">
            <a:avLst/>
          </a:prstGeom>
          <a:solidFill>
            <a:schemeClr val="accent1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a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3E3C2D-9AA6-4513-AAD3-DB791A1BF76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C8AABF-6CA8-46BA-B95D-2D4A7E1D904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7BE2F5-B5E5-4538-85EE-472B5D29E56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921939-9F40-4F88-B543-59F09BFC636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7"/>
          <p:cNvSpPr>
            <a:spLocks noChangeArrowheads="1"/>
          </p:cNvSpPr>
          <p:nvPr userDrawn="1"/>
        </p:nvSpPr>
        <p:spPr bwMode="auto">
          <a:xfrm rot="-5400000">
            <a:off x="4333664" y="2047664"/>
            <a:ext cx="476672" cy="9144000"/>
          </a:xfrm>
          <a:prstGeom prst="rect">
            <a:avLst/>
          </a:prstGeom>
          <a:solidFill>
            <a:srgbClr val="73B3D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a-ES" dirty="0"/>
          </a:p>
        </p:txBody>
      </p:sp>
      <p:sp>
        <p:nvSpPr>
          <p:cNvPr id="5" name="Rectangle 17"/>
          <p:cNvSpPr>
            <a:spLocks noChangeArrowheads="1"/>
          </p:cNvSpPr>
          <p:nvPr userDrawn="1"/>
        </p:nvSpPr>
        <p:spPr bwMode="auto">
          <a:xfrm>
            <a:off x="0" y="0"/>
            <a:ext cx="9144000" cy="476672"/>
          </a:xfrm>
          <a:prstGeom prst="rect">
            <a:avLst/>
          </a:prstGeom>
          <a:solidFill>
            <a:srgbClr val="73B3D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a-ES" sz="1000" b="1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ca-ES" sz="1000" b="1" baseline="30000" smtClean="0">
                <a:latin typeface="Times New Roman" pitchFamily="18" charset="0"/>
                <a:cs typeface="Times New Roman" pitchFamily="18" charset="0"/>
              </a:rPr>
              <a:t>rd</a:t>
            </a:r>
            <a:r>
              <a:rPr lang="ca-ES" sz="10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b="1" dirty="0" smtClean="0">
                <a:latin typeface="Times New Roman" pitchFamily="18" charset="0"/>
                <a:cs typeface="Times New Roman" pitchFamily="18" charset="0"/>
              </a:rPr>
              <a:t>BRIKEN WORKSHOP </a:t>
            </a:r>
            <a:r>
              <a:rPr lang="en-US" sz="1000" b="1" smtClean="0">
                <a:latin typeface="Times New Roman" pitchFamily="18" charset="0"/>
                <a:cs typeface="Times New Roman" pitchFamily="18" charset="0"/>
              </a:rPr>
              <a:t>– IFIC (Valencia,</a:t>
            </a:r>
            <a:r>
              <a:rPr lang="en-US" sz="1000" b="1" baseline="0" smtClean="0">
                <a:latin typeface="Times New Roman" pitchFamily="18" charset="0"/>
                <a:cs typeface="Times New Roman" pitchFamily="18" charset="0"/>
              </a:rPr>
              <a:t> Spain</a:t>
            </a:r>
            <a:r>
              <a:rPr lang="en-US" sz="1000" b="1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1000" b="1" dirty="0" smtClean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1000" b="1" smtClean="0">
                <a:latin typeface="Times New Roman" pitchFamily="18" charset="0"/>
                <a:cs typeface="Times New Roman" pitchFamily="18" charset="0"/>
              </a:rPr>
              <a:t>July 22-24, 2015</a:t>
            </a:r>
            <a:endParaRPr lang="en-US" sz="1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6 CuadroTexto"/>
          <p:cNvSpPr txBox="1"/>
          <p:nvPr userDrawn="1"/>
        </p:nvSpPr>
        <p:spPr>
          <a:xfrm>
            <a:off x="8540950" y="6565803"/>
            <a:ext cx="6030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E35E8FC-6C23-42FC-9AC5-F6F09F0DA635}" type="slidenum">
              <a:rPr lang="en-US" sz="1100" smtClean="0">
                <a:latin typeface="Times New Roman" pitchFamily="18" charset="0"/>
                <a:cs typeface="Times New Roman" pitchFamily="18" charset="0"/>
              </a:rPr>
              <a:t>‹Nº›</a:t>
            </a:fld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/11</a:t>
            </a:r>
            <a:endParaRPr lang="en-US" sz="1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http://it4bi-dc.ulb.ac.be/sites/default/files/logo_upc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440044"/>
            <a:ext cx="1318621" cy="395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CuadroTexto"/>
          <p:cNvSpPr txBox="1"/>
          <p:nvPr userDrawn="1"/>
        </p:nvSpPr>
        <p:spPr>
          <a:xfrm>
            <a:off x="1498133" y="6514610"/>
            <a:ext cx="48365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b="1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Department</a:t>
            </a:r>
            <a:r>
              <a:rPr lang="es-ES" sz="10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es-ES" sz="1000" b="1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Physics</a:t>
            </a:r>
            <a:r>
              <a:rPr lang="es-ES" sz="10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and Nuclear </a:t>
            </a:r>
            <a:r>
              <a:rPr lang="es-ES" sz="1000" b="1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Engineering</a:t>
            </a:r>
            <a:r>
              <a:rPr lang="es-ES" sz="10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es-ES" sz="1000" b="1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Institut</a:t>
            </a:r>
            <a:r>
              <a:rPr lang="es-ES" sz="1000" b="1" baseline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s-ES" sz="1000" b="1" baseline="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Tècniques</a:t>
            </a:r>
            <a:r>
              <a:rPr lang="es-ES" sz="1000" b="1" baseline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1000" b="1" baseline="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Energètiques</a:t>
            </a:r>
            <a:endParaRPr lang="en-US" sz="1000" b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E97EE7-BDBA-4A34-BD24-134C0878B40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a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AD3FBA-0D2F-423A-9334-D7A47C51C54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861932DF-1A71-40FB-A88B-CAA2F4AB655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lbert.riego@upc.edu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emf"/><Relationship Id="rId4" Type="http://schemas.openxmlformats.org/officeDocument/2006/relationships/package" Target="../embeddings/Hoja_de_c_lculo_de_Microsoft_Excel1.xlsx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4"/>
          <p:cNvSpPr txBox="1">
            <a:spLocks noChangeArrowheads="1"/>
          </p:cNvSpPr>
          <p:nvPr/>
        </p:nvSpPr>
        <p:spPr bwMode="auto">
          <a:xfrm>
            <a:off x="107503" y="3083928"/>
            <a:ext cx="8568953" cy="102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5366" tIns="52683" rIns="105366" bIns="52683">
            <a:spAutoFit/>
          </a:bodyPr>
          <a:lstStyle/>
          <a:p>
            <a:pPr algn="ctr" defTabSz="1528763"/>
            <a:r>
              <a:rPr lang="en-US" sz="2000" b="1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Albert Riego</a:t>
            </a:r>
            <a:r>
              <a:rPr lang="en-US" sz="2000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000" b="1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Guillem Cortes, Francisco Calviño</a:t>
            </a:r>
            <a:endParaRPr lang="en-US" sz="2000" dirty="0" smtClean="0">
              <a:solidFill>
                <a:srgbClr val="1C1C1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528763"/>
            <a:r>
              <a:rPr lang="en-US" sz="2000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July 22</a:t>
            </a:r>
            <a:r>
              <a:rPr lang="en-US" sz="2000" baseline="30000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000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,  2015</a:t>
            </a:r>
            <a:endParaRPr lang="en-US" sz="2000" dirty="0" smtClean="0">
              <a:solidFill>
                <a:srgbClr val="1C1C1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528763"/>
            <a:r>
              <a:rPr lang="en-US" sz="2000" dirty="0" err="1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Universitat</a:t>
            </a:r>
            <a:r>
              <a:rPr lang="en-US" sz="2000" dirty="0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Politecnica</a:t>
            </a:r>
            <a:r>
              <a:rPr lang="en-US" sz="2000" dirty="0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000" dirty="0" err="1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Catalunya</a:t>
            </a:r>
            <a:r>
              <a:rPr lang="en-US" sz="2000" dirty="0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, Barcelona (Spain)</a:t>
            </a:r>
            <a:endParaRPr lang="en-US" sz="2000" dirty="0">
              <a:solidFill>
                <a:srgbClr val="1C1C1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7375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mtClean="0">
                <a:latin typeface="Times New Roman" pitchFamily="18" charset="0"/>
                <a:cs typeface="Times New Roman" pitchFamily="18" charset="0"/>
              </a:rPr>
              <a:t>Third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BRIKEN WORKSHOP </a:t>
            </a: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– IFIC</a:t>
            </a:r>
            <a:r>
              <a:rPr lang="en-US" sz="1400" b="1" smtClean="0">
                <a:latin typeface="Times New Roman" pitchFamily="18" charset="0"/>
                <a:cs typeface="Times New Roman" pitchFamily="18" charset="0"/>
              </a:rPr>
              <a:t> (Valencia, Spain)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1400" b="1" smtClean="0">
                <a:latin typeface="Times New Roman" pitchFamily="18" charset="0"/>
                <a:cs typeface="Times New Roman" pitchFamily="18" charset="0"/>
              </a:rPr>
              <a:t>July 22-24, 2015</a:t>
            </a:r>
            <a:endParaRPr lang="en-US" sz="1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47664" y="21328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a-ES" dirty="0"/>
          </a:p>
        </p:txBody>
      </p:sp>
      <p:sp>
        <p:nvSpPr>
          <p:cNvPr id="14" name="TextBox 13"/>
          <p:cNvSpPr txBox="1"/>
          <p:nvPr/>
        </p:nvSpPr>
        <p:spPr>
          <a:xfrm>
            <a:off x="239307" y="1612909"/>
            <a:ext cx="86653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BRIKEN detector: UPC Monte Carlo design compact geometry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pic>
        <p:nvPicPr>
          <p:cNvPr id="52226" name="Picture 2" descr="http://it4bi-dc.ulb.ac.be/sites/default/files/logo_up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683" y="4557510"/>
            <a:ext cx="2996265" cy="89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64865" y="4530959"/>
            <a:ext cx="2362919" cy="475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5366" tIns="52683" rIns="105366" bIns="52683">
            <a:spAutoFit/>
          </a:bodyPr>
          <a:lstStyle/>
          <a:p>
            <a:pPr defTabSz="1528763"/>
            <a:r>
              <a:rPr lang="en-US" sz="1200" dirty="0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en-US" sz="1200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200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albert.riego@upc.edu</a:t>
            </a:r>
            <a:endParaRPr lang="en-US" sz="1200" dirty="0" smtClean="0">
              <a:solidFill>
                <a:srgbClr val="1C1C1C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1528763"/>
            <a:r>
              <a:rPr lang="en-US" sz="1200" dirty="0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http://greener.upc.edu/greter</a:t>
            </a:r>
            <a:endParaRPr lang="en-US" sz="1200" dirty="0">
              <a:solidFill>
                <a:srgbClr val="1C1C1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36"/>
          <p:cNvSpPr txBox="1">
            <a:spLocks noChangeArrowheads="1"/>
          </p:cNvSpPr>
          <p:nvPr/>
        </p:nvSpPr>
        <p:spPr bwMode="auto">
          <a:xfrm>
            <a:off x="107504" y="404664"/>
            <a:ext cx="853415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5. Conclusions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467544" y="980728"/>
            <a:ext cx="8064896" cy="4760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1300"/>
              </a:lnSpc>
              <a:buFontTx/>
              <a:buChar char="-"/>
            </a:pPr>
            <a:r>
              <a:rPr 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design has been optimized for 172 He-3 counters with the properties of the counters available</a:t>
            </a:r>
          </a:p>
          <a:p>
            <a:pPr marL="285750" indent="-285750">
              <a:lnSpc>
                <a:spcPts val="1300"/>
              </a:lnSpc>
              <a:buFontTx/>
              <a:buChar char="-"/>
            </a:pPr>
            <a:endParaRPr lang="en-US" sz="1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ts val="1300"/>
              </a:lnSpc>
              <a:buFontTx/>
              <a:buChar char="-"/>
            </a:pPr>
            <a:r>
              <a:rPr 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have optimized the </a:t>
            </a:r>
            <a:r>
              <a:rPr 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neutron detection efficiency to obtain a high and flat efficiency</a:t>
            </a:r>
          </a:p>
          <a:p>
            <a:pPr marL="285750" indent="-285750">
              <a:lnSpc>
                <a:spcPts val="1300"/>
              </a:lnSpc>
              <a:buFontTx/>
              <a:buChar char="-"/>
            </a:pPr>
            <a:endParaRPr lang="en-US" sz="1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ts val="1300"/>
              </a:lnSpc>
              <a:buFontTx/>
              <a:buChar char="-"/>
            </a:pPr>
            <a:r>
              <a:rPr 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Polyethylene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matrix of 100 cm x 100 cm and 80 cm length for neutron moderation</a:t>
            </a:r>
          </a:p>
          <a:p>
            <a:pPr marL="285750" indent="-285750">
              <a:lnSpc>
                <a:spcPts val="1300"/>
              </a:lnSpc>
              <a:buFontTx/>
              <a:buChar char="-"/>
            </a:pP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ts val="1300"/>
              </a:lnSpc>
              <a:buFontTx/>
              <a:buChar char="-"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have employed 172 He-3 counters at different pressures, diameters and length</a:t>
            </a:r>
          </a:p>
          <a:p>
            <a:pPr marL="285750" indent="-285750">
              <a:lnSpc>
                <a:spcPts val="1300"/>
              </a:lnSpc>
              <a:buFontTx/>
              <a:buChar char="-"/>
            </a:pP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ts val="1300"/>
              </a:lnSpc>
              <a:buFontTx/>
              <a:buChar char="-"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He-3 counters distributed in 7 </a:t>
            </a:r>
            <a:r>
              <a:rPr 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concentric </a:t>
            </a:r>
            <a:r>
              <a:rPr 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rings</a:t>
            </a:r>
          </a:p>
          <a:p>
            <a:pPr marL="285750" indent="-285750">
              <a:lnSpc>
                <a:spcPts val="1300"/>
              </a:lnSpc>
              <a:buFontTx/>
              <a:buChar char="-"/>
            </a:pPr>
            <a:endParaRPr 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ts val="1300"/>
              </a:lnSpc>
              <a:buFontTx/>
              <a:buChar char="-"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geometry is </a:t>
            </a:r>
            <a:r>
              <a:rPr 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based on </a:t>
            </a:r>
            <a:r>
              <a:rPr lang="en-US" sz="14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cylindric</a:t>
            </a:r>
            <a:r>
              <a:rPr 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symmetry</a:t>
            </a: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ts val="1300"/>
              </a:lnSpc>
              <a:buFontTx/>
              <a:buChar char="-"/>
            </a:pP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ts val="1300"/>
              </a:lnSpc>
              <a:buFontTx/>
              <a:buChar char="-"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simulations have been done by means of </a:t>
            </a:r>
            <a:r>
              <a:rPr lang="en-US" sz="14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MCNX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 GEANT4 codes</a:t>
            </a:r>
          </a:p>
          <a:p>
            <a:pPr marL="285750" indent="-285750">
              <a:lnSpc>
                <a:spcPts val="1300"/>
              </a:lnSpc>
              <a:buFontTx/>
              <a:buChar char="-"/>
            </a:pP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ts val="1300"/>
              </a:lnSpc>
              <a:buFontTx/>
              <a:buChar char="-"/>
            </a:pPr>
            <a:r>
              <a:rPr lang="en-US" sz="14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mean efficiencies and efficiency factors for 1-n emission are:</a:t>
            </a:r>
          </a:p>
          <a:p>
            <a:pPr marL="742950" lvl="1" indent="-285750">
              <a:lnSpc>
                <a:spcPts val="1300"/>
              </a:lnSpc>
              <a:buFontTx/>
              <a:buChar char="-"/>
            </a:pPr>
            <a:r>
              <a:rPr lang="en-US" sz="14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 neutron energy of 1 MeV: η = 67.8 %   &amp;   F= 1.016</a:t>
            </a:r>
          </a:p>
          <a:p>
            <a:pPr marL="742950" lvl="1" indent="-285750">
              <a:lnSpc>
                <a:spcPts val="1300"/>
              </a:lnSpc>
              <a:buFontTx/>
              <a:buChar char="-"/>
            </a:pPr>
            <a:r>
              <a:rPr lang="en-US" sz="14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 neutron energy of 3 MeV: η = 67.2 %   &amp;   F= 1.066</a:t>
            </a:r>
          </a:p>
          <a:p>
            <a:pPr marL="742950" lvl="1" indent="-285750">
              <a:lnSpc>
                <a:spcPts val="1300"/>
              </a:lnSpc>
              <a:buFontTx/>
              <a:buChar char="-"/>
            </a:pPr>
            <a:r>
              <a:rPr lang="en-US" sz="14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 neutron energy of 5 MeV: η = 66.0 %   &amp;   F= 1.150</a:t>
            </a:r>
          </a:p>
          <a:p>
            <a:pPr marL="285750" indent="-285750">
              <a:lnSpc>
                <a:spcPts val="1300"/>
              </a:lnSpc>
              <a:buFontTx/>
              <a:buChar char="-"/>
            </a:pP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lnSpc>
                <a:spcPts val="1300"/>
              </a:lnSpc>
              <a:buFontTx/>
              <a:buChar char="-"/>
            </a:pPr>
            <a:r>
              <a:rPr lang="en-US" sz="14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1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mean efficiencies and efficiency factors for </a:t>
            </a:r>
            <a:r>
              <a:rPr lang="en-US" sz="14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2-n </a:t>
            </a:r>
            <a:r>
              <a:rPr lang="en-US" sz="14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emission are:</a:t>
            </a:r>
          </a:p>
          <a:p>
            <a:pPr marL="742950" lvl="1" indent="-285750">
              <a:lnSpc>
                <a:spcPts val="1300"/>
              </a:lnSpc>
              <a:buFontTx/>
              <a:buChar char="-"/>
            </a:pPr>
            <a:r>
              <a:rPr lang="en-US" sz="14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Max neutron energy of 1 MeV: η = </a:t>
            </a:r>
            <a:r>
              <a:rPr lang="en-US" sz="14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70.6 </a:t>
            </a:r>
            <a:r>
              <a:rPr lang="en-US" sz="14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%   &amp;   F= </a:t>
            </a:r>
            <a:r>
              <a:rPr lang="en-US" sz="14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1.089</a:t>
            </a:r>
            <a:endParaRPr lang="en-US" sz="14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lvl="1" indent="-285750">
              <a:lnSpc>
                <a:spcPts val="1300"/>
              </a:lnSpc>
              <a:buFontTx/>
              <a:buChar char="-"/>
            </a:pPr>
            <a:r>
              <a:rPr lang="en-US" sz="14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Max neutron energy of 3 MeV: η = </a:t>
            </a:r>
            <a:r>
              <a:rPr lang="en-US" sz="14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70.2 </a:t>
            </a:r>
            <a:r>
              <a:rPr lang="en-US" sz="14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%   &amp;   F= </a:t>
            </a:r>
            <a:r>
              <a:rPr lang="en-US" sz="14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1.089</a:t>
            </a:r>
            <a:endParaRPr lang="en-US" sz="14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lvl="1" indent="-285750">
              <a:lnSpc>
                <a:spcPts val="1300"/>
              </a:lnSpc>
              <a:buFontTx/>
              <a:buChar char="-"/>
            </a:pPr>
            <a:r>
              <a:rPr lang="en-US" sz="14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Max neutron energy of 5 MeV: η = </a:t>
            </a:r>
            <a:r>
              <a:rPr lang="en-US" sz="14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69.0 </a:t>
            </a:r>
            <a:r>
              <a:rPr lang="en-US" sz="14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%   &amp;   F= </a:t>
            </a:r>
            <a:r>
              <a:rPr lang="en-US" sz="14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1.187</a:t>
            </a:r>
            <a:endParaRPr lang="en-US" sz="14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66700" lvl="1" indent="-266700">
              <a:lnSpc>
                <a:spcPts val="1300"/>
              </a:lnSpc>
              <a:buFontTx/>
              <a:buChar char="-"/>
            </a:pP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266700" lvl="1" indent="-266700">
              <a:lnSpc>
                <a:spcPts val="1300"/>
              </a:lnSpc>
              <a:buFontTx/>
              <a:buChar char="-"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Possibility to define new geometries to optimize the neutron detection efficiency for higher neutron energies than 5 MeV</a:t>
            </a:r>
          </a:p>
          <a:p>
            <a:pPr marL="266700" lvl="1" indent="-266700">
              <a:lnSpc>
                <a:spcPts val="1300"/>
              </a:lnSpc>
              <a:buFontTx/>
              <a:buChar char="-"/>
            </a:pP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6700" lvl="1" indent="-266700">
              <a:lnSpc>
                <a:spcPts val="1300"/>
              </a:lnSpc>
              <a:buFontTx/>
              <a:buChar char="-"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Possibility to optimize the geometries shown in this presentation to increase the mean efficiency</a:t>
            </a:r>
          </a:p>
        </p:txBody>
      </p:sp>
    </p:spTree>
    <p:extLst>
      <p:ext uri="{BB962C8B-B14F-4D97-AF65-F5344CB8AC3E}">
        <p14:creationId xmlns:p14="http://schemas.microsoft.com/office/powerpoint/2010/main" val="174586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36"/>
          <p:cNvSpPr txBox="1">
            <a:spLocks noChangeArrowheads="1"/>
          </p:cNvSpPr>
          <p:nvPr/>
        </p:nvSpPr>
        <p:spPr bwMode="auto">
          <a:xfrm>
            <a:off x="1979712" y="3091508"/>
            <a:ext cx="555722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Thank you for your attention</a:t>
            </a:r>
          </a:p>
        </p:txBody>
      </p:sp>
    </p:spTree>
    <p:extLst>
      <p:ext uri="{BB962C8B-B14F-4D97-AF65-F5344CB8AC3E}">
        <p14:creationId xmlns:p14="http://schemas.microsoft.com/office/powerpoint/2010/main" val="86911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336"/>
          <p:cNvSpPr txBox="1">
            <a:spLocks noChangeArrowheads="1"/>
          </p:cNvSpPr>
          <p:nvPr/>
        </p:nvSpPr>
        <p:spPr bwMode="auto">
          <a:xfrm>
            <a:off x="214313" y="620713"/>
            <a:ext cx="73453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a-ES" sz="3200" dirty="0">
                <a:latin typeface="Times New Roman" pitchFamily="18" charset="0"/>
                <a:cs typeface="Times New Roman" pitchFamily="18" charset="0"/>
              </a:rPr>
              <a:t>Contents 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1187624" y="1772816"/>
            <a:ext cx="2930610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Matrix geometry</a:t>
            </a:r>
          </a:p>
          <a:p>
            <a:pPr marL="342900" indent="-342900">
              <a:buFont typeface="+mj-lt"/>
              <a:buAutoNum type="arabicPeriod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Counters employed</a:t>
            </a:r>
          </a:p>
          <a:p>
            <a:pPr marL="342900" indent="-342900">
              <a:buFont typeface="+mj-lt"/>
              <a:buAutoNum type="arabicPeriod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Simulations</a:t>
            </a:r>
          </a:p>
          <a:p>
            <a:pPr marL="342900" indent="-342900">
              <a:buFont typeface="+mj-lt"/>
              <a:buAutoNum type="arabicPeriod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Results</a:t>
            </a:r>
          </a:p>
          <a:p>
            <a:pPr marL="342900" indent="-342900">
              <a:buFont typeface="+mj-lt"/>
              <a:buAutoNum type="arabicPeriod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Conclusions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378477"/>
            <a:ext cx="3296195" cy="3286207"/>
          </a:xfrm>
          <a:prstGeom prst="rect">
            <a:avLst/>
          </a:prstGeom>
        </p:spPr>
      </p:pic>
      <p:sp>
        <p:nvSpPr>
          <p:cNvPr id="5" name="Text Box 336"/>
          <p:cNvSpPr txBox="1">
            <a:spLocks noChangeArrowheads="1"/>
          </p:cNvSpPr>
          <p:nvPr/>
        </p:nvSpPr>
        <p:spPr bwMode="auto">
          <a:xfrm>
            <a:off x="16413" y="602599"/>
            <a:ext cx="73453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Final matrix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geometry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213172" y="1340768"/>
            <a:ext cx="4626849" cy="923330"/>
          </a:xfrm>
          <a:prstGeom prst="rect">
            <a:avLst/>
          </a:prstGeom>
          <a:noFill/>
          <a:ln w="25400">
            <a:solidFill>
              <a:srgbClr val="005A9E"/>
            </a:solidFill>
          </a:ln>
        </p:spPr>
        <p:txBody>
          <a:bodyPr wrap="square" rtlCol="0">
            <a:spAutoFit/>
          </a:bodyPr>
          <a:lstStyle/>
          <a:p>
            <a:r>
              <a:rPr 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Material</a:t>
            </a:r>
          </a:p>
          <a:p>
            <a:pPr marL="285750" indent="-285750">
              <a:buFontTx/>
              <a:buChar char="-"/>
            </a:pP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High density polyethylene</a:t>
            </a:r>
          </a:p>
          <a:p>
            <a:pPr marL="285750" indent="-285750">
              <a:buFontTx/>
              <a:buChar char="-"/>
            </a:pP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Density:  0.93 g/cm</a:t>
            </a:r>
            <a:r>
              <a:rPr lang="en-US" baseline="30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baseline="30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2 CuadroTexto"/>
          <p:cNvSpPr txBox="1"/>
          <p:nvPr/>
        </p:nvSpPr>
        <p:spPr>
          <a:xfrm>
            <a:off x="213172" y="2445475"/>
            <a:ext cx="4613231" cy="1477328"/>
          </a:xfrm>
          <a:prstGeom prst="rect">
            <a:avLst/>
          </a:prstGeom>
          <a:noFill/>
          <a:ln w="25400">
            <a:solidFill>
              <a:srgbClr val="005A9E"/>
            </a:solidFill>
          </a:ln>
        </p:spPr>
        <p:txBody>
          <a:bodyPr wrap="square" rtlCol="0">
            <a:spAutoFit/>
          </a:bodyPr>
          <a:lstStyle/>
          <a:p>
            <a:r>
              <a:rPr 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Dimensions</a:t>
            </a:r>
          </a:p>
          <a:p>
            <a:pPr marL="285750" indent="-285750">
              <a:buFontTx/>
              <a:buChar char="-"/>
            </a:pP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concentric rings</a:t>
            </a:r>
          </a:p>
          <a:p>
            <a:pPr marL="285750" indent="-285750">
              <a:buFontTx/>
              <a:buChar char="-"/>
            </a:pP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Squared section: 1000 mm x 1000 mm</a:t>
            </a:r>
          </a:p>
          <a:p>
            <a:pPr marL="285750" indent="-285750">
              <a:buFontTx/>
              <a:buChar char="-"/>
            </a:pP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Length: 800 mm</a:t>
            </a:r>
          </a:p>
          <a:p>
            <a:pPr marL="285750" indent="-285750">
              <a:buFontTx/>
              <a:buChar char="-"/>
            </a:pP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Squared beam hole: 110 mm x 110 mm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4948065" y="993042"/>
            <a:ext cx="3518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Frontal view of polyethylene matrix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Conector recto de flecha 5"/>
          <p:cNvCxnSpPr/>
          <p:nvPr/>
        </p:nvCxnSpPr>
        <p:spPr>
          <a:xfrm flipV="1">
            <a:off x="4572000" y="1844824"/>
            <a:ext cx="720080" cy="136815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de flecha 11"/>
          <p:cNvCxnSpPr/>
          <p:nvPr/>
        </p:nvCxnSpPr>
        <p:spPr>
          <a:xfrm flipV="1">
            <a:off x="4572000" y="2996952"/>
            <a:ext cx="2376264" cy="79208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n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172" y="4725144"/>
            <a:ext cx="7688026" cy="1470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38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36"/>
          <p:cNvSpPr txBox="1">
            <a:spLocks noChangeArrowheads="1"/>
          </p:cNvSpPr>
          <p:nvPr/>
        </p:nvSpPr>
        <p:spPr bwMode="auto">
          <a:xfrm>
            <a:off x="107504" y="467961"/>
            <a:ext cx="853415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2. Counters employed for the detector design 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6329" y="824019"/>
            <a:ext cx="2575326" cy="2567522"/>
          </a:xfrm>
          <a:prstGeom prst="rect">
            <a:avLst/>
          </a:prstGeom>
        </p:spPr>
      </p:pic>
      <p:graphicFrame>
        <p:nvGraphicFramePr>
          <p:cNvPr id="12" name="Objeto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0216911"/>
              </p:ext>
            </p:extLst>
          </p:nvPr>
        </p:nvGraphicFramePr>
        <p:xfrm>
          <a:off x="265516" y="3877382"/>
          <a:ext cx="6322708" cy="23254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29" name="Hoja de cálculo" r:id="rId4" imgW="7277262" imgH="2676569" progId="Excel.Sheet.12">
                  <p:embed/>
                </p:oleObj>
              </mc:Choice>
              <mc:Fallback>
                <p:oleObj name="Hoja de cálculo" r:id="rId4" imgW="7277262" imgH="267656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5516" y="3877382"/>
                        <a:ext cx="6322708" cy="23254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CuadroTexto 12"/>
          <p:cNvSpPr txBox="1"/>
          <p:nvPr/>
        </p:nvSpPr>
        <p:spPr>
          <a:xfrm>
            <a:off x="6066329" y="3317443"/>
            <a:ext cx="25753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smtClean="0"/>
              <a:t>Transversal section of polyethylene matrix. </a:t>
            </a: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0674488"/>
              </p:ext>
            </p:extLst>
          </p:nvPr>
        </p:nvGraphicFramePr>
        <p:xfrm>
          <a:off x="265516" y="1411732"/>
          <a:ext cx="4912568" cy="2425193"/>
        </p:xfrm>
        <a:graphic>
          <a:graphicData uri="http://schemas.openxmlformats.org/drawingml/2006/table">
            <a:tbl>
              <a:tblPr/>
              <a:tblGrid>
                <a:gridCol w="955696"/>
                <a:gridCol w="585120"/>
                <a:gridCol w="585120"/>
                <a:gridCol w="958133"/>
                <a:gridCol w="958133"/>
                <a:gridCol w="870366"/>
              </a:tblGrid>
              <a:tr h="24205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Institution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Filling gas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Pressure (atm)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DIMENSIONS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Number of counters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48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Diameter (inch/cm)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Effective length (inch/cm)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974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GSI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He-3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/ 2.54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23.62 / 600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74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JINR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He-3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1.18 / 3.0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19.69 / 500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74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ORNL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He-3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/ 5.08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 / 609.6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74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He-3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/ 2.54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 / 609.6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74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RIKEN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He-3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/ 2.54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118.1 / 300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74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UPC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He-3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/ 2.54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23.62 / 600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162">
                <a:tc gridSpan="6"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400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690994"/>
            <a:ext cx="2339734" cy="2332644"/>
          </a:xfrm>
          <a:prstGeom prst="rect">
            <a:avLst/>
          </a:prstGeom>
        </p:spPr>
      </p:pic>
      <p:sp>
        <p:nvSpPr>
          <p:cNvPr id="2" name="Text Box 336"/>
          <p:cNvSpPr txBox="1">
            <a:spLocks noChangeArrowheads="1"/>
          </p:cNvSpPr>
          <p:nvPr/>
        </p:nvSpPr>
        <p:spPr bwMode="auto">
          <a:xfrm>
            <a:off x="97995" y="425143"/>
            <a:ext cx="853415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3. Simulations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107505" y="1156257"/>
            <a:ext cx="405392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Neutron source </a:t>
            </a:r>
          </a:p>
          <a:p>
            <a:pPr marL="176213" indent="-176213">
              <a:buFont typeface="Times New Roman" pitchFamily="18" charset="0"/>
              <a:buChar char="̵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Point source</a:t>
            </a:r>
          </a:p>
          <a:p>
            <a:pPr marL="176213" indent="-176213">
              <a:buFont typeface="Times New Roman" pitchFamily="18" charset="0"/>
              <a:buChar char="̵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Inside the beam hole</a:t>
            </a:r>
          </a:p>
          <a:p>
            <a:pPr marL="176213" indent="-176213">
              <a:buFont typeface="Times New Roman" pitchFamily="18" charset="0"/>
              <a:buChar char="̵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Centered in the matrix</a:t>
            </a:r>
          </a:p>
          <a:p>
            <a:pPr marL="176213" indent="-176213">
              <a:buFont typeface="Times New Roman" pitchFamily="18" charset="0"/>
              <a:buChar char="̵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Neutrons</a:t>
            </a: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emitted in all directions (isotropic distribution)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11 Elipse"/>
          <p:cNvSpPr/>
          <p:nvPr/>
        </p:nvSpPr>
        <p:spPr>
          <a:xfrm>
            <a:off x="1835696" y="1320516"/>
            <a:ext cx="90000" cy="90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14 CuadroTexto"/>
          <p:cNvSpPr txBox="1"/>
          <p:nvPr/>
        </p:nvSpPr>
        <p:spPr>
          <a:xfrm>
            <a:off x="107504" y="3140968"/>
            <a:ext cx="405226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Neutron energies simulated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176213" indent="-176213">
              <a:buFont typeface="Times New Roman" pitchFamily="18" charset="0"/>
              <a:buChar char="̵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0.0001 MeV</a:t>
            </a:r>
          </a:p>
          <a:p>
            <a:pPr marL="176213" indent="-176213">
              <a:buFont typeface="Times New Roman" pitchFamily="18" charset="0"/>
              <a:buChar char="̵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0.001 MeV</a:t>
            </a:r>
          </a:p>
          <a:p>
            <a:pPr marL="176213" indent="-176213">
              <a:buFont typeface="Times New Roman" pitchFamily="18" charset="0"/>
              <a:buChar char="̵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0.01 MeV</a:t>
            </a:r>
          </a:p>
          <a:p>
            <a:pPr marL="176213" indent="-176213">
              <a:buFont typeface="Times New Roman" pitchFamily="18" charset="0"/>
              <a:buChar char="̵"/>
            </a:pP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0.1 </a:t>
            </a:r>
            <a:r>
              <a:rPr lang="es-ES" dirty="0" err="1" smtClean="0">
                <a:latin typeface="Times New Roman" pitchFamily="18" charset="0"/>
                <a:cs typeface="Times New Roman" pitchFamily="18" charset="0"/>
              </a:rPr>
              <a:t>MeV</a:t>
            </a:r>
            <a:endParaRPr lang="es-ES" dirty="0" smtClean="0">
              <a:latin typeface="Times New Roman" pitchFamily="18" charset="0"/>
              <a:cs typeface="Times New Roman" pitchFamily="18" charset="0"/>
            </a:endParaRPr>
          </a:p>
          <a:p>
            <a:pPr marL="176213" indent="-176213">
              <a:buFont typeface="Times New Roman" pitchFamily="18" charset="0"/>
              <a:buChar char="̵"/>
            </a:pP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s-ES" dirty="0" err="1" smtClean="0">
                <a:latin typeface="Times New Roman" pitchFamily="18" charset="0"/>
                <a:cs typeface="Times New Roman" pitchFamily="18" charset="0"/>
              </a:rPr>
              <a:t>MeV</a:t>
            </a:r>
            <a:endParaRPr lang="es-ES" dirty="0" smtClean="0">
              <a:latin typeface="Times New Roman" pitchFamily="18" charset="0"/>
              <a:cs typeface="Times New Roman" pitchFamily="18" charset="0"/>
            </a:endParaRPr>
          </a:p>
          <a:p>
            <a:pPr marL="176213" indent="-176213">
              <a:buFont typeface="Times New Roman" pitchFamily="18" charset="0"/>
              <a:buChar char="̵"/>
            </a:pP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s-ES" dirty="0" err="1">
                <a:latin typeface="Times New Roman" pitchFamily="18" charset="0"/>
                <a:cs typeface="Times New Roman" pitchFamily="18" charset="0"/>
              </a:rPr>
              <a:t>MeV</a:t>
            </a:r>
            <a:endParaRPr lang="es-ES" dirty="0">
              <a:latin typeface="Times New Roman" pitchFamily="18" charset="0"/>
              <a:cs typeface="Times New Roman" pitchFamily="18" charset="0"/>
            </a:endParaRPr>
          </a:p>
          <a:p>
            <a:pPr marL="176213" indent="-176213">
              <a:buFont typeface="Times New Roman" pitchFamily="18" charset="0"/>
              <a:buChar char="̵"/>
            </a:pP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s-ES" dirty="0" err="1" smtClean="0">
                <a:latin typeface="Times New Roman" pitchFamily="18" charset="0"/>
                <a:cs typeface="Times New Roman" pitchFamily="18" charset="0"/>
              </a:rPr>
              <a:t>MeV</a:t>
            </a:r>
            <a:endParaRPr lang="es-ES" dirty="0" smtClean="0">
              <a:latin typeface="Times New Roman" pitchFamily="18" charset="0"/>
              <a:cs typeface="Times New Roman" pitchFamily="18" charset="0"/>
            </a:endParaRPr>
          </a:p>
          <a:p>
            <a:pPr marL="176213" indent="-176213">
              <a:buFont typeface="Times New Roman" pitchFamily="18" charset="0"/>
              <a:buChar char="̵"/>
            </a:pP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s-ES" dirty="0" err="1" smtClean="0">
                <a:latin typeface="Times New Roman" pitchFamily="18" charset="0"/>
                <a:cs typeface="Times New Roman" pitchFamily="18" charset="0"/>
              </a:rPr>
              <a:t>MeV</a:t>
            </a:r>
            <a:endParaRPr lang="es-ES" dirty="0" smtClean="0">
              <a:latin typeface="Times New Roman" pitchFamily="18" charset="0"/>
              <a:cs typeface="Times New Roman" pitchFamily="18" charset="0"/>
            </a:endParaRPr>
          </a:p>
          <a:p>
            <a:pPr marL="176213" indent="-176213">
              <a:buFont typeface="Times New Roman" pitchFamily="18" charset="0"/>
              <a:buChar char="̵"/>
            </a:pP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s-ES" dirty="0" err="1" smtClean="0">
                <a:latin typeface="Times New Roman" pitchFamily="18" charset="0"/>
                <a:cs typeface="Times New Roman" pitchFamily="18" charset="0"/>
              </a:rPr>
              <a:t>MeV</a:t>
            </a:r>
            <a:endParaRPr lang="es-E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11 Elipse"/>
          <p:cNvSpPr/>
          <p:nvPr/>
        </p:nvSpPr>
        <p:spPr>
          <a:xfrm>
            <a:off x="4760763" y="1812316"/>
            <a:ext cx="90000" cy="90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uadroTexto 5"/>
          <p:cNvSpPr txBox="1"/>
          <p:nvPr/>
        </p:nvSpPr>
        <p:spPr>
          <a:xfrm>
            <a:off x="4223496" y="434381"/>
            <a:ext cx="10967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Frontal view</a:t>
            </a:r>
            <a:endParaRPr 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ángulo 31"/>
          <p:cNvSpPr/>
          <p:nvPr/>
        </p:nvSpPr>
        <p:spPr>
          <a:xfrm>
            <a:off x="3767176" y="3905444"/>
            <a:ext cx="2052000" cy="2369781"/>
          </a:xfrm>
          <a:prstGeom prst="rect">
            <a:avLst/>
          </a:prstGeom>
          <a:noFill/>
          <a:ln w="15875">
            <a:solidFill>
              <a:schemeClr val="bg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11 Elipse"/>
          <p:cNvSpPr/>
          <p:nvPr/>
        </p:nvSpPr>
        <p:spPr>
          <a:xfrm>
            <a:off x="4742380" y="5041361"/>
            <a:ext cx="90000" cy="90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CuadroTexto 33"/>
          <p:cNvSpPr txBox="1"/>
          <p:nvPr/>
        </p:nvSpPr>
        <p:spPr>
          <a:xfrm>
            <a:off x="4212543" y="3553271"/>
            <a:ext cx="10871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Lateral view</a:t>
            </a:r>
            <a:endParaRPr 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ectángulo 34"/>
          <p:cNvSpPr/>
          <p:nvPr/>
        </p:nvSpPr>
        <p:spPr>
          <a:xfrm>
            <a:off x="3766061" y="4832463"/>
            <a:ext cx="2052000" cy="511875"/>
          </a:xfrm>
          <a:prstGeom prst="rect">
            <a:avLst/>
          </a:prstGeom>
          <a:noFill/>
          <a:ln w="15875">
            <a:solidFill>
              <a:schemeClr val="bg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14 CuadroTexto"/>
          <p:cNvSpPr txBox="1"/>
          <p:nvPr/>
        </p:nvSpPr>
        <p:spPr>
          <a:xfrm>
            <a:off x="6069483" y="988214"/>
            <a:ext cx="295835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Monte Carlo codes used</a:t>
            </a:r>
          </a:p>
          <a:p>
            <a:endParaRPr lang="en-US" b="1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MCNPX, version 2.5</a:t>
            </a:r>
          </a:p>
          <a:p>
            <a:pPr marL="285750" indent="-285750">
              <a:buFontTx/>
              <a:buChar char="-"/>
            </a:pPr>
            <a:endParaRPr lang="en-US" b="1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GEANT 4, 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release 10.0.02p02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5796136" y="4869160"/>
            <a:ext cx="13115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Beam hole (air)</a:t>
            </a:r>
            <a:endParaRPr 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Conector recto de flecha 6"/>
          <p:cNvCxnSpPr/>
          <p:nvPr/>
        </p:nvCxnSpPr>
        <p:spPr>
          <a:xfrm flipH="1">
            <a:off x="5566540" y="5131361"/>
            <a:ext cx="1296144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uadroTexto 20"/>
          <p:cNvSpPr txBox="1"/>
          <p:nvPr/>
        </p:nvSpPr>
        <p:spPr>
          <a:xfrm>
            <a:off x="5796136" y="4149080"/>
            <a:ext cx="16353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Polyethylene matrix</a:t>
            </a:r>
            <a:endParaRPr 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" name="Conector recto de flecha 21"/>
          <p:cNvCxnSpPr/>
          <p:nvPr/>
        </p:nvCxnSpPr>
        <p:spPr>
          <a:xfrm flipH="1">
            <a:off x="5580112" y="4509120"/>
            <a:ext cx="1296144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de flecha 22"/>
          <p:cNvCxnSpPr>
            <a:stCxn id="21" idx="0"/>
          </p:cNvCxnSpPr>
          <p:nvPr/>
        </p:nvCxnSpPr>
        <p:spPr>
          <a:xfrm flipH="1" flipV="1">
            <a:off x="5421411" y="2742540"/>
            <a:ext cx="1192417" cy="140654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828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36"/>
          <p:cNvSpPr txBox="1">
            <a:spLocks noChangeArrowheads="1"/>
          </p:cNvSpPr>
          <p:nvPr/>
        </p:nvSpPr>
        <p:spPr bwMode="auto">
          <a:xfrm>
            <a:off x="107504" y="548680"/>
            <a:ext cx="853415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3. Simulations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395536" y="1916832"/>
            <a:ext cx="84281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Goal to reach by MC simulations</a:t>
            </a:r>
          </a:p>
          <a:p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Flat efficiency and high efficiency up to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400" b="1" baseline="-25000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= 5 MeV</a:t>
            </a:r>
          </a:p>
        </p:txBody>
      </p:sp>
    </p:spTree>
    <p:extLst>
      <p:ext uri="{BB962C8B-B14F-4D97-AF65-F5344CB8AC3E}">
        <p14:creationId xmlns:p14="http://schemas.microsoft.com/office/powerpoint/2010/main" val="348326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36"/>
          <p:cNvSpPr txBox="1">
            <a:spLocks noChangeArrowheads="1"/>
          </p:cNvSpPr>
          <p:nvPr/>
        </p:nvSpPr>
        <p:spPr bwMode="auto">
          <a:xfrm>
            <a:off x="88900" y="438418"/>
            <a:ext cx="853415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4. Results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4355976" y="721379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Contribution of each ring to the neutron detection efficiency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024" y="1038563"/>
            <a:ext cx="3492000" cy="2571733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024" y="3789039"/>
            <a:ext cx="3492000" cy="2571733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4008" y="1644670"/>
            <a:ext cx="3945840" cy="3931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75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36"/>
          <p:cNvSpPr txBox="1">
            <a:spLocks noChangeArrowheads="1"/>
          </p:cNvSpPr>
          <p:nvPr/>
        </p:nvSpPr>
        <p:spPr bwMode="auto">
          <a:xfrm>
            <a:off x="214311" y="35998"/>
            <a:ext cx="853415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4. Results</a:t>
            </a:r>
          </a:p>
        </p:txBody>
      </p:sp>
      <p:sp>
        <p:nvSpPr>
          <p:cNvPr id="7" name="Text Box 336"/>
          <p:cNvSpPr txBox="1">
            <a:spLocks noChangeArrowheads="1"/>
          </p:cNvSpPr>
          <p:nvPr/>
        </p:nvSpPr>
        <p:spPr bwMode="auto">
          <a:xfrm>
            <a:off x="214312" y="404664"/>
            <a:ext cx="853415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1-neutron emission.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183727"/>
            <a:ext cx="4163101" cy="1813226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3951067"/>
            <a:ext cx="4163101" cy="1810657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323528" y="855751"/>
            <a:ext cx="13965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MCNPX 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code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333919" y="3594502"/>
            <a:ext cx="14654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GEANT4 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code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090" y="548680"/>
            <a:ext cx="3838382" cy="281819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090" y="3445606"/>
            <a:ext cx="3837600" cy="2821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133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36"/>
          <p:cNvSpPr txBox="1">
            <a:spLocks noChangeArrowheads="1"/>
          </p:cNvSpPr>
          <p:nvPr/>
        </p:nvSpPr>
        <p:spPr bwMode="auto">
          <a:xfrm>
            <a:off x="214311" y="35998"/>
            <a:ext cx="853415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4. Results</a:t>
            </a:r>
          </a:p>
        </p:txBody>
      </p:sp>
      <p:sp>
        <p:nvSpPr>
          <p:cNvPr id="7" name="Text Box 336"/>
          <p:cNvSpPr txBox="1">
            <a:spLocks noChangeArrowheads="1"/>
          </p:cNvSpPr>
          <p:nvPr/>
        </p:nvSpPr>
        <p:spPr bwMode="auto">
          <a:xfrm>
            <a:off x="214312" y="404664"/>
            <a:ext cx="853415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latin typeface="Times New Roman" panose="02020603050405020304" pitchFamily="18" charset="0"/>
                <a:cs typeface="Times New Roman" pitchFamily="18" charset="0"/>
              </a:rPr>
              <a:t>2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-neutron emission. 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323528" y="855751"/>
            <a:ext cx="13965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MCNPX 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code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333919" y="3594502"/>
            <a:ext cx="14654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GEANT4 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code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271948"/>
            <a:ext cx="4138598" cy="18000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432" y="4077072"/>
            <a:ext cx="4138598" cy="18000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074" y="539371"/>
            <a:ext cx="3837600" cy="2817621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862" y="3458607"/>
            <a:ext cx="3837600" cy="2821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48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32920</TotalTime>
  <Words>552</Words>
  <Application>Microsoft Office PowerPoint</Application>
  <PresentationFormat>Presentación en pantalla (4:3)</PresentationFormat>
  <Paragraphs>139</Paragraphs>
  <Slides>11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7" baseType="lpstr">
      <vt:lpstr>Arial</vt:lpstr>
      <vt:lpstr>Calibri</vt:lpstr>
      <vt:lpstr>Times New Roman</vt:lpstr>
      <vt:lpstr>Verdana</vt:lpstr>
      <vt:lpstr>Diseño predeterminado</vt:lpstr>
      <vt:lpstr>Hoja de cálculo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aa</dc:creator>
  <cp:lastModifiedBy>guillem cortes</cp:lastModifiedBy>
  <cp:revision>1567</cp:revision>
  <cp:lastPrinted>2013-07-29T18:43:48Z</cp:lastPrinted>
  <dcterms:created xsi:type="dcterms:W3CDTF">2008-01-09T10:08:56Z</dcterms:created>
  <dcterms:modified xsi:type="dcterms:W3CDTF">2015-07-20T14:08:53Z</dcterms:modified>
</cp:coreProperties>
</file>