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8" r:id="rId2"/>
    <p:sldId id="289" r:id="rId3"/>
    <p:sldId id="312" r:id="rId4"/>
    <p:sldId id="311" r:id="rId5"/>
    <p:sldId id="313" r:id="rId6"/>
    <p:sldId id="310" r:id="rId7"/>
    <p:sldId id="297" r:id="rId8"/>
    <p:sldId id="299" r:id="rId9"/>
    <p:sldId id="300" r:id="rId10"/>
    <p:sldId id="301" r:id="rId11"/>
    <p:sldId id="302" r:id="rId12"/>
    <p:sldId id="304" r:id="rId13"/>
    <p:sldId id="308" r:id="rId14"/>
    <p:sldId id="309" r:id="rId15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33CC"/>
    <a:srgbClr val="0000FF"/>
    <a:srgbClr val="66FF33"/>
    <a:srgbClr val="3366FF"/>
    <a:srgbClr val="FF0000"/>
    <a:srgbClr val="F4EF2D"/>
    <a:srgbClr val="B2B2B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888" autoAdjust="0"/>
    <p:restoredTop sz="93003" autoAdjust="0"/>
  </p:normalViewPr>
  <p:slideViewPr>
    <p:cSldViewPr>
      <p:cViewPr varScale="1">
        <p:scale>
          <a:sx n="73" d="100"/>
          <a:sy n="73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pPr>
              <a:defRPr/>
            </a:pPr>
            <a:fld id="{323E76BB-A455-4A2A-8727-708C47B39218}" type="datetimeFigureOut">
              <a:rPr lang="es-ES"/>
              <a:pPr>
                <a:defRPr/>
              </a:pPr>
              <a:t>24/07/2015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es-E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s-E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pPr>
              <a:defRPr/>
            </a:pPr>
            <a:fld id="{78EC65C7-0440-45AC-B8C8-B2C705853FA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endParaRPr lang="es-ES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31A5BB8-6372-4CAA-9A02-88CF96FD4442}" type="slidenum">
              <a:rPr lang="es-ES" smtClean="0"/>
              <a:pPr/>
              <a:t>1</a:t>
            </a:fld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478271F-1724-4C61-A546-992C7E25E661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noFill/>
          <a:ln/>
        </p:spPr>
        <p:txBody>
          <a:bodyPr wrap="none" anchor="ctr"/>
          <a:lstStyle/>
          <a:p>
            <a:r>
              <a:rPr lang="es-ES" smtClean="0"/>
              <a:t>Pros/Cons of Sne, and Pros/Cons NS-Mergers</a:t>
            </a:r>
          </a:p>
          <a:p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955C8-F686-4F8F-B457-9045DF9B0C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CC0EF-D477-48BE-9653-D86D311FCC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907E1-66A6-4F0A-86A6-83CFA3570D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D815A-ABCD-49B8-87CE-D6E5C8BA50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5F1C8-0775-4A60-844C-26B599DD42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7F16E-BBBD-41CC-B45D-2B149E237B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6DCBD-3489-4DF7-B7E7-F8023A5E2D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4ECB5-2195-46EA-A2B6-EE32BE2A87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562E2-C654-4D71-828C-83A2547A52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B5EFB-B9C0-4A58-8848-67A979FD68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38971-90A0-4AA9-8768-C42D7FBDA3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BCDB94F-5F13-44EC-AA35-BE5F43674F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omingo\Documents\work\BRIKEN\proposal_REP_Workshop2013\movies_rep\rep_movie.avi" TargetMode="External"/><Relationship Id="rId6" Type="http://schemas.openxmlformats.org/officeDocument/2006/relationships/image" Target="../media/image29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nature.com/ncomms/2013/130722/ncomms3199/full/ncomms3199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nature.com/ncomms/2014/140514/ncomms4895/full/ncomms4895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lisboa\r_nc_emptyboxes_Pns_step117_aacold.avi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28600"/>
            <a:ext cx="7848600" cy="2209800"/>
          </a:xfrm>
          <a:ln w="19050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Approaching the precursor nuclei of the Rare Earth Peak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550025"/>
            <a:ext cx="914400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1400" dirty="0" smtClean="0">
                <a:solidFill>
                  <a:schemeClr val="bg2">
                    <a:lumMod val="75000"/>
                  </a:schemeClr>
                </a:solidFill>
              </a:rPr>
              <a:t>3rd BRIKEN </a:t>
            </a:r>
            <a:r>
              <a:rPr lang="es-ES" sz="1400" dirty="0" err="1" smtClean="0">
                <a:solidFill>
                  <a:schemeClr val="bg2">
                    <a:lumMod val="75000"/>
                  </a:schemeClr>
                </a:solidFill>
              </a:rPr>
              <a:t>Workshop</a:t>
            </a:r>
            <a:r>
              <a:rPr lang="es-ES" sz="1400" dirty="0" smtClean="0">
                <a:solidFill>
                  <a:schemeClr val="bg2">
                    <a:lumMod val="75000"/>
                  </a:schemeClr>
                </a:solidFill>
              </a:rPr>
              <a:t>, IFIC, Valencia                                                                                             22-24/07/2015</a:t>
            </a:r>
            <a:endParaRPr lang="es-E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2895600"/>
            <a:ext cx="81534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es-ES" sz="1400" i="1" dirty="0" smtClean="0"/>
          </a:p>
          <a:p>
            <a:r>
              <a:rPr lang="es-ES" dirty="0" smtClean="0"/>
              <a:t>J. </a:t>
            </a:r>
            <a:r>
              <a:rPr lang="es-ES" dirty="0" err="1" smtClean="0"/>
              <a:t>Agramunt</a:t>
            </a:r>
            <a:r>
              <a:rPr lang="es-ES" dirty="0" smtClean="0"/>
              <a:t>, A. </a:t>
            </a:r>
            <a:r>
              <a:rPr lang="es-ES" dirty="0" err="1" smtClean="0"/>
              <a:t>Algora</a:t>
            </a:r>
            <a:r>
              <a:rPr lang="es-ES" dirty="0" smtClean="0"/>
              <a:t>, </a:t>
            </a:r>
            <a:r>
              <a:rPr lang="es-ES" u="sng" dirty="0" smtClean="0"/>
              <a:t>C. Domingo-Pardo</a:t>
            </a:r>
            <a:r>
              <a:rPr lang="es-ES" dirty="0" smtClean="0"/>
              <a:t>, A. Morales, B. Rubio, J.L. </a:t>
            </a:r>
            <a:r>
              <a:rPr lang="es-ES" dirty="0" err="1" smtClean="0"/>
              <a:t>Taín</a:t>
            </a:r>
            <a:r>
              <a:rPr lang="es-ES" dirty="0" smtClean="0"/>
              <a:t>, A. Tarifeño-</a:t>
            </a:r>
            <a:r>
              <a:rPr lang="es-ES" dirty="0" err="1" smtClean="0"/>
              <a:t>Saldivia</a:t>
            </a:r>
            <a:endParaRPr lang="es-ES" dirty="0" smtClean="0"/>
          </a:p>
          <a:p>
            <a:r>
              <a:rPr lang="es-ES" sz="1400" i="1" dirty="0" smtClean="0"/>
              <a:t>IFIC, CSIC-</a:t>
            </a:r>
            <a:r>
              <a:rPr lang="es-ES" sz="1400" i="1" dirty="0" err="1" smtClean="0"/>
              <a:t>University</a:t>
            </a:r>
            <a:r>
              <a:rPr lang="es-ES" sz="1400" i="1" dirty="0" smtClean="0"/>
              <a:t> of Valencia, </a:t>
            </a:r>
            <a:r>
              <a:rPr lang="es-ES" sz="1400" i="1" dirty="0" err="1" smtClean="0"/>
              <a:t>Spain</a:t>
            </a:r>
            <a:endParaRPr lang="es-ES" sz="1400" i="1" dirty="0" smtClean="0"/>
          </a:p>
          <a:p>
            <a:endParaRPr lang="es-ES" sz="1400" i="1" dirty="0" smtClean="0"/>
          </a:p>
          <a:p>
            <a:r>
              <a:rPr lang="es-ES" dirty="0" smtClean="0"/>
              <a:t>F.  Montes</a:t>
            </a:r>
          </a:p>
          <a:p>
            <a:r>
              <a:rPr lang="es-ES" sz="1400" i="1" dirty="0" smtClean="0"/>
              <a:t>NSCL-MSU, USA</a:t>
            </a:r>
          </a:p>
          <a:p>
            <a:endParaRPr lang="es-ES" sz="1400" i="1" dirty="0" smtClean="0"/>
          </a:p>
          <a:p>
            <a:pPr marL="342900" indent="-342900"/>
            <a:r>
              <a:rPr lang="es-ES" dirty="0" smtClean="0"/>
              <a:t>A. Arcones</a:t>
            </a:r>
          </a:p>
          <a:p>
            <a:pPr marL="342900" indent="-342900"/>
            <a:r>
              <a:rPr lang="es-ES" sz="1400" i="1" dirty="0" err="1" smtClean="0"/>
              <a:t>Technische</a:t>
            </a:r>
            <a:r>
              <a:rPr lang="es-ES" sz="1400" i="1" dirty="0" smtClean="0"/>
              <a:t> </a:t>
            </a:r>
            <a:r>
              <a:rPr lang="es-ES" sz="1400" i="1" dirty="0" err="1" smtClean="0"/>
              <a:t>Universität</a:t>
            </a:r>
            <a:r>
              <a:rPr lang="es-ES" sz="1400" i="1" dirty="0" smtClean="0"/>
              <a:t> </a:t>
            </a:r>
            <a:r>
              <a:rPr lang="es-ES" sz="1400" i="1" dirty="0" err="1" smtClean="0"/>
              <a:t>Darmstadt</a:t>
            </a:r>
            <a:r>
              <a:rPr lang="es-ES" sz="1400" i="1" dirty="0" smtClean="0"/>
              <a:t>, </a:t>
            </a:r>
            <a:r>
              <a:rPr lang="es-ES" sz="1400" i="1" dirty="0" err="1" smtClean="0"/>
              <a:t>Germany</a:t>
            </a:r>
            <a:endParaRPr lang="es-ES" sz="1400" i="1" dirty="0" smtClean="0"/>
          </a:p>
          <a:p>
            <a:endParaRPr lang="es-E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87362"/>
          </a:xfrm>
        </p:spPr>
        <p:txBody>
          <a:bodyPr/>
          <a:lstStyle/>
          <a:p>
            <a:r>
              <a:rPr lang="es-E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Unique</a:t>
            </a:r>
            <a:r>
              <a:rPr lang="es-E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possibility</a:t>
            </a:r>
            <a:r>
              <a:rPr lang="es-E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es-E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access</a:t>
            </a:r>
            <a:r>
              <a:rPr lang="es-E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</a:t>
            </a:r>
            <a:r>
              <a:rPr lang="es-E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</a:t>
            </a:r>
            <a:r>
              <a:rPr lang="es-E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br>
              <a:rPr lang="es-E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</a:t>
            </a:r>
            <a:r>
              <a:rPr lang="es-E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rates</a:t>
            </a:r>
            <a:r>
              <a:rPr lang="es-E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RIKEN and </a:t>
            </a:r>
            <a:r>
              <a:rPr lang="es-E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</a:t>
            </a:r>
            <a:r>
              <a:rPr lang="es-E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efficiency</a:t>
            </a:r>
            <a:r>
              <a:rPr lang="es-E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BRIKEN</a:t>
            </a:r>
            <a:endParaRPr lang="es-E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r="27945" b="39862"/>
          <a:stretch>
            <a:fillRect/>
          </a:stretch>
        </p:blipFill>
        <p:spPr bwMode="auto">
          <a:xfrm>
            <a:off x="762000" y="1371600"/>
            <a:ext cx="7620000" cy="357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87362"/>
          </a:xfrm>
        </p:spPr>
        <p:txBody>
          <a:bodyPr/>
          <a:lstStyle/>
          <a:p>
            <a:r>
              <a:rPr lang="es-E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Unique</a:t>
            </a:r>
            <a:r>
              <a:rPr lang="es-E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possibility</a:t>
            </a:r>
            <a:r>
              <a:rPr lang="es-E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es-E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access</a:t>
            </a:r>
            <a:r>
              <a:rPr lang="es-E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</a:t>
            </a:r>
            <a:r>
              <a:rPr lang="es-E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</a:t>
            </a:r>
            <a:r>
              <a:rPr lang="es-E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br>
              <a:rPr lang="es-E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</a:t>
            </a:r>
            <a:r>
              <a:rPr lang="es-E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rates</a:t>
            </a:r>
            <a:r>
              <a:rPr lang="es-E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RIKEN and </a:t>
            </a:r>
            <a:r>
              <a:rPr lang="es-E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</a:t>
            </a:r>
            <a:r>
              <a:rPr lang="es-E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efficiency</a:t>
            </a:r>
            <a:r>
              <a:rPr lang="es-E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BRIKEN</a:t>
            </a:r>
            <a:endParaRPr lang="es-E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figure2.eps"/>
          <p:cNvPicPr>
            <a:picLocks noChangeAspect="1"/>
          </p:cNvPicPr>
          <p:nvPr/>
        </p:nvPicPr>
        <p:blipFill>
          <a:blip r:embed="rId2"/>
          <a:srcRect l="5153" t="8810" r="7729"/>
          <a:stretch>
            <a:fillRect/>
          </a:stretch>
        </p:blipFill>
        <p:spPr>
          <a:xfrm>
            <a:off x="4563659" y="4454470"/>
            <a:ext cx="4580341" cy="2403530"/>
          </a:xfrm>
          <a:prstGeom prst="rect">
            <a:avLst/>
          </a:prstGeom>
        </p:spPr>
      </p:pic>
      <p:pic>
        <p:nvPicPr>
          <p:cNvPr id="4" name="Picture 3" descr="rates_riken_v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447800"/>
            <a:ext cx="4037308" cy="273794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 rot="20159082">
            <a:off x="4600646" y="4802863"/>
            <a:ext cx="3829597" cy="91142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26" name="AutoShape 2" descr="http://images.iop.org/objects/phw/news/14/6/15/riken1.jpg"/>
          <p:cNvSpPr>
            <a:spLocks noChangeAspect="1" noChangeArrowheads="1"/>
          </p:cNvSpPr>
          <p:nvPr/>
        </p:nvSpPr>
        <p:spPr bwMode="auto">
          <a:xfrm>
            <a:off x="63500" y="-136525"/>
            <a:ext cx="5029200" cy="4095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8" name="Picture 7" descr="riken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295400"/>
            <a:ext cx="3429000" cy="2792557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0" y="4343400"/>
            <a:ext cx="2209800" cy="2133600"/>
            <a:chOff x="685800" y="4343400"/>
            <a:chExt cx="2362200" cy="2209800"/>
          </a:xfrm>
        </p:grpSpPr>
        <p:pic>
          <p:nvPicPr>
            <p:cNvPr id="9" name="Imagen 3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85800" y="4343400"/>
              <a:ext cx="2209800" cy="220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762000" y="4343400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/>
                <a:t>BRIKEN </a:t>
              </a:r>
              <a:endParaRPr lang="es-ES" dirty="0"/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190999"/>
            <a:ext cx="3962400" cy="259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/>
          <a:lstStyle/>
          <a:p>
            <a:r>
              <a:rPr lang="es-E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r>
              <a:rPr lang="es-E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Outlook</a:t>
            </a:r>
            <a:endParaRPr lang="es-E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s-ES" sz="2000" dirty="0" err="1" smtClean="0"/>
              <a:t>The</a:t>
            </a:r>
            <a:r>
              <a:rPr lang="es-ES" sz="2000" dirty="0" smtClean="0"/>
              <a:t> REP </a:t>
            </a:r>
            <a:r>
              <a:rPr lang="es-ES" sz="2000" dirty="0" err="1" smtClean="0"/>
              <a:t>represents</a:t>
            </a:r>
            <a:r>
              <a:rPr lang="es-ES" sz="2000" dirty="0" smtClean="0"/>
              <a:t> a </a:t>
            </a:r>
            <a:r>
              <a:rPr lang="es-ES" sz="2000" dirty="0" err="1" smtClean="0"/>
              <a:t>unique</a:t>
            </a:r>
            <a:r>
              <a:rPr lang="es-ES" sz="2000" dirty="0" smtClean="0"/>
              <a:t> </a:t>
            </a:r>
            <a:r>
              <a:rPr lang="es-ES" sz="2000" dirty="0" err="1" smtClean="0"/>
              <a:t>approach</a:t>
            </a:r>
            <a:r>
              <a:rPr lang="es-ES" sz="2000" dirty="0" smtClean="0"/>
              <a:t> </a:t>
            </a:r>
            <a:r>
              <a:rPr lang="es-ES" sz="2000" dirty="0" err="1" smtClean="0"/>
              <a:t>for</a:t>
            </a:r>
            <a:r>
              <a:rPr lang="es-ES" sz="2000" dirty="0" smtClean="0"/>
              <a:t> </a:t>
            </a: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dirty="0" err="1" smtClean="0"/>
              <a:t>study</a:t>
            </a:r>
            <a:r>
              <a:rPr lang="es-ES" sz="2000" dirty="0" smtClean="0"/>
              <a:t> of </a:t>
            </a:r>
            <a:r>
              <a:rPr lang="es-ES" sz="2000" dirty="0" err="1" smtClean="0"/>
              <a:t>the</a:t>
            </a:r>
            <a:r>
              <a:rPr lang="es-ES" sz="2000" dirty="0" smtClean="0"/>
              <a:t> late-time </a:t>
            </a:r>
            <a:r>
              <a:rPr lang="es-ES" sz="2000" dirty="0" err="1" smtClean="0"/>
              <a:t>evolution</a:t>
            </a:r>
            <a:r>
              <a:rPr lang="es-ES" sz="2000" dirty="0" smtClean="0"/>
              <a:t> of </a:t>
            </a:r>
            <a:r>
              <a:rPr lang="es-ES" sz="2000" dirty="0" err="1" smtClean="0"/>
              <a:t>the</a:t>
            </a:r>
            <a:r>
              <a:rPr lang="es-ES" sz="2000" dirty="0" smtClean="0"/>
              <a:t> r-</a:t>
            </a:r>
            <a:r>
              <a:rPr lang="es-ES" sz="2000" dirty="0" err="1" smtClean="0"/>
              <a:t>process</a:t>
            </a:r>
            <a:r>
              <a:rPr lang="es-ES" sz="2000" dirty="0" smtClean="0"/>
              <a:t> </a:t>
            </a:r>
            <a:r>
              <a:rPr lang="es-ES" sz="2000" dirty="0" err="1" smtClean="0"/>
              <a:t>environment</a:t>
            </a:r>
            <a:r>
              <a:rPr lang="es-ES" sz="2000" dirty="0" smtClean="0"/>
              <a:t>.</a:t>
            </a:r>
          </a:p>
          <a:p>
            <a:pPr algn="just">
              <a:lnSpc>
                <a:spcPct val="150000"/>
              </a:lnSpc>
              <a:buNone/>
            </a:pPr>
            <a:endParaRPr lang="es-ES" sz="2000" dirty="0" smtClean="0"/>
          </a:p>
          <a:p>
            <a:pPr algn="just">
              <a:lnSpc>
                <a:spcPct val="150000"/>
              </a:lnSpc>
            </a:pP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dirty="0" err="1" smtClean="0"/>
              <a:t>involved</a:t>
            </a:r>
            <a:r>
              <a:rPr lang="es-ES" sz="2000" dirty="0" smtClean="0"/>
              <a:t> </a:t>
            </a:r>
            <a:r>
              <a:rPr lang="es-ES" sz="2000" dirty="0" err="1" smtClean="0"/>
              <a:t>isotopes</a:t>
            </a:r>
            <a:r>
              <a:rPr lang="es-ES" sz="2000" dirty="0" smtClean="0"/>
              <a:t> are </a:t>
            </a:r>
            <a:r>
              <a:rPr lang="es-ES" sz="2000" dirty="0" err="1" smtClean="0"/>
              <a:t>extremly</a:t>
            </a:r>
            <a:r>
              <a:rPr lang="es-ES" sz="2000" dirty="0" smtClean="0"/>
              <a:t> </a:t>
            </a:r>
            <a:r>
              <a:rPr lang="es-ES" sz="2000" dirty="0" err="1" smtClean="0"/>
              <a:t>exotic</a:t>
            </a:r>
            <a:r>
              <a:rPr lang="es-ES" sz="2000" dirty="0" smtClean="0"/>
              <a:t> and </a:t>
            </a:r>
            <a:r>
              <a:rPr lang="es-ES" sz="2000" dirty="0" err="1" smtClean="0"/>
              <a:t>until</a:t>
            </a:r>
            <a:r>
              <a:rPr lang="es-ES" sz="2000" dirty="0" smtClean="0"/>
              <a:t> </a:t>
            </a:r>
            <a:r>
              <a:rPr lang="es-ES" sz="2000" dirty="0" err="1" smtClean="0"/>
              <a:t>now</a:t>
            </a:r>
            <a:r>
              <a:rPr lang="es-ES" sz="2000" dirty="0" smtClean="0"/>
              <a:t>, </a:t>
            </a:r>
            <a:r>
              <a:rPr lang="es-ES" sz="2000" dirty="0" err="1" smtClean="0"/>
              <a:t>all</a:t>
            </a:r>
            <a:r>
              <a:rPr lang="es-ES" sz="2000" dirty="0" smtClean="0"/>
              <a:t> r-</a:t>
            </a:r>
            <a:r>
              <a:rPr lang="es-ES" sz="2000" dirty="0" err="1" smtClean="0"/>
              <a:t>process</a:t>
            </a:r>
            <a:r>
              <a:rPr lang="es-ES" sz="2000" dirty="0" smtClean="0"/>
              <a:t> </a:t>
            </a:r>
            <a:r>
              <a:rPr lang="es-ES" sz="2000" dirty="0" err="1" smtClean="0"/>
              <a:t>model</a:t>
            </a:r>
            <a:r>
              <a:rPr lang="es-ES" sz="2000" dirty="0" smtClean="0"/>
              <a:t> </a:t>
            </a:r>
            <a:r>
              <a:rPr lang="es-ES" sz="2000" dirty="0" err="1" smtClean="0"/>
              <a:t>calculations</a:t>
            </a:r>
            <a:r>
              <a:rPr lang="es-ES" sz="2000" dirty="0" smtClean="0"/>
              <a:t> </a:t>
            </a:r>
            <a:r>
              <a:rPr lang="es-ES" sz="2000" dirty="0" err="1" smtClean="0"/>
              <a:t>attempting</a:t>
            </a:r>
            <a:r>
              <a:rPr lang="es-ES" sz="2000" dirty="0" smtClean="0"/>
              <a:t> </a:t>
            </a:r>
            <a:r>
              <a:rPr lang="es-ES" sz="2000" dirty="0" err="1" smtClean="0"/>
              <a:t>to</a:t>
            </a:r>
            <a:r>
              <a:rPr lang="es-ES" sz="2000" dirty="0" smtClean="0"/>
              <a:t> reproduce </a:t>
            </a:r>
            <a:r>
              <a:rPr lang="es-ES" sz="2000" dirty="0" err="1" smtClean="0"/>
              <a:t>this</a:t>
            </a:r>
            <a:r>
              <a:rPr lang="es-ES" sz="2000" dirty="0" smtClean="0"/>
              <a:t> </a:t>
            </a:r>
            <a:r>
              <a:rPr lang="es-ES" sz="2000" dirty="0" err="1" smtClean="0"/>
              <a:t>region</a:t>
            </a:r>
            <a:r>
              <a:rPr lang="es-ES" sz="2000" dirty="0" smtClean="0"/>
              <a:t> </a:t>
            </a:r>
            <a:r>
              <a:rPr lang="es-ES" sz="2000" dirty="0" err="1" smtClean="0"/>
              <a:t>rely</a:t>
            </a:r>
            <a:r>
              <a:rPr lang="es-ES" sz="2000" dirty="0" smtClean="0"/>
              <a:t> –</a:t>
            </a:r>
            <a:r>
              <a:rPr lang="es-ES" sz="2000" dirty="0" err="1" smtClean="0"/>
              <a:t>exclusively</a:t>
            </a:r>
            <a:r>
              <a:rPr lang="es-ES" sz="2000" dirty="0" smtClean="0"/>
              <a:t>- </a:t>
            </a:r>
            <a:r>
              <a:rPr lang="es-ES" sz="2000" dirty="0" err="1" smtClean="0"/>
              <a:t>on</a:t>
            </a:r>
            <a:r>
              <a:rPr lang="es-ES" sz="2000" dirty="0" smtClean="0"/>
              <a:t> </a:t>
            </a:r>
            <a:r>
              <a:rPr lang="es-ES" sz="2000" dirty="0" err="1" smtClean="0"/>
              <a:t>theoretical</a:t>
            </a:r>
            <a:r>
              <a:rPr lang="es-ES" sz="2000" dirty="0" smtClean="0"/>
              <a:t> </a:t>
            </a:r>
            <a:r>
              <a:rPr lang="es-ES" sz="2000" dirty="0" err="1" smtClean="0"/>
              <a:t>models</a:t>
            </a:r>
            <a:r>
              <a:rPr lang="es-ES" sz="2000" dirty="0" smtClean="0"/>
              <a:t>.</a:t>
            </a:r>
          </a:p>
          <a:p>
            <a:pPr algn="just">
              <a:lnSpc>
                <a:spcPct val="150000"/>
              </a:lnSpc>
              <a:buNone/>
            </a:pPr>
            <a:endParaRPr lang="es-ES" sz="2000" dirty="0" smtClean="0"/>
          </a:p>
          <a:p>
            <a:pPr algn="just">
              <a:lnSpc>
                <a:spcPct val="150000"/>
              </a:lnSpc>
            </a:pP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dirty="0" err="1" smtClean="0"/>
              <a:t>high</a:t>
            </a:r>
            <a:r>
              <a:rPr lang="es-ES" sz="2000" dirty="0" smtClean="0"/>
              <a:t> </a:t>
            </a:r>
            <a:r>
              <a:rPr lang="es-ES" sz="2000" dirty="0" err="1" smtClean="0"/>
              <a:t>primary</a:t>
            </a:r>
            <a:r>
              <a:rPr lang="es-ES" sz="2000" dirty="0" smtClean="0"/>
              <a:t> </a:t>
            </a:r>
            <a:r>
              <a:rPr lang="es-ES" sz="2000" dirty="0" err="1" smtClean="0"/>
              <a:t>beam</a:t>
            </a:r>
            <a:r>
              <a:rPr lang="es-ES" sz="2000" dirty="0" smtClean="0"/>
              <a:t> </a:t>
            </a:r>
            <a:r>
              <a:rPr lang="es-ES" sz="2000" dirty="0" err="1" smtClean="0"/>
              <a:t>intensities</a:t>
            </a:r>
            <a:r>
              <a:rPr lang="es-ES" sz="2000" dirty="0" smtClean="0"/>
              <a:t> </a:t>
            </a:r>
            <a:r>
              <a:rPr lang="es-ES" sz="2000" dirty="0" err="1" smtClean="0"/>
              <a:t>available</a:t>
            </a:r>
            <a:r>
              <a:rPr lang="es-ES" sz="2000" dirty="0" smtClean="0"/>
              <a:t> at RIKEN in </a:t>
            </a:r>
            <a:r>
              <a:rPr lang="es-ES" sz="2000" dirty="0" err="1" smtClean="0"/>
              <a:t>combination</a:t>
            </a:r>
            <a:r>
              <a:rPr lang="es-ES" sz="2000" dirty="0" smtClean="0"/>
              <a:t> </a:t>
            </a:r>
            <a:r>
              <a:rPr lang="es-ES" sz="2000" dirty="0" err="1" smtClean="0"/>
              <a:t>with</a:t>
            </a:r>
            <a:r>
              <a:rPr lang="es-ES" sz="2000" dirty="0" smtClean="0"/>
              <a:t> </a:t>
            </a: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dirty="0" err="1" smtClean="0"/>
              <a:t>high-efficiency</a:t>
            </a:r>
            <a:r>
              <a:rPr lang="es-ES" sz="2000" dirty="0" smtClean="0"/>
              <a:t> of </a:t>
            </a:r>
            <a:r>
              <a:rPr lang="es-ES" sz="2000" dirty="0" err="1" smtClean="0"/>
              <a:t>the</a:t>
            </a:r>
            <a:r>
              <a:rPr lang="es-ES" sz="2000" dirty="0" smtClean="0"/>
              <a:t> BRIKEN </a:t>
            </a:r>
            <a:r>
              <a:rPr lang="es-ES" sz="2000" dirty="0" err="1" smtClean="0"/>
              <a:t>neutron</a:t>
            </a:r>
            <a:r>
              <a:rPr lang="es-ES" sz="2000" dirty="0" smtClean="0"/>
              <a:t> detector </a:t>
            </a:r>
            <a:r>
              <a:rPr lang="es-ES" sz="2000" dirty="0" err="1" smtClean="0"/>
              <a:t>represent</a:t>
            </a:r>
            <a:r>
              <a:rPr lang="es-ES" sz="2000" dirty="0" smtClean="0"/>
              <a:t> a </a:t>
            </a:r>
            <a:r>
              <a:rPr lang="es-ES" sz="2000" dirty="0" err="1" smtClean="0"/>
              <a:t>unique</a:t>
            </a:r>
            <a:r>
              <a:rPr lang="es-ES" sz="2000" dirty="0" smtClean="0"/>
              <a:t> </a:t>
            </a:r>
            <a:r>
              <a:rPr lang="es-ES" sz="2000" dirty="0" err="1" smtClean="0"/>
              <a:t>opportunity</a:t>
            </a:r>
            <a:r>
              <a:rPr lang="es-ES" sz="2000" dirty="0" smtClean="0"/>
              <a:t> </a:t>
            </a:r>
            <a:r>
              <a:rPr lang="es-ES" sz="2000" dirty="0" err="1" smtClean="0"/>
              <a:t>to</a:t>
            </a:r>
            <a:r>
              <a:rPr lang="es-ES" sz="2000" dirty="0" smtClean="0"/>
              <a:t> </a:t>
            </a:r>
            <a:r>
              <a:rPr lang="es-ES" sz="2000" dirty="0" err="1" smtClean="0"/>
              <a:t>access</a:t>
            </a:r>
            <a:r>
              <a:rPr lang="es-ES" sz="2000" dirty="0" smtClean="0"/>
              <a:t> </a:t>
            </a:r>
            <a:r>
              <a:rPr lang="es-ES" sz="2000" dirty="0" err="1" smtClean="0"/>
              <a:t>experimentally</a:t>
            </a:r>
            <a:r>
              <a:rPr lang="es-ES" sz="2000" dirty="0" smtClean="0"/>
              <a:t> –</a:t>
            </a:r>
            <a:r>
              <a:rPr lang="es-ES" sz="2000" dirty="0" err="1" smtClean="0"/>
              <a:t>for</a:t>
            </a:r>
            <a:r>
              <a:rPr lang="es-ES" sz="2000" dirty="0" smtClean="0"/>
              <a:t> </a:t>
            </a:r>
            <a:r>
              <a:rPr lang="es-ES" sz="2000" dirty="0" err="1" smtClean="0"/>
              <a:t>first</a:t>
            </a:r>
            <a:r>
              <a:rPr lang="es-ES" sz="2000" dirty="0" smtClean="0"/>
              <a:t> time- </a:t>
            </a:r>
            <a:r>
              <a:rPr lang="es-ES" sz="2000" dirty="0" err="1" smtClean="0"/>
              <a:t>this</a:t>
            </a:r>
            <a:r>
              <a:rPr lang="es-ES" sz="2000" dirty="0" smtClean="0"/>
              <a:t> </a:t>
            </a:r>
            <a:r>
              <a:rPr lang="es-ES" sz="2000" dirty="0" err="1" smtClean="0"/>
              <a:t>region</a:t>
            </a:r>
            <a:r>
              <a:rPr lang="es-ES" sz="2000" dirty="0" smtClean="0"/>
              <a:t>. And </a:t>
            </a:r>
            <a:r>
              <a:rPr lang="es-ES" sz="2000" dirty="0" err="1" smtClean="0"/>
              <a:t>achieve</a:t>
            </a:r>
            <a:r>
              <a:rPr lang="es-ES" sz="2000" dirty="0" smtClean="0"/>
              <a:t> a more </a:t>
            </a:r>
            <a:r>
              <a:rPr lang="es-ES" sz="2000" dirty="0" err="1" smtClean="0"/>
              <a:t>comprensive</a:t>
            </a:r>
            <a:r>
              <a:rPr lang="es-ES" sz="2000" dirty="0" smtClean="0"/>
              <a:t> </a:t>
            </a:r>
            <a:r>
              <a:rPr lang="es-ES" sz="2000" dirty="0" err="1" smtClean="0"/>
              <a:t>understanding</a:t>
            </a:r>
            <a:r>
              <a:rPr lang="es-ES" sz="2000" dirty="0" smtClean="0"/>
              <a:t> </a:t>
            </a:r>
            <a:r>
              <a:rPr lang="es-ES" sz="2000" dirty="0" err="1" smtClean="0"/>
              <a:t>on</a:t>
            </a:r>
            <a:r>
              <a:rPr lang="es-ES" sz="2000" dirty="0" smtClean="0"/>
              <a:t> </a:t>
            </a: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dirty="0" err="1" smtClean="0"/>
              <a:t>underlying</a:t>
            </a:r>
            <a:r>
              <a:rPr lang="es-ES" sz="2000" dirty="0" smtClean="0"/>
              <a:t> </a:t>
            </a:r>
            <a:r>
              <a:rPr lang="es-ES" sz="2000" dirty="0" err="1" smtClean="0"/>
              <a:t>stellar</a:t>
            </a:r>
            <a:r>
              <a:rPr lang="es-ES" sz="2000" dirty="0" smtClean="0"/>
              <a:t> </a:t>
            </a:r>
            <a:r>
              <a:rPr lang="es-ES" sz="2000" dirty="0" err="1" smtClean="0"/>
              <a:t>nucleosynthesis</a:t>
            </a:r>
            <a:r>
              <a:rPr lang="es-ES" sz="2000" dirty="0" smtClean="0"/>
              <a:t> place.</a:t>
            </a:r>
            <a:endParaRPr lang="es-E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5" name="Rectangle 14"/>
          <p:cNvSpPr>
            <a:spLocks noChangeArrowheads="1"/>
          </p:cNvSpPr>
          <p:nvPr/>
        </p:nvSpPr>
        <p:spPr bwMode="auto">
          <a:xfrm>
            <a:off x="0" y="1309688"/>
            <a:ext cx="6858000" cy="4862512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8370888" y="6400800"/>
            <a:ext cx="35083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0" y="6324600"/>
            <a:ext cx="916305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>
                <a:solidFill>
                  <a:srgbClr val="000000"/>
                </a:solidFill>
                <a:cs typeface="Times New Roman" pitchFamily="16" charset="0"/>
              </a:rPr>
              <a:t>Neutrons produce 75% of the stable isotopes, but only 0.005% of total abundances</a:t>
            </a:r>
          </a:p>
        </p:txBody>
      </p:sp>
      <p:sp>
        <p:nvSpPr>
          <p:cNvPr id="5135" name="Text Box 4"/>
          <p:cNvSpPr txBox="1">
            <a:spLocks noChangeArrowheads="1"/>
          </p:cNvSpPr>
          <p:nvPr/>
        </p:nvSpPr>
        <p:spPr bwMode="auto">
          <a:xfrm>
            <a:off x="4452938" y="4483100"/>
            <a:ext cx="268288" cy="366713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b="1" i="1">
                <a:solidFill>
                  <a:srgbClr val="CC0066"/>
                </a:solidFill>
              </a:rPr>
              <a:t>r</a:t>
            </a:r>
          </a:p>
        </p:txBody>
      </p:sp>
      <p:sp>
        <p:nvSpPr>
          <p:cNvPr id="5136" name="Text Box 5"/>
          <p:cNvSpPr txBox="1">
            <a:spLocks noChangeArrowheads="1"/>
          </p:cNvSpPr>
          <p:nvPr/>
        </p:nvSpPr>
        <p:spPr bwMode="auto">
          <a:xfrm>
            <a:off x="4991101" y="4321175"/>
            <a:ext cx="304800" cy="366713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b="1" i="1">
                <a:solidFill>
                  <a:srgbClr val="00AE00"/>
                </a:solidFill>
              </a:rPr>
              <a:t>s</a:t>
            </a:r>
          </a:p>
        </p:txBody>
      </p:sp>
      <p:sp>
        <p:nvSpPr>
          <p:cNvPr id="5137" name="Text Box 6"/>
          <p:cNvSpPr txBox="1">
            <a:spLocks noChangeArrowheads="1"/>
          </p:cNvSpPr>
          <p:nvPr/>
        </p:nvSpPr>
        <p:spPr bwMode="auto">
          <a:xfrm>
            <a:off x="2819400" y="1447800"/>
            <a:ext cx="4057651" cy="334963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600" b="1">
                <a:solidFill>
                  <a:srgbClr val="000000"/>
                </a:solidFill>
                <a:cs typeface="Arial" charset="0"/>
              </a:rPr>
              <a:t>                      Neutrons          </a:t>
            </a:r>
          </a:p>
        </p:txBody>
      </p:sp>
      <p:pic>
        <p:nvPicPr>
          <p:cNvPr id="513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850" y="1752600"/>
            <a:ext cx="6746876" cy="426878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</p:pic>
      <p:sp>
        <p:nvSpPr>
          <p:cNvPr id="5139" name="Text Box 8"/>
          <p:cNvSpPr txBox="1">
            <a:spLocks noChangeArrowheads="1"/>
          </p:cNvSpPr>
          <p:nvPr/>
        </p:nvSpPr>
        <p:spPr bwMode="auto">
          <a:xfrm>
            <a:off x="1066800" y="1447800"/>
            <a:ext cx="1720850" cy="334963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600" b="1">
                <a:solidFill>
                  <a:srgbClr val="CC0099"/>
                </a:solidFill>
                <a:cs typeface="Arial" charset="0"/>
              </a:rPr>
              <a:t>   </a:t>
            </a:r>
            <a:r>
              <a:rPr lang="de-DE" sz="1600" b="1">
                <a:solidFill>
                  <a:srgbClr val="ED181E"/>
                </a:solidFill>
                <a:cs typeface="Arial" charset="0"/>
              </a:rPr>
              <a:t>Fusion</a:t>
            </a:r>
          </a:p>
        </p:txBody>
      </p:sp>
      <p:sp>
        <p:nvSpPr>
          <p:cNvPr id="5140" name="Text Box 9"/>
          <p:cNvSpPr txBox="1">
            <a:spLocks noChangeArrowheads="1"/>
          </p:cNvSpPr>
          <p:nvPr/>
        </p:nvSpPr>
        <p:spPr bwMode="auto">
          <a:xfrm>
            <a:off x="609600" y="1447800"/>
            <a:ext cx="471488" cy="334963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600" b="1">
                <a:solidFill>
                  <a:srgbClr val="0344E5"/>
                </a:solidFill>
                <a:cs typeface="Arial" charset="0"/>
              </a:rPr>
              <a:t>BB</a:t>
            </a:r>
          </a:p>
        </p:txBody>
      </p:sp>
      <p:sp>
        <p:nvSpPr>
          <p:cNvPr id="5141" name="AutoShape 10"/>
          <p:cNvSpPr>
            <a:spLocks noChangeArrowheads="1"/>
          </p:cNvSpPr>
          <p:nvPr/>
        </p:nvSpPr>
        <p:spPr bwMode="auto">
          <a:xfrm rot="5400000">
            <a:off x="4408488" y="4427538"/>
            <a:ext cx="479425" cy="185738"/>
          </a:xfrm>
          <a:prstGeom prst="rightArrow">
            <a:avLst>
              <a:gd name="adj1" fmla="val 50000"/>
              <a:gd name="adj2" fmla="val 64530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42" name="AutoShape 11"/>
          <p:cNvSpPr>
            <a:spLocks noChangeArrowheads="1"/>
          </p:cNvSpPr>
          <p:nvPr/>
        </p:nvSpPr>
        <p:spPr bwMode="auto">
          <a:xfrm rot="4560000">
            <a:off x="6321426" y="4584700"/>
            <a:ext cx="428625" cy="185738"/>
          </a:xfrm>
          <a:prstGeom prst="rightArrow">
            <a:avLst>
              <a:gd name="adj1" fmla="val 50000"/>
              <a:gd name="adj2" fmla="val 57692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43" name="AutoShape 12"/>
          <p:cNvSpPr>
            <a:spLocks noChangeArrowheads="1"/>
          </p:cNvSpPr>
          <p:nvPr/>
        </p:nvSpPr>
        <p:spPr bwMode="auto">
          <a:xfrm rot="3840000">
            <a:off x="5826126" y="4768850"/>
            <a:ext cx="473075" cy="185738"/>
          </a:xfrm>
          <a:prstGeom prst="rightArrow">
            <a:avLst>
              <a:gd name="adj1" fmla="val 50000"/>
              <a:gd name="adj2" fmla="val 63675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44" name="AutoShape 13"/>
          <p:cNvSpPr>
            <a:spLocks noChangeArrowheads="1"/>
          </p:cNvSpPr>
          <p:nvPr/>
        </p:nvSpPr>
        <p:spPr bwMode="auto">
          <a:xfrm rot="3840000">
            <a:off x="3978276" y="4576763"/>
            <a:ext cx="500063" cy="185738"/>
          </a:xfrm>
          <a:prstGeom prst="rightArrow">
            <a:avLst>
              <a:gd name="adj1" fmla="val 50000"/>
              <a:gd name="adj2" fmla="val 67308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46" name="Text Box 15"/>
          <p:cNvSpPr txBox="1">
            <a:spLocks noChangeArrowheads="1"/>
          </p:cNvSpPr>
          <p:nvPr/>
        </p:nvSpPr>
        <p:spPr bwMode="auto">
          <a:xfrm>
            <a:off x="1849438" y="2820988"/>
            <a:ext cx="533400" cy="45878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2400" b="1">
                <a:solidFill>
                  <a:srgbClr val="000000"/>
                </a:solidFill>
              </a:rPr>
              <a:t>Fe</a:t>
            </a:r>
          </a:p>
        </p:txBody>
      </p:sp>
      <p:sp>
        <p:nvSpPr>
          <p:cNvPr id="5147" name="Text Box 16"/>
          <p:cNvSpPr txBox="1">
            <a:spLocks noChangeArrowheads="1"/>
          </p:cNvSpPr>
          <p:nvPr/>
        </p:nvSpPr>
        <p:spPr bwMode="auto">
          <a:xfrm>
            <a:off x="2682875" y="5791200"/>
            <a:ext cx="1982788" cy="366713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b="1">
                <a:solidFill>
                  <a:srgbClr val="000000"/>
                </a:solidFill>
                <a:cs typeface="Arial" charset="0"/>
              </a:rPr>
              <a:t>   </a:t>
            </a:r>
            <a:r>
              <a:rPr lang="de-DE" b="1">
                <a:solidFill>
                  <a:srgbClr val="000010"/>
                </a:solidFill>
                <a:cs typeface="Arial" charset="0"/>
              </a:rPr>
              <a:t>mass number</a:t>
            </a:r>
            <a:r>
              <a:rPr lang="de-DE" b="1">
                <a:solidFill>
                  <a:srgbClr val="000000"/>
                </a:solidFill>
                <a:cs typeface="Arial" charset="0"/>
              </a:rPr>
              <a:t>  </a:t>
            </a:r>
          </a:p>
        </p:txBody>
      </p:sp>
      <p:sp>
        <p:nvSpPr>
          <p:cNvPr id="5148" name="Text Box 17"/>
          <p:cNvSpPr txBox="1">
            <a:spLocks noChangeArrowheads="1"/>
          </p:cNvSpPr>
          <p:nvPr/>
        </p:nvSpPr>
        <p:spPr bwMode="auto">
          <a:xfrm rot="10800000">
            <a:off x="0" y="2233613"/>
            <a:ext cx="366713" cy="311467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eaVert"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b="1">
                <a:solidFill>
                  <a:srgbClr val="000000"/>
                </a:solidFill>
                <a:cs typeface="Arial" charset="0"/>
              </a:rPr>
              <a:t>              </a:t>
            </a:r>
            <a:r>
              <a:rPr lang="de-DE" b="1">
                <a:solidFill>
                  <a:srgbClr val="000010"/>
                </a:solidFill>
                <a:cs typeface="Arial" charset="0"/>
              </a:rPr>
              <a:t>abundance </a:t>
            </a:r>
            <a:r>
              <a:rPr lang="de-DE" b="1">
                <a:solidFill>
                  <a:srgbClr val="000000"/>
                </a:solidFill>
                <a:cs typeface="Arial" charset="0"/>
              </a:rPr>
              <a:t>            </a:t>
            </a:r>
          </a:p>
        </p:txBody>
      </p:sp>
      <p:sp>
        <p:nvSpPr>
          <p:cNvPr id="5157" name="Text Box 19"/>
          <p:cNvSpPr txBox="1">
            <a:spLocks noChangeArrowheads="1"/>
          </p:cNvSpPr>
          <p:nvPr/>
        </p:nvSpPr>
        <p:spPr bwMode="auto">
          <a:xfrm>
            <a:off x="3657600" y="4038600"/>
            <a:ext cx="301984" cy="463846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2400" b="1" i="1" dirty="0">
                <a:solidFill>
                  <a:srgbClr val="FF3399"/>
                </a:solidFill>
              </a:rPr>
              <a:t>r</a:t>
            </a:r>
          </a:p>
        </p:txBody>
      </p:sp>
      <p:sp>
        <p:nvSpPr>
          <p:cNvPr id="5159" name="Line 21"/>
          <p:cNvSpPr>
            <a:spLocks noChangeShapeType="1"/>
          </p:cNvSpPr>
          <p:nvPr/>
        </p:nvSpPr>
        <p:spPr bwMode="auto">
          <a:xfrm>
            <a:off x="3962400" y="4495800"/>
            <a:ext cx="322264" cy="414339"/>
          </a:xfrm>
          <a:prstGeom prst="line">
            <a:avLst/>
          </a:prstGeom>
          <a:noFill/>
          <a:ln w="76320">
            <a:solidFill>
              <a:srgbClr val="CC0066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5160" name="Line 22"/>
          <p:cNvSpPr>
            <a:spLocks noChangeShapeType="1"/>
          </p:cNvSpPr>
          <p:nvPr/>
        </p:nvSpPr>
        <p:spPr bwMode="auto">
          <a:xfrm>
            <a:off x="5791200" y="4724401"/>
            <a:ext cx="284164" cy="381002"/>
          </a:xfrm>
          <a:prstGeom prst="line">
            <a:avLst/>
          </a:prstGeom>
          <a:noFill/>
          <a:ln w="76320">
            <a:solidFill>
              <a:srgbClr val="CC0066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4179888" y="3976688"/>
            <a:ext cx="2414588" cy="1012825"/>
            <a:chOff x="2632" y="2553"/>
            <a:chExt cx="1521" cy="638"/>
          </a:xfrm>
        </p:grpSpPr>
        <p:sp>
          <p:nvSpPr>
            <p:cNvPr id="5153" name="Text Box 24"/>
            <p:cNvSpPr txBox="1">
              <a:spLocks noChangeArrowheads="1"/>
            </p:cNvSpPr>
            <p:nvPr/>
          </p:nvSpPr>
          <p:spPr bwMode="auto">
            <a:xfrm>
              <a:off x="2632" y="2553"/>
              <a:ext cx="223" cy="2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de-DE" sz="2400" b="1" i="1" dirty="0">
                  <a:solidFill>
                    <a:srgbClr val="00B050"/>
                  </a:solidFill>
                </a:rPr>
                <a:t>s</a:t>
              </a:r>
            </a:p>
          </p:txBody>
        </p:sp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2859" y="2781"/>
              <a:ext cx="1294" cy="410"/>
              <a:chOff x="2859" y="2781"/>
              <a:chExt cx="1294" cy="410"/>
            </a:xfrm>
          </p:grpSpPr>
          <p:sp>
            <p:nvSpPr>
              <p:cNvPr id="5155" name="Line 26"/>
              <p:cNvSpPr>
                <a:spLocks noChangeShapeType="1"/>
              </p:cNvSpPr>
              <p:nvPr/>
            </p:nvSpPr>
            <p:spPr bwMode="auto">
              <a:xfrm>
                <a:off x="2859" y="2781"/>
                <a:ext cx="102" cy="357"/>
              </a:xfrm>
              <a:prstGeom prst="line">
                <a:avLst/>
              </a:prstGeom>
              <a:noFill/>
              <a:ln w="76320">
                <a:solidFill>
                  <a:srgbClr val="00660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156" name="Line 27"/>
              <p:cNvSpPr>
                <a:spLocks noChangeShapeType="1"/>
              </p:cNvSpPr>
              <p:nvPr/>
            </p:nvSpPr>
            <p:spPr bwMode="auto">
              <a:xfrm>
                <a:off x="4051" y="2834"/>
                <a:ext cx="102" cy="357"/>
              </a:xfrm>
              <a:prstGeom prst="line">
                <a:avLst/>
              </a:prstGeom>
              <a:noFill/>
              <a:ln w="76320">
                <a:solidFill>
                  <a:srgbClr val="00660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s-ES"/>
              </a:p>
            </p:txBody>
          </p:sp>
        </p:grpSp>
      </p:grpSp>
      <p:sp>
        <p:nvSpPr>
          <p:cNvPr id="5151" name="Line 28"/>
          <p:cNvSpPr>
            <a:spLocks noChangeShapeType="1"/>
          </p:cNvSpPr>
          <p:nvPr/>
        </p:nvSpPr>
        <p:spPr bwMode="auto">
          <a:xfrm flipH="1">
            <a:off x="2667000" y="1600200"/>
            <a:ext cx="1209675" cy="0"/>
          </a:xfrm>
          <a:prstGeom prst="line">
            <a:avLst/>
          </a:prstGeom>
          <a:noFill/>
          <a:ln w="76320">
            <a:solidFill>
              <a:srgbClr val="FF66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5152" name="Line 29"/>
          <p:cNvSpPr>
            <a:spLocks noChangeShapeType="1"/>
          </p:cNvSpPr>
          <p:nvPr/>
        </p:nvSpPr>
        <p:spPr bwMode="auto">
          <a:xfrm>
            <a:off x="5410200" y="1600200"/>
            <a:ext cx="1196975" cy="0"/>
          </a:xfrm>
          <a:prstGeom prst="line">
            <a:avLst/>
          </a:prstGeom>
          <a:noFill/>
          <a:ln w="76320">
            <a:solidFill>
              <a:srgbClr val="FF66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5127" name="Text Box 32"/>
          <p:cNvSpPr txBox="1">
            <a:spLocks noChangeArrowheads="1"/>
          </p:cNvSpPr>
          <p:nvPr/>
        </p:nvSpPr>
        <p:spPr bwMode="auto">
          <a:xfrm>
            <a:off x="228600" y="152400"/>
            <a:ext cx="89154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r>
              <a:rPr lang="es-E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s-E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nucleosynthesis</a:t>
            </a:r>
            <a:r>
              <a:rPr lang="es-E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beyond</a:t>
            </a:r>
            <a:r>
              <a:rPr lang="es-E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Fe, s- and r-</a:t>
            </a:r>
            <a:r>
              <a:rPr lang="es-E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</a:t>
            </a:r>
            <a:endParaRPr lang="es-E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8" name="Picture 3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51663" y="2057400"/>
            <a:ext cx="2039937" cy="1371600"/>
          </a:xfrm>
          <a:prstGeom prst="rect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pic>
      <p:sp>
        <p:nvSpPr>
          <p:cNvPr id="5129" name="Text Box 34"/>
          <p:cNvSpPr txBox="1">
            <a:spLocks noChangeArrowheads="1"/>
          </p:cNvSpPr>
          <p:nvPr/>
        </p:nvSpPr>
        <p:spPr bwMode="auto">
          <a:xfrm>
            <a:off x="6858000" y="1219200"/>
            <a:ext cx="2286000" cy="823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1600">
                <a:solidFill>
                  <a:srgbClr val="000000"/>
                </a:solidFill>
              </a:rPr>
              <a:t>s-process: slow n-capture in stellar envolopes</a:t>
            </a:r>
          </a:p>
        </p:txBody>
      </p:sp>
      <p:sp>
        <p:nvSpPr>
          <p:cNvPr id="5130" name="Text Box 35"/>
          <p:cNvSpPr txBox="1">
            <a:spLocks noChangeArrowheads="1"/>
          </p:cNvSpPr>
          <p:nvPr/>
        </p:nvSpPr>
        <p:spPr bwMode="auto">
          <a:xfrm>
            <a:off x="6858000" y="3505200"/>
            <a:ext cx="2286000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1600">
                <a:solidFill>
                  <a:srgbClr val="000000"/>
                </a:solidFill>
              </a:rPr>
              <a:t>r-process: unkonwn site</a:t>
            </a:r>
          </a:p>
        </p:txBody>
      </p:sp>
      <p:pic>
        <p:nvPicPr>
          <p:cNvPr id="5131" name="Picture 3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81900" y="5410200"/>
            <a:ext cx="1409700" cy="938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32" name="Picture 3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0" y="4084638"/>
            <a:ext cx="1333500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133" name="Text Box 38"/>
          <p:cNvSpPr txBox="1">
            <a:spLocks noChangeArrowheads="1"/>
          </p:cNvSpPr>
          <p:nvPr/>
        </p:nvSpPr>
        <p:spPr bwMode="auto">
          <a:xfrm>
            <a:off x="6781800" y="4419600"/>
            <a:ext cx="76200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1600">
                <a:solidFill>
                  <a:srgbClr val="000000"/>
                </a:solidFill>
              </a:rPr>
              <a:t>SNe?</a:t>
            </a:r>
          </a:p>
        </p:txBody>
      </p:sp>
      <p:sp>
        <p:nvSpPr>
          <p:cNvPr id="5134" name="Text Box 39"/>
          <p:cNvSpPr txBox="1">
            <a:spLocks noChangeArrowheads="1"/>
          </p:cNvSpPr>
          <p:nvPr/>
        </p:nvSpPr>
        <p:spPr bwMode="auto">
          <a:xfrm>
            <a:off x="6629400" y="5638800"/>
            <a:ext cx="1066800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1600">
                <a:solidFill>
                  <a:srgbClr val="000000"/>
                </a:solidFill>
              </a:rPr>
              <a:t>NS-Mergers?</a:t>
            </a:r>
          </a:p>
        </p:txBody>
      </p:sp>
      <p:pic>
        <p:nvPicPr>
          <p:cNvPr id="41" name="Picture 10" descr="SN-neutrino-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19600" y="2057400"/>
            <a:ext cx="1909351" cy="1524000"/>
          </a:xfrm>
          <a:prstGeom prst="rect">
            <a:avLst/>
          </a:prstGeom>
          <a:noFill/>
          <a:ln w="38100">
            <a:solidFill>
              <a:srgbClr val="FF3399"/>
            </a:solidFill>
            <a:miter lim="800000"/>
            <a:headEnd/>
            <a:tailEnd/>
          </a:ln>
        </p:spPr>
      </p:pic>
      <p:sp>
        <p:nvSpPr>
          <p:cNvPr id="42" name="Line 21"/>
          <p:cNvSpPr>
            <a:spLocks noChangeShapeType="1"/>
          </p:cNvSpPr>
          <p:nvPr/>
        </p:nvSpPr>
        <p:spPr bwMode="auto">
          <a:xfrm>
            <a:off x="5257800" y="4800600"/>
            <a:ext cx="115888" cy="525463"/>
          </a:xfrm>
          <a:prstGeom prst="line">
            <a:avLst/>
          </a:prstGeom>
          <a:noFill/>
          <a:ln w="76320">
            <a:solidFill>
              <a:srgbClr val="CC0066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R-Process: Nuclear Physics Input</a:t>
            </a:r>
          </a:p>
        </p:txBody>
      </p:sp>
      <p:sp>
        <p:nvSpPr>
          <p:cNvPr id="38918" name="TextBox 13"/>
          <p:cNvSpPr txBox="1">
            <a:spLocks noChangeArrowheads="1"/>
          </p:cNvSpPr>
          <p:nvPr/>
        </p:nvSpPr>
        <p:spPr bwMode="auto">
          <a:xfrm>
            <a:off x="0" y="6550025"/>
            <a:ext cx="457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Network </a:t>
            </a:r>
            <a:r>
              <a:rPr lang="es-ES" sz="14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code</a:t>
            </a:r>
            <a:r>
              <a:rPr lang="es-ES" sz="1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14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from</a:t>
            </a:r>
            <a:r>
              <a:rPr lang="es-ES" sz="1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B.S. Meyer (</a:t>
            </a:r>
            <a:r>
              <a:rPr lang="es-ES" sz="14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Clemson</a:t>
            </a:r>
            <a:r>
              <a:rPr lang="es-ES" sz="1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14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University</a:t>
            </a:r>
            <a:r>
              <a:rPr lang="es-ES" sz="1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</a:p>
        </p:txBody>
      </p:sp>
      <p:grpSp>
        <p:nvGrpSpPr>
          <p:cNvPr id="2" name="Group 29"/>
          <p:cNvGrpSpPr/>
          <p:nvPr/>
        </p:nvGrpSpPr>
        <p:grpSpPr>
          <a:xfrm>
            <a:off x="5562600" y="1371600"/>
            <a:ext cx="3352800" cy="2133600"/>
            <a:chOff x="0" y="1066800"/>
            <a:chExt cx="2497138" cy="1828800"/>
          </a:xfrm>
        </p:grpSpPr>
        <p:pic>
          <p:nvPicPr>
            <p:cNvPr id="38915" name="Picture 2"/>
            <p:cNvPicPr>
              <a:picLocks noChangeAspect="1" noChangeArrowheads="1"/>
            </p:cNvPicPr>
            <p:nvPr/>
          </p:nvPicPr>
          <p:blipFill>
            <a:blip r:embed="rId3"/>
            <a:srcRect b="48813"/>
            <a:stretch>
              <a:fillRect/>
            </a:stretch>
          </p:blipFill>
          <p:spPr bwMode="auto">
            <a:xfrm>
              <a:off x="0" y="1066800"/>
              <a:ext cx="2497138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920" name="TextBox 16"/>
            <p:cNvSpPr txBox="1">
              <a:spLocks noChangeArrowheads="1"/>
            </p:cNvSpPr>
            <p:nvPr/>
          </p:nvSpPr>
          <p:spPr bwMode="auto">
            <a:xfrm>
              <a:off x="609600" y="1447800"/>
              <a:ext cx="7620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/>
                <a:t>HOT</a:t>
              </a:r>
            </a:p>
          </p:txBody>
        </p:sp>
        <p:sp>
          <p:nvSpPr>
            <p:cNvPr id="38921" name="TextBox 17"/>
            <p:cNvSpPr txBox="1">
              <a:spLocks noChangeArrowheads="1"/>
            </p:cNvSpPr>
            <p:nvPr/>
          </p:nvSpPr>
          <p:spPr bwMode="auto">
            <a:xfrm>
              <a:off x="1143000" y="1905000"/>
              <a:ext cx="9144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/>
                <a:t>COLD</a:t>
              </a:r>
            </a:p>
          </p:txBody>
        </p:sp>
      </p:grpSp>
      <p:grpSp>
        <p:nvGrpSpPr>
          <p:cNvPr id="3" name="Group 28"/>
          <p:cNvGrpSpPr/>
          <p:nvPr/>
        </p:nvGrpSpPr>
        <p:grpSpPr>
          <a:xfrm>
            <a:off x="5562600" y="3581400"/>
            <a:ext cx="3352800" cy="2667000"/>
            <a:chOff x="5791200" y="533400"/>
            <a:chExt cx="3352800" cy="2667000"/>
          </a:xfrm>
        </p:grpSpPr>
        <p:sp>
          <p:nvSpPr>
            <p:cNvPr id="28" name="Rectangle 27"/>
            <p:cNvSpPr/>
            <p:nvPr/>
          </p:nvSpPr>
          <p:spPr>
            <a:xfrm>
              <a:off x="5791200" y="533400"/>
              <a:ext cx="3352800" cy="2667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38926" name="Picture 3"/>
            <p:cNvPicPr>
              <a:picLocks noChangeAspect="1" noChangeArrowheads="1"/>
            </p:cNvPicPr>
            <p:nvPr/>
          </p:nvPicPr>
          <p:blipFill>
            <a:blip r:embed="rId4"/>
            <a:srcRect l="50262"/>
            <a:stretch>
              <a:fillRect/>
            </a:stretch>
          </p:blipFill>
          <p:spPr bwMode="auto">
            <a:xfrm>
              <a:off x="5916965" y="914400"/>
              <a:ext cx="3065110" cy="2201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929" name="TextBox 9"/>
            <p:cNvSpPr txBox="1">
              <a:spLocks noChangeArrowheads="1"/>
            </p:cNvSpPr>
            <p:nvPr/>
          </p:nvSpPr>
          <p:spPr bwMode="auto">
            <a:xfrm>
              <a:off x="7772400" y="990600"/>
              <a:ext cx="9906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/>
                <a:t>(</a:t>
              </a:r>
              <a:r>
                <a:rPr lang="es-ES">
                  <a:latin typeface="Symbol" pitchFamily="18" charset="2"/>
                </a:rPr>
                <a:t>g,</a:t>
              </a:r>
              <a:r>
                <a:rPr lang="es-ES"/>
                <a:t>n)</a:t>
              </a:r>
            </a:p>
          </p:txBody>
        </p:sp>
        <p:sp>
          <p:nvSpPr>
            <p:cNvPr id="38930" name="TextBox 10"/>
            <p:cNvSpPr txBox="1">
              <a:spLocks noChangeArrowheads="1"/>
            </p:cNvSpPr>
            <p:nvPr/>
          </p:nvSpPr>
          <p:spPr bwMode="auto">
            <a:xfrm>
              <a:off x="8305800" y="1600200"/>
              <a:ext cx="5334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dirty="0">
                  <a:solidFill>
                    <a:srgbClr val="FF0000"/>
                  </a:solidFill>
                  <a:latin typeface="Symbol" pitchFamily="18" charset="2"/>
                </a:rPr>
                <a:t>b</a:t>
              </a:r>
            </a:p>
          </p:txBody>
        </p:sp>
        <p:sp>
          <p:nvSpPr>
            <p:cNvPr id="38931" name="TextBox 11"/>
            <p:cNvSpPr txBox="1">
              <a:spLocks noChangeArrowheads="1"/>
            </p:cNvSpPr>
            <p:nvPr/>
          </p:nvSpPr>
          <p:spPr bwMode="auto">
            <a:xfrm>
              <a:off x="7086600" y="1981200"/>
              <a:ext cx="9906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dirty="0">
                  <a:solidFill>
                    <a:srgbClr val="FF0000"/>
                  </a:solidFill>
                </a:rPr>
                <a:t>(</a:t>
              </a:r>
              <a:r>
                <a:rPr lang="es-ES" dirty="0" err="1">
                  <a:solidFill>
                    <a:srgbClr val="FF0000"/>
                  </a:solidFill>
                </a:rPr>
                <a:t>n,</a:t>
              </a:r>
              <a:r>
                <a:rPr lang="es-ES" dirty="0" err="1">
                  <a:solidFill>
                    <a:srgbClr val="FF0000"/>
                  </a:solidFill>
                  <a:latin typeface="Symbol" pitchFamily="18" charset="2"/>
                </a:rPr>
                <a:t>g</a:t>
              </a:r>
              <a:r>
                <a:rPr lang="es-ES" dirty="0">
                  <a:solidFill>
                    <a:srgbClr val="FF0000"/>
                  </a:solidFill>
                </a:rPr>
                <a:t>)</a:t>
              </a:r>
            </a:p>
          </p:txBody>
        </p:sp>
        <p:sp>
          <p:nvSpPr>
            <p:cNvPr id="38922" name="TextBox 18"/>
            <p:cNvSpPr txBox="1">
              <a:spLocks noChangeArrowheads="1"/>
            </p:cNvSpPr>
            <p:nvPr/>
          </p:nvSpPr>
          <p:spPr bwMode="auto">
            <a:xfrm>
              <a:off x="5943600" y="609600"/>
              <a:ext cx="2971800" cy="3385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s-ES" sz="1600" dirty="0" smtClean="0"/>
                <a:t>COLD    r-</a:t>
              </a:r>
              <a:r>
                <a:rPr lang="es-ES" sz="1600" dirty="0" err="1" smtClean="0"/>
                <a:t>process</a:t>
              </a:r>
              <a:endParaRPr lang="es-ES" sz="1600" dirty="0"/>
            </a:p>
          </p:txBody>
        </p:sp>
        <p:sp>
          <p:nvSpPr>
            <p:cNvPr id="38923" name="TextBox 19"/>
            <p:cNvSpPr txBox="1">
              <a:spLocks noChangeArrowheads="1"/>
            </p:cNvSpPr>
            <p:nvPr/>
          </p:nvSpPr>
          <p:spPr bwMode="auto">
            <a:xfrm>
              <a:off x="7848600" y="2057400"/>
              <a:ext cx="1066800" cy="5238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sz="1400"/>
                <a:t>COLD</a:t>
              </a:r>
            </a:p>
            <a:p>
              <a:r>
                <a:rPr lang="es-ES" sz="1400"/>
                <a:t>r-process</a:t>
              </a:r>
            </a:p>
          </p:txBody>
        </p:sp>
      </p:grpSp>
      <p:cxnSp>
        <p:nvCxnSpPr>
          <p:cNvPr id="22" name="Straight Connector 21"/>
          <p:cNvCxnSpPr/>
          <p:nvPr/>
        </p:nvCxnSpPr>
        <p:spPr>
          <a:xfrm rot="10800000">
            <a:off x="762000" y="6400800"/>
            <a:ext cx="7923212" cy="1588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17" name="TextBox 7"/>
          <p:cNvSpPr txBox="1">
            <a:spLocks noChangeArrowheads="1"/>
          </p:cNvSpPr>
          <p:nvPr/>
        </p:nvSpPr>
        <p:spPr bwMode="auto">
          <a:xfrm>
            <a:off x="4724400" y="6550223"/>
            <a:ext cx="4419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Adapted</a:t>
            </a:r>
            <a:r>
              <a:rPr lang="es-ES" sz="1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1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from</a:t>
            </a:r>
            <a:r>
              <a:rPr lang="es-ES" sz="1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1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Phys</a:t>
            </a:r>
            <a:r>
              <a:rPr lang="es-ES" sz="1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. Rev. C, 83, </a:t>
            </a:r>
            <a:r>
              <a:rPr lang="es-ES" sz="14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A.Arcones</a:t>
            </a:r>
            <a:r>
              <a:rPr lang="es-ES" sz="1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2011</a:t>
            </a:r>
          </a:p>
        </p:txBody>
      </p:sp>
      <p:pic>
        <p:nvPicPr>
          <p:cNvPr id="31" name="rep_movie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0" y="1447800"/>
            <a:ext cx="5449330" cy="4800600"/>
          </a:xfrm>
          <a:prstGeom prst="rect">
            <a:avLst/>
          </a:prstGeom>
        </p:spPr>
      </p:pic>
      <p:grpSp>
        <p:nvGrpSpPr>
          <p:cNvPr id="4" name="Group 33"/>
          <p:cNvGrpSpPr/>
          <p:nvPr/>
        </p:nvGrpSpPr>
        <p:grpSpPr>
          <a:xfrm>
            <a:off x="0" y="4038600"/>
            <a:ext cx="5410200" cy="2133600"/>
            <a:chOff x="0" y="4038600"/>
            <a:chExt cx="5410200" cy="2133600"/>
          </a:xfrm>
        </p:grpSpPr>
        <p:pic>
          <p:nvPicPr>
            <p:cNvPr id="32" name="Picture 10" descr="SN-neutrino-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4038600"/>
              <a:ext cx="2673091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TextBox 9"/>
            <p:cNvSpPr txBox="1">
              <a:spLocks noChangeArrowheads="1"/>
            </p:cNvSpPr>
            <p:nvPr/>
          </p:nvSpPr>
          <p:spPr bwMode="auto">
            <a:xfrm>
              <a:off x="3048000" y="4648200"/>
              <a:ext cx="2362200" cy="923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dirty="0" err="1">
                  <a:solidFill>
                    <a:schemeClr val="accent6">
                      <a:lumMod val="75000"/>
                    </a:schemeClr>
                  </a:solidFill>
                  <a:latin typeface="Symbol" pitchFamily="18" charset="2"/>
                </a:rPr>
                <a:t>n</a:t>
              </a:r>
              <a:r>
                <a:rPr lang="es-ES" baseline="-25000" dirty="0" err="1">
                  <a:solidFill>
                    <a:schemeClr val="accent6">
                      <a:lumMod val="75000"/>
                    </a:schemeClr>
                  </a:solidFill>
                </a:rPr>
                <a:t>e</a:t>
              </a:r>
              <a:r>
                <a:rPr lang="es-ES" dirty="0">
                  <a:solidFill>
                    <a:schemeClr val="accent6">
                      <a:lumMod val="75000"/>
                    </a:schemeClr>
                  </a:solidFill>
                </a:rPr>
                <a:t> + n </a:t>
              </a:r>
              <a:r>
                <a:rPr lang="es-ES" dirty="0">
                  <a:solidFill>
                    <a:schemeClr val="accent6">
                      <a:lumMod val="75000"/>
                    </a:schemeClr>
                  </a:solidFill>
                  <a:sym typeface="Wingdings" pitchFamily="2" charset="2"/>
                </a:rPr>
                <a:t> p + e</a:t>
              </a:r>
              <a:r>
                <a:rPr lang="es-ES" baseline="30000" dirty="0">
                  <a:solidFill>
                    <a:schemeClr val="accent6">
                      <a:lumMod val="75000"/>
                    </a:schemeClr>
                  </a:solidFill>
                  <a:sym typeface="Wingdings" pitchFamily="2" charset="2"/>
                </a:rPr>
                <a:t>-</a:t>
              </a:r>
              <a:endParaRPr lang="es-ES" dirty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endParaRPr>
            </a:p>
            <a:p>
              <a:r>
                <a:rPr lang="es-ES" b="1" dirty="0" err="1">
                  <a:solidFill>
                    <a:schemeClr val="accent6">
                      <a:lumMod val="75000"/>
                    </a:schemeClr>
                  </a:solidFill>
                  <a:latin typeface="Symbol" pitchFamily="18" charset="2"/>
                </a:rPr>
                <a:t>n</a:t>
              </a:r>
              <a:r>
                <a:rPr lang="es-ES" b="1" baseline="-25000" dirty="0" err="1">
                  <a:solidFill>
                    <a:schemeClr val="accent6">
                      <a:lumMod val="75000"/>
                    </a:schemeClr>
                  </a:solidFill>
                </a:rPr>
                <a:t>e</a:t>
              </a:r>
              <a:r>
                <a:rPr lang="es-ES" b="1" dirty="0">
                  <a:solidFill>
                    <a:schemeClr val="accent6">
                      <a:lumMod val="75000"/>
                    </a:schemeClr>
                  </a:solidFill>
                </a:rPr>
                <a:t> + p </a:t>
              </a:r>
              <a:r>
                <a:rPr lang="es-ES" b="1" dirty="0">
                  <a:solidFill>
                    <a:schemeClr val="accent6">
                      <a:lumMod val="75000"/>
                    </a:schemeClr>
                  </a:solidFill>
                  <a:sym typeface="Wingdings" pitchFamily="2" charset="2"/>
                </a:rPr>
                <a:t> n + e</a:t>
              </a:r>
              <a:r>
                <a:rPr lang="es-ES" b="1" baseline="30000" dirty="0">
                  <a:solidFill>
                    <a:schemeClr val="accent6">
                      <a:lumMod val="75000"/>
                    </a:schemeClr>
                  </a:solidFill>
                  <a:sym typeface="Wingdings" pitchFamily="2" charset="2"/>
                </a:rPr>
                <a:t>+</a:t>
              </a:r>
              <a:endParaRPr lang="es-ES" b="1" dirty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endParaRPr>
            </a:p>
            <a:p>
              <a:endParaRPr lang="es-E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endParaRPr lang="es-E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524000"/>
            <a:ext cx="60960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s-ES" sz="2400" dirty="0" err="1" smtClean="0"/>
              <a:t>Introduction</a:t>
            </a:r>
            <a:r>
              <a:rPr lang="es-ES" sz="2400" dirty="0" smtClean="0"/>
              <a:t> &amp; </a:t>
            </a:r>
            <a:r>
              <a:rPr lang="es-ES" sz="2400" dirty="0" err="1" smtClean="0"/>
              <a:t>Motivation</a:t>
            </a:r>
            <a:endParaRPr lang="es-ES" sz="2400" dirty="0" smtClean="0"/>
          </a:p>
          <a:p>
            <a:pPr>
              <a:lnSpc>
                <a:spcPct val="150000"/>
              </a:lnSpc>
            </a:pPr>
            <a:r>
              <a:rPr lang="es-ES" sz="2400" dirty="0" err="1" smtClean="0"/>
              <a:t>Goal</a:t>
            </a:r>
            <a:r>
              <a:rPr lang="es-ES" sz="2400" dirty="0" smtClean="0"/>
              <a:t> of </a:t>
            </a:r>
            <a:r>
              <a:rPr lang="es-ES" sz="2400" dirty="0" err="1" smtClean="0"/>
              <a:t>this</a:t>
            </a:r>
            <a:r>
              <a:rPr lang="es-ES" sz="2400" dirty="0" smtClean="0"/>
              <a:t> </a:t>
            </a:r>
            <a:r>
              <a:rPr lang="es-ES" sz="2400" dirty="0" err="1" smtClean="0"/>
              <a:t>proposal</a:t>
            </a:r>
            <a:endParaRPr lang="es-ES" sz="2400" dirty="0" smtClean="0"/>
          </a:p>
          <a:p>
            <a:pPr>
              <a:lnSpc>
                <a:spcPct val="150000"/>
              </a:lnSpc>
            </a:pPr>
            <a:r>
              <a:rPr lang="es-ES" sz="2400" dirty="0" smtClean="0"/>
              <a:t>Experimental </a:t>
            </a:r>
            <a:r>
              <a:rPr lang="es-ES" sz="2400" dirty="0" err="1" smtClean="0"/>
              <a:t>approach</a:t>
            </a:r>
            <a:endParaRPr lang="es-ES" sz="2400" dirty="0" smtClean="0"/>
          </a:p>
          <a:p>
            <a:pPr>
              <a:lnSpc>
                <a:spcPct val="150000"/>
              </a:lnSpc>
            </a:pPr>
            <a:r>
              <a:rPr lang="es-ES" sz="2400" dirty="0" smtClean="0"/>
              <a:t>Outlook</a:t>
            </a: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762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rgbClr val="FF0000"/>
                </a:solidFill>
              </a:rPr>
              <a:t>The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rare-earth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peak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or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abundance</a:t>
            </a:r>
            <a:r>
              <a:rPr lang="es-ES" dirty="0" smtClean="0">
                <a:solidFill>
                  <a:srgbClr val="FF0000"/>
                </a:solidFill>
              </a:rPr>
              <a:t> (positive) </a:t>
            </a:r>
            <a:r>
              <a:rPr lang="es-ES" dirty="0" err="1" smtClean="0">
                <a:solidFill>
                  <a:srgbClr val="FF0000"/>
                </a:solidFill>
              </a:rPr>
              <a:t>anomaly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www.extremetech.com/wp-content/uploads/2014/11/rare-earths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838200"/>
            <a:ext cx="7010400" cy="385989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590800" y="55626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smtClean="0"/>
              <a:t>Opto-</a:t>
            </a:r>
            <a:r>
              <a:rPr lang="es-ES" dirty="0" err="1" smtClean="0"/>
              <a:t>chemical</a:t>
            </a:r>
            <a:r>
              <a:rPr lang="es-ES" dirty="0" smtClean="0"/>
              <a:t> </a:t>
            </a:r>
            <a:r>
              <a:rPr lang="es-ES" dirty="0" err="1" smtClean="0"/>
              <a:t>properties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REEs</a:t>
            </a:r>
            <a:endParaRPr lang="es-E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762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rgbClr val="FF0000"/>
                </a:solidFill>
              </a:rPr>
              <a:t>The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rare-earth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peak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or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abundance</a:t>
            </a:r>
            <a:r>
              <a:rPr lang="es-ES" dirty="0" smtClean="0">
                <a:solidFill>
                  <a:srgbClr val="FF0000"/>
                </a:solidFill>
              </a:rPr>
              <a:t> (positive) </a:t>
            </a:r>
            <a:r>
              <a:rPr lang="es-ES" dirty="0" err="1" smtClean="0">
                <a:solidFill>
                  <a:srgbClr val="FF0000"/>
                </a:solidFill>
              </a:rPr>
              <a:t>anomaly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133600"/>
            <a:ext cx="6096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 err="1" smtClean="0"/>
              <a:t>Rare-earth-doped</a:t>
            </a:r>
            <a:r>
              <a:rPr lang="es-ES" sz="1200" b="1" dirty="0" smtClean="0"/>
              <a:t> </a:t>
            </a:r>
            <a:r>
              <a:rPr lang="es-ES" sz="1200" b="1" dirty="0" err="1" smtClean="0"/>
              <a:t>biological</a:t>
            </a:r>
            <a:r>
              <a:rPr lang="es-ES" sz="1200" b="1" dirty="0" smtClean="0"/>
              <a:t> </a:t>
            </a:r>
            <a:r>
              <a:rPr lang="es-ES" sz="1200" b="1" dirty="0" err="1" smtClean="0"/>
              <a:t>composites</a:t>
            </a:r>
            <a:r>
              <a:rPr lang="es-ES" sz="1200" b="1" dirty="0" smtClean="0"/>
              <a:t> as </a:t>
            </a:r>
            <a:r>
              <a:rPr lang="es-ES" sz="1200" b="1" i="1" dirty="0" smtClean="0"/>
              <a:t>in vivo</a:t>
            </a:r>
            <a:r>
              <a:rPr lang="es-ES" sz="1200" b="1" dirty="0" smtClean="0"/>
              <a:t> </a:t>
            </a:r>
            <a:r>
              <a:rPr lang="es-ES" sz="1200" b="1" dirty="0" err="1" smtClean="0"/>
              <a:t>shortwave</a:t>
            </a:r>
            <a:r>
              <a:rPr lang="es-ES" sz="1200" b="1" dirty="0" smtClean="0"/>
              <a:t> </a:t>
            </a:r>
            <a:r>
              <a:rPr lang="es-ES" sz="1200" b="1" dirty="0" err="1" smtClean="0"/>
              <a:t>infrared</a:t>
            </a:r>
            <a:r>
              <a:rPr lang="es-ES" sz="1200" b="1" dirty="0" smtClean="0"/>
              <a:t> </a:t>
            </a:r>
            <a:r>
              <a:rPr lang="es-ES" sz="1200" b="1" dirty="0" err="1" smtClean="0"/>
              <a:t>reporters</a:t>
            </a:r>
            <a:endParaRPr lang="es-ES" sz="1200" b="1" dirty="0" smtClean="0"/>
          </a:p>
          <a:p>
            <a:r>
              <a:rPr lang="es-ES" sz="1200" dirty="0" smtClean="0">
                <a:hlinkClick r:id="rId2"/>
              </a:rPr>
              <a:t>D. J. </a:t>
            </a:r>
            <a:r>
              <a:rPr lang="es-ES" sz="1200" dirty="0" err="1" smtClean="0">
                <a:hlinkClick r:id="rId2"/>
              </a:rPr>
              <a:t>Naczynski</a:t>
            </a:r>
            <a:r>
              <a:rPr lang="es-ES" sz="1200" dirty="0" smtClean="0"/>
              <a:t>, </a:t>
            </a:r>
            <a:r>
              <a:rPr lang="es-ES" sz="1200" dirty="0" smtClean="0">
                <a:hlinkClick r:id="rId2"/>
              </a:rPr>
              <a:t>M. C. Tan</a:t>
            </a:r>
            <a:r>
              <a:rPr lang="es-ES" sz="1200" dirty="0" smtClean="0"/>
              <a:t>, </a:t>
            </a:r>
            <a:r>
              <a:rPr lang="es-ES" sz="1200" dirty="0" smtClean="0">
                <a:hlinkClick r:id="rId2"/>
              </a:rPr>
              <a:t>M. </a:t>
            </a:r>
            <a:r>
              <a:rPr lang="es-ES" sz="1200" dirty="0" err="1" smtClean="0">
                <a:hlinkClick r:id="rId2"/>
              </a:rPr>
              <a:t>Zevon</a:t>
            </a:r>
            <a:r>
              <a:rPr lang="es-ES" sz="1200" dirty="0" smtClean="0"/>
              <a:t>, </a:t>
            </a:r>
            <a:r>
              <a:rPr lang="es-ES" sz="1200" dirty="0" smtClean="0">
                <a:hlinkClick r:id="rId2"/>
              </a:rPr>
              <a:t>B. Wall</a:t>
            </a:r>
            <a:r>
              <a:rPr lang="es-ES" sz="1200" dirty="0" smtClean="0"/>
              <a:t>, </a:t>
            </a:r>
            <a:r>
              <a:rPr lang="es-ES" sz="1200" dirty="0" smtClean="0">
                <a:hlinkClick r:id="rId2"/>
              </a:rPr>
              <a:t>J. Kohl</a:t>
            </a:r>
            <a:r>
              <a:rPr lang="es-ES" sz="1200" dirty="0" smtClean="0"/>
              <a:t>, </a:t>
            </a:r>
          </a:p>
          <a:p>
            <a:r>
              <a:rPr lang="es-ES" sz="1200" dirty="0" smtClean="0">
                <a:hlinkClick r:id="rId2"/>
              </a:rPr>
              <a:t>A. </a:t>
            </a:r>
            <a:r>
              <a:rPr lang="es-ES" sz="1200" dirty="0" err="1" smtClean="0">
                <a:hlinkClick r:id="rId2"/>
              </a:rPr>
              <a:t>Kulesa</a:t>
            </a:r>
            <a:r>
              <a:rPr lang="es-ES" sz="1200" dirty="0" smtClean="0"/>
              <a:t>, </a:t>
            </a:r>
            <a:r>
              <a:rPr lang="es-ES" sz="1200" dirty="0" smtClean="0">
                <a:hlinkClick r:id="rId2"/>
              </a:rPr>
              <a:t>S. </a:t>
            </a:r>
            <a:r>
              <a:rPr lang="es-ES" sz="1200" dirty="0" err="1" smtClean="0">
                <a:hlinkClick r:id="rId2"/>
              </a:rPr>
              <a:t>Chen</a:t>
            </a:r>
            <a:r>
              <a:rPr lang="es-ES" sz="1200" dirty="0" smtClean="0"/>
              <a:t>, </a:t>
            </a:r>
            <a:r>
              <a:rPr lang="es-ES" sz="1200" dirty="0" smtClean="0">
                <a:hlinkClick r:id="rId2"/>
              </a:rPr>
              <a:t>C. M. </a:t>
            </a:r>
            <a:r>
              <a:rPr lang="es-ES" sz="1200" dirty="0" err="1" smtClean="0">
                <a:hlinkClick r:id="rId2"/>
              </a:rPr>
              <a:t>Roth</a:t>
            </a:r>
            <a:r>
              <a:rPr lang="es-ES" sz="1200" dirty="0" smtClean="0"/>
              <a:t>, </a:t>
            </a:r>
            <a:r>
              <a:rPr lang="es-ES" sz="1200" dirty="0" smtClean="0">
                <a:hlinkClick r:id="rId2"/>
              </a:rPr>
              <a:t>R. E. Riman</a:t>
            </a:r>
            <a:r>
              <a:rPr lang="es-ES" sz="1200" dirty="0" smtClean="0"/>
              <a:t> &amp; </a:t>
            </a:r>
            <a:r>
              <a:rPr lang="es-ES" sz="1200" dirty="0" smtClean="0">
                <a:hlinkClick r:id="rId2"/>
              </a:rPr>
              <a:t>P. V. </a:t>
            </a:r>
            <a:r>
              <a:rPr lang="es-ES" sz="1200" dirty="0" err="1" smtClean="0">
                <a:hlinkClick r:id="rId2"/>
              </a:rPr>
              <a:t>Moghe</a:t>
            </a:r>
            <a:r>
              <a:rPr lang="en-US" sz="1200" dirty="0" smtClean="0"/>
              <a:t> </a:t>
            </a:r>
          </a:p>
          <a:p>
            <a:r>
              <a:rPr lang="en-US" sz="1200" dirty="0" smtClean="0"/>
              <a:t>Nature Communications 4, Article number: 2199 doi:10.1038/ncomms3199, 22 July 2013 </a:t>
            </a:r>
            <a:endParaRPr lang="es-ES" sz="1200" dirty="0"/>
          </a:p>
        </p:txBody>
      </p:sp>
      <p:sp>
        <p:nvSpPr>
          <p:cNvPr id="11" name="Rectangle 10"/>
          <p:cNvSpPr/>
          <p:nvPr/>
        </p:nvSpPr>
        <p:spPr>
          <a:xfrm>
            <a:off x="2057400" y="1066800"/>
            <a:ext cx="6400800" cy="73866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sym typeface="Wingdings" pitchFamily="2" charset="2"/>
              </a:rPr>
              <a:t></a:t>
            </a:r>
            <a:r>
              <a:rPr lang="en-US" sz="1400" dirty="0" smtClean="0"/>
              <a:t>In-vivo imaging for disease screening and image-guided surgical intervention</a:t>
            </a:r>
          </a:p>
          <a:p>
            <a:r>
              <a:rPr lang="en-US" sz="1400" dirty="0" smtClean="0">
                <a:sym typeface="Wingdings" pitchFamily="2" charset="2"/>
              </a:rPr>
              <a:t> Tissue-specific materials that optically transmit through living tissue and can be imaged with portable systems that display data in real-time</a:t>
            </a:r>
            <a:endParaRPr lang="es-ES" sz="1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t="26724"/>
          <a:stretch>
            <a:fillRect/>
          </a:stretch>
        </p:blipFill>
        <p:spPr bwMode="auto">
          <a:xfrm>
            <a:off x="6019800" y="2063389"/>
            <a:ext cx="3124200" cy="3777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 l="15771" t="20669" r="70278" b="65945"/>
          <a:stretch>
            <a:fillRect/>
          </a:stretch>
        </p:blipFill>
        <p:spPr bwMode="auto">
          <a:xfrm>
            <a:off x="0" y="914400"/>
            <a:ext cx="1814645" cy="979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429000"/>
            <a:ext cx="259633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/>
          <a:srcRect l="18898" r="16798" b="73173"/>
          <a:stretch>
            <a:fillRect/>
          </a:stretch>
        </p:blipFill>
        <p:spPr bwMode="auto">
          <a:xfrm>
            <a:off x="2895600" y="3352800"/>
            <a:ext cx="2514600" cy="1730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86075" y="5257800"/>
            <a:ext cx="2171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762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rgbClr val="FF0000"/>
                </a:solidFill>
              </a:rPr>
              <a:t>The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rare-earth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peak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or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abundance</a:t>
            </a:r>
            <a:r>
              <a:rPr lang="es-ES" dirty="0" smtClean="0">
                <a:solidFill>
                  <a:srgbClr val="FF0000"/>
                </a:solidFill>
              </a:rPr>
              <a:t> (positive) </a:t>
            </a:r>
            <a:r>
              <a:rPr lang="es-ES" dirty="0" err="1" smtClean="0">
                <a:solidFill>
                  <a:srgbClr val="FF0000"/>
                </a:solidFill>
              </a:rPr>
              <a:t>anomaly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81000" y="2057400"/>
            <a:ext cx="8382000" cy="143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Coherent</a:t>
            </a:r>
            <a:r>
              <a:rPr kumimoji="0" lang="es-E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s-ES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properties</a:t>
            </a:r>
            <a:r>
              <a:rPr kumimoji="0" lang="es-E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of single </a:t>
            </a:r>
            <a:r>
              <a:rPr kumimoji="0" lang="es-ES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rare-earth</a:t>
            </a:r>
            <a:r>
              <a:rPr kumimoji="0" lang="es-E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spin </a:t>
            </a:r>
            <a:r>
              <a:rPr kumimoji="0" lang="es-ES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qubits</a:t>
            </a:r>
            <a:r>
              <a:rPr kumimoji="0" lang="es-ES" sz="11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2"/>
              </a:rPr>
              <a:t>P. </a:t>
            </a:r>
            <a:r>
              <a:rPr kumimoji="0" lang="es-E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2"/>
              </a:rPr>
              <a:t>Siyushev</a:t>
            </a:r>
            <a:r>
              <a:rPr lang="es-ES" sz="4000" dirty="0" err="1" smtClean="0">
                <a:cs typeface="Arial" charset="0"/>
              </a:rPr>
              <a:t>,</a:t>
            </a:r>
            <a:r>
              <a:rPr kumimoji="0" lang="es-E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2"/>
              </a:rPr>
              <a:t>K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2"/>
              </a:rPr>
              <a:t>. </a:t>
            </a:r>
            <a:r>
              <a:rPr kumimoji="0" lang="es-E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2"/>
              </a:rPr>
              <a:t>Xia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, 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2"/>
              </a:rPr>
              <a:t>R. Reuter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, 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2"/>
              </a:rPr>
              <a:t>M. </a:t>
            </a:r>
            <a:r>
              <a:rPr kumimoji="0" lang="es-E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2"/>
              </a:rPr>
              <a:t>Jamali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, 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2"/>
              </a:rPr>
              <a:t>N. </a:t>
            </a:r>
            <a:r>
              <a:rPr kumimoji="0" lang="es-E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2"/>
              </a:rPr>
              <a:t>Zhao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, 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2"/>
              </a:rPr>
              <a:t>N. Yang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, 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2"/>
              </a:rPr>
              <a:t>C. </a:t>
            </a:r>
            <a:r>
              <a:rPr kumimoji="0" lang="es-E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2"/>
              </a:rPr>
              <a:t>Duan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, 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2"/>
              </a:rPr>
              <a:t>N. </a:t>
            </a:r>
            <a:r>
              <a:rPr kumimoji="0" lang="es-E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2"/>
              </a:rPr>
              <a:t>Kukharchyk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, 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2"/>
              </a:rPr>
              <a:t>A. D. </a:t>
            </a:r>
            <a:r>
              <a:rPr kumimoji="0" lang="es-E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2"/>
              </a:rPr>
              <a:t>Wieck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, 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2"/>
              </a:rPr>
              <a:t>R. </a:t>
            </a:r>
            <a:r>
              <a:rPr kumimoji="0" lang="es-E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2"/>
              </a:rPr>
              <a:t>Kolesov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&amp; 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2"/>
              </a:rPr>
              <a:t>J. </a:t>
            </a:r>
            <a:r>
              <a:rPr kumimoji="0" lang="es-E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2"/>
              </a:rPr>
              <a:t>Wrachtrup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r>
              <a:rPr lang="es-ES" sz="1200" dirty="0" smtClean="0">
                <a:cs typeface="Arial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Nature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s-E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Communications</a:t>
            </a:r>
            <a:r>
              <a:rPr kumimoji="0" lang="es-E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5, </a:t>
            </a:r>
            <a:r>
              <a:rPr kumimoji="0" lang="es-E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Article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s-E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number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: 3895 doi:10.1038/ncomms4895 , 14 </a:t>
            </a:r>
            <a:r>
              <a:rPr kumimoji="0" lang="es-E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May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2014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09800" y="1219200"/>
            <a:ext cx="6934200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buFont typeface="Wingdings"/>
              <a:buChar char="à"/>
            </a:pPr>
            <a:r>
              <a:rPr lang="en-US" sz="1400" dirty="0" smtClean="0"/>
              <a:t>Rare-earth-doped </a:t>
            </a:r>
            <a:r>
              <a:rPr lang="en-US" sz="1400" dirty="0" smtClean="0"/>
              <a:t>crystals are excellent hardware for quantum storage of photons</a:t>
            </a:r>
            <a:r>
              <a:rPr lang="en-US" sz="1400" dirty="0" smtClean="0"/>
              <a:t>.</a:t>
            </a:r>
          </a:p>
          <a:p>
            <a:pPr>
              <a:buFont typeface="Wingdings"/>
              <a:buChar char="à"/>
            </a:pPr>
            <a:r>
              <a:rPr lang="en-US" sz="1400" dirty="0" smtClean="0"/>
              <a:t> </a:t>
            </a:r>
            <a:r>
              <a:rPr lang="en-US" sz="1400" dirty="0" smtClean="0"/>
              <a:t>Quantum computing</a:t>
            </a:r>
            <a:endParaRPr lang="es-ES" sz="1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3581400"/>
            <a:ext cx="8657935" cy="2991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 l="15771" t="20669" r="70278" b="65945"/>
          <a:stretch>
            <a:fillRect/>
          </a:stretch>
        </p:blipFill>
        <p:spPr bwMode="auto">
          <a:xfrm>
            <a:off x="381000" y="990600"/>
            <a:ext cx="1814645" cy="979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 t="13620" r="7065"/>
          <a:stretch>
            <a:fillRect/>
          </a:stretch>
        </p:blipFill>
        <p:spPr bwMode="auto">
          <a:xfrm>
            <a:off x="3581400" y="4114800"/>
            <a:ext cx="2438400" cy="2351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3562"/>
          </a:xfrm>
        </p:spPr>
        <p:txBody>
          <a:bodyPr/>
          <a:lstStyle/>
          <a:p>
            <a:r>
              <a:rPr lang="es-E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</a:t>
            </a:r>
            <a:r>
              <a:rPr lang="es-E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es-E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REP </a:t>
            </a:r>
            <a:endParaRPr lang="es-E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85800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Option</a:t>
            </a:r>
            <a:r>
              <a:rPr lang="es-ES" dirty="0" smtClean="0"/>
              <a:t> 1) NS </a:t>
            </a:r>
            <a:r>
              <a:rPr lang="es-ES" dirty="0" err="1" smtClean="0"/>
              <a:t>merger</a:t>
            </a:r>
            <a:r>
              <a:rPr lang="es-ES" dirty="0" smtClean="0"/>
              <a:t> </a:t>
            </a:r>
            <a:r>
              <a:rPr lang="es-ES" dirty="0" err="1" smtClean="0"/>
              <a:t>via</a:t>
            </a:r>
            <a:r>
              <a:rPr lang="es-ES" dirty="0" smtClean="0"/>
              <a:t> </a:t>
            </a:r>
            <a:r>
              <a:rPr lang="es-ES" dirty="0" err="1" smtClean="0"/>
              <a:t>fission</a:t>
            </a:r>
            <a:r>
              <a:rPr lang="es-ES" dirty="0" smtClean="0"/>
              <a:t>: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648218"/>
            <a:ext cx="8229600" cy="12097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1219200"/>
            <a:ext cx="4486275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295400"/>
            <a:ext cx="2895600" cy="1914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3200400"/>
            <a:ext cx="3122971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3562"/>
          </a:xfrm>
        </p:spPr>
        <p:txBody>
          <a:bodyPr/>
          <a:lstStyle/>
          <a:p>
            <a:r>
              <a:rPr lang="es-E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</a:t>
            </a:r>
            <a:r>
              <a:rPr lang="es-E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es-E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REP </a:t>
            </a:r>
            <a:endParaRPr lang="es-E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066800"/>
            <a:ext cx="4191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4572000"/>
            <a:ext cx="4038600" cy="1138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355834"/>
            <a:ext cx="4038600" cy="3063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4539628"/>
            <a:ext cx="4495800" cy="1175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685800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Option</a:t>
            </a:r>
            <a:r>
              <a:rPr lang="es-ES" dirty="0" smtClean="0"/>
              <a:t> 2) SN </a:t>
            </a:r>
            <a:r>
              <a:rPr lang="es-ES" dirty="0" err="1" smtClean="0"/>
              <a:t>origin</a:t>
            </a:r>
            <a:r>
              <a:rPr lang="es-ES" dirty="0" smtClean="0"/>
              <a:t> </a:t>
            </a:r>
            <a:r>
              <a:rPr lang="es-ES" dirty="0" err="1" smtClean="0"/>
              <a:t>via</a:t>
            </a:r>
            <a:r>
              <a:rPr lang="es-ES" dirty="0" smtClean="0"/>
              <a:t> beta-</a:t>
            </a:r>
            <a:r>
              <a:rPr lang="es-ES" dirty="0" err="1" smtClean="0"/>
              <a:t>delayed</a:t>
            </a:r>
            <a:r>
              <a:rPr lang="es-ES" dirty="0" smtClean="0"/>
              <a:t> </a:t>
            </a:r>
            <a:r>
              <a:rPr lang="es-ES" dirty="0" err="1" smtClean="0"/>
              <a:t>neutrons</a:t>
            </a:r>
            <a:r>
              <a:rPr lang="es-ES" dirty="0" smtClean="0"/>
              <a:t>: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563562"/>
          </a:xfrm>
        </p:spPr>
        <p:txBody>
          <a:bodyPr/>
          <a:lstStyle/>
          <a:p>
            <a:r>
              <a:rPr lang="es-E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REP </a:t>
            </a:r>
            <a:r>
              <a:rPr lang="es-E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formation</a:t>
            </a:r>
            <a:r>
              <a:rPr lang="es-E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@ </a:t>
            </a:r>
            <a:r>
              <a:rPr lang="es-E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Cold</a:t>
            </a:r>
            <a:r>
              <a:rPr lang="es-E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</a:t>
            </a:r>
            <a:r>
              <a:rPr lang="es-E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E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5719634"/>
            <a:ext cx="4038600" cy="1138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1" y="914401"/>
            <a:ext cx="6037366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87362"/>
          </a:xfrm>
        </p:spPr>
        <p:txBody>
          <a:bodyPr/>
          <a:lstStyle/>
          <a:p>
            <a:r>
              <a:rPr lang="es-E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Specific</a:t>
            </a:r>
            <a:r>
              <a:rPr lang="es-E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Pn-Sensitivity</a:t>
            </a:r>
            <a:r>
              <a:rPr lang="es-E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</a:t>
            </a:r>
            <a:r>
              <a:rPr lang="es-E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</a:t>
            </a:r>
            <a:r>
              <a:rPr lang="es-E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M.Mumpower</a:t>
            </a:r>
            <a:endParaRPr lang="es-E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figure1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2449" y="751250"/>
            <a:ext cx="3959751" cy="2830150"/>
          </a:xfrm>
          <a:prstGeom prst="rect">
            <a:avLst/>
          </a:prstGeom>
        </p:spPr>
      </p:pic>
      <p:pic>
        <p:nvPicPr>
          <p:cNvPr id="6" name="Picture 5" descr="figure2.eps"/>
          <p:cNvPicPr>
            <a:picLocks noChangeAspect="1"/>
          </p:cNvPicPr>
          <p:nvPr/>
        </p:nvPicPr>
        <p:blipFill>
          <a:blip r:embed="rId4"/>
          <a:srcRect l="5889" t="9544" r="9201"/>
          <a:stretch>
            <a:fillRect/>
          </a:stretch>
        </p:blipFill>
        <p:spPr>
          <a:xfrm>
            <a:off x="0" y="3886200"/>
            <a:ext cx="4851101" cy="2590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09600"/>
            <a:ext cx="2667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Dedicated</a:t>
            </a:r>
            <a:r>
              <a:rPr lang="es-ES" dirty="0" smtClean="0"/>
              <a:t> </a:t>
            </a:r>
            <a:r>
              <a:rPr lang="es-ES" dirty="0" err="1" smtClean="0"/>
              <a:t>Sensitivity</a:t>
            </a:r>
            <a:r>
              <a:rPr lang="es-ES" dirty="0" smtClean="0"/>
              <a:t> </a:t>
            </a:r>
            <a:r>
              <a:rPr lang="es-ES" dirty="0" err="1" smtClean="0"/>
              <a:t>Study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smtClean="0">
                <a:latin typeface="Symbol" pitchFamily="18" charset="2"/>
              </a:rPr>
              <a:t>b</a:t>
            </a:r>
            <a:r>
              <a:rPr lang="es-ES" dirty="0" smtClean="0"/>
              <a:t>-</a:t>
            </a:r>
            <a:r>
              <a:rPr lang="es-ES" dirty="0" err="1" smtClean="0"/>
              <a:t>delayed</a:t>
            </a:r>
            <a:r>
              <a:rPr lang="es-ES" dirty="0" smtClean="0"/>
              <a:t> </a:t>
            </a:r>
            <a:r>
              <a:rPr lang="es-ES" dirty="0" err="1" smtClean="0"/>
              <a:t>neutron</a:t>
            </a:r>
            <a:r>
              <a:rPr lang="es-ES" dirty="0" smtClean="0"/>
              <a:t> </a:t>
            </a:r>
            <a:r>
              <a:rPr lang="es-ES" dirty="0" err="1" smtClean="0"/>
              <a:t>emission</a:t>
            </a:r>
            <a:r>
              <a:rPr lang="es-ES" dirty="0" smtClean="0"/>
              <a:t> </a:t>
            </a:r>
            <a:r>
              <a:rPr lang="es-ES" dirty="0" err="1" smtClean="0"/>
              <a:t>probabilities</a:t>
            </a:r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 </a:t>
            </a:r>
            <a:r>
              <a:rPr lang="es-ES" dirty="0" err="1" smtClean="0"/>
              <a:t>by</a:t>
            </a:r>
            <a:r>
              <a:rPr lang="es-ES" dirty="0" smtClean="0"/>
              <a:t> </a:t>
            </a:r>
            <a:r>
              <a:rPr lang="es-ES" dirty="0" err="1" smtClean="0"/>
              <a:t>M.Mumpower</a:t>
            </a:r>
            <a:r>
              <a:rPr lang="es-ES" dirty="0" smtClean="0"/>
              <a:t> </a:t>
            </a:r>
          </a:p>
          <a:p>
            <a:r>
              <a:rPr lang="es-ES" dirty="0" smtClean="0"/>
              <a:t>(North Carolina </a:t>
            </a:r>
            <a:r>
              <a:rPr lang="es-ES" dirty="0" err="1" smtClean="0"/>
              <a:t>State</a:t>
            </a:r>
            <a:r>
              <a:rPr lang="es-ES" dirty="0" smtClean="0"/>
              <a:t> </a:t>
            </a:r>
            <a:r>
              <a:rPr lang="es-ES" dirty="0" err="1" smtClean="0"/>
              <a:t>University</a:t>
            </a:r>
            <a:r>
              <a:rPr lang="es-ES" dirty="0" smtClean="0"/>
              <a:t>, USA)</a:t>
            </a:r>
            <a:endParaRPr lang="es-ES" dirty="0"/>
          </a:p>
        </p:txBody>
      </p:sp>
      <p:grpSp>
        <p:nvGrpSpPr>
          <p:cNvPr id="8" name="Group 17"/>
          <p:cNvGrpSpPr>
            <a:grpSpLocks/>
          </p:cNvGrpSpPr>
          <p:nvPr/>
        </p:nvGrpSpPr>
        <p:grpSpPr bwMode="auto">
          <a:xfrm>
            <a:off x="5029200" y="3962400"/>
            <a:ext cx="3962400" cy="2895600"/>
            <a:chOff x="5486400" y="3810000"/>
            <a:chExt cx="3405188" cy="2541588"/>
          </a:xfrm>
        </p:grpSpPr>
        <p:pic>
          <p:nvPicPr>
            <p:cNvPr id="9" name="r_nc_emptyboxes_Pns_step117_aacold.avi">
              <a:hlinkClick r:id="" action="ppaction://media"/>
            </p:cNvPr>
            <p:cNvPicPr>
              <a:picLocks noRot="1" noChangeAspect="1"/>
            </p:cNvPicPr>
            <p:nvPr>
              <a:videoFile r:link="rId1"/>
            </p:nvPr>
          </p:nvPicPr>
          <p:blipFill>
            <a:blip r:embed="rId5"/>
            <a:srcRect l="388" t="7088" r="4646"/>
            <a:stretch>
              <a:fillRect/>
            </a:stretch>
          </p:blipFill>
          <p:spPr bwMode="auto">
            <a:xfrm>
              <a:off x="5486400" y="3810000"/>
              <a:ext cx="3405188" cy="2541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18"/>
            <p:cNvSpPr txBox="1">
              <a:spLocks noChangeArrowheads="1"/>
            </p:cNvSpPr>
            <p:nvPr/>
          </p:nvSpPr>
          <p:spPr bwMode="auto">
            <a:xfrm>
              <a:off x="5943600" y="3886200"/>
              <a:ext cx="22860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/>
                <a:t>Known Pn-Values</a:t>
              </a:r>
            </a:p>
          </p:txBody>
        </p:sp>
      </p:grpSp>
      <p:sp>
        <p:nvSpPr>
          <p:cNvPr id="11" name="Oval 10"/>
          <p:cNvSpPr/>
          <p:nvPr/>
        </p:nvSpPr>
        <p:spPr>
          <a:xfrm rot="20023228">
            <a:off x="7626351" y="4863045"/>
            <a:ext cx="411411" cy="2724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23044</TotalTime>
  <Words>573</Words>
  <Application>Microsoft Office PowerPoint</Application>
  <PresentationFormat>On-screen Show (4:3)</PresentationFormat>
  <Paragraphs>84</Paragraphs>
  <Slides>14</Slides>
  <Notes>2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Default Design</vt:lpstr>
      <vt:lpstr>Approaching the precursor nuclei of the Rare Earth Peak</vt:lpstr>
      <vt:lpstr>Outline</vt:lpstr>
      <vt:lpstr>Slide 3</vt:lpstr>
      <vt:lpstr>Slide 4</vt:lpstr>
      <vt:lpstr>Slide 5</vt:lpstr>
      <vt:lpstr>Origin of the REP </vt:lpstr>
      <vt:lpstr>Origin of the REP </vt:lpstr>
      <vt:lpstr>The REP formation @ Cold Env.</vt:lpstr>
      <vt:lpstr>Specific Pn-Sensitivity Analysis by M.Mumpower</vt:lpstr>
      <vt:lpstr>Unique possibility to access this region:  high rates of RIKEN and high efficiency of BRIKEN</vt:lpstr>
      <vt:lpstr>Unique possibility to access this region:  high rates of RIKEN and high efficiency of BRIKEN</vt:lpstr>
      <vt:lpstr>Summary &amp; Outlook</vt:lpstr>
      <vt:lpstr>Slide 13</vt:lpstr>
      <vt:lpstr>Slide 14</vt:lpstr>
    </vt:vector>
  </TitlesOfParts>
  <Company>GSI - Darmstadt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Spectroscopic insight into the shape coexistence in 78Sr</dc:title>
  <dc:creator>cdomingo</dc:creator>
  <cp:lastModifiedBy>domingo</cp:lastModifiedBy>
  <cp:revision>494</cp:revision>
  <dcterms:created xsi:type="dcterms:W3CDTF">2010-02-09T14:08:22Z</dcterms:created>
  <dcterms:modified xsi:type="dcterms:W3CDTF">2015-07-24T08:16:49Z</dcterms:modified>
</cp:coreProperties>
</file>