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5EA0-D663-4C03-83CB-A3234102E222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4719-CAD0-4A32-9281-3C5DE0AF0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51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5EA0-D663-4C03-83CB-A3234102E222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4719-CAD0-4A32-9281-3C5DE0AF0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705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5EA0-D663-4C03-83CB-A3234102E222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4719-CAD0-4A32-9281-3C5DE0AF0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7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5EA0-D663-4C03-83CB-A3234102E222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4719-CAD0-4A32-9281-3C5DE0AF0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179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5EA0-D663-4C03-83CB-A3234102E222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4719-CAD0-4A32-9281-3C5DE0AF0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00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5EA0-D663-4C03-83CB-A3234102E222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4719-CAD0-4A32-9281-3C5DE0AF0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010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5EA0-D663-4C03-83CB-A3234102E222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4719-CAD0-4A32-9281-3C5DE0AF0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017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5EA0-D663-4C03-83CB-A3234102E222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4719-CAD0-4A32-9281-3C5DE0AF0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53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5EA0-D663-4C03-83CB-A3234102E222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4719-CAD0-4A32-9281-3C5DE0AF0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433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5EA0-D663-4C03-83CB-A3234102E222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4719-CAD0-4A32-9281-3C5DE0AF0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56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75EA0-D663-4C03-83CB-A3234102E222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94719-CAD0-4A32-9281-3C5DE0AF0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8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75EA0-D663-4C03-83CB-A3234102E222}" type="datetimeFigureOut">
              <a:rPr lang="en-US" smtClean="0"/>
              <a:t>7/23/2015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94719-CAD0-4A32-9281-3C5DE0AF0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3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148120"/>
            <a:ext cx="9144000" cy="45858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8657"/>
                </a:solidFill>
              </a:rPr>
              <a:t>Actions</a:t>
            </a:r>
            <a:endParaRPr lang="en-US" b="1" dirty="0">
              <a:solidFill>
                <a:srgbClr val="00865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43080"/>
            <a:ext cx="9144000" cy="5546134"/>
          </a:xfrm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b="1" dirty="0" smtClean="0">
                <a:cs typeface="Arial" pitchFamily="34" charset="0"/>
              </a:rPr>
              <a:t>     Decide </a:t>
            </a:r>
            <a:r>
              <a:rPr lang="en-US" b="1" dirty="0">
                <a:cs typeface="Arial" pitchFamily="34" charset="0"/>
              </a:rPr>
              <a:t>about (hybrid)-BRIKEN design and  </a:t>
            </a:r>
            <a:r>
              <a:rPr lang="en-US" b="1" dirty="0" smtClean="0">
                <a:cs typeface="Arial" pitchFamily="34" charset="0"/>
              </a:rPr>
              <a:t>moderator</a:t>
            </a:r>
            <a:endParaRPr lang="en-US" b="1" dirty="0"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b="1" dirty="0">
                <a:solidFill>
                  <a:srgbClr val="FF0000"/>
                </a:solidFill>
                <a:cs typeface="Arial" pitchFamily="34" charset="0"/>
              </a:rPr>
              <a:t>R</a:t>
            </a:r>
            <a:r>
              <a:rPr lang="en-US" sz="2000" b="1" dirty="0" smtClean="0">
                <a:solidFill>
                  <a:srgbClr val="FF0000"/>
                </a:solidFill>
                <a:cs typeface="Arial" pitchFamily="34" charset="0"/>
              </a:rPr>
              <a:t>equest /filling forms/presentation </a:t>
            </a:r>
            <a:r>
              <a:rPr lang="en-US" sz="2000" b="1" dirty="0">
                <a:solidFill>
                  <a:srgbClr val="FF0000"/>
                </a:solidFill>
                <a:cs typeface="Arial" pitchFamily="34" charset="0"/>
              </a:rPr>
              <a:t>for BRIKEN test </a:t>
            </a:r>
            <a:r>
              <a:rPr lang="en-US" sz="2000" b="1" dirty="0" smtClean="0">
                <a:solidFill>
                  <a:srgbClr val="FF0000"/>
                </a:solidFill>
                <a:cs typeface="Arial" pitchFamily="34" charset="0"/>
              </a:rPr>
              <a:t>run (from now  to Sept20150 – all  </a:t>
            </a:r>
            <a:r>
              <a:rPr lang="en-US" sz="2000" b="1" dirty="0" err="1" smtClean="0">
                <a:solidFill>
                  <a:srgbClr val="FF0000"/>
                </a:solidFill>
                <a:cs typeface="Arial" pitchFamily="34" charset="0"/>
              </a:rPr>
              <a:t>spokersons</a:t>
            </a:r>
            <a:r>
              <a:rPr lang="en-US" sz="2000" b="1" dirty="0" smtClean="0">
                <a:solidFill>
                  <a:srgbClr val="FF0000"/>
                </a:solidFill>
                <a:cs typeface="Arial" pitchFamily="34" charset="0"/>
              </a:rPr>
              <a:t> + </a:t>
            </a:r>
            <a:r>
              <a:rPr lang="en-US" sz="2000" b="1" dirty="0" err="1" smtClean="0">
                <a:solidFill>
                  <a:srgbClr val="FF0000"/>
                </a:solidFill>
                <a:cs typeface="Arial" pitchFamily="34" charset="0"/>
              </a:rPr>
              <a:t>Shunji</a:t>
            </a:r>
            <a:r>
              <a:rPr lang="en-US" sz="2000" b="1" dirty="0" smtClean="0">
                <a:solidFill>
                  <a:srgbClr val="FF0000"/>
                </a:solidFill>
                <a:cs typeface="Arial" pitchFamily="34" charset="0"/>
              </a:rPr>
              <a:t>/Hide</a:t>
            </a:r>
          </a:p>
          <a:p>
            <a:pPr>
              <a:spcBef>
                <a:spcPts val="600"/>
              </a:spcBef>
            </a:pPr>
            <a:r>
              <a:rPr lang="en-US" sz="2000" b="1" dirty="0" smtClean="0">
                <a:solidFill>
                  <a:schemeClr val="tx2"/>
                </a:solidFill>
                <a:cs typeface="Arial" pitchFamily="34" charset="0"/>
              </a:rPr>
              <a:t>Background reduction </a:t>
            </a:r>
            <a:r>
              <a:rPr lang="en-US" sz="2000" b="1" dirty="0">
                <a:solidFill>
                  <a:schemeClr val="tx2"/>
                </a:solidFill>
                <a:cs typeface="Arial" pitchFamily="34" charset="0"/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  <a:cs typeface="Arial" pitchFamily="34" charset="0"/>
              </a:rPr>
              <a:t>optimization (Cd, paraffin) among motivations for BRIKEN test</a:t>
            </a:r>
          </a:p>
          <a:p>
            <a:pPr>
              <a:spcBef>
                <a:spcPts val="600"/>
              </a:spcBef>
            </a:pPr>
            <a:r>
              <a:rPr lang="en-US" sz="2000" b="1" dirty="0" smtClean="0">
                <a:cs typeface="Arial" pitchFamily="34" charset="0"/>
              </a:rPr>
              <a:t>Send all 3He tubes + HV to RIKEN (Spain-Germany,  </a:t>
            </a:r>
            <a:r>
              <a:rPr lang="en-US" sz="2000" b="1" dirty="0" err="1" smtClean="0">
                <a:cs typeface="Arial" pitchFamily="34" charset="0"/>
              </a:rPr>
              <a:t>Dubna</a:t>
            </a:r>
            <a:r>
              <a:rPr lang="en-US" sz="2000" b="1" dirty="0" smtClean="0">
                <a:cs typeface="Arial" pitchFamily="34" charset="0"/>
              </a:rPr>
              <a:t>)  - now ?  20 HV channels for JINR tubes, next MPOD ?</a:t>
            </a:r>
          </a:p>
          <a:p>
            <a:pPr>
              <a:spcBef>
                <a:spcPts val="600"/>
              </a:spcBef>
            </a:pPr>
            <a:r>
              <a:rPr lang="en-US" sz="2000" b="1" dirty="0" smtClean="0">
                <a:cs typeface="Arial" pitchFamily="34" charset="0"/>
              </a:rPr>
              <a:t>Send extra 3  ORNL tubes  (2”)  to RIKEN ?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cs typeface="Arial" pitchFamily="34" charset="0"/>
              </a:rPr>
              <a:t>Send the HDPE-Cd shields </a:t>
            </a:r>
            <a:r>
              <a:rPr lang="en-US" sz="2000" b="1" dirty="0" smtClean="0">
                <a:cs typeface="Arial" pitchFamily="34" charset="0"/>
              </a:rPr>
              <a:t>and extra plastic/HDPE (20 cm ?)  to </a:t>
            </a:r>
            <a:r>
              <a:rPr lang="en-US" sz="2000" b="1" dirty="0">
                <a:cs typeface="Arial" pitchFamily="34" charset="0"/>
              </a:rPr>
              <a:t>RIKEN (mounting holes in </a:t>
            </a:r>
            <a:r>
              <a:rPr lang="en-US" sz="2000" b="1" dirty="0" smtClean="0">
                <a:cs typeface="Arial" pitchFamily="34" charset="0"/>
              </a:rPr>
              <a:t>BRIKEN HDPE - RIKEN)</a:t>
            </a:r>
          </a:p>
          <a:p>
            <a:pPr>
              <a:spcBef>
                <a:spcPts val="600"/>
              </a:spcBef>
            </a:pPr>
            <a:r>
              <a:rPr lang="en-US" sz="2000" b="1" dirty="0" smtClean="0">
                <a:cs typeface="Arial" pitchFamily="34" charset="0"/>
              </a:rPr>
              <a:t>Send borated paraffin  bricks to RIKEN ????  It is heavy, needs mounting support, longer table, or second table.</a:t>
            </a:r>
          </a:p>
          <a:p>
            <a:pPr>
              <a:spcBef>
                <a:spcPts val="600"/>
              </a:spcBef>
            </a:pPr>
            <a:r>
              <a:rPr lang="en-US" sz="2000" b="1" dirty="0" smtClean="0">
                <a:cs typeface="Arial" pitchFamily="34" charset="0"/>
              </a:rPr>
              <a:t>Buy and ship SWX-227A flex shields ?   Roughly 1.2 m by 1.2 m, 5 mm thick sheets.</a:t>
            </a:r>
          </a:p>
          <a:p>
            <a:pPr>
              <a:spcBef>
                <a:spcPts val="600"/>
              </a:spcBef>
            </a:pPr>
            <a:r>
              <a:rPr lang="en-US" sz="2000" b="1" dirty="0" smtClean="0">
                <a:cs typeface="Arial" pitchFamily="34" charset="0"/>
              </a:rPr>
              <a:t>Check on HV channels, cables etc..  </a:t>
            </a:r>
            <a:r>
              <a:rPr lang="en-US" sz="2000" b="1" dirty="0">
                <a:cs typeface="Arial" pitchFamily="34" charset="0"/>
              </a:rPr>
              <a:t>e</a:t>
            </a:r>
            <a:r>
              <a:rPr lang="en-US" sz="2000" b="1" dirty="0" smtClean="0">
                <a:cs typeface="Arial" pitchFamily="34" charset="0"/>
              </a:rPr>
              <a:t>xtra cable panel BNC-BNC,  </a:t>
            </a:r>
            <a:r>
              <a:rPr lang="en-US" sz="2000" b="1" dirty="0" err="1" smtClean="0">
                <a:cs typeface="Arial" pitchFamily="34" charset="0"/>
              </a:rPr>
              <a:t>pulser</a:t>
            </a:r>
            <a:r>
              <a:rPr lang="en-US" sz="2000" b="1" dirty="0" smtClean="0">
                <a:cs typeface="Arial" pitchFamily="34" charset="0"/>
              </a:rPr>
              <a:t>(s), linear fan in-fan  out ?</a:t>
            </a:r>
            <a:endParaRPr lang="en-US" sz="2000" b="1" dirty="0"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b="1" dirty="0">
                <a:cs typeface="Arial" pitchFamily="34" charset="0"/>
              </a:rPr>
              <a:t>Send  2 clovers with their HV </a:t>
            </a:r>
            <a:r>
              <a:rPr lang="en-US" sz="2000" b="1" dirty="0" smtClean="0">
                <a:cs typeface="Arial" pitchFamily="34" charset="0"/>
              </a:rPr>
              <a:t> and output cables (LEMO !) to </a:t>
            </a:r>
            <a:r>
              <a:rPr lang="en-US" sz="2000" b="1" dirty="0">
                <a:cs typeface="Arial" pitchFamily="34" charset="0"/>
              </a:rPr>
              <a:t>RIKEN  (February  </a:t>
            </a:r>
            <a:r>
              <a:rPr lang="en-US" sz="2000" b="1" dirty="0" smtClean="0">
                <a:cs typeface="Arial" pitchFamily="34" charset="0"/>
              </a:rPr>
              <a:t>2016</a:t>
            </a:r>
            <a:r>
              <a:rPr lang="en-US" sz="2000" b="1" dirty="0">
                <a:cs typeface="Arial" pitchFamily="34" charset="0"/>
              </a:rPr>
              <a:t> </a:t>
            </a:r>
            <a:r>
              <a:rPr lang="en-US" sz="2000" b="1" dirty="0" smtClean="0">
                <a:cs typeface="Arial" pitchFamily="34" charset="0"/>
              </a:rPr>
              <a:t>?)</a:t>
            </a:r>
          </a:p>
          <a:p>
            <a:pPr>
              <a:spcBef>
                <a:spcPts val="600"/>
              </a:spcBef>
            </a:pPr>
            <a:endParaRPr lang="en-US" sz="2000" b="1" i="1" dirty="0"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b="1" dirty="0" smtClean="0">
                <a:cs typeface="Arial" pitchFamily="34" charset="0"/>
              </a:rPr>
              <a:t>Constant development of  AIDA performance (low energy threshold), data ACQ and on-line analysis (Jorge,  Alfredo, Tom  et al..)</a:t>
            </a:r>
          </a:p>
          <a:p>
            <a:pPr>
              <a:spcBef>
                <a:spcPts val="600"/>
              </a:spcBef>
            </a:pPr>
            <a:r>
              <a:rPr lang="en-US" sz="2000" b="1" dirty="0" smtClean="0">
                <a:cs typeface="Arial" pitchFamily="34" charset="0"/>
              </a:rPr>
              <a:t>“</a:t>
            </a:r>
            <a:r>
              <a:rPr lang="en-US" sz="2000" b="1" dirty="0">
                <a:cs typeface="Arial" pitchFamily="34" charset="0"/>
              </a:rPr>
              <a:t>U</a:t>
            </a:r>
            <a:r>
              <a:rPr lang="en-US" sz="2000" b="1" dirty="0" smtClean="0">
                <a:cs typeface="Arial" pitchFamily="34" charset="0"/>
              </a:rPr>
              <a:t>ser requests “ for DAC , from now on….,   implantation profile X-Y, and Z vs fragment ID, for few selected nuclei</a:t>
            </a:r>
          </a:p>
          <a:p>
            <a:pPr>
              <a:spcBef>
                <a:spcPts val="600"/>
              </a:spcBef>
            </a:pPr>
            <a:r>
              <a:rPr lang="en-US" sz="2000" b="1" dirty="0" smtClean="0">
                <a:cs typeface="Arial" pitchFamily="34" charset="0"/>
              </a:rPr>
              <a:t>Check on “high rate capability” at </a:t>
            </a:r>
            <a:r>
              <a:rPr lang="en-US" sz="2000" b="1" dirty="0" err="1" smtClean="0">
                <a:cs typeface="Arial" pitchFamily="34" charset="0"/>
              </a:rPr>
              <a:t>BigRIPS</a:t>
            </a:r>
            <a:r>
              <a:rPr lang="en-US" sz="2000" b="1" dirty="0" smtClean="0">
                <a:cs typeface="Arial" pitchFamily="34" charset="0"/>
              </a:rPr>
              <a:t> (December 2015)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cs typeface="Arial" pitchFamily="34" charset="0"/>
              </a:rPr>
              <a:t>Meeting on data acquisition, </a:t>
            </a:r>
            <a:r>
              <a:rPr lang="en-US" sz="2000" b="1" dirty="0" smtClean="0">
                <a:cs typeface="Arial" pitchFamily="34" charset="0"/>
              </a:rPr>
              <a:t> in particular AIDA </a:t>
            </a:r>
            <a:r>
              <a:rPr lang="en-US" sz="2000" b="1" dirty="0">
                <a:cs typeface="Arial" pitchFamily="34" charset="0"/>
              </a:rPr>
              <a:t>calibration procedures,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000" b="1" dirty="0">
                <a:cs typeface="Arial" pitchFamily="34" charset="0"/>
              </a:rPr>
              <a:t>     </a:t>
            </a:r>
            <a:r>
              <a:rPr lang="en-US" sz="2000" b="1" dirty="0" smtClean="0">
                <a:cs typeface="Arial" pitchFamily="34" charset="0"/>
              </a:rPr>
              <a:t>    and on general evaluation procedures (UTK experts including </a:t>
            </a:r>
            <a:r>
              <a:rPr lang="en-US" sz="2000" b="1" dirty="0" err="1" smtClean="0">
                <a:cs typeface="Arial" pitchFamily="34" charset="0"/>
              </a:rPr>
              <a:t>Shintaro</a:t>
            </a:r>
            <a:r>
              <a:rPr lang="en-US" sz="2000" b="1" dirty="0" smtClean="0">
                <a:cs typeface="Arial" pitchFamily="34" charset="0"/>
              </a:rPr>
              <a:t> Go)</a:t>
            </a:r>
          </a:p>
          <a:p>
            <a:pPr marL="0" indent="0">
              <a:spcBef>
                <a:spcPts val="600"/>
              </a:spcBef>
              <a:buNone/>
            </a:pPr>
            <a:endParaRPr lang="en-US" sz="2000" b="1" dirty="0" smtClean="0"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b="1" dirty="0" smtClean="0">
                <a:cs typeface="Arial" pitchFamily="34" charset="0"/>
              </a:rPr>
              <a:t>Setting up for test run (February-March 2016 ?  Access to F11 !!</a:t>
            </a:r>
          </a:p>
          <a:p>
            <a:pPr>
              <a:spcBef>
                <a:spcPts val="600"/>
              </a:spcBef>
            </a:pPr>
            <a:r>
              <a:rPr lang="en-US" sz="2000" b="1" dirty="0" smtClean="0">
                <a:cs typeface="Arial" pitchFamily="34" charset="0"/>
              </a:rPr>
              <a:t>Asking for main experiment, RIB-127 and 128 , to be run together or separately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399019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Nuclear Chemistry Gordon Conference, 2013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564572"/>
            <a:ext cx="4299045" cy="293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2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346364"/>
            <a:ext cx="43561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AUPS </a:t>
            </a:r>
            <a:r>
              <a:rPr lang="en-US" sz="2800" dirty="0" err="1" smtClean="0">
                <a:solidFill>
                  <a:srgbClr val="FF0000"/>
                </a:solidFill>
              </a:rPr>
              <a:t>BigRIPS</a:t>
            </a:r>
            <a:r>
              <a:rPr lang="en-US" sz="2800" dirty="0" smtClean="0">
                <a:solidFill>
                  <a:srgbClr val="FF0000"/>
                </a:solidFill>
              </a:rPr>
              <a:t> MS Word form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106269"/>
            <a:ext cx="864698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May 2015 version:  </a:t>
            </a:r>
            <a:r>
              <a:rPr lang="en-US" b="1" dirty="0" smtClean="0"/>
              <a:t>Matters </a:t>
            </a:r>
            <a:r>
              <a:rPr lang="en-US" b="1" dirty="0"/>
              <a:t>to be attended by the experimenters: 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/>
              <a:t>Assembling </a:t>
            </a:r>
            <a:r>
              <a:rPr lang="en-US" dirty="0"/>
              <a:t>and testing  full BRIKEN system in-beam, verification of rate acceptance, </a:t>
            </a:r>
            <a:endParaRPr lang="en-US" dirty="0" smtClean="0"/>
          </a:p>
          <a:p>
            <a:r>
              <a:rPr lang="en-US" dirty="0" smtClean="0"/>
              <a:t>synchronization  of </a:t>
            </a:r>
            <a:r>
              <a:rPr lang="en-US" dirty="0"/>
              <a:t>three individual data acquisitions (</a:t>
            </a:r>
            <a:r>
              <a:rPr lang="en-US" dirty="0" err="1"/>
              <a:t>BigRIPS</a:t>
            </a:r>
            <a:r>
              <a:rPr lang="en-US" dirty="0"/>
              <a:t>, neutron and </a:t>
            </a:r>
            <a:r>
              <a:rPr lang="en-US" dirty="0" smtClean="0"/>
              <a:t>γ-array</a:t>
            </a:r>
            <a:r>
              <a:rPr lang="en-US" dirty="0"/>
              <a:t>, AIDA), </a:t>
            </a:r>
            <a:endParaRPr lang="en-US" dirty="0" smtClean="0"/>
          </a:p>
          <a:p>
            <a:r>
              <a:rPr lang="en-US" dirty="0" smtClean="0"/>
              <a:t>verification </a:t>
            </a:r>
            <a:r>
              <a:rPr lang="en-US" dirty="0"/>
              <a:t>of absolute efficiency and anticipated background rejection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5498" y="2924594"/>
            <a:ext cx="89985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Now: </a:t>
            </a:r>
            <a:r>
              <a:rPr lang="en-US" b="1" dirty="0" smtClean="0"/>
              <a:t>Matters </a:t>
            </a:r>
            <a:r>
              <a:rPr lang="en-US" b="1" dirty="0"/>
              <a:t>to be attended by the experimenters: 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/>
              <a:t>Assembling </a:t>
            </a:r>
            <a:r>
              <a:rPr lang="en-US" dirty="0"/>
              <a:t>and testing  full BRIKEN system </a:t>
            </a:r>
            <a:r>
              <a:rPr lang="en-US" dirty="0" smtClean="0"/>
              <a:t>on-line, </a:t>
            </a:r>
          </a:p>
          <a:p>
            <a:endParaRPr lang="en-US" dirty="0" smtClean="0"/>
          </a:p>
          <a:p>
            <a:r>
              <a:rPr lang="en-US" dirty="0"/>
              <a:t>verification of absolute </a:t>
            </a:r>
            <a:r>
              <a:rPr lang="en-US" dirty="0" smtClean="0"/>
              <a:t>neutron efficiency </a:t>
            </a:r>
            <a:r>
              <a:rPr lang="en-US" dirty="0"/>
              <a:t>and </a:t>
            </a:r>
            <a:r>
              <a:rPr lang="en-US" dirty="0" smtClean="0"/>
              <a:t>optimization of background rejection </a:t>
            </a:r>
          </a:p>
          <a:p>
            <a:r>
              <a:rPr lang="en-US" dirty="0" smtClean="0"/>
              <a:t>(HDPE, </a:t>
            </a:r>
            <a:r>
              <a:rPr lang="en-US" dirty="0" err="1" smtClean="0"/>
              <a:t>HDPE+Cd</a:t>
            </a:r>
            <a:r>
              <a:rPr lang="en-US" dirty="0" smtClean="0"/>
              <a:t>, borated paraffin, SWX 227A layers)</a:t>
            </a:r>
          </a:p>
          <a:p>
            <a:endParaRPr lang="en-US" dirty="0"/>
          </a:p>
          <a:p>
            <a:r>
              <a:rPr lang="en-US" dirty="0" smtClean="0"/>
              <a:t>verification of high </a:t>
            </a:r>
            <a:r>
              <a:rPr lang="en-US" dirty="0"/>
              <a:t>rate </a:t>
            </a:r>
            <a:r>
              <a:rPr lang="en-US" dirty="0" smtClean="0"/>
              <a:t>acceptance during running  with all detectors and with synchronized individual </a:t>
            </a:r>
            <a:r>
              <a:rPr lang="en-US" dirty="0"/>
              <a:t>data acquisitions  (</a:t>
            </a:r>
            <a:r>
              <a:rPr lang="en-US" dirty="0" err="1"/>
              <a:t>BigRIPS</a:t>
            </a:r>
            <a:r>
              <a:rPr lang="en-US" dirty="0"/>
              <a:t>, </a:t>
            </a:r>
            <a:r>
              <a:rPr lang="en-US" dirty="0" smtClean="0"/>
              <a:t>AIDA,</a:t>
            </a:r>
            <a:r>
              <a:rPr lang="en-US" dirty="0"/>
              <a:t> neutron and </a:t>
            </a:r>
            <a:r>
              <a:rPr lang="en-US" dirty="0" smtClean="0"/>
              <a:t>γ-array)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-92265" y="5802868"/>
            <a:ext cx="8898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Nearly </a:t>
            </a:r>
            <a:r>
              <a:rPr lang="en-US" b="1" smtClean="0"/>
              <a:t>Final </a:t>
            </a:r>
            <a:r>
              <a:rPr lang="en-US" b="1" dirty="0" smtClean="0"/>
              <a:t>version :6-13</a:t>
            </a:r>
            <a:r>
              <a:rPr lang="en-US" b="1" baseline="30000" dirty="0" smtClean="0"/>
              <a:t>th</a:t>
            </a:r>
            <a:r>
              <a:rPr lang="en-US" b="1" dirty="0" smtClean="0"/>
              <a:t> September 2015</a:t>
            </a:r>
          </a:p>
          <a:p>
            <a:r>
              <a:rPr lang="en-US" dirty="0" smtClean="0"/>
              <a:t>with Hide Sakurai , </a:t>
            </a:r>
            <a:r>
              <a:rPr lang="en-US" dirty="0" err="1" smtClean="0"/>
              <a:t>Shunji</a:t>
            </a:r>
            <a:r>
              <a:rPr lang="en-US" dirty="0" smtClean="0"/>
              <a:t> Nishimura  and Cesar Domingo-Pardo attending </a:t>
            </a:r>
            <a:r>
              <a:rPr lang="en-US" dirty="0" err="1" smtClean="0"/>
              <a:t>Mazurian</a:t>
            </a:r>
            <a:r>
              <a:rPr lang="en-US" dirty="0" smtClean="0"/>
              <a:t> meeting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96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437</Words>
  <Application>Microsoft Office PowerPoint</Application>
  <PresentationFormat>On-screen Show (4:3)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Actions</vt:lpstr>
      <vt:lpstr>PowerPoint Presentation</vt:lpstr>
    </vt:vector>
  </TitlesOfParts>
  <Company>ORNL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Actions</dc:title>
  <dc:creator>Rykaczewski, Krzysztof Piotr</dc:creator>
  <cp:lastModifiedBy>ificuser</cp:lastModifiedBy>
  <cp:revision>19</cp:revision>
  <dcterms:created xsi:type="dcterms:W3CDTF">2015-07-23T08:26:21Z</dcterms:created>
  <dcterms:modified xsi:type="dcterms:W3CDTF">2015-07-23T15:08:36Z</dcterms:modified>
</cp:coreProperties>
</file>