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5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BC94-9D4E-4076-B60A-F23C094578CA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8944-FDC9-437C-9AAE-744EEE6A7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98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BC94-9D4E-4076-B60A-F23C094578CA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8944-FDC9-437C-9AAE-744EEE6A7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82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BC94-9D4E-4076-B60A-F23C094578CA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8944-FDC9-437C-9AAE-744EEE6A7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7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BC94-9D4E-4076-B60A-F23C094578CA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8944-FDC9-437C-9AAE-744EEE6A7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88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BC94-9D4E-4076-B60A-F23C094578CA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8944-FDC9-437C-9AAE-744EEE6A7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31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BC94-9D4E-4076-B60A-F23C094578CA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8944-FDC9-437C-9AAE-744EEE6A7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51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BC94-9D4E-4076-B60A-F23C094578CA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8944-FDC9-437C-9AAE-744EEE6A7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921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BC94-9D4E-4076-B60A-F23C094578CA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8944-FDC9-437C-9AAE-744EEE6A7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17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BC94-9D4E-4076-B60A-F23C094578CA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8944-FDC9-437C-9AAE-744EEE6A7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40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BC94-9D4E-4076-B60A-F23C094578CA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8944-FDC9-437C-9AAE-744EEE6A7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38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BC94-9D4E-4076-B60A-F23C094578CA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8944-FDC9-437C-9AAE-744EEE6A7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64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8BC94-9D4E-4076-B60A-F23C094578CA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08944-FDC9-437C-9AAE-744EEE6A7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33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JINR </a:t>
            </a:r>
            <a:r>
              <a:rPr lang="en-US" sz="24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He-counters (20 detectors)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892286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Description:</a:t>
            </a:r>
          </a:p>
          <a:p>
            <a:pPr marL="0" indent="0">
              <a:buNone/>
            </a:pPr>
            <a:r>
              <a:rPr lang="en-US" sz="2000" b="1" dirty="0" smtClean="0"/>
              <a:t>Diameter</a:t>
            </a:r>
            <a:r>
              <a:rPr lang="en-US" sz="2000" dirty="0" smtClean="0"/>
              <a:t> = 30 mm</a:t>
            </a:r>
          </a:p>
          <a:p>
            <a:pPr marL="0" indent="0">
              <a:buNone/>
            </a:pPr>
            <a:r>
              <a:rPr lang="en-US" sz="2000" b="1" dirty="0" smtClean="0"/>
              <a:t>Length</a:t>
            </a:r>
            <a:r>
              <a:rPr lang="en-US" sz="2000" dirty="0" smtClean="0"/>
              <a:t> = 600 mm </a:t>
            </a:r>
            <a:r>
              <a:rPr lang="en-US" sz="2000" i="1" dirty="0" smtClean="0"/>
              <a:t>(500 mm – det., 100 mm – PA)</a:t>
            </a:r>
          </a:p>
          <a:p>
            <a:pPr marL="0" indent="0">
              <a:buNone/>
            </a:pPr>
            <a:r>
              <a:rPr lang="en-US" sz="2000" b="1" dirty="0" smtClean="0"/>
              <a:t>Power requirements:</a:t>
            </a:r>
          </a:p>
          <a:p>
            <a:pPr marL="0" indent="0">
              <a:buNone/>
            </a:pPr>
            <a:r>
              <a:rPr lang="en-US" sz="2000" i="1" dirty="0" smtClean="0"/>
              <a:t>Preamp.: </a:t>
            </a:r>
            <a:r>
              <a:rPr lang="en-US" sz="2000" dirty="0" smtClean="0"/>
              <a:t>+ 5÷6 V (15 mA); </a:t>
            </a:r>
            <a:r>
              <a:rPr lang="ru-RU" sz="2000" dirty="0" smtClean="0"/>
              <a:t>- </a:t>
            </a:r>
            <a:r>
              <a:rPr lang="en-US" sz="2000" dirty="0" smtClean="0"/>
              <a:t>5÷6 V (4 mA)</a:t>
            </a:r>
          </a:p>
          <a:p>
            <a:pPr marL="0" indent="0">
              <a:buNone/>
            </a:pPr>
            <a:r>
              <a:rPr lang="en-US" sz="2000" i="1" dirty="0" smtClean="0"/>
              <a:t>Detector: </a:t>
            </a:r>
            <a:r>
              <a:rPr lang="en-US" sz="2000" dirty="0" smtClean="0"/>
              <a:t>+ 1400÷1500 V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80598"/>
            <a:ext cx="4799036" cy="360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773449"/>
            <a:ext cx="3042718" cy="20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8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3379" y="523552"/>
            <a:ext cx="3282008" cy="240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JINR </a:t>
            </a:r>
            <a:r>
              <a:rPr lang="en-US" sz="24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He-counters (20 detectors)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845656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Experiments: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90" y="1340768"/>
            <a:ext cx="4934922" cy="275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7335" y="3295663"/>
            <a:ext cx="3909616" cy="302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трелка вправо 9"/>
          <p:cNvSpPr/>
          <p:nvPr/>
        </p:nvSpPr>
        <p:spPr>
          <a:xfrm rot="3267879">
            <a:off x="5000361" y="2891403"/>
            <a:ext cx="1793327" cy="205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249" descr="bochka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653136"/>
            <a:ext cx="1944584" cy="181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275856" y="4840936"/>
            <a:ext cx="13644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Multiplicity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distribution,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Av. number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neutrons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SF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0144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i="1" dirty="0">
                <a:solidFill>
                  <a:srgbClr val="C00000"/>
                </a:solidFill>
              </a:rPr>
              <a:t>The  investigation  of properties  of  short-lived </a:t>
            </a:r>
            <a:br>
              <a:rPr lang="en-US" sz="1200" b="1" i="1" dirty="0">
                <a:solidFill>
                  <a:srgbClr val="C00000"/>
                </a:solidFill>
              </a:rPr>
            </a:br>
            <a:r>
              <a:rPr lang="en-US" sz="1200" b="1" i="1" dirty="0">
                <a:solidFill>
                  <a:srgbClr val="C00000"/>
                </a:solidFill>
              </a:rPr>
              <a:t>SF isotopes  (Z &gt; 100)  at  the  focal  plane  of </a:t>
            </a:r>
            <a:br>
              <a:rPr lang="en-US" sz="1200" b="1" i="1" dirty="0">
                <a:solidFill>
                  <a:srgbClr val="C00000"/>
                </a:solidFill>
              </a:rPr>
            </a:br>
            <a:r>
              <a:rPr lang="en-US" sz="1200" b="1" i="1" dirty="0">
                <a:solidFill>
                  <a:srgbClr val="C00000"/>
                </a:solidFill>
              </a:rPr>
              <a:t>VASSILISSA  separator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3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JINR </a:t>
            </a:r>
            <a:r>
              <a:rPr lang="en-US" sz="24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He-counters (20 detectors)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Experiments:</a:t>
            </a:r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665109" y="3209922"/>
          <a:ext cx="3092450" cy="2382838"/>
        </p:xfrm>
        <a:graphic>
          <a:graphicData uri="http://schemas.openxmlformats.org/presentationml/2006/ole">
            <p:oleObj spid="_x0000_s2053" name="CorelDRAW" r:id="rId3" imgW="4447032" imgH="3429000" progId="CorelDraw.Graphic.12">
              <p:embed/>
            </p:oleObj>
          </a:graphicData>
        </a:graphic>
      </p:graphicFrame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973643" y="2406636"/>
            <a:ext cx="3535047" cy="3941667"/>
            <a:chOff x="1332" y="0"/>
            <a:chExt cx="3329" cy="4320"/>
          </a:xfrm>
        </p:grpSpPr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l="15536" t="15448" r="32162" b="1721"/>
            <a:stretch>
              <a:fillRect/>
            </a:stretch>
          </p:blipFill>
          <p:spPr bwMode="auto">
            <a:xfrm>
              <a:off x="1332" y="0"/>
              <a:ext cx="332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2999" y="3527"/>
              <a:ext cx="202" cy="20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2845" y="1797"/>
              <a:ext cx="1063" cy="3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fr-FR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Fréjus peak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758" y="3791"/>
              <a:ext cx="801" cy="3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fr-FR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Modane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2682" y="3261"/>
              <a:ext cx="1979" cy="3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fr-FR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Entrance of road tunnel</a:t>
              </a:r>
            </a:p>
          </p:txBody>
        </p:sp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847674" y="1774588"/>
            <a:ext cx="346873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rgbClr val="C00000"/>
                </a:solidFill>
              </a:rPr>
              <a:t>Neutrons from spontaneous fission of </a:t>
            </a:r>
            <a:r>
              <a:rPr lang="en-US" sz="1400" b="1" i="1" dirty="0" smtClean="0">
                <a:solidFill>
                  <a:srgbClr val="C00000"/>
                </a:solidFill>
              </a:rPr>
              <a:t>long-lived </a:t>
            </a:r>
            <a:r>
              <a:rPr lang="en-US" sz="1400" b="1" i="1" dirty="0">
                <a:solidFill>
                  <a:srgbClr val="C00000"/>
                </a:solidFill>
              </a:rPr>
              <a:t>super heavy </a:t>
            </a:r>
            <a:r>
              <a:rPr lang="en-US" sz="1400" b="1" i="1" dirty="0" smtClean="0">
                <a:solidFill>
                  <a:srgbClr val="C00000"/>
                </a:solidFill>
              </a:rPr>
              <a:t>nuclei</a:t>
            </a:r>
          </a:p>
          <a:p>
            <a:pPr algn="ctr"/>
            <a:endParaRPr lang="en-US" sz="1200" b="1" dirty="0" smtClean="0"/>
          </a:p>
          <a:p>
            <a:pPr algn="ctr"/>
            <a:r>
              <a:rPr lang="ru-RU" sz="1200" b="1" dirty="0" smtClean="0"/>
              <a:t>60 </a:t>
            </a:r>
            <a:r>
              <a:rPr lang="en-US" sz="1200" b="1" dirty="0" smtClean="0"/>
              <a:t>counters</a:t>
            </a:r>
            <a:r>
              <a:rPr lang="ru-RU" sz="1200" b="1" dirty="0" smtClean="0"/>
              <a:t> (</a:t>
            </a:r>
            <a:r>
              <a:rPr lang="en-US" sz="1200" b="1" dirty="0" smtClean="0"/>
              <a:t>7</a:t>
            </a:r>
            <a:r>
              <a:rPr lang="ru-RU" sz="1200" b="1" dirty="0" smtClean="0"/>
              <a:t> </a:t>
            </a:r>
            <a:r>
              <a:rPr lang="en-US" sz="1200" b="1" dirty="0" err="1" smtClean="0"/>
              <a:t>Atm</a:t>
            </a:r>
            <a:r>
              <a:rPr lang="ru-RU" sz="1200" b="1" dirty="0" smtClean="0"/>
              <a:t>) </a:t>
            </a:r>
            <a:r>
              <a:rPr lang="el-GR" sz="1200" dirty="0" smtClean="0"/>
              <a:t>ε</a:t>
            </a:r>
            <a:r>
              <a:rPr lang="ru-RU" sz="1200" dirty="0" smtClean="0"/>
              <a:t> = 60 %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xmlns="" val="1234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JINR </a:t>
            </a:r>
            <a:r>
              <a:rPr lang="en-US" sz="24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He-counters (20 detectors)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Agreement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MoU</a:t>
            </a:r>
            <a:r>
              <a:rPr lang="en-US" sz="2000" b="1" smtClean="0"/>
              <a:t>) </a:t>
            </a:r>
            <a:r>
              <a:rPr lang="en-US" sz="2000" smtClean="0"/>
              <a:t>- </a:t>
            </a:r>
            <a:r>
              <a:rPr lang="en-US" sz="2000" dirty="0" smtClean="0">
                <a:solidFill>
                  <a:srgbClr val="C00000"/>
                </a:solidFill>
              </a:rPr>
              <a:t>September 2015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Export permission</a:t>
            </a:r>
            <a:r>
              <a:rPr lang="en-US" sz="2000" dirty="0" smtClean="0"/>
              <a:t> – </a:t>
            </a:r>
          </a:p>
          <a:p>
            <a:pPr marL="0" indent="0">
              <a:buNone/>
            </a:pPr>
            <a:r>
              <a:rPr lang="en-US" sz="2000" dirty="0" smtClean="0"/>
              <a:t>(export control office, customs office) </a:t>
            </a:r>
            <a:r>
              <a:rPr lang="en-US" sz="2000" dirty="0" smtClean="0">
                <a:solidFill>
                  <a:srgbClr val="C00000"/>
                </a:solidFill>
              </a:rPr>
              <a:t>December 2015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Shipment</a:t>
            </a:r>
            <a:r>
              <a:rPr lang="en-US" sz="2000" dirty="0" smtClean="0"/>
              <a:t> -  </a:t>
            </a:r>
            <a:r>
              <a:rPr lang="en-US" sz="2000" dirty="0" smtClean="0">
                <a:solidFill>
                  <a:srgbClr val="C00000"/>
                </a:solidFill>
              </a:rPr>
              <a:t>January 2016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86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147</Words>
  <Application>Microsoft Office PowerPoint</Application>
  <PresentationFormat>Экран (4:3)</PresentationFormat>
  <Paragraphs>31</Paragraphs>
  <Slides>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CorelDRAW</vt:lpstr>
      <vt:lpstr>Status of JINR 3He-counters (20 detectors)</vt:lpstr>
      <vt:lpstr>Status of JINR 3He-counters (20 detectors)</vt:lpstr>
      <vt:lpstr>Status of JINR 3He-counters (20 detectors)</vt:lpstr>
      <vt:lpstr>Status of JINR 3He-counters (20 detectors)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JINR 3He-counters</dc:title>
  <dc:creator>a_svirihin@mail.ru</dc:creator>
  <cp:lastModifiedBy>sasha</cp:lastModifiedBy>
  <cp:revision>10</cp:revision>
  <dcterms:created xsi:type="dcterms:W3CDTF">2015-07-22T06:15:51Z</dcterms:created>
  <dcterms:modified xsi:type="dcterms:W3CDTF">2015-07-23T09:17:52Z</dcterms:modified>
</cp:coreProperties>
</file>