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58" r:id="rId10"/>
    <p:sldId id="260" r:id="rId11"/>
    <p:sldId id="261" r:id="rId12"/>
    <p:sldId id="262" r:id="rId13"/>
    <p:sldId id="264" r:id="rId14"/>
    <p:sldId id="277" r:id="rId15"/>
    <p:sldId id="267" r:id="rId16"/>
    <p:sldId id="280" r:id="rId17"/>
    <p:sldId id="265" r:id="rId18"/>
    <p:sldId id="278" r:id="rId19"/>
    <p:sldId id="268" r:id="rId20"/>
    <p:sldId id="270" r:id="rId21"/>
    <p:sldId id="266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9FF"/>
    <a:srgbClr val="08CB30"/>
    <a:srgbClr val="1AFF7B"/>
    <a:srgbClr val="14F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609" autoAdjust="0"/>
  </p:normalViewPr>
  <p:slideViewPr>
    <p:cSldViewPr snapToGrid="0" snapToObjects="1">
      <p:cViewPr varScale="1">
        <p:scale>
          <a:sx n="97" d="100"/>
          <a:sy n="97" d="100"/>
        </p:scale>
        <p:origin x="-14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7BF53-C950-2347-8EFF-4FF800B4AF45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B1F4-5D41-1A44-87C6-0529AA526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3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implementation</a:t>
            </a:r>
          </a:p>
          <a:p>
            <a:r>
              <a:rPr lang="en-US" dirty="0" smtClean="0"/>
              <a:t>SIS3302, memory swap -&gt; no readout dead time</a:t>
            </a:r>
          </a:p>
          <a:p>
            <a:r>
              <a:rPr lang="en-US" dirty="0" smtClean="0"/>
              <a:t>Each data energy and timestamp.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5279-2C41-B64D-A627-16C50C3DAC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1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implementation</a:t>
            </a:r>
          </a:p>
          <a:p>
            <a:r>
              <a:rPr lang="en-US" dirty="0" smtClean="0"/>
              <a:t>SIS3302, memory swap -&gt; no readout dead time</a:t>
            </a:r>
          </a:p>
          <a:p>
            <a:r>
              <a:rPr lang="en-US" dirty="0" smtClean="0"/>
              <a:t>Each data energy and timestamp.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5279-2C41-B64D-A627-16C50C3DAC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1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processes run in parallel </a:t>
            </a:r>
          </a:p>
          <a:p>
            <a:r>
              <a:rPr lang="en-US" dirty="0" smtClean="0"/>
              <a:t>Main functions of a DAQ</a:t>
            </a:r>
          </a:p>
          <a:p>
            <a:r>
              <a:rPr lang="en-US" dirty="0" smtClean="0"/>
              <a:t>Shared the data are synchronize by IPC tools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5279-2C41-B64D-A627-16C50C3DAC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readout when one memory is near to be full</a:t>
            </a:r>
          </a:p>
          <a:p>
            <a:r>
              <a:rPr lang="en-US" dirty="0" smtClean="0"/>
              <a:t>Broadcast swaps all memory</a:t>
            </a:r>
          </a:p>
          <a:p>
            <a:r>
              <a:rPr lang="en-US" dirty="0" smtClean="0"/>
              <a:t>PC made readout one after the 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5279-2C41-B64D-A627-16C50C3DAC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5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analyze as much </a:t>
            </a:r>
            <a:r>
              <a:rPr lang="en-US" dirty="0"/>
              <a:t>a</a:t>
            </a:r>
            <a:r>
              <a:rPr lang="en-US" dirty="0" smtClean="0"/>
              <a:t>s possible</a:t>
            </a:r>
          </a:p>
          <a:p>
            <a:r>
              <a:rPr lang="en-US" dirty="0" smtClean="0"/>
              <a:t>Optimize CPU power</a:t>
            </a:r>
          </a:p>
          <a:p>
            <a:r>
              <a:rPr lang="en-US" dirty="0" smtClean="0"/>
              <a:t>Several task send in different thread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5279-2C41-B64D-A627-16C50C3DAC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3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control the system</a:t>
            </a:r>
          </a:p>
          <a:p>
            <a:r>
              <a:rPr lang="en-US" dirty="0" smtClean="0"/>
              <a:t>To represent the online data</a:t>
            </a:r>
          </a:p>
          <a:p>
            <a:r>
              <a:rPr lang="en-US" dirty="0" smtClean="0"/>
              <a:t>To view signals</a:t>
            </a:r>
          </a:p>
          <a:p>
            <a:r>
              <a:rPr lang="en-US" dirty="0" smtClean="0"/>
              <a:t>Root functionalities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D5279-2C41-B64D-A627-16C50C3DAC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8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BB1F4-5D41-1A44-87C6-0529AA5264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1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7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7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4587117"/>
          </a:xfrm>
          <a:effectLst/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1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4587117"/>
          </a:xfrm>
          <a:effectLst/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1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4587117"/>
          </a:xfrm>
          <a:effectLst/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1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4587117"/>
          </a:xfrm>
          <a:effectLst/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1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4587117"/>
          </a:xfrm>
          <a:effectLst/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1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100"/>
            <a:ext cx="8229600" cy="4587117"/>
          </a:xfrm>
          <a:effectLst/>
        </p:spPr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6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0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2432CE-F83B-3045-A58B-F2A2C90EAAAE}" type="datetimeFigureOut">
              <a:rPr lang="en-US" smtClean="0"/>
              <a:t>21/07/15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A6EF50-D11E-7741-8678-1CCFF8E76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50881" y="6237118"/>
            <a:ext cx="8801375" cy="125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FIC.gi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84" y="6364155"/>
            <a:ext cx="628054" cy="405820"/>
          </a:xfrm>
          <a:prstGeom prst="rect">
            <a:avLst/>
          </a:prstGeom>
        </p:spPr>
      </p:pic>
      <p:pic>
        <p:nvPicPr>
          <p:cNvPr id="14" name="Picture 13" descr="66_CSIC.pdf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38" y="6381934"/>
            <a:ext cx="974062" cy="388041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553230" y="6381934"/>
            <a:ext cx="206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Jorge Agramunt Ros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1873"/>
            <a:ext cx="7772400" cy="1470025"/>
          </a:xfrm>
        </p:spPr>
        <p:txBody>
          <a:bodyPr/>
          <a:lstStyle/>
          <a:p>
            <a:r>
              <a:rPr lang="en-US" dirty="0" smtClean="0"/>
              <a:t>BRIKEN DAQ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5785"/>
            <a:ext cx="6400800" cy="1752600"/>
          </a:xfrm>
        </p:spPr>
        <p:txBody>
          <a:bodyPr/>
          <a:lstStyle/>
          <a:p>
            <a:r>
              <a:rPr lang="en-US" dirty="0" smtClean="0"/>
              <a:t>Status.</a:t>
            </a:r>
          </a:p>
          <a:p>
            <a:r>
              <a:rPr lang="en-US" dirty="0" smtClean="0"/>
              <a:t>DAQ Integration, tests and background measurements at RIKEN.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4472160"/>
            <a:ext cx="5154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Jorge Agramunt Ros </a:t>
            </a:r>
          </a:p>
          <a:p>
            <a:r>
              <a:rPr lang="en-US" dirty="0" smtClean="0"/>
              <a:t>3º BRIKEN  Workshop 22-25 July 2015 (Valencia)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5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Gasific70 : Status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65005"/>
              </p:ext>
            </p:extLst>
          </p:nvPr>
        </p:nvGraphicFramePr>
        <p:xfrm>
          <a:off x="457200" y="1600200"/>
          <a:ext cx="822960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GUI useful for many 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endParaRPr lang="en-US" dirty="0">
                        <a:solidFill>
                          <a:srgbClr val="1AFF7B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Configuration files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To Do</a:t>
                      </a:r>
                      <a:endParaRPr lang="en-US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Online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endParaRPr lang="en-US" dirty="0">
                        <a:solidFill>
                          <a:srgbClr val="08CB3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Offline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endParaRPr lang="en-US" dirty="0">
                        <a:solidFill>
                          <a:srgbClr val="08CB3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Tree converter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r>
                        <a:rPr lang="en-US" dirty="0" smtClean="0"/>
                        <a:t> (prepare to be adapted</a:t>
                      </a:r>
                      <a:r>
                        <a:rPr lang="en-US" baseline="0" dirty="0" smtClean="0"/>
                        <a:t> to RIKEN specs.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SIS3316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(Test in JYFL Lab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with BELEN48)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SIS3302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crates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endParaRPr lang="en-US" dirty="0">
                        <a:solidFill>
                          <a:srgbClr val="08CB3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Stress test with 150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Channel 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8CB30"/>
                          </a:solidFill>
                        </a:rPr>
                        <a:t>Done</a:t>
                      </a:r>
                      <a:endParaRPr lang="en-US" dirty="0">
                        <a:solidFill>
                          <a:srgbClr val="08CB3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1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693"/>
            <a:ext cx="8229600" cy="772548"/>
          </a:xfrm>
        </p:spPr>
        <p:txBody>
          <a:bodyPr>
            <a:normAutofit/>
          </a:bodyPr>
          <a:lstStyle/>
          <a:p>
            <a:r>
              <a:rPr lang="en-US" dirty="0" smtClean="0"/>
              <a:t>Synchronization: Starting point</a:t>
            </a:r>
            <a:endParaRPr lang="en-US" dirty="0"/>
          </a:p>
        </p:txBody>
      </p:sp>
      <p:sp useBgFill="1"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1154148"/>
            <a:ext cx="5829497" cy="183838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/>
              <a:t>We have three independent setups.</a:t>
            </a:r>
          </a:p>
          <a:p>
            <a:r>
              <a:rPr lang="en-US" dirty="0" smtClean="0"/>
              <a:t>Independent </a:t>
            </a:r>
            <a:r>
              <a:rPr lang="en-US" dirty="0" err="1" smtClean="0"/>
              <a:t>acq</a:t>
            </a:r>
            <a:r>
              <a:rPr lang="en-US" dirty="0" smtClean="0"/>
              <a:t> hardware</a:t>
            </a:r>
          </a:p>
          <a:p>
            <a:r>
              <a:rPr lang="en-US" dirty="0" smtClean="0"/>
              <a:t>Independent </a:t>
            </a:r>
            <a:r>
              <a:rPr lang="en-US" dirty="0" err="1" smtClean="0"/>
              <a:t>acq</a:t>
            </a:r>
            <a:r>
              <a:rPr lang="en-US" dirty="0" smtClean="0"/>
              <a:t> software</a:t>
            </a:r>
          </a:p>
          <a:p>
            <a:r>
              <a:rPr lang="en-US" dirty="0" smtClean="0"/>
              <a:t>Three different data files</a:t>
            </a:r>
          </a:p>
          <a:p>
            <a:r>
              <a:rPr lang="en-US" dirty="0" smtClean="0"/>
              <a:t>Common time reference, a possible solution.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3885" y="3967907"/>
            <a:ext cx="1156753" cy="5281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Neutron</a:t>
            </a:r>
            <a:r>
              <a:rPr lang="es-ES" dirty="0" smtClean="0"/>
              <a:t> Detector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1053885" y="4648450"/>
            <a:ext cx="1156753" cy="5281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AIDA detector</a:t>
            </a:r>
            <a:endParaRPr lang="es-ES" dirty="0"/>
          </a:p>
        </p:txBody>
      </p:sp>
      <p:sp>
        <p:nvSpPr>
          <p:cNvPr id="7" name="Rectangle 6"/>
          <p:cNvSpPr/>
          <p:nvPr/>
        </p:nvSpPr>
        <p:spPr>
          <a:xfrm>
            <a:off x="1053885" y="5366718"/>
            <a:ext cx="1156753" cy="5281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BEAM </a:t>
            </a:r>
            <a:r>
              <a:rPr lang="es-ES" dirty="0" err="1" smtClean="0"/>
              <a:t>Detectors</a:t>
            </a:r>
            <a:endParaRPr lang="es-E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965042" y="3484322"/>
            <a:ext cx="0" cy="200240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65042" y="5486726"/>
            <a:ext cx="590949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952469" y="4768458"/>
            <a:ext cx="603522" cy="1107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52469" y="4087915"/>
            <a:ext cx="60352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74092" y="3119652"/>
            <a:ext cx="1181899" cy="3646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Time </a:t>
            </a:r>
            <a:r>
              <a:rPr lang="es-ES" dirty="0" err="1" smtClean="0"/>
              <a:t>Ref</a:t>
            </a:r>
            <a:endParaRPr lang="es-ES" dirty="0"/>
          </a:p>
        </p:txBody>
      </p:sp>
      <p:cxnSp>
        <p:nvCxnSpPr>
          <p:cNvPr id="13" name="Straight Arrow Connector 12"/>
          <p:cNvCxnSpPr>
            <a:stCxn id="5" idx="3"/>
            <a:endCxn id="16" idx="1"/>
          </p:cNvCxnSpPr>
          <p:nvPr/>
        </p:nvCxnSpPr>
        <p:spPr>
          <a:xfrm flipV="1">
            <a:off x="2210638" y="4222411"/>
            <a:ext cx="1345353" cy="9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3"/>
            <a:endCxn id="17" idx="1"/>
          </p:cNvCxnSpPr>
          <p:nvPr/>
        </p:nvCxnSpPr>
        <p:spPr>
          <a:xfrm>
            <a:off x="2210638" y="4912522"/>
            <a:ext cx="1345353" cy="14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18" idx="1"/>
          </p:cNvCxnSpPr>
          <p:nvPr/>
        </p:nvCxnSpPr>
        <p:spPr>
          <a:xfrm>
            <a:off x="2210638" y="5630790"/>
            <a:ext cx="13453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55991" y="4052650"/>
            <a:ext cx="754403" cy="3395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Acq</a:t>
            </a:r>
            <a:endParaRPr lang="es-E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555991" y="4756838"/>
            <a:ext cx="754403" cy="3395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Acq</a:t>
            </a:r>
            <a:endParaRPr lang="es-E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3555991" y="5461029"/>
            <a:ext cx="754403" cy="3395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Acq</a:t>
            </a:r>
            <a:endParaRPr lang="es-ES" dirty="0" smtClean="0"/>
          </a:p>
        </p:txBody>
      </p:sp>
      <p:cxnSp>
        <p:nvCxnSpPr>
          <p:cNvPr id="19" name="Straight Arrow Connector 18"/>
          <p:cNvCxnSpPr>
            <a:stCxn id="16" idx="3"/>
            <a:endCxn id="20" idx="1"/>
          </p:cNvCxnSpPr>
          <p:nvPr/>
        </p:nvCxnSpPr>
        <p:spPr>
          <a:xfrm>
            <a:off x="4310394" y="4222411"/>
            <a:ext cx="4400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750464" y="3967395"/>
            <a:ext cx="980724" cy="510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Neutron</a:t>
            </a:r>
            <a:r>
              <a:rPr lang="es-ES" dirty="0" smtClean="0"/>
              <a:t> </a:t>
            </a:r>
            <a:r>
              <a:rPr lang="es-ES" dirty="0" err="1" smtClean="0"/>
              <a:t>lmd</a:t>
            </a:r>
            <a:r>
              <a:rPr lang="es-ES" dirty="0" smtClean="0"/>
              <a:t> file</a:t>
            </a:r>
            <a:endParaRPr lang="es-ES" dirty="0"/>
          </a:p>
        </p:txBody>
      </p:sp>
      <p:cxnSp>
        <p:nvCxnSpPr>
          <p:cNvPr id="21" name="Straight Arrow Connector 20"/>
          <p:cNvCxnSpPr>
            <a:stCxn id="17" idx="3"/>
            <a:endCxn id="22" idx="1"/>
          </p:cNvCxnSpPr>
          <p:nvPr/>
        </p:nvCxnSpPr>
        <p:spPr>
          <a:xfrm flipV="1">
            <a:off x="4310394" y="4912522"/>
            <a:ext cx="440070" cy="14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50464" y="4688567"/>
            <a:ext cx="980724" cy="447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AIDA </a:t>
            </a:r>
            <a:r>
              <a:rPr lang="es-ES" dirty="0" err="1" smtClean="0"/>
              <a:t>lmd</a:t>
            </a:r>
            <a:r>
              <a:rPr lang="es-ES" dirty="0" smtClean="0"/>
              <a:t> file</a:t>
            </a:r>
            <a:endParaRPr lang="es-ES" dirty="0"/>
          </a:p>
        </p:txBody>
      </p:sp>
      <p:cxnSp>
        <p:nvCxnSpPr>
          <p:cNvPr id="23" name="Straight Arrow Connector 22"/>
          <p:cNvCxnSpPr>
            <a:stCxn id="18" idx="3"/>
            <a:endCxn id="24" idx="1"/>
          </p:cNvCxnSpPr>
          <p:nvPr/>
        </p:nvCxnSpPr>
        <p:spPr>
          <a:xfrm>
            <a:off x="4310394" y="5630790"/>
            <a:ext cx="4400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750464" y="5375774"/>
            <a:ext cx="980724" cy="510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BEAM </a:t>
            </a:r>
            <a:r>
              <a:rPr lang="es-ES" dirty="0" err="1" smtClean="0"/>
              <a:t>lmd</a:t>
            </a:r>
            <a:r>
              <a:rPr lang="es-ES" dirty="0" smtClean="0"/>
              <a:t> file</a:t>
            </a:r>
            <a:endParaRPr lang="es-ES" dirty="0"/>
          </a:p>
        </p:txBody>
      </p:sp>
      <p:sp>
        <p:nvSpPr>
          <p:cNvPr id="25" name="Cloud 24"/>
          <p:cNvSpPr/>
          <p:nvPr/>
        </p:nvSpPr>
        <p:spPr>
          <a:xfrm>
            <a:off x="6749633" y="3690511"/>
            <a:ext cx="1986596" cy="2427692"/>
          </a:xfrm>
          <a:prstGeom prst="cloud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Experiment</a:t>
            </a:r>
            <a:r>
              <a:rPr lang="es-ES" dirty="0" smtClean="0"/>
              <a:t> salad</a:t>
            </a:r>
            <a:endParaRPr lang="es-ES" dirty="0"/>
          </a:p>
        </p:txBody>
      </p:sp>
      <p:sp>
        <p:nvSpPr>
          <p:cNvPr id="26" name="Right Arrow 25"/>
          <p:cNvSpPr/>
          <p:nvPr/>
        </p:nvSpPr>
        <p:spPr>
          <a:xfrm>
            <a:off x="5731188" y="4685424"/>
            <a:ext cx="1018445" cy="454196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Offline</a:t>
            </a:r>
            <a:endParaRPr lang="es-ES" dirty="0"/>
          </a:p>
        </p:txBody>
      </p:sp>
      <p:cxnSp>
        <p:nvCxnSpPr>
          <p:cNvPr id="27" name="Straight Arrow Connector 26"/>
          <p:cNvCxnSpPr>
            <a:endCxn id="28" idx="1"/>
          </p:cNvCxnSpPr>
          <p:nvPr/>
        </p:nvCxnSpPr>
        <p:spPr>
          <a:xfrm>
            <a:off x="4310394" y="4222411"/>
            <a:ext cx="4400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750464" y="3882139"/>
            <a:ext cx="980724" cy="680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Neutron</a:t>
            </a:r>
            <a:r>
              <a:rPr lang="es-ES" dirty="0" smtClean="0"/>
              <a:t> </a:t>
            </a:r>
            <a:r>
              <a:rPr lang="es-ES" dirty="0" err="1" smtClean="0"/>
              <a:t>lmd</a:t>
            </a:r>
            <a:r>
              <a:rPr lang="es-ES" dirty="0" smtClean="0"/>
              <a:t> file</a:t>
            </a:r>
            <a:endParaRPr lang="es-ES" dirty="0"/>
          </a:p>
        </p:txBody>
      </p:sp>
      <p:sp>
        <p:nvSpPr>
          <p:cNvPr id="29" name="Right Arrow 28"/>
          <p:cNvSpPr/>
          <p:nvPr/>
        </p:nvSpPr>
        <p:spPr>
          <a:xfrm>
            <a:off x="5731188" y="5440665"/>
            <a:ext cx="1194473" cy="454196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Offline</a:t>
            </a:r>
            <a:endParaRPr lang="es-ES" dirty="0"/>
          </a:p>
        </p:txBody>
      </p:sp>
      <p:sp>
        <p:nvSpPr>
          <p:cNvPr id="30" name="Right Arrow 29"/>
          <p:cNvSpPr/>
          <p:nvPr/>
        </p:nvSpPr>
        <p:spPr>
          <a:xfrm>
            <a:off x="5731188" y="3967907"/>
            <a:ext cx="1194473" cy="454196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Offline</a:t>
            </a:r>
            <a:endParaRPr lang="es-ES" dirty="0"/>
          </a:p>
        </p:txBody>
      </p:sp>
      <p:sp>
        <p:nvSpPr>
          <p:cNvPr id="31" name="Cloud 30"/>
          <p:cNvSpPr/>
          <p:nvPr/>
        </p:nvSpPr>
        <p:spPr>
          <a:xfrm>
            <a:off x="6749633" y="3698676"/>
            <a:ext cx="1986596" cy="2427692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Experiment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same</a:t>
            </a:r>
            <a:r>
              <a:rPr lang="es-ES" dirty="0" smtClean="0"/>
              <a:t> </a:t>
            </a:r>
            <a:r>
              <a:rPr lang="es-ES" dirty="0" err="1" smtClean="0"/>
              <a:t>framework</a:t>
            </a:r>
            <a:endParaRPr lang="es-ES" dirty="0"/>
          </a:p>
        </p:txBody>
      </p:sp>
      <p:sp>
        <p:nvSpPr>
          <p:cNvPr id="32" name="Right Arrow 31"/>
          <p:cNvSpPr/>
          <p:nvPr/>
        </p:nvSpPr>
        <p:spPr>
          <a:xfrm>
            <a:off x="5731188" y="4693589"/>
            <a:ext cx="1018445" cy="454196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Offline</a:t>
            </a:r>
            <a:endParaRPr lang="es-ES" dirty="0"/>
          </a:p>
        </p:txBody>
      </p:sp>
      <p:sp>
        <p:nvSpPr>
          <p:cNvPr id="33" name="Right Arrow 32"/>
          <p:cNvSpPr/>
          <p:nvPr/>
        </p:nvSpPr>
        <p:spPr>
          <a:xfrm>
            <a:off x="5731188" y="5448830"/>
            <a:ext cx="1194473" cy="454196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Offline</a:t>
            </a:r>
            <a:endParaRPr lang="es-ES" dirty="0"/>
          </a:p>
        </p:txBody>
      </p:sp>
      <p:sp>
        <p:nvSpPr>
          <p:cNvPr id="34" name="Right Arrow 33"/>
          <p:cNvSpPr/>
          <p:nvPr/>
        </p:nvSpPr>
        <p:spPr>
          <a:xfrm>
            <a:off x="5731188" y="3976072"/>
            <a:ext cx="1194473" cy="454196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Offline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741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2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61"/>
          </a:xfrm>
        </p:spPr>
        <p:txBody>
          <a:bodyPr/>
          <a:lstStyle/>
          <a:p>
            <a:r>
              <a:rPr lang="en-US" dirty="0" smtClean="0"/>
              <a:t>Synchronization: road map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685409"/>
              </p:ext>
            </p:extLst>
          </p:nvPr>
        </p:nvGraphicFramePr>
        <p:xfrm>
          <a:off x="457200" y="2343594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Millestone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Agreed the synchronization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2013-2014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First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pulser</a:t>
                      </a:r>
                      <a:r>
                        <a:rPr lang="en-US" baseline="0" dirty="0" smtClean="0"/>
                        <a:t> test at </a:t>
                      </a:r>
                      <a:r>
                        <a:rPr lang="en-US" baseline="0" dirty="0" err="1" smtClean="0"/>
                        <a:t>Daresbury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December 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Pulser</a:t>
                      </a:r>
                      <a:r>
                        <a:rPr lang="en-US" dirty="0" smtClean="0"/>
                        <a:t> test of the </a:t>
                      </a:r>
                      <a:r>
                        <a:rPr lang="en-US" dirty="0" smtClean="0"/>
                        <a:t>three </a:t>
                      </a:r>
                      <a:r>
                        <a:rPr lang="en-US" dirty="0" smtClean="0"/>
                        <a:t>systems at RIKEN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Parasitic</a:t>
                      </a:r>
                      <a:r>
                        <a:rPr lang="en-US" baseline="0" dirty="0" smtClean="0"/>
                        <a:t> test at RIKEN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Commissioning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2016?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8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13"/>
            <a:ext cx="8229600" cy="812504"/>
          </a:xfrm>
        </p:spPr>
        <p:txBody>
          <a:bodyPr>
            <a:noAutofit/>
          </a:bodyPr>
          <a:lstStyle/>
          <a:p>
            <a:r>
              <a:rPr lang="en-US" sz="4000" dirty="0" smtClean="0"/>
              <a:t>Synchronization:</a:t>
            </a:r>
            <a:r>
              <a:rPr lang="en-US" sz="4000" dirty="0"/>
              <a:t> </a:t>
            </a:r>
            <a:r>
              <a:rPr lang="en-US" sz="4000" dirty="0" smtClean="0"/>
              <a:t>Online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93163"/>
            <a:ext cx="4220807" cy="3162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007" y="2193788"/>
            <a:ext cx="417060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 order to have a online check of the synchronization, we perform a common frame for incoming data from all the setups.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Each setup send a percent of his data via socket to a data sink.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process merge all the data in a  </a:t>
            </a:r>
            <a:r>
              <a:rPr lang="en-US" dirty="0" err="1"/>
              <a:t>multimap</a:t>
            </a:r>
            <a:r>
              <a:rPr lang="en-US" dirty="0"/>
              <a:t> (</a:t>
            </a:r>
            <a:r>
              <a:rPr lang="en-US" dirty="0" smtClean="0"/>
              <a:t>STL feature) </a:t>
            </a:r>
            <a:r>
              <a:rPr lang="en-US" dirty="0"/>
              <a:t>arranged according to </a:t>
            </a:r>
            <a:r>
              <a:rPr lang="en-US" dirty="0" smtClean="0"/>
              <a:t>the common time stamp.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7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9834"/>
          </a:xfrm>
        </p:spPr>
        <p:txBody>
          <a:bodyPr>
            <a:noAutofit/>
          </a:bodyPr>
          <a:lstStyle/>
          <a:p>
            <a:r>
              <a:rPr lang="en-US" sz="4000" dirty="0" smtClean="0"/>
              <a:t>Synchronization: Scheme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67" y="1635731"/>
            <a:ext cx="5945779" cy="44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6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543"/>
          </a:xfrm>
        </p:spPr>
        <p:txBody>
          <a:bodyPr>
            <a:noAutofit/>
          </a:bodyPr>
          <a:lstStyle/>
          <a:p>
            <a:r>
              <a:rPr lang="en-US" sz="3600" dirty="0" smtClean="0"/>
              <a:t>Synchronization: </a:t>
            </a:r>
            <a:r>
              <a:rPr lang="en-US" sz="3600" dirty="0" err="1" smtClean="0"/>
              <a:t>Pulser</a:t>
            </a:r>
            <a:r>
              <a:rPr lang="en-US" sz="3600" dirty="0" smtClean="0"/>
              <a:t> test results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0591"/>
            <a:ext cx="4532438" cy="3363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6960" y="2238284"/>
            <a:ext cx="33832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Multi thread program, accept data from the setups, merge data, </a:t>
            </a:r>
            <a:r>
              <a:rPr lang="en-US" dirty="0" err="1" smtClean="0"/>
              <a:t>histograming</a:t>
            </a:r>
            <a:r>
              <a:rPr lang="en-US" dirty="0" smtClean="0"/>
              <a:t> and display.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use of root libraries compiled in C++ permit to display the data in a root canvas, in TH1 and TH2 histograms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3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3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Synchronization: Parasitic objectives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4720" y="1232139"/>
            <a:ext cx="7355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2823" y="2540326"/>
            <a:ext cx="4553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Test the online data communications to prepare a basic online program for the experiment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Check the beam induced neutron background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62" y="1601471"/>
            <a:ext cx="2920718" cy="38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4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Synchronization: Parasitic</a:t>
            </a:r>
            <a:r>
              <a:rPr lang="en-US" baseline="0" dirty="0" smtClean="0"/>
              <a:t> @RIKEN</a:t>
            </a:r>
            <a:endParaRPr lang="en-US" dirty="0"/>
          </a:p>
        </p:txBody>
      </p:sp>
      <p:pic>
        <p:nvPicPr>
          <p:cNvPr id="6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5" y="1152274"/>
            <a:ext cx="2624859" cy="4313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404859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. Beam/Experiment</a:t>
            </a:r>
            <a:endParaRPr lang="en-US" dirty="0"/>
          </a:p>
          <a:p>
            <a:pPr lvl="0"/>
            <a:r>
              <a:rPr lang="en-US" dirty="0"/>
              <a:t>Parasitic to </a:t>
            </a:r>
            <a:r>
              <a:rPr lang="en-US" dirty="0" err="1"/>
              <a:t>Doornenbal-Obertelli</a:t>
            </a:r>
            <a:r>
              <a:rPr lang="en-US" dirty="0"/>
              <a:t> (p,2p) SEASTAR experiment (April 28 – May 6)</a:t>
            </a:r>
          </a:p>
          <a:p>
            <a:pPr lvl="0"/>
            <a:r>
              <a:rPr lang="en-US" dirty="0"/>
              <a:t>348MeV/u 238U (~30pnA) on Be (3mm)</a:t>
            </a:r>
          </a:p>
          <a:p>
            <a:pPr lvl="0"/>
            <a:r>
              <a:rPr lang="en-US" dirty="0" err="1"/>
              <a:t>BigRIPS+ZDS</a:t>
            </a:r>
            <a:endParaRPr lang="en-US" dirty="0"/>
          </a:p>
          <a:p>
            <a:pPr lvl="0"/>
            <a:r>
              <a:rPr lang="en-US" dirty="0"/>
              <a:t>MINOS (10mm LH2 target) + DALI at F8</a:t>
            </a:r>
          </a:p>
          <a:p>
            <a:pPr lvl="0"/>
            <a:r>
              <a:rPr lang="en-US" dirty="0"/>
              <a:t>EURICA+AIDA+MACI(plastic </a:t>
            </a:r>
            <a:r>
              <a:rPr lang="en-US" dirty="0" err="1"/>
              <a:t>ToF</a:t>
            </a:r>
            <a:r>
              <a:rPr lang="en-US" dirty="0"/>
              <a:t> array)+3He-tubes at F11</a:t>
            </a:r>
          </a:p>
          <a:p>
            <a:pPr lvl="0"/>
            <a:r>
              <a:rPr lang="en-US" dirty="0"/>
              <a:t>Reactions (</a:t>
            </a:r>
            <a:r>
              <a:rPr lang="en-US" dirty="0" err="1"/>
              <a:t>BigRIPS</a:t>
            </a:r>
            <a:r>
              <a:rPr lang="en-US" dirty="0"/>
              <a:t>-secondary-beam / ZDS-setting): 85Ga(p,2p)84Zn, 111Nb(p,2p)110Zr, 89As(p,2p)88Ge, 95Br(p2p)94Se, 101Rb(p,2p)100Kr</a:t>
            </a:r>
          </a:p>
          <a:p>
            <a:r>
              <a:rPr lang="en-US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3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238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Synchronization</a:t>
            </a:r>
            <a:r>
              <a:rPr lang="en-US" sz="3600" dirty="0" smtClean="0"/>
              <a:t>: 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He counters positions</a:t>
            </a:r>
            <a:endParaRPr lang="en-US" sz="3600" dirty="0"/>
          </a:p>
        </p:txBody>
      </p:sp>
      <p:pic>
        <p:nvPicPr>
          <p:cNvPr id="6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5095"/>
            <a:ext cx="2847444" cy="4483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8080" y="2116059"/>
            <a:ext cx="52730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baseline="30000" dirty="0" smtClean="0"/>
              <a:t>3</a:t>
            </a:r>
            <a:r>
              <a:rPr lang="en-US" sz="2000" b="1" dirty="0" smtClean="0"/>
              <a:t>He counters positions: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/>
              <a:t>RIKEN tubes </a:t>
            </a:r>
            <a:r>
              <a:rPr lang="en-US" dirty="0" smtClean="0"/>
              <a:t>in </a:t>
            </a:r>
            <a:r>
              <a:rPr lang="en-US" dirty="0"/>
              <a:t>PE block of 10cmx10cmx30cm about 40cm below AIDA within EURIKA frame. </a:t>
            </a:r>
            <a:endParaRPr lang="en-US" dirty="0" smtClean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12 </a:t>
            </a:r>
            <a:r>
              <a:rPr lang="en-US" dirty="0"/>
              <a:t>RIKEN tubes </a:t>
            </a:r>
            <a:r>
              <a:rPr lang="en-US" dirty="0" smtClean="0"/>
              <a:t>in a 20cmx30cmx30cm </a:t>
            </a:r>
            <a:r>
              <a:rPr lang="en-US" dirty="0"/>
              <a:t>PE block (24 holes: upper 12 occupied) about 80cm below AIDA. </a:t>
            </a:r>
            <a:endParaRPr lang="en-US" dirty="0" smtClean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/>
              <a:t>ORNL 2” tubes </a:t>
            </a:r>
            <a:r>
              <a:rPr lang="en-US" dirty="0" smtClean="0"/>
              <a:t>between </a:t>
            </a:r>
            <a:r>
              <a:rPr lang="en-US" dirty="0"/>
              <a:t>PE slabs (close to the floor at about 1.8m from AIDA). </a:t>
            </a:r>
            <a:endParaRPr lang="en-US" dirty="0" smtClean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Later </a:t>
            </a:r>
            <a:r>
              <a:rPr lang="en-US" dirty="0"/>
              <a:t>on one RIKEN tube </a:t>
            </a:r>
            <a:r>
              <a:rPr lang="en-US" dirty="0" smtClean="0"/>
              <a:t>between </a:t>
            </a:r>
            <a:r>
              <a:rPr lang="en-US" dirty="0"/>
              <a:t>PE slabs placed below MUSIC chamber at about 2.5m from AIDA. </a:t>
            </a:r>
            <a:endParaRPr lang="en-US" dirty="0" smtClean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Extra </a:t>
            </a:r>
            <a:r>
              <a:rPr lang="en-US" dirty="0"/>
              <a:t>PE shielding added later: one piece on top of PE block for D tubes covering the 4 left most tubes, and another piece in front of the 4 right most tubes.</a:t>
            </a:r>
          </a:p>
        </p:txBody>
      </p:sp>
    </p:spTree>
    <p:extLst>
      <p:ext uri="{BB962C8B-B14F-4D97-AF65-F5344CB8AC3E}">
        <p14:creationId xmlns:p14="http://schemas.microsoft.com/office/powerpoint/2010/main" val="408916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2167"/>
          </a:xfrm>
        </p:spPr>
        <p:txBody>
          <a:bodyPr>
            <a:normAutofit/>
          </a:bodyPr>
          <a:lstStyle/>
          <a:p>
            <a:r>
              <a:rPr lang="en-US" dirty="0" smtClean="0"/>
              <a:t>Synchronization:</a:t>
            </a:r>
            <a:r>
              <a:rPr lang="en-US" dirty="0"/>
              <a:t>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Picture 5" descr="Briken On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0" y="1808703"/>
            <a:ext cx="6363054" cy="4324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7149" y="1347038"/>
            <a:ext cx="102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Online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157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Available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smtClean="0"/>
              <a:t>Crate VME </a:t>
            </a:r>
            <a:r>
              <a:rPr lang="en-US" dirty="0" smtClean="0"/>
              <a:t>controller </a:t>
            </a:r>
            <a:r>
              <a:rPr lang="en-US" dirty="0" smtClean="0"/>
              <a:t>SIS3100 and </a:t>
            </a:r>
            <a:r>
              <a:rPr lang="en-US" dirty="0" smtClean="0"/>
              <a:t> </a:t>
            </a:r>
            <a:r>
              <a:rPr lang="en-US" dirty="0" smtClean="0"/>
              <a:t>SIS3104 (Struck)</a:t>
            </a:r>
          </a:p>
          <a:p>
            <a:r>
              <a:rPr lang="en-US" dirty="0" smtClean="0"/>
              <a:t>8 8 channels digitizers SIS3302</a:t>
            </a:r>
          </a:p>
          <a:p>
            <a:r>
              <a:rPr lang="en-US" dirty="0" smtClean="0"/>
              <a:t>8 16 channels </a:t>
            </a:r>
            <a:r>
              <a:rPr lang="en-US" dirty="0" smtClean="0"/>
              <a:t>SIS3316</a:t>
            </a:r>
            <a:endParaRPr lang="en-US" dirty="0" smtClean="0"/>
          </a:p>
          <a:p>
            <a:r>
              <a:rPr lang="en-US" dirty="0" smtClean="0"/>
              <a:t>1 clock distributor with 32 programmable clock outputs. </a:t>
            </a:r>
            <a:endParaRPr lang="en-US" dirty="0" smtClean="0"/>
          </a:p>
          <a:p>
            <a:r>
              <a:rPr lang="en-US" dirty="0" smtClean="0"/>
              <a:t>5 16 Channels differential to singled ended JYFL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6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</a:t>
            </a:r>
            <a:r>
              <a:rPr lang="en-US" baseline="0" dirty="0" smtClean="0"/>
              <a:t> Background </a:t>
            </a:r>
            <a:r>
              <a:rPr lang="en-US" baseline="0" dirty="0" smtClean="0"/>
              <a:t>test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3897" y="1325995"/>
            <a:ext cx="2534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</a:t>
            </a:r>
            <a:r>
              <a:rPr lang="en-US" dirty="0" err="1" smtClean="0"/>
              <a:t>diferents</a:t>
            </a:r>
            <a:r>
              <a:rPr lang="en-US" dirty="0" smtClean="0"/>
              <a:t> </a:t>
            </a:r>
            <a:r>
              <a:rPr lang="en-US" dirty="0" err="1" smtClean="0"/>
              <a:t>mesures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off.</a:t>
            </a:r>
          </a:p>
          <a:p>
            <a:pPr marL="285750" indent="-285750">
              <a:buFont typeface="Arial"/>
              <a:buChar char="•"/>
            </a:pPr>
            <a:r>
              <a:rPr lang="en-US" baseline="30000" dirty="0" smtClean="0"/>
              <a:t>238</a:t>
            </a:r>
            <a:r>
              <a:rPr lang="en-US" dirty="0" smtClean="0"/>
              <a:t>U  Beam Be target.</a:t>
            </a:r>
          </a:p>
          <a:p>
            <a:pPr marL="285750" indent="-285750">
              <a:buFont typeface="Arial"/>
              <a:buChar char="•"/>
            </a:pPr>
            <a:r>
              <a:rPr lang="en-US" baseline="30000" dirty="0" smtClean="0"/>
              <a:t>78</a:t>
            </a:r>
            <a:r>
              <a:rPr lang="en-US" dirty="0" smtClean="0"/>
              <a:t>Kr Beam Be target.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56962"/>
            <a:ext cx="4042296" cy="3019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594" y="2508277"/>
            <a:ext cx="2395310" cy="17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789"/>
          </a:xfrm>
        </p:spPr>
        <p:txBody>
          <a:bodyPr>
            <a:normAutofit/>
          </a:bodyPr>
          <a:lstStyle/>
          <a:p>
            <a:r>
              <a:rPr lang="en-US" dirty="0" smtClean="0"/>
              <a:t>Beam</a:t>
            </a:r>
            <a:r>
              <a:rPr lang="en-US" baseline="0" dirty="0" smtClean="0"/>
              <a:t> Background </a:t>
            </a:r>
            <a:r>
              <a:rPr lang="en-US" baseline="0" dirty="0" smtClean="0"/>
              <a:t>test: 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8316" y="3620201"/>
            <a:ext cx="152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238</a:t>
            </a:r>
            <a:r>
              <a:rPr lang="en-US" dirty="0" smtClean="0"/>
              <a:t>U bea</a:t>
            </a:r>
            <a:r>
              <a:rPr lang="en-US" dirty="0"/>
              <a:t>m</a:t>
            </a:r>
            <a:r>
              <a:rPr lang="en-US" dirty="0" smtClean="0"/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16360"/>
              </p:ext>
            </p:extLst>
          </p:nvPr>
        </p:nvGraphicFramePr>
        <p:xfrm>
          <a:off x="457200" y="3989533"/>
          <a:ext cx="823633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797"/>
                <a:gridCol w="796834"/>
                <a:gridCol w="969316"/>
                <a:gridCol w="969316"/>
                <a:gridCol w="969316"/>
                <a:gridCol w="969316"/>
                <a:gridCol w="969316"/>
                <a:gridCol w="732690"/>
                <a:gridCol w="71843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110</a:t>
                      </a:r>
                      <a:r>
                        <a:rPr lang="en-US" sz="1600" dirty="0" smtClean="0"/>
                        <a:t>Zr(1)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110</a:t>
                      </a:r>
                      <a:r>
                        <a:rPr lang="en-US" sz="1600" dirty="0" smtClean="0"/>
                        <a:t>Zr(2)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</a:t>
                      </a:r>
                      <a:r>
                        <a:rPr lang="en-US" sz="1600" baseline="30000" dirty="0" smtClean="0"/>
                        <a:t>88</a:t>
                      </a:r>
                      <a:r>
                        <a:rPr lang="en-US" sz="1600" dirty="0" smtClean="0"/>
                        <a:t>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94</a:t>
                      </a:r>
                      <a:r>
                        <a:rPr lang="en-US" sz="1600" dirty="0" smtClean="0"/>
                        <a:t>Se(1)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94</a:t>
                      </a:r>
                      <a:r>
                        <a:rPr lang="en-US" sz="1600" dirty="0" smtClean="0"/>
                        <a:t>Se(2)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94</a:t>
                      </a:r>
                      <a:r>
                        <a:rPr lang="en-US" sz="1600" dirty="0" smtClean="0"/>
                        <a:t>Se(3)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95</a:t>
                      </a:r>
                      <a:r>
                        <a:rPr lang="en-US" sz="1600" dirty="0" smtClean="0"/>
                        <a:t>kr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30000" dirty="0" smtClean="0"/>
                        <a:t>100</a:t>
                      </a:r>
                      <a:r>
                        <a:rPr lang="en-US" sz="1600" dirty="0" smtClean="0"/>
                        <a:t>Kr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U(n/s)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D(n/s)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US-B</a:t>
                      </a:r>
                      <a:r>
                        <a:rPr lang="en-US" sz="1800" baseline="30000" dirty="0" smtClean="0"/>
                        <a:t>*</a:t>
                      </a:r>
                      <a:r>
                        <a:rPr lang="en-US" sz="1800" dirty="0" smtClean="0"/>
                        <a:t>(n/s)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0.43</a:t>
                      </a:r>
                      <a:r>
                        <a:rPr lang="en-US" baseline="30000" dirty="0" smtClean="0"/>
                        <a:t>*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0.58</a:t>
                      </a:r>
                      <a:r>
                        <a:rPr lang="en-US" baseline="30000" dirty="0" smtClean="0"/>
                        <a:t>*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0.28</a:t>
                      </a:r>
                      <a:r>
                        <a:rPr lang="en-US" baseline="30000" dirty="0" smtClean="0"/>
                        <a:t>*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5603833"/>
            <a:ext cx="480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78Kr beam: 70Kr selected in </a:t>
            </a:r>
            <a:r>
              <a:rPr lang="en-US" dirty="0" err="1" smtClean="0"/>
              <a:t>BigRips</a:t>
            </a:r>
            <a:r>
              <a:rPr lang="en-US" dirty="0" smtClean="0"/>
              <a:t>: B(n/s) 0.013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231970"/>
              </p:ext>
            </p:extLst>
          </p:nvPr>
        </p:nvGraphicFramePr>
        <p:xfrm>
          <a:off x="2167758" y="1591424"/>
          <a:ext cx="3964218" cy="2028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9983"/>
                <a:gridCol w="1334235"/>
              </a:tblGrid>
              <a:tr h="473013"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Bck</a:t>
                      </a:r>
                      <a:endParaRPr lang="en-US" dirty="0"/>
                    </a:p>
                  </a:txBody>
                  <a:tcPr/>
                </a:tc>
              </a:tr>
              <a:tr h="261991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In </a:t>
                      </a:r>
                      <a:r>
                        <a:rPr lang="en-US" baseline="0" dirty="0" err="1" smtClean="0"/>
                        <a:t>Eurika</a:t>
                      </a:r>
                      <a:r>
                        <a:rPr lang="en-US" baseline="0" dirty="0" smtClean="0"/>
                        <a:t> frame </a:t>
                      </a:r>
                      <a:r>
                        <a:rPr lang="en-US" dirty="0" smtClean="0"/>
                        <a:t>U(n/s)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0.008</a:t>
                      </a:r>
                      <a:endParaRPr lang="en-US" dirty="0"/>
                    </a:p>
                  </a:txBody>
                  <a:tcPr/>
                </a:tc>
              </a:tr>
              <a:tr h="26199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Below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Eurika</a:t>
                      </a:r>
                      <a:r>
                        <a:rPr lang="en-US" baseline="0" dirty="0" smtClean="0"/>
                        <a:t>     D</a:t>
                      </a:r>
                      <a:r>
                        <a:rPr lang="en-US" dirty="0" smtClean="0"/>
                        <a:t>(n/s)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0.005</a:t>
                      </a:r>
                      <a:endParaRPr lang="en-US" dirty="0"/>
                    </a:p>
                  </a:txBody>
                  <a:tcPr/>
                </a:tc>
              </a:tr>
              <a:tr h="45848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ORNL 2” tubes  </a:t>
                      </a:r>
                      <a:r>
                        <a:rPr lang="en-US" dirty="0" smtClean="0"/>
                        <a:t>Us</a:t>
                      </a:r>
                      <a:r>
                        <a:rPr lang="en-US" dirty="0" smtClean="0"/>
                        <a:t>(n/s)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0.021</a:t>
                      </a:r>
                      <a:endParaRPr lang="en-US" dirty="0"/>
                    </a:p>
                  </a:txBody>
                  <a:tcPr/>
                </a:tc>
              </a:tr>
              <a:tr h="26199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Below beam      B</a:t>
                      </a:r>
                      <a:r>
                        <a:rPr lang="en-US" dirty="0" smtClean="0"/>
                        <a:t>(n/s)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8316" y="1223019"/>
            <a:ext cx="110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beam: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7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355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77804"/>
            <a:ext cx="80485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main needs of the BRIKEN DAQ are ready and tested.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DAQ was successfully tested for a number of channels near the experimental situation.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synchronization was </a:t>
            </a:r>
            <a:r>
              <a:rPr lang="en-US" dirty="0"/>
              <a:t>successfully</a:t>
            </a:r>
            <a:r>
              <a:rPr lang="en-US" dirty="0" smtClean="0"/>
              <a:t> implemented and tested.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three systems of the experimental setup (BRIKEN, AIDA and </a:t>
            </a:r>
            <a:r>
              <a:rPr lang="en-US" dirty="0" err="1" smtClean="0"/>
              <a:t>BigRips</a:t>
            </a:r>
            <a:r>
              <a:rPr lang="en-US" dirty="0" smtClean="0"/>
              <a:t>) were running together with a common clock.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 elementary online framework was implemented and tested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are able to </a:t>
            </a:r>
            <a:r>
              <a:rPr lang="en-US" smtClean="0"/>
              <a:t>see data </a:t>
            </a:r>
            <a:r>
              <a:rPr lang="en-US" dirty="0" smtClean="0"/>
              <a:t>from the three </a:t>
            </a:r>
            <a:r>
              <a:rPr lang="en-US" smtClean="0"/>
              <a:t>systems </a:t>
            </a:r>
            <a:r>
              <a:rPr lang="en-US"/>
              <a:t>in the </a:t>
            </a:r>
            <a:r>
              <a:rPr lang="en-US"/>
              <a:t>same </a:t>
            </a:r>
            <a:r>
              <a:rPr lang="en-US" smtClean="0"/>
              <a:t>framework.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could see data correlation between AIDA , </a:t>
            </a:r>
            <a:r>
              <a:rPr lang="en-US" dirty="0" err="1" smtClean="0"/>
              <a:t>BigRips</a:t>
            </a:r>
            <a:r>
              <a:rPr lang="en-US" dirty="0" smtClean="0"/>
              <a:t> and BRIKEN.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DAQ group to clarify Online/Offline analysis of the three setups  is really needed.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0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94101"/>
            <a:ext cx="4109448" cy="23021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SIS3302 </a:t>
            </a:r>
            <a:r>
              <a:rPr lang="en-US" dirty="0" smtClean="0"/>
              <a:t>Characteristics:</a:t>
            </a:r>
            <a:endParaRPr lang="en-US" dirty="0"/>
          </a:p>
          <a:p>
            <a:r>
              <a:rPr lang="en-US" dirty="0"/>
              <a:t>100MHz sampling digitizer 50MHz Band width</a:t>
            </a:r>
          </a:p>
          <a:p>
            <a:r>
              <a:rPr lang="en-US" dirty="0"/>
              <a:t>32 </a:t>
            </a:r>
            <a:r>
              <a:rPr lang="en-US" dirty="0" err="1"/>
              <a:t>MSamples</a:t>
            </a:r>
            <a:r>
              <a:rPr lang="en-US" dirty="0"/>
              <a:t> memory/channel (in two </a:t>
            </a:r>
            <a:r>
              <a:rPr lang="en-US" sz="3500" dirty="0"/>
              <a:t>swap</a:t>
            </a:r>
            <a:r>
              <a:rPr lang="en-US" dirty="0"/>
              <a:t> pages)</a:t>
            </a:r>
          </a:p>
          <a:p>
            <a:r>
              <a:rPr lang="en-US" dirty="0" smtClean="0"/>
              <a:t>Readout simultaneous to acquisition</a:t>
            </a:r>
          </a:p>
          <a:p>
            <a:r>
              <a:rPr lang="en-US" dirty="0" smtClean="0"/>
              <a:t>16</a:t>
            </a:r>
            <a:r>
              <a:rPr lang="en-US" dirty="0"/>
              <a:t>-bit resolution (13 effective bits)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112713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SIS3302 ADC digitizer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6648" y="3852611"/>
            <a:ext cx="4120152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Data stream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Each channel has a trigger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Time-stamp at trigger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Up to 65532 samples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FIR (Finite Impulse Response) filter </a:t>
            </a:r>
            <a:r>
              <a:rPr lang="en-US" sz="2000" dirty="0" smtClean="0"/>
              <a:t>to determine </a:t>
            </a:r>
            <a:r>
              <a:rPr lang="en-US" sz="2000" dirty="0"/>
              <a:t>signal energy</a:t>
            </a:r>
          </a:p>
        </p:txBody>
      </p:sp>
      <p:pic>
        <p:nvPicPr>
          <p:cNvPr id="6" name="Picture 5" descr="SIS3302DataStructu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8" y="3402766"/>
            <a:ext cx="3667589" cy="2600156"/>
          </a:xfrm>
          <a:prstGeom prst="rect">
            <a:avLst/>
          </a:prstGeom>
        </p:spPr>
      </p:pic>
      <p:pic>
        <p:nvPicPr>
          <p:cNvPr id="7" name="Picture 6" descr="3302w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28" y="998825"/>
            <a:ext cx="1136374" cy="1992869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5202463" y="3177844"/>
            <a:ext cx="2753103" cy="4498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8 modules available</a:t>
            </a:r>
          </a:p>
        </p:txBody>
      </p:sp>
    </p:spTree>
    <p:extLst>
      <p:ext uri="{BB962C8B-B14F-4D97-AF65-F5344CB8AC3E}">
        <p14:creationId xmlns:p14="http://schemas.microsoft.com/office/powerpoint/2010/main" val="242295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94101"/>
            <a:ext cx="4109448" cy="23021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SIS3302 </a:t>
            </a:r>
            <a:r>
              <a:rPr lang="en-US" dirty="0" smtClean="0"/>
              <a:t>Characteristics:</a:t>
            </a:r>
            <a:endParaRPr lang="en-US" dirty="0"/>
          </a:p>
          <a:p>
            <a:r>
              <a:rPr lang="en-US" dirty="0" smtClean="0"/>
              <a:t>250MHz </a:t>
            </a:r>
            <a:r>
              <a:rPr lang="en-US" dirty="0"/>
              <a:t>sampling digitizer </a:t>
            </a:r>
            <a:r>
              <a:rPr lang="en-US" dirty="0" smtClean="0"/>
              <a:t>125MHz </a:t>
            </a:r>
            <a:r>
              <a:rPr lang="en-US" dirty="0"/>
              <a:t>Band width</a:t>
            </a:r>
          </a:p>
          <a:p>
            <a:r>
              <a:rPr lang="en-US" dirty="0" smtClean="0"/>
              <a:t>64MSamples </a:t>
            </a:r>
            <a:r>
              <a:rPr lang="en-US" dirty="0"/>
              <a:t>memory/channel (in two swap pages)</a:t>
            </a:r>
          </a:p>
          <a:p>
            <a:r>
              <a:rPr lang="en-US" dirty="0"/>
              <a:t>Readout simultaneous to acquisition</a:t>
            </a:r>
          </a:p>
          <a:p>
            <a:r>
              <a:rPr lang="en-US" dirty="0" smtClean="0"/>
              <a:t>14-</a:t>
            </a:r>
            <a:r>
              <a:rPr lang="en-US" dirty="0"/>
              <a:t>bit resolution (</a:t>
            </a:r>
            <a:r>
              <a:rPr lang="en-US" dirty="0" smtClean="0"/>
              <a:t>12 </a:t>
            </a:r>
            <a:r>
              <a:rPr lang="en-US" dirty="0"/>
              <a:t>effective bits)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1848" y="112713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SIS3316 </a:t>
            </a:r>
            <a:r>
              <a:rPr lang="en-US" dirty="0"/>
              <a:t>ADC digitizer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6648" y="3767134"/>
            <a:ext cx="4120152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Data stream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Each channel has </a:t>
            </a:r>
            <a:r>
              <a:rPr lang="en-US" sz="2000" dirty="0" smtClean="0"/>
              <a:t>a self </a:t>
            </a:r>
            <a:r>
              <a:rPr lang="en-US" sz="2000" dirty="0"/>
              <a:t>trigger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Time-stamp at trigger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Up to 65532 samples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FIR (Finite Impulse Response) filter </a:t>
            </a:r>
            <a:r>
              <a:rPr lang="en-US" sz="2000" dirty="0" smtClean="0"/>
              <a:t>to determine </a:t>
            </a:r>
            <a:r>
              <a:rPr lang="en-US" sz="2000" dirty="0"/>
              <a:t>signal </a:t>
            </a:r>
            <a:r>
              <a:rPr lang="en-US" sz="2000" dirty="0" smtClean="0"/>
              <a:t>energy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Up to 8 gate integration</a:t>
            </a:r>
            <a:endParaRPr lang="en-US" sz="2000" dirty="0"/>
          </a:p>
        </p:txBody>
      </p:sp>
      <p:pic>
        <p:nvPicPr>
          <p:cNvPr id="10" name="Picture 9" descr="SIS33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19" y="894101"/>
            <a:ext cx="1111324" cy="2145113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5202463" y="3177844"/>
            <a:ext cx="2753103" cy="4498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8 modules available</a:t>
            </a:r>
          </a:p>
        </p:txBody>
      </p:sp>
      <p:pic>
        <p:nvPicPr>
          <p:cNvPr id="12" name="Picture 11" descr="SIS3316DataPc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27688"/>
            <a:ext cx="3941537" cy="22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894101"/>
            <a:ext cx="8229601" cy="20273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dirty="0"/>
              <a:t>Several processes run in parallel</a:t>
            </a:r>
          </a:p>
          <a:p>
            <a:r>
              <a:rPr lang="en-US" sz="1600" dirty="0"/>
              <a:t>Data shared in the same memory space</a:t>
            </a:r>
          </a:p>
          <a:p>
            <a:r>
              <a:rPr lang="en-US" sz="1600" dirty="0"/>
              <a:t>Several semaphores synchronize the processes</a:t>
            </a:r>
          </a:p>
          <a:p>
            <a:r>
              <a:rPr lang="en-US" sz="1600" dirty="0"/>
              <a:t>Readout dispatcher: Get Data from Hardware and put it in the shared memory</a:t>
            </a:r>
          </a:p>
          <a:p>
            <a:r>
              <a:rPr lang="en-US" sz="1600" dirty="0"/>
              <a:t>Store dispatcher: take data from the shared memory and send it to storage</a:t>
            </a:r>
          </a:p>
          <a:p>
            <a:r>
              <a:rPr lang="en-US" sz="1600" dirty="0"/>
              <a:t>Analysis dispatcher: Copy a data block from the shared memory and send it to analyze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199" y="112713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Gasific70 readout</a:t>
            </a:r>
            <a:r>
              <a:rPr lang="en-US" dirty="0" smtClean="0"/>
              <a:t>: Flux </a:t>
            </a:r>
            <a:r>
              <a:rPr lang="en-US" dirty="0"/>
              <a:t>Diagram</a:t>
            </a:r>
          </a:p>
        </p:txBody>
      </p:sp>
      <p:pic>
        <p:nvPicPr>
          <p:cNvPr id="4" name="Picture 3" descr="DataFlowSch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98" y="2921459"/>
            <a:ext cx="5419326" cy="31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8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LDatashema-eps-converted-to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r="-1546"/>
          <a:stretch/>
        </p:blipFill>
        <p:spPr>
          <a:xfrm>
            <a:off x="4434835" y="1143000"/>
            <a:ext cx="4037637" cy="3868317"/>
          </a:xfr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46100" y="94486"/>
            <a:ext cx="8108539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Asynchronous data readout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6101" y="1143000"/>
            <a:ext cx="3708400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 there are not a common trigger, event structure does not exist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Each channel is readout independently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Readout does not interrupt the data acquisition, as the ADC memory is swapped before the readout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Analysis </a:t>
            </a:r>
            <a:r>
              <a:rPr lang="en-US" dirty="0"/>
              <a:t>c</a:t>
            </a:r>
            <a:r>
              <a:rPr lang="en-US" dirty="0" smtClean="0"/>
              <a:t>onditions are set by the common timestamp in each data </a:t>
            </a:r>
          </a:p>
        </p:txBody>
      </p:sp>
    </p:spTree>
    <p:extLst>
      <p:ext uri="{BB962C8B-B14F-4D97-AF65-F5344CB8AC3E}">
        <p14:creationId xmlns:p14="http://schemas.microsoft.com/office/powerpoint/2010/main" val="130880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5759"/>
            <a:ext cx="5854700" cy="2496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Parallel processing</a:t>
            </a:r>
          </a:p>
          <a:p>
            <a:r>
              <a:rPr lang="en-US" sz="1800" dirty="0"/>
              <a:t>Unpacking data and </a:t>
            </a:r>
            <a:r>
              <a:rPr lang="en-US" sz="1800" dirty="0" smtClean="0"/>
              <a:t>making correlation </a:t>
            </a:r>
            <a:r>
              <a:rPr lang="en-US" sz="1800" dirty="0"/>
              <a:t>is a repetitive </a:t>
            </a:r>
            <a:r>
              <a:rPr lang="en-US" sz="1800" dirty="0" smtClean="0"/>
              <a:t>process ideal </a:t>
            </a:r>
            <a:r>
              <a:rPr lang="en-US" sz="1800" dirty="0"/>
              <a:t>for </a:t>
            </a:r>
            <a:r>
              <a:rPr lang="en-US" sz="1800" dirty="0" smtClean="0"/>
              <a:t>parallel processing</a:t>
            </a:r>
            <a:endParaRPr lang="en-US" sz="1800" dirty="0"/>
          </a:p>
          <a:p>
            <a:r>
              <a:rPr lang="en-US" sz="1800" dirty="0"/>
              <a:t>Optimized for multi processor CPU</a:t>
            </a:r>
          </a:p>
          <a:p>
            <a:r>
              <a:rPr lang="en-US" sz="1800" dirty="0"/>
              <a:t>The program sends several </a:t>
            </a:r>
            <a:r>
              <a:rPr lang="en-US" sz="1800" dirty="0" smtClean="0"/>
              <a:t>tasks to </a:t>
            </a:r>
            <a:r>
              <a:rPr lang="en-US" sz="1800" dirty="0"/>
              <a:t>the operating system </a:t>
            </a:r>
            <a:r>
              <a:rPr lang="en-US" sz="1800" dirty="0" smtClean="0"/>
              <a:t>as independent </a:t>
            </a:r>
            <a:r>
              <a:rPr lang="en-US" sz="1800" dirty="0"/>
              <a:t>threads </a:t>
            </a:r>
            <a:r>
              <a:rPr lang="en-US" sz="1800" dirty="0" smtClean="0"/>
              <a:t>without waiting </a:t>
            </a:r>
            <a:r>
              <a:rPr lang="en-US" sz="1800" dirty="0"/>
              <a:t>for them</a:t>
            </a:r>
          </a:p>
          <a:p>
            <a:r>
              <a:rPr lang="en-US" sz="1800" dirty="0"/>
              <a:t>The main thread waits for all </a:t>
            </a:r>
            <a:r>
              <a:rPr lang="en-US" sz="1800" dirty="0" smtClean="0"/>
              <a:t>tasks to </a:t>
            </a:r>
            <a:r>
              <a:rPr lang="en-US" sz="1800" dirty="0"/>
              <a:t>be finished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6411" y="159956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Gasific70 Online</a:t>
            </a:r>
            <a:r>
              <a:rPr lang="en-US" dirty="0" smtClean="0"/>
              <a:t>: Parallel </a:t>
            </a:r>
            <a:r>
              <a:rPr lang="en-US" dirty="0"/>
              <a:t>processing</a:t>
            </a:r>
          </a:p>
        </p:txBody>
      </p:sp>
      <p:pic>
        <p:nvPicPr>
          <p:cNvPr id="4" name="Picture 3" descr="Thr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77" y="3596828"/>
            <a:ext cx="6607334" cy="225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92797" y="231523"/>
            <a:ext cx="8229600" cy="679450"/>
          </a:xfrm>
        </p:spPr>
        <p:txBody>
          <a:bodyPr>
            <a:noAutofit/>
          </a:bodyPr>
          <a:lstStyle/>
          <a:p>
            <a:r>
              <a:rPr lang="en-US" sz="4000" dirty="0" smtClean="0"/>
              <a:t>Gasific70 GUI</a:t>
            </a:r>
            <a:r>
              <a:rPr lang="en-US" sz="4000" dirty="0" smtClean="0"/>
              <a:t>: Control </a:t>
            </a:r>
            <a:r>
              <a:rPr lang="en-US" sz="4000" dirty="0"/>
              <a:t>window</a:t>
            </a:r>
          </a:p>
        </p:txBody>
      </p:sp>
      <p:pic>
        <p:nvPicPr>
          <p:cNvPr id="12" name="Picture 11" descr="RootDispa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91" y="1002631"/>
            <a:ext cx="4505035" cy="2698109"/>
          </a:xfrm>
          <a:prstGeom prst="rect">
            <a:avLst/>
          </a:prstGeom>
        </p:spPr>
      </p:pic>
      <p:pic>
        <p:nvPicPr>
          <p:cNvPr id="14" name="Picture 13" descr="Untitled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37" y="2846130"/>
            <a:ext cx="2967789" cy="35172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6568" y="1407723"/>
            <a:ext cx="4432300" cy="43012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/>
              <a:t>To control the system, a graphical </a:t>
            </a:r>
            <a:r>
              <a:rPr lang="en-US" sz="1600" dirty="0" smtClean="0"/>
              <a:t>user interface </a:t>
            </a:r>
            <a:r>
              <a:rPr lang="en-US" sz="1600" dirty="0"/>
              <a:t>was programmed using </a:t>
            </a:r>
            <a:r>
              <a:rPr lang="en-US" sz="1600" dirty="0" err="1"/>
              <a:t>Qt</a:t>
            </a:r>
            <a:r>
              <a:rPr lang="en-US" sz="1600" dirty="0"/>
              <a:t> libraries</a:t>
            </a:r>
          </a:p>
          <a:p>
            <a:r>
              <a:rPr lang="en-US" sz="1600" dirty="0"/>
              <a:t>The main window is divided in </a:t>
            </a:r>
            <a:r>
              <a:rPr lang="en-US" sz="1600" dirty="0" smtClean="0"/>
              <a:t>tabs </a:t>
            </a:r>
            <a:r>
              <a:rPr lang="en-US" sz="1600" dirty="0" smtClean="0"/>
              <a:t>with the </a:t>
            </a:r>
            <a:r>
              <a:rPr lang="en-US" sz="1600" dirty="0"/>
              <a:t>different functions</a:t>
            </a:r>
          </a:p>
          <a:p>
            <a:r>
              <a:rPr lang="en-US" sz="1600" dirty="0" smtClean="0"/>
              <a:t>Scope </a:t>
            </a:r>
            <a:r>
              <a:rPr lang="en-US" sz="1600" dirty="0"/>
              <a:t>function: Show a window with </a:t>
            </a:r>
            <a:r>
              <a:rPr lang="en-US" sz="1600" dirty="0" smtClean="0"/>
              <a:t>input signal</a:t>
            </a:r>
            <a:endParaRPr lang="en-US" sz="1600" dirty="0"/>
          </a:p>
          <a:p>
            <a:r>
              <a:rPr lang="en-US" sz="1600" dirty="0"/>
              <a:t>Filter output: in order to optimize the </a:t>
            </a:r>
            <a:r>
              <a:rPr lang="en-US" sz="1600" dirty="0" smtClean="0"/>
              <a:t>filter parameters </a:t>
            </a:r>
            <a:r>
              <a:rPr lang="en-US" sz="1600" dirty="0"/>
              <a:t>we can see also the filter </a:t>
            </a:r>
            <a:r>
              <a:rPr lang="en-US" sz="1600" dirty="0" smtClean="0"/>
              <a:t>output</a:t>
            </a:r>
          </a:p>
          <a:p>
            <a:r>
              <a:rPr lang="en-US" sz="1600" dirty="0" smtClean="0"/>
              <a:t>Using ROOT libraries</a:t>
            </a:r>
            <a:r>
              <a:rPr lang="en-US" sz="1600" dirty="0" smtClean="0"/>
              <a:t>, displays </a:t>
            </a:r>
            <a:r>
              <a:rPr lang="en-US" sz="1600" dirty="0" smtClean="0"/>
              <a:t>with all the ROOT analysis </a:t>
            </a:r>
            <a:r>
              <a:rPr lang="en-US" sz="1600" dirty="0" smtClean="0"/>
              <a:t>tools</a:t>
            </a:r>
          </a:p>
          <a:p>
            <a:r>
              <a:rPr lang="en-US" sz="1600" dirty="0" smtClean="0"/>
              <a:t>Channels groups per module in a tree view</a:t>
            </a:r>
          </a:p>
          <a:p>
            <a:r>
              <a:rPr lang="en-US" sz="1600" dirty="0" smtClean="0"/>
              <a:t>Possibility t view and define groups in a easy way.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142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36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Gasific70: More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Offline</a:t>
            </a:r>
            <a:endParaRPr lang="en-US" dirty="0" smtClean="0"/>
          </a:p>
          <a:p>
            <a:r>
              <a:rPr lang="en-US" dirty="0" smtClean="0"/>
              <a:t>Tree </a:t>
            </a:r>
            <a:r>
              <a:rPr lang="en-US" dirty="0" smtClean="0"/>
              <a:t>converter</a:t>
            </a:r>
          </a:p>
          <a:p>
            <a:r>
              <a:rPr lang="en-US" dirty="0" smtClean="0"/>
              <a:t>Setup:</a:t>
            </a:r>
          </a:p>
          <a:p>
            <a:pPr lvl="1"/>
            <a:r>
              <a:rPr lang="en-US" dirty="0"/>
              <a:t>Spread sheet (</a:t>
            </a:r>
            <a:r>
              <a:rPr lang="en-US" dirty="0" err="1"/>
              <a:t>OpenOffice</a:t>
            </a:r>
            <a:r>
              <a:rPr lang="en-US" dirty="0"/>
              <a:t>) interface</a:t>
            </a:r>
          </a:p>
          <a:p>
            <a:pPr lvl="1"/>
            <a:r>
              <a:rPr lang="en-US" dirty="0"/>
              <a:t>Hardware configuration file</a:t>
            </a:r>
          </a:p>
          <a:p>
            <a:pPr lvl="1"/>
            <a:r>
              <a:rPr lang="en-US" dirty="0"/>
              <a:t>Calibration file</a:t>
            </a:r>
          </a:p>
          <a:p>
            <a:pPr lvl="1"/>
            <a:r>
              <a:rPr lang="en-US" dirty="0"/>
              <a:t>Personal configuration file: Groups, conditions…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3310</TotalTime>
  <Words>1405</Words>
  <Application>Microsoft Macintosh PowerPoint</Application>
  <PresentationFormat>On-screen Show (4:3)</PresentationFormat>
  <Paragraphs>249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BRIKEN DAQ</vt:lpstr>
      <vt:lpstr>Available Hardware</vt:lpstr>
      <vt:lpstr>SIS3302 ADC digitizer</vt:lpstr>
      <vt:lpstr>SIS3316 ADC digitizer</vt:lpstr>
      <vt:lpstr>Gasific70 readout: Flux Diagram</vt:lpstr>
      <vt:lpstr>Asynchronous data readout </vt:lpstr>
      <vt:lpstr>Gasific70 Online: Parallel processing</vt:lpstr>
      <vt:lpstr>Gasific70 GUI: Control window</vt:lpstr>
      <vt:lpstr>Gasific70: More features</vt:lpstr>
      <vt:lpstr>Gasific70 : Status</vt:lpstr>
      <vt:lpstr>Synchronization: Starting point</vt:lpstr>
      <vt:lpstr>Synchronization: road map</vt:lpstr>
      <vt:lpstr>Synchronization: Online</vt:lpstr>
      <vt:lpstr>Synchronization: Scheme</vt:lpstr>
      <vt:lpstr>Synchronization: Pulser test results</vt:lpstr>
      <vt:lpstr>Synchronization: Parasitic objectives</vt:lpstr>
      <vt:lpstr>Synchronization: Parasitic @RIKEN</vt:lpstr>
      <vt:lpstr>Synchronization: 3He counters positions</vt:lpstr>
      <vt:lpstr>Synchronization: Results</vt:lpstr>
      <vt:lpstr>Beam Background test</vt:lpstr>
      <vt:lpstr>Beam Background test: results</vt:lpstr>
      <vt:lpstr>Conclusion</vt:lpstr>
    </vt:vector>
  </TitlesOfParts>
  <Company>IFIC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BRIKEN DAQ</dc:title>
  <dc:creator>Jorge Agramunt Ros</dc:creator>
  <cp:lastModifiedBy>Jorge Agramunt Ros</cp:lastModifiedBy>
  <cp:revision>50</cp:revision>
  <cp:lastPrinted>2015-07-21T22:17:19Z</cp:lastPrinted>
  <dcterms:created xsi:type="dcterms:W3CDTF">2015-07-20T13:04:59Z</dcterms:created>
  <dcterms:modified xsi:type="dcterms:W3CDTF">2015-07-23T07:27:50Z</dcterms:modified>
</cp:coreProperties>
</file>