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6" r:id="rId2"/>
    <p:sldId id="289" r:id="rId3"/>
    <p:sldId id="290" r:id="rId4"/>
    <p:sldId id="299" r:id="rId5"/>
    <p:sldId id="302" r:id="rId6"/>
    <p:sldId id="317" r:id="rId7"/>
    <p:sldId id="318" r:id="rId8"/>
    <p:sldId id="319" r:id="rId9"/>
    <p:sldId id="314" r:id="rId10"/>
    <p:sldId id="29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A50021"/>
    <a:srgbClr val="FFCC00"/>
    <a:srgbClr val="3366FF"/>
    <a:srgbClr val="FF33CC"/>
    <a:srgbClr val="FF3399"/>
    <a:srgbClr val="66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888" autoAdjust="0"/>
    <p:restoredTop sz="96817" autoAdjust="0"/>
  </p:normalViewPr>
  <p:slideViewPr>
    <p:cSldViewPr>
      <p:cViewPr varScale="1">
        <p:scale>
          <a:sx n="76" d="100"/>
          <a:sy n="76" d="100"/>
        </p:scale>
        <p:origin x="-9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5F50755-61EF-4584-8AEC-C09E48389C12}" type="datetimeFigureOut">
              <a:rPr lang="es-ES"/>
              <a:pPr>
                <a:defRPr/>
              </a:pPr>
              <a:t>21/07/2015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59303AA-BFD9-4E2B-9F3E-6A1C8B5825A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E0BF38A-E4A3-4CFA-AD8F-7A7E5B25EE26}" type="datetimeFigureOut">
              <a:rPr lang="es-ES"/>
              <a:pPr>
                <a:defRPr/>
              </a:pPr>
              <a:t>21/07/2015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s-E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9B9DD3D-431F-42EB-A729-9F1FD8C258E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endParaRPr lang="es-ES" smtClean="0"/>
          </a:p>
          <a:p>
            <a:pPr eaLnBrk="1" hangingPunct="1">
              <a:buFontTx/>
              <a:buChar char="•"/>
            </a:pPr>
            <a:endParaRPr lang="es-ES" smtClean="0"/>
          </a:p>
          <a:p>
            <a:pPr eaLnBrk="1" hangingPunct="1">
              <a:buFontTx/>
              <a:buChar char="•"/>
            </a:pPr>
            <a:r>
              <a:rPr lang="es-ES" smtClean="0"/>
              <a:t> Thank the organizers, Christian Stahl, for the opportunity to present remotely this proposal.</a:t>
            </a:r>
          </a:p>
          <a:p>
            <a:pPr eaLnBrk="1" hangingPunct="1">
              <a:buFontTx/>
              <a:buChar char="•"/>
            </a:pPr>
            <a:endParaRPr lang="es-ES" smtClean="0"/>
          </a:p>
          <a:p>
            <a:pPr eaLnBrk="1" hangingPunct="1">
              <a:buFontTx/>
              <a:buChar char="•"/>
            </a:pPr>
            <a:r>
              <a:rPr lang="es-ES" smtClean="0"/>
              <a:t> Proposal </a:t>
            </a:r>
            <a:r>
              <a:rPr lang="es-ES" b="1" smtClean="0"/>
              <a:t>prepared mainly by Tomas Rodriguez</a:t>
            </a:r>
            <a:r>
              <a:rPr lang="es-ES" smtClean="0"/>
              <a:t> and </a:t>
            </a:r>
            <a:r>
              <a:rPr lang="es-ES" b="1" smtClean="0"/>
              <a:t>Myslef</a:t>
            </a:r>
            <a:r>
              <a:rPr lang="es-ES" smtClean="0"/>
              <a:t>, and we have presented it already at the </a:t>
            </a:r>
            <a:r>
              <a:rPr lang="es-ES" b="1" smtClean="0"/>
              <a:t>AGATA Physics Workshop</a:t>
            </a:r>
            <a:r>
              <a:rPr lang="es-ES" smtClean="0"/>
              <a:t> in Istanbul, and latter several times in 2009 and 2010 at GSI. </a:t>
            </a:r>
          </a:p>
          <a:p>
            <a:pPr eaLnBrk="1" hangingPunct="1">
              <a:buFontTx/>
              <a:buChar char="•"/>
            </a:pPr>
            <a:endParaRPr lang="es-ES" smtClean="0"/>
          </a:p>
          <a:p>
            <a:pPr eaLnBrk="1" hangingPunct="1">
              <a:buFontTx/>
              <a:buChar char="•"/>
            </a:pPr>
            <a:r>
              <a:rPr lang="es-ES" smtClean="0"/>
              <a:t>So the </a:t>
            </a:r>
            <a:r>
              <a:rPr lang="es-ES" b="1" smtClean="0"/>
              <a:t>goal</a:t>
            </a:r>
            <a:r>
              <a:rPr lang="es-ES" smtClean="0"/>
              <a:t> of the proposal is to </a:t>
            </a:r>
            <a:r>
              <a:rPr lang="es-ES" b="1" smtClean="0"/>
              <a:t>study the rich shape coexistence phenomena</a:t>
            </a:r>
            <a:r>
              <a:rPr lang="es-ES" smtClean="0"/>
              <a:t> that apparently happen in the nucleus Zirconium-80, which has 40 protons and 40 neutrons.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379F26-F08D-4BA7-BCDA-A544DEAE6A66}" type="slidenum">
              <a:rPr lang="es-ES" smtClean="0">
                <a:latin typeface="Arial" pitchFamily="34" charset="0"/>
              </a:rPr>
              <a:pPr/>
              <a:t>1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A8995-1D72-4BAD-96C4-394863F0C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BDCA9-FF18-4E22-AE29-F864DFCBD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B3F27-DA26-4E3F-A985-FA01A1472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D6435-D3DB-4B97-961D-C049A1FEF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99539-692D-4853-9917-5B2F2F3C2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82A5D-191C-46B3-B759-7D07F2958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BD4FD-54E8-4D18-A33B-BB05C3FAE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E4096-6760-41A8-8B82-BDB281823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8634A-4C18-4F14-BF74-F6DFC7828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C2670-FB7C-411F-B673-84EC93923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4E34C-0AE4-4F41-9F85-D39E251E7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2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6D9772E-AF7B-4324-9BDC-9AA80FA63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848600" cy="2209800"/>
          </a:xfrm>
          <a:ln w="19050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4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BRIKEN  WORKSHOP:</a:t>
            </a:r>
            <a:b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50025"/>
            <a:ext cx="9144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400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3</a:t>
            </a:r>
            <a:r>
              <a:rPr lang="es-ES" sz="1400" baseline="30000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rd</a:t>
            </a:r>
            <a:r>
              <a:rPr lang="es-ES" sz="1400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s-ES" sz="14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BRIKEN WORKSHOP, </a:t>
            </a:r>
            <a:r>
              <a:rPr lang="es-ES" sz="1400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IFIC, Valencia                                                                                            22-24/07/2015</a:t>
            </a:r>
            <a:endParaRPr lang="es-ES" sz="1400" dirty="0">
              <a:solidFill>
                <a:schemeClr val="bg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2286000" y="5334000"/>
            <a:ext cx="4648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/>
              <a:t>C. Domingo-Pardo</a:t>
            </a:r>
          </a:p>
          <a:p>
            <a:pPr algn="ctr"/>
            <a:r>
              <a:rPr lang="es-ES"/>
              <a:t>IFIC (CSIC-University of Valencia)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s-ES" sz="6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es-E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6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s-E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es-E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br>
              <a:rPr lang="es-E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6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enjoy</a:t>
            </a:r>
            <a:r>
              <a:rPr lang="es-E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6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es-E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6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</a:t>
            </a:r>
            <a:r>
              <a:rPr lang="es-E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s-E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s-E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3505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sz="2800" dirty="0" smtClean="0"/>
              <a:t>Short </a:t>
            </a:r>
            <a:r>
              <a:rPr lang="es-ES" sz="2800" dirty="0" err="1" smtClean="0"/>
              <a:t>overview</a:t>
            </a:r>
            <a:r>
              <a:rPr lang="es-ES" sz="2800" dirty="0" smtClean="0"/>
              <a:t> of </a:t>
            </a:r>
            <a:r>
              <a:rPr lang="es-ES" sz="2800" dirty="0" err="1" smtClean="0"/>
              <a:t>the</a:t>
            </a:r>
            <a:r>
              <a:rPr lang="es-ES" sz="2800" dirty="0" smtClean="0"/>
              <a:t> BRIKEN </a:t>
            </a:r>
            <a:r>
              <a:rPr lang="es-ES" sz="2800" dirty="0" err="1" smtClean="0"/>
              <a:t>project</a:t>
            </a:r>
            <a:endParaRPr lang="es-ES" sz="2800" dirty="0" smtClean="0"/>
          </a:p>
          <a:p>
            <a:pPr>
              <a:lnSpc>
                <a:spcPct val="150000"/>
              </a:lnSpc>
            </a:pPr>
            <a:r>
              <a:rPr lang="es-ES" sz="2800" dirty="0" err="1" smtClean="0"/>
              <a:t>Summary</a:t>
            </a:r>
            <a:r>
              <a:rPr lang="es-ES" sz="2800" dirty="0" smtClean="0"/>
              <a:t> of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previous</a:t>
            </a:r>
            <a:r>
              <a:rPr lang="es-ES" sz="2800" dirty="0" smtClean="0"/>
              <a:t> BRIKEN </a:t>
            </a:r>
            <a:r>
              <a:rPr lang="es-ES" sz="2800" dirty="0" err="1" smtClean="0"/>
              <a:t>Workshops</a:t>
            </a:r>
            <a:endParaRPr lang="es-ES" sz="2800" dirty="0" smtClean="0"/>
          </a:p>
          <a:p>
            <a:pPr>
              <a:lnSpc>
                <a:spcPct val="150000"/>
              </a:lnSpc>
            </a:pPr>
            <a:r>
              <a:rPr lang="es-ES" sz="2800" dirty="0" err="1" smtClean="0"/>
              <a:t>Goals</a:t>
            </a:r>
            <a:r>
              <a:rPr lang="es-ES" sz="2800" dirty="0" smtClean="0"/>
              <a:t> </a:t>
            </a:r>
            <a:r>
              <a:rPr lang="es-ES" sz="2800" dirty="0" err="1" smtClean="0"/>
              <a:t>for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present</a:t>
            </a:r>
            <a:r>
              <a:rPr lang="es-ES" sz="2800" dirty="0" smtClean="0"/>
              <a:t> </a:t>
            </a:r>
            <a:r>
              <a:rPr lang="es-ES" sz="2800" dirty="0" err="1" smtClean="0"/>
              <a:t>workshop</a:t>
            </a:r>
            <a:endParaRPr lang="es-E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>
              <a:defRPr/>
            </a:pPr>
            <a:r>
              <a:rPr lang="es-E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Brief</a:t>
            </a:r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</a:t>
            </a:r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s-E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BRIKEN Project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sz="1800" dirty="0" smtClean="0"/>
              <a:t>BRIKEN stands </a:t>
            </a:r>
            <a:r>
              <a:rPr lang="es-ES" sz="1800" dirty="0" err="1" smtClean="0"/>
              <a:t>for</a:t>
            </a:r>
            <a:r>
              <a:rPr lang="es-ES" sz="1800" dirty="0" smtClean="0"/>
              <a:t> </a:t>
            </a:r>
            <a:r>
              <a:rPr lang="es-ES" sz="1800" b="1" dirty="0" smtClean="0"/>
              <a:t>B</a:t>
            </a:r>
            <a:r>
              <a:rPr lang="es-ES" sz="1800" dirty="0" smtClean="0"/>
              <a:t>eta </a:t>
            </a:r>
            <a:r>
              <a:rPr lang="es-ES" sz="1800" dirty="0" err="1" smtClean="0"/>
              <a:t>delayed</a:t>
            </a:r>
            <a:r>
              <a:rPr lang="es-ES" sz="1800" dirty="0" smtClean="0"/>
              <a:t> </a:t>
            </a:r>
            <a:r>
              <a:rPr lang="es-ES" sz="1800" dirty="0" err="1" smtClean="0"/>
              <a:t>neutron</a:t>
            </a:r>
            <a:r>
              <a:rPr lang="es-ES" sz="1800" dirty="0" smtClean="0"/>
              <a:t> </a:t>
            </a:r>
            <a:r>
              <a:rPr lang="es-ES" sz="1800" dirty="0" err="1" smtClean="0"/>
              <a:t>emission</a:t>
            </a:r>
            <a:r>
              <a:rPr lang="es-ES" sz="1800" dirty="0" smtClean="0"/>
              <a:t> </a:t>
            </a:r>
            <a:r>
              <a:rPr lang="es-ES" sz="1800" dirty="0" err="1" smtClean="0"/>
              <a:t>measurements</a:t>
            </a:r>
            <a:r>
              <a:rPr lang="es-ES" sz="1800" dirty="0" smtClean="0"/>
              <a:t> at </a:t>
            </a:r>
            <a:r>
              <a:rPr lang="es-ES" sz="1800" b="1" dirty="0" smtClean="0"/>
              <a:t>RIKEN</a:t>
            </a:r>
          </a:p>
          <a:p>
            <a:pPr>
              <a:lnSpc>
                <a:spcPct val="150000"/>
              </a:lnSpc>
            </a:pPr>
            <a:r>
              <a:rPr lang="es-ES" sz="1800" dirty="0" smtClean="0"/>
              <a:t>BRIKEN </a:t>
            </a:r>
            <a:r>
              <a:rPr lang="es-ES" sz="1800" dirty="0" err="1" smtClean="0"/>
              <a:t>was</a:t>
            </a:r>
            <a:r>
              <a:rPr lang="es-ES" sz="1800" dirty="0" smtClean="0"/>
              <a:t> </a:t>
            </a:r>
            <a:r>
              <a:rPr lang="es-ES" sz="1800" dirty="0" err="1" smtClean="0"/>
              <a:t>born</a:t>
            </a:r>
            <a:r>
              <a:rPr lang="es-ES" sz="1800" dirty="0" smtClean="0"/>
              <a:t> as a </a:t>
            </a:r>
            <a:r>
              <a:rPr lang="es-ES" sz="1800" u="sng" dirty="0" err="1" smtClean="0"/>
              <a:t>scientific</a:t>
            </a:r>
            <a:r>
              <a:rPr lang="es-ES" sz="1800" u="sng" dirty="0" smtClean="0"/>
              <a:t> </a:t>
            </a:r>
            <a:r>
              <a:rPr lang="es-ES" sz="1800" u="sng" dirty="0" err="1" smtClean="0"/>
              <a:t>need</a:t>
            </a:r>
            <a:r>
              <a:rPr lang="es-ES" sz="1800" u="sng" dirty="0" smtClean="0"/>
              <a:t> </a:t>
            </a:r>
            <a:r>
              <a:rPr lang="es-ES" sz="1800" dirty="0" smtClean="0"/>
              <a:t>of nuclear data </a:t>
            </a:r>
            <a:r>
              <a:rPr lang="es-ES" sz="1800" dirty="0" err="1" smtClean="0"/>
              <a:t>for</a:t>
            </a:r>
            <a:r>
              <a:rPr lang="es-ES" sz="1800" dirty="0" smtClean="0"/>
              <a:t>:</a:t>
            </a:r>
          </a:p>
          <a:p>
            <a:pPr lvl="1">
              <a:lnSpc>
                <a:spcPct val="150000"/>
              </a:lnSpc>
            </a:pPr>
            <a:r>
              <a:rPr lang="es-ES" sz="1800" dirty="0" err="1" smtClean="0"/>
              <a:t>Astrophysics</a:t>
            </a:r>
            <a:endParaRPr lang="es-ES" sz="1800" dirty="0" smtClean="0"/>
          </a:p>
          <a:p>
            <a:pPr lvl="1">
              <a:lnSpc>
                <a:spcPct val="150000"/>
              </a:lnSpc>
            </a:pPr>
            <a:r>
              <a:rPr lang="es-ES" sz="1800" dirty="0" smtClean="0"/>
              <a:t>Nuclear </a:t>
            </a:r>
            <a:r>
              <a:rPr lang="es-ES" sz="1800" dirty="0" err="1" smtClean="0"/>
              <a:t>structure</a:t>
            </a:r>
            <a:endParaRPr lang="es-ES" sz="1800" dirty="0" smtClean="0"/>
          </a:p>
          <a:p>
            <a:pPr lvl="1">
              <a:lnSpc>
                <a:spcPct val="150000"/>
              </a:lnSpc>
            </a:pPr>
            <a:r>
              <a:rPr lang="es-ES" sz="1800" dirty="0" smtClean="0"/>
              <a:t>Reactor </a:t>
            </a:r>
            <a:r>
              <a:rPr lang="es-ES" sz="1800" dirty="0" err="1" smtClean="0"/>
              <a:t>technology</a:t>
            </a:r>
            <a:endParaRPr lang="es-ES" sz="1800" dirty="0" smtClean="0"/>
          </a:p>
          <a:p>
            <a:pPr>
              <a:lnSpc>
                <a:spcPct val="150000"/>
              </a:lnSpc>
            </a:pPr>
            <a:r>
              <a:rPr lang="es-ES" sz="1800" dirty="0" smtClean="0"/>
              <a:t>BRIKEN </a:t>
            </a:r>
            <a:r>
              <a:rPr lang="es-ES" sz="1800" dirty="0" err="1" smtClean="0"/>
              <a:t>aims</a:t>
            </a:r>
            <a:r>
              <a:rPr lang="es-ES" sz="1800" dirty="0" smtClean="0"/>
              <a:t> at:</a:t>
            </a:r>
          </a:p>
          <a:p>
            <a:pPr lvl="1">
              <a:lnSpc>
                <a:spcPct val="150000"/>
              </a:lnSpc>
            </a:pPr>
            <a:r>
              <a:rPr lang="es-ES" sz="1800" dirty="0" err="1" smtClean="0"/>
              <a:t>most</a:t>
            </a:r>
            <a:r>
              <a:rPr lang="es-ES" sz="1800" dirty="0" smtClean="0"/>
              <a:t> </a:t>
            </a:r>
            <a:r>
              <a:rPr lang="es-ES" sz="1800" dirty="0" err="1" smtClean="0"/>
              <a:t>exotic</a:t>
            </a:r>
            <a:r>
              <a:rPr lang="es-ES" sz="1800" dirty="0" smtClean="0"/>
              <a:t> </a:t>
            </a:r>
            <a:r>
              <a:rPr lang="es-ES" sz="1800" dirty="0" err="1" smtClean="0"/>
              <a:t>nuclei</a:t>
            </a:r>
            <a:r>
              <a:rPr lang="es-ES" sz="1800" dirty="0" smtClean="0"/>
              <a:t> </a:t>
            </a:r>
            <a:r>
              <a:rPr lang="es-ES" sz="1800" dirty="0" smtClean="0">
                <a:sym typeface="Wingdings" pitchFamily="2" charset="2"/>
              </a:rPr>
              <a:t> RIKEN </a:t>
            </a:r>
            <a:r>
              <a:rPr lang="es-ES" sz="1800" dirty="0" err="1" smtClean="0">
                <a:sym typeface="Wingdings" pitchFamily="2" charset="2"/>
              </a:rPr>
              <a:t>BigRIPS</a:t>
            </a:r>
            <a:endParaRPr lang="es-ES" sz="1800" dirty="0" smtClean="0">
              <a:sym typeface="Wingdings" pitchFamily="2" charset="2"/>
            </a:endParaRPr>
          </a:p>
          <a:p>
            <a:pPr lvl="1">
              <a:lnSpc>
                <a:spcPct val="150000"/>
              </a:lnSpc>
            </a:pPr>
            <a:r>
              <a:rPr lang="es-ES" sz="1800" dirty="0" err="1" smtClean="0">
                <a:sym typeface="Wingdings" pitchFamily="2" charset="2"/>
              </a:rPr>
              <a:t>largest</a:t>
            </a:r>
            <a:r>
              <a:rPr lang="es-ES" sz="1800" dirty="0" smtClean="0">
                <a:sym typeface="Wingdings" pitchFamily="2" charset="2"/>
              </a:rPr>
              <a:t> </a:t>
            </a:r>
            <a:r>
              <a:rPr lang="es-ES" sz="1800" dirty="0" err="1" smtClean="0">
                <a:sym typeface="Wingdings" pitchFamily="2" charset="2"/>
              </a:rPr>
              <a:t>detection</a:t>
            </a:r>
            <a:r>
              <a:rPr lang="es-ES" sz="1800" dirty="0" smtClean="0">
                <a:sym typeface="Wingdings" pitchFamily="2" charset="2"/>
              </a:rPr>
              <a:t> </a:t>
            </a:r>
            <a:r>
              <a:rPr lang="es-ES" sz="1800" dirty="0" err="1" smtClean="0">
                <a:sym typeface="Wingdings" pitchFamily="2" charset="2"/>
              </a:rPr>
              <a:t>sensitivity</a:t>
            </a:r>
            <a:r>
              <a:rPr lang="es-ES" sz="1800" dirty="0" smtClean="0">
                <a:sym typeface="Wingdings" pitchFamily="2" charset="2"/>
              </a:rPr>
              <a:t>  </a:t>
            </a:r>
            <a:r>
              <a:rPr lang="es-ES" sz="1800" dirty="0" err="1" smtClean="0">
                <a:sym typeface="Wingdings" pitchFamily="2" charset="2"/>
              </a:rPr>
              <a:t>largest</a:t>
            </a:r>
            <a:r>
              <a:rPr lang="es-ES" sz="1800" dirty="0" smtClean="0">
                <a:sym typeface="Wingdings" pitchFamily="2" charset="2"/>
              </a:rPr>
              <a:t> </a:t>
            </a:r>
            <a:r>
              <a:rPr lang="es-ES" sz="1800" dirty="0" err="1" smtClean="0">
                <a:sym typeface="Wingdings" pitchFamily="2" charset="2"/>
              </a:rPr>
              <a:t>array</a:t>
            </a:r>
            <a:r>
              <a:rPr lang="es-ES" sz="1800" dirty="0" smtClean="0">
                <a:sym typeface="Wingdings" pitchFamily="2" charset="2"/>
              </a:rPr>
              <a:t> of </a:t>
            </a:r>
            <a:r>
              <a:rPr lang="es-ES" sz="1800" baseline="30000" dirty="0" smtClean="0">
                <a:sym typeface="Wingdings" pitchFamily="2" charset="2"/>
              </a:rPr>
              <a:t>3</a:t>
            </a:r>
            <a:r>
              <a:rPr lang="es-ES" sz="1800" dirty="0" smtClean="0">
                <a:sym typeface="Wingdings" pitchFamily="2" charset="2"/>
              </a:rPr>
              <a:t>He </a:t>
            </a:r>
            <a:r>
              <a:rPr lang="es-ES" sz="1800" dirty="0" err="1" smtClean="0">
                <a:sym typeface="Wingdings" pitchFamily="2" charset="2"/>
              </a:rPr>
              <a:t>counters</a:t>
            </a:r>
            <a:endParaRPr lang="es-ES" sz="1800" dirty="0" smtClean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es-ES" sz="2200" dirty="0" smtClean="0">
                <a:sym typeface="Wingdings" pitchFamily="2" charset="2"/>
              </a:rPr>
              <a:t>1st BRIKEN </a:t>
            </a:r>
            <a:r>
              <a:rPr lang="es-ES" sz="2200" dirty="0" err="1" smtClean="0">
                <a:sym typeface="Wingdings" pitchFamily="2" charset="2"/>
              </a:rPr>
              <a:t>Workshop</a:t>
            </a:r>
            <a:r>
              <a:rPr lang="es-ES" sz="2200" dirty="0" smtClean="0">
                <a:sym typeface="Wingdings" pitchFamily="2" charset="2"/>
              </a:rPr>
              <a:t>, </a:t>
            </a:r>
            <a:r>
              <a:rPr lang="es-ES" sz="2200" dirty="0" err="1" smtClean="0">
                <a:sym typeface="Wingdings" pitchFamily="2" charset="2"/>
              </a:rPr>
              <a:t>December</a:t>
            </a:r>
            <a:r>
              <a:rPr lang="es-ES" sz="2200" dirty="0" smtClean="0">
                <a:sym typeface="Wingdings" pitchFamily="2" charset="2"/>
              </a:rPr>
              <a:t> 2012, Valencia</a:t>
            </a:r>
          </a:p>
          <a:p>
            <a:pPr>
              <a:lnSpc>
                <a:spcPct val="150000"/>
              </a:lnSpc>
            </a:pPr>
            <a:r>
              <a:rPr lang="es-ES" sz="2200" dirty="0" smtClean="0">
                <a:sym typeface="Wingdings" pitchFamily="2" charset="2"/>
              </a:rPr>
              <a:t>2nd BRIKEN </a:t>
            </a:r>
            <a:r>
              <a:rPr lang="es-ES" sz="2200" dirty="0" err="1" smtClean="0">
                <a:sym typeface="Wingdings" pitchFamily="2" charset="2"/>
              </a:rPr>
              <a:t>Workshop</a:t>
            </a:r>
            <a:r>
              <a:rPr lang="es-ES" sz="2200" dirty="0" smtClean="0">
                <a:sym typeface="Wingdings" pitchFamily="2" charset="2"/>
              </a:rPr>
              <a:t>, </a:t>
            </a:r>
            <a:r>
              <a:rPr lang="es-ES" sz="2200" dirty="0" err="1" smtClean="0">
                <a:sym typeface="Wingdings" pitchFamily="2" charset="2"/>
              </a:rPr>
              <a:t>July</a:t>
            </a:r>
            <a:r>
              <a:rPr lang="es-ES" sz="2200" dirty="0" smtClean="0">
                <a:sym typeface="Wingdings" pitchFamily="2" charset="2"/>
              </a:rPr>
              <a:t> 2013, </a:t>
            </a:r>
            <a:r>
              <a:rPr lang="es-ES" sz="2200" dirty="0" err="1" smtClean="0">
                <a:sym typeface="Wingdings" pitchFamily="2" charset="2"/>
              </a:rPr>
              <a:t>Tokyo</a:t>
            </a:r>
            <a:endParaRPr lang="es-ES" sz="2200" dirty="0" smtClean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es-ES" sz="2200" dirty="0" smtClean="0">
                <a:sym typeface="Wingdings" pitchFamily="2" charset="2"/>
              </a:rPr>
              <a:t>3rd BRIKEN </a:t>
            </a:r>
            <a:r>
              <a:rPr lang="es-ES" sz="2200" dirty="0" err="1" smtClean="0">
                <a:sym typeface="Wingdings" pitchFamily="2" charset="2"/>
              </a:rPr>
              <a:t>Workshop</a:t>
            </a:r>
            <a:r>
              <a:rPr lang="es-ES" sz="2200" dirty="0" smtClean="0">
                <a:sym typeface="Wingdings" pitchFamily="2" charset="2"/>
              </a:rPr>
              <a:t>, </a:t>
            </a:r>
            <a:r>
              <a:rPr lang="es-ES" sz="2200" dirty="0" err="1" smtClean="0">
                <a:sym typeface="Wingdings" pitchFamily="2" charset="2"/>
              </a:rPr>
              <a:t>July</a:t>
            </a:r>
            <a:r>
              <a:rPr lang="es-ES" sz="2200" dirty="0" smtClean="0">
                <a:sym typeface="Wingdings" pitchFamily="2" charset="2"/>
              </a:rPr>
              <a:t> 2015, Valencia</a:t>
            </a:r>
            <a:endParaRPr lang="es-ES" sz="2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419600" y="2209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3">
                    <a:lumMod val="65000"/>
                  </a:schemeClr>
                </a:solidFill>
                <a:sym typeface="Wingdings" pitchFamily="2" charset="2"/>
              </a:rPr>
              <a:t></a:t>
            </a:r>
            <a:r>
              <a:rPr lang="es-ES" dirty="0" err="1" smtClean="0">
                <a:solidFill>
                  <a:schemeClr val="accent3">
                    <a:lumMod val="65000"/>
                  </a:schemeClr>
                </a:solidFill>
              </a:rPr>
              <a:t>See</a:t>
            </a:r>
            <a:r>
              <a:rPr lang="es-ES" dirty="0" smtClean="0">
                <a:solidFill>
                  <a:schemeClr val="accent3">
                    <a:lumMod val="6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3">
                    <a:lumMod val="65000"/>
                  </a:schemeClr>
                </a:solidFill>
              </a:rPr>
              <a:t>talks</a:t>
            </a:r>
            <a:r>
              <a:rPr lang="es-ES" dirty="0" smtClean="0">
                <a:solidFill>
                  <a:schemeClr val="accent3">
                    <a:lumMod val="6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3">
                    <a:lumMod val="65000"/>
                  </a:schemeClr>
                </a:solidFill>
              </a:rPr>
              <a:t>today</a:t>
            </a:r>
            <a:r>
              <a:rPr lang="es-ES" dirty="0" smtClean="0">
                <a:solidFill>
                  <a:schemeClr val="accent3">
                    <a:lumMod val="6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3">
                    <a:lumMod val="65000"/>
                  </a:schemeClr>
                </a:solidFill>
              </a:rPr>
              <a:t>by</a:t>
            </a:r>
            <a:r>
              <a:rPr lang="es-ES" dirty="0" smtClean="0">
                <a:solidFill>
                  <a:schemeClr val="accent3">
                    <a:lumMod val="65000"/>
                  </a:schemeClr>
                </a:solidFill>
              </a:rPr>
              <a:t> </a:t>
            </a:r>
            <a:r>
              <a:rPr lang="es-ES" dirty="0" smtClean="0">
                <a:solidFill>
                  <a:schemeClr val="accent3">
                    <a:lumMod val="65000"/>
                  </a:schemeClr>
                </a:solidFill>
              </a:rPr>
              <a:t>G. </a:t>
            </a:r>
            <a:r>
              <a:rPr lang="es-ES" dirty="0" err="1" smtClean="0">
                <a:solidFill>
                  <a:schemeClr val="accent3">
                    <a:lumMod val="65000"/>
                  </a:schemeClr>
                </a:solidFill>
              </a:rPr>
              <a:t>Kiss</a:t>
            </a:r>
            <a:r>
              <a:rPr lang="es-ES" dirty="0" smtClean="0">
                <a:solidFill>
                  <a:schemeClr val="accent3">
                    <a:lumMod val="65000"/>
                  </a:schemeClr>
                </a:solidFill>
              </a:rPr>
              <a:t>, </a:t>
            </a:r>
            <a:r>
              <a:rPr lang="es-ES" dirty="0" smtClean="0">
                <a:solidFill>
                  <a:schemeClr val="accent3">
                    <a:lumMod val="65000"/>
                  </a:schemeClr>
                </a:solidFill>
              </a:rPr>
              <a:t>K. </a:t>
            </a:r>
            <a:r>
              <a:rPr lang="es-ES" dirty="0" err="1" smtClean="0">
                <a:solidFill>
                  <a:schemeClr val="accent3">
                    <a:lumMod val="65000"/>
                  </a:schemeClr>
                </a:solidFill>
              </a:rPr>
              <a:t>Rykaczewski</a:t>
            </a:r>
            <a:r>
              <a:rPr lang="es-ES" dirty="0" smtClean="0">
                <a:solidFill>
                  <a:schemeClr val="accent3">
                    <a:lumMod val="65000"/>
                  </a:schemeClr>
                </a:solidFill>
              </a:rPr>
              <a:t> &amp; G. </a:t>
            </a:r>
            <a:r>
              <a:rPr lang="es-ES" dirty="0" err="1" smtClean="0">
                <a:solidFill>
                  <a:schemeClr val="accent3">
                    <a:lumMod val="65000"/>
                  </a:schemeClr>
                </a:solidFill>
              </a:rPr>
              <a:t>Lorusso</a:t>
            </a:r>
            <a:endParaRPr lang="es-ES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30480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3">
                    <a:lumMod val="65000"/>
                  </a:schemeClr>
                </a:solidFill>
                <a:sym typeface="Wingdings" pitchFamily="2" charset="2"/>
              </a:rPr>
              <a:t></a:t>
            </a:r>
            <a:r>
              <a:rPr lang="es-ES" dirty="0" err="1" smtClean="0">
                <a:solidFill>
                  <a:schemeClr val="accent3">
                    <a:lumMod val="65000"/>
                  </a:schemeClr>
                </a:solidFill>
              </a:rPr>
              <a:t>See</a:t>
            </a:r>
            <a:r>
              <a:rPr lang="es-ES" dirty="0" smtClean="0">
                <a:solidFill>
                  <a:schemeClr val="accent3">
                    <a:lumMod val="6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3">
                    <a:lumMod val="65000"/>
                  </a:schemeClr>
                </a:solidFill>
              </a:rPr>
              <a:t>talks</a:t>
            </a:r>
            <a:r>
              <a:rPr lang="es-ES" dirty="0" smtClean="0">
                <a:solidFill>
                  <a:schemeClr val="accent3">
                    <a:lumMod val="6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3">
                    <a:lumMod val="65000"/>
                  </a:schemeClr>
                </a:solidFill>
              </a:rPr>
              <a:t>on</a:t>
            </a:r>
            <a:r>
              <a:rPr lang="es-ES" dirty="0" smtClean="0">
                <a:solidFill>
                  <a:schemeClr val="accent3">
                    <a:lumMod val="65000"/>
                  </a:schemeClr>
                </a:solidFill>
              </a:rPr>
              <a:t> Friday </a:t>
            </a:r>
            <a:r>
              <a:rPr lang="es-ES" dirty="0" err="1" smtClean="0">
                <a:solidFill>
                  <a:schemeClr val="accent3">
                    <a:lumMod val="65000"/>
                  </a:schemeClr>
                </a:solidFill>
              </a:rPr>
              <a:t>by</a:t>
            </a:r>
            <a:r>
              <a:rPr lang="es-ES" dirty="0" smtClean="0">
                <a:solidFill>
                  <a:schemeClr val="accent3">
                    <a:lumMod val="65000"/>
                  </a:schemeClr>
                </a:solidFill>
              </a:rPr>
              <a:t> A. </a:t>
            </a:r>
            <a:r>
              <a:rPr lang="es-ES" dirty="0" err="1" smtClean="0">
                <a:solidFill>
                  <a:schemeClr val="accent3">
                    <a:lumMod val="65000"/>
                  </a:schemeClr>
                </a:solidFill>
              </a:rPr>
              <a:t>Algora</a:t>
            </a:r>
            <a:r>
              <a:rPr lang="es-ES" dirty="0" smtClean="0">
                <a:solidFill>
                  <a:schemeClr val="accent3">
                    <a:lumMod val="65000"/>
                  </a:schemeClr>
                </a:solidFill>
              </a:rPr>
              <a:t>, P. </a:t>
            </a:r>
            <a:r>
              <a:rPr lang="es-ES" dirty="0" err="1" smtClean="0">
                <a:solidFill>
                  <a:schemeClr val="accent3">
                    <a:lumMod val="65000"/>
                  </a:schemeClr>
                </a:solidFill>
              </a:rPr>
              <a:t>Ascher</a:t>
            </a:r>
            <a:r>
              <a:rPr lang="es-ES" dirty="0" smtClean="0">
                <a:solidFill>
                  <a:schemeClr val="accent3">
                    <a:lumMod val="65000"/>
                  </a:schemeClr>
                </a:solidFill>
              </a:rPr>
              <a:t> and C. Domingo</a:t>
            </a:r>
            <a:endParaRPr lang="es-ES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>
              <a:defRPr/>
            </a:pPr>
            <a:r>
              <a:rPr lang="es-E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s-E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r>
              <a:rPr lang="es-ES" sz="28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BRIKEN </a:t>
            </a:r>
            <a:r>
              <a:rPr lang="es-E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</a:t>
            </a:r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Valencia 2012</a:t>
            </a:r>
          </a:p>
        </p:txBody>
      </p:sp>
      <p:grpSp>
        <p:nvGrpSpPr>
          <p:cNvPr id="10243" name="Group 8"/>
          <p:cNvGrpSpPr>
            <a:grpSpLocks/>
          </p:cNvGrpSpPr>
          <p:nvPr/>
        </p:nvGrpSpPr>
        <p:grpSpPr bwMode="auto">
          <a:xfrm>
            <a:off x="152400" y="1066800"/>
            <a:ext cx="4191000" cy="2743200"/>
            <a:chOff x="228600" y="1295400"/>
            <a:chExt cx="4928252" cy="3048000"/>
          </a:xfrm>
        </p:grpSpPr>
        <p:pic>
          <p:nvPicPr>
            <p:cNvPr id="10257" name="Picture 4"/>
            <p:cNvPicPr>
              <a:picLocks noChangeAspect="1" noChangeArrowheads="1"/>
            </p:cNvPicPr>
            <p:nvPr/>
          </p:nvPicPr>
          <p:blipFill>
            <a:blip r:embed="rId2"/>
            <a:srcRect l="24072" t="33957" r="25732" b="10828"/>
            <a:stretch>
              <a:fillRect/>
            </a:stretch>
          </p:blipFill>
          <p:spPr bwMode="auto">
            <a:xfrm>
              <a:off x="228600" y="1295400"/>
              <a:ext cx="4928252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8" name="Picture 3"/>
            <p:cNvPicPr>
              <a:picLocks noChangeAspect="1" noChangeArrowheads="1"/>
            </p:cNvPicPr>
            <p:nvPr/>
          </p:nvPicPr>
          <p:blipFill>
            <a:blip r:embed="rId3"/>
            <a:srcRect l="22964" t="36417" r="27115" b="25591"/>
            <a:stretch>
              <a:fillRect/>
            </a:stretch>
          </p:blipFill>
          <p:spPr bwMode="auto">
            <a:xfrm>
              <a:off x="1524000" y="1524000"/>
              <a:ext cx="3382963" cy="1447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4" name="TextBox 9"/>
          <p:cNvSpPr txBox="1">
            <a:spLocks noChangeArrowheads="1"/>
          </p:cNvSpPr>
          <p:nvPr/>
        </p:nvSpPr>
        <p:spPr bwMode="auto">
          <a:xfrm>
            <a:off x="4495800" y="1143000"/>
            <a:ext cx="4191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600" dirty="0"/>
              <a:t> </a:t>
            </a:r>
            <a:r>
              <a:rPr lang="es-ES" sz="1600" dirty="0" err="1"/>
              <a:t>Implantation</a:t>
            </a:r>
            <a:r>
              <a:rPr lang="es-ES" sz="1600" dirty="0"/>
              <a:t>/</a:t>
            </a:r>
            <a:r>
              <a:rPr lang="es-ES" sz="1600" dirty="0" err="1"/>
              <a:t>Decay</a:t>
            </a:r>
            <a:r>
              <a:rPr lang="es-ES" sz="1600" dirty="0"/>
              <a:t> </a:t>
            </a:r>
            <a:r>
              <a:rPr lang="es-ES" sz="1600" dirty="0" err="1"/>
              <a:t>device</a:t>
            </a:r>
            <a:r>
              <a:rPr lang="es-ES" sz="1600" dirty="0"/>
              <a:t> </a:t>
            </a:r>
            <a:r>
              <a:rPr lang="es-ES" sz="1600" u="sng" dirty="0" err="1"/>
              <a:t>discussed</a:t>
            </a:r>
            <a:r>
              <a:rPr lang="es-ES" sz="1600" dirty="0"/>
              <a:t> (WAS3ABI vs. AIDA) and </a:t>
            </a:r>
            <a:r>
              <a:rPr lang="es-ES" sz="1600" u="sng" dirty="0" err="1"/>
              <a:t>decided</a:t>
            </a:r>
            <a:r>
              <a:rPr lang="es-ES" sz="1600" dirty="0"/>
              <a:t>: </a:t>
            </a:r>
            <a:r>
              <a:rPr lang="es-ES" sz="1600" b="1" dirty="0"/>
              <a:t>AIDA</a:t>
            </a:r>
            <a:endParaRPr lang="es-ES" sz="1600" dirty="0"/>
          </a:p>
          <a:p>
            <a:pPr>
              <a:buFont typeface="Arial" pitchFamily="34" charset="0"/>
              <a:buChar char="•"/>
            </a:pPr>
            <a:endParaRPr lang="es-ES" sz="1600" dirty="0"/>
          </a:p>
          <a:p>
            <a:pPr>
              <a:buFont typeface="Arial" pitchFamily="34" charset="0"/>
              <a:buChar char="•"/>
            </a:pPr>
            <a:endParaRPr lang="es-ES" sz="1600" dirty="0"/>
          </a:p>
          <a:p>
            <a:pPr>
              <a:buFont typeface="Arial" pitchFamily="34" charset="0"/>
              <a:buChar char="•"/>
            </a:pPr>
            <a:endParaRPr lang="es-ES" sz="1600" dirty="0"/>
          </a:p>
          <a:p>
            <a:pPr>
              <a:buFont typeface="Arial" pitchFamily="34" charset="0"/>
              <a:buChar char="•"/>
            </a:pPr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pPr>
              <a:buFont typeface="Arial" pitchFamily="34" charset="0"/>
              <a:buChar char="•"/>
            </a:pPr>
            <a:r>
              <a:rPr lang="es-ES" sz="1600" dirty="0"/>
              <a:t> </a:t>
            </a:r>
            <a:r>
              <a:rPr lang="es-ES" sz="1600" dirty="0" err="1"/>
              <a:t>Preliminary</a:t>
            </a:r>
            <a:r>
              <a:rPr lang="es-ES" sz="1600" dirty="0"/>
              <a:t> </a:t>
            </a:r>
            <a:r>
              <a:rPr lang="es-ES" sz="1600" dirty="0" err="1"/>
              <a:t>configuration</a:t>
            </a:r>
            <a:r>
              <a:rPr lang="es-ES" sz="1600" dirty="0"/>
              <a:t> </a:t>
            </a:r>
            <a:r>
              <a:rPr lang="es-ES" sz="1600" dirty="0" err="1"/>
              <a:t>for</a:t>
            </a:r>
            <a:r>
              <a:rPr lang="es-ES" sz="1600" dirty="0"/>
              <a:t> BRIKEN detector (at </a:t>
            </a:r>
            <a:r>
              <a:rPr lang="es-ES" sz="1600" dirty="0" err="1"/>
              <a:t>that</a:t>
            </a:r>
            <a:r>
              <a:rPr lang="es-ES" sz="1600" dirty="0"/>
              <a:t> time </a:t>
            </a:r>
            <a:r>
              <a:rPr lang="es-ES" sz="1600" dirty="0" err="1"/>
              <a:t>just</a:t>
            </a:r>
            <a:r>
              <a:rPr lang="es-ES" sz="1600" dirty="0"/>
              <a:t> BELEN):</a:t>
            </a:r>
          </a:p>
          <a:p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endParaRPr lang="es-ES" sz="1600" dirty="0"/>
          </a:p>
        </p:txBody>
      </p:sp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4"/>
          <a:srcRect l="1740" t="12285" r="5219" b="14040"/>
          <a:stretch>
            <a:fillRect/>
          </a:stretch>
        </p:blipFill>
        <p:spPr bwMode="auto">
          <a:xfrm>
            <a:off x="5257800" y="1828800"/>
            <a:ext cx="26797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Box 11"/>
          <p:cNvSpPr txBox="1">
            <a:spLocks noChangeArrowheads="1"/>
          </p:cNvSpPr>
          <p:nvPr/>
        </p:nvSpPr>
        <p:spPr bwMode="auto">
          <a:xfrm>
            <a:off x="1447800" y="26670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dirty="0">
                <a:solidFill>
                  <a:srgbClr val="3366FF"/>
                </a:solidFill>
              </a:rPr>
              <a:t>20 </a:t>
            </a:r>
            <a:r>
              <a:rPr lang="es-ES" dirty="0" err="1">
                <a:solidFill>
                  <a:srgbClr val="3366FF"/>
                </a:solidFill>
              </a:rPr>
              <a:t>participants</a:t>
            </a:r>
            <a:endParaRPr lang="es-ES" dirty="0">
              <a:solidFill>
                <a:srgbClr val="3366FF"/>
              </a:solidFill>
            </a:endParaRPr>
          </a:p>
        </p:txBody>
      </p:sp>
      <p:pic>
        <p:nvPicPr>
          <p:cNvPr id="10247" name="Picture 13" descr="E36_geo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476750"/>
            <a:ext cx="24384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4" descr="E38_geom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4476750"/>
            <a:ext cx="24384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5" descr="E3638.jpg"/>
          <p:cNvPicPr>
            <a:picLocks noChangeAspect="1"/>
          </p:cNvPicPr>
          <p:nvPr/>
        </p:nvPicPr>
        <p:blipFill>
          <a:blip r:embed="rId7"/>
          <a:srcRect l="6104" t="5952" r="7982"/>
          <a:stretch>
            <a:fillRect/>
          </a:stretch>
        </p:blipFill>
        <p:spPr bwMode="auto">
          <a:xfrm>
            <a:off x="3124200" y="4518025"/>
            <a:ext cx="25146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TextBox 16"/>
          <p:cNvSpPr txBox="1">
            <a:spLocks noChangeArrowheads="1"/>
          </p:cNvSpPr>
          <p:nvPr/>
        </p:nvSpPr>
        <p:spPr bwMode="auto">
          <a:xfrm>
            <a:off x="0" y="3886200"/>
            <a:ext cx="2514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48 tubes </a:t>
            </a:r>
            <a:r>
              <a:rPr lang="es-ES">
                <a:sym typeface="Wingdings" pitchFamily="2" charset="2"/>
              </a:rPr>
              <a:t> </a:t>
            </a:r>
            <a:r>
              <a:rPr lang="es-ES" sz="3200">
                <a:latin typeface="Symbol" pitchFamily="18" charset="2"/>
                <a:sym typeface="Wingdings" pitchFamily="2" charset="2"/>
              </a:rPr>
              <a:t>e</a:t>
            </a:r>
            <a:r>
              <a:rPr lang="es-ES" baseline="-25000">
                <a:sym typeface="Wingdings" pitchFamily="2" charset="2"/>
              </a:rPr>
              <a:t>n</a:t>
            </a:r>
            <a:r>
              <a:rPr lang="es-ES">
                <a:sym typeface="Wingdings" pitchFamily="2" charset="2"/>
              </a:rPr>
              <a:t>=54%</a:t>
            </a:r>
            <a:endParaRPr lang="es-ES"/>
          </a:p>
        </p:txBody>
      </p:sp>
      <p:sp>
        <p:nvSpPr>
          <p:cNvPr id="10251" name="TextBox 17"/>
          <p:cNvSpPr txBox="1">
            <a:spLocks noChangeArrowheads="1"/>
          </p:cNvSpPr>
          <p:nvPr/>
        </p:nvSpPr>
        <p:spPr bwMode="auto">
          <a:xfrm>
            <a:off x="6629400" y="3886200"/>
            <a:ext cx="2514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48 tubes </a:t>
            </a:r>
            <a:r>
              <a:rPr lang="es-ES">
                <a:sym typeface="Wingdings" pitchFamily="2" charset="2"/>
              </a:rPr>
              <a:t> </a:t>
            </a:r>
            <a:r>
              <a:rPr lang="es-ES" sz="3200">
                <a:latin typeface="Symbol" pitchFamily="18" charset="2"/>
                <a:sym typeface="Wingdings" pitchFamily="2" charset="2"/>
              </a:rPr>
              <a:t>e</a:t>
            </a:r>
            <a:r>
              <a:rPr lang="es-ES" baseline="-25000">
                <a:sym typeface="Wingdings" pitchFamily="2" charset="2"/>
              </a:rPr>
              <a:t>n</a:t>
            </a:r>
            <a:r>
              <a:rPr lang="es-ES">
                <a:sym typeface="Wingdings" pitchFamily="2" charset="2"/>
              </a:rPr>
              <a:t>=33%</a:t>
            </a:r>
            <a:endParaRPr lang="es-ES"/>
          </a:p>
        </p:txBody>
      </p:sp>
      <p:sp>
        <p:nvSpPr>
          <p:cNvPr id="10252" name="TextBox 18"/>
          <p:cNvSpPr txBox="1">
            <a:spLocks noChangeArrowheads="1"/>
          </p:cNvSpPr>
          <p:nvPr/>
        </p:nvSpPr>
        <p:spPr bwMode="auto">
          <a:xfrm>
            <a:off x="838200" y="54864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chemeClr val="bg1"/>
                </a:solidFill>
              </a:rPr>
              <a:t>16cm</a:t>
            </a:r>
          </a:p>
        </p:txBody>
      </p:sp>
      <p:sp>
        <p:nvSpPr>
          <p:cNvPr id="10253" name="TextBox 19"/>
          <p:cNvSpPr txBox="1">
            <a:spLocks noChangeArrowheads="1"/>
          </p:cNvSpPr>
          <p:nvPr/>
        </p:nvSpPr>
        <p:spPr bwMode="auto">
          <a:xfrm>
            <a:off x="7543800" y="54864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chemeClr val="bg1"/>
                </a:solidFill>
              </a:rPr>
              <a:t>16cm</a:t>
            </a:r>
          </a:p>
        </p:txBody>
      </p:sp>
      <p:sp>
        <p:nvSpPr>
          <p:cNvPr id="10254" name="TextBox 20"/>
          <p:cNvSpPr txBox="1">
            <a:spLocks noChangeArrowheads="1"/>
          </p:cNvSpPr>
          <p:nvPr/>
        </p:nvSpPr>
        <p:spPr bwMode="auto">
          <a:xfrm>
            <a:off x="2590800" y="6248400"/>
            <a:ext cx="4038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/>
              <a:t>MCNPX Simulations by UPC-Barcelona Group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15000" y="2971800"/>
            <a:ext cx="3276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6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(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  <a:latin typeface="Arial" charset="0"/>
                <a:sym typeface="Wingdings" pitchFamily="2" charset="2"/>
              </a:rPr>
              <a:t></a:t>
            </a:r>
            <a:r>
              <a:rPr lang="es-ES" sz="1600" dirty="0" err="1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see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s-ES" sz="1600" dirty="0" err="1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talk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s-ES" sz="1600" dirty="0" err="1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today</a:t>
            </a:r>
            <a:r>
              <a:rPr lang="es-ES" sz="1600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s-ES" sz="1600" dirty="0" err="1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by</a:t>
            </a:r>
            <a:r>
              <a:rPr lang="es-ES" sz="1600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 A. </a:t>
            </a:r>
            <a:r>
              <a:rPr lang="es-ES" sz="1600" dirty="0" err="1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Estrade</a:t>
            </a:r>
            <a:r>
              <a:rPr lang="es-ES" sz="1600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)</a:t>
            </a:r>
            <a:endParaRPr lang="es-ES" sz="1600" dirty="0">
              <a:solidFill>
                <a:schemeClr val="bg2">
                  <a:lumMod val="75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>
              <a:defRPr/>
            </a:pPr>
            <a:r>
              <a:rPr lang="es-E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s-E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r>
              <a:rPr lang="es-ES" sz="28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BRIKEN </a:t>
            </a:r>
            <a:r>
              <a:rPr lang="es-E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</a:t>
            </a:r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Valencia 2012</a:t>
            </a:r>
          </a:p>
        </p:txBody>
      </p:sp>
      <p:sp>
        <p:nvSpPr>
          <p:cNvPr id="11267" name="TextBox 20"/>
          <p:cNvSpPr txBox="1">
            <a:spLocks noChangeArrowheads="1"/>
          </p:cNvSpPr>
          <p:nvPr/>
        </p:nvSpPr>
        <p:spPr bwMode="auto">
          <a:xfrm>
            <a:off x="0" y="2362200"/>
            <a:ext cx="7772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600"/>
              <a:t> A flavour of the BRIKEN physics:</a:t>
            </a:r>
          </a:p>
          <a:p>
            <a:pPr lvl="1"/>
            <a:endParaRPr lang="es-ES" sz="160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0" y="2743200"/>
          <a:ext cx="914400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2209800"/>
                <a:gridCol w="5410200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Presenter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Institute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Physics</a:t>
                      </a:r>
                      <a:endParaRPr lang="es-ES" dirty="0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pPr marL="342900" indent="-342900" algn="ctr">
                        <a:buAutoNum type="alphaUcPeriod"/>
                      </a:pPr>
                      <a:r>
                        <a:rPr lang="es-ES" sz="1600" baseline="0" dirty="0" err="1" smtClean="0">
                          <a:latin typeface="+mn-lt"/>
                        </a:rPr>
                        <a:t>Estrade</a:t>
                      </a:r>
                      <a:endParaRPr lang="es-E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 smtClean="0">
                          <a:latin typeface="+mn-lt"/>
                        </a:rPr>
                        <a:t>University</a:t>
                      </a:r>
                      <a:r>
                        <a:rPr lang="es-ES" sz="1600" baseline="0" dirty="0" smtClean="0">
                          <a:latin typeface="+mn-lt"/>
                        </a:rPr>
                        <a:t> of Edinburgh, UK</a:t>
                      </a:r>
                      <a:endParaRPr lang="es-E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 smtClean="0">
                          <a:latin typeface="+mn-lt"/>
                        </a:rPr>
                        <a:t>Synergy</a:t>
                      </a:r>
                      <a:r>
                        <a:rPr lang="es-ES" sz="1600" baseline="0" dirty="0" smtClean="0">
                          <a:latin typeface="+mn-lt"/>
                        </a:rPr>
                        <a:t> </a:t>
                      </a:r>
                      <a:r>
                        <a:rPr lang="es-ES" sz="1600" baseline="0" dirty="0" err="1" smtClean="0">
                          <a:latin typeface="+mn-lt"/>
                        </a:rPr>
                        <a:t>for</a:t>
                      </a:r>
                      <a:r>
                        <a:rPr lang="es-ES" sz="1600" baseline="0" dirty="0" smtClean="0">
                          <a:latin typeface="+mn-lt"/>
                        </a:rPr>
                        <a:t> </a:t>
                      </a:r>
                      <a:r>
                        <a:rPr lang="es-ES" sz="1600" baseline="0" dirty="0" err="1" smtClean="0">
                          <a:latin typeface="+mn-lt"/>
                        </a:rPr>
                        <a:t>masses</a:t>
                      </a:r>
                      <a:r>
                        <a:rPr lang="es-ES" sz="1600" baseline="0" dirty="0" smtClean="0">
                          <a:latin typeface="+mn-lt"/>
                        </a:rPr>
                        <a:t> and </a:t>
                      </a:r>
                      <a:r>
                        <a:rPr lang="es-ES" sz="1600" baseline="0" dirty="0" err="1" smtClean="0">
                          <a:latin typeface="+mn-lt"/>
                        </a:rPr>
                        <a:t>neutron</a:t>
                      </a:r>
                      <a:r>
                        <a:rPr lang="es-ES" sz="1600" baseline="0" dirty="0" smtClean="0">
                          <a:latin typeface="+mn-lt"/>
                        </a:rPr>
                        <a:t> </a:t>
                      </a:r>
                      <a:r>
                        <a:rPr lang="es-ES" sz="1600" baseline="0" dirty="0" err="1" smtClean="0">
                          <a:latin typeface="+mn-lt"/>
                        </a:rPr>
                        <a:t>branching</a:t>
                      </a:r>
                      <a:r>
                        <a:rPr lang="es-ES" sz="1600" baseline="0" dirty="0" smtClean="0">
                          <a:latin typeface="+mn-lt"/>
                        </a:rPr>
                        <a:t> </a:t>
                      </a:r>
                      <a:r>
                        <a:rPr lang="es-ES" sz="1600" baseline="0" dirty="0" err="1" smtClean="0">
                          <a:latin typeface="+mn-lt"/>
                        </a:rPr>
                        <a:t>measurements</a:t>
                      </a:r>
                      <a:endParaRPr lang="es-ES" sz="1600" dirty="0">
                        <a:latin typeface="+mn-lt"/>
                      </a:endParaRPr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n-lt"/>
                        </a:rPr>
                        <a:t>I. </a:t>
                      </a:r>
                      <a:r>
                        <a:rPr lang="es-ES" sz="1600" dirty="0" err="1" smtClean="0">
                          <a:latin typeface="+mn-lt"/>
                        </a:rPr>
                        <a:t>Dillmann</a:t>
                      </a:r>
                      <a:r>
                        <a:rPr lang="es-ES" sz="1600" baseline="0" dirty="0" smtClean="0">
                          <a:latin typeface="+mn-lt"/>
                        </a:rPr>
                        <a:t> &amp;  </a:t>
                      </a:r>
                      <a:r>
                        <a:rPr lang="es-ES" sz="1600" dirty="0" smtClean="0">
                          <a:latin typeface="+mn-lt"/>
                        </a:rPr>
                        <a:t>M. Marta</a:t>
                      </a:r>
                      <a:endParaRPr lang="es-E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n-lt"/>
                        </a:rPr>
                        <a:t>GSI</a:t>
                      </a:r>
                      <a:r>
                        <a:rPr lang="es-ES" sz="1600" baseline="0" dirty="0" smtClean="0">
                          <a:latin typeface="+mn-lt"/>
                        </a:rPr>
                        <a:t> </a:t>
                      </a:r>
                      <a:r>
                        <a:rPr lang="es-ES" sz="1600" baseline="0" dirty="0" err="1" smtClean="0">
                          <a:latin typeface="+mn-lt"/>
                        </a:rPr>
                        <a:t>Darmstadt</a:t>
                      </a:r>
                      <a:r>
                        <a:rPr lang="es-ES" sz="1600" baseline="0" dirty="0" smtClean="0">
                          <a:latin typeface="+mn-lt"/>
                        </a:rPr>
                        <a:t>, </a:t>
                      </a:r>
                      <a:r>
                        <a:rPr lang="es-ES" sz="1600" baseline="0" dirty="0" err="1" smtClean="0">
                          <a:latin typeface="+mn-lt"/>
                        </a:rPr>
                        <a:t>Germany</a:t>
                      </a:r>
                      <a:endParaRPr lang="es-E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 smtClean="0">
                          <a:latin typeface="+mn-lt"/>
                        </a:rPr>
                        <a:t>Multiple</a:t>
                      </a:r>
                      <a:r>
                        <a:rPr lang="es-ES" sz="1600" dirty="0" smtClean="0">
                          <a:latin typeface="+mn-lt"/>
                        </a:rPr>
                        <a:t> </a:t>
                      </a:r>
                      <a:r>
                        <a:rPr lang="es-ES" sz="1600" dirty="0" err="1" smtClean="0">
                          <a:latin typeface="+mn-lt"/>
                        </a:rPr>
                        <a:t>neutron</a:t>
                      </a:r>
                      <a:r>
                        <a:rPr lang="es-ES" sz="1600" dirty="0" smtClean="0">
                          <a:latin typeface="+mn-lt"/>
                        </a:rPr>
                        <a:t> </a:t>
                      </a:r>
                      <a:r>
                        <a:rPr lang="es-ES" sz="1600" dirty="0" err="1" smtClean="0">
                          <a:latin typeface="+mn-lt"/>
                        </a:rPr>
                        <a:t>emitters</a:t>
                      </a:r>
                      <a:r>
                        <a:rPr lang="es-ES" sz="1600" dirty="0" smtClean="0">
                          <a:latin typeface="+mn-lt"/>
                        </a:rPr>
                        <a:t>,</a:t>
                      </a:r>
                      <a:r>
                        <a:rPr lang="es-ES" sz="1600" baseline="0" dirty="0" smtClean="0">
                          <a:latin typeface="+mn-lt"/>
                        </a:rPr>
                        <a:t> </a:t>
                      </a:r>
                      <a:r>
                        <a:rPr lang="es-ES" sz="1600" baseline="0" dirty="0" err="1" smtClean="0">
                          <a:latin typeface="+mn-lt"/>
                        </a:rPr>
                        <a:t>several</a:t>
                      </a:r>
                      <a:r>
                        <a:rPr lang="es-ES" sz="1600" baseline="0" dirty="0" smtClean="0">
                          <a:latin typeface="+mn-lt"/>
                        </a:rPr>
                        <a:t> </a:t>
                      </a:r>
                      <a:r>
                        <a:rPr lang="es-ES" sz="1600" baseline="0" dirty="0" err="1" smtClean="0">
                          <a:latin typeface="+mn-lt"/>
                        </a:rPr>
                        <a:t>candidates</a:t>
                      </a:r>
                      <a:r>
                        <a:rPr lang="es-ES" sz="1600" baseline="0" dirty="0" smtClean="0">
                          <a:latin typeface="+mn-lt"/>
                        </a:rPr>
                        <a:t> </a:t>
                      </a:r>
                      <a:r>
                        <a:rPr lang="es-ES" sz="1600" baseline="0" dirty="0" err="1" smtClean="0">
                          <a:latin typeface="+mn-lt"/>
                        </a:rPr>
                        <a:t>around</a:t>
                      </a:r>
                      <a:r>
                        <a:rPr lang="es-ES" sz="1600" baseline="0" dirty="0" smtClean="0">
                          <a:latin typeface="+mn-lt"/>
                        </a:rPr>
                        <a:t> </a:t>
                      </a:r>
                      <a:r>
                        <a:rPr lang="es-ES" sz="1600" baseline="30000" dirty="0" smtClean="0">
                          <a:latin typeface="+mn-lt"/>
                        </a:rPr>
                        <a:t>78</a:t>
                      </a:r>
                      <a:r>
                        <a:rPr lang="es-ES" sz="1600" baseline="0" dirty="0" smtClean="0">
                          <a:latin typeface="+mn-lt"/>
                        </a:rPr>
                        <a:t>Ni and </a:t>
                      </a:r>
                      <a:r>
                        <a:rPr lang="es-ES" sz="1600" baseline="30000" dirty="0" smtClean="0">
                          <a:latin typeface="+mn-lt"/>
                        </a:rPr>
                        <a:t>132</a:t>
                      </a:r>
                      <a:r>
                        <a:rPr lang="es-ES" sz="1600" baseline="0" dirty="0" smtClean="0">
                          <a:latin typeface="+mn-lt"/>
                        </a:rPr>
                        <a:t>Sn</a:t>
                      </a:r>
                      <a:endParaRPr lang="es-ES" sz="1600" dirty="0">
                        <a:latin typeface="+mn-lt"/>
                      </a:endParaRPr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n-lt"/>
                        </a:rPr>
                        <a:t>D. Cano-</a:t>
                      </a:r>
                      <a:r>
                        <a:rPr lang="es-ES" sz="1600" dirty="0" err="1" smtClean="0">
                          <a:latin typeface="+mn-lt"/>
                        </a:rPr>
                        <a:t>Ott</a:t>
                      </a:r>
                      <a:endParaRPr lang="es-E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n-lt"/>
                        </a:rPr>
                        <a:t>CIEMAT Madrid,</a:t>
                      </a:r>
                    </a:p>
                    <a:p>
                      <a:pPr algn="ctr"/>
                      <a:r>
                        <a:rPr lang="es-ES" sz="1600" dirty="0" err="1" smtClean="0">
                          <a:latin typeface="+mn-lt"/>
                        </a:rPr>
                        <a:t>Spain</a:t>
                      </a:r>
                      <a:endParaRPr lang="es-E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 smtClean="0">
                          <a:latin typeface="+mn-lt"/>
                        </a:rPr>
                        <a:t>High-accuracy</a:t>
                      </a:r>
                      <a:r>
                        <a:rPr lang="es-ES" sz="1600" dirty="0" smtClean="0">
                          <a:latin typeface="+mn-lt"/>
                        </a:rPr>
                        <a:t> data </a:t>
                      </a:r>
                      <a:r>
                        <a:rPr lang="es-ES" sz="1600" dirty="0" err="1" smtClean="0">
                          <a:latin typeface="+mn-lt"/>
                        </a:rPr>
                        <a:t>on</a:t>
                      </a:r>
                      <a:r>
                        <a:rPr lang="es-ES" sz="1600" dirty="0" smtClean="0">
                          <a:latin typeface="+mn-lt"/>
                        </a:rPr>
                        <a:t> FF </a:t>
                      </a:r>
                      <a:r>
                        <a:rPr lang="es-ES" sz="1600" dirty="0" err="1" smtClean="0">
                          <a:latin typeface="+mn-lt"/>
                        </a:rPr>
                        <a:t>neutron</a:t>
                      </a:r>
                      <a:r>
                        <a:rPr lang="es-ES" sz="1600" baseline="0" dirty="0" smtClean="0">
                          <a:latin typeface="+mn-lt"/>
                        </a:rPr>
                        <a:t> </a:t>
                      </a:r>
                      <a:r>
                        <a:rPr lang="es-ES" sz="1600" baseline="0" dirty="0" err="1" smtClean="0">
                          <a:latin typeface="+mn-lt"/>
                        </a:rPr>
                        <a:t>branching</a:t>
                      </a:r>
                      <a:r>
                        <a:rPr lang="es-ES" sz="1600" baseline="0" dirty="0" smtClean="0">
                          <a:latin typeface="+mn-lt"/>
                        </a:rPr>
                        <a:t> ratios </a:t>
                      </a:r>
                      <a:r>
                        <a:rPr lang="es-ES" sz="1600" baseline="0" dirty="0" err="1" smtClean="0">
                          <a:latin typeface="+mn-lt"/>
                        </a:rPr>
                        <a:t>for</a:t>
                      </a:r>
                      <a:r>
                        <a:rPr lang="es-ES" sz="1600" baseline="0" dirty="0" smtClean="0">
                          <a:latin typeface="+mn-lt"/>
                        </a:rPr>
                        <a:t> </a:t>
                      </a:r>
                      <a:r>
                        <a:rPr lang="es-ES" sz="1600" baseline="0" dirty="0" err="1" smtClean="0">
                          <a:latin typeface="+mn-lt"/>
                        </a:rPr>
                        <a:t>GenIV</a:t>
                      </a:r>
                      <a:r>
                        <a:rPr lang="es-ES" sz="1600" baseline="0" dirty="0" smtClean="0">
                          <a:latin typeface="+mn-lt"/>
                        </a:rPr>
                        <a:t> </a:t>
                      </a:r>
                      <a:r>
                        <a:rPr lang="es-ES" sz="1600" baseline="0" dirty="0" err="1" smtClean="0">
                          <a:latin typeface="+mn-lt"/>
                        </a:rPr>
                        <a:t>reactors</a:t>
                      </a:r>
                      <a:r>
                        <a:rPr lang="es-ES" sz="1600" baseline="0" dirty="0" smtClean="0">
                          <a:latin typeface="+mn-lt"/>
                        </a:rPr>
                        <a:t> and  ADS </a:t>
                      </a:r>
                      <a:r>
                        <a:rPr lang="es-ES" sz="1600" baseline="0" dirty="0" err="1" smtClean="0">
                          <a:latin typeface="+mn-lt"/>
                        </a:rPr>
                        <a:t>systems</a:t>
                      </a:r>
                      <a:endParaRPr lang="es-ES" sz="1600" dirty="0">
                        <a:latin typeface="+mn-lt"/>
                      </a:endParaRPr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n-lt"/>
                        </a:rPr>
                        <a:t>C. Domingo-Pardo</a:t>
                      </a:r>
                      <a:endParaRPr lang="es-E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n-lt"/>
                        </a:rPr>
                        <a:t>IFIC</a:t>
                      </a:r>
                      <a:r>
                        <a:rPr lang="es-ES" sz="1600" baseline="0" dirty="0" smtClean="0">
                          <a:latin typeface="+mn-lt"/>
                        </a:rPr>
                        <a:t> Valencia,</a:t>
                      </a:r>
                    </a:p>
                    <a:p>
                      <a:pPr algn="ctr"/>
                      <a:r>
                        <a:rPr lang="es-ES" sz="1600" baseline="0" dirty="0" err="1" smtClean="0">
                          <a:latin typeface="+mn-lt"/>
                        </a:rPr>
                        <a:t>Spain</a:t>
                      </a:r>
                      <a:endParaRPr lang="es-E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n-lt"/>
                        </a:rPr>
                        <a:t>b-</a:t>
                      </a:r>
                      <a:r>
                        <a:rPr lang="es-ES" sz="1600" dirty="0" err="1" smtClean="0">
                          <a:latin typeface="+mn-lt"/>
                        </a:rPr>
                        <a:t>delayed</a:t>
                      </a:r>
                      <a:r>
                        <a:rPr lang="es-ES" sz="1600" dirty="0" smtClean="0">
                          <a:latin typeface="+mn-lt"/>
                        </a:rPr>
                        <a:t> n-</a:t>
                      </a:r>
                      <a:r>
                        <a:rPr lang="es-ES" sz="1600" dirty="0" err="1" smtClean="0">
                          <a:latin typeface="+mn-lt"/>
                        </a:rPr>
                        <a:t>emission</a:t>
                      </a:r>
                      <a:r>
                        <a:rPr lang="es-ES" sz="1600" dirty="0" smtClean="0">
                          <a:latin typeface="+mn-lt"/>
                        </a:rPr>
                        <a:t> </a:t>
                      </a:r>
                      <a:r>
                        <a:rPr lang="es-ES" sz="1600" dirty="0" err="1" smtClean="0">
                          <a:latin typeface="+mn-lt"/>
                        </a:rPr>
                        <a:t>for</a:t>
                      </a:r>
                      <a:r>
                        <a:rPr lang="es-ES" sz="1600" dirty="0" smtClean="0">
                          <a:latin typeface="+mn-lt"/>
                        </a:rPr>
                        <a:t> </a:t>
                      </a:r>
                      <a:r>
                        <a:rPr lang="es-ES" sz="1600" dirty="0" err="1" smtClean="0">
                          <a:latin typeface="+mn-lt"/>
                        </a:rPr>
                        <a:t>the</a:t>
                      </a:r>
                      <a:r>
                        <a:rPr lang="es-ES" sz="1600" dirty="0" smtClean="0">
                          <a:latin typeface="+mn-lt"/>
                        </a:rPr>
                        <a:t> </a:t>
                      </a:r>
                      <a:r>
                        <a:rPr lang="es-ES" sz="1600" dirty="0" err="1" smtClean="0">
                          <a:latin typeface="+mn-lt"/>
                        </a:rPr>
                        <a:t>Rare</a:t>
                      </a:r>
                      <a:r>
                        <a:rPr lang="es-ES" sz="1600" dirty="0" smtClean="0">
                          <a:latin typeface="+mn-lt"/>
                        </a:rPr>
                        <a:t> </a:t>
                      </a:r>
                      <a:r>
                        <a:rPr lang="es-ES" sz="1600" dirty="0" err="1" smtClean="0">
                          <a:latin typeface="+mn-lt"/>
                        </a:rPr>
                        <a:t>Earth</a:t>
                      </a:r>
                      <a:r>
                        <a:rPr lang="es-ES" sz="1600" dirty="0" smtClean="0">
                          <a:latin typeface="+mn-lt"/>
                        </a:rPr>
                        <a:t> </a:t>
                      </a:r>
                      <a:r>
                        <a:rPr lang="es-ES" sz="1600" dirty="0" err="1" smtClean="0">
                          <a:latin typeface="+mn-lt"/>
                        </a:rPr>
                        <a:t>Peak</a:t>
                      </a:r>
                      <a:r>
                        <a:rPr lang="es-ES" sz="1600" dirty="0" smtClean="0"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es-ES" sz="1600" dirty="0" smtClean="0">
                          <a:latin typeface="+mn-lt"/>
                        </a:rPr>
                        <a:t>(A</a:t>
                      </a:r>
                      <a:r>
                        <a:rPr lang="es-ES" sz="1600" baseline="0" dirty="0" smtClean="0">
                          <a:latin typeface="+mn-lt"/>
                        </a:rPr>
                        <a:t> =160 </a:t>
                      </a:r>
                      <a:r>
                        <a:rPr lang="es-ES" sz="1600" baseline="0" dirty="0" err="1" smtClean="0">
                          <a:latin typeface="+mn-lt"/>
                        </a:rPr>
                        <a:t>region</a:t>
                      </a:r>
                      <a:r>
                        <a:rPr lang="es-ES" sz="1600" baseline="0" dirty="0" smtClean="0">
                          <a:latin typeface="+mn-lt"/>
                        </a:rPr>
                        <a:t>)</a:t>
                      </a:r>
                      <a:endParaRPr lang="es-ES" sz="1600" dirty="0">
                        <a:latin typeface="+mn-lt"/>
                      </a:endParaRPr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n-lt"/>
                        </a:rPr>
                        <a:t>F. Montes</a:t>
                      </a:r>
                      <a:endParaRPr lang="es-E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n-lt"/>
                        </a:rPr>
                        <a:t>NSCL-MSU,</a:t>
                      </a:r>
                    </a:p>
                    <a:p>
                      <a:pPr algn="ctr"/>
                      <a:r>
                        <a:rPr lang="es-ES" sz="1600" dirty="0" smtClean="0">
                          <a:latin typeface="+mn-lt"/>
                        </a:rPr>
                        <a:t>USA</a:t>
                      </a:r>
                      <a:endParaRPr lang="es-E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n-lt"/>
                        </a:rPr>
                        <a:t>b-</a:t>
                      </a:r>
                      <a:r>
                        <a:rPr lang="es-ES" sz="1600" dirty="0" err="1" smtClean="0">
                          <a:latin typeface="+mn-lt"/>
                        </a:rPr>
                        <a:t>decay</a:t>
                      </a:r>
                      <a:r>
                        <a:rPr lang="es-ES" sz="1600" dirty="0" smtClean="0">
                          <a:latin typeface="+mn-lt"/>
                        </a:rPr>
                        <a:t> </a:t>
                      </a:r>
                      <a:r>
                        <a:rPr lang="es-ES" sz="1600" dirty="0" err="1" smtClean="0">
                          <a:latin typeface="+mn-lt"/>
                        </a:rPr>
                        <a:t>studies</a:t>
                      </a:r>
                      <a:r>
                        <a:rPr lang="es-ES" sz="1600" dirty="0" smtClean="0">
                          <a:latin typeface="+mn-lt"/>
                        </a:rPr>
                        <a:t> </a:t>
                      </a:r>
                      <a:r>
                        <a:rPr lang="es-ES" sz="1600" dirty="0" err="1" smtClean="0">
                          <a:latin typeface="+mn-lt"/>
                        </a:rPr>
                        <a:t>relevant</a:t>
                      </a:r>
                      <a:r>
                        <a:rPr lang="es-ES" sz="1600" dirty="0" smtClean="0">
                          <a:latin typeface="+mn-lt"/>
                        </a:rPr>
                        <a:t> </a:t>
                      </a:r>
                      <a:r>
                        <a:rPr lang="es-ES" sz="1600" dirty="0" err="1" smtClean="0">
                          <a:latin typeface="+mn-lt"/>
                        </a:rPr>
                        <a:t>for</a:t>
                      </a:r>
                      <a:r>
                        <a:rPr lang="es-ES" sz="1600" dirty="0" smtClean="0">
                          <a:latin typeface="+mn-lt"/>
                        </a:rPr>
                        <a:t> </a:t>
                      </a:r>
                      <a:r>
                        <a:rPr lang="es-ES" sz="1600" dirty="0" err="1" smtClean="0">
                          <a:latin typeface="+mn-lt"/>
                        </a:rPr>
                        <a:t>the</a:t>
                      </a:r>
                      <a:r>
                        <a:rPr lang="es-ES" sz="1600" dirty="0" smtClean="0">
                          <a:latin typeface="+mn-lt"/>
                        </a:rPr>
                        <a:t> A=130</a:t>
                      </a:r>
                      <a:r>
                        <a:rPr lang="es-ES" sz="1600" baseline="0" dirty="0" smtClean="0">
                          <a:latin typeface="+mn-lt"/>
                        </a:rPr>
                        <a:t> r-</a:t>
                      </a:r>
                      <a:r>
                        <a:rPr lang="es-ES" sz="1600" baseline="0" dirty="0" err="1" smtClean="0">
                          <a:latin typeface="+mn-lt"/>
                        </a:rPr>
                        <a:t>process</a:t>
                      </a:r>
                      <a:r>
                        <a:rPr lang="es-ES" sz="1600" baseline="0" dirty="0" smtClean="0">
                          <a:latin typeface="+mn-lt"/>
                        </a:rPr>
                        <a:t> </a:t>
                      </a:r>
                      <a:r>
                        <a:rPr lang="es-ES" sz="1600" baseline="0" dirty="0" err="1" smtClean="0">
                          <a:latin typeface="+mn-lt"/>
                        </a:rPr>
                        <a:t>peak</a:t>
                      </a:r>
                      <a:r>
                        <a:rPr lang="es-ES" sz="1600" baseline="0" dirty="0" smtClean="0">
                          <a:latin typeface="+mn-lt"/>
                        </a:rPr>
                        <a:t> (</a:t>
                      </a:r>
                      <a:r>
                        <a:rPr lang="es-ES" sz="1600" baseline="30000" dirty="0" smtClean="0">
                          <a:latin typeface="+mn-lt"/>
                        </a:rPr>
                        <a:t>139</a:t>
                      </a:r>
                      <a:r>
                        <a:rPr lang="es-ES" sz="1600" baseline="0" dirty="0" smtClean="0">
                          <a:latin typeface="+mn-lt"/>
                        </a:rPr>
                        <a:t>Sb)</a:t>
                      </a:r>
                      <a:endParaRPr lang="es-ES" sz="16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298" name="TextBox 23"/>
          <p:cNvSpPr txBox="1">
            <a:spLocks noChangeArrowheads="1"/>
          </p:cNvSpPr>
          <p:nvPr/>
        </p:nvSpPr>
        <p:spPr bwMode="auto">
          <a:xfrm>
            <a:off x="0" y="966787"/>
            <a:ext cx="91440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600" dirty="0"/>
              <a:t> General </a:t>
            </a:r>
            <a:r>
              <a:rPr lang="es-ES" sz="1600" dirty="0" err="1"/>
              <a:t>talks</a:t>
            </a:r>
            <a:r>
              <a:rPr lang="es-ES" sz="1600" dirty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s-ES" sz="1600" dirty="0"/>
              <a:t> </a:t>
            </a:r>
            <a:r>
              <a:rPr lang="es-ES" sz="1600" dirty="0" err="1"/>
              <a:t>Experiments</a:t>
            </a:r>
            <a:r>
              <a:rPr lang="es-ES" sz="1600" dirty="0"/>
              <a:t> </a:t>
            </a:r>
            <a:r>
              <a:rPr lang="es-ES" sz="1600" dirty="0" err="1"/>
              <a:t>with</a:t>
            </a:r>
            <a:r>
              <a:rPr lang="es-ES" sz="1600" dirty="0"/>
              <a:t> BELEN detector at JYFL and at GSI, </a:t>
            </a:r>
            <a:r>
              <a:rPr lang="es-ES" sz="1600" dirty="0" err="1"/>
              <a:t>R.Caballero</a:t>
            </a:r>
            <a:r>
              <a:rPr lang="es-ES" sz="1600" dirty="0"/>
              <a:t> (UPC)</a:t>
            </a:r>
          </a:p>
          <a:p>
            <a:pPr lvl="1">
              <a:buFont typeface="Arial" pitchFamily="34" charset="0"/>
              <a:buChar char="•"/>
            </a:pPr>
            <a:r>
              <a:rPr lang="es-ES" sz="1600" dirty="0"/>
              <a:t> (</a:t>
            </a:r>
            <a:r>
              <a:rPr lang="es-ES" sz="1600" dirty="0" err="1"/>
              <a:t>early</a:t>
            </a:r>
            <a:r>
              <a:rPr lang="es-ES" sz="1600" dirty="0"/>
              <a:t>) </a:t>
            </a:r>
            <a:r>
              <a:rPr lang="es-ES" sz="1600" dirty="0" err="1"/>
              <a:t>Plans</a:t>
            </a:r>
            <a:r>
              <a:rPr lang="es-ES" sz="1600" dirty="0"/>
              <a:t> </a:t>
            </a:r>
            <a:r>
              <a:rPr lang="es-ES" sz="1600" dirty="0" err="1"/>
              <a:t>for</a:t>
            </a:r>
            <a:r>
              <a:rPr lang="es-ES" sz="1600" dirty="0"/>
              <a:t> VANDLE at RIKEN, </a:t>
            </a:r>
            <a:r>
              <a:rPr lang="es-ES" sz="1600" dirty="0" err="1"/>
              <a:t>M.Madurga</a:t>
            </a:r>
            <a:r>
              <a:rPr lang="es-ES" sz="1600" dirty="0"/>
              <a:t> (Univ. of Tennessee)</a:t>
            </a:r>
          </a:p>
        </p:txBody>
      </p:sp>
      <p:sp>
        <p:nvSpPr>
          <p:cNvPr id="11301" name="TextBox 20"/>
          <p:cNvSpPr txBox="1">
            <a:spLocks noChangeArrowheads="1"/>
          </p:cNvSpPr>
          <p:nvPr/>
        </p:nvSpPr>
        <p:spPr bwMode="auto">
          <a:xfrm>
            <a:off x="457200" y="1752600"/>
            <a:ext cx="7772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600"/>
              <a:t> One talk dedicated to Digital Data Acquisition System (J.Agramunt)</a:t>
            </a:r>
          </a:p>
          <a:p>
            <a:pPr lvl="1"/>
            <a:endParaRPr lang="es-E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>
              <a:defRPr/>
            </a:pPr>
            <a:r>
              <a:rPr lang="es-E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s-E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r>
              <a:rPr lang="es-ES" sz="28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BRIKEN </a:t>
            </a:r>
            <a:r>
              <a:rPr lang="es-E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</a:t>
            </a:r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Tokyo</a:t>
            </a:r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2013</a:t>
            </a:r>
          </a:p>
        </p:txBody>
      </p:sp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2"/>
          <a:srcRect l="20750" t="37402" r="20750" b="8858"/>
          <a:stretch>
            <a:fillRect/>
          </a:stretch>
        </p:blipFill>
        <p:spPr bwMode="auto">
          <a:xfrm>
            <a:off x="152400" y="762000"/>
            <a:ext cx="5334000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1905000" y="849312"/>
            <a:ext cx="18367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rgbClr val="0070C0"/>
                </a:solidFill>
              </a:rPr>
              <a:t>2</a:t>
            </a:r>
            <a:r>
              <a:rPr lang="es-ES" baseline="30000">
                <a:solidFill>
                  <a:srgbClr val="0070C0"/>
                </a:solidFill>
              </a:rPr>
              <a:t>nd </a:t>
            </a:r>
            <a:r>
              <a:rPr lang="es-ES">
                <a:solidFill>
                  <a:srgbClr val="0070C0"/>
                </a:solidFill>
              </a:rPr>
              <a:t>BRIKEN Workshop:</a:t>
            </a:r>
          </a:p>
          <a:p>
            <a:r>
              <a:rPr lang="es-ES">
                <a:solidFill>
                  <a:srgbClr val="0070C0"/>
                </a:solidFill>
              </a:rPr>
              <a:t>27 participants</a:t>
            </a:r>
          </a:p>
        </p:txBody>
      </p:sp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3"/>
          <a:srcRect l="32649" t="33957" r="11067" b="7382"/>
          <a:stretch>
            <a:fillRect/>
          </a:stretch>
        </p:blipFill>
        <p:spPr bwMode="auto">
          <a:xfrm>
            <a:off x="5562600" y="773112"/>
            <a:ext cx="35814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C:\user\Guillem\Projects\BRIKEN\229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026" y="3809872"/>
            <a:ext cx="1521574" cy="1524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8 CuadroTexto"/>
          <p:cNvSpPr txBox="1"/>
          <p:nvPr/>
        </p:nvSpPr>
        <p:spPr>
          <a:xfrm>
            <a:off x="0" y="3505200"/>
            <a:ext cx="571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149 </a:t>
            </a:r>
            <a:r>
              <a:rPr lang="en-US" sz="14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He counters, UPC, 5MeV max. neutron energy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7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82349313"/>
              </p:ext>
            </p:extLst>
          </p:nvPr>
        </p:nvGraphicFramePr>
        <p:xfrm>
          <a:off x="0" y="3886200"/>
          <a:ext cx="3101763" cy="1832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932"/>
                <a:gridCol w="913932"/>
                <a:gridCol w="12738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Radii (cm)</a:t>
                      </a:r>
                      <a:endParaRPr lang="en-US" sz="1000" noProof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Number of counters</a:t>
                      </a:r>
                      <a:endParaRPr lang="en-US" sz="1000" noProof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Institute</a:t>
                      </a:r>
                      <a:endParaRPr lang="en-US" sz="1000" noProof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12.5</a:t>
                      </a:r>
                      <a:endParaRPr lang="en-US" sz="1000" noProof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000" noProof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ORNL</a:t>
                      </a:r>
                      <a:endParaRPr lang="en-US" sz="1000" noProof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s-ES" sz="100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19.5</a:t>
                      </a:r>
                      <a:endParaRPr lang="en-US" sz="1000" noProof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en-US" sz="1000" noProof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UPC</a:t>
                      </a:r>
                      <a:endParaRPr lang="en-US" sz="1000" noProof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s-ES" sz="100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25.0</a:t>
                      </a:r>
                      <a:endParaRPr lang="en-US" sz="1000" noProof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10+13x2+15</a:t>
                      </a:r>
                      <a:endParaRPr lang="en-US" sz="1000" noProof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GSI+RIKEN+JINR</a:t>
                      </a:r>
                      <a:endParaRPr lang="en-US" sz="1000" noProof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s-ES" sz="100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30.5</a:t>
                      </a:r>
                      <a:endParaRPr lang="en-US" sz="1000" noProof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US" sz="1000" noProof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ORNL</a:t>
                      </a:r>
                      <a:endParaRPr lang="en-US" sz="1000" noProof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36.0</a:t>
                      </a:r>
                      <a:endParaRPr lang="en-US" sz="1000" noProof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US" sz="1000" noProof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ORNL</a:t>
                      </a:r>
                      <a:endParaRPr lang="en-US" sz="1000" noProof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8" name="Picture 4" descr="C:\user\Guillem\Projects\BRIKEN\229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971800"/>
            <a:ext cx="3200400" cy="2113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n 5" descr="gsbriken2-3-clovers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88" t="35818" r="14684" b="35895"/>
          <a:stretch/>
        </p:blipFill>
        <p:spPr>
          <a:xfrm>
            <a:off x="3352800" y="5410200"/>
            <a:ext cx="2290952" cy="1305258"/>
          </a:xfrm>
          <a:prstGeom prst="rect">
            <a:avLst/>
          </a:prstGeom>
        </p:spPr>
      </p:pic>
      <p:sp>
        <p:nvSpPr>
          <p:cNvPr id="30" name="CuadroTexto 9"/>
          <p:cNvSpPr txBox="1"/>
          <p:nvPr/>
        </p:nvSpPr>
        <p:spPr>
          <a:xfrm>
            <a:off x="6096000" y="5334000"/>
            <a:ext cx="1415772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UPC: 42</a:t>
            </a:r>
          </a:p>
          <a:p>
            <a:r>
              <a:rPr lang="en-US" sz="1100" dirty="0" smtClean="0"/>
              <a:t>GSI: 10</a:t>
            </a:r>
          </a:p>
          <a:p>
            <a:r>
              <a:rPr lang="en-US" sz="1100" dirty="0" smtClean="0"/>
              <a:t>ORNLs: 16</a:t>
            </a:r>
          </a:p>
          <a:p>
            <a:r>
              <a:rPr lang="en-US" sz="1100" dirty="0" err="1" smtClean="0"/>
              <a:t>ORNLl</a:t>
            </a:r>
            <a:r>
              <a:rPr lang="en-US" sz="1100" dirty="0" smtClean="0"/>
              <a:t>: 48</a:t>
            </a:r>
          </a:p>
          <a:p>
            <a:r>
              <a:rPr lang="en-US" sz="1100" dirty="0" smtClean="0"/>
              <a:t>RIKEN: 24</a:t>
            </a:r>
          </a:p>
          <a:p>
            <a:r>
              <a:rPr lang="en-US" sz="1100" dirty="0" err="1" smtClean="0"/>
              <a:t>Eff</a:t>
            </a:r>
            <a:r>
              <a:rPr lang="en-US" sz="1100" dirty="0" smtClean="0"/>
              <a:t>(0.5MeV)=71.7%</a:t>
            </a:r>
          </a:p>
          <a:p>
            <a:r>
              <a:rPr lang="en-US" sz="1100" dirty="0" err="1" smtClean="0"/>
              <a:t>Eff</a:t>
            </a:r>
            <a:r>
              <a:rPr lang="en-US" sz="1100" dirty="0" smtClean="0"/>
              <a:t>(2.5MeV)=61.3%</a:t>
            </a:r>
            <a:endParaRPr lang="en-US" sz="1100" dirty="0"/>
          </a:p>
        </p:txBody>
      </p:sp>
      <p:sp>
        <p:nvSpPr>
          <p:cNvPr id="31" name="TextBox 30"/>
          <p:cNvSpPr txBox="1"/>
          <p:nvPr/>
        </p:nvSpPr>
        <p:spPr>
          <a:xfrm>
            <a:off x="5029200" y="6488668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IFIC, J.L. </a:t>
            </a:r>
            <a:r>
              <a:rPr lang="es-ES" sz="1400" dirty="0" err="1" smtClean="0"/>
              <a:t>Taín</a:t>
            </a:r>
            <a:endParaRPr lang="es-E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152400" y="6019800"/>
            <a:ext cx="3200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600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sym typeface="Wingdings" pitchFamily="2" charset="2"/>
              </a:rPr>
              <a:t></a:t>
            </a:r>
            <a:r>
              <a:rPr lang="es-ES" sz="1600" dirty="0" err="1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see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s-ES" sz="1600" dirty="0" err="1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talks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s-ES" sz="1600" dirty="0" err="1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today</a:t>
            </a:r>
            <a:r>
              <a:rPr lang="es-ES" sz="1600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 PM </a:t>
            </a:r>
            <a:r>
              <a:rPr lang="es-ES" sz="1600" dirty="0" err="1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by</a:t>
            </a:r>
            <a:r>
              <a:rPr lang="es-ES" sz="1600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s-ES" sz="1600" dirty="0" err="1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Phong</a:t>
            </a:r>
            <a:r>
              <a:rPr lang="es-ES" sz="1600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 Vi, </a:t>
            </a:r>
            <a:r>
              <a:rPr lang="es-ES" sz="1600" dirty="0" err="1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G.Cortes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s-ES" sz="1600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and A. Tarifeño</a:t>
            </a:r>
            <a:endParaRPr lang="es-ES" sz="1600" dirty="0">
              <a:solidFill>
                <a:schemeClr val="bg2">
                  <a:lumMod val="75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>
              <a:defRPr/>
            </a:pPr>
            <a:r>
              <a:rPr lang="es-E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s-E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r>
              <a:rPr lang="es-ES" sz="28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BRIKEN </a:t>
            </a:r>
            <a:r>
              <a:rPr lang="es-E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</a:t>
            </a:r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Tokyo</a:t>
            </a:r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2013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 r="44094"/>
          <a:stretch>
            <a:fillRect/>
          </a:stretch>
        </p:blipFill>
        <p:spPr bwMode="auto">
          <a:xfrm>
            <a:off x="2743201" y="1066800"/>
            <a:ext cx="205330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1" y="1143000"/>
            <a:ext cx="1904999" cy="184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28600" y="6858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 </a:t>
            </a:r>
            <a:r>
              <a:rPr lang="es-ES" dirty="0" err="1" smtClean="0"/>
              <a:t>Preliminary</a:t>
            </a:r>
            <a:r>
              <a:rPr lang="es-ES" dirty="0" smtClean="0"/>
              <a:t> AIDA performance test </a:t>
            </a:r>
            <a:r>
              <a:rPr lang="es-ES" dirty="0" err="1" smtClean="0"/>
              <a:t>results</a:t>
            </a:r>
            <a:r>
              <a:rPr lang="es-ES" dirty="0" smtClean="0"/>
              <a:t>:</a:t>
            </a:r>
            <a:endParaRPr lang="es-ES" dirty="0"/>
          </a:p>
        </p:txBody>
      </p:sp>
      <p:sp>
        <p:nvSpPr>
          <p:cNvPr id="14" name="TextBox 13"/>
          <p:cNvSpPr txBox="1"/>
          <p:nvPr/>
        </p:nvSpPr>
        <p:spPr>
          <a:xfrm>
            <a:off x="4876800" y="685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3">
                    <a:lumMod val="65000"/>
                  </a:schemeClr>
                </a:solidFill>
                <a:sym typeface="Wingdings" pitchFamily="2" charset="2"/>
              </a:rPr>
              <a:t> </a:t>
            </a:r>
            <a:r>
              <a:rPr lang="es-ES" dirty="0" err="1" smtClean="0">
                <a:solidFill>
                  <a:schemeClr val="accent3">
                    <a:lumMod val="65000"/>
                  </a:schemeClr>
                </a:solidFill>
                <a:sym typeface="Wingdings" pitchFamily="2" charset="2"/>
              </a:rPr>
              <a:t>See</a:t>
            </a:r>
            <a:r>
              <a:rPr lang="es-ES" dirty="0" smtClean="0">
                <a:solidFill>
                  <a:schemeClr val="accent3">
                    <a:lumMod val="65000"/>
                  </a:schemeClr>
                </a:solidFill>
                <a:sym typeface="Wingdings" pitchFamily="2" charset="2"/>
              </a:rPr>
              <a:t> </a:t>
            </a:r>
            <a:r>
              <a:rPr lang="es-ES" dirty="0" err="1" smtClean="0">
                <a:solidFill>
                  <a:schemeClr val="accent3">
                    <a:lumMod val="65000"/>
                  </a:schemeClr>
                </a:solidFill>
                <a:sym typeface="Wingdings" pitchFamily="2" charset="2"/>
              </a:rPr>
              <a:t>talk</a:t>
            </a:r>
            <a:r>
              <a:rPr lang="es-ES" dirty="0" smtClean="0">
                <a:solidFill>
                  <a:schemeClr val="accent3">
                    <a:lumMod val="65000"/>
                  </a:schemeClr>
                </a:solidFill>
                <a:sym typeface="Wingdings" pitchFamily="2" charset="2"/>
              </a:rPr>
              <a:t> </a:t>
            </a:r>
            <a:r>
              <a:rPr lang="es-ES" dirty="0" err="1" smtClean="0">
                <a:solidFill>
                  <a:schemeClr val="accent3">
                    <a:lumMod val="65000"/>
                  </a:schemeClr>
                </a:solidFill>
                <a:sym typeface="Wingdings" pitchFamily="2" charset="2"/>
              </a:rPr>
              <a:t>by</a:t>
            </a:r>
            <a:r>
              <a:rPr lang="es-ES" dirty="0" smtClean="0">
                <a:solidFill>
                  <a:schemeClr val="accent3">
                    <a:lumMod val="65000"/>
                  </a:schemeClr>
                </a:solidFill>
                <a:sym typeface="Wingdings" pitchFamily="2" charset="2"/>
              </a:rPr>
              <a:t> A. </a:t>
            </a:r>
            <a:r>
              <a:rPr lang="es-ES" dirty="0" err="1" smtClean="0">
                <a:solidFill>
                  <a:schemeClr val="accent3">
                    <a:lumMod val="65000"/>
                  </a:schemeClr>
                </a:solidFill>
                <a:sym typeface="Wingdings" pitchFamily="2" charset="2"/>
              </a:rPr>
              <a:t>Estrade</a:t>
            </a:r>
            <a:r>
              <a:rPr lang="es-ES" dirty="0" smtClean="0">
                <a:solidFill>
                  <a:schemeClr val="accent3">
                    <a:lumMod val="65000"/>
                  </a:schemeClr>
                </a:solidFill>
                <a:sym typeface="Wingdings" pitchFamily="2" charset="2"/>
              </a:rPr>
              <a:t> </a:t>
            </a:r>
            <a:r>
              <a:rPr lang="es-ES" dirty="0" err="1" smtClean="0">
                <a:solidFill>
                  <a:schemeClr val="accent3">
                    <a:lumMod val="65000"/>
                  </a:schemeClr>
                </a:solidFill>
                <a:sym typeface="Wingdings" pitchFamily="2" charset="2"/>
              </a:rPr>
              <a:t>today</a:t>
            </a:r>
            <a:endParaRPr lang="es-ES" dirty="0">
              <a:solidFill>
                <a:schemeClr val="accent3">
                  <a:lumMod val="65000"/>
                </a:schemeClr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0" y="3124200"/>
          <a:ext cx="5333999" cy="363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2164"/>
                <a:gridCol w="1461370"/>
                <a:gridCol w="2630465"/>
              </a:tblGrid>
              <a:tr h="201569">
                <a:tc>
                  <a:txBody>
                    <a:bodyPr/>
                    <a:lstStyle/>
                    <a:p>
                      <a:r>
                        <a:rPr lang="es-ES" sz="1000" dirty="0" err="1" smtClean="0"/>
                        <a:t>Presenter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err="1" smtClean="0"/>
                        <a:t>Topic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err="1" smtClean="0"/>
                        <a:t>Nuclei</a:t>
                      </a:r>
                      <a:endParaRPr lang="es-ES" sz="1000" dirty="0"/>
                    </a:p>
                  </a:txBody>
                  <a:tcPr/>
                </a:tc>
              </a:tr>
              <a:tr h="207868">
                <a:tc>
                  <a:txBody>
                    <a:bodyPr/>
                    <a:lstStyle/>
                    <a:p>
                      <a:r>
                        <a:rPr lang="es-ES" sz="1000" dirty="0" err="1" smtClean="0"/>
                        <a:t>S.Nishimura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50" dirty="0" smtClean="0"/>
                        <a:t>2nd r-</a:t>
                      </a:r>
                      <a:r>
                        <a:rPr lang="es-ES" sz="1050" dirty="0" err="1" smtClean="0"/>
                        <a:t>process</a:t>
                      </a:r>
                      <a:r>
                        <a:rPr lang="es-ES" sz="1050" dirty="0" smtClean="0"/>
                        <a:t> </a:t>
                      </a:r>
                      <a:r>
                        <a:rPr lang="es-ES" sz="1050" dirty="0" err="1" smtClean="0"/>
                        <a:t>peak</a:t>
                      </a:r>
                      <a:endParaRPr lang="es-E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smtClean="0"/>
                        <a:t>A=110-125</a:t>
                      </a:r>
                    </a:p>
                  </a:txBody>
                  <a:tcPr/>
                </a:tc>
              </a:tr>
              <a:tr h="207868">
                <a:tc>
                  <a:txBody>
                    <a:bodyPr/>
                    <a:lstStyle/>
                    <a:p>
                      <a:r>
                        <a:rPr lang="es-ES" sz="1000" dirty="0" smtClean="0"/>
                        <a:t>F. Montes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50" dirty="0" smtClean="0"/>
                        <a:t>2nd r-</a:t>
                      </a:r>
                      <a:r>
                        <a:rPr lang="es-ES" sz="1050" dirty="0" err="1" smtClean="0"/>
                        <a:t>process</a:t>
                      </a:r>
                      <a:r>
                        <a:rPr lang="es-ES" sz="1050" dirty="0" smtClean="0"/>
                        <a:t> </a:t>
                      </a:r>
                      <a:r>
                        <a:rPr lang="es-ES" sz="1050" dirty="0" err="1" smtClean="0"/>
                        <a:t>peak</a:t>
                      </a:r>
                      <a:endParaRPr lang="es-E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baseline="30000" dirty="0" smtClean="0"/>
                        <a:t>139</a:t>
                      </a:r>
                      <a:r>
                        <a:rPr lang="es-ES" sz="1000" dirty="0" smtClean="0"/>
                        <a:t>Sb</a:t>
                      </a:r>
                      <a:endParaRPr lang="es-ES" sz="1000" dirty="0"/>
                    </a:p>
                  </a:txBody>
                  <a:tcPr/>
                </a:tc>
              </a:tr>
              <a:tr h="207868">
                <a:tc>
                  <a:txBody>
                    <a:bodyPr/>
                    <a:lstStyle/>
                    <a:p>
                      <a:r>
                        <a:rPr lang="es-ES" sz="1000" dirty="0" err="1" smtClean="0"/>
                        <a:t>C.Domingo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50" dirty="0" smtClean="0"/>
                        <a:t>REP</a:t>
                      </a:r>
                      <a:endParaRPr lang="es-E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baseline="30000" dirty="0" smtClean="0"/>
                        <a:t>151</a:t>
                      </a:r>
                      <a:r>
                        <a:rPr lang="es-ES" sz="1000" dirty="0" smtClean="0"/>
                        <a:t>La-</a:t>
                      </a:r>
                      <a:r>
                        <a:rPr lang="es-ES" sz="1000" baseline="30000" dirty="0" smtClean="0"/>
                        <a:t>173</a:t>
                      </a:r>
                      <a:r>
                        <a:rPr lang="es-ES" sz="1000" dirty="0" smtClean="0"/>
                        <a:t>Tb, </a:t>
                      </a:r>
                      <a:r>
                        <a:rPr lang="es-ES" sz="1000" dirty="0" err="1" smtClean="0"/>
                        <a:t>etc</a:t>
                      </a:r>
                      <a:endParaRPr lang="es-ES" sz="1000" dirty="0"/>
                    </a:p>
                  </a:txBody>
                  <a:tcPr/>
                </a:tc>
              </a:tr>
              <a:tr h="207868">
                <a:tc>
                  <a:txBody>
                    <a:bodyPr/>
                    <a:lstStyle/>
                    <a:p>
                      <a:r>
                        <a:rPr lang="es-ES" sz="1000" dirty="0" err="1" smtClean="0"/>
                        <a:t>M.Marta</a:t>
                      </a:r>
                      <a:r>
                        <a:rPr lang="es-ES" sz="1000" baseline="0" dirty="0" smtClean="0"/>
                        <a:t> </a:t>
                      </a:r>
                      <a:r>
                        <a:rPr lang="es-ES" sz="1000" baseline="0" dirty="0" err="1" smtClean="0"/>
                        <a:t>I.Dillmann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50" dirty="0" err="1" smtClean="0"/>
                        <a:t>Multiple</a:t>
                      </a:r>
                      <a:r>
                        <a:rPr lang="es-ES" sz="1050" dirty="0" smtClean="0"/>
                        <a:t> n’s,2n, 3n</a:t>
                      </a:r>
                      <a:endParaRPr lang="es-E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baseline="30000" dirty="0" smtClean="0"/>
                        <a:t>78</a:t>
                      </a:r>
                      <a:r>
                        <a:rPr lang="es-ES" sz="1000" dirty="0" smtClean="0"/>
                        <a:t>Ni (</a:t>
                      </a:r>
                      <a:r>
                        <a:rPr lang="es-ES" sz="1000" baseline="30000" dirty="0" smtClean="0"/>
                        <a:t>76</a:t>
                      </a:r>
                      <a:r>
                        <a:rPr lang="es-ES" sz="1000" dirty="0" smtClean="0"/>
                        <a:t>Co-</a:t>
                      </a:r>
                      <a:r>
                        <a:rPr lang="es-ES" sz="1000" baseline="30000" dirty="0" smtClean="0"/>
                        <a:t>81</a:t>
                      </a:r>
                      <a:r>
                        <a:rPr lang="es-ES" sz="1000" dirty="0" smtClean="0"/>
                        <a:t>Cu), </a:t>
                      </a:r>
                      <a:r>
                        <a:rPr lang="es-ES" sz="1000" dirty="0" err="1" smtClean="0"/>
                        <a:t>etc</a:t>
                      </a:r>
                      <a:endParaRPr lang="es-ES" sz="1000" dirty="0" smtClean="0"/>
                    </a:p>
                  </a:txBody>
                  <a:tcPr/>
                </a:tc>
              </a:tr>
              <a:tr h="207868">
                <a:tc>
                  <a:txBody>
                    <a:bodyPr/>
                    <a:lstStyle/>
                    <a:p>
                      <a:r>
                        <a:rPr lang="es-ES" sz="1000" dirty="0" err="1" smtClean="0"/>
                        <a:t>K.Rykaczewski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50" dirty="0" err="1" smtClean="0"/>
                        <a:t>Multiple</a:t>
                      </a:r>
                      <a:r>
                        <a:rPr lang="es-ES" sz="1050" dirty="0" smtClean="0"/>
                        <a:t> n</a:t>
                      </a:r>
                      <a:endParaRPr lang="es-E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baseline="30000" dirty="0" smtClean="0"/>
                        <a:t>78</a:t>
                      </a:r>
                      <a:r>
                        <a:rPr lang="es-ES" sz="1000" dirty="0" smtClean="0"/>
                        <a:t>Ni-</a:t>
                      </a:r>
                      <a:r>
                        <a:rPr lang="es-ES" sz="1000" baseline="30000" dirty="0" smtClean="0"/>
                        <a:t>81</a:t>
                      </a:r>
                      <a:r>
                        <a:rPr lang="es-ES" sz="1000" dirty="0" smtClean="0"/>
                        <a:t>Ga, </a:t>
                      </a:r>
                      <a:r>
                        <a:rPr lang="es-ES" sz="1000" dirty="0" err="1" smtClean="0"/>
                        <a:t>etc</a:t>
                      </a:r>
                      <a:endParaRPr lang="es-ES" sz="1000" dirty="0" smtClean="0"/>
                    </a:p>
                  </a:txBody>
                  <a:tcPr/>
                </a:tc>
              </a:tr>
              <a:tr h="327550">
                <a:tc>
                  <a:txBody>
                    <a:bodyPr/>
                    <a:lstStyle/>
                    <a:p>
                      <a:r>
                        <a:rPr lang="es-ES" sz="1000" dirty="0" err="1" smtClean="0"/>
                        <a:t>R.Grywacz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50" dirty="0" err="1" smtClean="0"/>
                        <a:t>Multiple</a:t>
                      </a:r>
                      <a:r>
                        <a:rPr lang="es-ES" sz="1050" dirty="0" smtClean="0"/>
                        <a:t> n</a:t>
                      </a:r>
                      <a:endParaRPr lang="es-E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baseline="30000" dirty="0" smtClean="0"/>
                        <a:t>48</a:t>
                      </a:r>
                      <a:r>
                        <a:rPr lang="es-ES" sz="1000" baseline="0" dirty="0" smtClean="0"/>
                        <a:t>Cl-</a:t>
                      </a:r>
                      <a:r>
                        <a:rPr lang="es-ES" sz="1000" baseline="30000" dirty="0" smtClean="0"/>
                        <a:t>64</a:t>
                      </a:r>
                      <a:r>
                        <a:rPr lang="es-ES" sz="1000" baseline="0" dirty="0" smtClean="0"/>
                        <a:t>V, </a:t>
                      </a:r>
                      <a:r>
                        <a:rPr lang="es-ES" sz="1000" baseline="0" dirty="0" err="1" smtClean="0"/>
                        <a:t>etc</a:t>
                      </a:r>
                      <a:endParaRPr lang="es-ES" sz="1000" baseline="0" dirty="0" smtClean="0"/>
                    </a:p>
                    <a:p>
                      <a:endParaRPr lang="es-ES" sz="1000" dirty="0"/>
                    </a:p>
                  </a:txBody>
                  <a:tcPr/>
                </a:tc>
              </a:tr>
              <a:tr h="207868">
                <a:tc>
                  <a:txBody>
                    <a:bodyPr/>
                    <a:lstStyle/>
                    <a:p>
                      <a:r>
                        <a:rPr lang="es-ES" sz="1000" dirty="0" smtClean="0"/>
                        <a:t>G. </a:t>
                      </a:r>
                      <a:r>
                        <a:rPr lang="es-ES" sz="1000" dirty="0" err="1" smtClean="0"/>
                        <a:t>Lorusso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50" dirty="0" smtClean="0"/>
                        <a:t>2nd r-</a:t>
                      </a:r>
                      <a:r>
                        <a:rPr lang="es-ES" sz="1050" dirty="0" err="1" smtClean="0"/>
                        <a:t>process</a:t>
                      </a:r>
                      <a:endParaRPr lang="es-E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baseline="30000" dirty="0" smtClean="0"/>
                        <a:t>129</a:t>
                      </a:r>
                      <a:r>
                        <a:rPr lang="es-ES" sz="1000" dirty="0" smtClean="0"/>
                        <a:t>Ag-</a:t>
                      </a:r>
                      <a:r>
                        <a:rPr lang="es-ES" sz="1000" baseline="30000" dirty="0" smtClean="0"/>
                        <a:t>142</a:t>
                      </a:r>
                      <a:r>
                        <a:rPr lang="es-ES" sz="1000" dirty="0" smtClean="0"/>
                        <a:t>Te, </a:t>
                      </a:r>
                      <a:r>
                        <a:rPr lang="es-ES" sz="1000" dirty="0" err="1" smtClean="0"/>
                        <a:t>etc</a:t>
                      </a:r>
                      <a:endParaRPr lang="es-ES" sz="1000" dirty="0" smtClean="0"/>
                    </a:p>
                  </a:txBody>
                  <a:tcPr/>
                </a:tc>
              </a:tr>
              <a:tr h="207049">
                <a:tc>
                  <a:txBody>
                    <a:bodyPr/>
                    <a:lstStyle/>
                    <a:p>
                      <a:pPr marL="342900" indent="-342900">
                        <a:buAutoNum type="alphaUcPeriod"/>
                      </a:pPr>
                      <a:r>
                        <a:rPr lang="es-ES" sz="900" dirty="0" err="1" smtClean="0"/>
                        <a:t>Algora</a:t>
                      </a:r>
                      <a:endParaRPr lang="es-E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err="1" smtClean="0"/>
                        <a:t>Nucl</a:t>
                      </a:r>
                      <a:r>
                        <a:rPr lang="es-ES" sz="1000" dirty="0" smtClean="0"/>
                        <a:t>. </a:t>
                      </a:r>
                      <a:r>
                        <a:rPr lang="es-ES" sz="1000" dirty="0" err="1" smtClean="0"/>
                        <a:t>shapes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 baseline="30000" dirty="0" smtClean="0"/>
                        <a:t>106</a:t>
                      </a:r>
                      <a:r>
                        <a:rPr lang="es-ES" sz="900" dirty="0" smtClean="0"/>
                        <a:t>Zr-</a:t>
                      </a:r>
                      <a:r>
                        <a:rPr lang="es-ES" sz="900" baseline="30000" dirty="0" smtClean="0"/>
                        <a:t>114</a:t>
                      </a:r>
                      <a:r>
                        <a:rPr lang="es-ES" sz="900" dirty="0" smtClean="0"/>
                        <a:t>Mo, </a:t>
                      </a:r>
                      <a:r>
                        <a:rPr lang="es-ES" sz="900" dirty="0" err="1" smtClean="0"/>
                        <a:t>etc</a:t>
                      </a:r>
                      <a:endParaRPr lang="es-ES" sz="900" dirty="0"/>
                    </a:p>
                  </a:txBody>
                  <a:tcPr/>
                </a:tc>
              </a:tr>
              <a:tr h="302354">
                <a:tc>
                  <a:txBody>
                    <a:bodyPr/>
                    <a:lstStyle/>
                    <a:p>
                      <a:r>
                        <a:rPr lang="es-ES" sz="900" dirty="0" smtClean="0"/>
                        <a:t>B. Rubio</a:t>
                      </a:r>
                      <a:endParaRPr lang="es-E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err="1" smtClean="0"/>
                        <a:t>TAS+Neutrons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 dirty="0" smtClean="0"/>
                        <a:t>N&gt;82</a:t>
                      </a:r>
                    </a:p>
                    <a:p>
                      <a:r>
                        <a:rPr lang="es-ES" sz="900" baseline="30000" dirty="0" smtClean="0"/>
                        <a:t>130</a:t>
                      </a:r>
                      <a:r>
                        <a:rPr lang="es-ES" sz="900" dirty="0" smtClean="0"/>
                        <a:t>Ag-</a:t>
                      </a:r>
                      <a:r>
                        <a:rPr lang="es-ES" sz="900" baseline="30000" dirty="0" smtClean="0"/>
                        <a:t>138</a:t>
                      </a:r>
                      <a:r>
                        <a:rPr lang="es-ES" sz="900" dirty="0" smtClean="0"/>
                        <a:t>Sb, </a:t>
                      </a:r>
                      <a:r>
                        <a:rPr lang="es-ES" sz="900" dirty="0" err="1" smtClean="0"/>
                        <a:t>etc</a:t>
                      </a:r>
                      <a:endParaRPr lang="es-ES" sz="900" dirty="0"/>
                    </a:p>
                  </a:txBody>
                  <a:tcPr/>
                </a:tc>
              </a:tr>
              <a:tr h="207049">
                <a:tc>
                  <a:txBody>
                    <a:bodyPr/>
                    <a:lstStyle/>
                    <a:p>
                      <a:pPr marL="342900" indent="-342900">
                        <a:buAutoNum type="alphaUcPeriod"/>
                      </a:pPr>
                      <a:r>
                        <a:rPr lang="es-ES" sz="900" dirty="0" err="1" smtClean="0"/>
                        <a:t>Estrade</a:t>
                      </a:r>
                      <a:endParaRPr lang="es-E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smtClean="0"/>
                        <a:t>MBRIKEN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 dirty="0" err="1" smtClean="0"/>
                        <a:t>Several</a:t>
                      </a:r>
                      <a:endParaRPr lang="es-ES" sz="900" dirty="0"/>
                    </a:p>
                  </a:txBody>
                  <a:tcPr/>
                </a:tc>
              </a:tr>
              <a:tr h="207049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s-ES" sz="900" dirty="0" smtClean="0"/>
                        <a:t>J.L. </a:t>
                      </a:r>
                      <a:r>
                        <a:rPr lang="es-ES" sz="900" dirty="0" err="1" smtClean="0"/>
                        <a:t>Tain</a:t>
                      </a:r>
                      <a:endParaRPr lang="es-E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smtClean="0"/>
                        <a:t>B-</a:t>
                      </a:r>
                      <a:r>
                        <a:rPr lang="es-ES" sz="1000" dirty="0" err="1" smtClean="0"/>
                        <a:t>strength</a:t>
                      </a:r>
                      <a:r>
                        <a:rPr lang="es-ES" sz="1000" dirty="0" smtClean="0"/>
                        <a:t> </a:t>
                      </a:r>
                      <a:r>
                        <a:rPr lang="es-ES" sz="1000" dirty="0" err="1" smtClean="0"/>
                        <a:t>func</a:t>
                      </a:r>
                      <a:r>
                        <a:rPr lang="es-ES" sz="1000" dirty="0" smtClean="0"/>
                        <a:t>.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 dirty="0" smtClean="0"/>
                        <a:t>85Ge-97Br, </a:t>
                      </a:r>
                      <a:r>
                        <a:rPr lang="es-ES" sz="900" dirty="0" err="1" smtClean="0"/>
                        <a:t>etc</a:t>
                      </a:r>
                      <a:endParaRPr lang="es-ES" sz="900" dirty="0"/>
                    </a:p>
                  </a:txBody>
                  <a:tcPr/>
                </a:tc>
              </a:tr>
              <a:tr h="207049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s-ES" sz="900" dirty="0" smtClean="0"/>
                        <a:t>D. Cano-</a:t>
                      </a:r>
                      <a:r>
                        <a:rPr lang="es-ES" sz="900" dirty="0" err="1" smtClean="0"/>
                        <a:t>Ott</a:t>
                      </a:r>
                      <a:endParaRPr lang="es-E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smtClean="0"/>
                        <a:t>Reactor </a:t>
                      </a:r>
                      <a:r>
                        <a:rPr lang="es-ES" sz="1000" dirty="0" err="1" smtClean="0"/>
                        <a:t>Techno</a:t>
                      </a:r>
                      <a:r>
                        <a:rPr lang="es-ES" sz="1000" dirty="0" smtClean="0"/>
                        <a:t>.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 dirty="0" smtClean="0"/>
                        <a:t>Ge86-As86, </a:t>
                      </a:r>
                      <a:r>
                        <a:rPr lang="es-ES" sz="900" dirty="0" err="1" smtClean="0"/>
                        <a:t>etc</a:t>
                      </a:r>
                      <a:endParaRPr lang="es-ES" sz="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791200" y="4648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Large</a:t>
            </a:r>
            <a:r>
              <a:rPr lang="es-ES" dirty="0" smtClean="0"/>
              <a:t> </a:t>
            </a:r>
            <a:r>
              <a:rPr lang="es-ES" dirty="0" err="1" smtClean="0"/>
              <a:t>list</a:t>
            </a:r>
            <a:r>
              <a:rPr lang="es-ES" dirty="0" smtClean="0"/>
              <a:t> of </a:t>
            </a:r>
            <a:r>
              <a:rPr lang="es-ES" dirty="0" err="1" smtClean="0"/>
              <a:t>physics</a:t>
            </a:r>
            <a:r>
              <a:rPr lang="es-ES" dirty="0" smtClean="0"/>
              <a:t> cases!</a:t>
            </a:r>
            <a:endParaRPr lang="es-ES" dirty="0"/>
          </a:p>
        </p:txBody>
      </p:sp>
      <p:sp>
        <p:nvSpPr>
          <p:cNvPr id="18" name="Right Brace 17"/>
          <p:cNvSpPr/>
          <p:nvPr/>
        </p:nvSpPr>
        <p:spPr>
          <a:xfrm>
            <a:off x="5486400" y="3124200"/>
            <a:ext cx="304800" cy="35052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>
              <a:defRPr/>
            </a:pPr>
            <a:r>
              <a:rPr lang="es-E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</a:t>
            </a:r>
            <a:r>
              <a:rPr lang="es-E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achievements</a:t>
            </a:r>
            <a:r>
              <a:rPr lang="es-E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s-E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BRIKEN </a:t>
            </a:r>
            <a:r>
              <a:rPr lang="es-E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Collaboration</a:t>
            </a:r>
            <a:r>
              <a:rPr lang="es-E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2013-2014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33202" t="20669" r="13281" b="8858"/>
          <a:stretch>
            <a:fillRect/>
          </a:stretch>
        </p:blipFill>
        <p:spPr bwMode="auto">
          <a:xfrm>
            <a:off x="304800" y="914400"/>
            <a:ext cx="2133600" cy="157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990600"/>
            <a:ext cx="1219200" cy="148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0" y="5334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ym typeface="Wingdings" pitchFamily="2" charset="2"/>
              </a:rPr>
              <a:t></a:t>
            </a:r>
            <a:r>
              <a:rPr lang="es-ES" dirty="0" smtClean="0"/>
              <a:t>BRIKEN </a:t>
            </a:r>
            <a:r>
              <a:rPr lang="es-ES" dirty="0" err="1" smtClean="0"/>
              <a:t>Construction</a:t>
            </a:r>
            <a:r>
              <a:rPr lang="es-ES" dirty="0" smtClean="0"/>
              <a:t> </a:t>
            </a:r>
            <a:r>
              <a:rPr lang="es-ES" dirty="0" err="1" smtClean="0"/>
              <a:t>Proposal</a:t>
            </a:r>
            <a:r>
              <a:rPr lang="es-ES" dirty="0" smtClean="0"/>
              <a:t>, </a:t>
            </a:r>
            <a:r>
              <a:rPr lang="es-ES" dirty="0" err="1" smtClean="0">
                <a:solidFill>
                  <a:srgbClr val="FF0000"/>
                </a:solidFill>
              </a:rPr>
              <a:t>approved</a:t>
            </a:r>
            <a:r>
              <a:rPr lang="es-ES" dirty="0" smtClean="0">
                <a:solidFill>
                  <a:srgbClr val="FF0000"/>
                </a:solidFill>
              </a:rPr>
              <a:t> PAC-Meeting, </a:t>
            </a:r>
            <a:r>
              <a:rPr lang="es-ES" dirty="0" err="1" smtClean="0">
                <a:solidFill>
                  <a:srgbClr val="FF0000"/>
                </a:solidFill>
              </a:rPr>
              <a:t>Dec</a:t>
            </a:r>
            <a:r>
              <a:rPr lang="es-ES" dirty="0" smtClean="0">
                <a:solidFill>
                  <a:srgbClr val="FF0000"/>
                </a:solidFill>
              </a:rPr>
              <a:t>. 2013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5146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ym typeface="Wingdings" pitchFamily="2" charset="2"/>
              </a:rPr>
              <a:t></a:t>
            </a:r>
            <a:r>
              <a:rPr lang="es-ES" dirty="0" smtClean="0"/>
              <a:t> NP1406-RIBF128, </a:t>
            </a:r>
            <a:r>
              <a:rPr lang="es-ES" dirty="0" err="1" smtClean="0">
                <a:solidFill>
                  <a:srgbClr val="FF0000"/>
                </a:solidFill>
              </a:rPr>
              <a:t>approved</a:t>
            </a:r>
            <a:r>
              <a:rPr lang="es-ES" dirty="0" smtClean="0">
                <a:solidFill>
                  <a:srgbClr val="FF0000"/>
                </a:solidFill>
              </a:rPr>
              <a:t> PAC-Meeting, June 2014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4958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ym typeface="Wingdings" pitchFamily="2" charset="2"/>
              </a:rPr>
              <a:t></a:t>
            </a:r>
            <a:r>
              <a:rPr lang="es-ES" dirty="0" smtClean="0"/>
              <a:t> NP1412-RIBF127R1, </a:t>
            </a:r>
            <a:r>
              <a:rPr lang="es-ES" dirty="0" err="1" smtClean="0">
                <a:solidFill>
                  <a:srgbClr val="FF0000"/>
                </a:solidFill>
              </a:rPr>
              <a:t>approved</a:t>
            </a:r>
            <a:r>
              <a:rPr lang="es-ES" dirty="0" smtClean="0">
                <a:solidFill>
                  <a:srgbClr val="FF0000"/>
                </a:solidFill>
              </a:rPr>
              <a:t> PAC-Meeting, </a:t>
            </a:r>
            <a:r>
              <a:rPr lang="es-ES" dirty="0" err="1" smtClean="0">
                <a:solidFill>
                  <a:srgbClr val="FF0000"/>
                </a:solidFill>
              </a:rPr>
              <a:t>December</a:t>
            </a:r>
            <a:r>
              <a:rPr lang="es-ES" dirty="0" smtClean="0">
                <a:solidFill>
                  <a:srgbClr val="FF0000"/>
                </a:solidFill>
              </a:rPr>
              <a:t> 2014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2895600"/>
            <a:ext cx="114770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5"/>
          <a:srcRect l="31819" t="20669" r="16878" b="10827"/>
          <a:stretch>
            <a:fillRect/>
          </a:stretch>
        </p:blipFill>
        <p:spPr bwMode="auto">
          <a:xfrm>
            <a:off x="304800" y="2895600"/>
            <a:ext cx="2057400" cy="154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6"/>
          <a:srcRect l="35969" t="28543" r="21581" b="14764"/>
          <a:stretch>
            <a:fillRect/>
          </a:stretch>
        </p:blipFill>
        <p:spPr bwMode="auto">
          <a:xfrm>
            <a:off x="304800" y="4953000"/>
            <a:ext cx="2113284" cy="158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67000" y="4947578"/>
            <a:ext cx="1480611" cy="168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4953000" y="3352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6.5 </a:t>
            </a:r>
            <a:r>
              <a:rPr lang="es-ES" dirty="0" err="1" smtClean="0">
                <a:solidFill>
                  <a:srgbClr val="FF0000"/>
                </a:solidFill>
              </a:rPr>
              <a:t>days</a:t>
            </a:r>
            <a:r>
              <a:rPr lang="es-ES" dirty="0" smtClean="0">
                <a:solidFill>
                  <a:srgbClr val="FF0000"/>
                </a:solidFill>
              </a:rPr>
              <a:t> of </a:t>
            </a:r>
            <a:r>
              <a:rPr lang="es-ES" dirty="0" err="1" smtClean="0">
                <a:solidFill>
                  <a:srgbClr val="FF0000"/>
                </a:solidFill>
              </a:rPr>
              <a:t>beam</a:t>
            </a:r>
            <a:r>
              <a:rPr lang="es-ES" dirty="0" smtClean="0">
                <a:solidFill>
                  <a:srgbClr val="FF0000"/>
                </a:solidFill>
              </a:rPr>
              <a:t>-time!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1600" y="5486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4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days</a:t>
            </a:r>
            <a:r>
              <a:rPr lang="es-ES" dirty="0" smtClean="0">
                <a:solidFill>
                  <a:srgbClr val="FF0000"/>
                </a:solidFill>
              </a:rPr>
              <a:t> of </a:t>
            </a:r>
            <a:r>
              <a:rPr lang="es-ES" dirty="0" err="1" smtClean="0">
                <a:solidFill>
                  <a:srgbClr val="FF0000"/>
                </a:solidFill>
              </a:rPr>
              <a:t>beam</a:t>
            </a:r>
            <a:r>
              <a:rPr lang="es-ES" dirty="0" smtClean="0">
                <a:solidFill>
                  <a:srgbClr val="FF0000"/>
                </a:solidFill>
              </a:rPr>
              <a:t>-time!</a:t>
            </a:r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>
              <a:defRPr/>
            </a:pPr>
            <a:r>
              <a:rPr lang="es-E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Goals</a:t>
            </a:r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</a:t>
            </a:r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</a:t>
            </a:r>
            <a:endParaRPr lang="es-E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0" y="609600"/>
            <a:ext cx="9144000" cy="274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1600" dirty="0"/>
              <a:t> </a:t>
            </a:r>
            <a:r>
              <a:rPr lang="es-ES" sz="1600" dirty="0" err="1"/>
              <a:t>Discuss</a:t>
            </a:r>
            <a:r>
              <a:rPr lang="es-ES" sz="1600" dirty="0"/>
              <a:t> </a:t>
            </a:r>
            <a:r>
              <a:rPr lang="es-ES" sz="1600" dirty="0" err="1"/>
              <a:t>the</a:t>
            </a:r>
            <a:r>
              <a:rPr lang="es-ES" sz="1600" dirty="0"/>
              <a:t> set-up </a:t>
            </a:r>
            <a:r>
              <a:rPr lang="es-ES" sz="1600" dirty="0" err="1"/>
              <a:t>for</a:t>
            </a:r>
            <a:r>
              <a:rPr lang="es-ES" sz="1600" dirty="0"/>
              <a:t> </a:t>
            </a:r>
            <a:r>
              <a:rPr lang="es-ES" sz="1600" dirty="0" smtClean="0"/>
              <a:t>BRIKEN: decide </a:t>
            </a:r>
            <a:r>
              <a:rPr lang="es-ES" sz="1600" dirty="0" err="1" smtClean="0"/>
              <a:t>the</a:t>
            </a:r>
            <a:r>
              <a:rPr lang="es-ES" sz="1600" dirty="0" smtClean="0"/>
              <a:t> FINAL </a:t>
            </a:r>
            <a:r>
              <a:rPr lang="es-ES" sz="1600" dirty="0" err="1" smtClean="0"/>
              <a:t>geometry</a:t>
            </a:r>
            <a:r>
              <a:rPr lang="es-ES" sz="1600" dirty="0" smtClean="0"/>
              <a:t> compact/</a:t>
            </a:r>
            <a:r>
              <a:rPr lang="es-ES" sz="1600" dirty="0" err="1" smtClean="0"/>
              <a:t>hybrid</a:t>
            </a:r>
            <a:r>
              <a:rPr lang="es-ES" sz="1600" dirty="0" smtClean="0"/>
              <a:t> </a:t>
            </a:r>
            <a:r>
              <a:rPr lang="es-ES" sz="1600" dirty="0" err="1"/>
              <a:t>geometry</a:t>
            </a:r>
            <a:r>
              <a:rPr lang="es-ES" sz="1600" dirty="0"/>
              <a:t>, </a:t>
            </a:r>
            <a:r>
              <a:rPr lang="es-ES" sz="1600" dirty="0" err="1"/>
              <a:t>etc</a:t>
            </a:r>
            <a:endParaRPr lang="es-ES" sz="16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1600" dirty="0"/>
              <a:t> </a:t>
            </a:r>
            <a:r>
              <a:rPr lang="es-ES" sz="1600" dirty="0" smtClean="0"/>
              <a:t>Plan </a:t>
            </a:r>
            <a:r>
              <a:rPr lang="es-ES" sz="1600" dirty="0" err="1" smtClean="0"/>
              <a:t>the</a:t>
            </a:r>
            <a:r>
              <a:rPr lang="es-ES" sz="1600" dirty="0" smtClean="0"/>
              <a:t> set-up of </a:t>
            </a:r>
            <a:r>
              <a:rPr lang="es-ES" sz="1600" dirty="0" err="1" smtClean="0"/>
              <a:t>the</a:t>
            </a:r>
            <a:r>
              <a:rPr lang="es-ES" sz="1600" dirty="0" smtClean="0"/>
              <a:t> full </a:t>
            </a:r>
            <a:r>
              <a:rPr lang="es-ES" sz="1600" dirty="0" err="1" smtClean="0"/>
              <a:t>system</a:t>
            </a:r>
            <a:r>
              <a:rPr lang="es-ES" sz="1600" dirty="0" smtClean="0"/>
              <a:t> (AIDA + BRIKEN) at </a:t>
            </a:r>
            <a:r>
              <a:rPr lang="es-ES" sz="1600" dirty="0" err="1" smtClean="0"/>
              <a:t>BigRIPS</a:t>
            </a:r>
            <a:endParaRPr lang="es-ES" sz="16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1600" dirty="0"/>
              <a:t> </a:t>
            </a:r>
            <a:r>
              <a:rPr lang="es-ES" sz="1600" dirty="0" smtClean="0"/>
              <a:t>Plan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commissioning</a:t>
            </a:r>
            <a:r>
              <a:rPr lang="es-ES" sz="1600" dirty="0" smtClean="0"/>
              <a:t> and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experiments</a:t>
            </a:r>
            <a:endParaRPr lang="es-ES" sz="16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1600" dirty="0"/>
              <a:t> </a:t>
            </a:r>
            <a:r>
              <a:rPr lang="es-ES" sz="1600" dirty="0" err="1" smtClean="0"/>
              <a:t>Discuss</a:t>
            </a:r>
            <a:r>
              <a:rPr lang="es-ES" sz="1600" dirty="0" smtClean="0"/>
              <a:t> </a:t>
            </a:r>
            <a:r>
              <a:rPr lang="es-ES" sz="1600" dirty="0" err="1" smtClean="0"/>
              <a:t>organizatorial</a:t>
            </a:r>
            <a:r>
              <a:rPr lang="es-ES" sz="1600" dirty="0" smtClean="0"/>
              <a:t> </a:t>
            </a:r>
            <a:r>
              <a:rPr lang="es-ES" sz="1600" dirty="0" err="1" smtClean="0"/>
              <a:t>issues</a:t>
            </a:r>
            <a:r>
              <a:rPr lang="es-ES" sz="1600" dirty="0" smtClean="0"/>
              <a:t>: </a:t>
            </a:r>
            <a:r>
              <a:rPr lang="es-ES" sz="1600" dirty="0" err="1" smtClean="0"/>
              <a:t>scientific</a:t>
            </a:r>
            <a:r>
              <a:rPr lang="es-ES" sz="1600" dirty="0" smtClean="0"/>
              <a:t> </a:t>
            </a:r>
            <a:r>
              <a:rPr lang="es-ES" sz="1600" dirty="0" err="1" smtClean="0"/>
              <a:t>board</a:t>
            </a:r>
            <a:r>
              <a:rPr lang="es-ES" sz="1600" dirty="0" smtClean="0"/>
              <a:t>, </a:t>
            </a:r>
            <a:r>
              <a:rPr lang="es-ES" sz="1600" dirty="0" err="1" smtClean="0"/>
              <a:t>contributions</a:t>
            </a:r>
            <a:r>
              <a:rPr lang="es-ES" sz="1600" dirty="0" smtClean="0"/>
              <a:t> </a:t>
            </a:r>
            <a:r>
              <a:rPr lang="es-ES" sz="1600" dirty="0" err="1" smtClean="0"/>
              <a:t>to</a:t>
            </a:r>
            <a:r>
              <a:rPr lang="es-ES" sz="1600" dirty="0" smtClean="0"/>
              <a:t> </a:t>
            </a:r>
            <a:r>
              <a:rPr lang="es-ES" sz="1600" dirty="0" err="1" smtClean="0"/>
              <a:t>conferences</a:t>
            </a:r>
            <a:r>
              <a:rPr lang="es-ES" sz="1600" dirty="0" smtClean="0"/>
              <a:t>, </a:t>
            </a:r>
            <a:r>
              <a:rPr lang="es-ES" sz="1600" dirty="0" err="1" smtClean="0"/>
              <a:t>publications</a:t>
            </a:r>
            <a:r>
              <a:rPr lang="es-ES" sz="1600" dirty="0" smtClean="0"/>
              <a:t>, </a:t>
            </a:r>
            <a:r>
              <a:rPr lang="es-ES" sz="1600" dirty="0" err="1" smtClean="0"/>
              <a:t>author’s</a:t>
            </a:r>
            <a:r>
              <a:rPr lang="es-ES" sz="1600" dirty="0" smtClean="0"/>
              <a:t> </a:t>
            </a:r>
            <a:r>
              <a:rPr lang="es-ES" sz="1600" dirty="0" err="1" smtClean="0"/>
              <a:t>lists</a:t>
            </a:r>
            <a:r>
              <a:rPr lang="es-ES" sz="1600" dirty="0" smtClean="0"/>
              <a:t>, etc.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1600" dirty="0"/>
              <a:t> </a:t>
            </a:r>
            <a:r>
              <a:rPr lang="es-ES" sz="1600" dirty="0" err="1" smtClean="0"/>
              <a:t>Discuss</a:t>
            </a:r>
            <a:r>
              <a:rPr lang="es-ES" sz="1600" dirty="0" smtClean="0"/>
              <a:t> </a:t>
            </a:r>
            <a:r>
              <a:rPr lang="es-ES" sz="1600" dirty="0" err="1" smtClean="0"/>
              <a:t>future</a:t>
            </a:r>
            <a:r>
              <a:rPr lang="es-ES" sz="1600" dirty="0" smtClean="0"/>
              <a:t> </a:t>
            </a:r>
            <a:r>
              <a:rPr lang="es-ES" sz="1600" dirty="0" err="1" smtClean="0"/>
              <a:t>proposals</a:t>
            </a:r>
            <a:r>
              <a:rPr lang="es-ES" sz="1600" dirty="0" smtClean="0"/>
              <a:t>, </a:t>
            </a:r>
            <a:r>
              <a:rPr lang="es-ES" sz="1600" dirty="0" err="1" smtClean="0"/>
              <a:t>which</a:t>
            </a:r>
            <a:r>
              <a:rPr lang="es-ES" sz="1600" dirty="0" smtClean="0"/>
              <a:t> and </a:t>
            </a:r>
            <a:r>
              <a:rPr lang="es-ES" sz="1600" dirty="0" err="1" smtClean="0"/>
              <a:t>when</a:t>
            </a:r>
            <a:endParaRPr lang="es-ES" sz="16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s-ES" sz="1600" dirty="0"/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2"/>
          <a:srcRect l="40673" t="19193" r="33202" b="6398"/>
          <a:stretch>
            <a:fillRect/>
          </a:stretch>
        </p:blipFill>
        <p:spPr bwMode="auto">
          <a:xfrm>
            <a:off x="533400" y="3124200"/>
            <a:ext cx="223623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3"/>
          <a:srcRect l="40673" t="27067" r="33202" b="6890"/>
          <a:stretch>
            <a:fillRect/>
          </a:stretch>
        </p:blipFill>
        <p:spPr bwMode="auto">
          <a:xfrm>
            <a:off x="3657600" y="3124200"/>
            <a:ext cx="251975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4"/>
          <a:srcRect l="34032" t="32480" r="19368" b="26575"/>
          <a:stretch>
            <a:fillRect/>
          </a:stretch>
        </p:blipFill>
        <p:spPr bwMode="auto">
          <a:xfrm>
            <a:off x="6549679" y="3124200"/>
            <a:ext cx="2594321" cy="128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23489</TotalTime>
  <Words>780</Words>
  <Application>Microsoft Office PowerPoint</Application>
  <PresentationFormat>On-screen Show (4:3)</PresentationFormat>
  <Paragraphs>166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3rd BRIKEN  WORKSHOP: Welcome!</vt:lpstr>
      <vt:lpstr>Outline</vt:lpstr>
      <vt:lpstr>Brief history of the BRIKEN Project</vt:lpstr>
      <vt:lpstr>Summary of the 1st BRIKEN Workshop, Valencia 2012</vt:lpstr>
      <vt:lpstr>Summary of the 1st BRIKEN Workshop, Valencia 2012</vt:lpstr>
      <vt:lpstr>Summary of the 2nd BRIKEN Workshop, Tokyo 2013</vt:lpstr>
      <vt:lpstr>Summary of the 2nd BRIKEN Workshop, Tokyo 2013</vt:lpstr>
      <vt:lpstr>First achievements of the BRIKEN Collaboration, 2013-2014</vt:lpstr>
      <vt:lpstr>Goals for the present workshop</vt:lpstr>
      <vt:lpstr>Thank you,  and enjoy this workshop!</vt:lpstr>
    </vt:vector>
  </TitlesOfParts>
  <Company>GSI - Darmstadt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Spectroscopic insight into the shape coexistence in 78Sr</dc:title>
  <dc:creator>cdomingo</dc:creator>
  <cp:lastModifiedBy>domingo</cp:lastModifiedBy>
  <cp:revision>629</cp:revision>
  <dcterms:created xsi:type="dcterms:W3CDTF">2010-02-09T14:08:22Z</dcterms:created>
  <dcterms:modified xsi:type="dcterms:W3CDTF">2015-07-21T13:36:18Z</dcterms:modified>
</cp:coreProperties>
</file>