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454" r:id="rId2"/>
    <p:sldId id="499" r:id="rId3"/>
    <p:sldId id="509" r:id="rId4"/>
    <p:sldId id="506" r:id="rId5"/>
    <p:sldId id="511" r:id="rId6"/>
    <p:sldId id="512" r:id="rId7"/>
    <p:sldId id="487" r:id="rId8"/>
    <p:sldId id="513" r:id="rId9"/>
    <p:sldId id="457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8000"/>
    <a:srgbClr val="6600CC"/>
    <a:srgbClr val="6600FF"/>
    <a:srgbClr val="0000FF"/>
    <a:srgbClr val="0066FF"/>
    <a:srgbClr val="008657"/>
    <a:srgbClr val="FFFFB0"/>
    <a:srgbClr val="00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2" autoAdjust="0"/>
    <p:restoredTop sz="99000" autoAdjust="0"/>
  </p:normalViewPr>
  <p:slideViewPr>
    <p:cSldViewPr snapToGrid="0">
      <p:cViewPr>
        <p:scale>
          <a:sx n="70" d="100"/>
          <a:sy n="70" d="100"/>
        </p:scale>
        <p:origin x="-138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1" d="100"/>
        <a:sy n="14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F3BE356-B1AF-4B7A-8709-3FD0B1574F50}" type="datetimeFigureOut">
              <a:rPr lang="en-US" smtClean="0"/>
              <a:pPr/>
              <a:t>7/22/2015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EF8EF4E-5E10-40D6-A816-D20F5C9D65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50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8400" y="685800"/>
            <a:ext cx="4673600" cy="35052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Rectangle 3"/>
          <p:cNvSpPr>
            <a:spLocks noGrp="1"/>
          </p:cNvSpPr>
          <p:nvPr>
            <p:ph type="body" idx="1"/>
          </p:nvPr>
        </p:nvSpPr>
        <p:spPr>
          <a:xfrm>
            <a:off x="913625" y="4419018"/>
            <a:ext cx="5183152" cy="4191450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98AC4-41EE-4C28-821F-C710A8318684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6540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0" y="6426099"/>
            <a:ext cx="9144000" cy="43190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16200000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6085342" y="0"/>
            <a:ext cx="3071004" cy="6426099"/>
          </a:xfrm>
          <a:prstGeom prst="rect">
            <a:avLst/>
          </a:prstGeom>
          <a:gradFill flip="none" rotWithShape="1">
            <a:gsLst>
              <a:gs pos="0">
                <a:srgbClr val="008657">
                  <a:shade val="30000"/>
                  <a:satMod val="115000"/>
                </a:srgbClr>
              </a:gs>
              <a:gs pos="50000">
                <a:srgbClr val="008657">
                  <a:shade val="67500"/>
                  <a:satMod val="115000"/>
                </a:srgbClr>
              </a:gs>
              <a:gs pos="100000">
                <a:srgbClr val="008657">
                  <a:shade val="100000"/>
                  <a:satMod val="115000"/>
                </a:srgbClr>
              </a:gs>
            </a:gsLst>
            <a:lin ang="8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10800000" algn="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278" y="179737"/>
            <a:ext cx="4160172" cy="877163"/>
          </a:xfrm>
        </p:spPr>
        <p:txBody>
          <a:bodyPr/>
          <a:lstStyle>
            <a:lvl1pPr algn="l">
              <a:defRPr>
                <a:solidFill>
                  <a:srgbClr val="00865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278" y="1761403"/>
            <a:ext cx="3255297" cy="42473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New_DOE_Logo_Color_042808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1082" r="-3675" b="-11082"/>
          <a:stretch/>
        </p:blipFill>
        <p:spPr bwMode="auto">
          <a:xfrm>
            <a:off x="303417" y="6437974"/>
            <a:ext cx="1417315" cy="42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452" y="6485683"/>
            <a:ext cx="2404872" cy="3050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5" b="6294"/>
          <a:stretch/>
        </p:blipFill>
        <p:spPr>
          <a:xfrm>
            <a:off x="6085342" y="283"/>
            <a:ext cx="3075160" cy="64258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33" y="660860"/>
            <a:ext cx="4626281" cy="46634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5" b="6294"/>
          <a:stretch/>
        </p:blipFill>
        <p:spPr>
          <a:xfrm>
            <a:off x="6085342" y="283"/>
            <a:ext cx="3075160" cy="64258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33" y="660860"/>
            <a:ext cx="4626281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833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229600" cy="469359"/>
          </a:xfrm>
        </p:spPr>
        <p:txBody>
          <a:bodyPr/>
          <a:lstStyle>
            <a:lvl1pPr>
              <a:defRPr sz="28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70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09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229600" cy="4693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94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9594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0" y="6426099"/>
            <a:ext cx="9144000" cy="43190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38100" dir="189000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452" y="6485683"/>
            <a:ext cx="2404872" cy="30508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2910" y="177800"/>
            <a:ext cx="8229600" cy="46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6560" y="1291787"/>
            <a:ext cx="822960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5" y="6688586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/>
            </a:pPr>
            <a:fld id="{040BB257-551A-4736-B50F-DCF1BA034C06}" type="slidenum">
              <a:rPr lang="en-US" sz="800">
                <a:solidFill>
                  <a:prstClr val="white">
                    <a:lumMod val="75000"/>
                  </a:prstClr>
                </a:solidFill>
                <a:latin typeface="Arial" pitchFamily="34" charset="0"/>
                <a:cs typeface="Arial" pitchFamily="34" charset="0"/>
              </a:rPr>
              <a:pPr algn="r" defTabSz="17303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tabLst>
                  <a:tab pos="230188" algn="l"/>
                </a:tabLst>
                <a:defRPr/>
              </a:pPr>
              <a:t>‹#›</a:t>
            </a:fld>
            <a:endParaRPr lang="en-US" sz="800" dirty="0">
              <a:solidFill>
                <a:prstClr val="white">
                  <a:lumMod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216123" y="6633485"/>
            <a:ext cx="2895600" cy="182562"/>
          </a:xfrm>
          <a:prstGeom prst="rect">
            <a:avLst/>
          </a:prstGeom>
          <a:ln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NP Comparative Review 2013</a:t>
            </a:r>
          </a:p>
        </p:txBody>
      </p:sp>
    </p:spTree>
    <p:extLst>
      <p:ext uri="{BB962C8B-B14F-4D97-AF65-F5344CB8AC3E}">
        <p14:creationId xmlns:p14="http://schemas.microsoft.com/office/powerpoint/2010/main" val="818463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6" r:id="rId4"/>
    <p:sldLayoutId id="2147483742" r:id="rId5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 i="0" kern="1200">
          <a:solidFill>
            <a:schemeClr val="tx2"/>
          </a:solidFill>
          <a:latin typeface="Arial"/>
          <a:ea typeface="+mj-ea"/>
          <a:cs typeface="Arial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ctrTitle"/>
          </p:nvPr>
        </p:nvSpPr>
        <p:spPr>
          <a:xfrm>
            <a:off x="-1" y="-11335"/>
            <a:ext cx="9144001" cy="126188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i="1" dirty="0" smtClean="0"/>
              <a:t>Measurements </a:t>
            </a:r>
            <a:r>
              <a:rPr lang="en-US" i="1" dirty="0"/>
              <a:t>of new </a:t>
            </a:r>
            <a:r>
              <a:rPr lang="en-US" i="1" dirty="0" smtClean="0"/>
              <a:t>beta-delayed neutron emission properties around doubly-magic </a:t>
            </a:r>
            <a:r>
              <a:rPr lang="en-US" i="1" baseline="30000" dirty="0" smtClean="0"/>
              <a:t>78</a:t>
            </a:r>
            <a:r>
              <a:rPr lang="en-US" i="1" dirty="0" smtClean="0"/>
              <a:t>Ni</a:t>
            </a:r>
            <a:r>
              <a:rPr lang="en-US" i="1" dirty="0"/>
              <a:t/>
            </a:r>
            <a:br>
              <a:rPr lang="en-US" i="1" dirty="0"/>
            </a:br>
            <a:r>
              <a:rPr lang="en-US" sz="2000" i="1" dirty="0" smtClean="0"/>
              <a:t>(NP1406-RIBF127 proposal)</a:t>
            </a:r>
            <a:endParaRPr lang="en-US" i="1" dirty="0" smtClean="0"/>
          </a:p>
        </p:txBody>
      </p:sp>
      <p:pic>
        <p:nvPicPr>
          <p:cNvPr id="5" name="Picture 5" descr="C:\Users\domingo\Documents\work\BRIKEN\BRIKEN_PAC_CP\material_cp\BRikenNotInsterted1_v2.png"/>
          <p:cNvPicPr>
            <a:picLocks noChangeAspect="1" noChangeArrowheads="1"/>
          </p:cNvPicPr>
          <p:nvPr/>
        </p:nvPicPr>
        <p:blipFill rotWithShape="1">
          <a:blip r:embed="rId3"/>
          <a:srcRect l="3760" t="3187" r="10319"/>
          <a:stretch/>
        </p:blipFill>
        <p:spPr bwMode="auto">
          <a:xfrm>
            <a:off x="4603613" y="1118748"/>
            <a:ext cx="4251368" cy="351754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1339362"/>
            <a:ext cx="57071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K.P. Rykaczewski (ORNL Oak Ridge</a:t>
            </a:r>
            <a:r>
              <a:rPr lang="en-US" dirty="0" smtClean="0"/>
              <a:t>)</a:t>
            </a:r>
          </a:p>
          <a:p>
            <a:pPr algn="ctr"/>
            <a:r>
              <a:rPr lang="en-US" i="1" dirty="0"/>
              <a:t>i</a:t>
            </a:r>
            <a:r>
              <a:rPr lang="en-US" i="1" dirty="0" smtClean="0"/>
              <a:t>n collaboration  with</a:t>
            </a:r>
          </a:p>
          <a:p>
            <a:r>
              <a:rPr lang="en-US" b="1" dirty="0" smtClean="0"/>
              <a:t>J.L. </a:t>
            </a:r>
            <a:r>
              <a:rPr lang="en-US" b="1" dirty="0" err="1" smtClean="0"/>
              <a:t>Tain</a:t>
            </a:r>
            <a:r>
              <a:rPr lang="en-US" b="1" dirty="0" smtClean="0"/>
              <a:t> (IFIC Valencia),  R.K. Grzywacz (UT Knoxville)</a:t>
            </a:r>
          </a:p>
          <a:p>
            <a:r>
              <a:rPr lang="en-US" b="1" dirty="0" smtClean="0"/>
              <a:t>I</a:t>
            </a:r>
            <a:r>
              <a:rPr lang="en-US" b="1" dirty="0" smtClean="0"/>
              <a:t>. </a:t>
            </a:r>
            <a:r>
              <a:rPr lang="en-US" b="1" dirty="0" err="1" smtClean="0"/>
              <a:t>Dillmann</a:t>
            </a:r>
            <a:r>
              <a:rPr lang="en-US" b="1" dirty="0" smtClean="0"/>
              <a:t> </a:t>
            </a:r>
            <a:r>
              <a:rPr lang="en-US" b="1" dirty="0" smtClean="0"/>
              <a:t>(TRIUMF Vancouver)</a:t>
            </a:r>
            <a:r>
              <a:rPr lang="en-US" dirty="0" smtClean="0"/>
              <a:t> </a:t>
            </a:r>
            <a:r>
              <a:rPr lang="en-US" b="1" i="1" dirty="0" smtClean="0"/>
              <a:t>and BRIKEN team</a:t>
            </a:r>
          </a:p>
          <a:p>
            <a:pPr algn="ctr"/>
            <a:r>
              <a:rPr lang="en-US" b="1" i="1" dirty="0" smtClean="0"/>
              <a:t>Local coordinator: S. Nishimura</a:t>
            </a:r>
            <a:endParaRPr lang="en-US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85939" y="5118265"/>
            <a:ext cx="78117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BRIKEN: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nearly </a:t>
            </a:r>
            <a:r>
              <a:rPr lang="en-US" sz="2400" dirty="0"/>
              <a:t>all 3He gas available for nuclear spectroscopy                    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the </a:t>
            </a:r>
            <a:r>
              <a:rPr lang="en-US" sz="2400" dirty="0"/>
              <a:t>most powerful ion implantation/decay Si-array </a:t>
            </a:r>
            <a:r>
              <a:rPr lang="en-US" sz="2400" dirty="0" smtClean="0"/>
              <a:t>AIDA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t</a:t>
            </a:r>
            <a:r>
              <a:rPr lang="en-US" sz="2400" dirty="0" smtClean="0"/>
              <a:t>o be operated at F12 position at Big RIPS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1253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013" y="147367"/>
            <a:ext cx="4471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8000"/>
                </a:solidFill>
              </a:rPr>
              <a:t>BRIKEN RIBF127 status</a:t>
            </a:r>
            <a:endParaRPr lang="en-US" sz="2400" b="1" dirty="0" smtClean="0">
              <a:solidFill>
                <a:srgbClr val="008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832144"/>
            <a:ext cx="913589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Proposal to measure  </a:t>
            </a:r>
            <a:r>
              <a:rPr lang="el-GR" dirty="0" smtClean="0"/>
              <a:t>β</a:t>
            </a:r>
            <a:r>
              <a:rPr lang="en-US" dirty="0" smtClean="0"/>
              <a:t>1n/</a:t>
            </a:r>
            <a:r>
              <a:rPr lang="el-GR" dirty="0" smtClean="0"/>
              <a:t>β</a:t>
            </a:r>
            <a:r>
              <a:rPr lang="en-US" dirty="0" smtClean="0"/>
              <a:t>2n emission  between </a:t>
            </a:r>
            <a:r>
              <a:rPr lang="en-US" baseline="30000" dirty="0" smtClean="0"/>
              <a:t>76</a:t>
            </a:r>
            <a:r>
              <a:rPr lang="en-US" dirty="0" smtClean="0"/>
              <a:t>Co and </a:t>
            </a:r>
            <a:r>
              <a:rPr lang="en-US" baseline="30000" dirty="0" smtClean="0"/>
              <a:t>92</a:t>
            </a:r>
            <a:r>
              <a:rPr lang="en-US" dirty="0" smtClean="0"/>
              <a:t>Se got category A in </a:t>
            </a:r>
            <a:r>
              <a:rPr lang="en-US" dirty="0"/>
              <a:t> </a:t>
            </a:r>
            <a:r>
              <a:rPr lang="en-US" dirty="0" smtClean="0"/>
              <a:t>Dec. 2014 (4 days)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All </a:t>
            </a:r>
            <a:r>
              <a:rPr lang="en-US" b="1" dirty="0" smtClean="0"/>
              <a:t>eighty one 3He tubes  </a:t>
            </a:r>
            <a:r>
              <a:rPr lang="en-US" dirty="0" smtClean="0"/>
              <a:t>at 10 </a:t>
            </a:r>
            <a:r>
              <a:rPr lang="en-US" dirty="0" err="1" smtClean="0"/>
              <a:t>atm</a:t>
            </a:r>
            <a:r>
              <a:rPr lang="en-US" dirty="0" smtClean="0"/>
              <a:t> (17 1” diameter and 64 2” tubes) with their UTK preamps, </a:t>
            </a:r>
          </a:p>
          <a:p>
            <a:r>
              <a:rPr lang="en-US" dirty="0" smtClean="0"/>
              <a:t>     ORNL HV system , cables, cable panel etc.. were delivered to RIKEN in April 2015 </a:t>
            </a:r>
          </a:p>
          <a:p>
            <a:r>
              <a:rPr lang="en-US" dirty="0"/>
              <a:t> </a:t>
            </a:r>
            <a:r>
              <a:rPr lang="en-US" dirty="0" smtClean="0"/>
              <a:t>     (after ~2 years of paperwork),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We can supply </a:t>
            </a:r>
            <a:r>
              <a:rPr lang="en-US" b="1" dirty="0" smtClean="0"/>
              <a:t>two clovers </a:t>
            </a:r>
            <a:r>
              <a:rPr lang="en-US" dirty="0" smtClean="0"/>
              <a:t>for April 2016 test, and later for the main run if CAGRA clovers are </a:t>
            </a:r>
          </a:p>
          <a:p>
            <a:r>
              <a:rPr lang="en-US" dirty="0" smtClean="0"/>
              <a:t>      not available  (clovers have to travel between ORNL and RIKEN)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We can supply some  </a:t>
            </a:r>
            <a:r>
              <a:rPr lang="en-US" b="1" dirty="0" smtClean="0"/>
              <a:t>Cd shielding plates</a:t>
            </a:r>
            <a:r>
              <a:rPr lang="en-US" dirty="0" smtClean="0"/>
              <a:t>, with 1” HDPE+1 mm Cd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As for today, ORNL/UTK </a:t>
            </a:r>
            <a:r>
              <a:rPr lang="en-US" b="1" dirty="0" smtClean="0"/>
              <a:t>manpower</a:t>
            </a:r>
            <a:r>
              <a:rPr lang="en-US" dirty="0" smtClean="0"/>
              <a:t> can be available for late April 2016 test run and its preparations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64572"/>
            <a:ext cx="4299045" cy="2934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fpr\Desktop\ValenciaJuly2015\3Hen_BRIKEN\P11200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70" y="3505200"/>
            <a:ext cx="3855983" cy="289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fpr\Desktop\ValenciaJuly2015\HDPE_Cadmium\P62232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110" y="3492170"/>
            <a:ext cx="3857625" cy="289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70744" y="3492170"/>
            <a:ext cx="276389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Hybrid 3Hen HDPE-Cd shields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5570" y="3505200"/>
            <a:ext cx="166026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RIKEN April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55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Mala\Desktop\Fig5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090" y="640678"/>
            <a:ext cx="6258910" cy="551793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0" y="3214977"/>
            <a:ext cx="307427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Predicted </a:t>
            </a:r>
            <a:r>
              <a:rPr lang="en-US" b="1" dirty="0">
                <a:solidFill>
                  <a:srgbClr val="0000FF"/>
                </a:solidFill>
              </a:rPr>
              <a:t>P</a:t>
            </a:r>
            <a:r>
              <a:rPr lang="el-GR" b="1" baseline="-25000" dirty="0">
                <a:solidFill>
                  <a:srgbClr val="0000FF"/>
                </a:solidFill>
              </a:rPr>
              <a:t>β1</a:t>
            </a:r>
            <a:r>
              <a:rPr lang="en-US" b="1" baseline="-25000" dirty="0">
                <a:solidFill>
                  <a:srgbClr val="0000FF"/>
                </a:solidFill>
              </a:rPr>
              <a:t>n  </a:t>
            </a:r>
            <a:r>
              <a:rPr lang="en-US" dirty="0" smtClean="0"/>
              <a:t>and </a:t>
            </a:r>
            <a:r>
              <a:rPr lang="en-US" b="1" dirty="0">
                <a:solidFill>
                  <a:srgbClr val="008000"/>
                </a:solidFill>
              </a:rPr>
              <a:t>P</a:t>
            </a:r>
            <a:r>
              <a:rPr lang="el-GR" b="1" baseline="-25000" dirty="0" smtClean="0">
                <a:solidFill>
                  <a:srgbClr val="008000"/>
                </a:solidFill>
              </a:rPr>
              <a:t>β</a:t>
            </a:r>
            <a:r>
              <a:rPr lang="en-US" b="1" baseline="-25000" dirty="0" smtClean="0">
                <a:solidFill>
                  <a:srgbClr val="008000"/>
                </a:solidFill>
              </a:rPr>
              <a:t>2n   </a:t>
            </a:r>
            <a:r>
              <a:rPr lang="en-US" dirty="0" smtClean="0"/>
              <a:t>values </a:t>
            </a:r>
          </a:p>
          <a:p>
            <a:r>
              <a:rPr lang="en-US" dirty="0"/>
              <a:t> </a:t>
            </a:r>
            <a:r>
              <a:rPr lang="en-US" dirty="0" smtClean="0"/>
              <a:t>  listed according to Moeller 2003</a:t>
            </a:r>
            <a:r>
              <a:rPr lang="en-US" baseline="-25000" dirty="0" smtClean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0717" y="55903"/>
            <a:ext cx="8280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8000"/>
                </a:solidFill>
              </a:rPr>
              <a:t>Region of interest  (2 Big RIPS settings now, not 3)</a:t>
            </a:r>
            <a:endParaRPr lang="en-US" sz="3200" b="1" dirty="0">
              <a:solidFill>
                <a:srgbClr val="008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876097"/>
            <a:ext cx="2490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Experimental </a:t>
            </a:r>
            <a:r>
              <a:rPr lang="en-US" b="1" dirty="0" smtClean="0"/>
              <a:t>P</a:t>
            </a:r>
            <a:r>
              <a:rPr lang="en-US" b="1" baseline="-25000" dirty="0" smtClean="0"/>
              <a:t>β1n</a:t>
            </a:r>
            <a:r>
              <a:rPr lang="en-US" b="1" dirty="0" smtClean="0"/>
              <a:t> </a:t>
            </a:r>
            <a:r>
              <a:rPr lang="en-US" dirty="0"/>
              <a:t>values</a:t>
            </a:r>
          </a:p>
          <a:p>
            <a:pPr algn="ctr"/>
            <a:r>
              <a:rPr lang="en-US" dirty="0" smtClean="0"/>
              <a:t>are given  </a:t>
            </a:r>
            <a:r>
              <a:rPr lang="en-US" dirty="0"/>
              <a:t>in black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564572"/>
            <a:ext cx="4299045" cy="2934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3773" y="4486940"/>
            <a:ext cx="2640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~ 20 new </a:t>
            </a:r>
            <a:r>
              <a:rPr lang="en-US" b="1" dirty="0" err="1" smtClean="0"/>
              <a:t>P</a:t>
            </a:r>
            <a:r>
              <a:rPr lang="en-US" b="1" baseline="-25000" dirty="0" err="1" smtClean="0"/>
              <a:t>n</a:t>
            </a:r>
            <a:r>
              <a:rPr lang="en-US" b="1" dirty="0" smtClean="0"/>
              <a:t> and 14 new P</a:t>
            </a:r>
            <a:r>
              <a:rPr lang="en-US" b="1" baseline="-25000" dirty="0" smtClean="0"/>
              <a:t>2n</a:t>
            </a:r>
          </a:p>
          <a:p>
            <a:pPr algn="ctr"/>
            <a:r>
              <a:rPr lang="en-US" b="1" dirty="0" smtClean="0"/>
              <a:t>values</a:t>
            </a:r>
          </a:p>
        </p:txBody>
      </p:sp>
    </p:spTree>
    <p:extLst>
      <p:ext uri="{BB962C8B-B14F-4D97-AF65-F5344CB8AC3E}">
        <p14:creationId xmlns:p14="http://schemas.microsoft.com/office/powerpoint/2010/main" val="215023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9995"/>
            <a:ext cx="5906492" cy="2898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42827"/>
            <a:ext cx="91440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>
                <a:solidFill>
                  <a:srgbClr val="008657"/>
                </a:solidFill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8657"/>
                </a:solidFill>
                <a:cs typeface="Arial" pitchFamily="34" charset="0"/>
              </a:rPr>
              <a:t>P</a:t>
            </a:r>
            <a:r>
              <a:rPr lang="en-US" sz="2400" b="1" baseline="-25000" dirty="0" smtClean="0">
                <a:solidFill>
                  <a:srgbClr val="008657"/>
                </a:solidFill>
                <a:cs typeface="Arial" pitchFamily="34" charset="0"/>
              </a:rPr>
              <a:t>1n</a:t>
            </a:r>
            <a:r>
              <a:rPr lang="en-US" sz="2400" b="1" dirty="0" smtClean="0">
                <a:solidFill>
                  <a:srgbClr val="008657"/>
                </a:solidFill>
                <a:cs typeface="Arial" pitchFamily="34" charset="0"/>
              </a:rPr>
              <a:t> and P</a:t>
            </a:r>
            <a:r>
              <a:rPr lang="en-US" sz="2400" b="1" baseline="-25000" dirty="0" smtClean="0">
                <a:solidFill>
                  <a:srgbClr val="008657"/>
                </a:solidFill>
                <a:cs typeface="Arial" pitchFamily="34" charset="0"/>
              </a:rPr>
              <a:t>2n</a:t>
            </a:r>
            <a:r>
              <a:rPr lang="en-US" sz="2400" b="1" dirty="0" smtClean="0">
                <a:solidFill>
                  <a:srgbClr val="008657"/>
                </a:solidFill>
                <a:cs typeface="Arial" pitchFamily="34" charset="0"/>
              </a:rPr>
              <a:t> values predicted for “our” new nuclei</a:t>
            </a:r>
          </a:p>
          <a:p>
            <a:pPr>
              <a:spcBef>
                <a:spcPts val="600"/>
              </a:spcBef>
            </a:pPr>
            <a:r>
              <a:rPr lang="en-US" sz="2400" b="1" dirty="0" smtClean="0">
                <a:solidFill>
                  <a:srgbClr val="008657"/>
                </a:solidFill>
                <a:cs typeface="Arial" pitchFamily="34" charset="0"/>
              </a:rPr>
              <a:t> </a:t>
            </a:r>
            <a:r>
              <a:rPr lang="en-US" sz="2000" b="1" dirty="0" smtClean="0">
                <a:cs typeface="Arial" pitchFamily="34" charset="0"/>
              </a:rPr>
              <a:t>comparison of  </a:t>
            </a:r>
            <a:r>
              <a:rPr lang="en-US" sz="2000" b="1" dirty="0" err="1" smtClean="0">
                <a:cs typeface="Arial" pitchFamily="34" charset="0"/>
              </a:rPr>
              <a:t>Miernik’s</a:t>
            </a:r>
            <a:r>
              <a:rPr lang="en-US" sz="2000" b="1" dirty="0" smtClean="0">
                <a:cs typeface="Arial" pitchFamily="34" charset="0"/>
              </a:rPr>
              <a:t> EDM 2014 vs Moeller’s QRPA 2003</a:t>
            </a:r>
            <a:endParaRPr lang="en-US" sz="2000" b="1" dirty="0"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8551"/>
            <a:ext cx="5933758" cy="292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11159" y="1978863"/>
            <a:ext cx="16129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Larger  P</a:t>
            </a:r>
            <a:r>
              <a:rPr lang="en-US" sz="2800" baseline="-25000" dirty="0" smtClean="0"/>
              <a:t>1n</a:t>
            </a:r>
            <a:endParaRPr lang="en-US" sz="28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6511159" y="4860166"/>
            <a:ext cx="1564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800" dirty="0" smtClean="0"/>
              <a:t>Lower P</a:t>
            </a:r>
            <a:r>
              <a:rPr lang="en-US" sz="2800" baseline="-25000" dirty="0" smtClean="0"/>
              <a:t>2n</a:t>
            </a:r>
            <a:endParaRPr lang="en-US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224766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1386" y="223285"/>
            <a:ext cx="8867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Reduction of anticipated</a:t>
            </a:r>
            <a:r>
              <a:rPr lang="en-US" sz="2400" b="1" dirty="0" smtClean="0"/>
              <a:t> </a:t>
            </a:r>
            <a:r>
              <a:rPr lang="el-GR" sz="2400" b="1" dirty="0" smtClean="0"/>
              <a:t>β</a:t>
            </a:r>
            <a:r>
              <a:rPr lang="en-US" sz="2400" b="1" dirty="0" smtClean="0"/>
              <a:t>2n </a:t>
            </a:r>
            <a:r>
              <a:rPr lang="en-US" sz="2400" dirty="0" smtClean="0"/>
              <a:t>counts, if P</a:t>
            </a:r>
            <a:r>
              <a:rPr lang="en-US" sz="2400" baseline="-25000" dirty="0" smtClean="0"/>
              <a:t>2n</a:t>
            </a:r>
            <a:r>
              <a:rPr lang="en-US" sz="2400" dirty="0" smtClean="0"/>
              <a:t> is closer to </a:t>
            </a:r>
            <a:r>
              <a:rPr lang="en-US" sz="2400" dirty="0" err="1" smtClean="0"/>
              <a:t>Miernik’s</a:t>
            </a:r>
            <a:r>
              <a:rPr lang="en-US" sz="2400" dirty="0" smtClean="0"/>
              <a:t> predictions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59219" y="1052623"/>
            <a:ext cx="761939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most cases we expect few hundred+ of b2n counts, so we should be safe with respect</a:t>
            </a:r>
          </a:p>
          <a:p>
            <a:r>
              <a:rPr lang="en-US" dirty="0"/>
              <a:t>t</a:t>
            </a:r>
            <a:r>
              <a:rPr lang="en-US" dirty="0" smtClean="0"/>
              <a:t>o counting statistics    </a:t>
            </a:r>
            <a:r>
              <a:rPr lang="en-US" b="1" dirty="0" smtClean="0"/>
              <a:t>IF</a:t>
            </a:r>
            <a:r>
              <a:rPr lang="en-US" dirty="0" smtClean="0"/>
              <a:t>   background will not kill us</a:t>
            </a:r>
          </a:p>
          <a:p>
            <a:endParaRPr lang="en-US" dirty="0" smtClean="0"/>
          </a:p>
          <a:p>
            <a:r>
              <a:rPr lang="en-US" dirty="0" smtClean="0"/>
              <a:t>  (efficiencies of 60%  beta and 60%  1n  were included in rate calculations)</a:t>
            </a:r>
          </a:p>
          <a:p>
            <a:endParaRPr lang="en-US" dirty="0"/>
          </a:p>
          <a:p>
            <a:r>
              <a:rPr lang="en-US" i="1" baseline="30000" dirty="0"/>
              <a:t>81</a:t>
            </a:r>
            <a:r>
              <a:rPr lang="en-US" i="1" dirty="0"/>
              <a:t>Cu    PM 21%→ 130 counts       </a:t>
            </a:r>
            <a:r>
              <a:rPr lang="en-US" i="1" dirty="0" smtClean="0"/>
              <a:t>KM  </a:t>
            </a:r>
            <a:r>
              <a:rPr lang="en-US" i="1" dirty="0"/>
              <a:t>1. </a:t>
            </a:r>
            <a:r>
              <a:rPr lang="en-US" i="1" dirty="0" smtClean="0"/>
              <a:t>6% </a:t>
            </a:r>
            <a:r>
              <a:rPr lang="en-US" i="1" dirty="0"/>
              <a:t>→ 10 counts</a:t>
            </a:r>
          </a:p>
          <a:p>
            <a:endParaRPr lang="en-US" baseline="30000" dirty="0" smtClean="0"/>
          </a:p>
          <a:p>
            <a:endParaRPr lang="en-US" baseline="30000" dirty="0"/>
          </a:p>
          <a:p>
            <a:r>
              <a:rPr lang="en-US" baseline="30000" dirty="0" smtClean="0"/>
              <a:t>87</a:t>
            </a:r>
            <a:r>
              <a:rPr lang="en-US" dirty="0" smtClean="0"/>
              <a:t>Ga    PM 13%→ 64 counts         KM   7.2% → 35 counts</a:t>
            </a:r>
          </a:p>
          <a:p>
            <a:endParaRPr lang="en-US" dirty="0"/>
          </a:p>
          <a:p>
            <a:r>
              <a:rPr lang="en-US" i="1" baseline="30000" dirty="0" smtClean="0"/>
              <a:t>88</a:t>
            </a:r>
            <a:r>
              <a:rPr lang="en-US" i="1" dirty="0" smtClean="0"/>
              <a:t>Ge  PM 0.5% → 270 counts      KM  &lt; 0.1%  → &lt; 54 counts</a:t>
            </a:r>
          </a:p>
          <a:p>
            <a:endParaRPr lang="en-US" dirty="0"/>
          </a:p>
          <a:p>
            <a:r>
              <a:rPr lang="en-US" baseline="30000" dirty="0" smtClean="0"/>
              <a:t>91</a:t>
            </a:r>
            <a:r>
              <a:rPr lang="en-US" dirty="0" smtClean="0"/>
              <a:t>As   PM 3.2%</a:t>
            </a:r>
            <a:r>
              <a:rPr lang="en-US" dirty="0"/>
              <a:t>→ </a:t>
            </a:r>
            <a:r>
              <a:rPr lang="en-US" dirty="0" smtClean="0"/>
              <a:t>120  </a:t>
            </a:r>
            <a:r>
              <a:rPr lang="en-US" dirty="0"/>
              <a:t>counts         KM   </a:t>
            </a:r>
            <a:r>
              <a:rPr lang="en-US" dirty="0" smtClean="0"/>
              <a:t>0.9% </a:t>
            </a:r>
            <a:r>
              <a:rPr lang="en-US" dirty="0"/>
              <a:t>→ 34 counts</a:t>
            </a:r>
          </a:p>
          <a:p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06558" y="4822833"/>
            <a:ext cx="8324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β</a:t>
            </a:r>
            <a:r>
              <a:rPr lang="en-US" dirty="0" smtClean="0"/>
              <a:t> – n – n should offer cleaner events in comparison to </a:t>
            </a:r>
            <a:r>
              <a:rPr lang="el-GR" dirty="0"/>
              <a:t>β</a:t>
            </a:r>
            <a:r>
              <a:rPr lang="en-US" dirty="0"/>
              <a:t> – </a:t>
            </a:r>
            <a:r>
              <a:rPr lang="en-US" dirty="0" smtClean="0"/>
              <a:t>n </a:t>
            </a:r>
          </a:p>
          <a:p>
            <a:r>
              <a:rPr lang="en-US" dirty="0" smtClean="0"/>
              <a:t>(background free spectrum of 11 </a:t>
            </a:r>
            <a:r>
              <a:rPr lang="el-GR" dirty="0" smtClean="0"/>
              <a:t>β</a:t>
            </a:r>
            <a:r>
              <a:rPr lang="en-US" dirty="0" smtClean="0"/>
              <a:t> </a:t>
            </a:r>
            <a:r>
              <a:rPr lang="en-US" dirty="0"/>
              <a:t>– n – n </a:t>
            </a:r>
            <a:r>
              <a:rPr lang="en-US" dirty="0" smtClean="0"/>
              <a:t> events of </a:t>
            </a:r>
            <a:r>
              <a:rPr lang="en-US" baseline="30000" dirty="0" smtClean="0"/>
              <a:t>86</a:t>
            </a:r>
            <a:r>
              <a:rPr lang="en-US" dirty="0" smtClean="0"/>
              <a:t>Ga decay  at the HRIBF, </a:t>
            </a:r>
            <a:r>
              <a:rPr lang="en-US" dirty="0" err="1" smtClean="0"/>
              <a:t>Miernik</a:t>
            </a:r>
            <a:r>
              <a:rPr lang="en-US" dirty="0" smtClean="0"/>
              <a:t> PRL 2013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64572"/>
            <a:ext cx="4299045" cy="2934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48120"/>
            <a:ext cx="9144000" cy="458587"/>
          </a:xfrm>
        </p:spPr>
        <p:txBody>
          <a:bodyPr/>
          <a:lstStyle/>
          <a:p>
            <a:r>
              <a:rPr lang="en-US" dirty="0" smtClean="0">
                <a:solidFill>
                  <a:srgbClr val="008657"/>
                </a:solidFill>
              </a:rPr>
              <a:t>Signal to background rate for </a:t>
            </a:r>
            <a:r>
              <a:rPr lang="en-US" baseline="30000" dirty="0" smtClean="0">
                <a:solidFill>
                  <a:srgbClr val="008657"/>
                </a:solidFill>
              </a:rPr>
              <a:t>78</a:t>
            </a:r>
            <a:r>
              <a:rPr lang="en-US" dirty="0" smtClean="0">
                <a:solidFill>
                  <a:srgbClr val="008657"/>
                </a:solidFill>
              </a:rPr>
              <a:t>Ni, T</a:t>
            </a:r>
            <a:r>
              <a:rPr lang="en-US" baseline="-25000" dirty="0" smtClean="0">
                <a:solidFill>
                  <a:srgbClr val="008657"/>
                </a:solidFill>
              </a:rPr>
              <a:t>1/2</a:t>
            </a:r>
            <a:r>
              <a:rPr lang="en-US" dirty="0" smtClean="0">
                <a:solidFill>
                  <a:srgbClr val="008657"/>
                </a:solidFill>
              </a:rPr>
              <a:t>=122(5) </a:t>
            </a:r>
            <a:r>
              <a:rPr lang="en-US" dirty="0" err="1" smtClean="0">
                <a:solidFill>
                  <a:srgbClr val="008657"/>
                </a:solidFill>
              </a:rPr>
              <a:t>ms</a:t>
            </a:r>
            <a:endParaRPr lang="en-US" dirty="0">
              <a:solidFill>
                <a:srgbClr val="00865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28256"/>
            <a:ext cx="9144000" cy="1320361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1800" b="1" dirty="0" smtClean="0">
                <a:cs typeface="Arial" pitchFamily="34" charset="0"/>
              </a:rPr>
              <a:t>2 day measurement</a:t>
            </a:r>
            <a:r>
              <a:rPr lang="en-US" sz="1800" dirty="0" smtClean="0">
                <a:cs typeface="Arial" pitchFamily="34" charset="0"/>
              </a:rPr>
              <a:t>:  </a:t>
            </a:r>
            <a:r>
              <a:rPr lang="en-US" sz="1800" b="1" dirty="0" smtClean="0">
                <a:solidFill>
                  <a:srgbClr val="FF0000"/>
                </a:solidFill>
                <a:cs typeface="Arial" pitchFamily="34" charset="0"/>
              </a:rPr>
              <a:t>about  5600  </a:t>
            </a:r>
            <a:r>
              <a:rPr lang="en-US" sz="1800" b="1" baseline="30000" dirty="0" smtClean="0">
                <a:solidFill>
                  <a:srgbClr val="FF0000"/>
                </a:solidFill>
                <a:cs typeface="Arial" pitchFamily="34" charset="0"/>
              </a:rPr>
              <a:t>78</a:t>
            </a:r>
            <a:r>
              <a:rPr lang="en-US" sz="1800" b="1" dirty="0" smtClean="0">
                <a:solidFill>
                  <a:srgbClr val="FF0000"/>
                </a:solidFill>
                <a:cs typeface="Arial" pitchFamily="34" charset="0"/>
              </a:rPr>
              <a:t>Ni ions </a:t>
            </a:r>
            <a:r>
              <a:rPr lang="en-US" sz="1800" dirty="0" smtClean="0">
                <a:cs typeface="Arial" pitchFamily="34" charset="0"/>
              </a:rPr>
              <a:t> and  </a:t>
            </a:r>
            <a:r>
              <a:rPr lang="en-US" sz="1800" b="1" dirty="0" smtClean="0">
                <a:solidFill>
                  <a:srgbClr val="FF0000"/>
                </a:solidFill>
                <a:cs typeface="Arial" pitchFamily="34" charset="0"/>
              </a:rPr>
              <a:t>about 780 ion-</a:t>
            </a:r>
            <a:r>
              <a:rPr lang="el-GR" sz="1800" b="1" dirty="0" smtClean="0">
                <a:solidFill>
                  <a:srgbClr val="FF0000"/>
                </a:solidFill>
                <a:cs typeface="Arial" pitchFamily="34" charset="0"/>
              </a:rPr>
              <a:t>β</a:t>
            </a:r>
            <a:r>
              <a:rPr lang="en-US" sz="1800" b="1" dirty="0" smtClean="0">
                <a:solidFill>
                  <a:srgbClr val="FF0000"/>
                </a:solidFill>
                <a:cs typeface="Arial" pitchFamily="34" charset="0"/>
              </a:rPr>
              <a:t>-correlated neutron counts</a:t>
            </a:r>
            <a:endParaRPr lang="en-US" sz="1800" dirty="0" smtClean="0">
              <a:cs typeface="Arial" pitchFamily="34" charset="0"/>
            </a:endParaRPr>
          </a:p>
          <a:p>
            <a:pPr>
              <a:spcBef>
                <a:spcPts val="600"/>
              </a:spcBef>
              <a:buNone/>
            </a:pPr>
            <a:r>
              <a:rPr lang="en-US" sz="1800" dirty="0" smtClean="0">
                <a:cs typeface="Arial" pitchFamily="34" charset="0"/>
              </a:rPr>
              <a:t>  </a:t>
            </a:r>
            <a:r>
              <a:rPr lang="en-US" sz="1800" dirty="0">
                <a:cs typeface="Arial" pitchFamily="34" charset="0"/>
              </a:rPr>
              <a:t> </a:t>
            </a:r>
            <a:r>
              <a:rPr lang="en-US" sz="1800" dirty="0" smtClean="0">
                <a:cs typeface="Arial" pitchFamily="34" charset="0"/>
              </a:rPr>
              <a:t>                                                total rate</a:t>
            </a:r>
            <a:r>
              <a:rPr lang="en-US" sz="1800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cs typeface="Arial" pitchFamily="34" charset="0"/>
              </a:rPr>
              <a:t>~ 800  ions /s </a:t>
            </a:r>
            <a:r>
              <a:rPr lang="en-US" sz="1800" dirty="0" smtClean="0">
                <a:cs typeface="Arial" pitchFamily="34" charset="0"/>
              </a:rPr>
              <a:t>and </a:t>
            </a:r>
            <a:r>
              <a:rPr lang="en-US" sz="1800" b="1" dirty="0" smtClean="0">
                <a:solidFill>
                  <a:srgbClr val="FF0000"/>
                </a:solidFill>
                <a:cs typeface="Arial" pitchFamily="34" charset="0"/>
              </a:rPr>
              <a:t>~ 50 n/s </a:t>
            </a:r>
            <a:r>
              <a:rPr lang="en-US" sz="1800" b="1" dirty="0" smtClean="0">
                <a:cs typeface="Arial" pitchFamily="34" charset="0"/>
              </a:rPr>
              <a:t> </a:t>
            </a:r>
          </a:p>
          <a:p>
            <a:pPr>
              <a:spcBef>
                <a:spcPts val="600"/>
              </a:spcBef>
              <a:buNone/>
            </a:pPr>
            <a:r>
              <a:rPr lang="en-US" sz="1800" dirty="0" smtClean="0">
                <a:cs typeface="Arial" pitchFamily="34" charset="0"/>
              </a:rPr>
              <a:t>                                 </a:t>
            </a:r>
            <a:r>
              <a:rPr lang="en-US" sz="1800" b="1" dirty="0" smtClean="0">
                <a:cs typeface="Arial" pitchFamily="34" charset="0"/>
              </a:rPr>
              <a:t>distributed over at least  ~ 12 000 pixels and 172 </a:t>
            </a:r>
            <a:r>
              <a:rPr lang="en-US" sz="1800" b="1" baseline="30000" dirty="0" smtClean="0">
                <a:cs typeface="Arial" pitchFamily="34" charset="0"/>
              </a:rPr>
              <a:t>3</a:t>
            </a:r>
            <a:r>
              <a:rPr lang="en-US" sz="1800" b="1" dirty="0" smtClean="0">
                <a:cs typeface="Arial" pitchFamily="34" charset="0"/>
              </a:rPr>
              <a:t>He counters</a:t>
            </a:r>
          </a:p>
          <a:p>
            <a:pPr>
              <a:spcBef>
                <a:spcPts val="600"/>
              </a:spcBef>
              <a:buNone/>
            </a:pPr>
            <a:r>
              <a:rPr lang="en-US" sz="1800" dirty="0">
                <a:cs typeface="Arial" pitchFamily="34" charset="0"/>
              </a:rPr>
              <a:t> </a:t>
            </a:r>
            <a:r>
              <a:rPr lang="en-US" sz="1800" dirty="0" smtClean="0">
                <a:cs typeface="Arial" pitchFamily="34" charset="0"/>
              </a:rPr>
              <a:t>            </a:t>
            </a:r>
            <a:r>
              <a:rPr lang="en-US" sz="1800" b="1" dirty="0" smtClean="0">
                <a:cs typeface="Arial" pitchFamily="34" charset="0"/>
              </a:rPr>
              <a:t> </a:t>
            </a:r>
            <a:r>
              <a:rPr lang="en-US" sz="1800" b="1" i="1" dirty="0" smtClean="0">
                <a:cs typeface="Arial" pitchFamily="34" charset="0"/>
              </a:rPr>
              <a:t>1 ion per pixel per 15 seconds  and about  1 neutron  per 20  </a:t>
            </a:r>
            <a:r>
              <a:rPr lang="en-US" sz="1800" b="1" i="1" dirty="0" err="1" smtClean="0">
                <a:cs typeface="Arial" pitchFamily="34" charset="0"/>
              </a:rPr>
              <a:t>ms</a:t>
            </a:r>
            <a:r>
              <a:rPr lang="en-US" sz="1800" b="1" i="1" dirty="0" smtClean="0">
                <a:cs typeface="Arial" pitchFamily="34" charset="0"/>
              </a:rPr>
              <a:t> in ALL  172 3He tubes                                                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39901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Nuclear Chemistry Gordon Conference, 2013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64572"/>
            <a:ext cx="4299045" cy="2934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0" y="2641103"/>
            <a:ext cx="8732745" cy="3426766"/>
            <a:chOff x="163772" y="3507476"/>
            <a:chExt cx="8732745" cy="3426766"/>
          </a:xfrm>
        </p:grpSpPr>
        <p:pic>
          <p:nvPicPr>
            <p:cNvPr id="11" name="Imagen 5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8" t="6353" b="3688"/>
            <a:stretch/>
          </p:blipFill>
          <p:spPr>
            <a:xfrm>
              <a:off x="163772" y="3507476"/>
              <a:ext cx="3971499" cy="2852382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519898" y="3698544"/>
              <a:ext cx="158408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baseline="30000" dirty="0" smtClean="0"/>
                <a:t>78</a:t>
              </a:r>
              <a:r>
                <a:rPr lang="en-US" b="1" dirty="0" smtClean="0"/>
                <a:t>Ni </a:t>
              </a:r>
              <a:r>
                <a:rPr lang="el-GR" b="1" dirty="0" smtClean="0"/>
                <a:t>β</a:t>
              </a:r>
              <a:r>
                <a:rPr lang="en-US" b="1" dirty="0" smtClean="0"/>
                <a:t>n-decay</a:t>
              </a:r>
            </a:p>
            <a:p>
              <a:pPr algn="ctr"/>
              <a:r>
                <a:rPr lang="en-US" b="1" dirty="0"/>
                <a:t>MC </a:t>
              </a:r>
              <a:r>
                <a:rPr lang="en-US" b="1" dirty="0" smtClean="0"/>
                <a:t>simulations</a:t>
              </a:r>
            </a:p>
            <a:p>
              <a:pPr algn="ctr"/>
              <a:r>
                <a:rPr lang="en-US" b="1" dirty="0" smtClean="0"/>
                <a:t>J. </a:t>
              </a:r>
              <a:r>
                <a:rPr lang="en-US" b="1" dirty="0" err="1" smtClean="0"/>
                <a:t>L.Tain</a:t>
              </a:r>
              <a:endParaRPr lang="en-US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777808" y="3887254"/>
              <a:ext cx="5118709" cy="3046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baseline="30000" dirty="0" smtClean="0"/>
                <a:t>78</a:t>
              </a:r>
              <a:r>
                <a:rPr lang="en-US" sz="2000" b="1" dirty="0" smtClean="0"/>
                <a:t>Ni ion-</a:t>
              </a:r>
              <a:r>
                <a:rPr lang="el-GR" sz="2000" b="1" dirty="0" smtClean="0"/>
                <a:t>β</a:t>
              </a:r>
              <a:r>
                <a:rPr lang="en-US" sz="2000" b="1" dirty="0" smtClean="0"/>
                <a:t> correlation time of ten half-lives=1.22 s </a:t>
              </a:r>
            </a:p>
            <a:p>
              <a:pPr algn="ctr"/>
              <a:r>
                <a:rPr lang="en-US" sz="2000" b="1" dirty="0"/>
                <a:t>1 </a:t>
              </a:r>
              <a:r>
                <a:rPr lang="en-US" sz="2000" b="1" dirty="0" err="1"/>
                <a:t>ms</a:t>
              </a:r>
              <a:r>
                <a:rPr lang="en-US" sz="2000" b="1" dirty="0"/>
                <a:t> </a:t>
              </a:r>
              <a:r>
                <a:rPr lang="en-US" sz="2000" b="1" dirty="0" err="1"/>
                <a:t>thermalization</a:t>
              </a:r>
              <a:r>
                <a:rPr lang="en-US" sz="2000" b="1" dirty="0"/>
                <a:t> </a:t>
              </a:r>
              <a:r>
                <a:rPr lang="en-US" sz="2000" b="1" dirty="0" smtClean="0"/>
                <a:t>time window for </a:t>
              </a:r>
              <a:r>
                <a:rPr lang="el-GR" sz="2000" b="1" dirty="0" smtClean="0"/>
                <a:t>β</a:t>
              </a:r>
              <a:r>
                <a:rPr lang="en-US" sz="2000" b="1" dirty="0" smtClean="0"/>
                <a:t>-n</a:t>
              </a:r>
            </a:p>
            <a:p>
              <a:pPr algn="ctr"/>
              <a:r>
                <a:rPr lang="en-US" sz="2000" b="1" dirty="0" smtClean="0"/>
                <a:t> </a:t>
              </a:r>
              <a:r>
                <a:rPr lang="en-US" sz="2000" b="1" dirty="0"/>
                <a:t>for  </a:t>
              </a:r>
              <a:r>
                <a:rPr lang="en-US" sz="2000" b="1" dirty="0" smtClean="0"/>
                <a:t>large BRIKEN moderator</a:t>
              </a:r>
            </a:p>
            <a:p>
              <a:pPr algn="ctr"/>
              <a:endParaRPr lang="en-US" b="1" dirty="0"/>
            </a:p>
            <a:p>
              <a:pPr algn="ctr"/>
              <a:r>
                <a:rPr lang="en-US" sz="2400" b="1" dirty="0" smtClean="0"/>
                <a:t>It gives 5.6 % random background </a:t>
              </a:r>
            </a:p>
            <a:p>
              <a:pPr algn="ctr"/>
              <a:r>
                <a:rPr lang="en-US" sz="2400" b="1" dirty="0" smtClean="0"/>
                <a:t>for the 780 true events of </a:t>
              </a:r>
              <a:r>
                <a:rPr lang="en-US" sz="2400" b="1" baseline="30000" dirty="0" smtClean="0"/>
                <a:t>78</a:t>
              </a:r>
              <a:r>
                <a:rPr lang="en-US" sz="2400" b="1" dirty="0" smtClean="0"/>
                <a:t>Ni-</a:t>
              </a:r>
              <a:r>
                <a:rPr lang="el-GR" sz="2400" b="1" dirty="0"/>
                <a:t>β</a:t>
              </a:r>
              <a:r>
                <a:rPr lang="en-US" sz="2400" b="1" dirty="0" smtClean="0"/>
                <a:t>-n counts</a:t>
              </a:r>
            </a:p>
            <a:p>
              <a:pPr algn="ctr"/>
              <a:endParaRPr lang="en-US" sz="2400" b="1" dirty="0" smtClean="0"/>
            </a:p>
            <a:p>
              <a:pPr algn="ctr"/>
              <a:r>
                <a:rPr lang="en-US" sz="2400" b="1" i="1" dirty="0" smtClean="0"/>
                <a:t>e.g., P</a:t>
              </a:r>
              <a:r>
                <a:rPr lang="en-US" sz="2400" b="1" i="1" baseline="-25000" dirty="0" smtClean="0"/>
                <a:t>1n</a:t>
              </a:r>
              <a:r>
                <a:rPr lang="en-US" sz="2400" b="1" i="1" dirty="0" smtClean="0"/>
                <a:t>(</a:t>
              </a:r>
              <a:r>
                <a:rPr lang="en-US" sz="2400" b="1" i="1" baseline="30000" dirty="0" smtClean="0"/>
                <a:t>78</a:t>
              </a:r>
              <a:r>
                <a:rPr lang="en-US" sz="2400" b="1" i="1" dirty="0" smtClean="0"/>
                <a:t>Ni) =  40 (3) %</a:t>
              </a:r>
              <a:endParaRPr lang="en-US" sz="2400" b="1" i="1" dirty="0"/>
            </a:p>
            <a:p>
              <a:pPr algn="ctr"/>
              <a:endParaRPr lang="en-US" b="1" dirty="0" smtClean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3029803" y="2604524"/>
            <a:ext cx="941696" cy="173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994551" y="2756203"/>
            <a:ext cx="58070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96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93" y="1311011"/>
            <a:ext cx="4447733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2636912"/>
            <a:ext cx="2820353" cy="3507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線コネクタ 3"/>
          <p:cNvCxnSpPr/>
          <p:nvPr/>
        </p:nvCxnSpPr>
        <p:spPr>
          <a:xfrm flipV="1">
            <a:off x="3419872" y="3140968"/>
            <a:ext cx="216024" cy="216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3090312" y="3296017"/>
            <a:ext cx="4267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baseline="30000" dirty="0" smtClean="0">
                <a:solidFill>
                  <a:srgbClr val="FF0000"/>
                </a:solidFill>
              </a:rPr>
              <a:t>78</a:t>
            </a:r>
            <a:r>
              <a:rPr kumimoji="1" lang="en-US" altLang="ja-JP" sz="1200" b="1" dirty="0" smtClean="0">
                <a:solidFill>
                  <a:srgbClr val="FF0000"/>
                </a:solidFill>
              </a:rPr>
              <a:t>Ni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008150" y="3306192"/>
            <a:ext cx="4267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baseline="30000" dirty="0" smtClean="0">
                <a:solidFill>
                  <a:srgbClr val="FF0000"/>
                </a:solidFill>
              </a:rPr>
              <a:t>79</a:t>
            </a:r>
            <a:r>
              <a:rPr kumimoji="1" lang="en-US" altLang="ja-JP" sz="1200" b="1" dirty="0" smtClean="0">
                <a:solidFill>
                  <a:srgbClr val="FF0000"/>
                </a:solidFill>
              </a:rPr>
              <a:t>Ni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cxnSp>
        <p:nvCxnSpPr>
          <p:cNvPr id="10" name="直線コネクタ 9"/>
          <p:cNvCxnSpPr/>
          <p:nvPr/>
        </p:nvCxnSpPr>
        <p:spPr>
          <a:xfrm flipH="1" flipV="1">
            <a:off x="4063787" y="3157922"/>
            <a:ext cx="154375" cy="1990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flipV="1">
            <a:off x="3765054" y="2655962"/>
            <a:ext cx="216024" cy="216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3798424" y="2460865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baseline="30000" dirty="0" smtClean="0">
                <a:solidFill>
                  <a:srgbClr val="FF0000"/>
                </a:solidFill>
              </a:rPr>
              <a:t>81</a:t>
            </a:r>
            <a:r>
              <a:rPr kumimoji="1" lang="en-US" altLang="ja-JP" sz="1200" b="1" dirty="0" smtClean="0">
                <a:solidFill>
                  <a:srgbClr val="FF0000"/>
                </a:solidFill>
              </a:rPr>
              <a:t>Cu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6812059" y="4778178"/>
            <a:ext cx="496435" cy="496435"/>
          </a:xfrm>
          <a:prstGeom prst="ellipse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7260804" y="4786639"/>
            <a:ext cx="496435" cy="496435"/>
          </a:xfrm>
          <a:prstGeom prst="ellipse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7675681" y="4348170"/>
            <a:ext cx="496435" cy="496435"/>
          </a:xfrm>
          <a:prstGeom prst="ellipse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590496" y="2268037"/>
            <a:ext cx="11576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aseline="30000" dirty="0" smtClean="0"/>
              <a:t>238</a:t>
            </a:r>
            <a:r>
              <a:rPr lang="en-US" altLang="ja-JP" sz="1600" dirty="0" smtClean="0"/>
              <a:t>U 10 </a:t>
            </a:r>
            <a:r>
              <a:rPr lang="en-US" altLang="ja-JP" sz="1600" dirty="0" err="1" smtClean="0"/>
              <a:t>pnA</a:t>
            </a:r>
            <a:endParaRPr kumimoji="1" lang="ja-JP" altLang="en-US" sz="1600" dirty="0"/>
          </a:p>
        </p:txBody>
      </p:sp>
      <p:sp>
        <p:nvSpPr>
          <p:cNvPr id="24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 </a:t>
            </a:r>
            <a:r>
              <a:rPr lang="en-US" altLang="ja-JP" baseline="30000" dirty="0" smtClean="0"/>
              <a:t>78</a:t>
            </a:r>
            <a:r>
              <a:rPr lang="en-US" altLang="ja-JP" dirty="0" smtClean="0"/>
              <a:t>Ni/</a:t>
            </a:r>
            <a:r>
              <a:rPr lang="en-US" altLang="ja-JP" baseline="30000" dirty="0" smtClean="0"/>
              <a:t>79</a:t>
            </a:r>
            <a:r>
              <a:rPr lang="en-US" altLang="ja-JP" dirty="0" smtClean="0"/>
              <a:t>Ni/</a:t>
            </a:r>
            <a:r>
              <a:rPr lang="en-US" altLang="ja-JP" baseline="30000" dirty="0" smtClean="0"/>
              <a:t>81</a:t>
            </a:r>
            <a:r>
              <a:rPr lang="en-US" altLang="ja-JP" dirty="0" smtClean="0"/>
              <a:t>Cu</a:t>
            </a:r>
            <a:r>
              <a:rPr lang="en-US" altLang="ja-JP" sz="2800" dirty="0" smtClean="0"/>
              <a:t> </a:t>
            </a:r>
            <a:r>
              <a:rPr lang="en-US" altLang="ja-JP" sz="2200" dirty="0" smtClean="0"/>
              <a:t>setting </a:t>
            </a:r>
            <a:br>
              <a:rPr lang="en-US" altLang="ja-JP" sz="2200" dirty="0" smtClean="0"/>
            </a:br>
            <a:r>
              <a:rPr lang="en-US" altLang="ja-JP" sz="2200" dirty="0" smtClean="0"/>
              <a:t/>
            </a:r>
            <a:br>
              <a:rPr lang="en-US" altLang="ja-JP" sz="2200" dirty="0" smtClean="0"/>
            </a:br>
            <a:r>
              <a:rPr lang="en-US" altLang="ja-JP" sz="2200" dirty="0" smtClean="0"/>
              <a:t>(R. Grzywacz,  N. Fukuda and </a:t>
            </a:r>
            <a:r>
              <a:rPr lang="en-US" altLang="ja-JP" sz="2200" dirty="0" err="1" smtClean="0"/>
              <a:t>BigRIPS</a:t>
            </a:r>
            <a:r>
              <a:rPr lang="en-US" altLang="ja-JP" sz="2200" dirty="0" smtClean="0"/>
              <a:t> team)</a:t>
            </a:r>
            <a:endParaRPr kumimoji="1" lang="ja-JP" altLang="en-US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875502" y="3901015"/>
            <a:ext cx="411202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It is </a:t>
            </a:r>
            <a:r>
              <a:rPr lang="en-US" b="1" baseline="30000" dirty="0" smtClean="0"/>
              <a:t>78</a:t>
            </a:r>
            <a:r>
              <a:rPr lang="en-US" b="1" dirty="0" smtClean="0"/>
              <a:t>Ni/</a:t>
            </a:r>
            <a:r>
              <a:rPr lang="en-US" b="1" baseline="30000" dirty="0" smtClean="0"/>
              <a:t>79</a:t>
            </a:r>
            <a:r>
              <a:rPr lang="en-US" b="1" dirty="0" smtClean="0"/>
              <a:t>Ni</a:t>
            </a:r>
            <a:r>
              <a:rPr lang="en-US" b="1" baseline="30000" dirty="0" smtClean="0"/>
              <a:t>/81</a:t>
            </a:r>
            <a:r>
              <a:rPr lang="en-US" b="1" dirty="0" smtClean="0"/>
              <a:t>Cu setting </a:t>
            </a:r>
          </a:p>
          <a:p>
            <a:pPr algn="ctr"/>
            <a:r>
              <a:rPr lang="en-US" b="1" dirty="0" smtClean="0"/>
              <a:t>with higher  B</a:t>
            </a:r>
            <a:r>
              <a:rPr lang="el-GR" b="1" dirty="0" smtClean="0"/>
              <a:t>ρ</a:t>
            </a:r>
            <a:r>
              <a:rPr lang="en-US" b="1" dirty="0" smtClean="0"/>
              <a:t> values with respect </a:t>
            </a:r>
          </a:p>
          <a:p>
            <a:pPr algn="ctr"/>
            <a:r>
              <a:rPr lang="en-US" b="1" dirty="0" smtClean="0"/>
              <a:t>to the optimum  </a:t>
            </a:r>
            <a:r>
              <a:rPr lang="en-US" b="1" baseline="30000" dirty="0" smtClean="0"/>
              <a:t>78</a:t>
            </a:r>
            <a:r>
              <a:rPr lang="en-US" b="1" dirty="0" smtClean="0"/>
              <a:t>Ni setting.  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It allows us to cut the rates </a:t>
            </a:r>
          </a:p>
          <a:p>
            <a:pPr algn="ctr"/>
            <a:r>
              <a:rPr lang="en-US" b="1" dirty="0" smtClean="0"/>
              <a:t>of less-exotic but very abundant fragments.</a:t>
            </a:r>
            <a:endParaRPr lang="en-US" b="1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8495731" y="4368124"/>
            <a:ext cx="491320" cy="228263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859847" y="6144017"/>
            <a:ext cx="3292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baseline="30000" dirty="0" smtClean="0">
                <a:solidFill>
                  <a:srgbClr val="FF0000"/>
                </a:solidFill>
              </a:rPr>
              <a:t>82</a:t>
            </a:r>
            <a:r>
              <a:rPr lang="en-US" sz="2400" b="1" dirty="0" smtClean="0">
                <a:solidFill>
                  <a:srgbClr val="FF0000"/>
                </a:solidFill>
              </a:rPr>
              <a:t>Cu -  7.8% transmission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22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0" y="11113"/>
            <a:ext cx="815319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rgbClr val="006600"/>
                </a:solidFill>
              </a:rPr>
              <a:t>Hybrid BRIKEN vs maximized efficiency  BRIKEN</a:t>
            </a:r>
            <a:endParaRPr lang="en-US" altLang="en-US" b="1" baseline="30000" dirty="0">
              <a:solidFill>
                <a:srgbClr val="006600"/>
              </a:solidFill>
            </a:endParaRPr>
          </a:p>
          <a:p>
            <a:pPr eaLnBrk="1" hangingPunct="1"/>
            <a:r>
              <a:rPr lang="en-US" altLang="en-US" b="1" baseline="30000" dirty="0" smtClean="0"/>
              <a:t>82</a:t>
            </a:r>
            <a:r>
              <a:rPr lang="en-US" altLang="en-US" b="1" dirty="0" smtClean="0"/>
              <a:t>Cu </a:t>
            </a:r>
            <a:r>
              <a:rPr lang="en-US" altLang="en-US" b="1" dirty="0"/>
              <a:t>β-decay  to s</a:t>
            </a:r>
            <a:r>
              <a:rPr lang="en-US" altLang="en-US" b="1" baseline="-25000" dirty="0"/>
              <a:t>1/2</a:t>
            </a:r>
            <a:r>
              <a:rPr lang="en-US" altLang="en-US" b="1" dirty="0"/>
              <a:t> state in N=51 </a:t>
            </a:r>
            <a:r>
              <a:rPr lang="en-US" altLang="en-US" b="1" baseline="30000" dirty="0" smtClean="0"/>
              <a:t>81</a:t>
            </a:r>
            <a:r>
              <a:rPr lang="en-US" altLang="en-US" b="1" dirty="0" smtClean="0"/>
              <a:t>Zn, see 2</a:t>
            </a:r>
            <a:r>
              <a:rPr lang="en-US" altLang="en-US" b="1" baseline="30000" dirty="0" smtClean="0"/>
              <a:t>nd</a:t>
            </a:r>
            <a:r>
              <a:rPr lang="en-US" altLang="en-US" b="1" dirty="0" smtClean="0"/>
              <a:t> BRIKEN workshop</a:t>
            </a:r>
            <a:endParaRPr lang="en-US" altLang="en-US" b="1" dirty="0"/>
          </a:p>
          <a:p>
            <a:pPr eaLnBrk="1" hangingPunct="1"/>
            <a:r>
              <a:rPr lang="en-US" altLang="en-US" sz="1600" dirty="0"/>
              <a:t>( </a:t>
            </a:r>
            <a:r>
              <a:rPr lang="en-US" altLang="en-US" sz="1600" baseline="30000" dirty="0"/>
              <a:t>80,81,82</a:t>
            </a:r>
            <a:r>
              <a:rPr lang="en-US" altLang="en-US" sz="1600" dirty="0"/>
              <a:t>Cu </a:t>
            </a:r>
            <a:r>
              <a:rPr lang="el-GR" altLang="en-US" sz="1600" dirty="0"/>
              <a:t>β</a:t>
            </a:r>
            <a:r>
              <a:rPr lang="en-US" altLang="en-US" sz="1600" dirty="0"/>
              <a:t>-decay experiments were accepted at the </a:t>
            </a:r>
            <a:r>
              <a:rPr lang="en-US" altLang="en-US" sz="1600" dirty="0" smtClean="0"/>
              <a:t>HRIBF)</a:t>
            </a:r>
            <a:endParaRPr lang="en-US" altLang="en-US" sz="1600" dirty="0"/>
          </a:p>
        </p:txBody>
      </p:sp>
      <p:grpSp>
        <p:nvGrpSpPr>
          <p:cNvPr id="29700" name="Group 31"/>
          <p:cNvGrpSpPr>
            <a:grpSpLocks/>
          </p:cNvGrpSpPr>
          <p:nvPr/>
        </p:nvGrpSpPr>
        <p:grpSpPr bwMode="auto">
          <a:xfrm>
            <a:off x="117475" y="1093569"/>
            <a:ext cx="7300913" cy="4010025"/>
            <a:chOff x="117475" y="1393825"/>
            <a:chExt cx="7300913" cy="4010025"/>
          </a:xfrm>
        </p:grpSpPr>
        <p:grpSp>
          <p:nvGrpSpPr>
            <p:cNvPr id="29701" name="Group 28"/>
            <p:cNvGrpSpPr>
              <a:grpSpLocks/>
            </p:cNvGrpSpPr>
            <p:nvPr/>
          </p:nvGrpSpPr>
          <p:grpSpPr bwMode="auto">
            <a:xfrm>
              <a:off x="117475" y="1393825"/>
              <a:ext cx="7300913" cy="4010025"/>
              <a:chOff x="846715" y="1777585"/>
              <a:chExt cx="7299880" cy="4010180"/>
            </a:xfrm>
          </p:grpSpPr>
          <p:sp>
            <p:nvSpPr>
              <p:cNvPr id="29705" name="Rectangle 27"/>
              <p:cNvSpPr>
                <a:spLocks noChangeArrowheads="1"/>
              </p:cNvSpPr>
              <p:nvPr/>
            </p:nvSpPr>
            <p:spPr bwMode="auto">
              <a:xfrm>
                <a:off x="2917093" y="2507280"/>
                <a:ext cx="1536200" cy="14977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29706" name="Straight Connector 3"/>
              <p:cNvCxnSpPr>
                <a:cxnSpLocks noChangeShapeType="1"/>
              </p:cNvCxnSpPr>
              <p:nvPr/>
            </p:nvCxnSpPr>
            <p:spPr bwMode="auto">
              <a:xfrm>
                <a:off x="885120" y="2276850"/>
                <a:ext cx="1459390" cy="0"/>
              </a:xfrm>
              <a:prstGeom prst="line">
                <a:avLst/>
              </a:prstGeom>
              <a:noFill/>
              <a:ln w="571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707" name="Straight Connector 4"/>
              <p:cNvCxnSpPr>
                <a:cxnSpLocks noChangeShapeType="1"/>
              </p:cNvCxnSpPr>
              <p:nvPr/>
            </p:nvCxnSpPr>
            <p:spPr bwMode="auto">
              <a:xfrm>
                <a:off x="2997395" y="5234035"/>
                <a:ext cx="1459390" cy="0"/>
              </a:xfrm>
              <a:prstGeom prst="line">
                <a:avLst/>
              </a:prstGeom>
              <a:noFill/>
              <a:ln w="571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708" name="Straight Connector 5"/>
              <p:cNvCxnSpPr>
                <a:cxnSpLocks noChangeShapeType="1"/>
              </p:cNvCxnSpPr>
              <p:nvPr/>
            </p:nvCxnSpPr>
            <p:spPr bwMode="auto">
              <a:xfrm>
                <a:off x="2958990" y="4504340"/>
                <a:ext cx="1459390" cy="0"/>
              </a:xfrm>
              <a:prstGeom prst="line">
                <a:avLst/>
              </a:prstGeom>
              <a:noFill/>
              <a:ln w="57150" algn="ctr">
                <a:solidFill>
                  <a:schemeClr val="tx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709" name="Straight Connector 6"/>
              <p:cNvCxnSpPr>
                <a:cxnSpLocks noChangeShapeType="1"/>
              </p:cNvCxnSpPr>
              <p:nvPr/>
            </p:nvCxnSpPr>
            <p:spPr bwMode="auto">
              <a:xfrm>
                <a:off x="5954580" y="4235505"/>
                <a:ext cx="1459390" cy="0"/>
              </a:xfrm>
              <a:prstGeom prst="line">
                <a:avLst/>
              </a:prstGeom>
              <a:noFill/>
              <a:ln w="571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710" name="Straight Connector 7"/>
              <p:cNvCxnSpPr>
                <a:cxnSpLocks noChangeShapeType="1"/>
              </p:cNvCxnSpPr>
              <p:nvPr/>
            </p:nvCxnSpPr>
            <p:spPr bwMode="auto">
              <a:xfrm>
                <a:off x="5954580" y="4504340"/>
                <a:ext cx="1459390" cy="0"/>
              </a:xfrm>
              <a:prstGeom prst="line">
                <a:avLst/>
              </a:prstGeom>
              <a:noFill/>
              <a:ln w="571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9711" name="TextBox 8"/>
              <p:cNvSpPr txBox="1">
                <a:spLocks noChangeArrowheads="1"/>
              </p:cNvSpPr>
              <p:nvPr/>
            </p:nvSpPr>
            <p:spPr bwMode="auto">
              <a:xfrm>
                <a:off x="1153955" y="1777585"/>
                <a:ext cx="716863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b="1" baseline="30000"/>
                  <a:t>82</a:t>
                </a:r>
                <a:r>
                  <a:rPr lang="en-US" altLang="en-US" b="1"/>
                  <a:t>Cu</a:t>
                </a:r>
              </a:p>
            </p:txBody>
          </p:sp>
          <p:sp>
            <p:nvSpPr>
              <p:cNvPr id="29712" name="TextBox 9"/>
              <p:cNvSpPr txBox="1">
                <a:spLocks noChangeArrowheads="1"/>
              </p:cNvSpPr>
              <p:nvPr/>
            </p:nvSpPr>
            <p:spPr bwMode="auto">
              <a:xfrm>
                <a:off x="846715" y="2507280"/>
                <a:ext cx="1614317" cy="707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/>
                  <a:t>Q</a:t>
                </a:r>
                <a:r>
                  <a:rPr lang="el-GR" altLang="en-US" baseline="-25000"/>
                  <a:t>β</a:t>
                </a:r>
                <a:r>
                  <a:rPr lang="en-US" altLang="en-US"/>
                  <a:t>~ 17 MeV</a:t>
                </a:r>
              </a:p>
              <a:p>
                <a:pPr eaLnBrk="1" hangingPunct="1"/>
                <a:r>
                  <a:rPr lang="en-US" altLang="en-US"/>
                  <a:t>T</a:t>
                </a:r>
                <a:r>
                  <a:rPr lang="en-US" altLang="en-US" baseline="-25000"/>
                  <a:t>1/2 </a:t>
                </a:r>
                <a:r>
                  <a:rPr lang="en-US" altLang="en-US"/>
                  <a:t>~ 60 ms</a:t>
                </a:r>
              </a:p>
            </p:txBody>
          </p:sp>
          <p:cxnSp>
            <p:nvCxnSpPr>
              <p:cNvPr id="29713" name="Straight Arrow Connector 11"/>
              <p:cNvCxnSpPr>
                <a:cxnSpLocks noChangeShapeType="1"/>
              </p:cNvCxnSpPr>
              <p:nvPr/>
            </p:nvCxnSpPr>
            <p:spPr bwMode="auto">
              <a:xfrm>
                <a:off x="2690155" y="2545685"/>
                <a:ext cx="499265" cy="729695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9714" name="TextBox 12"/>
              <p:cNvSpPr txBox="1">
                <a:spLocks noChangeArrowheads="1"/>
              </p:cNvSpPr>
              <p:nvPr/>
            </p:nvSpPr>
            <p:spPr bwMode="auto">
              <a:xfrm>
                <a:off x="3343040" y="5387655"/>
                <a:ext cx="68800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b="1" baseline="30000"/>
                  <a:t>82</a:t>
                </a:r>
                <a:r>
                  <a:rPr lang="en-US" altLang="en-US" b="1"/>
                  <a:t>Zn</a:t>
                </a:r>
              </a:p>
            </p:txBody>
          </p:sp>
          <p:sp>
            <p:nvSpPr>
              <p:cNvPr id="29715" name="TextBox 13"/>
              <p:cNvSpPr txBox="1">
                <a:spLocks noChangeArrowheads="1"/>
              </p:cNvSpPr>
              <p:nvPr/>
            </p:nvSpPr>
            <p:spPr bwMode="auto">
              <a:xfrm>
                <a:off x="6415440" y="4581150"/>
                <a:ext cx="804915" cy="707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b="1" baseline="30000" dirty="0" smtClean="0"/>
                  <a:t> 81</a:t>
                </a:r>
                <a:r>
                  <a:rPr lang="en-US" altLang="en-US" b="1" dirty="0" smtClean="0"/>
                  <a:t>Zn</a:t>
                </a:r>
              </a:p>
              <a:p>
                <a:pPr eaLnBrk="1" hangingPunct="1"/>
                <a:r>
                  <a:rPr lang="en-US" altLang="en-US" b="1" dirty="0" smtClean="0"/>
                  <a:t>N=51</a:t>
                </a:r>
                <a:endParaRPr lang="en-US" altLang="en-US" b="1" dirty="0"/>
              </a:p>
            </p:txBody>
          </p:sp>
          <p:sp>
            <p:nvSpPr>
              <p:cNvPr id="29716" name="TextBox 14"/>
              <p:cNvSpPr txBox="1">
                <a:spLocks noChangeArrowheads="1"/>
              </p:cNvSpPr>
              <p:nvPr/>
            </p:nvSpPr>
            <p:spPr bwMode="auto">
              <a:xfrm>
                <a:off x="3112610" y="4005075"/>
                <a:ext cx="145905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/>
                  <a:t>S</a:t>
                </a:r>
                <a:r>
                  <a:rPr lang="en-US" altLang="en-US" baseline="-25000"/>
                  <a:t>n</a:t>
                </a:r>
                <a:r>
                  <a:rPr lang="en-US" altLang="en-US"/>
                  <a:t>~ 5 MeV</a:t>
                </a:r>
              </a:p>
            </p:txBody>
          </p:sp>
          <p:sp>
            <p:nvSpPr>
              <p:cNvPr id="29717" name="TextBox 15"/>
              <p:cNvSpPr txBox="1">
                <a:spLocks noChangeArrowheads="1"/>
              </p:cNvSpPr>
              <p:nvPr/>
            </p:nvSpPr>
            <p:spPr bwMode="auto">
              <a:xfrm>
                <a:off x="7567590" y="3851455"/>
                <a:ext cx="56457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b="1"/>
                  <a:t>s</a:t>
                </a:r>
                <a:r>
                  <a:rPr lang="en-US" altLang="en-US" b="1" baseline="-25000"/>
                  <a:t>1/2</a:t>
                </a:r>
                <a:endParaRPr lang="en-US" altLang="en-US"/>
              </a:p>
            </p:txBody>
          </p:sp>
          <p:sp>
            <p:nvSpPr>
              <p:cNvPr id="29718" name="TextBox 16"/>
              <p:cNvSpPr txBox="1">
                <a:spLocks noChangeArrowheads="1"/>
              </p:cNvSpPr>
              <p:nvPr/>
            </p:nvSpPr>
            <p:spPr bwMode="auto">
              <a:xfrm>
                <a:off x="7567590" y="4350720"/>
                <a:ext cx="57900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b="1"/>
                  <a:t>d</a:t>
                </a:r>
                <a:r>
                  <a:rPr lang="en-US" altLang="en-US" b="1" baseline="-25000"/>
                  <a:t>5/2</a:t>
                </a:r>
                <a:endParaRPr lang="en-US" altLang="en-US"/>
              </a:p>
            </p:txBody>
          </p:sp>
          <p:sp>
            <p:nvSpPr>
              <p:cNvPr id="29719" name="TextBox 17"/>
              <p:cNvSpPr txBox="1">
                <a:spLocks noChangeArrowheads="1"/>
              </p:cNvSpPr>
              <p:nvPr/>
            </p:nvSpPr>
            <p:spPr bwMode="auto">
              <a:xfrm>
                <a:off x="2532549" y="5064207"/>
                <a:ext cx="42672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/>
                  <a:t>0</a:t>
                </a:r>
                <a:r>
                  <a:rPr lang="en-US" altLang="en-US" baseline="30000"/>
                  <a:t>+</a:t>
                </a:r>
              </a:p>
            </p:txBody>
          </p:sp>
          <p:sp>
            <p:nvSpPr>
              <p:cNvPr id="29720" name="TextBox 18"/>
              <p:cNvSpPr txBox="1">
                <a:spLocks noChangeArrowheads="1"/>
              </p:cNvSpPr>
              <p:nvPr/>
            </p:nvSpPr>
            <p:spPr bwMode="auto">
              <a:xfrm>
                <a:off x="2382915" y="2046420"/>
                <a:ext cx="88036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/>
                  <a:t>(4-,5-)</a:t>
                </a:r>
              </a:p>
            </p:txBody>
          </p:sp>
          <p:cxnSp>
            <p:nvCxnSpPr>
              <p:cNvPr id="29721" name="Straight Arrow Connector 20"/>
              <p:cNvCxnSpPr>
                <a:cxnSpLocks noChangeShapeType="1"/>
              </p:cNvCxnSpPr>
              <p:nvPr/>
            </p:nvCxnSpPr>
            <p:spPr bwMode="auto">
              <a:xfrm>
                <a:off x="4341570" y="3198570"/>
                <a:ext cx="1536200" cy="998530"/>
              </a:xfrm>
              <a:prstGeom prst="straightConnector1">
                <a:avLst/>
              </a:prstGeom>
              <a:noFill/>
              <a:ln w="38100" algn="ctr">
                <a:solidFill>
                  <a:srgbClr val="0000FF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9722" name="TextBox 22"/>
              <p:cNvSpPr txBox="1">
                <a:spLocks noChangeArrowheads="1"/>
              </p:cNvSpPr>
              <p:nvPr/>
            </p:nvSpPr>
            <p:spPr bwMode="auto">
              <a:xfrm>
                <a:off x="4956050" y="3121760"/>
                <a:ext cx="4732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l-GR" altLang="en-US">
                    <a:solidFill>
                      <a:srgbClr val="0000FF"/>
                    </a:solidFill>
                  </a:rPr>
                  <a:t>β</a:t>
                </a:r>
                <a:r>
                  <a:rPr lang="en-US" altLang="en-US">
                    <a:solidFill>
                      <a:srgbClr val="0000FF"/>
                    </a:solidFill>
                  </a:rPr>
                  <a:t>n</a:t>
                </a:r>
              </a:p>
            </p:txBody>
          </p:sp>
          <p:sp>
            <p:nvSpPr>
              <p:cNvPr id="29723" name="TextBox 24"/>
              <p:cNvSpPr txBox="1">
                <a:spLocks noChangeArrowheads="1"/>
              </p:cNvSpPr>
              <p:nvPr/>
            </p:nvSpPr>
            <p:spPr bwMode="auto">
              <a:xfrm>
                <a:off x="5916175" y="3774645"/>
                <a:ext cx="149912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/>
                  <a:t> ~ 0.6  MeV</a:t>
                </a:r>
              </a:p>
            </p:txBody>
          </p:sp>
        </p:grpSp>
        <p:cxnSp>
          <p:nvCxnSpPr>
            <p:cNvPr id="29702" name="Straight Connector 4"/>
            <p:cNvCxnSpPr>
              <a:cxnSpLocks noChangeShapeType="1"/>
            </p:cNvCxnSpPr>
            <p:nvPr/>
          </p:nvCxnSpPr>
          <p:spPr bwMode="auto">
            <a:xfrm>
              <a:off x="2267700" y="4542745"/>
              <a:ext cx="1459597" cy="0"/>
            </a:xfrm>
            <a:prstGeom prst="line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703" name="TextBox 17"/>
            <p:cNvSpPr txBox="1">
              <a:spLocks noChangeArrowheads="1"/>
            </p:cNvSpPr>
            <p:nvPr/>
          </p:nvSpPr>
          <p:spPr bwMode="auto">
            <a:xfrm>
              <a:off x="1806840" y="4312315"/>
              <a:ext cx="4267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i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 i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 i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 i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 i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/>
                <a:t>2</a:t>
              </a:r>
              <a:r>
                <a:rPr lang="en-US" altLang="en-US" baseline="30000"/>
                <a:t>+</a:t>
              </a:r>
            </a:p>
          </p:txBody>
        </p:sp>
        <p:sp>
          <p:nvSpPr>
            <p:cNvPr id="29704" name="TextBox 24"/>
            <p:cNvSpPr txBox="1">
              <a:spLocks noChangeArrowheads="1"/>
            </p:cNvSpPr>
            <p:nvPr/>
          </p:nvSpPr>
          <p:spPr bwMode="auto">
            <a:xfrm>
              <a:off x="3611875" y="4350720"/>
              <a:ext cx="149912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i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 i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 i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 i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 i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/>
                <a:t> ~ 0.7  MeV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38122" y="4903546"/>
            <a:ext cx="82518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YES</a:t>
            </a:r>
            <a:r>
              <a:rPr lang="en-US" dirty="0" smtClean="0"/>
              <a:t> </a:t>
            </a:r>
            <a:r>
              <a:rPr lang="en-US" b="1" dirty="0" smtClean="0"/>
              <a:t>for hybrid BRIKEN, </a:t>
            </a:r>
            <a:r>
              <a:rPr lang="en-US" dirty="0" smtClean="0"/>
              <a:t>in particular since the 60% flat efficiency for hybrid BRIKEN </a:t>
            </a:r>
          </a:p>
          <a:p>
            <a:r>
              <a:rPr lang="en-US" dirty="0" smtClean="0"/>
              <a:t>seems to be achievable  with our large amount of 3He tubes and large moderator.</a:t>
            </a:r>
          </a:p>
          <a:p>
            <a:endParaRPr lang="en-US" dirty="0" smtClean="0"/>
          </a:p>
          <a:p>
            <a:r>
              <a:rPr lang="en-US" dirty="0" smtClean="0"/>
              <a:t>For </a:t>
            </a:r>
            <a:r>
              <a:rPr lang="en-US" baseline="30000" dirty="0" smtClean="0"/>
              <a:t>82</a:t>
            </a:r>
            <a:r>
              <a:rPr lang="en-US" dirty="0" smtClean="0"/>
              <a:t>Cu, with optimized setting and 20 </a:t>
            </a:r>
            <a:r>
              <a:rPr lang="en-US" dirty="0" err="1" smtClean="0"/>
              <a:t>pnA</a:t>
            </a:r>
            <a:r>
              <a:rPr lang="en-US" dirty="0" smtClean="0"/>
              <a:t> </a:t>
            </a:r>
            <a:r>
              <a:rPr lang="en-US" baseline="30000" dirty="0" smtClean="0"/>
              <a:t>238</a:t>
            </a:r>
            <a:r>
              <a:rPr lang="en-US" dirty="0" smtClean="0"/>
              <a:t>U beam, we can expect about 500 ions in 2 days.</a:t>
            </a:r>
          </a:p>
          <a:p>
            <a:r>
              <a:rPr lang="en-US" dirty="0" smtClean="0"/>
              <a:t>With 5% </a:t>
            </a:r>
            <a:r>
              <a:rPr lang="el-GR" dirty="0" smtClean="0"/>
              <a:t>γ</a:t>
            </a:r>
            <a:r>
              <a:rPr lang="en-US" dirty="0" smtClean="0"/>
              <a:t>-efficiency and ca 30% P</a:t>
            </a:r>
            <a:r>
              <a:rPr lang="en-US" baseline="-25000" dirty="0" smtClean="0"/>
              <a:t>1n</a:t>
            </a:r>
            <a:r>
              <a:rPr lang="en-US" dirty="0" smtClean="0"/>
              <a:t> to the s</a:t>
            </a:r>
            <a:r>
              <a:rPr lang="en-US" baseline="-25000" dirty="0" smtClean="0"/>
              <a:t>1/2</a:t>
            </a:r>
            <a:r>
              <a:rPr lang="en-US" dirty="0" smtClean="0"/>
              <a:t> state it gives 3 counts in ion-</a:t>
            </a:r>
            <a:r>
              <a:rPr lang="el-GR" dirty="0" smtClean="0"/>
              <a:t>β</a:t>
            </a:r>
            <a:r>
              <a:rPr lang="en-US" dirty="0" smtClean="0"/>
              <a:t>-n-</a:t>
            </a:r>
            <a:r>
              <a:rPr lang="el-GR" dirty="0" smtClean="0"/>
              <a:t>γ</a:t>
            </a:r>
            <a:r>
              <a:rPr lang="en-US" dirty="0" smtClean="0"/>
              <a:t> spectrum.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624084"/>
            <a:ext cx="2230049" cy="233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2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48120"/>
            <a:ext cx="9144000" cy="1426544"/>
          </a:xfrm>
        </p:spPr>
        <p:txBody>
          <a:bodyPr/>
          <a:lstStyle/>
          <a:p>
            <a:r>
              <a:rPr lang="en-US" dirty="0" smtClean="0">
                <a:solidFill>
                  <a:srgbClr val="008657"/>
                </a:solidFill>
              </a:rPr>
              <a:t>Summary</a:t>
            </a:r>
            <a:br>
              <a:rPr lang="en-US" dirty="0" smtClean="0">
                <a:solidFill>
                  <a:srgbClr val="008657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sz="1800" i="1" dirty="0" smtClean="0">
                <a:solidFill>
                  <a:srgbClr val="FF0000"/>
                </a:solidFill>
                <a:cs typeface="Arial" pitchFamily="34" charset="0"/>
              </a:rPr>
              <a:t>I’m </a:t>
            </a:r>
            <a:r>
              <a:rPr lang="en-US" sz="1800" i="1" dirty="0">
                <a:solidFill>
                  <a:srgbClr val="FF0000"/>
                </a:solidFill>
                <a:cs typeface="Arial" pitchFamily="34" charset="0"/>
              </a:rPr>
              <a:t>impressed by test run results </a:t>
            </a:r>
            <a:r>
              <a:rPr lang="en-US" sz="1800" i="1" dirty="0" smtClean="0">
                <a:solidFill>
                  <a:srgbClr val="FF0000"/>
                </a:solidFill>
                <a:cs typeface="Arial" pitchFamily="34" charset="0"/>
              </a:rPr>
              <a:t>(Alfredo</a:t>
            </a:r>
            <a:r>
              <a:rPr lang="en-US" sz="1800" i="1" dirty="0">
                <a:solidFill>
                  <a:srgbClr val="FF0000"/>
                </a:solidFill>
                <a:cs typeface="Arial" pitchFamily="34" charset="0"/>
              </a:rPr>
              <a:t>, Gabor, Jose, </a:t>
            </a:r>
            <a:r>
              <a:rPr lang="en-US" sz="1800" i="1" dirty="0" err="1">
                <a:solidFill>
                  <a:srgbClr val="FF0000"/>
                </a:solidFill>
                <a:cs typeface="Arial" pitchFamily="34" charset="0"/>
              </a:rPr>
              <a:t>Shunji</a:t>
            </a:r>
            <a:r>
              <a:rPr lang="en-US" sz="1800" i="1" dirty="0">
                <a:solidFill>
                  <a:srgbClr val="FF0000"/>
                </a:solidFill>
                <a:cs typeface="Arial" pitchFamily="34" charset="0"/>
              </a:rPr>
              <a:t>.. et al)</a:t>
            </a:r>
            <a:r>
              <a:rPr lang="en-US" dirty="0">
                <a:cs typeface="Arial" pitchFamily="34" charset="0"/>
              </a:rPr>
              <a:t/>
            </a:r>
            <a:br>
              <a:rPr lang="en-US" dirty="0">
                <a:cs typeface="Arial" pitchFamily="34" charset="0"/>
              </a:rPr>
            </a:br>
            <a:endParaRPr lang="en-US" dirty="0">
              <a:solidFill>
                <a:srgbClr val="00865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629" y="1516537"/>
            <a:ext cx="9144000" cy="502599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b="1" dirty="0" smtClean="0">
                <a:cs typeface="Arial" pitchFamily="34" charset="0"/>
              </a:rPr>
              <a:t>ORNL/UTK hardware contribution was delivered to RIKEN in April 2015</a:t>
            </a:r>
          </a:p>
          <a:p>
            <a:pPr>
              <a:spcBef>
                <a:spcPts val="600"/>
              </a:spcBef>
            </a:pPr>
            <a:r>
              <a:rPr lang="en-US" sz="2000" b="1" dirty="0" smtClean="0">
                <a:cs typeface="Arial" pitchFamily="34" charset="0"/>
              </a:rPr>
              <a:t>Additional contributions like 2 clovers with their HV, and the HDPE-Cd shields possible</a:t>
            </a:r>
          </a:p>
          <a:p>
            <a:pPr>
              <a:spcBef>
                <a:spcPts val="600"/>
              </a:spcBef>
            </a:pPr>
            <a:r>
              <a:rPr lang="en-US" sz="2000" b="1" dirty="0" smtClean="0">
                <a:cs typeface="Arial" pitchFamily="34" charset="0"/>
              </a:rPr>
              <a:t>Manpower for late April 2016 and later main  run “available” so far,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b="1" dirty="0" smtClean="0">
                <a:cs typeface="Arial" pitchFamily="34" charset="0"/>
              </a:rPr>
              <a:t>     including </a:t>
            </a:r>
            <a:r>
              <a:rPr lang="en-US" sz="2000" b="1" dirty="0" err="1" smtClean="0">
                <a:cs typeface="Arial" pitchFamily="34" charset="0"/>
              </a:rPr>
              <a:t>Shintaro</a:t>
            </a:r>
            <a:r>
              <a:rPr lang="en-US" sz="2000" b="1" dirty="0" smtClean="0">
                <a:cs typeface="Arial" pitchFamily="34" charset="0"/>
              </a:rPr>
              <a:t> Go – PhD at RIKEN, now a postdoc at UTK.</a:t>
            </a:r>
          </a:p>
          <a:p>
            <a:pPr>
              <a:spcBef>
                <a:spcPts val="600"/>
              </a:spcBef>
            </a:pPr>
            <a:endParaRPr lang="en-US" sz="2000" b="1" dirty="0" smtClean="0">
              <a:cs typeface="Arial" pitchFamily="34" charset="0"/>
            </a:endParaRPr>
          </a:p>
          <a:p>
            <a:pPr>
              <a:spcBef>
                <a:spcPts val="600"/>
              </a:spcBef>
            </a:pPr>
            <a:endParaRPr lang="en-US" sz="2000" b="1" dirty="0">
              <a:cs typeface="Arial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000" b="1" i="1" dirty="0" smtClean="0">
                <a:cs typeface="Arial" pitchFamily="34" charset="0"/>
              </a:rPr>
              <a:t>      To be done:</a:t>
            </a:r>
            <a:endParaRPr lang="en-US" sz="2000" b="1" i="1" dirty="0"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000" b="1" dirty="0" smtClean="0">
                <a:cs typeface="Arial" pitchFamily="34" charset="0"/>
              </a:rPr>
              <a:t>Decide about (hybrid)-BRIKEN design, moderator, Cd shields, clovers</a:t>
            </a:r>
          </a:p>
          <a:p>
            <a:pPr>
              <a:spcBef>
                <a:spcPts val="600"/>
              </a:spcBef>
            </a:pPr>
            <a:r>
              <a:rPr lang="en-US" sz="2000" b="1" dirty="0" smtClean="0">
                <a:cs typeface="Arial" pitchFamily="34" charset="0"/>
              </a:rPr>
              <a:t>Constant development of data ACQ and on-line analysis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cs typeface="Arial" pitchFamily="34" charset="0"/>
              </a:rPr>
              <a:t>Meeting on data acquisition, </a:t>
            </a:r>
            <a:r>
              <a:rPr lang="en-US" sz="2000" b="1" dirty="0" smtClean="0">
                <a:cs typeface="Arial" pitchFamily="34" charset="0"/>
              </a:rPr>
              <a:t> in particular AIDA </a:t>
            </a:r>
            <a:r>
              <a:rPr lang="en-US" sz="2000" b="1" dirty="0">
                <a:cs typeface="Arial" pitchFamily="34" charset="0"/>
              </a:rPr>
              <a:t>calibration procedures,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b="1" dirty="0">
                <a:cs typeface="Arial" pitchFamily="34" charset="0"/>
              </a:rPr>
              <a:t>     and </a:t>
            </a:r>
            <a:r>
              <a:rPr lang="en-US" sz="2000" b="1" dirty="0" smtClean="0">
                <a:cs typeface="Arial" pitchFamily="34" charset="0"/>
              </a:rPr>
              <a:t>on general evaluation procedures (UTK experts including </a:t>
            </a:r>
            <a:r>
              <a:rPr lang="en-US" sz="2000" b="1" dirty="0" err="1" smtClean="0">
                <a:cs typeface="Arial" pitchFamily="34" charset="0"/>
              </a:rPr>
              <a:t>Shintaro</a:t>
            </a:r>
            <a:r>
              <a:rPr lang="en-US" sz="2000" b="1" dirty="0" smtClean="0">
                <a:cs typeface="Arial" pitchFamily="34" charset="0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cs typeface="Arial" pitchFamily="34" charset="0"/>
              </a:rPr>
              <a:t>Writing a request and filling the forms for BRIKEN test </a:t>
            </a:r>
            <a:r>
              <a:rPr lang="en-US" sz="2400" b="1" dirty="0" smtClean="0">
                <a:cs typeface="Arial" pitchFamily="34" charset="0"/>
              </a:rPr>
              <a:t>run</a:t>
            </a:r>
          </a:p>
          <a:p>
            <a:pPr>
              <a:spcBef>
                <a:spcPts val="600"/>
              </a:spcBef>
            </a:pPr>
            <a:r>
              <a:rPr lang="en-US" sz="2000" b="1" dirty="0" smtClean="0">
                <a:cs typeface="Arial" pitchFamily="34" charset="0"/>
              </a:rPr>
              <a:t>Setting up for test run</a:t>
            </a:r>
          </a:p>
          <a:p>
            <a:pPr>
              <a:spcBef>
                <a:spcPts val="600"/>
              </a:spcBef>
            </a:pPr>
            <a:r>
              <a:rPr lang="en-US" sz="2000" b="1" dirty="0" smtClean="0">
                <a:cs typeface="Arial" pitchFamily="34" charset="0"/>
              </a:rPr>
              <a:t>Asking for main experiment, RIB-127 and 128 , to be run together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39901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Nuclear Chemistry Gordon Conference, 2013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64572"/>
            <a:ext cx="4299045" cy="2934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96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NL_January2013">
  <a:themeElements>
    <a:clrScheme name="ORNL 2012">
      <a:dk1>
        <a:sysClr val="windowText" lastClr="000000"/>
      </a:dk1>
      <a:lt1>
        <a:sysClr val="window" lastClr="FFFFFF"/>
      </a:lt1>
      <a:dk2>
        <a:srgbClr val="008657"/>
      </a:dk2>
      <a:lt2>
        <a:srgbClr val="FFFFFF"/>
      </a:lt2>
      <a:accent1>
        <a:srgbClr val="4F81BD"/>
      </a:accent1>
      <a:accent2>
        <a:srgbClr val="C0504D"/>
      </a:accent2>
      <a:accent3>
        <a:srgbClr val="00B274"/>
      </a:accent3>
      <a:accent4>
        <a:srgbClr val="F79646"/>
      </a:accent4>
      <a:accent5>
        <a:srgbClr val="4BACC6"/>
      </a:accent5>
      <a:accent6>
        <a:srgbClr val="8064A2"/>
      </a:accent6>
      <a:hlink>
        <a:srgbClr val="1F497D"/>
      </a:hlink>
      <a:folHlink>
        <a:srgbClr val="008657"/>
      </a:folHlink>
    </a:clrScheme>
    <a:fontScheme name="ORNL theme">
      <a:majorFont>
        <a:latin typeface="Arial Black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22216</TotalTime>
  <Words>916</Words>
  <Application>Microsoft Office PowerPoint</Application>
  <PresentationFormat>On-screen Show (4:3)</PresentationFormat>
  <Paragraphs>117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ORNL_January2013</vt:lpstr>
      <vt:lpstr>Measurements of new beta-delayed neutron emission properties around doubly-magic 78Ni (NP1406-RIBF127 proposal)</vt:lpstr>
      <vt:lpstr>PowerPoint Presentation</vt:lpstr>
      <vt:lpstr>PowerPoint Presentation</vt:lpstr>
      <vt:lpstr>PowerPoint Presentation</vt:lpstr>
      <vt:lpstr>PowerPoint Presentation</vt:lpstr>
      <vt:lpstr>Signal to background rate for 78Ni, T1/2=122(5) ms</vt:lpstr>
      <vt:lpstr> 78Ni/79Ni/81Cu setting   (R. Grzywacz,  N. Fukuda and BigRIPS team)</vt:lpstr>
      <vt:lpstr>PowerPoint Presentation</vt:lpstr>
      <vt:lpstr>Summary  I’m impressed by test run results (Alfredo, Gabor, Jose, Shunji.. et al) </vt:lpstr>
    </vt:vector>
  </TitlesOfParts>
  <Company>ORNL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HRIBF fission data</dc:subject>
  <dc:creator>Rykaczewski Krzysztof</dc:creator>
  <cp:lastModifiedBy>Rykaczewski, Krzysztof Piotr</cp:lastModifiedBy>
  <cp:revision>669</cp:revision>
  <dcterms:created xsi:type="dcterms:W3CDTF">2013-04-24T01:09:19Z</dcterms:created>
  <dcterms:modified xsi:type="dcterms:W3CDTF">2015-07-22T07:34:38Z</dcterms:modified>
</cp:coreProperties>
</file>