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custDataLst>
    <p:tags r:id="rId2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1C"/>
    <a:srgbClr val="FFFFCC"/>
    <a:srgbClr val="432B0D"/>
    <a:srgbClr val="4D8B78"/>
    <a:srgbClr val="96424A"/>
    <a:srgbClr val="474399"/>
    <a:srgbClr val="3D35A7"/>
    <a:srgbClr val="A8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2015/6/15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67264" y="1297459"/>
            <a:ext cx="109357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Himalaya" panose="01010100010101010101" pitchFamily="2" charset="0"/>
              </a:rPr>
              <a:t>Flavor structure of               </a:t>
            </a:r>
            <a:r>
              <a:rPr lang="el-GR" altLang="ja-JP" sz="66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Himalaya" panose="01010100010101010101" pitchFamily="2" charset="0"/>
              </a:rPr>
              <a:t>Λ</a:t>
            </a:r>
            <a:r>
              <a:rPr lang="en-US" altLang="ja-JP" sz="66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Himalaya" panose="01010100010101010101" pitchFamily="2" charset="0"/>
              </a:rPr>
              <a:t> baryons from lattice QCD</a:t>
            </a:r>
            <a:r>
              <a:rPr kumimoji="1" lang="ja-JP" altLang="en-US" sz="66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Himalaya" panose="01010100010101010101" pitchFamily="2" charset="0"/>
              </a:rPr>
              <a:t>　</a:t>
            </a:r>
            <a:r>
              <a:rPr kumimoji="1" lang="ja-JP" altLang="en-US" sz="6600" dirty="0" smtClean="0">
                <a:latin typeface="MS Reference Sans Serif" panose="020B0604030504040204" pitchFamily="34" charset="0"/>
              </a:rPr>
              <a:t>　　　　　</a:t>
            </a:r>
            <a:endParaRPr kumimoji="1" lang="ja-JP" altLang="en-US" sz="6600" dirty="0">
              <a:latin typeface="MS Reference Sans Serif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19132" y="4349579"/>
            <a:ext cx="7278129" cy="142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Philipp Gubler (ECT*) </a:t>
            </a: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Toru T. Takahashi (Gunma National College of Technology)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Makoto Oka (Tokyo Institute of Technology)</a:t>
            </a:r>
            <a:endParaRPr kumimoji="1" lang="ja-JP" altLang="en-US" sz="20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4935" y="416937"/>
            <a:ext cx="1112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studies of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spectrum (cont`d)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2" y="1459584"/>
            <a:ext cx="6262592" cy="45602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4845" y="2656074"/>
            <a:ext cx="371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full 2+1-flavor QCD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4845" y="3278032"/>
            <a:ext cx="481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lightest pion mass: ~156 MeV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102" y="6293015"/>
            <a:ext cx="545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J.M.M. Hall et al.,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Phys. Rev. </a:t>
            </a:r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Lett.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114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132002 (2015).</a:t>
            </a:r>
            <a:endParaRPr kumimoji="1" lang="ja-JP" altLang="en-US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4467" y="3965311"/>
            <a:ext cx="439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l-GR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(1405) again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64280" y="4391519"/>
            <a:ext cx="284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reproduced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49495" y="1594447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</a:t>
            </a:r>
            <a:endParaRPr kumimoji="1" lang="ja-JP" altLang="en-US" sz="2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0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4935" y="416937"/>
            <a:ext cx="1112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studies of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spectrum (cont`d)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27102" y="6293015"/>
            <a:ext cx="545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J.M.M. Hall et al.,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Phys. Rev. </a:t>
            </a:r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Lett.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114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132002 (2015).</a:t>
            </a:r>
            <a:endParaRPr kumimoji="1" lang="ja-JP" altLang="en-US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62" y="1641054"/>
            <a:ext cx="5739578" cy="37428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594" y="2451511"/>
            <a:ext cx="371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Measurement of the strange magnetic form factor of the </a:t>
            </a:r>
            <a:r>
              <a:rPr kumimoji="1" lang="el-GR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(1405)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5420" y="3793962"/>
            <a:ext cx="294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Information on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717" y="4158370"/>
            <a:ext cx="294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nternal structure of the state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793886" y="1885783"/>
            <a:ext cx="737872" cy="779611"/>
            <a:chOff x="4933879" y="2149561"/>
            <a:chExt cx="737872" cy="779611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933879" y="2149561"/>
              <a:ext cx="333879" cy="400439"/>
              <a:chOff x="2984155" y="2511355"/>
              <a:chExt cx="617838" cy="639618"/>
            </a:xfrm>
          </p:grpSpPr>
          <p:sp>
            <p:nvSpPr>
              <p:cNvPr id="18" name="フローチャート: 結合子 17"/>
              <p:cNvSpPr/>
              <p:nvPr/>
            </p:nvSpPr>
            <p:spPr>
              <a:xfrm>
                <a:off x="2984155" y="2557849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999601" y="2511355"/>
                <a:ext cx="358346" cy="63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5337872" y="2157731"/>
              <a:ext cx="333879" cy="400110"/>
              <a:chOff x="7035111" y="2919821"/>
              <a:chExt cx="617838" cy="639092"/>
            </a:xfrm>
          </p:grpSpPr>
          <p:sp>
            <p:nvSpPr>
              <p:cNvPr id="16" name="フローチャート: 結合子 15"/>
              <p:cNvSpPr/>
              <p:nvPr/>
            </p:nvSpPr>
            <p:spPr>
              <a:xfrm>
                <a:off x="7035111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050557" y="2919821"/>
                <a:ext cx="358346" cy="63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d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5135876" y="2526403"/>
              <a:ext cx="333879" cy="402769"/>
              <a:chOff x="3389867" y="3127589"/>
              <a:chExt cx="617838" cy="643340"/>
            </a:xfrm>
          </p:grpSpPr>
          <p:sp>
            <p:nvSpPr>
              <p:cNvPr id="14" name="フローチャート: 結合子 13"/>
              <p:cNvSpPr/>
              <p:nvPr/>
            </p:nvSpPr>
            <p:spPr>
              <a:xfrm>
                <a:off x="3389867" y="3177805"/>
                <a:ext cx="617838" cy="593124"/>
              </a:xfrm>
              <a:prstGeom prst="flowChartConnector">
                <a:avLst/>
              </a:prstGeom>
              <a:solidFill>
                <a:srgbClr val="A8A533"/>
              </a:solidFill>
              <a:ln>
                <a:solidFill>
                  <a:srgbClr val="A8A5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454739" y="3127589"/>
                <a:ext cx="358346" cy="63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s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grpSp>
        <p:nvGrpSpPr>
          <p:cNvPr id="20" name="グループ化 19"/>
          <p:cNvGrpSpPr/>
          <p:nvPr/>
        </p:nvGrpSpPr>
        <p:grpSpPr>
          <a:xfrm>
            <a:off x="4879405" y="5437002"/>
            <a:ext cx="737872" cy="779611"/>
            <a:chOff x="2973269" y="2638868"/>
            <a:chExt cx="1365422" cy="1245266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2973269" y="2638868"/>
              <a:ext cx="617838" cy="639618"/>
              <a:chOff x="2984155" y="2511355"/>
              <a:chExt cx="617838" cy="639618"/>
            </a:xfrm>
          </p:grpSpPr>
          <p:sp>
            <p:nvSpPr>
              <p:cNvPr id="28" name="フローチャート: 結合子 27"/>
              <p:cNvSpPr/>
              <p:nvPr/>
            </p:nvSpPr>
            <p:spPr>
              <a:xfrm>
                <a:off x="2984155" y="2557849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2999601" y="2511355"/>
                <a:ext cx="358346" cy="63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3720853" y="2651918"/>
              <a:ext cx="617838" cy="639092"/>
              <a:chOff x="7035111" y="2919821"/>
              <a:chExt cx="617838" cy="639092"/>
            </a:xfrm>
          </p:grpSpPr>
          <p:sp>
            <p:nvSpPr>
              <p:cNvPr id="26" name="フローチャート: 結合子 25"/>
              <p:cNvSpPr/>
              <p:nvPr/>
            </p:nvSpPr>
            <p:spPr>
              <a:xfrm>
                <a:off x="7035111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7050557" y="2919821"/>
                <a:ext cx="358346" cy="63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d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3347061" y="3245041"/>
              <a:ext cx="617838" cy="639093"/>
              <a:chOff x="3389867" y="3131836"/>
              <a:chExt cx="617838" cy="639093"/>
            </a:xfrm>
          </p:grpSpPr>
          <p:sp>
            <p:nvSpPr>
              <p:cNvPr id="24" name="フローチャート: 結合子 23"/>
              <p:cNvSpPr/>
              <p:nvPr/>
            </p:nvSpPr>
            <p:spPr>
              <a:xfrm>
                <a:off x="3389867" y="3177805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  <a:ln>
                <a:solidFill>
                  <a:srgbClr val="4D8B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3423379" y="3131836"/>
                <a:ext cx="358346" cy="639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grpSp>
        <p:nvGrpSpPr>
          <p:cNvPr id="41" name="グループ化 40"/>
          <p:cNvGrpSpPr/>
          <p:nvPr/>
        </p:nvGrpSpPr>
        <p:grpSpPr>
          <a:xfrm>
            <a:off x="4851917" y="4614377"/>
            <a:ext cx="745345" cy="405835"/>
            <a:chOff x="4880888" y="4257654"/>
            <a:chExt cx="745345" cy="405835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4880888" y="4260720"/>
              <a:ext cx="333879" cy="402769"/>
              <a:chOff x="3389867" y="3127589"/>
              <a:chExt cx="617838" cy="643340"/>
            </a:xfrm>
          </p:grpSpPr>
          <p:sp>
            <p:nvSpPr>
              <p:cNvPr id="31" name="フローチャート: 結合子 30"/>
              <p:cNvSpPr/>
              <p:nvPr/>
            </p:nvSpPr>
            <p:spPr>
              <a:xfrm>
                <a:off x="3389867" y="3177805"/>
                <a:ext cx="617838" cy="593124"/>
              </a:xfrm>
              <a:prstGeom prst="flowChartConnector">
                <a:avLst/>
              </a:prstGeom>
              <a:solidFill>
                <a:srgbClr val="A8A533"/>
              </a:solidFill>
              <a:ln>
                <a:solidFill>
                  <a:srgbClr val="A8A5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454739" y="3127589"/>
                <a:ext cx="358346" cy="63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s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5292354" y="4257654"/>
              <a:ext cx="333879" cy="403176"/>
              <a:chOff x="5473796" y="3783013"/>
              <a:chExt cx="333879" cy="403176"/>
            </a:xfrm>
          </p:grpSpPr>
          <p:sp>
            <p:nvSpPr>
              <p:cNvPr id="34" name="フローチャート: 結合子 33"/>
              <p:cNvSpPr/>
              <p:nvPr/>
            </p:nvSpPr>
            <p:spPr>
              <a:xfrm>
                <a:off x="5473796" y="3814858"/>
                <a:ext cx="333879" cy="371331"/>
              </a:xfrm>
              <a:prstGeom prst="flowChartConnector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504842" y="3783013"/>
                <a:ext cx="1936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sz="20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 flipV="1">
                <a:off x="5580000" y="3888000"/>
                <a:ext cx="133200" cy="817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右矢印 41"/>
          <p:cNvSpPr/>
          <p:nvPr/>
        </p:nvSpPr>
        <p:spPr>
          <a:xfrm rot="11648525">
            <a:off x="5681429" y="2574479"/>
            <a:ext cx="3137516" cy="476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10310702">
            <a:off x="5655987" y="4803781"/>
            <a:ext cx="2989278" cy="47667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57896" y="1493669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</a:t>
            </a:r>
            <a:endParaRPr kumimoji="1" lang="ja-JP" altLang="en-US" sz="2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66859" y="194515"/>
            <a:ext cx="647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Our lattice parameters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101" y="1513074"/>
            <a:ext cx="478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- 2+1-flavors of dynamical quarks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60570" y="1574629"/>
            <a:ext cx="611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(Gauge configurations generated by the PACS-CS Collaboration)</a:t>
            </a:r>
            <a:endParaRPr kumimoji="1" lang="ja-JP" altLang="en-US" sz="16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6099" y="2198874"/>
            <a:ext cx="1066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Renormalization-group improved gauge action at </a:t>
            </a:r>
            <a:r>
              <a:rPr lang="el-GR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β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=1.9 and a=0.0907 </a:t>
            </a:r>
            <a:r>
              <a:rPr lang="en-US" altLang="ja-JP" sz="24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fm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6099" y="2884674"/>
            <a:ext cx="794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Lattice size: 32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x 64  →  (2.9 </a:t>
            </a:r>
            <a:r>
              <a:rPr lang="en-US" altLang="ja-JP" sz="24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fm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x (5.8 </a:t>
            </a:r>
            <a:r>
              <a:rPr lang="en-US" altLang="ja-JP" sz="24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fm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6098" y="3570474"/>
            <a:ext cx="794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- 4 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Hopping parameters for light quark masses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2528" y="4032139"/>
            <a:ext cx="558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 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Pion masses: 296 MeV ~ 702 MeV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098" y="4724636"/>
            <a:ext cx="794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- 5 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Hopping parameters for heavy quark masses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2528" y="5199378"/>
            <a:ext cx="811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 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2 for physical strange and charm quarks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22527" y="5673843"/>
            <a:ext cx="873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 </a:t>
            </a:r>
            <a:r>
              <a:rPr lang="en-US" altLang="ja-JP" sz="24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for non-physical quarks interpolating between s and c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7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74633" y="253176"/>
            <a:ext cx="6298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Effective masses (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2" y="1231753"/>
            <a:ext cx="5644956" cy="404458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967" y="1231753"/>
            <a:ext cx="5684359" cy="40476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566902" y="5873296"/>
            <a:ext cx="249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l-GR" altLang="ja-JP" sz="2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π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= 570 MeV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2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74633" y="253176"/>
            <a:ext cx="6298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Effective masses (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66902" y="5873296"/>
            <a:ext cx="249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l-GR" altLang="ja-JP" sz="2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π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= 570 MeV 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4" y="1246745"/>
            <a:ext cx="5671020" cy="40291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35" y="1246744"/>
            <a:ext cx="5624440" cy="40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56796" y="203749"/>
            <a:ext cx="6298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Chiral extrapolations (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1" y="1310903"/>
            <a:ext cx="5842839" cy="3911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04" y="1310903"/>
            <a:ext cx="5792195" cy="39112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10065" y="5559840"/>
            <a:ext cx="949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Extracted masses are a bit too high compared to experiment.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7437" y="6021505"/>
            <a:ext cx="480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too large strange quark mass?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2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56796" y="203749"/>
            <a:ext cx="6965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Chiral extrapolations (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5" y="1242229"/>
            <a:ext cx="5817536" cy="39566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835" y="1242229"/>
            <a:ext cx="5913633" cy="39566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10065" y="5559840"/>
            <a:ext cx="949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Good agreement of ground state masses with experimental values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1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31185" y="253176"/>
            <a:ext cx="9115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Letting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evolve into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" y="1982181"/>
            <a:ext cx="5825043" cy="39052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26" y="1982181"/>
            <a:ext cx="5818943" cy="39052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08532" y="899846"/>
            <a:ext cx="2591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(Masses)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137" y="5887471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698" y="5907977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433384" y="6179858"/>
            <a:ext cx="3814033" cy="20506"/>
          </a:xfrm>
          <a:prstGeom prst="straightConnector1">
            <a:avLst/>
          </a:prstGeom>
          <a:ln w="28575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774402" y="5907977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396963" y="5928483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434649" y="6200364"/>
            <a:ext cx="3814033" cy="20506"/>
          </a:xfrm>
          <a:prstGeom prst="straightConnector1">
            <a:avLst/>
          </a:prstGeom>
          <a:ln w="28575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24" y="1833572"/>
            <a:ext cx="5769874" cy="38327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27" y="1833572"/>
            <a:ext cx="5713652" cy="38327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16537" y="118048"/>
            <a:ext cx="9115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Letting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evolve into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16537" y="865077"/>
            <a:ext cx="945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[</a:t>
            </a:r>
            <a:r>
              <a:rPr lang="en-US" altLang="ja-JP" sz="36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Flavor decomposition, SU(3): (</a:t>
            </a:r>
            <a:r>
              <a:rPr lang="en-US" altLang="ja-JP" sz="36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u,d,Q</a:t>
            </a:r>
            <a:r>
              <a:rPr lang="en-US" altLang="ja-JP" sz="36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]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2238" y="5751547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44799" y="5772053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482485" y="6043934"/>
            <a:ext cx="3814033" cy="20506"/>
          </a:xfrm>
          <a:prstGeom prst="straightConnector1">
            <a:avLst/>
          </a:prstGeom>
          <a:ln w="28575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758012" y="5772053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80573" y="5792559"/>
            <a:ext cx="80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</a:t>
            </a:r>
            <a:r>
              <a:rPr lang="en-US" altLang="ja-JP" sz="3200" baseline="-25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418259" y="6064440"/>
            <a:ext cx="3814033" cy="20506"/>
          </a:xfrm>
          <a:prstGeom prst="straightConnector1">
            <a:avLst/>
          </a:prstGeom>
          <a:ln w="28575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46980" y="265532"/>
            <a:ext cx="9115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Significance for structure of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(1/2</a:t>
            </a:r>
            <a:r>
              <a:rPr lang="en-US" altLang="ja-JP" sz="4400" baseline="30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552860" y="3056787"/>
            <a:ext cx="1066763" cy="1317183"/>
            <a:chOff x="8128808" y="4948788"/>
            <a:chExt cx="1066763" cy="131718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8128808" y="4948788"/>
              <a:ext cx="397621" cy="406600"/>
              <a:chOff x="6091879" y="2953264"/>
              <a:chExt cx="617838" cy="593125"/>
            </a:xfrm>
          </p:grpSpPr>
          <p:sp>
            <p:nvSpPr>
              <p:cNvPr id="13" name="フローチャート: 結合子 12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149790" y="2953264"/>
                <a:ext cx="358346" cy="538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8378923" y="5672847"/>
              <a:ext cx="617838" cy="593124"/>
              <a:chOff x="8658849" y="5662038"/>
              <a:chExt cx="617838" cy="593124"/>
            </a:xfrm>
          </p:grpSpPr>
          <p:sp>
            <p:nvSpPr>
              <p:cNvPr id="11" name="フローチャート: 結合子 10"/>
              <p:cNvSpPr/>
              <p:nvPr/>
            </p:nvSpPr>
            <p:spPr>
              <a:xfrm>
                <a:off x="8658849" y="566203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8788595" y="5700325"/>
                <a:ext cx="3583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C</a:t>
                </a:r>
                <a:endParaRPr kumimoji="1" lang="ja-JP" altLang="en-US" sz="26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8797950" y="4948790"/>
              <a:ext cx="397621" cy="416603"/>
              <a:chOff x="6091879" y="2938673"/>
              <a:chExt cx="617838" cy="607716"/>
            </a:xfrm>
          </p:grpSpPr>
          <p:sp>
            <p:nvSpPr>
              <p:cNvPr id="9" name="フローチャート: 結合子 8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140503" y="2938673"/>
                <a:ext cx="358346" cy="538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d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7146950" y="2739746"/>
            <a:ext cx="1066763" cy="1327182"/>
            <a:chOff x="8128808" y="4938789"/>
            <a:chExt cx="1066763" cy="1327182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8128808" y="4938789"/>
              <a:ext cx="397621" cy="416600"/>
              <a:chOff x="6091879" y="2938677"/>
              <a:chExt cx="617838" cy="607712"/>
            </a:xfrm>
          </p:grpSpPr>
          <p:sp>
            <p:nvSpPr>
              <p:cNvPr id="23" name="フローチャート: 結合子 22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128511" y="2938677"/>
                <a:ext cx="358346" cy="538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8378923" y="5672847"/>
              <a:ext cx="617838" cy="593124"/>
              <a:chOff x="8658849" y="5662038"/>
              <a:chExt cx="617838" cy="593124"/>
            </a:xfrm>
          </p:grpSpPr>
          <p:sp>
            <p:nvSpPr>
              <p:cNvPr id="21" name="フローチャート: 結合子 20"/>
              <p:cNvSpPr/>
              <p:nvPr/>
            </p:nvSpPr>
            <p:spPr>
              <a:xfrm>
                <a:off x="8658849" y="566203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8788595" y="5700325"/>
                <a:ext cx="3583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C</a:t>
                </a:r>
                <a:endParaRPr kumimoji="1" lang="ja-JP" altLang="en-US" sz="26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8797950" y="4948789"/>
              <a:ext cx="397621" cy="416602"/>
              <a:chOff x="6091879" y="2938674"/>
              <a:chExt cx="617838" cy="607715"/>
            </a:xfrm>
          </p:grpSpPr>
          <p:sp>
            <p:nvSpPr>
              <p:cNvPr id="19" name="フローチャート: 結合子 18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6154766" y="2938674"/>
                <a:ext cx="358346" cy="538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d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sp>
        <p:nvSpPr>
          <p:cNvPr id="25" name="左右矢印 24"/>
          <p:cNvSpPr/>
          <p:nvPr/>
        </p:nvSpPr>
        <p:spPr>
          <a:xfrm>
            <a:off x="3733742" y="2640872"/>
            <a:ext cx="741405" cy="2548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右矢印 25"/>
          <p:cNvSpPr/>
          <p:nvPr/>
        </p:nvSpPr>
        <p:spPr>
          <a:xfrm rot="5400000">
            <a:off x="8121036" y="3247857"/>
            <a:ext cx="741405" cy="2548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72725" y="2216801"/>
            <a:ext cx="135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ρ-mode</a:t>
            </a:r>
            <a:endParaRPr kumimoji="1" lang="ja-JP" altLang="en-US" sz="16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19181" y="3206022"/>
            <a:ext cx="120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16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r>
              <a:rPr lang="en-US" altLang="ja-JP" sz="16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-mode</a:t>
            </a:r>
            <a:endParaRPr kumimoji="1" lang="ja-JP" altLang="en-US" sz="16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96441" y="1418138"/>
            <a:ext cx="677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Possible excitations of </a:t>
            </a:r>
            <a:r>
              <a:rPr lang="el-GR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32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:  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4" y="4833989"/>
            <a:ext cx="1879096" cy="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54" y="4840518"/>
            <a:ext cx="1955296" cy="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円/楕円 32"/>
          <p:cNvSpPr/>
          <p:nvPr/>
        </p:nvSpPr>
        <p:spPr>
          <a:xfrm>
            <a:off x="6444343" y="4604657"/>
            <a:ext cx="3380803" cy="1012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25343" y="5802086"/>
            <a:ext cx="385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avored by our lattice results!</a:t>
            </a:r>
            <a:endParaRPr kumimoji="1" lang="ja-JP" altLang="en-US" sz="2000" b="1" dirty="0">
              <a:solidFill>
                <a:srgbClr val="FF0000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7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49577" y="617838"/>
            <a:ext cx="4720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66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kumimoji="1" lang="en-US" altLang="ja-JP" sz="66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baryons</a:t>
            </a:r>
            <a:endParaRPr kumimoji="1" lang="ja-JP" altLang="en-US" sz="66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054399" y="2712194"/>
            <a:ext cx="617838" cy="593124"/>
            <a:chOff x="6091879" y="2953265"/>
            <a:chExt cx="617838" cy="593124"/>
          </a:xfrm>
        </p:grpSpPr>
        <p:sp>
          <p:nvSpPr>
            <p:cNvPr id="13" name="フローチャート: 結合子 12"/>
            <p:cNvSpPr/>
            <p:nvPr/>
          </p:nvSpPr>
          <p:spPr>
            <a:xfrm>
              <a:off x="6091879" y="2953265"/>
              <a:ext cx="617838" cy="593124"/>
            </a:xfrm>
            <a:prstGeom prst="flowChartConnector">
              <a:avLst/>
            </a:prstGeom>
            <a:solidFill>
              <a:srgbClr val="4D8B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221625" y="2953265"/>
              <a:ext cx="358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GungsuhChe" panose="02030609000101010101" pitchFamily="49" charset="-127"/>
                  <a:ea typeface="GungsuhChe" panose="02030609000101010101" pitchFamily="49" charset="-127"/>
                </a:rPr>
                <a:t>u</a:t>
              </a:r>
              <a:endParaRPr kumimoji="1" lang="ja-JP" altLang="en-US" sz="2800" dirty="0"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8801983" y="2712194"/>
            <a:ext cx="617838" cy="593124"/>
            <a:chOff x="7035111" y="2953265"/>
            <a:chExt cx="617838" cy="593124"/>
          </a:xfrm>
        </p:grpSpPr>
        <p:sp>
          <p:nvSpPr>
            <p:cNvPr id="16" name="フローチャート: 結合子 15"/>
            <p:cNvSpPr/>
            <p:nvPr/>
          </p:nvSpPr>
          <p:spPr>
            <a:xfrm>
              <a:off x="7035111" y="2953265"/>
              <a:ext cx="617838" cy="593124"/>
            </a:xfrm>
            <a:prstGeom prst="flowChartConnector">
              <a:avLst/>
            </a:prstGeom>
            <a:solidFill>
              <a:srgbClr val="96424A"/>
            </a:solidFill>
            <a:ln>
              <a:solidFill>
                <a:srgbClr val="9642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64857" y="2980097"/>
              <a:ext cx="3583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600" dirty="0">
                  <a:latin typeface="GungsuhChe" panose="02030609000101010101" pitchFamily="49" charset="-127"/>
                  <a:ea typeface="GungsuhChe" panose="02030609000101010101" pitchFamily="49" charset="-127"/>
                </a:rPr>
                <a:t>d</a:t>
              </a:r>
              <a:endParaRPr kumimoji="1" lang="ja-JP" altLang="en-US" sz="2600" dirty="0">
                <a:latin typeface="GungsuhChe" panose="02030609000101010101" pitchFamily="49" charset="-127"/>
                <a:ea typeface="GungsuhChe" panose="02030609000101010101" pitchFamily="49" charset="-127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973269" y="2685362"/>
            <a:ext cx="1365422" cy="1198772"/>
            <a:chOff x="2973269" y="2685362"/>
            <a:chExt cx="1365422" cy="119877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973269" y="2685362"/>
              <a:ext cx="617838" cy="593124"/>
              <a:chOff x="2984155" y="2557849"/>
              <a:chExt cx="617838" cy="593124"/>
            </a:xfrm>
          </p:grpSpPr>
          <p:sp>
            <p:nvSpPr>
              <p:cNvPr id="3" name="フローチャート: 結合子 2"/>
              <p:cNvSpPr/>
              <p:nvPr/>
            </p:nvSpPr>
            <p:spPr>
              <a:xfrm>
                <a:off x="2984155" y="2557849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3113901" y="2557849"/>
                <a:ext cx="3583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u</a:t>
                </a:r>
                <a:endParaRPr kumimoji="1" lang="ja-JP" altLang="en-US" sz="28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3720853" y="2685362"/>
              <a:ext cx="617838" cy="593124"/>
              <a:chOff x="7035111" y="2953265"/>
              <a:chExt cx="617838" cy="593124"/>
            </a:xfrm>
          </p:grpSpPr>
          <p:sp>
            <p:nvSpPr>
              <p:cNvPr id="9" name="フローチャート: 結合子 8"/>
              <p:cNvSpPr/>
              <p:nvPr/>
            </p:nvSpPr>
            <p:spPr>
              <a:xfrm>
                <a:off x="7035111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7164857" y="2980097"/>
                <a:ext cx="3583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d</a:t>
                </a:r>
                <a:endParaRPr kumimoji="1" lang="ja-JP" altLang="en-US" sz="26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3347061" y="3291010"/>
              <a:ext cx="617838" cy="593124"/>
              <a:chOff x="3389867" y="3177805"/>
              <a:chExt cx="617838" cy="593124"/>
            </a:xfrm>
          </p:grpSpPr>
          <p:sp>
            <p:nvSpPr>
              <p:cNvPr id="18" name="フローチャート: 結合子 17"/>
              <p:cNvSpPr/>
              <p:nvPr/>
            </p:nvSpPr>
            <p:spPr>
              <a:xfrm>
                <a:off x="3389867" y="3177805"/>
                <a:ext cx="617838" cy="593124"/>
              </a:xfrm>
              <a:prstGeom prst="flowChartConnector">
                <a:avLst/>
              </a:prstGeom>
              <a:solidFill>
                <a:srgbClr val="A8A533"/>
              </a:solidFill>
              <a:ln>
                <a:solidFill>
                  <a:srgbClr val="A8A5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3519613" y="3177805"/>
                <a:ext cx="3583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6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s</a:t>
                </a:r>
                <a:endParaRPr kumimoji="1" lang="ja-JP" altLang="en-US" sz="26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sp>
        <p:nvSpPr>
          <p:cNvPr id="21" name="フローチャート: 結合子 20"/>
          <p:cNvSpPr/>
          <p:nvPr/>
        </p:nvSpPr>
        <p:spPr>
          <a:xfrm>
            <a:off x="8452020" y="3305318"/>
            <a:ext cx="617838" cy="593124"/>
          </a:xfrm>
          <a:prstGeom prst="flowChartConnector">
            <a:avLst/>
          </a:prstGeom>
          <a:solidFill>
            <a:srgbClr val="474399"/>
          </a:solidFill>
          <a:ln>
            <a:solidFill>
              <a:srgbClr val="3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81766" y="3305318"/>
            <a:ext cx="358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>
                <a:latin typeface="GungsuhChe" panose="02030609000101010101" pitchFamily="49" charset="-127"/>
                <a:ea typeface="GungsuhChe" panose="02030609000101010101" pitchFamily="49" charset="-127"/>
              </a:rPr>
              <a:t>c</a:t>
            </a:r>
            <a:endParaRPr kumimoji="1" lang="ja-JP" altLang="en-US" sz="26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47061" y="1688183"/>
            <a:ext cx="110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5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endParaRPr kumimoji="1" lang="ja-JP" altLang="en-US" sz="5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78763" y="1688183"/>
            <a:ext cx="110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5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r>
              <a:rPr lang="en-US" altLang="ja-JP" sz="5400" baseline="-25000" dirty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c</a:t>
            </a:r>
            <a:endParaRPr kumimoji="1" lang="ja-JP" altLang="en-US" sz="5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82188" y="410381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I=0</a:t>
            </a:r>
            <a:endParaRPr kumimoji="1" lang="ja-JP" altLang="en-US" sz="3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87002" y="410381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I=0</a:t>
            </a:r>
            <a:endParaRPr kumimoji="1" lang="ja-JP" altLang="en-US" sz="3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93470" y="4829476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</a:t>
            </a:r>
            <a:r>
              <a:rPr lang="en-US" altLang="ja-JP" sz="2400" baseline="300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kumimoji="1" lang="en-US" altLang="ja-JP" sz="2400" baseline="300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±</a:t>
            </a:r>
            <a:r>
              <a:rPr kumimoji="1" lang="en-US" altLang="ja-JP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, 3/2</a:t>
            </a:r>
            <a:r>
              <a:rPr kumimoji="1" lang="en-US" altLang="ja-JP" sz="2400" baseline="30000" dirty="0" smtClean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±</a:t>
            </a:r>
            <a:endParaRPr kumimoji="1" lang="ja-JP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60300" y="4829476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</a:t>
            </a:r>
            <a:r>
              <a:rPr lang="en-US" altLang="ja-JP" sz="2400" baseline="300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kumimoji="1" lang="en-US" altLang="ja-JP" sz="2400" baseline="300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±</a:t>
            </a:r>
            <a:r>
              <a:rPr kumimoji="1" lang="en-US" altLang="ja-JP" sz="24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, 3/2</a:t>
            </a:r>
            <a:r>
              <a:rPr kumimoji="1" lang="en-US" altLang="ja-JP" sz="2400" baseline="30000" dirty="0" smtClean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±</a:t>
            </a:r>
            <a:endParaRPr kumimoji="1" lang="ja-JP" alt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40999" y="537047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S=-1</a:t>
            </a:r>
            <a:endParaRPr kumimoji="1" lang="ja-JP" altLang="en-US" sz="3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16212" y="537047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</a:t>
            </a:r>
            <a:r>
              <a:rPr kumimoji="1" lang="en-US" altLang="ja-JP" sz="3600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</a:t>
            </a:r>
            <a:endParaRPr kumimoji="1" lang="ja-JP" altLang="en-US" sz="3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1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95012" y="377274"/>
            <a:ext cx="7657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7891" y="1677629"/>
            <a:ext cx="919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Lattice QCD can be used to study hadrons   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6216" y="2262404"/>
            <a:ext cx="659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(energy levels, internal structure)   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7891" y="3139566"/>
            <a:ext cx="108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We have studied the spectrum and flavor structure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56215" y="5171051"/>
            <a:ext cx="1084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 the </a:t>
            </a:r>
            <a:r>
              <a:rPr lang="el-GR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3200" baseline="-25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32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(1/2</a:t>
            </a:r>
            <a:r>
              <a:rPr lang="en-US" altLang="ja-JP" sz="3200" baseline="300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200" dirty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 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differs strongly from its strange counterpart 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7891" y="4601503"/>
            <a:ext cx="1084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In contrast to most other channels, the flavor structure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6216" y="3739567"/>
            <a:ext cx="659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of </a:t>
            </a:r>
            <a:r>
              <a:rPr lang="el-GR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baryons with J</a:t>
            </a:r>
            <a:r>
              <a:rPr lang="el-GR" altLang="ja-JP" sz="3200" baseline="30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π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=1/2</a:t>
            </a:r>
            <a:r>
              <a:rPr lang="en-US" altLang="ja-JP" sz="3200" baseline="30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±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3/2</a:t>
            </a:r>
            <a:r>
              <a:rPr lang="en-US" altLang="ja-JP" sz="3200" baseline="30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±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6214" y="5755826"/>
            <a:ext cx="1084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(1/2</a:t>
            </a:r>
            <a:r>
              <a:rPr lang="en-US" altLang="ja-JP" sz="3200" baseline="30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2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 </a:t>
            </a:r>
            <a:endParaRPr kumimoji="1" lang="ja-JP" altLang="en-US" sz="32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5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97" y="2368888"/>
            <a:ext cx="9407103" cy="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97" y="3546370"/>
            <a:ext cx="9841295" cy="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45" y="4448728"/>
            <a:ext cx="4010703" cy="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093989" y="381948"/>
            <a:ext cx="7030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Change to particle basis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3989" y="1498528"/>
            <a:ext cx="686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SU(3) </a:t>
            </a:r>
            <a:r>
              <a:rPr lang="en-US" altLang="ja-JP" sz="28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Clebsh-Gordan</a:t>
            </a:r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coefficients give: </a:t>
            </a:r>
            <a:endParaRPr kumimoji="1" lang="ja-JP" altLang="en-US" sz="28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96413" y="5351086"/>
            <a:ext cx="9678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 however </a:t>
            </a:r>
            <a:r>
              <a:rPr lang="en-US" altLang="ja-JP" sz="28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</a:t>
            </a:r>
            <a:r>
              <a:rPr lang="en-US" altLang="ja-JP" sz="28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</a:t>
            </a:r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</a:t>
            </a:r>
            <a:r>
              <a:rPr lang="en-US" altLang="ja-JP" sz="28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</a:t>
            </a:r>
            <a:r>
              <a:rPr lang="en-US" altLang="ja-JP" sz="28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</a:t>
            </a:r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are undetermined, the states can at present not be uniquely expressed in the particle basis  </a:t>
            </a:r>
            <a:endParaRPr kumimoji="1" lang="ja-JP" altLang="en-US" sz="28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1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9708" y="468445"/>
            <a:ext cx="1098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Chiral extrapolations of flavor components (</a:t>
            </a:r>
            <a:r>
              <a:rPr lang="el-GR" altLang="ja-JP" sz="4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0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2" y="1534677"/>
            <a:ext cx="5712787" cy="38281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898" y="1534677"/>
            <a:ext cx="5736289" cy="38281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31495" y="5721178"/>
            <a:ext cx="894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light quark mass dependence is relatively weak</a:t>
            </a:r>
            <a:endParaRPr kumimoji="1" lang="ja-JP" altLang="en-US" sz="28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7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6901" y="468445"/>
            <a:ext cx="10980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Chiral extrapolations of flavor components (</a:t>
            </a:r>
            <a:r>
              <a:rPr lang="el-GR" altLang="ja-JP" sz="4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000" baseline="-25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4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)</a:t>
            </a:r>
            <a:endParaRPr kumimoji="1" lang="ja-JP" altLang="en-US" sz="40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1495" y="5721178"/>
            <a:ext cx="894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light quark mass dependence is relatively weak</a:t>
            </a:r>
            <a:endParaRPr kumimoji="1" lang="ja-JP" altLang="en-US" sz="28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3" y="1395480"/>
            <a:ext cx="5754156" cy="38932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842" y="1395480"/>
            <a:ext cx="5842781" cy="38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26602" y="302603"/>
            <a:ext cx="815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Chiral extrapolations (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,J=3/2)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6" y="1545923"/>
            <a:ext cx="5807028" cy="39528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17" y="1545922"/>
            <a:ext cx="5875183" cy="39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26602" y="302603"/>
            <a:ext cx="815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Chiral extrapolations (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baseline="-250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4400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,J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=3/2)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6" y="1621694"/>
            <a:ext cx="5793648" cy="3910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08" y="1612742"/>
            <a:ext cx="5819303" cy="39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60787" y="271848"/>
            <a:ext cx="472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Motivation</a:t>
            </a:r>
            <a:endParaRPr kumimoji="1" lang="ja-JP" altLang="en-US" sz="5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31764" y="1292766"/>
            <a:ext cx="110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48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endParaRPr kumimoji="1" lang="ja-JP" altLang="en-US" sz="48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98644" y="1289339"/>
            <a:ext cx="110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48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r>
              <a:rPr lang="en-US" altLang="ja-JP" sz="4800" baseline="-25000" dirty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c</a:t>
            </a:r>
            <a:endParaRPr kumimoji="1" lang="ja-JP" altLang="en-US" sz="48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6326" y="2362605"/>
            <a:ext cx="285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32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r>
              <a:rPr kumimoji="1" lang="en-US" altLang="ja-JP" sz="32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(1405)</a:t>
            </a:r>
            <a:endParaRPr kumimoji="1" lang="ja-JP" altLang="en-US" sz="32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8238" y="3050298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(J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</a:t>
            </a:r>
            <a:r>
              <a:rPr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)</a:t>
            </a:r>
            <a:endParaRPr kumimoji="1" lang="ja-JP" altLang="en-US" sz="2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047" y="3908656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Lightest negative parity baryon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047" y="4348207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Meson-baryon molecule?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7047" y="4787758"/>
            <a:ext cx="414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Can it be reproduced on the lattice?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047" y="5227309"/>
            <a:ext cx="34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Can we say anything about its structure?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72135" y="2575502"/>
            <a:ext cx="40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Interesting dynamics of </a:t>
            </a:r>
            <a:r>
              <a:rPr lang="en-US" altLang="ja-JP" dirty="0" err="1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Qqq</a:t>
            </a:r>
            <a:r>
              <a:rPr lang="en-US" altLang="ja-JP" dirty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</a:t>
            </a:r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system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72135" y="3110695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Possible probe of di-quarks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72135" y="3643963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ρ-mode, </a:t>
            </a:r>
            <a:r>
              <a:rPr lang="el-GR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-mode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7872135" y="4921144"/>
            <a:ext cx="1066763" cy="1327184"/>
            <a:chOff x="8128808" y="4938787"/>
            <a:chExt cx="1066763" cy="1327184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8128808" y="4938787"/>
              <a:ext cx="397621" cy="416602"/>
              <a:chOff x="6091879" y="2938674"/>
              <a:chExt cx="617838" cy="607715"/>
            </a:xfrm>
          </p:grpSpPr>
          <p:sp>
            <p:nvSpPr>
              <p:cNvPr id="15" name="フローチャート: 結合子 14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6193767" y="2938674"/>
                <a:ext cx="35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q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8378923" y="5672847"/>
              <a:ext cx="617838" cy="593124"/>
              <a:chOff x="8658849" y="5662038"/>
              <a:chExt cx="617838" cy="593124"/>
            </a:xfrm>
          </p:grpSpPr>
          <p:sp>
            <p:nvSpPr>
              <p:cNvPr id="20" name="フローチャート: 結合子 19"/>
              <p:cNvSpPr/>
              <p:nvPr/>
            </p:nvSpPr>
            <p:spPr>
              <a:xfrm>
                <a:off x="8658849" y="566203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8788595" y="5700325"/>
                <a:ext cx="3583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Q</a:t>
                </a:r>
                <a:endParaRPr kumimoji="1" lang="ja-JP" altLang="en-US" sz="26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8797950" y="4948789"/>
              <a:ext cx="397621" cy="416602"/>
              <a:chOff x="6091879" y="2938674"/>
              <a:chExt cx="617838" cy="607715"/>
            </a:xfrm>
          </p:grpSpPr>
          <p:sp>
            <p:nvSpPr>
              <p:cNvPr id="23" name="フローチャート: 結合子 22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193767" y="2938674"/>
                <a:ext cx="35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q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grpSp>
        <p:nvGrpSpPr>
          <p:cNvPr id="27" name="グループ化 26"/>
          <p:cNvGrpSpPr/>
          <p:nvPr/>
        </p:nvGrpSpPr>
        <p:grpSpPr>
          <a:xfrm>
            <a:off x="9937811" y="4941148"/>
            <a:ext cx="1066763" cy="1327184"/>
            <a:chOff x="8128808" y="4938787"/>
            <a:chExt cx="1066763" cy="1327184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8128808" y="4938787"/>
              <a:ext cx="397621" cy="416602"/>
              <a:chOff x="6091879" y="2938674"/>
              <a:chExt cx="617838" cy="607715"/>
            </a:xfrm>
          </p:grpSpPr>
          <p:sp>
            <p:nvSpPr>
              <p:cNvPr id="35" name="フローチャート: 結合子 34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193767" y="2938674"/>
                <a:ext cx="35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q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8378923" y="5672847"/>
              <a:ext cx="617838" cy="593124"/>
              <a:chOff x="8658849" y="5662038"/>
              <a:chExt cx="617838" cy="593124"/>
            </a:xfrm>
          </p:grpSpPr>
          <p:sp>
            <p:nvSpPr>
              <p:cNvPr id="33" name="フローチャート: 結合子 32"/>
              <p:cNvSpPr/>
              <p:nvPr/>
            </p:nvSpPr>
            <p:spPr>
              <a:xfrm>
                <a:off x="8658849" y="566203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8788595" y="5700325"/>
                <a:ext cx="3583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6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Q</a:t>
                </a:r>
                <a:endParaRPr kumimoji="1" lang="ja-JP" altLang="en-US" sz="26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8797950" y="4948789"/>
              <a:ext cx="397621" cy="416602"/>
              <a:chOff x="6091879" y="2938674"/>
              <a:chExt cx="617838" cy="607715"/>
            </a:xfrm>
          </p:grpSpPr>
          <p:sp>
            <p:nvSpPr>
              <p:cNvPr id="31" name="フローチャート: 結合子 30"/>
              <p:cNvSpPr/>
              <p:nvPr/>
            </p:nvSpPr>
            <p:spPr>
              <a:xfrm>
                <a:off x="6091879" y="2953265"/>
                <a:ext cx="617838" cy="593124"/>
              </a:xfrm>
              <a:prstGeom prst="flowChartConnector">
                <a:avLst/>
              </a:prstGeom>
              <a:solidFill>
                <a:srgbClr val="96424A"/>
              </a:solidFill>
              <a:ln>
                <a:solidFill>
                  <a:srgbClr val="9642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6193767" y="2938674"/>
                <a:ext cx="358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q</a:t>
                </a:r>
                <a:endParaRPr kumimoji="1" lang="ja-JP" altLang="en-US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p:grpSp>
      </p:grpSp>
      <p:sp>
        <p:nvSpPr>
          <p:cNvPr id="37" name="左右矢印 36"/>
          <p:cNvSpPr/>
          <p:nvPr/>
        </p:nvSpPr>
        <p:spPr>
          <a:xfrm>
            <a:off x="8053017" y="4515230"/>
            <a:ext cx="741405" cy="2548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 rot="5400000">
            <a:off x="10911897" y="5449261"/>
            <a:ext cx="741405" cy="2548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左右矢印 38"/>
          <p:cNvSpPr/>
          <p:nvPr/>
        </p:nvSpPr>
        <p:spPr>
          <a:xfrm>
            <a:off x="4460787" y="1413722"/>
            <a:ext cx="2842054" cy="582229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36983" y="2298503"/>
            <a:ext cx="266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How do these states evolve </a:t>
            </a:r>
            <a:r>
              <a:rPr lang="en-US" altLang="ja-JP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as a function of the heavy quark mass?</a:t>
            </a:r>
            <a:endParaRPr kumimoji="1" lang="ja-JP" altLang="en-US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042261" y="4234787"/>
            <a:ext cx="135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ρ-mode</a:t>
            </a:r>
            <a:endParaRPr kumimoji="1" lang="ja-JP" altLang="en-US" sz="12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385570" y="5411974"/>
            <a:ext cx="803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12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λ</a:t>
            </a:r>
            <a:r>
              <a:rPr lang="en-US" altLang="ja-JP" sz="12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-mode</a:t>
            </a:r>
            <a:endParaRPr kumimoji="1" lang="ja-JP" altLang="en-US" sz="12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2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3" grpId="0"/>
      <p:bldP spid="11" grpId="0"/>
      <p:bldP spid="12" grpId="0"/>
      <p:bldP spid="13" grpId="0"/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82561" y="222421"/>
            <a:ext cx="767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Our Method: Lattice QCD</a:t>
            </a:r>
            <a:endParaRPr kumimoji="1" lang="ja-JP" altLang="en-US" sz="48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74" y="1825137"/>
            <a:ext cx="3160520" cy="316052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2" y="1825137"/>
            <a:ext cx="5953694" cy="6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220448" y="3404281"/>
            <a:ext cx="489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 Go to imaginary time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15430" y="4043621"/>
            <a:ext cx="641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 Perform the path integral statistically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50982" y="4452128"/>
            <a:ext cx="327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(important sampling) 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20448" y="5046172"/>
            <a:ext cx="489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 Extract the spectrum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0448" y="2810237"/>
            <a:ext cx="489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 Reformulate QCD on a lattice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5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78317" y="305727"/>
            <a:ext cx="767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 to extract the spectrum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34" y="2173711"/>
            <a:ext cx="5364009" cy="75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3941877" y="1424358"/>
            <a:ext cx="489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Operators constructed from quark fields</a:t>
            </a:r>
            <a:endParaRPr kumimoji="1" lang="ja-JP" altLang="en-US" sz="20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5" idx="2"/>
          </p:cNvCxnSpPr>
          <p:nvPr/>
        </p:nvCxnSpPr>
        <p:spPr>
          <a:xfrm flipH="1">
            <a:off x="5704114" y="1824468"/>
            <a:ext cx="684030" cy="475809"/>
          </a:xfrm>
          <a:prstGeom prst="straightConnector1">
            <a:avLst/>
          </a:prstGeom>
          <a:ln w="127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5" idx="2"/>
          </p:cNvCxnSpPr>
          <p:nvPr/>
        </p:nvCxnSpPr>
        <p:spPr>
          <a:xfrm>
            <a:off x="6388144" y="1824468"/>
            <a:ext cx="360999" cy="428472"/>
          </a:xfrm>
          <a:prstGeom prst="straightConnector1">
            <a:avLst/>
          </a:prstGeom>
          <a:ln w="127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下矢印 29"/>
          <p:cNvSpPr/>
          <p:nvPr/>
        </p:nvSpPr>
        <p:spPr>
          <a:xfrm>
            <a:off x="4550229" y="3342703"/>
            <a:ext cx="500743" cy="849086"/>
          </a:xfrm>
          <a:prstGeom prst="down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00895" y="3536413"/>
            <a:ext cx="158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</a:schemeClr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: large 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4393869"/>
            <a:ext cx="5953488" cy="8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8746329" y="3581002"/>
            <a:ext cx="256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75000"/>
                  </a:schemeClr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round state mass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41" name="直線矢印コネクタ 40"/>
          <p:cNvCxnSpPr>
            <a:stCxn id="39" idx="2"/>
          </p:cNvCxnSpPr>
          <p:nvPr/>
        </p:nvCxnSpPr>
        <p:spPr>
          <a:xfrm flipH="1">
            <a:off x="9927771" y="3981112"/>
            <a:ext cx="100024" cy="296974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78180" y="259491"/>
            <a:ext cx="11084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Sample results for baryonic ground states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8" y="1443388"/>
            <a:ext cx="5664111" cy="34987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43" y="1443388"/>
            <a:ext cx="5699443" cy="34987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86409" y="6243602"/>
            <a:ext cx="766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C. </a:t>
            </a:r>
            <a:r>
              <a:rPr kumimoji="1" lang="en-US" altLang="ja-JP" dirty="0" err="1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Alexandrou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et al. (ETM Collaboration), Phys. Rev. D 90, 074501 (2014).</a:t>
            </a:r>
            <a:endParaRPr kumimoji="1" lang="ja-JP" altLang="en-US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17929" y="281013"/>
            <a:ext cx="1057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Method for studying the flavor structure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7929" y="1050454"/>
            <a:ext cx="405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Use correlation matrix:</a:t>
            </a:r>
            <a:endParaRPr kumimoji="1" lang="ja-JP" altLang="en-US" sz="2400" dirty="0">
              <a:solidFill>
                <a:srgbClr val="FFFFCC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50" y="1545766"/>
            <a:ext cx="5937302" cy="9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2736000"/>
            <a:ext cx="4915476" cy="5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44" y="4716632"/>
            <a:ext cx="1265949" cy="4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 flipH="1" flipV="1">
            <a:off x="6134100" y="2480422"/>
            <a:ext cx="299357" cy="284549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683829" y="2483298"/>
            <a:ext cx="272143" cy="299567"/>
          </a:xfrm>
          <a:prstGeom prst="straightConnector1">
            <a:avLst/>
          </a:prstGeom>
          <a:ln w="127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左大かっこ 12"/>
          <p:cNvSpPr/>
          <p:nvPr/>
        </p:nvSpPr>
        <p:spPr>
          <a:xfrm>
            <a:off x="3456334" y="3556317"/>
            <a:ext cx="349519" cy="2742008"/>
          </a:xfrm>
          <a:prstGeom prst="leftBracket">
            <a:avLst>
              <a:gd name="adj" fmla="val 269950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大かっこ 13"/>
          <p:cNvSpPr/>
          <p:nvPr/>
        </p:nvSpPr>
        <p:spPr>
          <a:xfrm flipH="1">
            <a:off x="4023010" y="3556317"/>
            <a:ext cx="387768" cy="2742008"/>
          </a:xfrm>
          <a:prstGeom prst="leftBracket">
            <a:avLst>
              <a:gd name="adj" fmla="val 269950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710545" y="3734586"/>
            <a:ext cx="407774" cy="3954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0545" y="4395851"/>
            <a:ext cx="407774" cy="39544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710545" y="5065571"/>
            <a:ext cx="407774" cy="39544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704387" y="5649896"/>
            <a:ext cx="407774" cy="39544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中かっこ 18"/>
          <p:cNvSpPr/>
          <p:nvPr/>
        </p:nvSpPr>
        <p:spPr>
          <a:xfrm>
            <a:off x="4736393" y="4397849"/>
            <a:ext cx="396159" cy="1775267"/>
          </a:xfrm>
          <a:prstGeom prst="rightBrace">
            <a:avLst>
              <a:gd name="adj1" fmla="val 29217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3139" y="3670696"/>
            <a:ext cx="154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singlet</a:t>
            </a:r>
            <a:endParaRPr kumimoji="1" lang="ja-JP" altLang="en-US" sz="2800" dirty="0">
              <a:solidFill>
                <a:srgbClr val="FF0000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337" y="5001681"/>
            <a:ext cx="154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octet</a:t>
            </a:r>
            <a:endParaRPr kumimoji="1" lang="ja-JP" altLang="en-US" sz="2800" dirty="0">
              <a:solidFill>
                <a:srgbClr val="0070C0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57801" y="4254967"/>
            <a:ext cx="4142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Couplings to singlet/octet operators provide information about flavor structure of the states</a:t>
            </a:r>
            <a:endParaRPr kumimoji="1" lang="ja-JP" altLang="en-US" sz="2400" dirty="0">
              <a:solidFill>
                <a:srgbClr val="FFFFCC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3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33475" y="281013"/>
            <a:ext cx="899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studies of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spectrum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12" y="1594447"/>
            <a:ext cx="5269694" cy="435229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76312" y="6268315"/>
            <a:ext cx="62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T.T. Takahashi and M. Oka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Phys. Rev. D </a:t>
            </a:r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81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034505 (2010).</a:t>
            </a:r>
            <a:endParaRPr kumimoji="1" lang="ja-JP" altLang="en-US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4910" y="2655908"/>
            <a:ext cx="371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full 2-flavor QCD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910" y="3277866"/>
            <a:ext cx="481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lightest pion mass: ~500 MeV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68276" y="4053234"/>
            <a:ext cx="278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no </a:t>
            </a:r>
            <a:r>
              <a:rPr lang="el-GR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(1405) ?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9495" y="1594447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</a:t>
            </a:r>
            <a:endParaRPr kumimoji="1" lang="ja-JP" altLang="en-US" sz="2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4935" y="416937"/>
            <a:ext cx="1112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studies of the </a:t>
            </a:r>
            <a:r>
              <a:rPr lang="el-GR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4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spectrum (cont`d)</a:t>
            </a:r>
            <a:endParaRPr kumimoji="1" lang="ja-JP" altLang="en-US" sz="4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44" y="1383662"/>
            <a:ext cx="6078239" cy="448704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1793" y="6322880"/>
            <a:ext cx="9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G.P. Engel, C.B. Lang and A. Schaefer (BGR Collaboration)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Phys. Rev. D </a:t>
            </a:r>
            <a:r>
              <a:rPr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87</a:t>
            </a:r>
            <a:r>
              <a:rPr kumimoji="1" lang="en-US" altLang="ja-JP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034502 (2013).</a:t>
            </a:r>
            <a:endParaRPr kumimoji="1" lang="ja-JP" altLang="en-US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4845" y="2656074"/>
            <a:ext cx="371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full 2-flavor QCD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4845" y="3278032"/>
            <a:ext cx="481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 lightest pion mass: ~255 MeV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4467" y="3965311"/>
            <a:ext cx="362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l-GR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Λ</a:t>
            </a:r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(1405) successfully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64280" y="4391519"/>
            <a:ext cx="284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JhengHei UI Light" panose="020B0304030504040204" pitchFamily="50" charset="-128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reproduced?</a:t>
            </a:r>
            <a:endParaRPr kumimoji="1" lang="ja-JP" altLang="en-US" sz="2400" dirty="0">
              <a:solidFill>
                <a:srgbClr val="FFFFCC"/>
              </a:solidFill>
              <a:latin typeface="Microsoft JhengHei UI Light" panose="020B0304030504040204" pitchFamily="50" charset="-128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49495" y="1594447"/>
            <a:ext cx="20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</a:t>
            </a:r>
            <a:r>
              <a:rPr kumimoji="1" lang="en-US" altLang="ja-JP" sz="24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=1/2</a:t>
            </a:r>
            <a:r>
              <a:rPr lang="en-US" altLang="ja-JP" sz="2400" baseline="30000" dirty="0" smtClean="0">
                <a:solidFill>
                  <a:srgbClr val="FFFFC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-</a:t>
            </a:r>
            <a:endParaRPr kumimoji="1" lang="ja-JP" altLang="en-US" sz="2400" dirty="0">
              <a:solidFill>
                <a:srgbClr val="FFFFC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6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4"/>
  <p:tag name="DEFAULTHEIGHT" val="3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|\bf{1}\rangle = \frac{1}{\sqrt{8}} \Bigg( &#10;\sqrt{2}|N \overline{K} \rangle &#10;+ \sqrt{3}|\Sigma \pi \rangle&#10;-|\Lambda \eta \rangle &#10;- \sqrt{2}|\Xi K \rangle&#10;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454.981"/>
  <p:tag name="PICTUREFILESIZE" val="423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|\bf{8}\rangle = \frac{g_D}{\sqrt{20}} \Bigg( &#10;\sqrt{2}|N \overline{K} \rangle &#10;- \sqrt{12}|\Sigma \pi \rangle&#10;- \sqrt{4}|\Lambda \eta \rangle &#10;- \sqrt{2}|\Xi K \rangle&#10;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475.981"/>
  <p:tag name="PICTUREFILESIZE" val="487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+ \frac{g_F}{\sqrt{2}} \Bigg( &#10;|N \overline{K} \rangle  &#10;+ |\Xi K \rangle&#10;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93.9804"/>
  <p:tag name="PICTUREFILESIZE" val="215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yellow}{&#10;$&#10;\mathcal{L}_{QCD} = - \frac{1}{4} F^{\mu \nu} F_{\mu \nu}&#10;+\displaystyle \sum_{q} \overline{q} (i\not\!\!D -m_q) q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True"/>
  <p:tag name="ALLOWFONTSUBSTITUTION" val="False"/>
  <p:tag name="BITMAPFORMAT" val="png256"/>
  <p:tag name="ORIGWIDTH" val="367.9808"/>
  <p:tag name="PICTUREFILESIZE" val="466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(t) = \langle \eta(t) \eta^{\dagger}(0) \rangle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77.9604"/>
  <p:tag name="PICTUREFILESIZE" val="172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simeq |\langle E_0| \eta^{\dagger}|0\rangle|^2 e^{-E_0t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81.9804"/>
  <p:tag name="PICTUREFILESIZE" val="193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_{ij}(t) = \langle \eta_i(t) \eta_j^{\dagger}(0) \rangle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210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eta_{\mu_1 \mu_2 \mu_3} = \frac{\epsilon_{abc}}{\sqrt{2}}&#10;\Bigg(u_{\mu_1}^a d_{\mu_2}^b - d_{\mu_1}^a u_{\mu_2}^b \Bigg) Q_{\mu_3}^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9"/>
  <p:tag name="BOXHEIGHT" val="377"/>
  <p:tag name="BOXFONT" val="10"/>
  <p:tag name="BOXWRAP" val="False"/>
  <p:tag name="WORKAROUNDTRANSPARENCYBUG" val="False"/>
  <p:tag name="ALLOWFONTSUBSTITUTION" val="False"/>
  <p:tag name="BITMAPFORMAT" val="png256"/>
  <p:tag name="ORIGWIDTH" val="339.9607"/>
  <p:tag name="PICTUREFILESIZE" val="355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eta_i =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42.00008"/>
  <p:tag name="PICTUREFILESIZE" val="32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|\bf{8}\rangle - |\bf{1}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73.98016"/>
  <p:tag name="PICTUREFILESIZE" val="71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|\bf{8}\rangle + |\bf{1}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76.98016"/>
  <p:tag name="PICTUREFILESIZE" val="7963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</TotalTime>
  <Words>774</Words>
  <Application>Microsoft Office PowerPoint</Application>
  <PresentationFormat>ワイド画面</PresentationFormat>
  <Paragraphs>151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7" baseType="lpstr">
      <vt:lpstr>GungsuhChe</vt:lpstr>
      <vt:lpstr>Microsoft JhengHei UI Light</vt:lpstr>
      <vt:lpstr>Microsoft YaHei Light</vt:lpstr>
      <vt:lpstr>Microsoft YaHei UI Light</vt:lpstr>
      <vt:lpstr>ＭＳ Ｐゴシック</vt:lpstr>
      <vt:lpstr>Arial</vt:lpstr>
      <vt:lpstr>Calibri</vt:lpstr>
      <vt:lpstr>Calibri Light</vt:lpstr>
      <vt:lpstr>Microsoft Himalaya</vt:lpstr>
      <vt:lpstr>MS Reference Sans Serif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101</cp:revision>
  <dcterms:created xsi:type="dcterms:W3CDTF">2015-06-06T17:53:30Z</dcterms:created>
  <dcterms:modified xsi:type="dcterms:W3CDTF">2015-06-15T10:48:43Z</dcterms:modified>
</cp:coreProperties>
</file>