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306" r:id="rId2"/>
    <p:sldId id="273" r:id="rId3"/>
    <p:sldId id="261" r:id="rId4"/>
    <p:sldId id="308" r:id="rId5"/>
    <p:sldId id="310" r:id="rId6"/>
    <p:sldId id="317" r:id="rId7"/>
    <p:sldId id="318" r:id="rId8"/>
    <p:sldId id="264" r:id="rId9"/>
    <p:sldId id="268" r:id="rId10"/>
    <p:sldId id="312" r:id="rId11"/>
    <p:sldId id="275" r:id="rId12"/>
    <p:sldId id="274" r:id="rId13"/>
    <p:sldId id="288" r:id="rId14"/>
    <p:sldId id="276" r:id="rId15"/>
    <p:sldId id="313" r:id="rId16"/>
    <p:sldId id="290" r:id="rId17"/>
    <p:sldId id="304" r:id="rId18"/>
    <p:sldId id="326" r:id="rId19"/>
    <p:sldId id="328" r:id="rId20"/>
    <p:sldId id="329" r:id="rId21"/>
    <p:sldId id="319" r:id="rId22"/>
    <p:sldId id="330" r:id="rId23"/>
    <p:sldId id="316" r:id="rId24"/>
    <p:sldId id="292" r:id="rId25"/>
    <p:sldId id="293" r:id="rId26"/>
    <p:sldId id="324" r:id="rId27"/>
    <p:sldId id="294" r:id="rId28"/>
    <p:sldId id="322" r:id="rId29"/>
    <p:sldId id="323" r:id="rId30"/>
    <p:sldId id="286" r:id="rId31"/>
    <p:sldId id="327" r:id="rId3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EBF1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 autoAdjust="0"/>
    <p:restoredTop sz="94238" autoAdjust="0"/>
  </p:normalViewPr>
  <p:slideViewPr>
    <p:cSldViewPr snapToObjects="1" showGuides="1">
      <p:cViewPr>
        <p:scale>
          <a:sx n="75" d="100"/>
          <a:sy n="75" d="100"/>
        </p:scale>
        <p:origin x="-3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A3688-EAEF-6A4B-804D-72915D18D95C}" type="datetimeFigureOut">
              <a:rPr lang="es-ES"/>
              <a:pPr/>
              <a:t>14/06/2015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0711E-7C39-0D4E-84CB-86837284A55D}" type="slidenum">
              <a:rPr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85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711E-7C39-0D4E-84CB-86837284A55D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711E-7C39-0D4E-84CB-86837284A55D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D2F9C-AF42-4193-9625-526E517D8DAE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D2F9C-AF42-4193-9625-526E517D8DAE}" type="slidenum">
              <a:rPr lang="es-ES" smtClean="0"/>
              <a:pPr/>
              <a:t>23</a:t>
            </a:fld>
            <a:endParaRPr lang="es-E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400736" indent="0" algn="ctr">
              <a:buNone/>
              <a:defRPr/>
            </a:lvl2pPr>
            <a:lvl3pPr marL="801472" indent="0" algn="ctr">
              <a:buNone/>
              <a:defRPr/>
            </a:lvl3pPr>
            <a:lvl4pPr marL="1202207" indent="0" algn="ctr">
              <a:buNone/>
              <a:defRPr/>
            </a:lvl4pPr>
            <a:lvl5pPr marL="1602943" indent="0" algn="ctr">
              <a:buNone/>
              <a:defRPr/>
            </a:lvl5pPr>
            <a:lvl6pPr marL="2003679" indent="0" algn="ctr">
              <a:buNone/>
              <a:defRPr/>
            </a:lvl6pPr>
            <a:lvl7pPr marL="2404415" indent="0" algn="ctr">
              <a:buNone/>
              <a:defRPr/>
            </a:lvl7pPr>
            <a:lvl8pPr marL="2805151" indent="0" algn="ctr">
              <a:buNone/>
              <a:defRPr/>
            </a:lvl8pPr>
            <a:lvl9pPr marL="3205886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727EC-FF9D-9C48-B803-2A3A2CC31B24}" type="datetimeFigureOut">
              <a:rPr lang="es-ES" smtClean="0"/>
              <a:pPr/>
              <a:t>14/06/2015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D9D69-33F9-7F41-9F9A-ED8506C35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727EC-FF9D-9C48-B803-2A3A2CC31B24}" type="datetimeFigureOut">
              <a:rPr lang="es-ES" smtClean="0"/>
              <a:pPr/>
              <a:t>14/06/2015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D9D69-33F9-7F41-9F9A-ED8506C35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29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727EC-FF9D-9C48-B803-2A3A2CC31B24}" type="datetimeFigureOut">
              <a:rPr lang="es-ES" smtClean="0"/>
              <a:pPr/>
              <a:t>14/06/2015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D9D69-33F9-7F41-9F9A-ED8506C35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29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727EC-FF9D-9C48-B803-2A3A2CC31B24}" type="datetimeFigureOut">
              <a:rPr lang="es-ES" smtClean="0"/>
              <a:pPr/>
              <a:t>14/06/2015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D9D69-33F9-7F41-9F9A-ED8506C35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727EC-FF9D-9C48-B803-2A3A2CC31B24}" type="datetimeFigureOut">
              <a:rPr lang="es-ES" smtClean="0"/>
              <a:pPr/>
              <a:t>14/06/2015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D9D69-33F9-7F41-9F9A-ED8506C35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727EC-FF9D-9C48-B803-2A3A2CC31B24}" type="datetimeFigureOut">
              <a:rPr lang="es-ES" smtClean="0"/>
              <a:pPr/>
              <a:t>14/06/2015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D9D69-33F9-7F41-9F9A-ED8506C35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981232"/>
            <a:ext cx="3821313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727EC-FF9D-9C48-B803-2A3A2CC31B24}" type="datetimeFigureOut">
              <a:rPr lang="es-ES" smtClean="0"/>
              <a:pPr/>
              <a:t>14/06/2015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D9D69-33F9-7F41-9F9A-ED8506C35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727EC-FF9D-9C48-B803-2A3A2CC31B24}" type="datetimeFigureOut">
              <a:rPr lang="es-ES" smtClean="0"/>
              <a:pPr/>
              <a:t>14/06/2015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D9D69-33F9-7F41-9F9A-ED8506C35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727EC-FF9D-9C48-B803-2A3A2CC31B24}" type="datetimeFigureOut">
              <a:rPr lang="es-ES" smtClean="0"/>
              <a:pPr/>
              <a:t>14/06/2015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D9D69-33F9-7F41-9F9A-ED8506C35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727EC-FF9D-9C48-B803-2A3A2CC31B24}" type="datetimeFigureOut">
              <a:rPr lang="es-ES" smtClean="0"/>
              <a:pPr/>
              <a:t>14/06/2015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D9D69-33F9-7F41-9F9A-ED8506C35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727EC-FF9D-9C48-B803-2A3A2CC31B24}" type="datetimeFigureOut">
              <a:rPr lang="es-ES" smtClean="0"/>
              <a:pPr/>
              <a:t>14/06/2015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D9D69-33F9-7F41-9F9A-ED8506C35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727EC-FF9D-9C48-B803-2A3A2CC31B24}" type="datetimeFigureOut">
              <a:rPr lang="es-ES" smtClean="0"/>
              <a:pPr/>
              <a:t>14/06/2015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D9D69-33F9-7F41-9F9A-ED8506C35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9" y="609057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9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29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BD727EC-FF9D-9C48-B803-2A3A2CC31B24}" type="datetimeFigureOut">
              <a:rPr lang="es-ES" smtClean="0"/>
              <a:pPr/>
              <a:t>14/06/2015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8943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0BD9D69-33F9-7F41-9F9A-ED8506C35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72436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72436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ctr" defTabSz="872436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ctr" defTabSz="872436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ctr" defTabSz="872436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00736" algn="ctr" defTabSz="872436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801472" algn="ctr" defTabSz="872436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202207" algn="ctr" defTabSz="872436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602943" algn="ctr" defTabSz="872436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26990" indent="-326990" algn="l" defTabSz="872436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9636" indent="-272723" algn="l" defTabSz="872436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90892" indent="-218457" algn="l" defTabSz="872436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27805" indent="-218457" algn="l" defTabSz="872436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63328" indent="-218457" algn="l" defTabSz="872436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64063" indent="-218457" algn="l" defTabSz="872436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64799" indent="-218457" algn="l" defTabSz="872436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165535" indent="-218457" algn="l" defTabSz="872436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566271" indent="-218457" algn="l" defTabSz="872436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9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df"/><Relationship Id="rId5" Type="http://schemas.openxmlformats.org/officeDocument/2006/relationships/image" Target="../media/image14.png"/><Relationship Id="rId4" Type="http://schemas.openxmlformats.org/officeDocument/2006/relationships/image" Target="../media/image21.pd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df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1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df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13.pdf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d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d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d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tags" Target="../tags/tag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png"/><Relationship Id="rId5" Type="http://schemas.openxmlformats.org/officeDocument/2006/relationships/image" Target="../media/image9.pd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11319" y="266700"/>
            <a:ext cx="7164288" cy="3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l" defTabSz="995363"/>
            <a:r>
              <a:rPr lang="es-ES_tradnl" sz="1700" dirty="0">
                <a:solidFill>
                  <a:schemeClr val="bg1"/>
                </a:solidFill>
              </a:rPr>
              <a:t>Departamento de Física Teórica II. </a:t>
            </a:r>
            <a:r>
              <a:rPr lang="es-ES_tradnl" sz="1700" dirty="0" smtClean="0">
                <a:solidFill>
                  <a:schemeClr val="bg1"/>
                </a:solidFill>
              </a:rPr>
              <a:t>Universidad </a:t>
            </a:r>
            <a:r>
              <a:rPr lang="es-ES_tradnl" sz="1700" dirty="0">
                <a:solidFill>
                  <a:schemeClr val="bg1"/>
                </a:solidFill>
              </a:rPr>
              <a:t>Complutense de Madrid</a:t>
            </a:r>
            <a:endParaRPr lang="es-ES_tradnl" sz="2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33272" y="3429000"/>
            <a:ext cx="1860191" cy="4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s-ES_tradnl" sz="2400" dirty="0">
                <a:solidFill>
                  <a:srgbClr val="00B0F0"/>
                </a:solidFill>
              </a:rPr>
              <a:t>J. R. </a:t>
            </a:r>
            <a:r>
              <a:rPr lang="es-ES_tradnl" sz="2400" dirty="0" smtClean="0">
                <a:solidFill>
                  <a:srgbClr val="00B0F0"/>
                </a:solidFill>
              </a:rPr>
              <a:t>Peláez</a:t>
            </a:r>
            <a:endParaRPr lang="es-ES_tradnl" sz="2400" dirty="0">
              <a:solidFill>
                <a:srgbClr val="00B0F0"/>
              </a:solidFill>
            </a:endParaRPr>
          </a:p>
        </p:txBody>
      </p:sp>
      <p:pic>
        <p:nvPicPr>
          <p:cNvPr id="6" name="Picture 5" descr="escu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606"/>
            <a:ext cx="15017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899864" y="19589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lvl="0" algn="ctr" defTabSz="8724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Identification of non-ordinary mesons from their </a:t>
            </a:r>
            <a:r>
              <a:rPr lang="en-US" sz="32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Regge</a:t>
            </a:r>
            <a:r>
              <a:rPr lang="en-US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trajectories obtained from partial wave poles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 bwMode="auto">
          <a:xfrm>
            <a:off x="899864" y="3933056"/>
            <a:ext cx="7344816" cy="123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  <a:normAutofit/>
          </a:bodyPr>
          <a:lstStyle/>
          <a:p>
            <a:pPr marL="326990" marR="0" lvl="0" indent="-326990" algn="ctr" defTabSz="87243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_tradnl" sz="1600" kern="0" dirty="0" err="1" smtClean="0">
                <a:solidFill>
                  <a:schemeClr val="accent3"/>
                </a:solidFill>
              </a:rPr>
              <a:t>Based</a:t>
            </a:r>
            <a:r>
              <a:rPr lang="es-ES_tradnl" sz="1600" kern="0" dirty="0" smtClean="0">
                <a:solidFill>
                  <a:schemeClr val="accent3"/>
                </a:solidFill>
              </a:rPr>
              <a:t> </a:t>
            </a:r>
            <a:r>
              <a:rPr lang="es-ES_tradnl" sz="1600" kern="0" dirty="0" err="1" smtClean="0">
                <a:solidFill>
                  <a:schemeClr val="accent3"/>
                </a:solidFill>
              </a:rPr>
              <a:t>on</a:t>
            </a:r>
            <a:r>
              <a:rPr kumimoji="0" lang="es-ES_trad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26990" lvl="0" indent="-326990" defTabSz="872436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_tradnl" sz="1600" kern="0" dirty="0" smtClean="0">
                <a:solidFill>
                  <a:schemeClr val="accent3"/>
                </a:solidFill>
              </a:rPr>
              <a:t>T. </a:t>
            </a:r>
            <a:r>
              <a:rPr lang="es-ES_tradnl" sz="1600" kern="0" dirty="0" err="1" smtClean="0">
                <a:solidFill>
                  <a:schemeClr val="accent3"/>
                </a:solidFill>
              </a:rPr>
              <a:t>Londergan</a:t>
            </a:r>
            <a:r>
              <a:rPr lang="es-ES_tradnl" sz="1600" kern="0" dirty="0" smtClean="0">
                <a:solidFill>
                  <a:schemeClr val="accent3"/>
                </a:solidFill>
              </a:rPr>
              <a:t> ,J. Nebreda,</a:t>
            </a:r>
            <a:r>
              <a:rPr kumimoji="0" lang="es-ES_trad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JRP, A. </a:t>
            </a:r>
            <a:r>
              <a:rPr kumimoji="0" lang="es-ES_trad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Szczepaniak</a:t>
            </a:r>
            <a:r>
              <a:rPr lang="en-US" sz="1600" kern="0" dirty="0" smtClean="0">
                <a:solidFill>
                  <a:schemeClr val="accent3"/>
                </a:solidFill>
              </a:rPr>
              <a:t>, </a:t>
            </a:r>
            <a:r>
              <a:rPr kumimoji="0" lang="es-ES_trad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</a:t>
            </a:r>
            <a:r>
              <a:rPr kumimoji="0" lang="es-ES_trad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s-ES_trad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Lett</a:t>
            </a:r>
            <a:r>
              <a:rPr kumimoji="0" lang="es-ES_trad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B </a:t>
            </a:r>
            <a:r>
              <a:rPr lang="es-ES" sz="1600" kern="0" dirty="0" smtClean="0">
                <a:solidFill>
                  <a:schemeClr val="accent3"/>
                </a:solidFill>
              </a:rPr>
              <a:t>729 (2014) 9–14</a:t>
            </a:r>
          </a:p>
          <a:p>
            <a:pPr marL="326990" lvl="0" indent="-326990" defTabSz="872436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sz="1600" kern="0" dirty="0" smtClean="0">
                <a:solidFill>
                  <a:schemeClr val="accent3"/>
                </a:solidFill>
              </a:rPr>
              <a:t>J.A.. Carrasco </a:t>
            </a:r>
            <a:r>
              <a:rPr lang="es-ES_tradnl" sz="1600" kern="0" dirty="0" smtClean="0">
                <a:solidFill>
                  <a:schemeClr val="accent3"/>
                </a:solidFill>
              </a:rPr>
              <a:t>J. Nebreda, JRP, A. </a:t>
            </a:r>
            <a:r>
              <a:rPr lang="es-ES_tradnl" sz="1600" kern="0" dirty="0" err="1" smtClean="0">
                <a:solidFill>
                  <a:schemeClr val="accent3"/>
                </a:solidFill>
              </a:rPr>
              <a:t>Szczepaniak</a:t>
            </a:r>
            <a:r>
              <a:rPr lang="es-ES_tradnl" sz="1600" kern="0" dirty="0" smtClean="0">
                <a:solidFill>
                  <a:schemeClr val="accent3"/>
                </a:solidFill>
              </a:rPr>
              <a:t>, arXiv:1504.03248</a:t>
            </a:r>
            <a:endParaRPr lang="es-ES" sz="1600" kern="0" dirty="0" smtClean="0">
              <a:solidFill>
                <a:schemeClr val="accent3"/>
              </a:solidFill>
            </a:endParaRPr>
          </a:p>
          <a:p>
            <a:pPr marL="326990" lvl="0" indent="-326990" algn="ctr" defTabSz="872436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ES_tradnl" sz="1600" kern="0" dirty="0">
              <a:solidFill>
                <a:schemeClr val="accent3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2897" y="6324560"/>
            <a:ext cx="8975607" cy="27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72" tIns="43637" rIns="87272" bIns="43637">
            <a:spAutoFit/>
          </a:bodyPr>
          <a:lstStyle/>
          <a:p>
            <a:pPr algn="ctr" defTabSz="872436"/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n-US" sz="1200" baseline="30000" dirty="0" smtClean="0">
                <a:solidFill>
                  <a:schemeClr val="bg1"/>
                </a:solidFill>
              </a:rPr>
              <a:t>st</a:t>
            </a:r>
            <a:r>
              <a:rPr lang="en-US" sz="1200" dirty="0" smtClean="0">
                <a:solidFill>
                  <a:schemeClr val="bg1"/>
                </a:solidFill>
              </a:rPr>
              <a:t> Spanish HADRON Network Days- Valencia U. - IFIC 15-17 June 2015 </a:t>
            </a:r>
            <a:endParaRPr lang="es-ES_tradn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2"/>
          <p:cNvGrpSpPr/>
          <p:nvPr/>
        </p:nvGrpSpPr>
        <p:grpSpPr>
          <a:xfrm>
            <a:off x="467544" y="506445"/>
            <a:ext cx="4896544" cy="3210587"/>
            <a:chOff x="762000" y="1613561"/>
            <a:chExt cx="4953000" cy="4634839"/>
          </a:xfrm>
        </p:grpSpPr>
        <p:pic>
          <p:nvPicPr>
            <p:cNvPr id="10" name="Imagen 9" descr="Captura de pantalla 2013-05-07 a las 11.13.27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613561"/>
              <a:ext cx="4953000" cy="4634839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3962400" y="1752600"/>
              <a:ext cx="1752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Conector recto de flecha 14"/>
          <p:cNvCxnSpPr>
            <a:stCxn id="19" idx="1"/>
          </p:cNvCxnSpPr>
          <p:nvPr/>
        </p:nvCxnSpPr>
        <p:spPr>
          <a:xfrm flipH="1">
            <a:off x="2811855" y="876317"/>
            <a:ext cx="2768257" cy="60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5580112" y="64548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Regge</a:t>
            </a:r>
            <a:r>
              <a:rPr lang="en-US" sz="2400" b="1" dirty="0">
                <a:solidFill>
                  <a:schemeClr val="bg1"/>
                </a:solidFill>
              </a:rPr>
              <a:t> poles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796136" y="1181116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Position   </a:t>
            </a:r>
            <a:r>
              <a:rPr lang="en-US" sz="2400" i="1" dirty="0">
                <a:solidFill>
                  <a:schemeClr val="bg1"/>
                </a:solidFill>
              </a:rPr>
              <a:t>α(s)</a:t>
            </a:r>
          </a:p>
          <a:p>
            <a:endParaRPr lang="en-US" sz="2400" i="1" baseline="30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Residue   β</a:t>
            </a:r>
            <a:r>
              <a:rPr lang="en-US" sz="2400" i="1" dirty="0">
                <a:solidFill>
                  <a:schemeClr val="bg1"/>
                </a:solidFill>
              </a:rPr>
              <a:t>(s)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811855" y="-23826"/>
            <a:ext cx="3463079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Introduction</a:t>
            </a:r>
            <a:r>
              <a:rPr lang="es-ES_tradnl" sz="2100" dirty="0" smtClean="0">
                <a:solidFill>
                  <a:srgbClr val="00FFFF"/>
                </a:solidFill>
              </a:rPr>
              <a:t>: </a:t>
            </a:r>
            <a:r>
              <a:rPr lang="es-ES_tradnl" sz="2100" dirty="0" err="1" smtClean="0">
                <a:solidFill>
                  <a:srgbClr val="00FFFF"/>
                </a:solidFill>
              </a:rPr>
              <a:t>Regge</a:t>
            </a:r>
            <a:r>
              <a:rPr lang="es-ES_tradnl" sz="2100" dirty="0" smtClean="0">
                <a:solidFill>
                  <a:srgbClr val="00FFFF"/>
                </a:solidFill>
              </a:rPr>
              <a:t> </a:t>
            </a:r>
            <a:r>
              <a:rPr lang="es-ES_tradnl" sz="2100" dirty="0" err="1" smtClean="0">
                <a:solidFill>
                  <a:srgbClr val="00FFFF"/>
                </a:solidFill>
              </a:rPr>
              <a:t>Theory</a:t>
            </a:r>
            <a:endParaRPr lang="es-ES_tradnl" sz="2100" dirty="0">
              <a:solidFill>
                <a:srgbClr val="00FFFF"/>
              </a:solidFill>
            </a:endParaRP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0" y="367561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275856" y="534785"/>
            <a:ext cx="1907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Complex</a:t>
            </a:r>
            <a:r>
              <a:rPr lang="es-ES" dirty="0" smtClean="0">
                <a:solidFill>
                  <a:srgbClr val="FF0000"/>
                </a:solidFill>
              </a:rPr>
              <a:t> J </a:t>
            </a:r>
            <a:r>
              <a:rPr lang="es-ES" dirty="0" err="1" smtClean="0">
                <a:solidFill>
                  <a:srgbClr val="FF0000"/>
                </a:solidFill>
              </a:rPr>
              <a:t>plane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0" name="29 Forma libre"/>
          <p:cNvSpPr/>
          <p:nvPr/>
        </p:nvSpPr>
        <p:spPr bwMode="auto">
          <a:xfrm>
            <a:off x="2711669" y="1660634"/>
            <a:ext cx="1387365" cy="186061"/>
          </a:xfrm>
          <a:custGeom>
            <a:avLst/>
            <a:gdLst>
              <a:gd name="connsiteX0" fmla="*/ 0 w 1387365"/>
              <a:gd name="connsiteY0" fmla="*/ 31532 h 186061"/>
              <a:gd name="connsiteX1" fmla="*/ 136634 w 1387365"/>
              <a:gd name="connsiteY1" fmla="*/ 63063 h 186061"/>
              <a:gd name="connsiteX2" fmla="*/ 168165 w 1387365"/>
              <a:gd name="connsiteY2" fmla="*/ 84083 h 186061"/>
              <a:gd name="connsiteX3" fmla="*/ 273269 w 1387365"/>
              <a:gd name="connsiteY3" fmla="*/ 115614 h 186061"/>
              <a:gd name="connsiteX4" fmla="*/ 346841 w 1387365"/>
              <a:gd name="connsiteY4" fmla="*/ 136635 h 186061"/>
              <a:gd name="connsiteX5" fmla="*/ 430924 w 1387365"/>
              <a:gd name="connsiteY5" fmla="*/ 126125 h 186061"/>
              <a:gd name="connsiteX6" fmla="*/ 462455 w 1387365"/>
              <a:gd name="connsiteY6" fmla="*/ 105104 h 186061"/>
              <a:gd name="connsiteX7" fmla="*/ 493986 w 1387365"/>
              <a:gd name="connsiteY7" fmla="*/ 94594 h 186061"/>
              <a:gd name="connsiteX8" fmla="*/ 515007 w 1387365"/>
              <a:gd name="connsiteY8" fmla="*/ 63063 h 186061"/>
              <a:gd name="connsiteX9" fmla="*/ 609600 w 1387365"/>
              <a:gd name="connsiteY9" fmla="*/ 21021 h 186061"/>
              <a:gd name="connsiteX10" fmla="*/ 683172 w 1387365"/>
              <a:gd name="connsiteY10" fmla="*/ 0 h 186061"/>
              <a:gd name="connsiteX11" fmla="*/ 788276 w 1387365"/>
              <a:gd name="connsiteY11" fmla="*/ 10511 h 186061"/>
              <a:gd name="connsiteX12" fmla="*/ 861848 w 1387365"/>
              <a:gd name="connsiteY12" fmla="*/ 94594 h 186061"/>
              <a:gd name="connsiteX13" fmla="*/ 861848 w 1387365"/>
              <a:gd name="connsiteY13" fmla="*/ 94594 h 186061"/>
              <a:gd name="connsiteX14" fmla="*/ 893379 w 1387365"/>
              <a:gd name="connsiteY14" fmla="*/ 105104 h 186061"/>
              <a:gd name="connsiteX15" fmla="*/ 1166648 w 1387365"/>
              <a:gd name="connsiteY15" fmla="*/ 136635 h 186061"/>
              <a:gd name="connsiteX16" fmla="*/ 1229710 w 1387365"/>
              <a:gd name="connsiteY16" fmla="*/ 115614 h 186061"/>
              <a:gd name="connsiteX17" fmla="*/ 1271752 w 1387365"/>
              <a:gd name="connsiteY17" fmla="*/ 94594 h 186061"/>
              <a:gd name="connsiteX18" fmla="*/ 1387365 w 1387365"/>
              <a:gd name="connsiteY18" fmla="*/ 94594 h 18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87365" h="186061">
                <a:moveTo>
                  <a:pt x="0" y="31532"/>
                </a:moveTo>
                <a:cubicBezTo>
                  <a:pt x="33922" y="36378"/>
                  <a:pt x="105154" y="42077"/>
                  <a:pt x="136634" y="63063"/>
                </a:cubicBezTo>
                <a:cubicBezTo>
                  <a:pt x="147144" y="70070"/>
                  <a:pt x="156622" y="78953"/>
                  <a:pt x="168165" y="84083"/>
                </a:cubicBezTo>
                <a:cubicBezTo>
                  <a:pt x="213133" y="104068"/>
                  <a:pt x="230461" y="103383"/>
                  <a:pt x="273269" y="115614"/>
                </a:cubicBezTo>
                <a:cubicBezTo>
                  <a:pt x="378816" y="145771"/>
                  <a:pt x="215415" y="103779"/>
                  <a:pt x="346841" y="136635"/>
                </a:cubicBezTo>
                <a:cubicBezTo>
                  <a:pt x="374869" y="133132"/>
                  <a:pt x="403673" y="133557"/>
                  <a:pt x="430924" y="126125"/>
                </a:cubicBezTo>
                <a:cubicBezTo>
                  <a:pt x="443111" y="122801"/>
                  <a:pt x="451157" y="110753"/>
                  <a:pt x="462455" y="105104"/>
                </a:cubicBezTo>
                <a:cubicBezTo>
                  <a:pt x="472364" y="100149"/>
                  <a:pt x="483476" y="98097"/>
                  <a:pt x="493986" y="94594"/>
                </a:cubicBezTo>
                <a:cubicBezTo>
                  <a:pt x="500993" y="84084"/>
                  <a:pt x="506075" y="71995"/>
                  <a:pt x="515007" y="63063"/>
                </a:cubicBezTo>
                <a:cubicBezTo>
                  <a:pt x="539991" y="38079"/>
                  <a:pt x="578378" y="31428"/>
                  <a:pt x="609600" y="21021"/>
                </a:cubicBezTo>
                <a:cubicBezTo>
                  <a:pt x="654829" y="5945"/>
                  <a:pt x="630390" y="13196"/>
                  <a:pt x="683172" y="0"/>
                </a:cubicBezTo>
                <a:cubicBezTo>
                  <a:pt x="718207" y="3504"/>
                  <a:pt x="753968" y="2594"/>
                  <a:pt x="788276" y="10511"/>
                </a:cubicBezTo>
                <a:cubicBezTo>
                  <a:pt x="822779" y="18474"/>
                  <a:pt x="848896" y="75166"/>
                  <a:pt x="861848" y="94594"/>
                </a:cubicBezTo>
                <a:lnTo>
                  <a:pt x="861848" y="94594"/>
                </a:lnTo>
                <a:lnTo>
                  <a:pt x="893379" y="105104"/>
                </a:lnTo>
                <a:cubicBezTo>
                  <a:pt x="1014815" y="186061"/>
                  <a:pt x="931209" y="148407"/>
                  <a:pt x="1166648" y="136635"/>
                </a:cubicBezTo>
                <a:cubicBezTo>
                  <a:pt x="1187669" y="129628"/>
                  <a:pt x="1209891" y="125523"/>
                  <a:pt x="1229710" y="115614"/>
                </a:cubicBezTo>
                <a:cubicBezTo>
                  <a:pt x="1243724" y="108607"/>
                  <a:pt x="1256221" y="96665"/>
                  <a:pt x="1271752" y="94594"/>
                </a:cubicBezTo>
                <a:cubicBezTo>
                  <a:pt x="1309952" y="89501"/>
                  <a:pt x="1348827" y="94594"/>
                  <a:pt x="1387365" y="94594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2" name="Imagen 12" descr="Captura de pantalla 2013-05-27 a las 15.49.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392" y="3284984"/>
            <a:ext cx="4702578" cy="3456384"/>
          </a:xfrm>
          <a:prstGeom prst="rect">
            <a:avLst/>
          </a:prstGeom>
        </p:spPr>
      </p:pic>
      <p:sp>
        <p:nvSpPr>
          <p:cNvPr id="16" name="CuadroTexto 20"/>
          <p:cNvSpPr txBox="1"/>
          <p:nvPr/>
        </p:nvSpPr>
        <p:spPr>
          <a:xfrm>
            <a:off x="395536" y="3861048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 different s poles move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 the complex J plane along </a:t>
            </a:r>
          </a:p>
          <a:p>
            <a:r>
              <a:rPr lang="en-US" sz="2000" b="1" u="sng" dirty="0" err="1" smtClean="0">
                <a:solidFill>
                  <a:schemeClr val="bg1"/>
                </a:solidFill>
              </a:rPr>
              <a:t>Regge</a:t>
            </a:r>
            <a:r>
              <a:rPr lang="en-US" sz="2000" b="1" u="sng" dirty="0" smtClean="0">
                <a:solidFill>
                  <a:schemeClr val="bg1"/>
                </a:solidFill>
              </a:rPr>
              <a:t> Trajectories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  <p:sp>
        <p:nvSpPr>
          <p:cNvPr id="17" name="CuadroTexto 20"/>
          <p:cNvSpPr txBox="1"/>
          <p:nvPr/>
        </p:nvSpPr>
        <p:spPr>
          <a:xfrm>
            <a:off x="395536" y="5110152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Linear trajectories of </a:t>
            </a:r>
            <a:r>
              <a:rPr lang="en-US" sz="2000" dirty="0" err="1" smtClean="0">
                <a:solidFill>
                  <a:schemeClr val="bg1"/>
                </a:solidFill>
              </a:rPr>
              <a:t>qqbar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mesons are just an example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of some specific dynamics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914400" y="1900955"/>
            <a:ext cx="8229600" cy="35814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Twice-subtracted dispersion relations</a:t>
            </a:r>
          </a:p>
          <a:p>
            <a:pPr lvl="1">
              <a:spcBef>
                <a:spcPts val="1276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spcBef>
                <a:spcPts val="1276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" name="Imagen 1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3000" y="2891555"/>
            <a:ext cx="7315200" cy="7467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Imagen 1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14400" y="4041937"/>
            <a:ext cx="7543800" cy="6784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CuadroTexto 30"/>
          <p:cNvSpPr txBox="1"/>
          <p:nvPr/>
        </p:nvSpPr>
        <p:spPr>
          <a:xfrm>
            <a:off x="1143000" y="578715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with </a:t>
            </a:r>
          </a:p>
        </p:txBody>
      </p:sp>
      <p:pic>
        <p:nvPicPr>
          <p:cNvPr id="10" name="Imagen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22488" y="5646128"/>
            <a:ext cx="4506912" cy="8072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810335" y="-27384"/>
            <a:ext cx="3463079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Introduction</a:t>
            </a:r>
            <a:r>
              <a:rPr lang="es-ES_tradnl" sz="2100" dirty="0" smtClean="0">
                <a:solidFill>
                  <a:srgbClr val="00FFFF"/>
                </a:solidFill>
              </a:rPr>
              <a:t>: </a:t>
            </a:r>
            <a:r>
              <a:rPr lang="es-ES_tradnl" sz="2100" dirty="0" err="1" smtClean="0">
                <a:solidFill>
                  <a:srgbClr val="00FFFF"/>
                </a:solidFill>
              </a:rPr>
              <a:t>Regge</a:t>
            </a:r>
            <a:r>
              <a:rPr lang="es-ES_tradnl" sz="2100" dirty="0" smtClean="0">
                <a:solidFill>
                  <a:srgbClr val="00FFFF"/>
                </a:solidFill>
              </a:rPr>
              <a:t> </a:t>
            </a:r>
            <a:r>
              <a:rPr lang="es-ES_tradnl" sz="2100" dirty="0" err="1" smtClean="0">
                <a:solidFill>
                  <a:srgbClr val="00FFFF"/>
                </a:solidFill>
              </a:rPr>
              <a:t>Theory</a:t>
            </a:r>
            <a:endParaRPr lang="es-ES_tradnl" sz="2100" dirty="0">
              <a:solidFill>
                <a:srgbClr val="00FFFF"/>
              </a:solidFill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0" y="367561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9" name="CuadroTexto 20"/>
          <p:cNvSpPr txBox="1"/>
          <p:nvPr/>
        </p:nvSpPr>
        <p:spPr>
          <a:xfrm>
            <a:off x="467544" y="54868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But other dynamics could lead to different trajectories.</a:t>
            </a:r>
          </a:p>
          <a:p>
            <a:r>
              <a:rPr lang="en-US" sz="2000" b="1" u="sng" dirty="0" smtClean="0">
                <a:solidFill>
                  <a:schemeClr val="bg1"/>
                </a:solidFill>
              </a:rPr>
              <a:t>However, trajectories and residues cannot be completely arbitrary due to their analytic properties </a:t>
            </a:r>
            <a:r>
              <a:rPr lang="en-US" sz="1200" dirty="0" smtClean="0">
                <a:solidFill>
                  <a:schemeClr val="bg1"/>
                </a:solidFill>
              </a:rPr>
              <a:t>(Collins, Introduction to </a:t>
            </a:r>
            <a:r>
              <a:rPr lang="en-US" sz="1200" dirty="0" err="1" smtClean="0">
                <a:solidFill>
                  <a:schemeClr val="bg1"/>
                </a:solidFill>
              </a:rPr>
              <a:t>Regge</a:t>
            </a:r>
            <a:r>
              <a:rPr lang="en-US" sz="1200" dirty="0" smtClean="0">
                <a:solidFill>
                  <a:schemeClr val="bg1"/>
                </a:solidFill>
              </a:rPr>
              <a:t> Theory)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515204" y="1604481"/>
            <a:ext cx="8229600" cy="1624881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Unitarity condition on the real axis implies</a:t>
            </a:r>
          </a:p>
          <a:p>
            <a:pPr marL="342900" lvl="1" indent="-342900">
              <a:buFont typeface="Arial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Further properties of β</a:t>
            </a:r>
            <a:r>
              <a:rPr lang="en-US" sz="2000" i="1" dirty="0">
                <a:solidFill>
                  <a:schemeClr val="bg1"/>
                </a:solidFill>
              </a:rPr>
              <a:t>(s)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10000"/>
              </a:lnSpc>
              <a:spcBef>
                <a:spcPts val="1276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spcBef>
                <a:spcPts val="1276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Imagen 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29804" y="2081897"/>
            <a:ext cx="2514600" cy="31326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4" name="Conector recto de flecha 13"/>
          <p:cNvCxnSpPr/>
          <p:nvPr/>
        </p:nvCxnSpPr>
        <p:spPr>
          <a:xfrm rot="10800000" flipV="1">
            <a:off x="4249005" y="2996297"/>
            <a:ext cx="68580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4934806" y="2767697"/>
            <a:ext cx="335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threshold behavior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2877404" y="4596497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439006" y="4520297"/>
            <a:ext cx="3352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suppress poles </a:t>
            </a:r>
          </a:p>
          <a:p>
            <a:r>
              <a:rPr lang="en-US" sz="2000">
                <a:solidFill>
                  <a:schemeClr val="bg1"/>
                </a:solidFill>
              </a:rPr>
              <a:t>of full amplitude </a:t>
            </a:r>
          </a:p>
        </p:txBody>
      </p:sp>
      <p:pic>
        <p:nvPicPr>
          <p:cNvPr id="22" name="Imagen 2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9512" y="5286651"/>
            <a:ext cx="3002692" cy="52904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4" name="Conector recto de flecha 23"/>
          <p:cNvCxnSpPr/>
          <p:nvPr/>
        </p:nvCxnSpPr>
        <p:spPr>
          <a:xfrm rot="16200000" flipV="1">
            <a:off x="5546637" y="4522528"/>
            <a:ext cx="605136" cy="457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5011004" y="5129897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>
                <a:solidFill>
                  <a:schemeClr val="bg1"/>
                </a:solidFill>
              </a:rPr>
              <a:t>analytic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function:</a:t>
            </a:r>
          </a:p>
          <a:p>
            <a:r>
              <a:rPr lang="en-US" sz="2000" dirty="0">
                <a:solidFill>
                  <a:schemeClr val="bg1"/>
                </a:solidFill>
              </a:rPr>
              <a:t>β</a:t>
            </a:r>
            <a:r>
              <a:rPr lang="en-US" sz="2000" i="1" dirty="0">
                <a:solidFill>
                  <a:schemeClr val="bg1"/>
                </a:solidFill>
              </a:rPr>
              <a:t>(s) </a:t>
            </a:r>
            <a:r>
              <a:rPr lang="en-US" sz="2000" dirty="0">
                <a:solidFill>
                  <a:schemeClr val="bg1"/>
                </a:solidFill>
              </a:rPr>
              <a:t>real on real axis</a:t>
            </a:r>
          </a:p>
          <a:p>
            <a:r>
              <a:rPr lang="en-US" sz="2000" dirty="0">
                <a:solidFill>
                  <a:schemeClr val="bg1"/>
                </a:solidFill>
              </a:rPr>
              <a:t>⇒ phase of </a:t>
            </a:r>
            <a:r>
              <a:rPr lang="en-US" sz="2000" i="1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ϒ(s) </a:t>
            </a:r>
            <a:r>
              <a:rPr lang="en-US" sz="2000" dirty="0">
                <a:solidFill>
                  <a:schemeClr val="bg1"/>
                </a:solidFill>
              </a:rPr>
              <a:t>known</a:t>
            </a:r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⇒ </a:t>
            </a:r>
            <a:r>
              <a:rPr lang="en-US" sz="2000" dirty="0" err="1">
                <a:solidFill>
                  <a:schemeClr val="bg1"/>
                </a:solidFill>
              </a:rPr>
              <a:t>Omnès</a:t>
            </a:r>
            <a:r>
              <a:rPr lang="en-US" sz="2000" dirty="0">
                <a:solidFill>
                  <a:schemeClr val="bg1"/>
                </a:solidFill>
              </a:rPr>
              <a:t>-type disp. relation</a:t>
            </a:r>
          </a:p>
        </p:txBody>
      </p:sp>
      <p:pic>
        <p:nvPicPr>
          <p:cNvPr id="16" name="Imagen 1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420204" y="3610516"/>
            <a:ext cx="3469935" cy="9003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Imagen 2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839804" y="3736650"/>
            <a:ext cx="1524000" cy="6284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ángulo 14"/>
          <p:cNvSpPr/>
          <p:nvPr/>
        </p:nvSpPr>
        <p:spPr>
          <a:xfrm>
            <a:off x="4608392" y="401106"/>
            <a:ext cx="4535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 err="1" smtClean="0">
                <a:solidFill>
                  <a:srgbClr val="00FFFF"/>
                </a:solidFill>
              </a:rPr>
              <a:t>Chu</a:t>
            </a:r>
            <a:r>
              <a:rPr lang="es-ES_tradnl" sz="1200" dirty="0" smtClean="0">
                <a:solidFill>
                  <a:srgbClr val="00FFFF"/>
                </a:solidFill>
              </a:rPr>
              <a:t>, Epstein, </a:t>
            </a:r>
            <a:r>
              <a:rPr lang="es-ES_tradnl" sz="1200" dirty="0" err="1" smtClean="0">
                <a:solidFill>
                  <a:srgbClr val="00FFFF"/>
                </a:solidFill>
              </a:rPr>
              <a:t>Kaus</a:t>
            </a:r>
            <a:r>
              <a:rPr lang="es-ES_tradnl" sz="1200" dirty="0" smtClean="0">
                <a:solidFill>
                  <a:srgbClr val="00FFFF"/>
                </a:solidFill>
              </a:rPr>
              <a:t>, </a:t>
            </a:r>
            <a:r>
              <a:rPr lang="es-ES_tradnl" sz="1200" dirty="0" err="1" smtClean="0">
                <a:solidFill>
                  <a:srgbClr val="00FFFF"/>
                </a:solidFill>
              </a:rPr>
              <a:t>Slansky</a:t>
            </a:r>
            <a:r>
              <a:rPr lang="es-ES_tradnl" sz="1200" dirty="0" smtClean="0">
                <a:solidFill>
                  <a:srgbClr val="00FFFF"/>
                </a:solidFill>
              </a:rPr>
              <a:t>, </a:t>
            </a:r>
            <a:r>
              <a:rPr lang="es-ES_tradnl" sz="1200" dirty="0" err="1" smtClean="0">
                <a:solidFill>
                  <a:srgbClr val="00FFFF"/>
                </a:solidFill>
              </a:rPr>
              <a:t>Zachariasen</a:t>
            </a:r>
            <a:r>
              <a:rPr lang="es-ES_tradnl" sz="1200" dirty="0" smtClean="0">
                <a:solidFill>
                  <a:srgbClr val="00FFFF"/>
                </a:solidFill>
              </a:rPr>
              <a:t>, PR175, 2098 (1968). </a:t>
            </a:r>
            <a:endParaRPr lang="en-US" sz="1200" dirty="0">
              <a:solidFill>
                <a:srgbClr val="00FFFF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-27384"/>
            <a:ext cx="5676889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Parametrization</a:t>
            </a:r>
            <a:r>
              <a:rPr lang="es-ES_tradnl" sz="2100" dirty="0" smtClean="0">
                <a:solidFill>
                  <a:srgbClr val="00FFFF"/>
                </a:solidFill>
              </a:rPr>
              <a:t> of pole </a:t>
            </a:r>
            <a:r>
              <a:rPr lang="es-ES_tradnl" sz="2100" dirty="0" err="1" smtClean="0">
                <a:solidFill>
                  <a:srgbClr val="00FFFF"/>
                </a:solidFill>
              </a:rPr>
              <a:t>dominated</a:t>
            </a:r>
            <a:r>
              <a:rPr lang="es-ES_tradnl" sz="2100" dirty="0" smtClean="0">
                <a:solidFill>
                  <a:srgbClr val="00FFFF"/>
                </a:solidFill>
              </a:rPr>
              <a:t> amplitudes</a:t>
            </a:r>
            <a:endParaRPr lang="es-ES_tradnl" sz="2100" dirty="0">
              <a:solidFill>
                <a:srgbClr val="00FFFF"/>
              </a:solidFill>
            </a:endParaRPr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0" y="367561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17" name="CuadroTexto 20"/>
          <p:cNvSpPr txBox="1"/>
          <p:nvPr/>
        </p:nvSpPr>
        <p:spPr>
          <a:xfrm>
            <a:off x="467544" y="94065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Moreover, for </a:t>
            </a:r>
            <a:r>
              <a:rPr lang="el-GR" sz="2000" dirty="0" smtClean="0">
                <a:solidFill>
                  <a:schemeClr val="bg1"/>
                </a:solidFill>
              </a:rPr>
              <a:t>ππ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scattering</a:t>
            </a:r>
            <a:r>
              <a:rPr lang="es-ES" sz="2000" dirty="0" smtClean="0">
                <a:solidFill>
                  <a:schemeClr val="bg1"/>
                </a:solidFill>
              </a:rPr>
              <a:t>: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jrpelaez\Desktop\Páginas desdePLB729-2014- Londergan-Nebreda-Pelaez-Szczepaniak-Regge trajectories of sigma and rho.jpg"/>
          <p:cNvPicPr>
            <a:picLocks noChangeAspect="1" noChangeArrowheads="1"/>
          </p:cNvPicPr>
          <p:nvPr/>
        </p:nvPicPr>
        <p:blipFill>
          <a:blip r:embed="rId10"/>
          <a:srcRect t="19442"/>
          <a:stretch>
            <a:fillRect/>
          </a:stretch>
        </p:blipFill>
        <p:spPr bwMode="auto">
          <a:xfrm>
            <a:off x="6156324" y="1963474"/>
            <a:ext cx="2016076" cy="497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251520" y="764704"/>
            <a:ext cx="8892480" cy="1296144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Thus, the trajectory and residue should satisfy a system </a:t>
            </a:r>
            <a:r>
              <a:rPr lang="en-US" sz="2000" b="1" dirty="0">
                <a:solidFill>
                  <a:schemeClr val="bg1"/>
                </a:solidFill>
              </a:rPr>
              <a:t>of integral equations:</a:t>
            </a:r>
          </a:p>
          <a:p>
            <a:pPr lvl="1">
              <a:spcBef>
                <a:spcPts val="1276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spcBef>
                <a:spcPts val="1276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95536" y="5143583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THESE ARE THE EQUATIONS WE HAVE TO SOLVE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In order to have a consistent trajectory</a:t>
            </a:r>
            <a:endParaRPr lang="en-US" sz="20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In the scalar case a slight modification is introduced (Adler zero) </a:t>
            </a:r>
          </a:p>
          <a:p>
            <a:pPr algn="ctr">
              <a:lnSpc>
                <a:spcPct val="12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8" name="Imagen 1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43608" y="1844824"/>
            <a:ext cx="7770813" cy="27899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03423" y="-27384"/>
            <a:ext cx="5676889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Parametrization</a:t>
            </a:r>
            <a:r>
              <a:rPr lang="es-ES_tradnl" sz="2100" dirty="0" smtClean="0">
                <a:solidFill>
                  <a:srgbClr val="00FFFF"/>
                </a:solidFill>
              </a:rPr>
              <a:t> of pole </a:t>
            </a:r>
            <a:r>
              <a:rPr lang="es-ES_tradnl" sz="2100" dirty="0" err="1" smtClean="0">
                <a:solidFill>
                  <a:srgbClr val="00FFFF"/>
                </a:solidFill>
              </a:rPr>
              <a:t>dominated</a:t>
            </a:r>
            <a:r>
              <a:rPr lang="es-ES_tradnl" sz="2100" dirty="0" smtClean="0">
                <a:solidFill>
                  <a:srgbClr val="00FFFF"/>
                </a:solidFill>
              </a:rPr>
              <a:t> amplitudes</a:t>
            </a:r>
            <a:endParaRPr lang="es-ES_tradnl" sz="2100" dirty="0">
              <a:solidFill>
                <a:srgbClr val="00FFFF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67561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395536" y="476672"/>
            <a:ext cx="8534400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for a given set of </a:t>
            </a:r>
            <a:r>
              <a:rPr lang="en-US" sz="2000" i="1" dirty="0">
                <a:solidFill>
                  <a:schemeClr val="bg1"/>
                </a:solidFill>
              </a:rPr>
              <a:t>α</a:t>
            </a:r>
            <a:r>
              <a:rPr lang="en-US" sz="2000" i="1" baseline="-25000" dirty="0">
                <a:solidFill>
                  <a:schemeClr val="bg1"/>
                </a:solidFill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i="1" dirty="0">
                <a:solidFill>
                  <a:schemeClr val="bg1"/>
                </a:solidFill>
              </a:rPr>
              <a:t>α’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i="1" dirty="0">
                <a:solidFill>
                  <a:schemeClr val="bg1"/>
                </a:solidFill>
              </a:rPr>
              <a:t>b</a:t>
            </a:r>
            <a:r>
              <a:rPr lang="en-US" sz="2000" i="1" baseline="-25000" dirty="0">
                <a:solidFill>
                  <a:schemeClr val="bg1"/>
                </a:solidFill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en-US" sz="2000" baseline="30000" dirty="0">
              <a:solidFill>
                <a:schemeClr val="bg1"/>
              </a:solidFill>
            </a:endParaRPr>
          </a:p>
          <a:p>
            <a:pPr lvl="2">
              <a:spcBef>
                <a:spcPts val="1000"/>
              </a:spcBef>
              <a:buFont typeface="Lucida Grande"/>
              <a:buChar char="-"/>
            </a:pPr>
            <a:r>
              <a:rPr lang="en-US" sz="2000" dirty="0">
                <a:solidFill>
                  <a:schemeClr val="bg1"/>
                </a:solidFill>
              </a:rPr>
              <a:t> solve the coupled equations</a:t>
            </a:r>
          </a:p>
          <a:p>
            <a:pPr lvl="2">
              <a:spcBef>
                <a:spcPts val="1000"/>
              </a:spcBef>
              <a:buFont typeface="Lucida Grande"/>
              <a:buChar char="-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get </a:t>
            </a:r>
            <a:r>
              <a:rPr lang="en-US" sz="2000" dirty="0">
                <a:solidFill>
                  <a:schemeClr val="bg1"/>
                </a:solidFill>
              </a:rPr>
              <a:t>α(s) and β(s) in real axis</a:t>
            </a:r>
          </a:p>
          <a:p>
            <a:pPr lvl="2">
              <a:spcBef>
                <a:spcPts val="1000"/>
              </a:spcBef>
              <a:buFont typeface="Lucida Grande"/>
              <a:buChar char="-"/>
            </a:pPr>
            <a:r>
              <a:rPr lang="en-US" sz="2000" dirty="0">
                <a:solidFill>
                  <a:schemeClr val="bg1"/>
                </a:solidFill>
              </a:rPr>
              <a:t> extend to complex </a:t>
            </a:r>
            <a:r>
              <a:rPr lang="en-US" sz="2000" i="1" dirty="0">
                <a:solidFill>
                  <a:schemeClr val="bg1"/>
                </a:solidFill>
              </a:rPr>
              <a:t>s</a:t>
            </a:r>
            <a:r>
              <a:rPr lang="en-US" sz="2000" dirty="0">
                <a:solidFill>
                  <a:schemeClr val="bg1"/>
                </a:solidFill>
              </a:rPr>
              <a:t>-plane</a:t>
            </a:r>
          </a:p>
          <a:p>
            <a:pPr lvl="2">
              <a:spcBef>
                <a:spcPts val="1000"/>
              </a:spcBef>
              <a:buFont typeface="Lucida Grande"/>
              <a:buChar char="-"/>
            </a:pPr>
            <a:r>
              <a:rPr lang="en-US" sz="2000" dirty="0">
                <a:solidFill>
                  <a:schemeClr val="bg1"/>
                </a:solidFill>
              </a:rPr>
              <a:t> obtain pole position and </a:t>
            </a:r>
            <a:r>
              <a:rPr lang="en-US" sz="2000" dirty="0" smtClean="0">
                <a:solidFill>
                  <a:schemeClr val="bg1"/>
                </a:solidFill>
              </a:rPr>
              <a:t>residue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7544" y="5005625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fit </a:t>
            </a:r>
            <a:r>
              <a:rPr lang="en-US" sz="2000" i="1" dirty="0">
                <a:solidFill>
                  <a:schemeClr val="bg1"/>
                </a:solidFill>
              </a:rPr>
              <a:t>α</a:t>
            </a:r>
            <a:r>
              <a:rPr lang="en-US" sz="2000" i="1" baseline="-25000" dirty="0">
                <a:solidFill>
                  <a:schemeClr val="bg1"/>
                </a:solidFill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i="1" dirty="0">
                <a:solidFill>
                  <a:schemeClr val="bg1"/>
                </a:solidFill>
              </a:rPr>
              <a:t>α’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i="1" dirty="0">
                <a:solidFill>
                  <a:schemeClr val="bg1"/>
                </a:solidFill>
              </a:rPr>
              <a:t>b</a:t>
            </a:r>
            <a:r>
              <a:rPr lang="en-US" sz="2000" i="1" baseline="-25000" dirty="0">
                <a:solidFill>
                  <a:schemeClr val="bg1"/>
                </a:solidFill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 so that </a:t>
            </a:r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b="1" dirty="0" smtClean="0">
                <a:solidFill>
                  <a:schemeClr val="bg1"/>
                </a:solidFill>
              </a:rPr>
              <a:t>pole </a:t>
            </a:r>
            <a:r>
              <a:rPr lang="en-US" sz="2000" b="1" dirty="0">
                <a:solidFill>
                  <a:schemeClr val="bg1"/>
                </a:solidFill>
              </a:rPr>
              <a:t>position and residue</a:t>
            </a:r>
            <a:r>
              <a:rPr lang="en-US" sz="2000" dirty="0">
                <a:solidFill>
                  <a:schemeClr val="bg1"/>
                </a:solidFill>
              </a:rPr>
              <a:t> coincide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with those given by a </a:t>
            </a:r>
            <a:r>
              <a:rPr lang="en-US" sz="2000" b="1" dirty="0">
                <a:solidFill>
                  <a:schemeClr val="bg1"/>
                </a:solidFill>
              </a:rPr>
              <a:t>dispersive analysis of scattering data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7544" y="6016263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bg1"/>
                </a:solidFill>
              </a:rPr>
              <a:t> </a:t>
            </a:r>
            <a:r>
              <a:rPr lang="es-ES_tradnl" sz="1600" dirty="0" err="1">
                <a:solidFill>
                  <a:schemeClr val="bg1"/>
                </a:solidFill>
              </a:rPr>
              <a:t>Garcia</a:t>
            </a:r>
            <a:r>
              <a:rPr lang="es-ES_tradnl" sz="1600" dirty="0">
                <a:solidFill>
                  <a:schemeClr val="bg1"/>
                </a:solidFill>
              </a:rPr>
              <a:t>-Martin, </a:t>
            </a:r>
            <a:r>
              <a:rPr lang="es-ES_tradnl" sz="1600" dirty="0" err="1">
                <a:solidFill>
                  <a:schemeClr val="bg1"/>
                </a:solidFill>
              </a:rPr>
              <a:t>Kaminski</a:t>
            </a:r>
            <a:r>
              <a:rPr lang="es-ES_tradnl" sz="1600" dirty="0">
                <a:solidFill>
                  <a:schemeClr val="bg1"/>
                </a:solidFill>
              </a:rPr>
              <a:t>, </a:t>
            </a:r>
            <a:r>
              <a:rPr lang="es-ES_tradnl" sz="1600" dirty="0" err="1">
                <a:solidFill>
                  <a:schemeClr val="bg1"/>
                </a:solidFill>
              </a:rPr>
              <a:t>Pelaez</a:t>
            </a:r>
            <a:r>
              <a:rPr lang="es-ES_tradnl" sz="1600" dirty="0">
                <a:solidFill>
                  <a:schemeClr val="bg1"/>
                </a:solidFill>
              </a:rPr>
              <a:t> and Ruiz de Elvira, </a:t>
            </a:r>
            <a:r>
              <a:rPr lang="es-ES_tradnl" sz="1600" dirty="0" err="1">
                <a:solidFill>
                  <a:schemeClr val="bg1"/>
                </a:solidFill>
              </a:rPr>
              <a:t>Phys</a:t>
            </a:r>
            <a:r>
              <a:rPr lang="es-ES_tradnl" sz="1600" dirty="0">
                <a:solidFill>
                  <a:schemeClr val="bg1"/>
                </a:solidFill>
              </a:rPr>
              <a:t>. Rev. </a:t>
            </a:r>
            <a:r>
              <a:rPr lang="es-ES_tradnl" sz="1600" dirty="0" err="1">
                <a:solidFill>
                  <a:schemeClr val="bg1"/>
                </a:solidFill>
              </a:rPr>
              <a:t>Lett</a:t>
            </a:r>
            <a:r>
              <a:rPr lang="es-ES_tradnl" sz="1600" dirty="0">
                <a:solidFill>
                  <a:schemeClr val="bg1"/>
                </a:solidFill>
              </a:rPr>
              <a:t>. </a:t>
            </a:r>
            <a:r>
              <a:rPr lang="es-ES_tradnl" sz="1600" b="1" dirty="0">
                <a:solidFill>
                  <a:schemeClr val="bg1"/>
                </a:solidFill>
              </a:rPr>
              <a:t>107</a:t>
            </a:r>
            <a:r>
              <a:rPr lang="es-ES_tradnl" sz="1600" dirty="0">
                <a:solidFill>
                  <a:schemeClr val="bg1"/>
                </a:solidFill>
              </a:rPr>
              <a:t>, 072001 (2011)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Imagen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43944" y="3483113"/>
            <a:ext cx="4600575" cy="9533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07228" y="-27384"/>
            <a:ext cx="1869309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Our</a:t>
            </a:r>
            <a:r>
              <a:rPr lang="es-ES_tradnl" sz="2100" dirty="0" smtClean="0">
                <a:solidFill>
                  <a:srgbClr val="00FFFF"/>
                </a:solidFill>
              </a:rPr>
              <a:t> </a:t>
            </a:r>
            <a:r>
              <a:rPr lang="es-ES_tradnl" sz="2100" dirty="0" err="1" smtClean="0">
                <a:solidFill>
                  <a:srgbClr val="00FFFF"/>
                </a:solidFill>
              </a:rPr>
              <a:t>Approach</a:t>
            </a:r>
            <a:endParaRPr lang="es-ES_tradnl" sz="2100" dirty="0">
              <a:solidFill>
                <a:srgbClr val="00FFFF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67561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79512" y="401106"/>
            <a:ext cx="8822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Fix</a:t>
            </a:r>
            <a:r>
              <a:rPr lang="es-ES_tradnl" dirty="0" smtClean="0">
                <a:solidFill>
                  <a:schemeClr val="bg1"/>
                </a:solidFill>
              </a:rPr>
              <a:t> 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subtraction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constants</a:t>
            </a:r>
            <a:r>
              <a:rPr lang="es-ES_tradnl" dirty="0" smtClean="0">
                <a:solidFill>
                  <a:schemeClr val="bg1"/>
                </a:solidFill>
              </a:rPr>
              <a:t> JUST </a:t>
            </a:r>
            <a:r>
              <a:rPr lang="es-ES_tradnl" dirty="0" err="1" smtClean="0">
                <a:solidFill>
                  <a:schemeClr val="bg1"/>
                </a:solidFill>
              </a:rPr>
              <a:t>from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scattering</a:t>
            </a:r>
            <a:r>
              <a:rPr lang="es-ES_tradnl" dirty="0" smtClean="0">
                <a:solidFill>
                  <a:schemeClr val="bg1"/>
                </a:solidFill>
              </a:rPr>
              <a:t> pole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 Box 2"/>
          <p:cNvSpPr txBox="1">
            <a:spLocks noChangeArrowheads="1"/>
          </p:cNvSpPr>
          <p:nvPr/>
        </p:nvSpPr>
        <p:spPr bwMode="auto">
          <a:xfrm>
            <a:off x="467544" y="299"/>
            <a:ext cx="837932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2" tIns="43637" rIns="87272" bIns="43637" anchor="ctr">
            <a:spAutoFit/>
          </a:bodyPr>
          <a:lstStyle/>
          <a:p>
            <a:pPr defTabSz="872436"/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INPUT:Analytic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continuation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to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complex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plane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of a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dispersive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analysis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of data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8442" name="Line 3"/>
          <p:cNvSpPr>
            <a:spLocks noChangeShapeType="1"/>
          </p:cNvSpPr>
          <p:nvPr/>
        </p:nvSpPr>
        <p:spPr bwMode="auto">
          <a:xfrm>
            <a:off x="14933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grpSp>
        <p:nvGrpSpPr>
          <p:cNvPr id="6" name="31 Grupo"/>
          <p:cNvGrpSpPr>
            <a:grpSpLocks/>
          </p:cNvGrpSpPr>
          <p:nvPr/>
        </p:nvGrpSpPr>
        <p:grpSpPr bwMode="auto">
          <a:xfrm>
            <a:off x="446506" y="5197567"/>
            <a:ext cx="6659808" cy="369332"/>
            <a:chOff x="522288" y="6156325"/>
            <a:chExt cx="7788275" cy="407206"/>
          </a:xfrm>
        </p:grpSpPr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954088" y="6156325"/>
              <a:ext cx="7356475" cy="40720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72436">
                <a:spcBef>
                  <a:spcPct val="50000"/>
                </a:spcBef>
              </a:pP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INPUT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for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our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purposes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: </a:t>
              </a:r>
              <a:r>
                <a:rPr lang="es-ES_tradnl" b="1" dirty="0" err="1" smtClean="0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b="1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l-GR" b="1" dirty="0" smtClean="0">
                  <a:solidFill>
                    <a:srgbClr val="00FFFF"/>
                  </a:solidFill>
                  <a:sym typeface="Symbol" pitchFamily="18" charset="2"/>
                </a:rPr>
                <a:t>ρ</a:t>
              </a:r>
              <a:r>
                <a:rPr lang="es-ES_tradnl" b="1" dirty="0" smtClean="0">
                  <a:solidFill>
                    <a:srgbClr val="00FFFF"/>
                  </a:solidFill>
                  <a:sym typeface="Symbol" pitchFamily="18" charset="2"/>
                </a:rPr>
                <a:t> pole:</a:t>
              </a:r>
              <a:endParaRPr lang="es-ES_tradnl" b="1" dirty="0">
                <a:sym typeface="Symbol" pitchFamily="18" charset="2"/>
              </a:endParaRPr>
            </a:p>
          </p:txBody>
        </p:sp>
        <p:pic>
          <p:nvPicPr>
            <p:cNvPr id="32" name="Picture 19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288" y="6229350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3" name="Object 21"/>
          <p:cNvGraphicFramePr>
            <a:graphicFrameLocks noChangeAspect="1"/>
          </p:cNvGraphicFramePr>
          <p:nvPr/>
        </p:nvGraphicFramePr>
        <p:xfrm>
          <a:off x="1000677" y="5780182"/>
          <a:ext cx="3769164" cy="653106"/>
        </p:xfrm>
        <a:graphic>
          <a:graphicData uri="http://schemas.openxmlformats.org/presentationml/2006/ole">
            <p:oleObj spid="_x0000_s3085" name="Ecuación" r:id="rId5" imgW="20731680" imgH="3776400" progId="Equation.3">
              <p:embed/>
            </p:oleObj>
          </a:graphicData>
        </a:graphic>
      </p:graphicFrame>
      <p:graphicFrame>
        <p:nvGraphicFramePr>
          <p:cNvPr id="34" name="Object 14"/>
          <p:cNvGraphicFramePr>
            <a:graphicFrameLocks noChangeAspect="1"/>
          </p:cNvGraphicFramePr>
          <p:nvPr/>
        </p:nvGraphicFramePr>
        <p:xfrm>
          <a:off x="5372470" y="5763490"/>
          <a:ext cx="1495945" cy="636413"/>
        </p:xfrm>
        <a:graphic>
          <a:graphicData uri="http://schemas.openxmlformats.org/presentationml/2006/ole">
            <p:oleObj spid="_x0000_s3086" name="Ecuación" r:id="rId6" imgW="9211680" imgH="3776400" progId="Equation.3">
              <p:embed/>
            </p:oleObj>
          </a:graphicData>
        </a:graphic>
      </p:graphicFrame>
      <p:pic>
        <p:nvPicPr>
          <p:cNvPr id="24" name="Picture 4" descr="2_fit_P_pip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4588" y="836712"/>
            <a:ext cx="5219700" cy="3803650"/>
          </a:xfrm>
          <a:prstGeom prst="rect">
            <a:avLst/>
          </a:prstGeom>
          <a:noFill/>
        </p:spPr>
      </p:pic>
    </p:spTree>
  </p:cSld>
  <p:clrMapOvr>
    <a:masterClrMapping/>
  </p:clrMapOvr>
  <p:transition advTm="3856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5" descr="T-rho-GKPY.pdf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827584" y="1240399"/>
            <a:ext cx="3048000" cy="53255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 descr="T-rho-GKPY.pdf"/>
          <p:cNvPicPr>
            <a:picLocks noChangeAspect="1"/>
          </p:cNvPicPr>
          <p:nvPr/>
        </p:nvPicPr>
        <p:blipFill>
          <a:blip r:embed="rId3">
            <a:lum bright="80000" contrast="-80000"/>
          </a:blip>
          <a:stretch>
            <a:fillRect/>
          </a:stretch>
        </p:blipFill>
        <p:spPr>
          <a:xfrm>
            <a:off x="838200" y="1240399"/>
            <a:ext cx="3048000" cy="53255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uadroTexto 6"/>
          <p:cNvSpPr txBox="1"/>
          <p:nvPr/>
        </p:nvSpPr>
        <p:spPr>
          <a:xfrm>
            <a:off x="4204221" y="1240399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</a:rPr>
              <a:t>We</a:t>
            </a:r>
            <a:r>
              <a:rPr lang="es-ES" sz="2000" dirty="0" smtClean="0">
                <a:solidFill>
                  <a:schemeClr val="bg1"/>
                </a:solidFill>
              </a:rPr>
              <a:t> (</a:t>
            </a:r>
            <a:r>
              <a:rPr lang="es-ES" sz="2000" dirty="0" err="1" smtClean="0">
                <a:solidFill>
                  <a:schemeClr val="bg1"/>
                </a:solidFill>
              </a:rPr>
              <a:t>black</a:t>
            </a:r>
            <a:r>
              <a:rPr lang="es-ES" sz="2000" dirty="0" smtClean="0">
                <a:solidFill>
                  <a:schemeClr val="bg1"/>
                </a:solidFill>
              </a:rPr>
              <a:t>) </a:t>
            </a:r>
            <a:r>
              <a:rPr lang="es-ES" sz="2000" dirty="0" err="1" smtClean="0">
                <a:solidFill>
                  <a:schemeClr val="bg1"/>
                </a:solidFill>
              </a:rPr>
              <a:t>recover</a:t>
            </a:r>
            <a:r>
              <a:rPr lang="es-ES" sz="2000" dirty="0" smtClean="0">
                <a:solidFill>
                  <a:schemeClr val="bg1"/>
                </a:solidFill>
              </a:rPr>
              <a:t> a </a:t>
            </a:r>
            <a:r>
              <a:rPr lang="es-ES" sz="2000" dirty="0" err="1" smtClean="0">
                <a:solidFill>
                  <a:schemeClr val="bg1"/>
                </a:solidFill>
              </a:rPr>
              <a:t>fair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representation</a:t>
            </a:r>
            <a:r>
              <a:rPr lang="es-ES" sz="2000" dirty="0" smtClean="0">
                <a:solidFill>
                  <a:schemeClr val="bg1"/>
                </a:solidFill>
              </a:rPr>
              <a:t> of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partial</a:t>
            </a:r>
            <a:r>
              <a:rPr lang="es-ES" sz="2000" dirty="0" smtClean="0">
                <a:solidFill>
                  <a:schemeClr val="bg1"/>
                </a:solidFill>
              </a:rPr>
              <a:t> wave, in </a:t>
            </a:r>
            <a:r>
              <a:rPr lang="es-ES" sz="2000" dirty="0" err="1" smtClean="0">
                <a:solidFill>
                  <a:schemeClr val="bg1"/>
                </a:solidFill>
              </a:rPr>
              <a:t>agreement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with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GKPY </a:t>
            </a:r>
            <a:r>
              <a:rPr lang="es-ES" sz="2000" dirty="0" err="1" smtClean="0">
                <a:solidFill>
                  <a:schemeClr val="bg1"/>
                </a:solidFill>
              </a:rPr>
              <a:t>amplitude</a:t>
            </a:r>
            <a:r>
              <a:rPr lang="es-ES" sz="2000" dirty="0" smtClean="0">
                <a:solidFill>
                  <a:schemeClr val="bg1"/>
                </a:solidFill>
              </a:rPr>
              <a:t> (red)</a:t>
            </a: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err="1" smtClean="0">
                <a:solidFill>
                  <a:schemeClr val="bg1"/>
                </a:solidFill>
              </a:rPr>
              <a:t>Neglecting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“</a:t>
            </a:r>
            <a:r>
              <a:rPr lang="es-ES" sz="2000" dirty="0" err="1" smtClean="0">
                <a:solidFill>
                  <a:schemeClr val="bg1"/>
                </a:solidFill>
              </a:rPr>
              <a:t>background</a:t>
            </a:r>
            <a:r>
              <a:rPr lang="es-ES" sz="2000" dirty="0" smtClean="0">
                <a:solidFill>
                  <a:schemeClr val="bg1"/>
                </a:solidFill>
              </a:rPr>
              <a:t>” vs. </a:t>
            </a:r>
            <a:r>
              <a:rPr lang="es-ES" sz="2000" dirty="0" err="1" smtClean="0">
                <a:solidFill>
                  <a:schemeClr val="bg1"/>
                </a:solidFill>
              </a:rPr>
              <a:t>Regge</a:t>
            </a:r>
            <a:r>
              <a:rPr lang="es-ES" sz="2000" dirty="0" smtClean="0">
                <a:solidFill>
                  <a:schemeClr val="bg1"/>
                </a:solidFill>
              </a:rPr>
              <a:t> pole </a:t>
            </a:r>
            <a:r>
              <a:rPr lang="es-ES" sz="2000" dirty="0" err="1" smtClean="0">
                <a:solidFill>
                  <a:schemeClr val="bg1"/>
                </a:solidFill>
              </a:rPr>
              <a:t>gives</a:t>
            </a:r>
            <a:r>
              <a:rPr lang="es-ES" sz="2000" dirty="0" smtClean="0">
                <a:solidFill>
                  <a:schemeClr val="bg1"/>
                </a:solidFill>
              </a:rPr>
              <a:t> a 10-15% error.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55423" y="-50467"/>
            <a:ext cx="3972898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Results</a:t>
            </a:r>
            <a:r>
              <a:rPr lang="es-ES_tradnl" sz="2100" dirty="0" smtClean="0">
                <a:solidFill>
                  <a:srgbClr val="00FFFF"/>
                </a:solidFill>
              </a:rPr>
              <a:t>: </a:t>
            </a:r>
            <a:r>
              <a:rPr lang="en-US" sz="2400" b="1" i="1" dirty="0" smtClean="0">
                <a:solidFill>
                  <a:srgbClr val="00FFFF"/>
                </a:solidFill>
              </a:rPr>
              <a:t>ρ case (I = 1, J = 1)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>
              <a:solidFill>
                <a:srgbClr val="00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0421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Fair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enough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look </a:t>
            </a:r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Regge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trajectory</a:t>
            </a:r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11" name="Imagen 5" descr="T-rho-GKPY.pdf"/>
          <p:cNvPicPr>
            <a:picLocks noChangeAspect="1"/>
          </p:cNvPicPr>
          <p:nvPr/>
        </p:nvPicPr>
        <p:blipFill>
          <a:blip r:embed="rId3"/>
          <a:srcRect l="48480" r="27401"/>
          <a:stretch>
            <a:fillRect/>
          </a:stretch>
        </p:blipFill>
        <p:spPr>
          <a:xfrm>
            <a:off x="2308677" y="1240399"/>
            <a:ext cx="735145" cy="53255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n 5" descr="T-rho-GKPY.pdf"/>
          <p:cNvPicPr>
            <a:picLocks noChangeAspect="1"/>
          </p:cNvPicPr>
          <p:nvPr/>
        </p:nvPicPr>
        <p:blipFill>
          <a:blip r:embed="rId3"/>
          <a:srcRect l="21078" t="30160" r="52695" b="36191"/>
          <a:stretch>
            <a:fillRect/>
          </a:stretch>
        </p:blipFill>
        <p:spPr>
          <a:xfrm>
            <a:off x="1403648" y="2844000"/>
            <a:ext cx="799386" cy="17920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13 Rectángulo"/>
          <p:cNvSpPr/>
          <p:nvPr/>
        </p:nvSpPr>
        <p:spPr>
          <a:xfrm>
            <a:off x="4242321" y="37890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Particularly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resonance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region</a:t>
            </a:r>
            <a:endParaRPr lang="es-ES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alpha-rho-GKPY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49920" y="1052736"/>
            <a:ext cx="3302000" cy="568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uadroTexto 6"/>
          <p:cNvSpPr txBox="1"/>
          <p:nvPr/>
        </p:nvSpPr>
        <p:spPr>
          <a:xfrm>
            <a:off x="4013721" y="2780928"/>
            <a:ext cx="5029200" cy="725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err="1" smtClean="0">
                <a:solidFill>
                  <a:srgbClr val="00FFFF"/>
                </a:solidFill>
              </a:rPr>
              <a:t>Previous</a:t>
            </a:r>
            <a:r>
              <a:rPr lang="es-ES" sz="2000" dirty="0" smtClean="0">
                <a:solidFill>
                  <a:srgbClr val="00FFFF"/>
                </a:solidFill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</a:rPr>
              <a:t>studies</a:t>
            </a:r>
            <a:r>
              <a:rPr lang="es-ES" sz="2000" dirty="0" smtClean="0">
                <a:solidFill>
                  <a:srgbClr val="00FFFF"/>
                </a:solidFill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</a:rPr>
              <a:t>from</a:t>
            </a:r>
            <a:r>
              <a:rPr lang="es-ES" sz="2000" dirty="0" smtClean="0">
                <a:solidFill>
                  <a:srgbClr val="00FFFF"/>
                </a:solidFill>
              </a:rPr>
              <a:t> FITS:</a:t>
            </a:r>
            <a:endParaRPr lang="es-ES" sz="2000" dirty="0" smtClean="0">
              <a:solidFill>
                <a:srgbClr val="00FFFF"/>
              </a:solidFill>
            </a:endParaRPr>
          </a:p>
          <a:p>
            <a:pPr>
              <a:lnSpc>
                <a:spcPct val="120000"/>
              </a:lnSpc>
            </a:pPr>
            <a:r>
              <a:rPr lang="es-ES_tradnl" dirty="0" smtClean="0">
                <a:solidFill>
                  <a:srgbClr val="00FFFF"/>
                </a:solidFill>
              </a:rPr>
              <a:t>[1] </a:t>
            </a:r>
            <a:r>
              <a:rPr lang="el-GR" dirty="0" smtClean="0">
                <a:solidFill>
                  <a:srgbClr val="00FFFF"/>
                </a:solidFill>
              </a:rPr>
              <a:t>α</a:t>
            </a:r>
            <a:r>
              <a:rPr lang="es-ES" baseline="-25000" dirty="0" smtClean="0">
                <a:solidFill>
                  <a:srgbClr val="00FFFF"/>
                </a:solidFill>
              </a:rPr>
              <a:t>0</a:t>
            </a:r>
            <a:r>
              <a:rPr lang="es-ES" dirty="0" smtClean="0">
                <a:solidFill>
                  <a:srgbClr val="00FFFF"/>
                </a:solidFill>
              </a:rPr>
              <a:t>= 0.5</a:t>
            </a:r>
          </a:p>
          <a:p>
            <a:pPr>
              <a:lnSpc>
                <a:spcPct val="120000"/>
              </a:lnSpc>
            </a:pPr>
            <a:r>
              <a:rPr lang="es-ES" dirty="0" err="1" smtClean="0">
                <a:solidFill>
                  <a:srgbClr val="00FFFF"/>
                </a:solidFill>
              </a:rPr>
              <a:t>[2] </a:t>
            </a:r>
            <a:r>
              <a:rPr lang="el-GR" dirty="0" smtClean="0">
                <a:solidFill>
                  <a:srgbClr val="00FFFF"/>
                </a:solidFill>
              </a:rPr>
              <a:t>α</a:t>
            </a:r>
            <a:r>
              <a:rPr lang="es-ES" baseline="-25000" dirty="0" smtClean="0">
                <a:solidFill>
                  <a:srgbClr val="00FFFF"/>
                </a:solidFill>
              </a:rPr>
              <a:t>0</a:t>
            </a:r>
            <a:r>
              <a:rPr lang="es-ES" dirty="0" smtClean="0">
                <a:solidFill>
                  <a:srgbClr val="00FFFF"/>
                </a:solidFill>
              </a:rPr>
              <a:t>= 0.52 ± 0.02</a:t>
            </a:r>
          </a:p>
          <a:p>
            <a:pPr>
              <a:lnSpc>
                <a:spcPct val="120000"/>
              </a:lnSpc>
            </a:pPr>
            <a:r>
              <a:rPr lang="es-ES" dirty="0" err="1" smtClean="0">
                <a:solidFill>
                  <a:srgbClr val="00FFFF"/>
                </a:solidFill>
              </a:rPr>
              <a:t>[3]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l-GR" dirty="0" smtClean="0">
                <a:solidFill>
                  <a:srgbClr val="00FFFF"/>
                </a:solidFill>
              </a:rPr>
              <a:t>α</a:t>
            </a:r>
            <a:r>
              <a:rPr lang="es-ES" baseline="-25000" dirty="0" smtClean="0">
                <a:solidFill>
                  <a:srgbClr val="00FFFF"/>
                </a:solidFill>
              </a:rPr>
              <a:t>0</a:t>
            </a:r>
            <a:r>
              <a:rPr lang="es-ES" dirty="0" smtClean="0">
                <a:solidFill>
                  <a:srgbClr val="00FFFF"/>
                </a:solidFill>
              </a:rPr>
              <a:t>= 0.450 ± 0.005</a:t>
            </a:r>
          </a:p>
          <a:p>
            <a:pPr>
              <a:lnSpc>
                <a:spcPct val="120000"/>
              </a:lnSpc>
            </a:pPr>
            <a:endParaRPr lang="es-ES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s-ES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s-ES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s-ES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s-ES" baseline="300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s-ES" sz="1200" dirty="0" smtClean="0">
                <a:solidFill>
                  <a:schemeClr val="bg1"/>
                </a:solidFill>
              </a:rPr>
              <a:t>[1] </a:t>
            </a:r>
            <a:r>
              <a:rPr lang="es-ES_tradnl" sz="1200" dirty="0" smtClean="0">
                <a:solidFill>
                  <a:schemeClr val="bg1"/>
                </a:solidFill>
              </a:rPr>
              <a:t>A. V. </a:t>
            </a:r>
            <a:r>
              <a:rPr lang="es-ES_tradnl" sz="1200" dirty="0" err="1" smtClean="0">
                <a:solidFill>
                  <a:schemeClr val="bg1"/>
                </a:solidFill>
              </a:rPr>
              <a:t>Anisovich</a:t>
            </a:r>
            <a:r>
              <a:rPr lang="es-ES_tradnl" sz="1200" dirty="0" smtClean="0">
                <a:solidFill>
                  <a:schemeClr val="bg1"/>
                </a:solidFill>
              </a:rPr>
              <a:t> et al., </a:t>
            </a:r>
            <a:r>
              <a:rPr lang="es-ES_tradnl" sz="1200" dirty="0" err="1" smtClean="0">
                <a:solidFill>
                  <a:schemeClr val="bg1"/>
                </a:solidFill>
              </a:rPr>
              <a:t>Phys</a:t>
            </a:r>
            <a:r>
              <a:rPr lang="es-ES_tradnl" sz="1200" dirty="0" smtClean="0">
                <a:solidFill>
                  <a:schemeClr val="bg1"/>
                </a:solidFill>
              </a:rPr>
              <a:t>. Rev. D 62, 051502 (2000)</a:t>
            </a:r>
          </a:p>
          <a:p>
            <a:pPr>
              <a:lnSpc>
                <a:spcPct val="120000"/>
              </a:lnSpc>
            </a:pPr>
            <a:r>
              <a:rPr lang="es-ES_tradnl" sz="1200" dirty="0" smtClean="0">
                <a:solidFill>
                  <a:schemeClr val="bg1"/>
                </a:solidFill>
              </a:rPr>
              <a:t>[2] J. R. </a:t>
            </a:r>
            <a:r>
              <a:rPr lang="es-ES_tradnl" sz="1200" dirty="0" err="1" smtClean="0">
                <a:solidFill>
                  <a:schemeClr val="bg1"/>
                </a:solidFill>
              </a:rPr>
              <a:t>Pelaez</a:t>
            </a:r>
            <a:r>
              <a:rPr lang="es-ES_tradnl" sz="1200" dirty="0" smtClean="0">
                <a:solidFill>
                  <a:schemeClr val="bg1"/>
                </a:solidFill>
              </a:rPr>
              <a:t> and F. J. </a:t>
            </a:r>
            <a:r>
              <a:rPr lang="es-ES_tradnl" sz="1200" dirty="0" err="1" smtClean="0">
                <a:solidFill>
                  <a:schemeClr val="bg1"/>
                </a:solidFill>
              </a:rPr>
              <a:t>Yndurain</a:t>
            </a:r>
            <a:r>
              <a:rPr lang="es-ES_tradnl" sz="1200" dirty="0" smtClean="0">
                <a:solidFill>
                  <a:schemeClr val="bg1"/>
                </a:solidFill>
              </a:rPr>
              <a:t>, </a:t>
            </a:r>
            <a:r>
              <a:rPr lang="es-ES_tradnl" sz="1200" dirty="0" err="1" smtClean="0">
                <a:solidFill>
                  <a:schemeClr val="bg1"/>
                </a:solidFill>
              </a:rPr>
              <a:t>Phys</a:t>
            </a:r>
            <a:r>
              <a:rPr lang="es-ES_tradnl" sz="1200" dirty="0" smtClean="0">
                <a:solidFill>
                  <a:schemeClr val="bg1"/>
                </a:solidFill>
              </a:rPr>
              <a:t>. Rev. D 69, 114001 (2004)</a:t>
            </a:r>
          </a:p>
          <a:p>
            <a:pPr>
              <a:lnSpc>
                <a:spcPct val="120000"/>
              </a:lnSpc>
            </a:pPr>
            <a:r>
              <a:rPr lang="es-ES_tradnl" sz="1200" dirty="0" smtClean="0">
                <a:solidFill>
                  <a:schemeClr val="bg1"/>
                </a:solidFill>
              </a:rPr>
              <a:t>[3] J. </a:t>
            </a:r>
            <a:r>
              <a:rPr lang="es-ES_tradnl" sz="1200" dirty="0" err="1" smtClean="0">
                <a:solidFill>
                  <a:schemeClr val="bg1"/>
                </a:solidFill>
              </a:rPr>
              <a:t>Beringer</a:t>
            </a:r>
            <a:r>
              <a:rPr lang="es-ES_tradnl" sz="1200" dirty="0" smtClean="0">
                <a:solidFill>
                  <a:schemeClr val="bg1"/>
                </a:solidFill>
              </a:rPr>
              <a:t> et al. (PDG), </a:t>
            </a:r>
            <a:r>
              <a:rPr lang="es-ES_tradnl" sz="1200" dirty="0" err="1" smtClean="0">
                <a:solidFill>
                  <a:schemeClr val="bg1"/>
                </a:solidFill>
              </a:rPr>
              <a:t>Phys</a:t>
            </a:r>
            <a:r>
              <a:rPr lang="es-ES_tradnl" sz="1200" dirty="0" smtClean="0">
                <a:solidFill>
                  <a:schemeClr val="bg1"/>
                </a:solidFill>
              </a:rPr>
              <a:t>. Rev. D86, 010001 (2012)</a:t>
            </a:r>
          </a:p>
          <a:p>
            <a:pPr>
              <a:lnSpc>
                <a:spcPct val="120000"/>
              </a:lnSpc>
            </a:pPr>
            <a:r>
              <a:rPr lang="es-ES_tradnl" sz="1200" dirty="0" smtClean="0">
                <a:solidFill>
                  <a:schemeClr val="bg1"/>
                </a:solidFill>
              </a:rPr>
              <a:t>[4] P. </a:t>
            </a:r>
            <a:r>
              <a:rPr lang="es-ES_tradnl" sz="1200" dirty="0" err="1" smtClean="0">
                <a:solidFill>
                  <a:schemeClr val="bg1"/>
                </a:solidFill>
              </a:rPr>
              <a:t>Masjuan</a:t>
            </a:r>
            <a:r>
              <a:rPr lang="es-ES_tradnl" sz="1200" dirty="0" smtClean="0">
                <a:solidFill>
                  <a:schemeClr val="bg1"/>
                </a:solidFill>
              </a:rPr>
              <a:t> et al., </a:t>
            </a:r>
            <a:r>
              <a:rPr lang="es-ES_tradnl" sz="1200" dirty="0" err="1" smtClean="0">
                <a:solidFill>
                  <a:schemeClr val="bg1"/>
                </a:solidFill>
              </a:rPr>
              <a:t>Phys</a:t>
            </a:r>
            <a:r>
              <a:rPr lang="es-ES_tradnl" sz="1200" dirty="0" smtClean="0">
                <a:solidFill>
                  <a:schemeClr val="bg1"/>
                </a:solidFill>
              </a:rPr>
              <a:t>. Rev. D 85, 094006 (2012)</a:t>
            </a:r>
            <a:endParaRPr lang="es-ES" sz="12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s-ES" sz="12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es-ES" sz="20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s-ES" sz="20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s-ES" sz="20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es-ES" sz="20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s-ES" sz="2000" dirty="0" err="1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s-ES" sz="2000" dirty="0" err="1" smtClean="0">
              <a:solidFill>
                <a:schemeClr val="bg1"/>
              </a:solidFill>
            </a:endParaRPr>
          </a:p>
          <a:p>
            <a:r>
              <a:rPr lang="es-ES" sz="2000" dirty="0" err="1" smtClean="0">
                <a:solidFill>
                  <a:schemeClr val="bg1"/>
                </a:solidFill>
              </a:rPr>
              <a:t> 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19 Rectángulo"/>
          <p:cNvSpPr/>
          <p:nvPr/>
        </p:nvSpPr>
        <p:spPr>
          <a:xfrm>
            <a:off x="3995937" y="5602595"/>
            <a:ext cx="5029199" cy="1138773"/>
          </a:xfrm>
          <a:prstGeom prst="rect">
            <a:avLst/>
          </a:prstGeom>
          <a:solidFill>
            <a:srgbClr val="EBF1FA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/>
              <a:t>Remarkably</a:t>
            </a:r>
            <a:r>
              <a:rPr lang="es-ES" sz="2400" dirty="0" smtClean="0"/>
              <a:t> </a:t>
            </a:r>
            <a:r>
              <a:rPr lang="es-ES" sz="2400" dirty="0" err="1" smtClean="0"/>
              <a:t>consistent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literature</a:t>
            </a:r>
            <a:r>
              <a:rPr lang="es-ES" sz="2400" dirty="0" smtClean="0"/>
              <a:t>!!, </a:t>
            </a:r>
          </a:p>
          <a:p>
            <a:pPr algn="ctr"/>
            <a:r>
              <a:rPr lang="es-ES" sz="2000" dirty="0" smtClean="0"/>
              <a:t>(</a:t>
            </a:r>
            <a:r>
              <a:rPr lang="es-ES" sz="2000" dirty="0" err="1" smtClean="0"/>
              <a:t>taking</a:t>
            </a:r>
            <a:r>
              <a:rPr lang="es-ES" sz="2000" dirty="0" smtClean="0"/>
              <a:t> </a:t>
            </a:r>
            <a:r>
              <a:rPr lang="es-ES" sz="2000" dirty="0" err="1" smtClean="0"/>
              <a:t>into</a:t>
            </a:r>
            <a:r>
              <a:rPr lang="es-ES" sz="2000" dirty="0" smtClean="0"/>
              <a:t> </a:t>
            </a:r>
            <a:r>
              <a:rPr lang="es-ES" sz="2000" dirty="0" err="1" smtClean="0"/>
              <a:t>account</a:t>
            </a:r>
            <a:r>
              <a:rPr lang="es-ES" sz="2000" dirty="0" smtClean="0"/>
              <a:t> </a:t>
            </a:r>
            <a:r>
              <a:rPr lang="es-ES" sz="2000" dirty="0" err="1" smtClean="0"/>
              <a:t>our</a:t>
            </a:r>
            <a:r>
              <a:rPr lang="es-ES" sz="2000" dirty="0" smtClean="0"/>
              <a:t> </a:t>
            </a:r>
            <a:r>
              <a:rPr lang="es-ES" sz="2000" dirty="0" err="1" smtClean="0"/>
              <a:t>approximations</a:t>
            </a:r>
            <a:r>
              <a:rPr lang="es-ES" sz="2000" dirty="0" smtClean="0"/>
              <a:t>)</a:t>
            </a:r>
            <a:endParaRPr lang="es-ES" sz="16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555423" y="-50467"/>
            <a:ext cx="3972898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Results</a:t>
            </a:r>
            <a:r>
              <a:rPr lang="es-ES_tradnl" sz="2100" dirty="0" smtClean="0">
                <a:solidFill>
                  <a:srgbClr val="00FFFF"/>
                </a:solidFill>
              </a:rPr>
              <a:t>: </a:t>
            </a:r>
            <a:r>
              <a:rPr lang="en-US" sz="2400" b="1" i="1" dirty="0" smtClean="0">
                <a:solidFill>
                  <a:srgbClr val="00FFFF"/>
                </a:solidFill>
              </a:rPr>
              <a:t>ρ case (I = 1, J = 1)</a:t>
            </a: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>
              <a:solidFill>
                <a:srgbClr val="00FFFF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4788024" y="1066800"/>
            <a:ext cx="914400" cy="914400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l" defTabSz="995974">
              <a:spcBef>
                <a:spcPct val="50000"/>
              </a:spcBef>
            </a:pPr>
            <a:endParaRPr lang="es-ES" sz="2000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331640" y="2780928"/>
            <a:ext cx="72000" cy="180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l" defTabSz="995974">
              <a:spcBef>
                <a:spcPct val="50000"/>
              </a:spcBef>
            </a:pPr>
            <a:endParaRPr lang="es-ES" sz="2000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39552" y="4322840"/>
            <a:ext cx="3302000" cy="25200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 defTabSz="995974">
              <a:spcBef>
                <a:spcPct val="50000"/>
              </a:spcBef>
            </a:pPr>
            <a:endParaRPr lang="es-ES" sz="2000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477911" y="1412776"/>
            <a:ext cx="3446017" cy="5390147"/>
            <a:chOff x="477911" y="1412776"/>
            <a:chExt cx="3446017" cy="5390147"/>
          </a:xfrm>
        </p:grpSpPr>
        <p:sp>
          <p:nvSpPr>
            <p:cNvPr id="15" name="14 Elipse"/>
            <p:cNvSpPr/>
            <p:nvPr/>
          </p:nvSpPr>
          <p:spPr>
            <a:xfrm>
              <a:off x="3563888" y="1412776"/>
              <a:ext cx="72000" cy="180000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endParaRPr lang="es-ES" sz="2000" dirty="0" err="1" smtClean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sp>
          <p:nvSpPr>
            <p:cNvPr id="18" name="19 Rectángulo"/>
            <p:cNvSpPr/>
            <p:nvPr/>
          </p:nvSpPr>
          <p:spPr>
            <a:xfrm>
              <a:off x="477911" y="3632824"/>
              <a:ext cx="3446017" cy="3170099"/>
            </a:xfrm>
            <a:prstGeom prst="rect">
              <a:avLst/>
            </a:prstGeom>
            <a:solidFill>
              <a:srgbClr val="EBF1FA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400" dirty="0" err="1" smtClean="0"/>
                <a:t>This</a:t>
              </a:r>
              <a:r>
                <a:rPr lang="es-ES" sz="2400" dirty="0" smtClean="0"/>
                <a:t> </a:t>
              </a:r>
              <a:r>
                <a:rPr lang="es-ES" sz="2400" dirty="0" err="1" smtClean="0"/>
                <a:t>is</a:t>
              </a:r>
              <a:r>
                <a:rPr lang="es-ES" sz="2400" dirty="0" smtClean="0"/>
                <a:t> a “</a:t>
              </a:r>
              <a:r>
                <a:rPr lang="es-ES" sz="2400" dirty="0" err="1" smtClean="0"/>
                <a:t>prediction</a:t>
              </a:r>
              <a:r>
                <a:rPr lang="es-ES" sz="2400" dirty="0" smtClean="0"/>
                <a:t>” </a:t>
              </a:r>
              <a:r>
                <a:rPr lang="es-ES" sz="2400" dirty="0" err="1" smtClean="0"/>
                <a:t>for</a:t>
              </a:r>
              <a:r>
                <a:rPr lang="es-ES" sz="2400" dirty="0" smtClean="0"/>
                <a:t> </a:t>
              </a:r>
              <a:r>
                <a:rPr lang="es-ES" sz="2400" dirty="0" err="1" smtClean="0"/>
                <a:t>the</a:t>
              </a:r>
              <a:r>
                <a:rPr lang="es-ES" sz="2400" dirty="0" smtClean="0"/>
                <a:t> </a:t>
              </a:r>
              <a:r>
                <a:rPr lang="es-ES" sz="2400" dirty="0" err="1" smtClean="0"/>
                <a:t>whole</a:t>
              </a:r>
              <a:r>
                <a:rPr lang="es-ES" sz="2400" dirty="0" smtClean="0"/>
                <a:t> </a:t>
              </a:r>
              <a:r>
                <a:rPr lang="es-ES" sz="2400" dirty="0" err="1" smtClean="0"/>
                <a:t>tower</a:t>
              </a:r>
              <a:r>
                <a:rPr lang="es-ES" sz="2400" dirty="0" smtClean="0"/>
                <a:t> of</a:t>
              </a:r>
            </a:p>
            <a:p>
              <a:pPr algn="ctr"/>
              <a:r>
                <a:rPr lang="el-GR" sz="2400" dirty="0" smtClean="0"/>
                <a:t>ρ</a:t>
              </a:r>
              <a:r>
                <a:rPr lang="es-ES" sz="2400" dirty="0" smtClean="0"/>
                <a:t>(770) </a:t>
              </a:r>
              <a:r>
                <a:rPr lang="es-ES" sz="2400" dirty="0" err="1" smtClean="0"/>
                <a:t>Regge</a:t>
              </a:r>
              <a:r>
                <a:rPr lang="es-ES" sz="2400" dirty="0" smtClean="0"/>
                <a:t> </a:t>
              </a:r>
              <a:r>
                <a:rPr lang="es-ES" sz="2400" dirty="0" err="1" smtClean="0"/>
                <a:t>partners</a:t>
              </a:r>
              <a:r>
                <a:rPr lang="es-ES" sz="2400" dirty="0" smtClean="0"/>
                <a:t>:</a:t>
              </a:r>
            </a:p>
            <a:p>
              <a:pPr algn="ctr"/>
              <a:r>
                <a:rPr lang="el-GR" sz="2000" dirty="0" smtClean="0"/>
                <a:t>ρ</a:t>
              </a:r>
              <a:r>
                <a:rPr lang="es-ES" sz="2000" dirty="0" smtClean="0"/>
                <a:t>(1690)</a:t>
              </a:r>
            </a:p>
            <a:p>
              <a:pPr algn="ctr"/>
              <a:r>
                <a:rPr lang="el-GR" sz="2000" dirty="0" smtClean="0"/>
                <a:t>ρ</a:t>
              </a:r>
              <a:r>
                <a:rPr lang="es-ES" sz="2000" dirty="0" smtClean="0"/>
                <a:t>(2350)</a:t>
              </a:r>
            </a:p>
            <a:p>
              <a:pPr algn="ctr"/>
              <a:r>
                <a:rPr lang="es-ES" sz="2000" dirty="0" smtClean="0"/>
                <a:t>….</a:t>
              </a:r>
            </a:p>
            <a:p>
              <a:pPr algn="ctr"/>
              <a:r>
                <a:rPr lang="es-ES" sz="2400" dirty="0" err="1" smtClean="0">
                  <a:solidFill>
                    <a:srgbClr val="FF0000"/>
                  </a:solidFill>
                </a:rPr>
                <a:t>the</a:t>
              </a:r>
              <a:r>
                <a:rPr lang="es-ES" sz="2400" dirty="0" smtClean="0">
                  <a:solidFill>
                    <a:srgbClr val="FF0000"/>
                  </a:solidFill>
                </a:rPr>
                <a:t> LINEAR </a:t>
              </a:r>
              <a:r>
                <a:rPr lang="es-ES" sz="2400" dirty="0" err="1" smtClean="0">
                  <a:solidFill>
                    <a:srgbClr val="FF0000"/>
                  </a:solidFill>
                </a:rPr>
                <a:t>behavior</a:t>
              </a:r>
              <a:endParaRPr lang="es-ES" sz="2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s-ES" sz="2400" dirty="0" err="1" smtClean="0">
                  <a:solidFill>
                    <a:srgbClr val="FF0000"/>
                  </a:solidFill>
                </a:rPr>
                <a:t>is</a:t>
              </a:r>
              <a:r>
                <a:rPr lang="es-ES" sz="2400" dirty="0" smtClean="0">
                  <a:solidFill>
                    <a:srgbClr val="FF0000"/>
                  </a:solidFill>
                </a:rPr>
                <a:t> a RESULT</a:t>
              </a:r>
            </a:p>
            <a:p>
              <a:pPr algn="ctr"/>
              <a:endParaRPr lang="es-ES" sz="2000" dirty="0"/>
            </a:p>
          </p:txBody>
        </p:sp>
      </p:grpSp>
      <p:sp>
        <p:nvSpPr>
          <p:cNvPr id="21" name="20 Rectángulo"/>
          <p:cNvSpPr/>
          <p:nvPr/>
        </p:nvSpPr>
        <p:spPr>
          <a:xfrm>
            <a:off x="4788024" y="1592776"/>
            <a:ext cx="3348371" cy="4247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intercept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α</a:t>
            </a:r>
            <a:r>
              <a:rPr lang="es-ES" baseline="-25000" dirty="0" smtClean="0">
                <a:solidFill>
                  <a:schemeClr val="bg1"/>
                </a:solidFill>
              </a:rPr>
              <a:t>0</a:t>
            </a:r>
            <a:r>
              <a:rPr lang="es-ES" dirty="0" smtClean="0">
                <a:solidFill>
                  <a:schemeClr val="bg1"/>
                </a:solidFill>
              </a:rPr>
              <a:t>= 0.520±0.002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4716016" y="2143830"/>
            <a:ext cx="3468488" cy="4247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dirty="0" err="1" smtClean="0">
                <a:solidFill>
                  <a:schemeClr val="bg1"/>
                </a:solidFill>
              </a:rPr>
              <a:t>slope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α</a:t>
            </a:r>
            <a:r>
              <a:rPr lang="es-ES" dirty="0" smtClean="0">
                <a:solidFill>
                  <a:schemeClr val="bg1"/>
                </a:solidFill>
              </a:rPr>
              <a:t>’ = 0.902±0.004 GeV</a:t>
            </a:r>
            <a:r>
              <a:rPr lang="es-ES" baseline="30000" dirty="0" smtClean="0">
                <a:solidFill>
                  <a:schemeClr val="bg1"/>
                </a:solidFill>
              </a:rPr>
              <a:t>-2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6444208" y="3131559"/>
            <a:ext cx="279620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FFFF"/>
                </a:solidFill>
              </a:rPr>
              <a:t>[1]</a:t>
            </a:r>
            <a:r>
              <a:rPr lang="es-ES_tradnl" dirty="0" smtClean="0">
                <a:solidFill>
                  <a:srgbClr val="00FFFF"/>
                </a:solidFill>
              </a:rPr>
              <a:t> </a:t>
            </a:r>
            <a:r>
              <a:rPr lang="el-GR" dirty="0" smtClean="0">
                <a:solidFill>
                  <a:srgbClr val="00FFFF"/>
                </a:solidFill>
              </a:rPr>
              <a:t>α</a:t>
            </a:r>
            <a:r>
              <a:rPr lang="es-ES" dirty="0" smtClean="0">
                <a:solidFill>
                  <a:srgbClr val="00FFFF"/>
                </a:solidFill>
              </a:rPr>
              <a:t>’= 0.83 GeV</a:t>
            </a:r>
            <a:r>
              <a:rPr lang="es-ES" baseline="30000" dirty="0" smtClean="0">
                <a:solidFill>
                  <a:srgbClr val="00FFFF"/>
                </a:solidFill>
              </a:rPr>
              <a:t>-2</a:t>
            </a:r>
            <a:endParaRPr lang="es-ES" dirty="0" smtClean="0">
              <a:solidFill>
                <a:srgbClr val="00FFFF"/>
              </a:solidFill>
            </a:endParaRP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FFFF"/>
                </a:solidFill>
              </a:rPr>
              <a:t>[2]</a:t>
            </a:r>
            <a:r>
              <a:rPr lang="es-ES_tradnl" dirty="0" smtClean="0">
                <a:solidFill>
                  <a:srgbClr val="00FFFF"/>
                </a:solidFill>
              </a:rPr>
              <a:t> </a:t>
            </a:r>
            <a:r>
              <a:rPr lang="el-GR" dirty="0" smtClean="0">
                <a:solidFill>
                  <a:srgbClr val="00FFFF"/>
                </a:solidFill>
              </a:rPr>
              <a:t>α</a:t>
            </a:r>
            <a:r>
              <a:rPr lang="es-ES" dirty="0" smtClean="0">
                <a:solidFill>
                  <a:srgbClr val="00FFFF"/>
                </a:solidFill>
              </a:rPr>
              <a:t>’= 0.9 GeV</a:t>
            </a:r>
            <a:r>
              <a:rPr lang="es-ES" baseline="30000" dirty="0" smtClean="0">
                <a:solidFill>
                  <a:srgbClr val="00FFFF"/>
                </a:solidFill>
              </a:rPr>
              <a:t>-2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FFFF"/>
                </a:solidFill>
              </a:rPr>
              <a:t>[4]</a:t>
            </a:r>
            <a:r>
              <a:rPr lang="es-ES_tradnl" dirty="0" smtClean="0">
                <a:solidFill>
                  <a:srgbClr val="00FFFF"/>
                </a:solidFill>
              </a:rPr>
              <a:t> </a:t>
            </a:r>
            <a:r>
              <a:rPr lang="el-GR" dirty="0" smtClean="0">
                <a:solidFill>
                  <a:srgbClr val="00FFFF"/>
                </a:solidFill>
              </a:rPr>
              <a:t>α</a:t>
            </a:r>
            <a:r>
              <a:rPr lang="es-ES" dirty="0" smtClean="0">
                <a:solidFill>
                  <a:srgbClr val="00FFFF"/>
                </a:solidFill>
              </a:rPr>
              <a:t>’= 0.87 ± 0.06 GeV</a:t>
            </a:r>
            <a:r>
              <a:rPr lang="es-ES" baseline="30000" dirty="0" smtClean="0">
                <a:solidFill>
                  <a:srgbClr val="00FFFF"/>
                </a:solidFill>
              </a:rPr>
              <a:t>-2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345622" y="424189"/>
            <a:ext cx="8798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err="1" smtClean="0">
                <a:solidFill>
                  <a:srgbClr val="00FFFF"/>
                </a:solidFill>
              </a:rPr>
              <a:t>We</a:t>
            </a:r>
            <a:r>
              <a:rPr lang="es-ES" sz="2000" dirty="0" smtClean="0">
                <a:solidFill>
                  <a:srgbClr val="00FFFF"/>
                </a:solidFill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</a:rPr>
              <a:t>get</a:t>
            </a:r>
            <a:r>
              <a:rPr lang="es-ES" sz="2000" dirty="0" smtClean="0">
                <a:solidFill>
                  <a:srgbClr val="00FFFF"/>
                </a:solidFill>
              </a:rPr>
              <a:t> a </a:t>
            </a:r>
            <a:r>
              <a:rPr lang="es-ES" sz="2000" dirty="0" err="1" smtClean="0">
                <a:solidFill>
                  <a:srgbClr val="00FFFF"/>
                </a:solidFill>
              </a:rPr>
              <a:t>prediction</a:t>
            </a:r>
            <a:r>
              <a:rPr lang="es-ES" sz="2000" dirty="0" smtClean="0">
                <a:solidFill>
                  <a:srgbClr val="00FFFF"/>
                </a:solidFill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</a:rPr>
              <a:t>for</a:t>
            </a:r>
            <a:r>
              <a:rPr lang="es-ES" sz="2000" dirty="0" smtClean="0">
                <a:solidFill>
                  <a:srgbClr val="00FFFF"/>
                </a:solidFill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</a:rPr>
              <a:t>the</a:t>
            </a:r>
            <a:r>
              <a:rPr lang="es-ES" sz="2000" dirty="0" smtClean="0">
                <a:solidFill>
                  <a:srgbClr val="00FFFF"/>
                </a:solidFill>
              </a:rPr>
              <a:t> </a:t>
            </a:r>
            <a:r>
              <a:rPr lang="es-ES" sz="2000" i="1" dirty="0" smtClean="0">
                <a:solidFill>
                  <a:srgbClr val="00FFFF"/>
                </a:solidFill>
              </a:rPr>
              <a:t>ρ</a:t>
            </a:r>
            <a:r>
              <a:rPr lang="es-ES" sz="2000" dirty="0" smtClean="0">
                <a:solidFill>
                  <a:srgbClr val="00FFFF"/>
                </a:solidFill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</a:rPr>
              <a:t>Regge</a:t>
            </a:r>
            <a:r>
              <a:rPr lang="es-ES" sz="2000" dirty="0" smtClean="0">
                <a:solidFill>
                  <a:srgbClr val="00FFFF"/>
                </a:solidFill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</a:rPr>
              <a:t>trajectory</a:t>
            </a:r>
            <a:r>
              <a:rPr lang="es-ES" sz="2000" dirty="0" smtClean="0">
                <a:solidFill>
                  <a:srgbClr val="00FFFF"/>
                </a:solidFill>
              </a:rPr>
              <a:t>, </a:t>
            </a:r>
            <a:r>
              <a:rPr lang="es-ES" sz="2000" dirty="0" err="1" smtClean="0">
                <a:solidFill>
                  <a:srgbClr val="00FFFF"/>
                </a:solidFill>
              </a:rPr>
              <a:t>which</a:t>
            </a:r>
            <a:r>
              <a:rPr lang="es-ES" sz="2000" dirty="0" smtClean="0">
                <a:solidFill>
                  <a:srgbClr val="00FFFF"/>
                </a:solidFill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</a:rPr>
              <a:t>is</a:t>
            </a:r>
            <a:r>
              <a:rPr lang="es-ES" sz="2000" dirty="0" smtClean="0">
                <a:solidFill>
                  <a:srgbClr val="00FFFF"/>
                </a:solidFill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</a:rPr>
              <a:t>almost</a:t>
            </a:r>
            <a:r>
              <a:rPr lang="es-ES" sz="2000" dirty="0" smtClean="0">
                <a:solidFill>
                  <a:srgbClr val="00FFFF"/>
                </a:solidFill>
              </a:rPr>
              <a:t> real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  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CuadroTexto 6"/>
          <p:cNvSpPr txBox="1"/>
          <p:nvPr/>
        </p:nvSpPr>
        <p:spPr>
          <a:xfrm>
            <a:off x="4404085" y="107366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2000" dirty="0" err="1" smtClean="0">
                <a:solidFill>
                  <a:schemeClr val="bg1"/>
                </a:solidFill>
              </a:rPr>
              <a:t>Almost</a:t>
            </a:r>
            <a:r>
              <a:rPr lang="es-ES" sz="2000" dirty="0" smtClean="0">
                <a:solidFill>
                  <a:schemeClr val="bg1"/>
                </a:solidFill>
              </a:rPr>
              <a:t> LINEAR </a:t>
            </a:r>
            <a:r>
              <a:rPr lang="el-GR" sz="2000" dirty="0" smtClean="0">
                <a:solidFill>
                  <a:schemeClr val="bg1"/>
                </a:solidFill>
              </a:rPr>
              <a:t>α</a:t>
            </a:r>
            <a:r>
              <a:rPr lang="es-ES" sz="2000" dirty="0" smtClean="0">
                <a:solidFill>
                  <a:schemeClr val="bg1"/>
                </a:solidFill>
              </a:rPr>
              <a:t>(s) ~</a:t>
            </a:r>
            <a:r>
              <a:rPr lang="el-GR" sz="2000" dirty="0" smtClean="0">
                <a:solidFill>
                  <a:schemeClr val="bg1"/>
                </a:solidFill>
              </a:rPr>
              <a:t>α</a:t>
            </a:r>
            <a:r>
              <a:rPr lang="es-ES" sz="2000" baseline="-25000" dirty="0" smtClean="0">
                <a:solidFill>
                  <a:schemeClr val="bg1"/>
                </a:solidFill>
              </a:rPr>
              <a:t>0</a:t>
            </a:r>
            <a:r>
              <a:rPr lang="es-ES" sz="2000" dirty="0" smtClean="0">
                <a:solidFill>
                  <a:schemeClr val="bg1"/>
                </a:solidFill>
              </a:rPr>
              <a:t>+</a:t>
            </a:r>
            <a:r>
              <a:rPr lang="el-GR" sz="2000" dirty="0" smtClean="0">
                <a:solidFill>
                  <a:schemeClr val="bg1"/>
                </a:solidFill>
              </a:rPr>
              <a:t>α</a:t>
            </a:r>
            <a:r>
              <a:rPr lang="es-ES" sz="2000" dirty="0" smtClean="0">
                <a:solidFill>
                  <a:schemeClr val="bg1"/>
                </a:solidFill>
              </a:rPr>
              <a:t>’ 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49015" y="1759311"/>
          <a:ext cx="4937529" cy="4920502"/>
        </p:xfrm>
        <a:graphic>
          <a:graphicData uri="http://schemas.openxmlformats.org/presentationml/2006/ole">
            <p:oleObj spid="_x0000_s40963" name="Acrobat Document" r:id="rId4" imgW="2762115" imgH="2752635" progId="AcroExch.Document.7">
              <p:embed/>
            </p:oleObj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016" y="-19690"/>
            <a:ext cx="4963552" cy="41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n-US" sz="2000" b="1" i="1" dirty="0" smtClean="0">
                <a:solidFill>
                  <a:srgbClr val="00FFFF"/>
                </a:solidFill>
              </a:rPr>
              <a:t>f</a:t>
            </a:r>
            <a:r>
              <a:rPr lang="en-US" sz="2000" b="1" i="1" baseline="-25000" dirty="0" smtClean="0">
                <a:solidFill>
                  <a:srgbClr val="00FFFF"/>
                </a:solidFill>
              </a:rPr>
              <a:t>2</a:t>
            </a:r>
            <a:r>
              <a:rPr lang="en-US" sz="2000" b="1" i="1" dirty="0" smtClean="0">
                <a:solidFill>
                  <a:srgbClr val="00FFFF"/>
                </a:solidFill>
              </a:rPr>
              <a:t>(1275) and f</a:t>
            </a:r>
            <a:r>
              <a:rPr lang="en-US" sz="2000" b="1" i="1" baseline="-25000" dirty="0" smtClean="0">
                <a:solidFill>
                  <a:srgbClr val="00FFFF"/>
                </a:solidFill>
              </a:rPr>
              <a:t>2</a:t>
            </a:r>
            <a:r>
              <a:rPr lang="en-US" sz="2000" b="1" i="1" dirty="0" smtClean="0">
                <a:solidFill>
                  <a:srgbClr val="00FFFF"/>
                </a:solidFill>
              </a:rPr>
              <a:t>’(1525) cases (I = 0, J = 2)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-36512" y="404664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>
              <a:solidFill>
                <a:srgbClr val="00FFFF"/>
              </a:solidFill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345623" y="460990"/>
            <a:ext cx="87983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err="1" smtClean="0">
                <a:solidFill>
                  <a:srgbClr val="00FFFF"/>
                </a:solidFill>
              </a:rPr>
              <a:t>Almost</a:t>
            </a:r>
            <a:r>
              <a:rPr lang="es-ES" sz="2000" dirty="0" smtClean="0">
                <a:solidFill>
                  <a:srgbClr val="00FFFF"/>
                </a:solidFill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</a:rPr>
              <a:t>elastic</a:t>
            </a:r>
            <a:r>
              <a:rPr lang="es-ES" sz="2000" dirty="0" smtClean="0">
                <a:solidFill>
                  <a:srgbClr val="00FFFF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f</a:t>
            </a:r>
            <a:r>
              <a:rPr lang="en-US" sz="2000" baseline="-25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(1275) BR (</a:t>
            </a:r>
            <a:r>
              <a:rPr lang="el-GR" sz="2000" dirty="0" smtClean="0">
                <a:solidFill>
                  <a:schemeClr val="bg1"/>
                </a:solidFill>
              </a:rPr>
              <a:t>π π</a:t>
            </a:r>
            <a:r>
              <a:rPr lang="es-ES" sz="2000" dirty="0" smtClean="0">
                <a:solidFill>
                  <a:schemeClr val="bg1"/>
                </a:solidFill>
              </a:rPr>
              <a:t>)</a:t>
            </a:r>
            <a:r>
              <a:rPr lang="el-G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= </a:t>
            </a:r>
            <a:r>
              <a:rPr lang="es-ES" sz="2000" dirty="0" smtClean="0">
                <a:solidFill>
                  <a:schemeClr val="bg1"/>
                </a:solidFill>
              </a:rPr>
              <a:t>85%  and </a:t>
            </a:r>
            <a:r>
              <a:rPr lang="en-US" sz="2000" dirty="0" smtClean="0">
                <a:solidFill>
                  <a:schemeClr val="bg1"/>
                </a:solidFill>
              </a:rPr>
              <a:t>f</a:t>
            </a:r>
            <a:r>
              <a:rPr lang="en-US" sz="2000" baseline="-25000" dirty="0" smtClean="0">
                <a:solidFill>
                  <a:schemeClr val="bg1"/>
                </a:solidFill>
              </a:rPr>
              <a:t>2’</a:t>
            </a:r>
            <a:r>
              <a:rPr lang="en-US" sz="2000" dirty="0" smtClean="0">
                <a:solidFill>
                  <a:schemeClr val="bg1"/>
                </a:solidFill>
              </a:rPr>
              <a:t>(1525) BR(KK)=90%.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FFFF"/>
                </a:solidFill>
              </a:rPr>
              <a:t>Solving the integral equations we “predict” again: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  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CuadroTexto 6"/>
          <p:cNvSpPr txBox="1"/>
          <p:nvPr/>
        </p:nvSpPr>
        <p:spPr>
          <a:xfrm>
            <a:off x="4355976" y="1268760"/>
            <a:ext cx="446449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2000" dirty="0" err="1" smtClean="0">
                <a:solidFill>
                  <a:schemeClr val="bg1"/>
                </a:solidFill>
              </a:rPr>
              <a:t>Almost</a:t>
            </a:r>
            <a:r>
              <a:rPr lang="es-ES" sz="2000" dirty="0" smtClean="0">
                <a:solidFill>
                  <a:schemeClr val="bg1"/>
                </a:solidFill>
              </a:rPr>
              <a:t> real and LINEAR </a:t>
            </a:r>
            <a:r>
              <a:rPr lang="el-GR" sz="2000" dirty="0" smtClean="0">
                <a:solidFill>
                  <a:schemeClr val="bg1"/>
                </a:solidFill>
              </a:rPr>
              <a:t>α</a:t>
            </a:r>
            <a:r>
              <a:rPr lang="es-ES" sz="2000" dirty="0" smtClean="0">
                <a:solidFill>
                  <a:schemeClr val="bg1"/>
                </a:solidFill>
              </a:rPr>
              <a:t>(s) ~</a:t>
            </a:r>
            <a:r>
              <a:rPr lang="el-GR" sz="2000" dirty="0" smtClean="0">
                <a:solidFill>
                  <a:schemeClr val="bg1"/>
                </a:solidFill>
              </a:rPr>
              <a:t>α</a:t>
            </a:r>
            <a:r>
              <a:rPr lang="es-ES" sz="2000" baseline="-25000" dirty="0" smtClean="0">
                <a:solidFill>
                  <a:schemeClr val="bg1"/>
                </a:solidFill>
              </a:rPr>
              <a:t>0</a:t>
            </a:r>
            <a:r>
              <a:rPr lang="es-ES" sz="2000" dirty="0" smtClean="0">
                <a:solidFill>
                  <a:schemeClr val="bg1"/>
                </a:solidFill>
              </a:rPr>
              <a:t>+</a:t>
            </a:r>
            <a:r>
              <a:rPr lang="el-GR" sz="2000" dirty="0" smtClean="0">
                <a:solidFill>
                  <a:schemeClr val="bg1"/>
                </a:solidFill>
              </a:rPr>
              <a:t>α</a:t>
            </a:r>
            <a:r>
              <a:rPr lang="es-ES" sz="2000" dirty="0" smtClean="0">
                <a:solidFill>
                  <a:schemeClr val="bg1"/>
                </a:solidFill>
              </a:rPr>
              <a:t>’ 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19 Rectángulo"/>
          <p:cNvSpPr/>
          <p:nvPr/>
        </p:nvSpPr>
        <p:spPr>
          <a:xfrm>
            <a:off x="4151313" y="5602595"/>
            <a:ext cx="5029199" cy="1077218"/>
          </a:xfrm>
          <a:prstGeom prst="rect">
            <a:avLst/>
          </a:prstGeom>
          <a:solidFill>
            <a:srgbClr val="EBF1FA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/>
              <a:t>Fair</a:t>
            </a:r>
            <a:r>
              <a:rPr lang="es-ES" sz="2400" dirty="0" smtClean="0"/>
              <a:t> </a:t>
            </a:r>
            <a:r>
              <a:rPr lang="es-ES" sz="2400" dirty="0" err="1" smtClean="0"/>
              <a:t>agreement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literature</a:t>
            </a:r>
            <a:r>
              <a:rPr lang="es-ES" sz="2400" dirty="0" smtClean="0"/>
              <a:t>!! </a:t>
            </a:r>
          </a:p>
          <a:p>
            <a:pPr algn="ctr"/>
            <a:r>
              <a:rPr lang="es-ES" sz="2000" dirty="0" smtClean="0"/>
              <a:t>(</a:t>
            </a:r>
            <a:r>
              <a:rPr lang="es-ES" sz="2000" dirty="0" err="1" smtClean="0"/>
              <a:t>taking</a:t>
            </a:r>
            <a:r>
              <a:rPr lang="es-ES" sz="2000" dirty="0" smtClean="0"/>
              <a:t> </a:t>
            </a:r>
            <a:r>
              <a:rPr lang="es-ES" sz="2000" dirty="0" err="1" smtClean="0"/>
              <a:t>into</a:t>
            </a:r>
            <a:r>
              <a:rPr lang="es-ES" sz="2000" dirty="0" smtClean="0"/>
              <a:t> </a:t>
            </a:r>
            <a:r>
              <a:rPr lang="es-ES" sz="2000" dirty="0" err="1" smtClean="0"/>
              <a:t>account</a:t>
            </a:r>
            <a:r>
              <a:rPr lang="es-ES" sz="2000" dirty="0" smtClean="0"/>
              <a:t> </a:t>
            </a:r>
            <a:r>
              <a:rPr lang="es-ES" sz="2000" dirty="0" err="1" smtClean="0"/>
              <a:t>our</a:t>
            </a:r>
            <a:r>
              <a:rPr lang="es-ES" sz="2000" dirty="0" smtClean="0"/>
              <a:t> </a:t>
            </a:r>
            <a:r>
              <a:rPr lang="es-ES" sz="2000" dirty="0" err="1" smtClean="0"/>
              <a:t>approximations</a:t>
            </a:r>
            <a:r>
              <a:rPr lang="es-ES" sz="2000" dirty="0" smtClean="0"/>
              <a:t>)</a:t>
            </a:r>
          </a:p>
          <a:p>
            <a:pPr algn="ctr"/>
            <a:r>
              <a:rPr lang="es-ES" sz="2000" dirty="0" err="1" smtClean="0"/>
              <a:t>Remember</a:t>
            </a:r>
            <a:r>
              <a:rPr lang="es-ES" sz="2000" dirty="0" smtClean="0"/>
              <a:t> </a:t>
            </a:r>
            <a:r>
              <a:rPr lang="es-ES" sz="2000" dirty="0" err="1" smtClean="0"/>
              <a:t>this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smtClean="0">
                <a:solidFill>
                  <a:srgbClr val="FF0000"/>
                </a:solidFill>
              </a:rPr>
              <a:t>NOT</a:t>
            </a:r>
            <a:r>
              <a:rPr lang="es-ES" sz="2000" dirty="0" smtClean="0"/>
              <a:t> a </a:t>
            </a:r>
            <a:r>
              <a:rPr lang="es-ES" sz="2000" dirty="0" err="1" smtClean="0"/>
              <a:t>fit</a:t>
            </a:r>
            <a:r>
              <a:rPr lang="es-ES" sz="2000" dirty="0" smtClean="0"/>
              <a:t>!!</a:t>
            </a:r>
            <a:endParaRPr lang="es-ES" sz="1600" dirty="0"/>
          </a:p>
        </p:txBody>
      </p:sp>
      <p:sp>
        <p:nvSpPr>
          <p:cNvPr id="17" name="16 Rectángulo"/>
          <p:cNvSpPr/>
          <p:nvPr/>
        </p:nvSpPr>
        <p:spPr>
          <a:xfrm>
            <a:off x="6443193" y="-21926"/>
            <a:ext cx="255679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6990" lvl="0" indent="-326990" defTabSz="872436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sz="1200" kern="0" dirty="0" smtClean="0">
                <a:solidFill>
                  <a:schemeClr val="accent3"/>
                </a:solidFill>
              </a:rPr>
              <a:t>J.A.. Carrasco </a:t>
            </a:r>
            <a:r>
              <a:rPr lang="es-ES_tradnl" sz="1200" kern="0" dirty="0" smtClean="0">
                <a:solidFill>
                  <a:schemeClr val="accent3"/>
                </a:solidFill>
              </a:rPr>
              <a:t>J. Nebreda, JRP,</a:t>
            </a:r>
          </a:p>
          <a:p>
            <a:pPr marL="326990" lvl="0" indent="-326990" defTabSz="872436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_tradnl" sz="1200" kern="0" dirty="0" smtClean="0">
                <a:solidFill>
                  <a:schemeClr val="accent3"/>
                </a:solidFill>
              </a:rPr>
              <a:t>A. </a:t>
            </a:r>
            <a:r>
              <a:rPr lang="es-ES_tradnl" sz="1200" kern="0" dirty="0" err="1" smtClean="0">
                <a:solidFill>
                  <a:schemeClr val="accent3"/>
                </a:solidFill>
              </a:rPr>
              <a:t>Szczepaniak</a:t>
            </a:r>
            <a:r>
              <a:rPr lang="es-ES_tradnl" sz="1200" kern="0" dirty="0" smtClean="0">
                <a:solidFill>
                  <a:schemeClr val="accent3"/>
                </a:solidFill>
              </a:rPr>
              <a:t>, arXiv:1504.03248</a:t>
            </a:r>
            <a:endParaRPr lang="es-ES" sz="1200" kern="0" dirty="0" smtClean="0">
              <a:solidFill>
                <a:schemeClr val="accent3"/>
              </a:solidFill>
            </a:endParaRPr>
          </a:p>
        </p:txBody>
      </p:sp>
      <p:grpSp>
        <p:nvGrpSpPr>
          <p:cNvPr id="33" name="32 Grupo"/>
          <p:cNvGrpSpPr/>
          <p:nvPr/>
        </p:nvGrpSpPr>
        <p:grpSpPr>
          <a:xfrm>
            <a:off x="5638687" y="1988840"/>
            <a:ext cx="2029657" cy="1296144"/>
            <a:chOff x="5638687" y="1844824"/>
            <a:chExt cx="2029657" cy="1296144"/>
          </a:xfrm>
        </p:grpSpPr>
        <p:sp>
          <p:nvSpPr>
            <p:cNvPr id="10" name="9 Rectángulo"/>
            <p:cNvSpPr/>
            <p:nvPr/>
          </p:nvSpPr>
          <p:spPr>
            <a:xfrm>
              <a:off x="5723613" y="1844824"/>
              <a:ext cx="1859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FFFF"/>
                  </a:solidFill>
                </a:rPr>
                <a:t>For the f</a:t>
              </a:r>
              <a:r>
                <a:rPr lang="en-US" baseline="-25000" dirty="0" smtClean="0">
                  <a:solidFill>
                    <a:srgbClr val="00FFFF"/>
                  </a:solidFill>
                </a:rPr>
                <a:t>2</a:t>
              </a:r>
              <a:r>
                <a:rPr lang="en-US" dirty="0" smtClean="0">
                  <a:solidFill>
                    <a:srgbClr val="00FFFF"/>
                  </a:solidFill>
                </a:rPr>
                <a:t>(1275) </a:t>
              </a:r>
              <a:endParaRPr lang="es-ES" dirty="0">
                <a:solidFill>
                  <a:srgbClr val="00FFFF"/>
                </a:solidFill>
              </a:endParaRPr>
            </a:p>
          </p:txBody>
        </p:sp>
        <p:grpSp>
          <p:nvGrpSpPr>
            <p:cNvPr id="23" name="22 Grupo"/>
            <p:cNvGrpSpPr/>
            <p:nvPr/>
          </p:nvGrpSpPr>
          <p:grpSpPr>
            <a:xfrm>
              <a:off x="5871679" y="2204864"/>
              <a:ext cx="1563672" cy="461665"/>
              <a:chOff x="5990458" y="2348880"/>
              <a:chExt cx="1563672" cy="461665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5990458" y="2382607"/>
                <a:ext cx="1563672" cy="3942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s-ES" dirty="0" smtClean="0">
                    <a:solidFill>
                      <a:schemeClr val="bg1"/>
                    </a:solidFill>
                  </a:rPr>
                  <a:t>  </a:t>
                </a:r>
                <a:r>
                  <a:rPr lang="el-GR" dirty="0" smtClean="0">
                    <a:solidFill>
                      <a:schemeClr val="bg1"/>
                    </a:solidFill>
                  </a:rPr>
                  <a:t>α</a:t>
                </a:r>
                <a:r>
                  <a:rPr lang="es-ES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= 0.9</a:t>
                </a:r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6884409" y="2348880"/>
                <a:ext cx="4876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200" dirty="0" smtClean="0">
                    <a:solidFill>
                      <a:schemeClr val="bg1"/>
                    </a:solidFill>
                  </a:rPr>
                  <a:t>+0.2</a:t>
                </a:r>
              </a:p>
              <a:p>
                <a:r>
                  <a:rPr lang="es-ES" sz="1200" dirty="0" smtClean="0">
                    <a:solidFill>
                      <a:schemeClr val="bg1"/>
                    </a:solidFill>
                  </a:rPr>
                  <a:t>-0.3</a:t>
                </a:r>
                <a:endParaRPr lang="es-ES" sz="1200" dirty="0"/>
              </a:p>
            </p:txBody>
          </p:sp>
        </p:grpSp>
        <p:grpSp>
          <p:nvGrpSpPr>
            <p:cNvPr id="25" name="24 Grupo"/>
            <p:cNvGrpSpPr/>
            <p:nvPr/>
          </p:nvGrpSpPr>
          <p:grpSpPr>
            <a:xfrm>
              <a:off x="5638687" y="2679303"/>
              <a:ext cx="2029657" cy="461665"/>
              <a:chOff x="5076056" y="2679303"/>
              <a:chExt cx="2029657" cy="461665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5076056" y="2708920"/>
                <a:ext cx="2029657" cy="42473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l-GR" dirty="0" smtClean="0">
                    <a:solidFill>
                      <a:schemeClr val="bg1"/>
                    </a:solidFill>
                  </a:rPr>
                  <a:t>α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’ = 0.7        GeV</a:t>
                </a:r>
                <a:r>
                  <a:rPr lang="es-ES" baseline="30000" dirty="0" smtClean="0">
                    <a:solidFill>
                      <a:schemeClr val="bg1"/>
                    </a:solidFill>
                  </a:rPr>
                  <a:t>-2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5884566" y="2679303"/>
                <a:ext cx="4876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200" dirty="0" smtClean="0">
                    <a:solidFill>
                      <a:schemeClr val="bg1"/>
                    </a:solidFill>
                  </a:rPr>
                  <a:t>+0.3</a:t>
                </a:r>
              </a:p>
              <a:p>
                <a:r>
                  <a:rPr lang="es-ES" sz="1200" dirty="0" smtClean="0">
                    <a:solidFill>
                      <a:schemeClr val="bg1"/>
                    </a:solidFill>
                  </a:rPr>
                  <a:t>-0.2</a:t>
                </a:r>
                <a:endParaRPr lang="es-ES" sz="1200" dirty="0"/>
              </a:p>
            </p:txBody>
          </p:sp>
        </p:grpSp>
      </p:grpSp>
      <p:grpSp>
        <p:nvGrpSpPr>
          <p:cNvPr id="34" name="33 Grupo"/>
          <p:cNvGrpSpPr/>
          <p:nvPr/>
        </p:nvGrpSpPr>
        <p:grpSpPr>
          <a:xfrm>
            <a:off x="5537391" y="3573016"/>
            <a:ext cx="2232248" cy="1296144"/>
            <a:chOff x="5537391" y="3573016"/>
            <a:chExt cx="2232248" cy="1296144"/>
          </a:xfrm>
        </p:grpSpPr>
        <p:sp>
          <p:nvSpPr>
            <p:cNvPr id="26" name="25 Rectángulo"/>
            <p:cNvSpPr/>
            <p:nvPr/>
          </p:nvSpPr>
          <p:spPr>
            <a:xfrm>
              <a:off x="5665905" y="3573016"/>
              <a:ext cx="19752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FFFF"/>
                  </a:solidFill>
                </a:rPr>
                <a:t>For the f ’</a:t>
              </a:r>
              <a:r>
                <a:rPr lang="en-US" baseline="-25000" dirty="0" smtClean="0">
                  <a:solidFill>
                    <a:srgbClr val="00FFFF"/>
                  </a:solidFill>
                </a:rPr>
                <a:t>2</a:t>
              </a:r>
              <a:r>
                <a:rPr lang="en-US" dirty="0" smtClean="0">
                  <a:solidFill>
                    <a:srgbClr val="00FFFF"/>
                  </a:solidFill>
                </a:rPr>
                <a:t>(1525) </a:t>
              </a:r>
              <a:endParaRPr lang="es-ES" dirty="0">
                <a:solidFill>
                  <a:srgbClr val="00FFFF"/>
                </a:solidFill>
              </a:endParaRPr>
            </a:p>
          </p:txBody>
        </p:sp>
        <p:grpSp>
          <p:nvGrpSpPr>
            <p:cNvPr id="27" name="26 Grupo"/>
            <p:cNvGrpSpPr/>
            <p:nvPr/>
          </p:nvGrpSpPr>
          <p:grpSpPr>
            <a:xfrm>
              <a:off x="5871679" y="3933056"/>
              <a:ext cx="1563672" cy="461665"/>
              <a:chOff x="5990458" y="2348880"/>
              <a:chExt cx="1563672" cy="461665"/>
            </a:xfrm>
          </p:grpSpPr>
          <p:sp>
            <p:nvSpPr>
              <p:cNvPr id="28" name="27 Rectángulo"/>
              <p:cNvSpPr/>
              <p:nvPr/>
            </p:nvSpPr>
            <p:spPr>
              <a:xfrm>
                <a:off x="5990458" y="2382607"/>
                <a:ext cx="1563672" cy="42473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s-ES" dirty="0" smtClean="0">
                    <a:solidFill>
                      <a:schemeClr val="bg1"/>
                    </a:solidFill>
                  </a:rPr>
                  <a:t>  </a:t>
                </a:r>
                <a:r>
                  <a:rPr lang="el-GR" dirty="0" smtClean="0">
                    <a:solidFill>
                      <a:schemeClr val="bg1"/>
                    </a:solidFill>
                  </a:rPr>
                  <a:t>α</a:t>
                </a:r>
                <a:r>
                  <a:rPr lang="es-ES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= 0.53</a:t>
                </a:r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6884409" y="2348880"/>
                <a:ext cx="6591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200" dirty="0" smtClean="0">
                    <a:solidFill>
                      <a:schemeClr val="bg1"/>
                    </a:solidFill>
                  </a:rPr>
                  <a:t>  +0.10</a:t>
                </a:r>
              </a:p>
              <a:p>
                <a:r>
                  <a:rPr lang="es-ES" sz="1200" dirty="0" smtClean="0">
                    <a:solidFill>
                      <a:schemeClr val="bg1"/>
                    </a:solidFill>
                  </a:rPr>
                  <a:t>  -0.44</a:t>
                </a:r>
                <a:endParaRPr lang="es-ES" sz="1200" dirty="0"/>
              </a:p>
            </p:txBody>
          </p:sp>
        </p:grpSp>
        <p:grpSp>
          <p:nvGrpSpPr>
            <p:cNvPr id="30" name="29 Grupo"/>
            <p:cNvGrpSpPr/>
            <p:nvPr/>
          </p:nvGrpSpPr>
          <p:grpSpPr>
            <a:xfrm>
              <a:off x="5537391" y="4407495"/>
              <a:ext cx="2232248" cy="461665"/>
              <a:chOff x="5076056" y="2679303"/>
              <a:chExt cx="2029657" cy="461665"/>
            </a:xfrm>
          </p:grpSpPr>
          <p:sp>
            <p:nvSpPr>
              <p:cNvPr id="31" name="30 Rectángulo"/>
              <p:cNvSpPr/>
              <p:nvPr/>
            </p:nvSpPr>
            <p:spPr>
              <a:xfrm>
                <a:off x="5076056" y="2708920"/>
                <a:ext cx="2029657" cy="43204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l-GR" dirty="0" smtClean="0">
                    <a:solidFill>
                      <a:schemeClr val="bg1"/>
                    </a:solidFill>
                  </a:rPr>
                  <a:t>α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’ = 0.63        GeV</a:t>
                </a:r>
                <a:r>
                  <a:rPr lang="es-ES" baseline="30000" dirty="0" smtClean="0">
                    <a:solidFill>
                      <a:schemeClr val="bg1"/>
                    </a:solidFill>
                  </a:rPr>
                  <a:t>-2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5884566" y="2679303"/>
                <a:ext cx="5206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200" dirty="0" smtClean="0">
                    <a:solidFill>
                      <a:schemeClr val="bg1"/>
                    </a:solidFill>
                  </a:rPr>
                  <a:t>+0.20</a:t>
                </a:r>
              </a:p>
              <a:p>
                <a:r>
                  <a:rPr lang="es-ES" sz="1200" dirty="0" smtClean="0">
                    <a:solidFill>
                      <a:schemeClr val="bg1"/>
                    </a:solidFill>
                  </a:rPr>
                  <a:t>-0.06</a:t>
                </a:r>
                <a:endParaRPr lang="es-ES" sz="1200" dirty="0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7" descr="latex-image-1.pdf"/>
          <p:cNvPicPr>
            <a:picLocks noChangeAspect="1"/>
          </p:cNvPicPr>
          <p:nvPr/>
        </p:nvPicPr>
        <p:blipFill>
          <a:blip r:embed="rId3"/>
          <a:srcRect r="64497" b="70276"/>
          <a:stretch>
            <a:fillRect/>
          </a:stretch>
        </p:blipFill>
        <p:spPr>
          <a:xfrm>
            <a:off x="539552" y="1519628"/>
            <a:ext cx="2758894" cy="8292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agen 17" descr="latex-image-1.pdf"/>
          <p:cNvPicPr>
            <a:picLocks noChangeAspect="1"/>
          </p:cNvPicPr>
          <p:nvPr/>
        </p:nvPicPr>
        <p:blipFill>
          <a:blip r:embed="rId3"/>
          <a:srcRect r="17199" b="70276"/>
          <a:stretch>
            <a:fillRect/>
          </a:stretch>
        </p:blipFill>
        <p:spPr>
          <a:xfrm>
            <a:off x="539552" y="1519628"/>
            <a:ext cx="6434326" cy="8292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4383" y="11087"/>
            <a:ext cx="2307377" cy="3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FFFF"/>
                </a:solidFill>
              </a:rPr>
              <a:t>For Mike Pennington…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>
              <a:solidFill>
                <a:srgbClr val="00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479705" y="-21926"/>
            <a:ext cx="255679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6990" lvl="0" indent="-326990" defTabSz="872436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sz="1200" kern="0" dirty="0" smtClean="0">
                <a:solidFill>
                  <a:schemeClr val="accent3"/>
                </a:solidFill>
              </a:rPr>
              <a:t>J.A.. Carrasco </a:t>
            </a:r>
            <a:r>
              <a:rPr lang="es-ES_tradnl" sz="1200" kern="0" dirty="0" smtClean="0">
                <a:solidFill>
                  <a:schemeClr val="accent3"/>
                </a:solidFill>
              </a:rPr>
              <a:t>J. Nebreda, JRP,</a:t>
            </a:r>
          </a:p>
          <a:p>
            <a:pPr marL="326990" lvl="0" indent="-326990" defTabSz="872436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_tradnl" sz="1200" kern="0" dirty="0" smtClean="0">
                <a:solidFill>
                  <a:schemeClr val="accent3"/>
                </a:solidFill>
              </a:rPr>
              <a:t>A. </a:t>
            </a:r>
            <a:r>
              <a:rPr lang="es-ES_tradnl" sz="1200" kern="0" dirty="0" err="1" smtClean="0">
                <a:solidFill>
                  <a:schemeClr val="accent3"/>
                </a:solidFill>
              </a:rPr>
              <a:t>Szczepaniak</a:t>
            </a:r>
            <a:r>
              <a:rPr lang="es-ES_tradnl" sz="1200" kern="0" dirty="0" smtClean="0">
                <a:solidFill>
                  <a:schemeClr val="accent3"/>
                </a:solidFill>
              </a:rPr>
              <a:t>, arXiv:1504.03248</a:t>
            </a:r>
            <a:endParaRPr lang="es-ES" sz="1200" kern="0" dirty="0" smtClean="0">
              <a:solidFill>
                <a:schemeClr val="accent3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512" y="619890"/>
            <a:ext cx="8496944" cy="72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 anchor="ctr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FFFF"/>
                </a:solidFill>
              </a:rPr>
              <a:t>Is linearity due to the two subtractions and a small width?</a:t>
            </a:r>
          </a:p>
          <a:p>
            <a:pPr eaLnBrk="0" hangingPunct="0"/>
            <a:r>
              <a:rPr lang="en-US" sz="2000" dirty="0" smtClean="0">
                <a:solidFill>
                  <a:srgbClr val="00FFFF"/>
                </a:solidFill>
              </a:rPr>
              <a:t>… if we neglect </a:t>
            </a:r>
            <a:r>
              <a:rPr lang="en-US" sz="2000" dirty="0" err="1" smtClean="0">
                <a:solidFill>
                  <a:srgbClr val="00FFFF"/>
                </a:solidFill>
              </a:rPr>
              <a:t>Im</a:t>
            </a:r>
            <a:r>
              <a:rPr lang="en-US" sz="2000" dirty="0" smtClean="0">
                <a:solidFill>
                  <a:srgbClr val="00FFFF"/>
                </a:solidFill>
              </a:rPr>
              <a:t> </a:t>
            </a:r>
            <a:r>
              <a:rPr lang="el-GR" sz="2000" dirty="0" smtClean="0">
                <a:solidFill>
                  <a:srgbClr val="00FFFF"/>
                </a:solidFill>
              </a:rPr>
              <a:t>α</a:t>
            </a:r>
            <a:r>
              <a:rPr lang="es-ES" sz="2000" dirty="0" smtClean="0">
                <a:solidFill>
                  <a:srgbClr val="00FFFF"/>
                </a:solidFill>
              </a:rPr>
              <a:t>…</a:t>
            </a:r>
            <a:endParaRPr lang="en-US" sz="2000" dirty="0" smtClean="0">
              <a:solidFill>
                <a:srgbClr val="00FFFF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9512" y="3861048"/>
            <a:ext cx="7943728" cy="41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eaLnBrk="0" hangingPunct="0"/>
            <a:r>
              <a:rPr lang="es-ES" sz="2000" dirty="0" smtClean="0">
                <a:solidFill>
                  <a:srgbClr val="00FFFF"/>
                </a:solidFill>
              </a:rPr>
              <a:t>So, </a:t>
            </a:r>
            <a:r>
              <a:rPr lang="es-ES" sz="2000" dirty="0" err="1" smtClean="0">
                <a:solidFill>
                  <a:srgbClr val="00FFFF"/>
                </a:solidFill>
              </a:rPr>
              <a:t>we</a:t>
            </a:r>
            <a:r>
              <a:rPr lang="es-ES" sz="2000" dirty="0" smtClean="0">
                <a:solidFill>
                  <a:srgbClr val="00FFFF"/>
                </a:solidFill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</a:rPr>
              <a:t>have</a:t>
            </a:r>
            <a:r>
              <a:rPr lang="es-ES" sz="2000" dirty="0" smtClean="0">
                <a:solidFill>
                  <a:srgbClr val="00FFFF"/>
                </a:solidFill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</a:rPr>
              <a:t>also</a:t>
            </a:r>
            <a:r>
              <a:rPr lang="es-ES" sz="2000" dirty="0" smtClean="0">
                <a:solidFill>
                  <a:srgbClr val="00FFFF"/>
                </a:solidFill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</a:rPr>
              <a:t>made</a:t>
            </a:r>
            <a:r>
              <a:rPr lang="es-ES" sz="2000" dirty="0" smtClean="0">
                <a:solidFill>
                  <a:srgbClr val="00FFFF"/>
                </a:solidFill>
              </a:rPr>
              <a:t> </a:t>
            </a:r>
            <a:r>
              <a:rPr lang="es-ES" sz="2000" dirty="0" err="1" smtClean="0">
                <a:solidFill>
                  <a:schemeClr val="accent3"/>
                </a:solidFill>
              </a:rPr>
              <a:t>three</a:t>
            </a:r>
            <a:r>
              <a:rPr lang="es-ES" sz="2000" dirty="0" smtClean="0">
                <a:solidFill>
                  <a:schemeClr val="accent3"/>
                </a:solidFill>
              </a:rPr>
              <a:t> </a:t>
            </a:r>
            <a:r>
              <a:rPr lang="es-ES" sz="2000" dirty="0" err="1" smtClean="0">
                <a:solidFill>
                  <a:schemeClr val="accent3"/>
                </a:solidFill>
              </a:rPr>
              <a:t>subtractions</a:t>
            </a:r>
            <a:r>
              <a:rPr lang="es-ES" sz="2000" dirty="0" smtClean="0">
                <a:solidFill>
                  <a:schemeClr val="accent3"/>
                </a:solidFill>
              </a:rPr>
              <a:t>. </a:t>
            </a:r>
            <a:r>
              <a:rPr lang="es-ES" sz="2000" dirty="0" err="1" smtClean="0">
                <a:solidFill>
                  <a:srgbClr val="00FFFF"/>
                </a:solidFill>
              </a:rPr>
              <a:t>Thus</a:t>
            </a:r>
            <a:r>
              <a:rPr lang="es-E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 smtClean="0">
                <a:solidFill>
                  <a:srgbClr val="00FFFF"/>
                </a:solidFill>
              </a:rPr>
              <a:t>if we neglect </a:t>
            </a:r>
            <a:r>
              <a:rPr lang="en-US" sz="2000" dirty="0" err="1" smtClean="0">
                <a:solidFill>
                  <a:srgbClr val="00FFFF"/>
                </a:solidFill>
              </a:rPr>
              <a:t>Im</a:t>
            </a:r>
            <a:r>
              <a:rPr lang="en-US" sz="2000" dirty="0" smtClean="0">
                <a:solidFill>
                  <a:srgbClr val="00FFFF"/>
                </a:solidFill>
              </a:rPr>
              <a:t> </a:t>
            </a:r>
            <a:r>
              <a:rPr lang="el-GR" sz="2000" dirty="0" smtClean="0">
                <a:solidFill>
                  <a:srgbClr val="00FFFF"/>
                </a:solidFill>
              </a:rPr>
              <a:t>α</a:t>
            </a:r>
            <a:r>
              <a:rPr lang="es-ES" sz="2000" dirty="0" smtClean="0">
                <a:solidFill>
                  <a:srgbClr val="00FFFF"/>
                </a:solidFill>
              </a:rPr>
              <a:t>…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pic>
        <p:nvPicPr>
          <p:cNvPr id="46081" name="Picture 1" descr="C:\Users\jrpelaez\Desktop\Páginas desdeplb-v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4509120"/>
            <a:ext cx="8057853" cy="1080120"/>
          </a:xfrm>
          <a:prstGeom prst="rect">
            <a:avLst/>
          </a:prstGeom>
          <a:noFill/>
        </p:spPr>
      </p:pic>
      <p:pic>
        <p:nvPicPr>
          <p:cNvPr id="13" name="Picture 1" descr="C:\Users\jrpelaez\Desktop\Páginas desdeplb-v6.jpg"/>
          <p:cNvPicPr>
            <a:picLocks noChangeAspect="1" noChangeArrowheads="1"/>
          </p:cNvPicPr>
          <p:nvPr/>
        </p:nvPicPr>
        <p:blipFill>
          <a:blip r:embed="rId4"/>
          <a:srcRect r="51209"/>
          <a:stretch>
            <a:fillRect/>
          </a:stretch>
        </p:blipFill>
        <p:spPr bwMode="auto">
          <a:xfrm>
            <a:off x="467544" y="4509120"/>
            <a:ext cx="3931562" cy="1080120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318143" y="2452246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s-ES" dirty="0" smtClean="0">
                <a:solidFill>
                  <a:srgbClr val="00FFFF"/>
                </a:solidFill>
              </a:rPr>
              <a:t>…and </a:t>
            </a:r>
            <a:r>
              <a:rPr lang="es-ES" dirty="0" err="1" smtClean="0">
                <a:solidFill>
                  <a:srgbClr val="00FFFF"/>
                </a:solidFill>
              </a:rPr>
              <a:t>we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get</a:t>
            </a:r>
            <a:r>
              <a:rPr lang="es-ES" dirty="0" smtClean="0">
                <a:solidFill>
                  <a:srgbClr val="00FFFF"/>
                </a:solidFill>
              </a:rPr>
              <a:t> a </a:t>
            </a:r>
            <a:r>
              <a:rPr lang="es-ES" dirty="0" err="1" smtClean="0">
                <a:solidFill>
                  <a:srgbClr val="00FFFF"/>
                </a:solidFill>
              </a:rPr>
              <a:t>straight</a:t>
            </a:r>
            <a:r>
              <a:rPr lang="es-ES" dirty="0" smtClean="0">
                <a:solidFill>
                  <a:srgbClr val="00FFFF"/>
                </a:solidFill>
              </a:rPr>
              <a:t> line</a:t>
            </a:r>
            <a:endParaRPr lang="en-US" dirty="0" smtClean="0">
              <a:solidFill>
                <a:srgbClr val="00FF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79512" y="5795972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s-ES" dirty="0" smtClean="0">
                <a:solidFill>
                  <a:srgbClr val="00FFFF"/>
                </a:solidFill>
              </a:rPr>
              <a:t>…and </a:t>
            </a:r>
            <a:r>
              <a:rPr lang="es-ES" dirty="0" err="1" smtClean="0">
                <a:solidFill>
                  <a:srgbClr val="00FFFF"/>
                </a:solidFill>
              </a:rPr>
              <a:t>we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would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naturally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find</a:t>
            </a:r>
            <a:r>
              <a:rPr lang="es-ES" dirty="0" smtClean="0">
                <a:solidFill>
                  <a:srgbClr val="00FFFF"/>
                </a:solidFill>
              </a:rPr>
              <a:t> a </a:t>
            </a:r>
            <a:r>
              <a:rPr lang="es-ES" dirty="0" err="1" smtClean="0">
                <a:solidFill>
                  <a:srgbClr val="00FFFF"/>
                </a:solidFill>
              </a:rPr>
              <a:t>parabola</a:t>
            </a:r>
            <a:endParaRPr lang="en-US" dirty="0" smtClean="0">
              <a:solidFill>
                <a:srgbClr val="00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79912" y="-27384"/>
            <a:ext cx="1435343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Motivation</a:t>
            </a:r>
            <a:endParaRPr lang="es-ES_tradnl" sz="2100" dirty="0">
              <a:solidFill>
                <a:srgbClr val="00FFFF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67561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grpSp>
        <p:nvGrpSpPr>
          <p:cNvPr id="9" name="8 Grupo"/>
          <p:cNvGrpSpPr/>
          <p:nvPr/>
        </p:nvGrpSpPr>
        <p:grpSpPr>
          <a:xfrm>
            <a:off x="450156" y="692696"/>
            <a:ext cx="8514332" cy="408303"/>
            <a:chOff x="450156" y="4307415"/>
            <a:chExt cx="10009112" cy="408303"/>
          </a:xfrm>
        </p:grpSpPr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666181" y="4307415"/>
              <a:ext cx="9793087" cy="408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</a:rPr>
                <a:t>Interest in identification of non-ordinary Quark Model states </a:t>
              </a:r>
              <a:r>
                <a:rPr lang="en-US" sz="1600" dirty="0" smtClean="0">
                  <a:solidFill>
                    <a:schemeClr val="bg1"/>
                  </a:solidFill>
                </a:rPr>
                <a:t>(non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qqbar</a:t>
              </a:r>
              <a:r>
                <a:rPr lang="en-US" sz="1600" dirty="0" smtClean="0">
                  <a:solidFill>
                    <a:schemeClr val="bg1"/>
                  </a:solidFill>
                </a:rPr>
                <a:t>?)</a:t>
              </a:r>
              <a:endParaRPr lang="es-ES_tradnl" sz="2000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pic>
          <p:nvPicPr>
            <p:cNvPr id="11" name="Picture 7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156" y="4407833"/>
              <a:ext cx="222779" cy="21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12 Grupo"/>
          <p:cNvGrpSpPr/>
          <p:nvPr/>
        </p:nvGrpSpPr>
        <p:grpSpPr>
          <a:xfrm>
            <a:off x="450156" y="1412776"/>
            <a:ext cx="8514332" cy="408303"/>
            <a:chOff x="450156" y="4307415"/>
            <a:chExt cx="10009112" cy="408303"/>
          </a:xfrm>
        </p:grpSpPr>
        <p:sp>
          <p:nvSpPr>
            <p:cNvPr id="14" name="Rectangle 52"/>
            <p:cNvSpPr>
              <a:spLocks noChangeArrowheads="1"/>
            </p:cNvSpPr>
            <p:nvPr/>
          </p:nvSpPr>
          <p:spPr bwMode="auto">
            <a:xfrm>
              <a:off x="666181" y="4307415"/>
              <a:ext cx="9793087" cy="408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</a:rPr>
                <a:t>“Easy” if quantum numbers are not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qqbar</a:t>
              </a:r>
              <a:r>
                <a:rPr lang="en-US" sz="2000" dirty="0" smtClean="0">
                  <a:solidFill>
                    <a:schemeClr val="bg1"/>
                  </a:solidFill>
                </a:rPr>
                <a:t> -&gt; Exotics!</a:t>
              </a:r>
              <a:endParaRPr lang="es-ES_tradnl" sz="2000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pic>
          <p:nvPicPr>
            <p:cNvPr id="15" name="Picture 7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156" y="4407833"/>
              <a:ext cx="222779" cy="21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24 Grupo"/>
          <p:cNvGrpSpPr/>
          <p:nvPr/>
        </p:nvGrpSpPr>
        <p:grpSpPr>
          <a:xfrm>
            <a:off x="450156" y="2012647"/>
            <a:ext cx="8514332" cy="408303"/>
            <a:chOff x="450156" y="4307415"/>
            <a:chExt cx="10009112" cy="408303"/>
          </a:xfrm>
        </p:grpSpPr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666181" y="4307415"/>
              <a:ext cx="9793087" cy="408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</a:rPr>
                <a:t>Not so easy for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cryptoexotics</a:t>
              </a:r>
              <a:r>
                <a:rPr lang="en-US" sz="2000" dirty="0" smtClean="0">
                  <a:solidFill>
                    <a:schemeClr val="bg1"/>
                  </a:solidFill>
                </a:rPr>
                <a:t> like light scalars. </a:t>
              </a:r>
              <a:endParaRPr lang="es-ES_tradnl" sz="2000" b="1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pic>
          <p:nvPicPr>
            <p:cNvPr id="27" name="Picture 7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156" y="4407833"/>
              <a:ext cx="222779" cy="21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27 Rectángulo"/>
          <p:cNvSpPr/>
          <p:nvPr/>
        </p:nvSpPr>
        <p:spPr>
          <a:xfrm>
            <a:off x="289572" y="2804735"/>
            <a:ext cx="8691803" cy="1200329"/>
          </a:xfrm>
          <a:prstGeom prst="rect">
            <a:avLst/>
          </a:prstGeom>
          <a:ln>
            <a:solidFill>
              <a:srgbClr val="00FFFF"/>
            </a:solidFill>
          </a:ln>
        </p:spPr>
        <p:txBody>
          <a:bodyPr wrap="none">
            <a:spAutoFit/>
          </a:bodyPr>
          <a:lstStyle/>
          <a:p>
            <a:pPr algn="ctr" defTabSz="995974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Particularly the f0(500) or </a:t>
            </a:r>
            <a:r>
              <a:rPr lang="el-GR" b="1" dirty="0" smtClean="0">
                <a:solidFill>
                  <a:schemeClr val="bg1"/>
                </a:solidFill>
              </a:rPr>
              <a:t>σ</a:t>
            </a:r>
            <a:r>
              <a:rPr lang="en-US" b="1" dirty="0" smtClean="0">
                <a:solidFill>
                  <a:schemeClr val="bg1"/>
                </a:solidFill>
              </a:rPr>
              <a:t>-meson nature has been debated for over 50 years</a:t>
            </a:r>
          </a:p>
          <a:p>
            <a:pPr algn="ctr" defTabSz="995974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sym typeface="Symbol" pitchFamily="18" charset="2"/>
              </a:rPr>
              <a:t>despite being very relevant for NN attraction, chiral symmetry breaking,</a:t>
            </a:r>
          </a:p>
          <a:p>
            <a:pPr algn="ctr" defTabSz="995974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sym typeface="Symbol" pitchFamily="18" charset="2"/>
              </a:rPr>
              <a:t>Glueball search, lots of decays, etc…</a:t>
            </a:r>
            <a:endParaRPr lang="es-ES_tradnl" b="1" dirty="0">
              <a:solidFill>
                <a:schemeClr val="bg1"/>
              </a:solidFill>
              <a:sym typeface="Symbol" pitchFamily="18" charset="2"/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450156" y="5468969"/>
            <a:ext cx="8514332" cy="408303"/>
            <a:chOff x="450156" y="4307415"/>
            <a:chExt cx="10009112" cy="408303"/>
          </a:xfrm>
        </p:grpSpPr>
        <p:sp>
          <p:nvSpPr>
            <p:cNvPr id="30" name="Rectangle 52"/>
            <p:cNvSpPr>
              <a:spLocks noChangeArrowheads="1"/>
            </p:cNvSpPr>
            <p:nvPr/>
          </p:nvSpPr>
          <p:spPr bwMode="auto">
            <a:xfrm>
              <a:off x="666181" y="4307415"/>
              <a:ext cx="9793087" cy="408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sym typeface="Symbol" pitchFamily="18" charset="2"/>
                </a:rPr>
                <a:t>Classification in terms of SU(3) </a:t>
              </a:r>
              <a:r>
                <a:rPr lang="en-US" sz="2000" dirty="0" err="1" smtClean="0">
                  <a:solidFill>
                    <a:schemeClr val="bg1"/>
                  </a:solidFill>
                  <a:sym typeface="Symbol" pitchFamily="18" charset="2"/>
                </a:rPr>
                <a:t>multiplets</a:t>
              </a:r>
              <a:r>
                <a:rPr lang="en-US" sz="2000" dirty="0" smtClean="0">
                  <a:solidFill>
                    <a:schemeClr val="bg1"/>
                  </a:solidFill>
                  <a:sym typeface="Symbol" pitchFamily="18" charset="2"/>
                </a:rPr>
                <a:t> complicated by </a:t>
              </a:r>
              <a:r>
                <a:rPr lang="en-US" sz="2000" b="1" dirty="0" smtClean="0">
                  <a:solidFill>
                    <a:schemeClr val="bg1"/>
                  </a:solidFill>
                  <a:sym typeface="Symbol" pitchFamily="18" charset="2"/>
                </a:rPr>
                <a:t>mixing.</a:t>
              </a:r>
              <a:endParaRPr lang="es-ES_tradnl" sz="2000" b="1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pic>
          <p:nvPicPr>
            <p:cNvPr id="31" name="Picture 7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156" y="4407833"/>
              <a:ext cx="222779" cy="21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31 Grupo"/>
          <p:cNvGrpSpPr/>
          <p:nvPr/>
        </p:nvGrpSpPr>
        <p:grpSpPr>
          <a:xfrm>
            <a:off x="450156" y="4528864"/>
            <a:ext cx="8514332" cy="716079"/>
            <a:chOff x="450156" y="4307415"/>
            <a:chExt cx="10009112" cy="716079"/>
          </a:xfrm>
        </p:grpSpPr>
        <p:sp>
          <p:nvSpPr>
            <p:cNvPr id="33" name="Rectangle 52"/>
            <p:cNvSpPr>
              <a:spLocks noChangeArrowheads="1"/>
            </p:cNvSpPr>
            <p:nvPr/>
          </p:nvSpPr>
          <p:spPr bwMode="auto">
            <a:xfrm>
              <a:off x="666181" y="4307415"/>
              <a:ext cx="9793087" cy="716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sym typeface="Symbol" pitchFamily="18" charset="2"/>
                </a:rPr>
                <a:t>Hard to tell what a non-ordinary meson resonance is: </a:t>
              </a:r>
              <a:r>
                <a:rPr lang="en-US" sz="2000" dirty="0" err="1" smtClean="0">
                  <a:solidFill>
                    <a:schemeClr val="bg1"/>
                  </a:solidFill>
                  <a:sym typeface="Symbol" pitchFamily="18" charset="2"/>
                </a:rPr>
                <a:t>tetraquark</a:t>
              </a:r>
              <a:r>
                <a:rPr lang="en-US" sz="2000" dirty="0" smtClean="0">
                  <a:solidFill>
                    <a:schemeClr val="bg1"/>
                  </a:solidFill>
                  <a:sym typeface="Symbol" pitchFamily="18" charset="2"/>
                </a:rPr>
                <a:t>, molecule, glueball…</a:t>
              </a:r>
              <a:endParaRPr lang="es-ES_tradnl" sz="2000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pic>
          <p:nvPicPr>
            <p:cNvPr id="34" name="Picture 7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156" y="4407833"/>
              <a:ext cx="222779" cy="21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52"/>
          <p:cNvSpPr>
            <a:spLocks noChangeArrowheads="1"/>
          </p:cNvSpPr>
          <p:nvPr/>
        </p:nvSpPr>
        <p:spPr bwMode="auto">
          <a:xfrm>
            <a:off x="1043608" y="6237311"/>
            <a:ext cx="7170057" cy="40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algn="just" defTabSz="995974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But “ordinary” </a:t>
            </a:r>
            <a:r>
              <a:rPr lang="en-US" sz="2000" dirty="0" err="1" smtClean="0">
                <a:solidFill>
                  <a:schemeClr val="bg1"/>
                </a:solidFill>
                <a:sym typeface="Symbol" pitchFamily="18" charset="2"/>
              </a:rPr>
              <a:t>qqbar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mesons also follow another classification</a:t>
            </a:r>
            <a:endParaRPr lang="es-ES_tradnl" sz="2000" dirty="0">
              <a:solidFill>
                <a:schemeClr val="bg1"/>
              </a:solidFill>
              <a:sym typeface="Symbol" pitchFamily="18" charset="2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C:\Users\jrpelaez\Desktop\alpha-ff2-3sub-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9956" y="2817272"/>
            <a:ext cx="2916540" cy="3060000"/>
          </a:xfrm>
          <a:prstGeom prst="rect">
            <a:avLst/>
          </a:prstGeom>
          <a:noFill/>
        </p:spPr>
      </p:pic>
      <p:pic>
        <p:nvPicPr>
          <p:cNvPr id="47110" name="Picture 6" descr="C:\Users\jrpelaez\Desktop\alpha-rho-3sub-col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3" y="2817272"/>
            <a:ext cx="2877774" cy="3060000"/>
          </a:xfrm>
          <a:prstGeom prst="rect">
            <a:avLst/>
          </a:prstGeom>
          <a:noFill/>
        </p:spPr>
      </p:pic>
      <p:pic>
        <p:nvPicPr>
          <p:cNvPr id="47111" name="Picture 7" descr="C:\Users\jrpelaez\Desktop\alpha-f2-3sub-col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402" y="2817272"/>
            <a:ext cx="2882430" cy="3060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26055" y="1412776"/>
            <a:ext cx="8178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results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barely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change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region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applicability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trajectories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still</a:t>
            </a:r>
            <a:endParaRPr lang="es-ES" dirty="0" smtClean="0">
              <a:solidFill>
                <a:schemeClr val="bg1"/>
              </a:solidFill>
            </a:endParaRPr>
          </a:p>
          <a:p>
            <a:pPr eaLnBrk="0" hangingPunct="0"/>
            <a:r>
              <a:rPr lang="es-ES" dirty="0" err="1" smtClean="0">
                <a:solidFill>
                  <a:schemeClr val="bg1"/>
                </a:solidFill>
              </a:rPr>
              <a:t>almost</a:t>
            </a:r>
            <a:r>
              <a:rPr lang="es-ES" dirty="0" smtClean="0">
                <a:solidFill>
                  <a:schemeClr val="bg1"/>
                </a:solidFill>
              </a:rPr>
              <a:t> a </a:t>
            </a:r>
            <a:r>
              <a:rPr lang="es-ES" dirty="0" err="1" smtClean="0">
                <a:solidFill>
                  <a:schemeClr val="bg1"/>
                </a:solidFill>
              </a:rPr>
              <a:t>straight</a:t>
            </a:r>
            <a:r>
              <a:rPr lang="es-ES" dirty="0" smtClean="0">
                <a:solidFill>
                  <a:schemeClr val="bg1"/>
                </a:solidFill>
              </a:rPr>
              <a:t> line and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slope</a:t>
            </a:r>
            <a:r>
              <a:rPr lang="es-ES" dirty="0" smtClean="0">
                <a:solidFill>
                  <a:schemeClr val="bg1"/>
                </a:solidFill>
              </a:rPr>
              <a:t> at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resonance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mass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almost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identical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504" y="11087"/>
            <a:ext cx="1922656" cy="3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FFFF"/>
                </a:solidFill>
              </a:rPr>
              <a:t>3 </a:t>
            </a:r>
            <a:r>
              <a:rPr lang="en-US" sz="1600" dirty="0" err="1" smtClean="0">
                <a:solidFill>
                  <a:srgbClr val="00FFFF"/>
                </a:solidFill>
              </a:rPr>
              <a:t>vs</a:t>
            </a:r>
            <a:r>
              <a:rPr lang="en-US" sz="1600" dirty="0" smtClean="0">
                <a:solidFill>
                  <a:srgbClr val="00FFFF"/>
                </a:solidFill>
              </a:rPr>
              <a:t> 2 subtractions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>
              <a:solidFill>
                <a:srgbClr val="00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479705" y="-21926"/>
            <a:ext cx="255679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6990" lvl="0" indent="-326990" defTabSz="872436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sz="1200" kern="0" dirty="0" smtClean="0">
                <a:solidFill>
                  <a:schemeClr val="accent3"/>
                </a:solidFill>
              </a:rPr>
              <a:t>J.A.. Carrasco </a:t>
            </a:r>
            <a:r>
              <a:rPr lang="es-ES_tradnl" sz="1200" kern="0" dirty="0" smtClean="0">
                <a:solidFill>
                  <a:schemeClr val="accent3"/>
                </a:solidFill>
              </a:rPr>
              <a:t>J. Nebreda, JRP,</a:t>
            </a:r>
          </a:p>
          <a:p>
            <a:pPr marL="326990" lvl="0" indent="-326990" defTabSz="872436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_tradnl" sz="1200" kern="0" dirty="0" smtClean="0">
                <a:solidFill>
                  <a:schemeClr val="accent3"/>
                </a:solidFill>
              </a:rPr>
              <a:t>A. </a:t>
            </a:r>
            <a:r>
              <a:rPr lang="es-ES_tradnl" sz="1200" kern="0" dirty="0" err="1" smtClean="0">
                <a:solidFill>
                  <a:schemeClr val="accent3"/>
                </a:solidFill>
              </a:rPr>
              <a:t>Szczepaniak</a:t>
            </a:r>
            <a:r>
              <a:rPr lang="es-ES_tradnl" sz="1200" kern="0" dirty="0" smtClean="0">
                <a:solidFill>
                  <a:schemeClr val="accent3"/>
                </a:solidFill>
              </a:rPr>
              <a:t>, arXiv:1504.03248</a:t>
            </a:r>
            <a:endParaRPr lang="es-ES" sz="1200" kern="0" dirty="0" smtClean="0">
              <a:solidFill>
                <a:schemeClr val="accent3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6055" y="692696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fit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pole </a:t>
            </a:r>
            <a:r>
              <a:rPr lang="es-ES" dirty="0" err="1" smtClean="0">
                <a:solidFill>
                  <a:srgbClr val="00FFFF"/>
                </a:solidFill>
              </a:rPr>
              <a:t>parameters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does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not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improve</a:t>
            </a:r>
            <a:endParaRPr lang="en-US" dirty="0" smtClean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683568" y="134076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</a:t>
            </a:r>
            <a:r>
              <a:rPr kumimoji="0" lang="es-ES_trad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prediction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 </a:t>
            </a:r>
            <a:r>
              <a:rPr kumimoji="0" lang="es-ES_trad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rho </a:t>
            </a:r>
            <a:r>
              <a:rPr kumimoji="0" lang="es-ES_trad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trajectory</a:t>
            </a:r>
            <a:endParaRPr kumimoji="0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Was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known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since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70’s,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we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have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just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updated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it</a:t>
            </a:r>
            <a:endParaRPr lang="es-ES_tradnl" sz="2000" kern="0" dirty="0" smtClean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kern="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s-ES_tradnl" sz="2000" kern="0" noProof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obtained</a:t>
            </a:r>
            <a:r>
              <a:rPr lang="es-ES_tradnl" sz="2000" kern="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new “</a:t>
            </a:r>
            <a:r>
              <a:rPr lang="es-ES_tradnl" sz="2000" kern="0" noProof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predictions</a:t>
            </a:r>
            <a:r>
              <a:rPr lang="es-ES_tradnl" sz="2000" kern="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” </a:t>
            </a:r>
            <a:r>
              <a:rPr lang="es-ES_tradnl" sz="2000" kern="0" noProof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es-ES_tradnl" sz="2000" kern="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noProof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s-ES_tradnl" sz="2000" kern="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f</a:t>
            </a:r>
            <a:r>
              <a:rPr lang="es-ES_tradnl" sz="2000" kern="0" baseline="-2500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_tradnl" sz="2000" kern="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and f</a:t>
            </a:r>
            <a:r>
              <a:rPr lang="es-ES_tradnl" sz="2000" kern="0" baseline="-2500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_tradnl" sz="2000" kern="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’</a:t>
            </a: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0" i="0" u="none" strike="noStrike" kern="0" cap="none" spc="0" normalizeH="0" baseline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kern="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So, once </a:t>
            </a:r>
            <a:r>
              <a:rPr lang="es-ES_tradnl" sz="2000" kern="0" noProof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we</a:t>
            </a:r>
            <a:r>
              <a:rPr lang="es-ES_tradnl" sz="2000" kern="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noProof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have</a:t>
            </a:r>
            <a:r>
              <a:rPr lang="es-ES_tradnl" sz="2000" kern="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noProof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checked</a:t>
            </a:r>
            <a:r>
              <a:rPr lang="es-ES_tradnl" sz="2000" kern="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noProof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that</a:t>
            </a:r>
            <a:r>
              <a:rPr lang="es-ES_tradnl" sz="2000" kern="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noProof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our</a:t>
            </a:r>
            <a:r>
              <a:rPr lang="es-ES_tradnl" sz="2000" kern="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noProof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approach</a:t>
            </a:r>
            <a:endParaRPr lang="es-ES_tradnl" sz="2000" kern="0" noProof="0" dirty="0" smtClean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Predicts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established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Regge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trajectories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just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from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pole position and </a:t>
            </a:r>
            <a:r>
              <a:rPr lang="es-ES_tradnl" sz="20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residue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…</a:t>
            </a:r>
            <a:endParaRPr lang="es-ES_tradnl" sz="2000" kern="0" noProof="0" dirty="0" smtClean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3600" kern="0" dirty="0" smtClean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827584" y="283800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3200" kern="0" dirty="0" smtClean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</a:t>
            </a:r>
            <a:r>
              <a:rPr kumimoji="0" lang="es-ES_trad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about</a:t>
            </a:r>
            <a:r>
              <a:rPr kumimoji="0" lang="es-ES_trad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s-ES_trad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</a:t>
            </a:r>
            <a:r>
              <a:rPr kumimoji="0" lang="es-ES_tradnl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s-ES_trad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(500) 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486916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  <a:normAutofit fontScale="82500" lnSpcReduction="20000"/>
          </a:bodyPr>
          <a:lstStyle/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3200" kern="0" dirty="0" smtClean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s-ES_trad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f0(500) </a:t>
            </a:r>
            <a:r>
              <a:rPr kumimoji="0" lang="es-ES_tradn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</a:t>
            </a:r>
            <a:r>
              <a:rPr kumimoji="0" lang="es-ES_trad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difficult</a:t>
            </a:r>
            <a:r>
              <a:rPr lang="es-ES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task</a:t>
            </a:r>
            <a:r>
              <a:rPr lang="es-ES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that</a:t>
            </a:r>
            <a:r>
              <a:rPr lang="es-ES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requieres</a:t>
            </a: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S-MATRIX </a:t>
            </a:r>
            <a:r>
              <a:rPr lang="es-ES" sz="32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special</a:t>
            </a:r>
            <a:r>
              <a:rPr lang="es-ES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abilities</a:t>
            </a:r>
            <a:r>
              <a:rPr lang="es-ES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…</a:t>
            </a: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Thus</a:t>
            </a:r>
            <a:r>
              <a:rPr lang="es-ES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s-ES" sz="32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this</a:t>
            </a:r>
            <a:r>
              <a:rPr lang="es-ES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is</a:t>
            </a:r>
            <a:r>
              <a:rPr lang="es-ES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a case of….</a:t>
            </a: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9720605" y="2361666"/>
            <a:ext cx="4408571" cy="3096344"/>
            <a:chOff x="4307435" y="1665074"/>
            <a:chExt cx="3905487" cy="2703798"/>
          </a:xfrm>
        </p:grpSpPr>
        <p:pic>
          <p:nvPicPr>
            <p:cNvPr id="48138" name="Picture 10" descr="C:\Users\jrpelaez\Desktop\FUNX3-Sesame-Street-Horror-Star-Wars-MAI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459514">
              <a:off x="4307435" y="1665074"/>
              <a:ext cx="3905487" cy="2703798"/>
            </a:xfrm>
            <a:prstGeom prst="rect">
              <a:avLst/>
            </a:prstGeom>
            <a:noFill/>
          </p:spPr>
        </p:pic>
        <p:sp>
          <p:nvSpPr>
            <p:cNvPr id="11" name="10 Rectángulo"/>
            <p:cNvSpPr/>
            <p:nvPr/>
          </p:nvSpPr>
          <p:spPr>
            <a:xfrm rot="19935107">
              <a:off x="6031678" y="2995223"/>
              <a:ext cx="60625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5400" b="1" dirty="0" smtClean="0">
                  <a:solidFill>
                    <a:srgbClr val="00FFFF"/>
                  </a:solidFill>
                </a:rPr>
                <a:t>σ</a:t>
              </a:r>
              <a:endParaRPr lang="es-ES" sz="5400" b="1" dirty="0"/>
            </a:p>
          </p:txBody>
        </p:sp>
      </p:grpSp>
      <p:sp>
        <p:nvSpPr>
          <p:cNvPr id="18" name="17 Rectángulo"/>
          <p:cNvSpPr/>
          <p:nvPr/>
        </p:nvSpPr>
        <p:spPr>
          <a:xfrm rot="397877">
            <a:off x="5147818" y="4086968"/>
            <a:ext cx="37051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724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6600" kern="0" dirty="0" smtClean="0">
                <a:solidFill>
                  <a:schemeClr val="accent3"/>
                </a:solidFill>
              </a:rPr>
              <a:t>σ</a:t>
            </a:r>
            <a:r>
              <a:rPr lang="es-ES" sz="4800" b="1" kern="0" dirty="0" smtClean="0">
                <a:solidFill>
                  <a:schemeClr val="accent3"/>
                </a:solidFill>
              </a:rPr>
              <a:t>-MAN*</a:t>
            </a:r>
            <a:r>
              <a:rPr lang="es-ES" sz="3600" kern="0" dirty="0" smtClean="0">
                <a:solidFill>
                  <a:schemeClr val="accent3"/>
                </a:solidFill>
              </a:rPr>
              <a:t>  </a:t>
            </a:r>
            <a:r>
              <a:rPr lang="es-ES" sz="6000" kern="0" dirty="0" smtClean="0">
                <a:solidFill>
                  <a:schemeClr val="accent3"/>
                </a:solidFill>
              </a:rPr>
              <a:t>!!</a:t>
            </a:r>
          </a:p>
          <a:p>
            <a:pPr lvl="0" algn="ctr" defTabSz="8724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0" dirty="0" smtClean="0">
                <a:solidFill>
                  <a:schemeClr val="accent3"/>
                </a:solidFill>
              </a:rPr>
              <a:t>* </a:t>
            </a:r>
            <a:r>
              <a:rPr lang="es-ES" sz="1200" kern="0" dirty="0" err="1" smtClean="0">
                <a:solidFill>
                  <a:schemeClr val="accent3"/>
                </a:solidFill>
              </a:rPr>
              <a:t>Invention</a:t>
            </a:r>
            <a:r>
              <a:rPr lang="es-ES" sz="1200" kern="0" dirty="0" smtClean="0">
                <a:solidFill>
                  <a:schemeClr val="accent3"/>
                </a:solidFill>
              </a:rPr>
              <a:t> of </a:t>
            </a:r>
            <a:r>
              <a:rPr lang="es-ES" sz="1200" kern="0" dirty="0" err="1" smtClean="0">
                <a:solidFill>
                  <a:schemeClr val="accent3"/>
                </a:solidFill>
              </a:rPr>
              <a:t>name</a:t>
            </a:r>
            <a:r>
              <a:rPr lang="es-ES" sz="1200" kern="0" dirty="0" smtClean="0">
                <a:solidFill>
                  <a:schemeClr val="accent3"/>
                </a:solidFill>
              </a:rPr>
              <a:t> </a:t>
            </a:r>
            <a:r>
              <a:rPr lang="es-ES" sz="1200" kern="0" dirty="0" err="1" smtClean="0">
                <a:solidFill>
                  <a:schemeClr val="accent3"/>
                </a:solidFill>
              </a:rPr>
              <a:t>to</a:t>
            </a:r>
            <a:r>
              <a:rPr lang="es-ES" sz="1200" kern="0" dirty="0" smtClean="0">
                <a:solidFill>
                  <a:schemeClr val="accent3"/>
                </a:solidFill>
              </a:rPr>
              <a:t> </a:t>
            </a:r>
            <a:r>
              <a:rPr lang="es-ES" sz="1200" kern="0" dirty="0" err="1" smtClean="0">
                <a:solidFill>
                  <a:schemeClr val="accent3"/>
                </a:solidFill>
              </a:rPr>
              <a:t>be</a:t>
            </a:r>
            <a:r>
              <a:rPr lang="es-ES" sz="1200" kern="0" dirty="0" smtClean="0">
                <a:solidFill>
                  <a:schemeClr val="accent3"/>
                </a:solidFill>
              </a:rPr>
              <a:t> </a:t>
            </a:r>
            <a:r>
              <a:rPr lang="es-ES" sz="1200" kern="0" dirty="0" err="1" smtClean="0">
                <a:solidFill>
                  <a:schemeClr val="accent3"/>
                </a:solidFill>
              </a:rPr>
              <a:t>credited</a:t>
            </a:r>
            <a:r>
              <a:rPr lang="es-ES" sz="1200" kern="0" dirty="0" smtClean="0">
                <a:solidFill>
                  <a:schemeClr val="accent3"/>
                </a:solidFill>
              </a:rPr>
              <a:t> </a:t>
            </a:r>
            <a:r>
              <a:rPr lang="es-ES" sz="1200" kern="0" dirty="0" err="1" smtClean="0">
                <a:solidFill>
                  <a:schemeClr val="accent3"/>
                </a:solidFill>
              </a:rPr>
              <a:t>to</a:t>
            </a:r>
            <a:r>
              <a:rPr lang="es-ES" sz="1200" kern="0" dirty="0" smtClean="0">
                <a:solidFill>
                  <a:schemeClr val="accent3"/>
                </a:solidFill>
              </a:rPr>
              <a:t> E. Ruiz Arriola</a:t>
            </a:r>
            <a:endParaRPr lang="en-US" sz="1200" kern="0" dirty="0">
              <a:solidFill>
                <a:schemeClr val="accent3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043614" y="766110"/>
            <a:ext cx="39928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724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chemeClr val="accent3"/>
                </a:solidFill>
              </a:rPr>
              <a:t>The </a:t>
            </a:r>
            <a:r>
              <a:rPr lang="el-GR" sz="2400" kern="0" dirty="0" smtClean="0">
                <a:solidFill>
                  <a:schemeClr val="accent3"/>
                </a:solidFill>
              </a:rPr>
              <a:t>σ</a:t>
            </a:r>
            <a:r>
              <a:rPr lang="es-ES" sz="2400" kern="0" dirty="0" smtClean="0">
                <a:solidFill>
                  <a:schemeClr val="accent3"/>
                </a:solidFill>
              </a:rPr>
              <a:t>-</a:t>
            </a:r>
            <a:r>
              <a:rPr lang="es-ES" sz="2400" kern="0" dirty="0" err="1" smtClean="0">
                <a:solidFill>
                  <a:schemeClr val="accent3"/>
                </a:solidFill>
              </a:rPr>
              <a:t>challenge</a:t>
            </a:r>
            <a:r>
              <a:rPr lang="es-ES" sz="2400" kern="0" dirty="0" smtClean="0">
                <a:solidFill>
                  <a:schemeClr val="accent3"/>
                </a:solidFill>
              </a:rPr>
              <a:t> </a:t>
            </a:r>
            <a:r>
              <a:rPr lang="es-ES" sz="2000" kern="0" dirty="0" err="1" smtClean="0">
                <a:solidFill>
                  <a:schemeClr val="accent3"/>
                </a:solidFill>
              </a:rPr>
              <a:t>requires</a:t>
            </a:r>
            <a:r>
              <a:rPr lang="es-ES" sz="2000" kern="0" dirty="0" smtClean="0">
                <a:solidFill>
                  <a:schemeClr val="accent3"/>
                </a:solidFill>
              </a:rPr>
              <a:t> </a:t>
            </a:r>
            <a:r>
              <a:rPr lang="es-ES" sz="2000" kern="0" dirty="0" err="1" smtClean="0">
                <a:solidFill>
                  <a:schemeClr val="accent3"/>
                </a:solidFill>
              </a:rPr>
              <a:t>the</a:t>
            </a:r>
            <a:r>
              <a:rPr lang="es-ES" sz="2000" kern="0" dirty="0" smtClean="0">
                <a:solidFill>
                  <a:schemeClr val="accent3"/>
                </a:solidFill>
              </a:rPr>
              <a:t> </a:t>
            </a:r>
            <a:r>
              <a:rPr lang="es-ES" sz="2000" kern="0" dirty="0" err="1" smtClean="0">
                <a:solidFill>
                  <a:schemeClr val="accent3"/>
                </a:solidFill>
              </a:rPr>
              <a:t>abilities</a:t>
            </a:r>
            <a:r>
              <a:rPr lang="es-ES" sz="2000" kern="0" dirty="0" smtClean="0">
                <a:solidFill>
                  <a:schemeClr val="accent3"/>
                </a:solidFill>
              </a:rPr>
              <a:t> of a </a:t>
            </a:r>
            <a:r>
              <a:rPr lang="es-ES" sz="2000" kern="0" dirty="0" err="1" smtClean="0">
                <a:solidFill>
                  <a:schemeClr val="accent3"/>
                </a:solidFill>
              </a:rPr>
              <a:t>not</a:t>
            </a:r>
            <a:r>
              <a:rPr lang="es-ES" sz="2000" kern="0" dirty="0" smtClean="0">
                <a:solidFill>
                  <a:schemeClr val="accent3"/>
                </a:solidFill>
              </a:rPr>
              <a:t> so </a:t>
            </a:r>
            <a:r>
              <a:rPr lang="es-ES" sz="2000" kern="0" dirty="0" err="1" smtClean="0">
                <a:solidFill>
                  <a:schemeClr val="accent3"/>
                </a:solidFill>
              </a:rPr>
              <a:t>glamorous</a:t>
            </a:r>
            <a:r>
              <a:rPr lang="es-ES" sz="2000" kern="0" dirty="0" smtClean="0">
                <a:solidFill>
                  <a:schemeClr val="accent3"/>
                </a:solidFill>
              </a:rPr>
              <a:t> </a:t>
            </a:r>
            <a:r>
              <a:rPr lang="es-ES" sz="2000" kern="0" dirty="0" err="1" smtClean="0">
                <a:solidFill>
                  <a:schemeClr val="accent3"/>
                </a:solidFill>
              </a:rPr>
              <a:t>author</a:t>
            </a:r>
            <a:r>
              <a:rPr lang="es-ES" sz="2000" kern="0" dirty="0" smtClean="0">
                <a:solidFill>
                  <a:schemeClr val="accent3"/>
                </a:solidFill>
              </a:rPr>
              <a:t>…</a:t>
            </a:r>
            <a:endParaRPr lang="en-US" sz="2000" kern="0" dirty="0">
              <a:solidFill>
                <a:schemeClr val="accent3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860032" y="6125234"/>
            <a:ext cx="4418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kern="0" dirty="0" err="1" smtClean="0">
                <a:solidFill>
                  <a:schemeClr val="accent3"/>
                </a:solidFill>
              </a:rPr>
              <a:t>Whose</a:t>
            </a:r>
            <a:r>
              <a:rPr lang="es-ES" kern="0" dirty="0" smtClean="0">
                <a:solidFill>
                  <a:schemeClr val="accent3"/>
                </a:solidFill>
              </a:rPr>
              <a:t> real </a:t>
            </a:r>
            <a:r>
              <a:rPr lang="es-ES" sz="2000" kern="0" dirty="0" err="1" smtClean="0">
                <a:solidFill>
                  <a:schemeClr val="accent3"/>
                </a:solidFill>
              </a:rPr>
              <a:t>identity</a:t>
            </a:r>
            <a:r>
              <a:rPr lang="es-ES" kern="0" dirty="0" smtClean="0">
                <a:solidFill>
                  <a:schemeClr val="accent3"/>
                </a:solidFill>
              </a:rPr>
              <a:t> </a:t>
            </a:r>
            <a:r>
              <a:rPr lang="es-ES" kern="0" dirty="0" err="1" smtClean="0">
                <a:solidFill>
                  <a:schemeClr val="accent3"/>
                </a:solidFill>
              </a:rPr>
              <a:t>is</a:t>
            </a:r>
            <a:r>
              <a:rPr lang="es-ES" kern="0" dirty="0" smtClean="0">
                <a:solidFill>
                  <a:schemeClr val="accent3"/>
                </a:solidFill>
              </a:rPr>
              <a:t> </a:t>
            </a:r>
            <a:r>
              <a:rPr lang="es-ES" kern="0" dirty="0" err="1" smtClean="0">
                <a:solidFill>
                  <a:schemeClr val="accent3"/>
                </a:solidFill>
              </a:rPr>
              <a:t>secret</a:t>
            </a:r>
            <a:r>
              <a:rPr lang="es-ES" kern="0" dirty="0" smtClean="0">
                <a:solidFill>
                  <a:schemeClr val="accent3"/>
                </a:solidFill>
              </a:rPr>
              <a:t> , of </a:t>
            </a:r>
            <a:r>
              <a:rPr lang="es-ES" kern="0" dirty="0" err="1" smtClean="0">
                <a:solidFill>
                  <a:schemeClr val="accent3"/>
                </a:solidFill>
              </a:rPr>
              <a:t>course</a:t>
            </a:r>
            <a:endParaRPr lang="es-E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44624"/>
            <a:ext cx="90364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</a:rPr>
              <a:t>The S-MATRIX RELOADED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authors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179512" y="972063"/>
            <a:ext cx="4656068" cy="5553281"/>
            <a:chOff x="203964" y="1304719"/>
            <a:chExt cx="4656068" cy="5553281"/>
          </a:xfrm>
        </p:grpSpPr>
        <p:grpSp>
          <p:nvGrpSpPr>
            <p:cNvPr id="26" name="25 Grupo"/>
            <p:cNvGrpSpPr/>
            <p:nvPr/>
          </p:nvGrpSpPr>
          <p:grpSpPr>
            <a:xfrm>
              <a:off x="203964" y="1304719"/>
              <a:ext cx="4656068" cy="5553281"/>
              <a:chOff x="203964" y="1304719"/>
              <a:chExt cx="4656068" cy="5553281"/>
            </a:xfrm>
          </p:grpSpPr>
          <p:pic>
            <p:nvPicPr>
              <p:cNvPr id="45057" name="Picture 1" descr="C:\Users\jrpelaez\Desktop\SMatrix.jpg"/>
              <p:cNvPicPr>
                <a:picLocks noChangeAspect="1" noChangeArrowheads="1"/>
              </p:cNvPicPr>
              <p:nvPr/>
            </p:nvPicPr>
            <p:blipFill>
              <a:blip r:embed="rId4"/>
              <a:srcRect l="18023" r="19065"/>
              <a:stretch>
                <a:fillRect/>
              </a:stretch>
            </p:blipFill>
            <p:spPr bwMode="auto">
              <a:xfrm>
                <a:off x="203964" y="1304719"/>
                <a:ext cx="4656068" cy="5553281"/>
              </a:xfrm>
              <a:prstGeom prst="rect">
                <a:avLst/>
              </a:prstGeom>
              <a:noFill/>
            </p:spPr>
          </p:pic>
          <p:sp>
            <p:nvSpPr>
              <p:cNvPr id="14" name="13 Rectángulo"/>
              <p:cNvSpPr/>
              <p:nvPr/>
            </p:nvSpPr>
            <p:spPr>
              <a:xfrm>
                <a:off x="323528" y="6551766"/>
                <a:ext cx="256826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100" kern="0" dirty="0" err="1" smtClean="0">
                    <a:solidFill>
                      <a:schemeClr val="accent3"/>
                    </a:solidFill>
                  </a:rPr>
                  <a:t>Based</a:t>
                </a:r>
                <a:r>
                  <a:rPr lang="es-ES" sz="1100" kern="0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s-ES" sz="1100" kern="0" dirty="0" err="1" smtClean="0">
                    <a:solidFill>
                      <a:schemeClr val="accent3"/>
                    </a:solidFill>
                  </a:rPr>
                  <a:t>on</a:t>
                </a:r>
                <a:r>
                  <a:rPr lang="es-ES" sz="1100" kern="0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s-ES" sz="1100" kern="0" dirty="0" err="1" smtClean="0">
                    <a:solidFill>
                      <a:schemeClr val="accent3"/>
                    </a:solidFill>
                  </a:rPr>
                  <a:t>an</a:t>
                </a:r>
                <a:r>
                  <a:rPr lang="es-ES" sz="1100" kern="0" dirty="0" smtClean="0">
                    <a:solidFill>
                      <a:schemeClr val="accent3"/>
                    </a:solidFill>
                  </a:rPr>
                  <a:t> idea </a:t>
                </a:r>
                <a:r>
                  <a:rPr lang="es-ES" sz="1100" kern="0" dirty="0" err="1" smtClean="0">
                    <a:solidFill>
                      <a:schemeClr val="accent3"/>
                    </a:solidFill>
                  </a:rPr>
                  <a:t>by</a:t>
                </a:r>
                <a:r>
                  <a:rPr lang="es-ES" sz="1100" kern="0" dirty="0" smtClean="0">
                    <a:solidFill>
                      <a:schemeClr val="accent3"/>
                    </a:solidFill>
                  </a:rPr>
                  <a:t> M. </a:t>
                </a:r>
                <a:r>
                  <a:rPr lang="es-ES" sz="1100" kern="0" dirty="0" err="1" smtClean="0">
                    <a:solidFill>
                      <a:schemeClr val="accent3"/>
                    </a:solidFill>
                  </a:rPr>
                  <a:t>Pennnington</a:t>
                </a:r>
                <a:endParaRPr lang="es-ES" sz="1100" dirty="0"/>
              </a:p>
            </p:txBody>
          </p:sp>
        </p:grpSp>
        <p:sp>
          <p:nvSpPr>
            <p:cNvPr id="20" name="19 Rectángulo"/>
            <p:cNvSpPr/>
            <p:nvPr/>
          </p:nvSpPr>
          <p:spPr>
            <a:xfrm rot="21017786">
              <a:off x="2147758" y="2696168"/>
              <a:ext cx="10560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100" b="1" kern="0" dirty="0" smtClean="0">
                  <a:solidFill>
                    <a:schemeClr val="accent3"/>
                  </a:solidFill>
                </a:rPr>
                <a:t>Neo-</a:t>
              </a:r>
              <a:r>
                <a:rPr lang="es-ES" sz="1100" b="1" kern="0" dirty="0" err="1" smtClean="0">
                  <a:solidFill>
                    <a:schemeClr val="accent3"/>
                  </a:solidFill>
                </a:rPr>
                <a:t>Regge</a:t>
              </a:r>
              <a:endParaRPr lang="es-ES" sz="1100" b="1" kern="0" dirty="0" smtClean="0">
                <a:solidFill>
                  <a:schemeClr val="accent3"/>
                </a:solidFill>
              </a:endParaRPr>
            </a:p>
            <a:p>
              <a:r>
                <a:rPr lang="es-ES" sz="1100" b="1" kern="0" dirty="0" err="1" smtClean="0">
                  <a:solidFill>
                    <a:schemeClr val="accent3"/>
                  </a:solidFill>
                </a:rPr>
                <a:t>Szczepaniak</a:t>
              </a:r>
              <a:endParaRPr lang="es-ES" sz="1100" b="1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3419872" y="1306508"/>
              <a:ext cx="1440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100" b="1" kern="0" dirty="0" err="1" smtClean="0"/>
                <a:t>Jenifer</a:t>
              </a:r>
              <a:r>
                <a:rPr lang="es-ES" sz="1100" b="1" kern="0" dirty="0" smtClean="0"/>
                <a:t> “Trinity”- Nebreda</a:t>
              </a:r>
              <a:endParaRPr lang="es-ES" sz="1100" b="1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1398919" y="1304719"/>
              <a:ext cx="144016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100" b="1" kern="0" dirty="0" smtClean="0"/>
                <a:t>T. </a:t>
              </a:r>
              <a:r>
                <a:rPr lang="es-ES" sz="1100" b="1" kern="0" dirty="0" err="1" smtClean="0"/>
                <a:t>Londergan</a:t>
              </a:r>
              <a:endParaRPr lang="es-ES" sz="1100" b="1" dirty="0"/>
            </a:p>
          </p:txBody>
        </p:sp>
        <p:sp>
          <p:nvSpPr>
            <p:cNvPr id="25" name="24 Rectángulo"/>
            <p:cNvSpPr/>
            <p:nvPr/>
          </p:nvSpPr>
          <p:spPr>
            <a:xfrm rot="20523075">
              <a:off x="224878" y="1435295"/>
              <a:ext cx="8640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100" b="1" kern="0" dirty="0" smtClean="0"/>
                <a:t>J.A.</a:t>
              </a:r>
            </a:p>
            <a:p>
              <a:pPr algn="ctr"/>
              <a:r>
                <a:rPr lang="es-ES" sz="1100" b="1" kern="0" dirty="0" smtClean="0"/>
                <a:t>Carrasco</a:t>
              </a:r>
              <a:endParaRPr lang="es-ES" sz="1100" b="1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7 0.16435 C -0.13819 0.10417 -0.32673 0.04398 -0.42448 0.00671 C -0.52222 -0.03056 -0.52934 -0.04514 -0.53628 -0.05972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 Box 2"/>
          <p:cNvSpPr txBox="1">
            <a:spLocks noChangeArrowheads="1"/>
          </p:cNvSpPr>
          <p:nvPr/>
        </p:nvSpPr>
        <p:spPr bwMode="auto">
          <a:xfrm>
            <a:off x="467544" y="299"/>
            <a:ext cx="837932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2" tIns="43637" rIns="87272" bIns="43637" anchor="ctr">
            <a:spAutoFit/>
          </a:bodyPr>
          <a:lstStyle/>
          <a:p>
            <a:pPr defTabSz="872436"/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INPUT:Analytic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continuation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to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complex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plane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of a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dispersive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analysis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of data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8442" name="Line 3"/>
          <p:cNvSpPr>
            <a:spLocks noChangeShapeType="1"/>
          </p:cNvSpPr>
          <p:nvPr/>
        </p:nvSpPr>
        <p:spPr bwMode="auto">
          <a:xfrm>
            <a:off x="14933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grpSp>
        <p:nvGrpSpPr>
          <p:cNvPr id="2" name="31 Grupo"/>
          <p:cNvGrpSpPr>
            <a:grpSpLocks/>
          </p:cNvGrpSpPr>
          <p:nvPr/>
        </p:nvGrpSpPr>
        <p:grpSpPr bwMode="auto">
          <a:xfrm>
            <a:off x="446506" y="5197567"/>
            <a:ext cx="6659808" cy="369332"/>
            <a:chOff x="522288" y="6156325"/>
            <a:chExt cx="7788275" cy="407206"/>
          </a:xfrm>
        </p:grpSpPr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954088" y="6156325"/>
              <a:ext cx="7356475" cy="40720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72436">
                <a:spcBef>
                  <a:spcPct val="50000"/>
                </a:spcBef>
              </a:pP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INPUT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for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our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purposes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: </a:t>
              </a:r>
              <a:r>
                <a:rPr lang="es-ES_tradnl" b="1" dirty="0" err="1" smtClean="0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b="1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l-GR" b="1" dirty="0" smtClean="0">
                  <a:solidFill>
                    <a:srgbClr val="00FFFF"/>
                  </a:solidFill>
                  <a:sym typeface="Symbol" pitchFamily="18" charset="2"/>
                </a:rPr>
                <a:t>σ</a:t>
              </a:r>
              <a:r>
                <a:rPr lang="es-ES_tradnl" b="1" dirty="0" smtClean="0">
                  <a:solidFill>
                    <a:srgbClr val="00FFFF"/>
                  </a:solidFill>
                  <a:sym typeface="Symbol" pitchFamily="18" charset="2"/>
                </a:rPr>
                <a:t> pole:</a:t>
              </a:r>
              <a:endParaRPr lang="es-ES_tradnl" b="1" dirty="0">
                <a:sym typeface="Symbol" pitchFamily="18" charset="2"/>
              </a:endParaRPr>
            </a:p>
          </p:txBody>
        </p:sp>
        <p:pic>
          <p:nvPicPr>
            <p:cNvPr id="32" name="Picture 19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288" y="6229350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14"/>
          <p:cNvGraphicFramePr>
            <a:graphicFrameLocks noChangeAspect="1"/>
          </p:cNvGraphicFramePr>
          <p:nvPr/>
        </p:nvGraphicFramePr>
        <p:xfrm>
          <a:off x="1043608" y="5805264"/>
          <a:ext cx="3278188" cy="666750"/>
        </p:xfrm>
        <a:graphic>
          <a:graphicData uri="http://schemas.openxmlformats.org/presentationml/2006/ole">
            <p:oleObj spid="_x0000_s5126" name="Ecuación" r:id="rId5" imgW="17275680" imgH="358704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292080" y="5770339"/>
          <a:ext cx="2432050" cy="701675"/>
        </p:xfrm>
        <a:graphic>
          <a:graphicData uri="http://schemas.openxmlformats.org/presentationml/2006/ole">
            <p:oleObj spid="_x0000_s5127" name="Ecuación" r:id="rId6" imgW="12811680" imgH="3776400" progId="Equation.3">
              <p:embed/>
            </p:oleObj>
          </a:graphicData>
        </a:graphic>
      </p:graphicFrame>
      <p:pic>
        <p:nvPicPr>
          <p:cNvPr id="12" name="Picture 2" descr="C:\Users\jrpelaez\Desktop\S0CDF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620688"/>
            <a:ext cx="7110244" cy="4576879"/>
          </a:xfrm>
          <a:prstGeom prst="rect">
            <a:avLst/>
          </a:prstGeom>
          <a:noFill/>
        </p:spPr>
      </p:pic>
    </p:spTree>
  </p:cSld>
  <p:clrMapOvr>
    <a:masterClrMapping/>
  </p:clrMapOvr>
  <p:transition advTm="3856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067944" y="1240399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</a:rPr>
              <a:t>Somewhat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better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agreement</a:t>
            </a:r>
            <a:r>
              <a:rPr lang="es-ES" sz="2000" dirty="0" smtClean="0">
                <a:solidFill>
                  <a:schemeClr val="bg1"/>
                </a:solidFill>
              </a:rPr>
              <a:t> in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resonance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region</a:t>
            </a:r>
            <a:r>
              <a:rPr lang="es-ES" sz="2000" dirty="0" smtClean="0">
                <a:solidFill>
                  <a:schemeClr val="bg1"/>
                </a:solidFill>
              </a:rPr>
              <a:t> of 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Regge</a:t>
            </a:r>
            <a:r>
              <a:rPr lang="es-ES" sz="2000" dirty="0" smtClean="0">
                <a:solidFill>
                  <a:schemeClr val="bg1"/>
                </a:solidFill>
              </a:rPr>
              <a:t> pole </a:t>
            </a:r>
            <a:r>
              <a:rPr lang="es-ES" sz="2000" dirty="0" err="1" smtClean="0">
                <a:solidFill>
                  <a:schemeClr val="bg1"/>
                </a:solidFill>
              </a:rPr>
              <a:t>dominated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amplitude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with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 </a:t>
            </a:r>
            <a:r>
              <a:rPr lang="es-ES" sz="2000" dirty="0" err="1" smtClean="0">
                <a:solidFill>
                  <a:schemeClr val="bg1"/>
                </a:solidFill>
              </a:rPr>
              <a:t>dispersive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amplitude</a:t>
            </a:r>
            <a:r>
              <a:rPr lang="es-ES" sz="2000" dirty="0" smtClean="0">
                <a:solidFill>
                  <a:schemeClr val="bg1"/>
                </a:solidFill>
              </a:rPr>
              <a:t>.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Imagen 8" descr="T-sig-GKPY.pdf"/>
          <p:cNvPicPr>
            <a:picLocks noChangeAspect="1"/>
          </p:cNvPicPr>
          <p:nvPr/>
        </p:nvPicPr>
        <p:blipFill>
          <a:blip r:embed="rId2">
            <a:lum bright="60000" contrast="-60000"/>
          </a:blip>
          <a:stretch>
            <a:fillRect/>
          </a:stretch>
        </p:blipFill>
        <p:spPr>
          <a:xfrm>
            <a:off x="971600" y="1268760"/>
            <a:ext cx="2701417" cy="51993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546607" y="-50467"/>
            <a:ext cx="3990530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Results</a:t>
            </a:r>
            <a:r>
              <a:rPr lang="es-ES_tradnl" sz="2100" dirty="0" smtClean="0">
                <a:solidFill>
                  <a:srgbClr val="00FFFF"/>
                </a:solidFill>
              </a:rPr>
              <a:t>: </a:t>
            </a:r>
            <a:r>
              <a:rPr lang="en-US" sz="2400" b="1" i="1" dirty="0" smtClean="0">
                <a:solidFill>
                  <a:srgbClr val="00FFFF"/>
                </a:solidFill>
              </a:rPr>
              <a:t>σ case (I = 0, J = 0)</a:t>
            </a: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14" name="CuadroTexto 6"/>
          <p:cNvSpPr txBox="1"/>
          <p:nvPr/>
        </p:nvSpPr>
        <p:spPr>
          <a:xfrm>
            <a:off x="4139952" y="3261464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So, </a:t>
            </a:r>
            <a:r>
              <a:rPr lang="es-ES" sz="2000" dirty="0" err="1" smtClean="0">
                <a:solidFill>
                  <a:schemeClr val="bg1"/>
                </a:solidFill>
              </a:rPr>
              <a:t>we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apply</a:t>
            </a:r>
            <a:r>
              <a:rPr lang="es-ES" sz="2000" dirty="0" smtClean="0">
                <a:solidFill>
                  <a:schemeClr val="bg1"/>
                </a:solidFill>
              </a:rPr>
              <a:t> a similar </a:t>
            </a:r>
            <a:r>
              <a:rPr lang="es-ES" sz="2000" dirty="0" err="1" smtClean="0">
                <a:solidFill>
                  <a:schemeClr val="bg1"/>
                </a:solidFill>
              </a:rPr>
              <a:t>procedure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but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now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for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f0(500)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3" name="Imagen 8" descr="T-sig-GKPY.pdf"/>
          <p:cNvPicPr>
            <a:picLocks noChangeAspect="1"/>
          </p:cNvPicPr>
          <p:nvPr/>
        </p:nvPicPr>
        <p:blipFill>
          <a:blip r:embed="rId2"/>
          <a:srcRect r="47448"/>
          <a:stretch>
            <a:fillRect/>
          </a:stretch>
        </p:blipFill>
        <p:spPr>
          <a:xfrm>
            <a:off x="971600" y="1268760"/>
            <a:ext cx="1419657" cy="519938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36806" y="404665"/>
            <a:ext cx="857859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prediction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for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i="1" dirty="0" smtClean="0">
                <a:solidFill>
                  <a:schemeClr val="bg1"/>
                </a:solidFill>
              </a:rPr>
              <a:t>σ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Regge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trajectory</a:t>
            </a:r>
            <a:r>
              <a:rPr lang="es-ES" sz="2000" dirty="0" smtClean="0">
                <a:solidFill>
                  <a:schemeClr val="bg1"/>
                </a:solidFill>
              </a:rPr>
              <a:t>, </a:t>
            </a:r>
            <a:r>
              <a:rPr lang="es-ES" sz="2000" dirty="0" err="1" smtClean="0">
                <a:solidFill>
                  <a:schemeClr val="bg1"/>
                </a:solidFill>
              </a:rPr>
              <a:t>is</a:t>
            </a:r>
            <a:r>
              <a:rPr lang="es-ES" sz="2000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19 Rectángulo"/>
          <p:cNvSpPr/>
          <p:nvPr/>
        </p:nvSpPr>
        <p:spPr>
          <a:xfrm>
            <a:off x="4084458" y="3861048"/>
            <a:ext cx="4808019" cy="2677656"/>
          </a:xfrm>
          <a:prstGeom prst="rect">
            <a:avLst/>
          </a:prstGeom>
          <a:solidFill>
            <a:srgbClr val="EBF1FA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/>
              <a:t>The</a:t>
            </a:r>
            <a:r>
              <a:rPr lang="es-ES" sz="2400" dirty="0" smtClean="0"/>
              <a:t> sigma </a:t>
            </a:r>
            <a:r>
              <a:rPr lang="es-ES" sz="2400" dirty="0" err="1" smtClean="0"/>
              <a:t>does</a:t>
            </a:r>
            <a:r>
              <a:rPr lang="es-ES" sz="2400" dirty="0" smtClean="0"/>
              <a:t> </a:t>
            </a:r>
            <a:r>
              <a:rPr lang="es-ES" sz="2400" b="1" dirty="0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fit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ordinary</a:t>
            </a:r>
            <a:r>
              <a:rPr lang="es-ES" sz="2400" dirty="0" smtClean="0"/>
              <a:t> </a:t>
            </a:r>
            <a:r>
              <a:rPr lang="es-ES" sz="2400" dirty="0" err="1" smtClean="0"/>
              <a:t>meson</a:t>
            </a:r>
            <a:r>
              <a:rPr lang="es-ES" sz="2400" dirty="0" smtClean="0"/>
              <a:t> </a:t>
            </a:r>
            <a:r>
              <a:rPr lang="es-ES" sz="2400" dirty="0" err="1" smtClean="0"/>
              <a:t>trajectory</a:t>
            </a:r>
            <a:endParaRPr lang="es-ES" sz="2400" dirty="0" smtClean="0"/>
          </a:p>
          <a:p>
            <a:pPr algn="ctr"/>
            <a:endParaRPr lang="es-ES" sz="2400" b="1" dirty="0" smtClean="0"/>
          </a:p>
          <a:p>
            <a:pPr algn="ctr"/>
            <a:r>
              <a:rPr lang="es-ES" sz="2400" b="1" dirty="0" err="1" smtClean="0"/>
              <a:t>Two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orders</a:t>
            </a:r>
            <a:r>
              <a:rPr lang="es-ES" sz="2400" b="1" dirty="0" smtClean="0"/>
              <a:t> of </a:t>
            </a:r>
            <a:r>
              <a:rPr lang="es-ES" sz="2400" b="1" dirty="0" err="1" smtClean="0"/>
              <a:t>magnitude</a:t>
            </a:r>
            <a:r>
              <a:rPr lang="es-ES" sz="2400" b="1" dirty="0" smtClean="0"/>
              <a:t> </a:t>
            </a:r>
            <a:r>
              <a:rPr lang="es-ES" sz="2400" dirty="0" err="1" smtClean="0"/>
              <a:t>flatter</a:t>
            </a:r>
            <a:r>
              <a:rPr lang="es-ES" sz="2400" dirty="0" smtClean="0"/>
              <a:t> </a:t>
            </a:r>
            <a:r>
              <a:rPr lang="es-ES" sz="2400" dirty="0" err="1" smtClean="0"/>
              <a:t>than</a:t>
            </a:r>
            <a:r>
              <a:rPr lang="es-ES" sz="2400" dirty="0" smtClean="0"/>
              <a:t> </a:t>
            </a:r>
            <a:r>
              <a:rPr lang="es-ES" sz="2400" dirty="0" err="1" smtClean="0"/>
              <a:t>other</a:t>
            </a:r>
            <a:r>
              <a:rPr lang="es-ES" sz="2400" dirty="0" smtClean="0"/>
              <a:t> </a:t>
            </a:r>
            <a:r>
              <a:rPr lang="es-ES" sz="2400" dirty="0" err="1" smtClean="0"/>
              <a:t>hadrons</a:t>
            </a:r>
            <a:endParaRPr lang="es-ES" sz="2400" dirty="0" smtClean="0"/>
          </a:p>
          <a:p>
            <a:pPr algn="ctr"/>
            <a:r>
              <a:rPr lang="es-ES" sz="2400" dirty="0" err="1" smtClean="0"/>
              <a:t>Typical</a:t>
            </a:r>
            <a:r>
              <a:rPr lang="es-ES" sz="2400" dirty="0" smtClean="0"/>
              <a:t> of </a:t>
            </a:r>
            <a:r>
              <a:rPr lang="es-ES" sz="2400" dirty="0" err="1" smtClean="0"/>
              <a:t>meson</a:t>
            </a:r>
            <a:r>
              <a:rPr lang="es-ES" sz="2400" dirty="0" smtClean="0"/>
              <a:t> </a:t>
            </a:r>
            <a:r>
              <a:rPr lang="es-ES" sz="2400" dirty="0" err="1" smtClean="0"/>
              <a:t>physics</a:t>
            </a:r>
            <a:r>
              <a:rPr lang="es-ES" sz="2400" dirty="0" smtClean="0"/>
              <a:t>?</a:t>
            </a:r>
          </a:p>
          <a:p>
            <a:pPr algn="ctr"/>
            <a:r>
              <a:rPr lang="es-ES" sz="2400" dirty="0" smtClean="0"/>
              <a:t>F</a:t>
            </a:r>
            <a:r>
              <a:rPr lang="el-GR" sz="2400" baseline="-25000" dirty="0" smtClean="0"/>
              <a:t>π</a:t>
            </a:r>
            <a:r>
              <a:rPr lang="es-ES" sz="2400" dirty="0" smtClean="0"/>
              <a:t> , m</a:t>
            </a:r>
            <a:r>
              <a:rPr lang="el-GR" sz="2400" baseline="-25000" dirty="0" smtClean="0"/>
              <a:t>π</a:t>
            </a:r>
            <a:r>
              <a:rPr lang="es-ES" sz="2400" baseline="-25000" dirty="0" smtClean="0"/>
              <a:t> </a:t>
            </a:r>
            <a:r>
              <a:rPr lang="es-ES" sz="2400" dirty="0" smtClean="0"/>
              <a:t>?</a:t>
            </a:r>
            <a:endParaRPr lang="es-ES" sz="2400" baseline="-25000" dirty="0" smtClean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46607" y="-50467"/>
            <a:ext cx="3990530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Results</a:t>
            </a:r>
            <a:r>
              <a:rPr lang="es-ES_tradnl" sz="2100" dirty="0" smtClean="0">
                <a:solidFill>
                  <a:srgbClr val="00FFFF"/>
                </a:solidFill>
              </a:rPr>
              <a:t>: </a:t>
            </a:r>
            <a:r>
              <a:rPr lang="en-US" sz="2400" b="1" i="1" dirty="0" smtClean="0">
                <a:solidFill>
                  <a:srgbClr val="00FFFF"/>
                </a:solidFill>
              </a:rPr>
              <a:t>σ case (I = 0, J = 0)</a:t>
            </a: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>
              <a:solidFill>
                <a:srgbClr val="00FFFF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635896" y="908720"/>
            <a:ext cx="4572000" cy="7266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 NOT </a:t>
            </a:r>
            <a:r>
              <a:rPr lang="es-ES" dirty="0" err="1" smtClean="0">
                <a:solidFill>
                  <a:schemeClr val="bg1"/>
                </a:solidFill>
              </a:rPr>
              <a:t>approximately</a:t>
            </a:r>
            <a:r>
              <a:rPr lang="es-ES" dirty="0" smtClean="0">
                <a:solidFill>
                  <a:schemeClr val="bg1"/>
                </a:solidFill>
              </a:rPr>
              <a:t> real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 NOT linear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551118" y="1635329"/>
            <a:ext cx="2592288" cy="3942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intercept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6300192" y="1628800"/>
            <a:ext cx="2520278" cy="3942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dirty="0" err="1" smtClean="0">
                <a:solidFill>
                  <a:schemeClr val="bg1"/>
                </a:solidFill>
              </a:rPr>
              <a:t>slope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563888" y="3220292"/>
            <a:ext cx="2160239" cy="4247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dirty="0" smtClean="0">
                <a:solidFill>
                  <a:schemeClr val="bg1"/>
                </a:solidFill>
              </a:rPr>
              <a:t>α</a:t>
            </a:r>
            <a:r>
              <a:rPr lang="es-ES" baseline="-25000" dirty="0" smtClean="0">
                <a:solidFill>
                  <a:schemeClr val="bg1"/>
                </a:solidFill>
              </a:rPr>
              <a:t>0</a:t>
            </a:r>
            <a:r>
              <a:rPr lang="es-ES" dirty="0" smtClean="0">
                <a:solidFill>
                  <a:schemeClr val="bg1"/>
                </a:solidFill>
              </a:rPr>
              <a:t>= 0.52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6372199" y="3220292"/>
            <a:ext cx="2520278" cy="4247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dirty="0" smtClean="0">
                <a:solidFill>
                  <a:schemeClr val="bg1"/>
                </a:solidFill>
              </a:rPr>
              <a:t>α</a:t>
            </a:r>
            <a:r>
              <a:rPr lang="es-ES" dirty="0" smtClean="0">
                <a:solidFill>
                  <a:schemeClr val="bg1"/>
                </a:solidFill>
              </a:rPr>
              <a:t>’ = 0.913 GeV</a:t>
            </a:r>
            <a:r>
              <a:rPr lang="es-ES" baseline="30000" dirty="0" smtClean="0">
                <a:solidFill>
                  <a:schemeClr val="bg1"/>
                </a:solidFill>
              </a:rPr>
              <a:t>-2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CuadroTexto 13"/>
          <p:cNvSpPr txBox="1"/>
          <p:nvPr/>
        </p:nvSpPr>
        <p:spPr>
          <a:xfrm>
            <a:off x="3801924" y="2679303"/>
            <a:ext cx="501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Compare </a:t>
            </a:r>
            <a:r>
              <a:rPr lang="es-ES" sz="2000" dirty="0" err="1" smtClean="0">
                <a:solidFill>
                  <a:schemeClr val="bg1"/>
                </a:solidFill>
              </a:rPr>
              <a:t>with</a:t>
            </a:r>
            <a:r>
              <a:rPr lang="es-ES" sz="2000" dirty="0" smtClean="0">
                <a:solidFill>
                  <a:schemeClr val="bg1"/>
                </a:solidFill>
              </a:rPr>
              <a:t> 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rho </a:t>
            </a:r>
            <a:r>
              <a:rPr lang="es-ES" sz="2000" dirty="0" err="1" smtClean="0">
                <a:solidFill>
                  <a:schemeClr val="bg1"/>
                </a:solidFill>
              </a:rPr>
              <a:t>result</a:t>
            </a:r>
            <a:r>
              <a:rPr lang="es-E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1" name="30 Grupo"/>
          <p:cNvGrpSpPr/>
          <p:nvPr/>
        </p:nvGrpSpPr>
        <p:grpSpPr>
          <a:xfrm>
            <a:off x="336806" y="908720"/>
            <a:ext cx="3214312" cy="5629984"/>
            <a:chOff x="336806" y="1240224"/>
            <a:chExt cx="3214312" cy="4996841"/>
          </a:xfrm>
        </p:grpSpPr>
        <p:sp>
          <p:nvSpPr>
            <p:cNvPr id="28" name="27 Rectángulo"/>
            <p:cNvSpPr/>
            <p:nvPr/>
          </p:nvSpPr>
          <p:spPr>
            <a:xfrm>
              <a:off x="336806" y="1240224"/>
              <a:ext cx="1441788" cy="498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endParaRPr lang="es-ES" sz="2000" dirty="0" err="1" smtClean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pic>
          <p:nvPicPr>
            <p:cNvPr id="41987" name="Picture 3" descr="C:\Users\jrpelaez\Desktop\Páginas desdePLB729-2014- Londergan-Nebreda-Pelaez-Szczepaniak-Regge trajectories of sigma and rh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1560" y="1240224"/>
              <a:ext cx="2939558" cy="4996841"/>
            </a:xfrm>
            <a:prstGeom prst="rect">
              <a:avLst/>
            </a:prstGeom>
            <a:noFill/>
          </p:spPr>
        </p:pic>
        <p:pic>
          <p:nvPicPr>
            <p:cNvPr id="41988" name="Picture 4" descr="C:\Users\jrpelaez\Desktop\Páginas desdePLB729-2014- Londergan-Nebreda-Pelaez-Szczepaniak-Regge trajectories of sigma and rh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2204" y="1268760"/>
              <a:ext cx="377608" cy="4716000"/>
            </a:xfrm>
            <a:prstGeom prst="rect">
              <a:avLst/>
            </a:prstGeom>
            <a:noFill/>
          </p:spPr>
        </p:pic>
        <p:sp>
          <p:nvSpPr>
            <p:cNvPr id="27" name="26 Rectángulo"/>
            <p:cNvSpPr/>
            <p:nvPr/>
          </p:nvSpPr>
          <p:spPr>
            <a:xfrm>
              <a:off x="336806" y="1240224"/>
              <a:ext cx="562786" cy="16084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endParaRPr lang="es-ES" sz="2000" dirty="0" err="1" smtClean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702000" y="2848634"/>
              <a:ext cx="149780" cy="1556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endParaRPr lang="es-ES" sz="2000" dirty="0" err="1" smtClean="0">
                <a:solidFill>
                  <a:srgbClr val="00FFFF"/>
                </a:solidFill>
                <a:sym typeface="Symbol" pitchFamily="18" charset="2"/>
              </a:endParaRPr>
            </a:p>
          </p:txBody>
        </p:sp>
      </p:grpSp>
      <p:pic>
        <p:nvPicPr>
          <p:cNvPr id="41989" name="Picture 5" descr="C:\Users\jrpelaez\Desktop\Páginas desdePLB729-2014- Londergan-Nebreda-Pelaez-Szczepaniak-Regge trajectories of sigma and rho.jpg"/>
          <p:cNvPicPr>
            <a:picLocks noChangeAspect="1" noChangeArrowheads="1"/>
          </p:cNvPicPr>
          <p:nvPr/>
        </p:nvPicPr>
        <p:blipFill>
          <a:blip r:embed="rId4"/>
          <a:srcRect l="4836" t="19851" r="54401" b="9925"/>
          <a:stretch>
            <a:fillRect/>
          </a:stretch>
        </p:blipFill>
        <p:spPr bwMode="auto">
          <a:xfrm>
            <a:off x="3669340" y="1988840"/>
            <a:ext cx="2414828" cy="505592"/>
          </a:xfrm>
          <a:prstGeom prst="rect">
            <a:avLst/>
          </a:prstGeom>
          <a:noFill/>
        </p:spPr>
      </p:pic>
      <p:sp>
        <p:nvSpPr>
          <p:cNvPr id="32" name="31 Rectángulo"/>
          <p:cNvSpPr/>
          <p:nvPr/>
        </p:nvSpPr>
        <p:spPr>
          <a:xfrm>
            <a:off x="9684568" y="2262528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 defTabSz="995974">
              <a:spcBef>
                <a:spcPct val="50000"/>
              </a:spcBef>
            </a:pPr>
            <a:endParaRPr lang="es-ES" sz="2000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pic>
        <p:nvPicPr>
          <p:cNvPr id="33" name="Picture 5" descr="C:\Users\jrpelaez\Desktop\Páginas desdePLB729-2014- Londergan-Nebreda-Pelaez-Szczepaniak-Regge trajectories of sigma and rho.jpg"/>
          <p:cNvPicPr>
            <a:picLocks noChangeAspect="1" noChangeArrowheads="1"/>
          </p:cNvPicPr>
          <p:nvPr/>
        </p:nvPicPr>
        <p:blipFill>
          <a:blip r:embed="rId4"/>
          <a:srcRect l="49565" t="19851" r="6045" b="9925"/>
          <a:stretch>
            <a:fillRect/>
          </a:stretch>
        </p:blipFill>
        <p:spPr bwMode="auto">
          <a:xfrm>
            <a:off x="6285696" y="1987304"/>
            <a:ext cx="2629703" cy="505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36995" y="-50467"/>
            <a:ext cx="4009766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Results</a:t>
            </a:r>
            <a:r>
              <a:rPr lang="es-ES_tradnl" sz="2100" dirty="0" smtClean="0">
                <a:solidFill>
                  <a:srgbClr val="00FFFF"/>
                </a:solidFill>
              </a:rPr>
              <a:t>: </a:t>
            </a:r>
            <a:r>
              <a:rPr lang="en-US" sz="2400" b="1" i="1" dirty="0" smtClean="0">
                <a:solidFill>
                  <a:srgbClr val="00FFFF"/>
                </a:solidFill>
              </a:rPr>
              <a:t>σ vs. </a:t>
            </a:r>
            <a:r>
              <a:rPr lang="el-GR" sz="2400" b="1" i="1" dirty="0" smtClean="0">
                <a:solidFill>
                  <a:srgbClr val="00FFFF"/>
                </a:solidFill>
              </a:rPr>
              <a:t>ρ</a:t>
            </a:r>
            <a:r>
              <a:rPr lang="es-ES" sz="2400" b="1" i="1" dirty="0" smtClean="0">
                <a:solidFill>
                  <a:srgbClr val="00FFFF"/>
                </a:solidFill>
              </a:rPr>
              <a:t> </a:t>
            </a:r>
            <a:r>
              <a:rPr lang="es-ES" sz="2400" b="1" i="1" dirty="0" err="1" smtClean="0">
                <a:solidFill>
                  <a:srgbClr val="00FFFF"/>
                </a:solidFill>
              </a:rPr>
              <a:t>trajectories</a:t>
            </a:r>
            <a:endParaRPr lang="en-US" sz="2400" b="1" i="1" dirty="0" smtClean="0">
              <a:solidFill>
                <a:srgbClr val="00FFFF"/>
              </a:solidFill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>
              <a:solidFill>
                <a:srgbClr val="00FFFF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9684568" y="2262528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 defTabSz="995974">
              <a:spcBef>
                <a:spcPct val="50000"/>
              </a:spcBef>
            </a:pPr>
            <a:endParaRPr lang="es-ES" sz="2000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pic>
        <p:nvPicPr>
          <p:cNvPr id="46082" name="Picture 2" descr="C:\Users\jrpelaez\Desktop\Páginas desdePLB729-2014- Londergan-Nebreda-Pelaez-Szczepaniak-Regge trajectories of sigma and rho.jpg"/>
          <p:cNvPicPr>
            <a:picLocks noChangeAspect="1" noChangeArrowheads="1"/>
          </p:cNvPicPr>
          <p:nvPr/>
        </p:nvPicPr>
        <p:blipFill>
          <a:blip r:embed="rId2"/>
          <a:srcRect l="9775" r="51752"/>
          <a:stretch>
            <a:fillRect/>
          </a:stretch>
        </p:blipFill>
        <p:spPr bwMode="auto">
          <a:xfrm>
            <a:off x="395536" y="1107411"/>
            <a:ext cx="5486939" cy="5652032"/>
          </a:xfrm>
          <a:prstGeom prst="rect">
            <a:avLst/>
          </a:prstGeom>
          <a:noFill/>
        </p:spPr>
      </p:pic>
      <p:sp>
        <p:nvSpPr>
          <p:cNvPr id="22" name="CuadroTexto 13"/>
          <p:cNvSpPr txBox="1"/>
          <p:nvPr/>
        </p:nvSpPr>
        <p:spPr>
          <a:xfrm>
            <a:off x="336806" y="618538"/>
            <a:ext cx="857859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err="1" smtClean="0">
                <a:solidFill>
                  <a:schemeClr val="bg1"/>
                </a:solidFill>
              </a:rPr>
              <a:t>Using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same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scale</a:t>
            </a:r>
            <a:r>
              <a:rPr lang="es-ES" sz="2000" dirty="0" smtClean="0">
                <a:solidFill>
                  <a:schemeClr val="bg1"/>
                </a:solidFill>
              </a:rPr>
              <a:t>….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CuadroTexto 6"/>
          <p:cNvSpPr txBox="1"/>
          <p:nvPr/>
        </p:nvSpPr>
        <p:spPr>
          <a:xfrm>
            <a:off x="6179368" y="5436004"/>
            <a:ext cx="2736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No </a:t>
            </a:r>
            <a:r>
              <a:rPr lang="es-ES" sz="2000" dirty="0" err="1" smtClean="0">
                <a:solidFill>
                  <a:schemeClr val="bg1"/>
                </a:solidFill>
              </a:rPr>
              <a:t>evident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err="1" smtClean="0">
                <a:solidFill>
                  <a:schemeClr val="bg1"/>
                </a:solidFill>
              </a:rPr>
              <a:t>Regge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partners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err="1" smtClean="0">
                <a:solidFill>
                  <a:schemeClr val="bg1"/>
                </a:solidFill>
              </a:rPr>
              <a:t>for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f0(500)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762000" y="620688"/>
            <a:ext cx="80010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IF WE INSISTED in </a:t>
            </a:r>
            <a:r>
              <a:rPr lang="es-ES" sz="2000" dirty="0" err="1" smtClean="0">
                <a:solidFill>
                  <a:schemeClr val="bg1"/>
                </a:solidFill>
              </a:rPr>
              <a:t>fixing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 </a:t>
            </a:r>
            <a:r>
              <a:rPr lang="en-US" sz="2000" i="1" dirty="0">
                <a:solidFill>
                  <a:schemeClr val="bg1"/>
                </a:solidFill>
              </a:rPr>
              <a:t>α’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to an “ordinary” value ~ 1 GeV</a:t>
            </a:r>
            <a:r>
              <a:rPr lang="en-US" sz="2000" baseline="30000" dirty="0" smtClean="0">
                <a:solidFill>
                  <a:schemeClr val="bg1"/>
                </a:solidFill>
              </a:rPr>
              <a:t>-2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pic>
        <p:nvPicPr>
          <p:cNvPr id="13" name="Imagen 12" descr="sig-natural-trajectory-color.pdf"/>
          <p:cNvPicPr>
            <a:picLocks noChangeAspect="1"/>
          </p:cNvPicPr>
          <p:nvPr/>
        </p:nvPicPr>
        <p:blipFill>
          <a:blip r:embed="rId3"/>
          <a:srcRect l="7159" t="4632" r="21477" b="20846"/>
          <a:stretch>
            <a:fillRect/>
          </a:stretch>
        </p:blipFill>
        <p:spPr>
          <a:xfrm>
            <a:off x="1488280" y="1196752"/>
            <a:ext cx="6036048" cy="48706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46607" y="-50467"/>
            <a:ext cx="3990530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Results</a:t>
            </a:r>
            <a:r>
              <a:rPr lang="es-ES_tradnl" sz="2100" dirty="0" smtClean="0">
                <a:solidFill>
                  <a:srgbClr val="00FFFF"/>
                </a:solidFill>
              </a:rPr>
              <a:t>: </a:t>
            </a:r>
            <a:r>
              <a:rPr lang="en-US" sz="2400" b="1" i="1" dirty="0" smtClean="0">
                <a:solidFill>
                  <a:srgbClr val="00FFFF"/>
                </a:solidFill>
              </a:rPr>
              <a:t>σ case (I = 0, J = 0)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>
              <a:solidFill>
                <a:srgbClr val="00FFFF"/>
              </a:solidFill>
            </a:endParaRPr>
          </a:p>
        </p:txBody>
      </p:sp>
      <p:sp>
        <p:nvSpPr>
          <p:cNvPr id="6" name="19 Rectángulo"/>
          <p:cNvSpPr/>
          <p:nvPr/>
        </p:nvSpPr>
        <p:spPr>
          <a:xfrm>
            <a:off x="0" y="5877272"/>
            <a:ext cx="4032447" cy="830997"/>
          </a:xfrm>
          <a:prstGeom prst="rect">
            <a:avLst/>
          </a:prstGeom>
          <a:solidFill>
            <a:srgbClr val="EBF1FA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/>
              <a:t>The</a:t>
            </a:r>
            <a:r>
              <a:rPr lang="es-ES" sz="2400" dirty="0" smtClean="0"/>
              <a:t> data </a:t>
            </a:r>
            <a:r>
              <a:rPr lang="es-ES" sz="2400" dirty="0" err="1" smtClean="0"/>
              <a:t>description</a:t>
            </a:r>
            <a:endParaRPr lang="es-ES" sz="2400" dirty="0" smtClean="0"/>
          </a:p>
          <a:p>
            <a:pPr algn="ctr"/>
            <a:r>
              <a:rPr lang="es-ES" sz="2400" dirty="0" err="1" smtClean="0"/>
              <a:t>would</a:t>
            </a:r>
            <a:r>
              <a:rPr lang="es-ES" sz="2400" dirty="0" smtClean="0"/>
              <a:t> </a:t>
            </a:r>
            <a:r>
              <a:rPr lang="es-ES" sz="2400" dirty="0" err="1" smtClean="0"/>
              <a:t>be</a:t>
            </a:r>
            <a:r>
              <a:rPr lang="es-ES" sz="2400" dirty="0" smtClean="0"/>
              <a:t> </a:t>
            </a:r>
            <a:r>
              <a:rPr lang="es-ES" sz="2400" dirty="0" err="1" smtClean="0"/>
              <a:t>severely</a:t>
            </a:r>
            <a:r>
              <a:rPr lang="es-ES" sz="2400" dirty="0" smtClean="0"/>
              <a:t> </a:t>
            </a:r>
            <a:r>
              <a:rPr lang="es-ES" sz="2400" dirty="0" err="1" smtClean="0"/>
              <a:t>spoilt</a:t>
            </a:r>
            <a:endParaRPr lang="es-ES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683568" y="83671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not-ordinary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…</a:t>
            </a:r>
            <a:endParaRPr kumimoji="0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3200" kern="0" dirty="0" smtClean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683568" y="198884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  <a:normAutofit fontScale="82500" lnSpcReduction="10000"/>
          </a:bodyPr>
          <a:lstStyle/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3200" kern="0" dirty="0" smtClean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</a:t>
            </a:r>
            <a:r>
              <a:rPr kumimoji="0" lang="es-ES_trad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then</a:t>
            </a:r>
            <a:r>
              <a:rPr kumimoji="0" lang="es-ES_trad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Can </a:t>
            </a:r>
            <a:r>
              <a:rPr lang="es-ES_tradnl" sz="32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we</a:t>
            </a:r>
            <a:r>
              <a:rPr lang="es-ES_tradnl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32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identify</a:t>
            </a:r>
            <a:r>
              <a:rPr lang="es-ES_tradnl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32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s-ES_tradnl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32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dynamics</a:t>
            </a:r>
            <a:r>
              <a:rPr lang="es-ES_tradnl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es-ES_tradnl" sz="32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s-ES_tradnl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3200" kern="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trajectory</a:t>
            </a:r>
            <a:r>
              <a:rPr lang="es-ES_tradnl" sz="32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835968" y="429309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_tradnl" sz="2000" kern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q</a:t>
            </a:r>
            <a:r>
              <a:rPr kumimoji="0" lang="es-ES_trad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uite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yet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 </a:t>
            </a:r>
            <a:r>
              <a:rPr kumimoji="0" lang="es-ES_trad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but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</a:p>
          <a:p>
            <a:pPr marL="0" marR="0" lvl="0" indent="0" algn="ctr" defTabSz="8724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3200" kern="0" dirty="0" smtClean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/>
          <p:cNvSpPr txBox="1"/>
          <p:nvPr/>
        </p:nvSpPr>
        <p:spPr>
          <a:xfrm>
            <a:off x="82605" y="116632"/>
            <a:ext cx="560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err="1" smtClean="0">
                <a:solidFill>
                  <a:schemeClr val="bg1"/>
                </a:solidFill>
              </a:rPr>
              <a:t>Ploting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trajectories</a:t>
            </a:r>
            <a:r>
              <a:rPr lang="es-ES" sz="2000" dirty="0" smtClean="0">
                <a:solidFill>
                  <a:schemeClr val="bg1"/>
                </a:solidFill>
              </a:rPr>
              <a:t> in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complex</a:t>
            </a:r>
            <a:r>
              <a:rPr lang="es-ES" sz="2000" dirty="0" smtClean="0">
                <a:solidFill>
                  <a:schemeClr val="bg1"/>
                </a:solidFill>
              </a:rPr>
              <a:t> J </a:t>
            </a:r>
            <a:r>
              <a:rPr lang="es-ES" sz="2000" dirty="0" err="1" smtClean="0">
                <a:solidFill>
                  <a:schemeClr val="bg1"/>
                </a:solidFill>
              </a:rPr>
              <a:t>plane</a:t>
            </a:r>
            <a:r>
              <a:rPr lang="es-E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7108" name="Picture 4" descr="C:\Users\jrpelaez\Desktop\Páginas desdePLB729-2014- Londergan-Nebreda-Pelaez-Szczepaniak-Regge trajectories of sigma and rho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05" y="567574"/>
            <a:ext cx="5569515" cy="4733633"/>
          </a:xfrm>
          <a:prstGeom prst="rect">
            <a:avLst/>
          </a:prstGeom>
          <a:noFill/>
        </p:spPr>
      </p:pic>
      <p:grpSp>
        <p:nvGrpSpPr>
          <p:cNvPr id="27" name="26 Grupo"/>
          <p:cNvGrpSpPr/>
          <p:nvPr/>
        </p:nvGrpSpPr>
        <p:grpSpPr>
          <a:xfrm>
            <a:off x="82605" y="116632"/>
            <a:ext cx="8859021" cy="5184575"/>
            <a:chOff x="82605" y="116632"/>
            <a:chExt cx="8859021" cy="5184575"/>
          </a:xfrm>
        </p:grpSpPr>
        <p:grpSp>
          <p:nvGrpSpPr>
            <p:cNvPr id="26" name="25 Grupo"/>
            <p:cNvGrpSpPr/>
            <p:nvPr/>
          </p:nvGrpSpPr>
          <p:grpSpPr>
            <a:xfrm>
              <a:off x="82605" y="116632"/>
              <a:ext cx="8665859" cy="5184575"/>
              <a:chOff x="298629" y="947629"/>
              <a:chExt cx="8665859" cy="5184575"/>
            </a:xfrm>
          </p:grpSpPr>
          <p:pic>
            <p:nvPicPr>
              <p:cNvPr id="47110" name="Picture 6" descr="C:\Users\jrpelaez\Desktop\Páginas desdePLB729-2014- Londergan-Nebreda-Pelaez-Szczepaniak-Regge trajectories of sigma and rho-C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8629" y="1398571"/>
                <a:ext cx="5569515" cy="4733633"/>
              </a:xfrm>
              <a:prstGeom prst="rect">
                <a:avLst/>
              </a:prstGeom>
              <a:noFill/>
            </p:spPr>
          </p:pic>
          <p:sp>
            <p:nvSpPr>
              <p:cNvPr id="24" name="CuadroTexto 13"/>
              <p:cNvSpPr txBox="1"/>
              <p:nvPr/>
            </p:nvSpPr>
            <p:spPr>
              <a:xfrm>
                <a:off x="5940152" y="947629"/>
                <a:ext cx="30243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Striking similarity with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Yukawa potentials at low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energy: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24 Rectángulo"/>
            <p:cNvSpPr/>
            <p:nvPr/>
          </p:nvSpPr>
          <p:spPr>
            <a:xfrm>
              <a:off x="6660232" y="899428"/>
              <a:ext cx="2281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i="1" dirty="0" smtClean="0">
                  <a:solidFill>
                    <a:schemeClr val="bg1"/>
                  </a:solidFill>
                </a:rPr>
                <a:t>V(r)=−Ga </a:t>
              </a:r>
              <a:r>
                <a:rPr lang="es-ES" i="1" dirty="0" err="1" smtClean="0">
                  <a:solidFill>
                    <a:schemeClr val="bg1"/>
                  </a:solidFill>
                </a:rPr>
                <a:t>exp</a:t>
              </a:r>
              <a:r>
                <a:rPr lang="es-ES" i="1" dirty="0" smtClean="0">
                  <a:solidFill>
                    <a:schemeClr val="bg1"/>
                  </a:solidFill>
                </a:rPr>
                <a:t>(−r/a)/r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2771800" y="4293096"/>
            <a:ext cx="2689195" cy="1867906"/>
            <a:chOff x="2771800" y="4293096"/>
            <a:chExt cx="2689195" cy="1867906"/>
          </a:xfrm>
        </p:grpSpPr>
        <p:sp>
          <p:nvSpPr>
            <p:cNvPr id="11" name="CuadroTexto 13"/>
            <p:cNvSpPr txBox="1"/>
            <p:nvPr/>
          </p:nvSpPr>
          <p:spPr>
            <a:xfrm>
              <a:off x="2771800" y="5733256"/>
              <a:ext cx="2689195" cy="42774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s-ES" sz="2000" dirty="0" err="1" smtClean="0">
                  <a:solidFill>
                    <a:schemeClr val="bg1"/>
                  </a:solidFill>
                </a:rPr>
                <a:t>Ordinary</a:t>
              </a:r>
              <a:r>
                <a:rPr lang="es-ES" sz="2000" dirty="0" smtClean="0">
                  <a:solidFill>
                    <a:schemeClr val="bg1"/>
                  </a:solidFill>
                </a:rPr>
                <a:t> </a:t>
              </a:r>
              <a:r>
                <a:rPr lang="el-GR" sz="2000" dirty="0" smtClean="0">
                  <a:solidFill>
                    <a:schemeClr val="bg1"/>
                  </a:solidFill>
                </a:rPr>
                <a:t>ρ</a:t>
              </a:r>
              <a:r>
                <a:rPr lang="es-ES" sz="2000" dirty="0" smtClean="0">
                  <a:solidFill>
                    <a:schemeClr val="bg1"/>
                  </a:solidFill>
                </a:rPr>
                <a:t> </a:t>
              </a:r>
              <a:r>
                <a:rPr lang="es-ES" sz="2000" dirty="0" err="1" smtClean="0">
                  <a:solidFill>
                    <a:schemeClr val="bg1"/>
                  </a:solidFill>
                </a:rPr>
                <a:t>trajectory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12 Conector recto de flecha"/>
            <p:cNvCxnSpPr/>
            <p:nvPr/>
          </p:nvCxnSpPr>
          <p:spPr bwMode="auto">
            <a:xfrm flipH="1" flipV="1">
              <a:off x="3635896" y="4293096"/>
              <a:ext cx="216024" cy="1440160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18 Grupo"/>
          <p:cNvGrpSpPr/>
          <p:nvPr/>
        </p:nvGrpSpPr>
        <p:grpSpPr>
          <a:xfrm>
            <a:off x="82605" y="4653136"/>
            <a:ext cx="1897107" cy="1767101"/>
            <a:chOff x="2771800" y="4797152"/>
            <a:chExt cx="1897107" cy="1767101"/>
          </a:xfrm>
        </p:grpSpPr>
        <p:sp>
          <p:nvSpPr>
            <p:cNvPr id="20" name="CuadroTexto 13"/>
            <p:cNvSpPr txBox="1"/>
            <p:nvPr/>
          </p:nvSpPr>
          <p:spPr>
            <a:xfrm>
              <a:off x="2771800" y="5733256"/>
              <a:ext cx="1897107" cy="8309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s-ES" sz="2000" dirty="0" smtClean="0">
                  <a:solidFill>
                    <a:schemeClr val="bg1"/>
                  </a:solidFill>
                </a:rPr>
                <a:t>Non-</a:t>
              </a:r>
              <a:r>
                <a:rPr lang="es-ES" sz="2000" dirty="0" err="1" smtClean="0">
                  <a:solidFill>
                    <a:schemeClr val="bg1"/>
                  </a:solidFill>
                </a:rPr>
                <a:t>ordinary</a:t>
              </a:r>
              <a:r>
                <a:rPr lang="es-ES" sz="2000" dirty="0" smtClean="0">
                  <a:solidFill>
                    <a:schemeClr val="bg1"/>
                  </a:solidFill>
                </a:rPr>
                <a:t> </a:t>
              </a:r>
              <a:r>
                <a:rPr lang="el-GR" sz="2000" dirty="0" smtClean="0">
                  <a:solidFill>
                    <a:schemeClr val="bg1"/>
                  </a:solidFill>
                </a:rPr>
                <a:t>σ</a:t>
              </a:r>
              <a:r>
                <a:rPr lang="es-ES" sz="2000" dirty="0" smtClean="0">
                  <a:solidFill>
                    <a:schemeClr val="bg1"/>
                  </a:solidFill>
                </a:rPr>
                <a:t> </a:t>
              </a:r>
              <a:r>
                <a:rPr lang="es-ES" sz="2000" dirty="0" err="1" smtClean="0">
                  <a:solidFill>
                    <a:schemeClr val="bg1"/>
                  </a:solidFill>
                </a:rPr>
                <a:t>trajectory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20 Conector recto de flecha"/>
            <p:cNvCxnSpPr/>
            <p:nvPr/>
          </p:nvCxnSpPr>
          <p:spPr bwMode="auto">
            <a:xfrm flipV="1">
              <a:off x="3851920" y="4797152"/>
              <a:ext cx="528955" cy="93610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8" name="CuadroTexto 13"/>
          <p:cNvSpPr txBox="1"/>
          <p:nvPr/>
        </p:nvSpPr>
        <p:spPr>
          <a:xfrm>
            <a:off x="5838351" y="1628800"/>
            <a:ext cx="33056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Our result is mimicked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with  a=0.5 GeV</a:t>
            </a:r>
            <a:r>
              <a:rPr lang="en-US" sz="2000" baseline="30000" dirty="0" smtClean="0">
                <a:solidFill>
                  <a:schemeClr val="bg1"/>
                </a:solidFill>
              </a:rPr>
              <a:t>-1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 to compare with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S-wave </a:t>
            </a:r>
            <a:r>
              <a:rPr lang="el-GR" sz="2000" dirty="0" smtClean="0">
                <a:solidFill>
                  <a:schemeClr val="bg1"/>
                </a:solidFill>
              </a:rPr>
              <a:t>ππ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scattering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length</a:t>
            </a:r>
            <a:r>
              <a:rPr lang="es-ES" sz="2000" dirty="0" smtClean="0">
                <a:solidFill>
                  <a:schemeClr val="bg1"/>
                </a:solidFill>
              </a:rPr>
              <a:t> 1.6 </a:t>
            </a:r>
            <a:r>
              <a:rPr lang="en-US" sz="2000" dirty="0" smtClean="0">
                <a:solidFill>
                  <a:schemeClr val="bg1"/>
                </a:solidFill>
              </a:rPr>
              <a:t>GeV</a:t>
            </a:r>
            <a:r>
              <a:rPr lang="en-US" sz="2000" baseline="30000" dirty="0" smtClean="0">
                <a:solidFill>
                  <a:schemeClr val="bg1"/>
                </a:solidFill>
              </a:rPr>
              <a:t>-1</a:t>
            </a:r>
          </a:p>
          <a:p>
            <a:pPr>
              <a:lnSpc>
                <a:spcPct val="120000"/>
              </a:lnSpc>
            </a:pPr>
            <a:endParaRPr lang="en-US" sz="2000" baseline="30000" dirty="0" smtClean="0">
              <a:solidFill>
                <a:schemeClr val="bg1"/>
              </a:solidFill>
            </a:endParaRPr>
          </a:p>
        </p:txBody>
      </p:sp>
      <p:grpSp>
        <p:nvGrpSpPr>
          <p:cNvPr id="31" name="30 Grupo"/>
          <p:cNvGrpSpPr/>
          <p:nvPr/>
        </p:nvGrpSpPr>
        <p:grpSpPr>
          <a:xfrm>
            <a:off x="82605" y="578297"/>
            <a:ext cx="8627682" cy="6113422"/>
            <a:chOff x="82605" y="578297"/>
            <a:chExt cx="8627682" cy="6113422"/>
          </a:xfrm>
        </p:grpSpPr>
        <p:pic>
          <p:nvPicPr>
            <p:cNvPr id="47109" name="Picture 5" descr="C:\Users\jrpelaez\Desktop\Páginas desdePLB729-2014- Londergan-Nebreda-Pelaez-Szczepaniak-Regge trajectories of sigma and rho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605" y="578297"/>
              <a:ext cx="5569515" cy="4733633"/>
            </a:xfrm>
            <a:prstGeom prst="rect">
              <a:avLst/>
            </a:prstGeom>
            <a:noFill/>
          </p:spPr>
        </p:pic>
        <p:sp>
          <p:nvSpPr>
            <p:cNvPr id="29" name="CuadroTexto 13"/>
            <p:cNvSpPr txBox="1"/>
            <p:nvPr/>
          </p:nvSpPr>
          <p:spPr>
            <a:xfrm>
              <a:off x="410432" y="5860722"/>
              <a:ext cx="82998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 smtClean="0">
                  <a:solidFill>
                    <a:schemeClr val="bg1"/>
                  </a:solidFill>
                </a:rPr>
                <a:t>The extrapolation of our trajectory also follows a Yukawa but deviates at</a:t>
              </a:r>
            </a:p>
            <a:p>
              <a:pPr>
                <a:lnSpc>
                  <a:spcPct val="120000"/>
                </a:lnSpc>
              </a:pPr>
              <a:r>
                <a:rPr lang="en-US" sz="2000" dirty="0" smtClean="0">
                  <a:solidFill>
                    <a:schemeClr val="bg1"/>
                  </a:solidFill>
                </a:rPr>
                <a:t>very high energy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5940152" y="3814014"/>
            <a:ext cx="252028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“a” </a:t>
            </a:r>
            <a:r>
              <a:rPr lang="en-US" sz="2000" dirty="0" smtClean="0">
                <a:solidFill>
                  <a:schemeClr val="bg1"/>
                </a:solidFill>
              </a:rPr>
              <a:t>rather small !!!</a:t>
            </a:r>
          </a:p>
          <a:p>
            <a:pPr>
              <a:lnSpc>
                <a:spcPct val="120000"/>
              </a:lnSpc>
            </a:pPr>
            <a:endParaRPr lang="en-US" baseline="300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21114" y="620688"/>
            <a:ext cx="8571366" cy="1008112"/>
          </a:xfrm>
        </p:spPr>
        <p:txBody>
          <a:bodyPr>
            <a:normAutofit lnSpcReduction="10000"/>
          </a:bodyPr>
          <a:lstStyle/>
          <a:p>
            <a:pPr lvl="1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Particles with same </a:t>
            </a:r>
            <a:r>
              <a:rPr lang="en-US" sz="2000" dirty="0">
                <a:solidFill>
                  <a:schemeClr val="bg1"/>
                </a:solidFill>
              </a:rPr>
              <a:t>quantum numbers and signature (τ=(-</a:t>
            </a:r>
            <a:r>
              <a:rPr lang="en-US" sz="2000" dirty="0" smtClean="0">
                <a:solidFill>
                  <a:schemeClr val="bg1"/>
                </a:solidFill>
              </a:rPr>
              <a:t>1)</a:t>
            </a:r>
            <a:r>
              <a:rPr lang="en-US" sz="2000" baseline="30000" dirty="0" smtClean="0">
                <a:solidFill>
                  <a:schemeClr val="bg1"/>
                </a:solidFill>
              </a:rPr>
              <a:t>J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</a:p>
          <a:p>
            <a:pPr lvl="1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can be classified in </a:t>
            </a:r>
            <a:r>
              <a:rPr lang="en-US" sz="2000" b="1" dirty="0" smtClean="0">
                <a:solidFill>
                  <a:schemeClr val="bg1"/>
                </a:solidFill>
              </a:rPr>
              <a:t>linear trajectories of</a:t>
            </a:r>
            <a:r>
              <a:rPr lang="en-US" sz="2000" dirty="0" smtClean="0">
                <a:solidFill>
                  <a:schemeClr val="bg1"/>
                </a:solidFill>
              </a:rPr>
              <a:t> (mass)</a:t>
            </a:r>
            <a:r>
              <a:rPr lang="en-US" sz="2000" baseline="30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 vs. (spin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000" dirty="0" smtClean="0">
                <a:solidFill>
                  <a:schemeClr val="bg1"/>
                </a:solidFill>
              </a:rPr>
              <a:t>with a “</a:t>
            </a:r>
            <a:r>
              <a:rPr lang="en-US" sz="2000" b="1" dirty="0" smtClean="0">
                <a:solidFill>
                  <a:schemeClr val="bg1"/>
                </a:solidFill>
              </a:rPr>
              <a:t>universal” slope of ~1 GeV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-2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 lvl="1" algn="ctr">
              <a:lnSpc>
                <a:spcPct val="110000"/>
              </a:lnSpc>
              <a:spcBef>
                <a:spcPts val="1276"/>
              </a:spcBef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14" name="Imagen 13" descr="Captura de pantalla 2013-05-07 a las 05.28.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700808"/>
            <a:ext cx="3826315" cy="3246248"/>
          </a:xfrm>
          <a:prstGeom prst="rect">
            <a:avLst/>
          </a:prstGeom>
        </p:spPr>
      </p:pic>
      <p:pic>
        <p:nvPicPr>
          <p:cNvPr id="15" name="Imagen 14" descr="Captura de pantalla 2013-05-07 a las 05.28.3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871" y="1700808"/>
            <a:ext cx="3750114" cy="326896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70570" y="-23826"/>
            <a:ext cx="3945646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Introduction</a:t>
            </a:r>
            <a:r>
              <a:rPr lang="es-ES_tradnl" sz="2100" dirty="0" smtClean="0">
                <a:solidFill>
                  <a:srgbClr val="00FFFF"/>
                </a:solidFill>
              </a:rPr>
              <a:t>: </a:t>
            </a:r>
            <a:r>
              <a:rPr lang="es-ES_tradnl" sz="2100" dirty="0" err="1" smtClean="0">
                <a:solidFill>
                  <a:srgbClr val="00FFFF"/>
                </a:solidFill>
              </a:rPr>
              <a:t>Regge</a:t>
            </a:r>
            <a:r>
              <a:rPr lang="es-ES_tradnl" sz="2100" dirty="0" smtClean="0">
                <a:solidFill>
                  <a:srgbClr val="00FFFF"/>
                </a:solidFill>
              </a:rPr>
              <a:t> </a:t>
            </a:r>
            <a:r>
              <a:rPr lang="es-ES_tradnl" sz="2100" dirty="0" err="1" smtClean="0">
                <a:solidFill>
                  <a:srgbClr val="00FFFF"/>
                </a:solidFill>
              </a:rPr>
              <a:t>trajectories</a:t>
            </a:r>
            <a:endParaRPr lang="es-ES_tradnl" sz="2100" dirty="0">
              <a:solidFill>
                <a:srgbClr val="00FFFF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67561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7" name="CuadroTexto 21"/>
          <p:cNvSpPr txBox="1"/>
          <p:nvPr/>
        </p:nvSpPr>
        <p:spPr>
          <a:xfrm>
            <a:off x="3811116" y="4969768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Anisovich-Anisovich-Sarantsev-Phys.Rev.D62.051502-4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28618" y="5517232"/>
            <a:ext cx="911538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  <a:noAutofit/>
          </a:bodyPr>
          <a:lstStyle/>
          <a:p>
            <a:pPr marL="709636" marR="0" lvl="1" indent="-272723" defTabSz="872436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Warning…, resonances have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a width, and this variable here is… “ only M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2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”</a:t>
            </a:r>
          </a:p>
          <a:p>
            <a:pPr marL="709636" marR="0" lvl="1" indent="-272723" defTabSz="872436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solidFill>
                  <a:schemeClr val="bg1"/>
                </a:solidFill>
              </a:rPr>
              <a:t>…some authors use width as uncertainty</a:t>
            </a:r>
          </a:p>
          <a:p>
            <a:pPr marL="709636" marR="0" lvl="1" indent="-272723" defTabSz="872436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bg1"/>
              </a:solidFill>
            </a:endParaRPr>
          </a:p>
          <a:p>
            <a:pPr marL="709636" marR="0" lvl="1" indent="-272723" defTabSz="872436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709636" marR="0" lvl="1" indent="-272723" defTabSz="872436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709636" marR="0" lvl="1" indent="-272723" defTabSz="872436" rtl="0" eaLnBrk="0" fontAlgn="base" latinLnBrk="0" hangingPunct="0">
              <a:lnSpc>
                <a:spcPct val="110000"/>
              </a:lnSpc>
              <a:spcBef>
                <a:spcPts val="127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9512" y="692696"/>
            <a:ext cx="92170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Analytic constraints on </a:t>
            </a:r>
            <a:r>
              <a:rPr lang="en-US" sz="2000" dirty="0" err="1">
                <a:solidFill>
                  <a:schemeClr val="bg1"/>
                </a:solidFill>
              </a:rPr>
              <a:t>Regge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trajectories as integral equations. 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Consistent treatment of the width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Fitting JUST </a:t>
            </a:r>
            <a:r>
              <a:rPr lang="en-US" sz="2000" b="1" dirty="0">
                <a:solidFill>
                  <a:schemeClr val="bg1"/>
                </a:solidFill>
              </a:rPr>
              <a:t>the pole position and </a:t>
            </a:r>
            <a:r>
              <a:rPr lang="en-US" sz="2000" b="1" dirty="0" smtClean="0">
                <a:solidFill>
                  <a:schemeClr val="bg1"/>
                </a:solidFill>
              </a:rPr>
              <a:t>residue of an isolated resonance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</a:p>
          <a:p>
            <a:pPr>
              <a:spcBef>
                <a:spcPts val="1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    yields its </a:t>
            </a:r>
            <a:r>
              <a:rPr lang="en-US" sz="2000" dirty="0" err="1" smtClean="0">
                <a:solidFill>
                  <a:schemeClr val="bg1"/>
                </a:solidFill>
              </a:rPr>
              <a:t>Regge</a:t>
            </a:r>
            <a:r>
              <a:rPr lang="en-US" sz="2000" dirty="0" smtClean="0">
                <a:solidFill>
                  <a:schemeClr val="bg1"/>
                </a:solidFill>
              </a:rPr>
              <a:t> trajectory parameters</a:t>
            </a:r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</a:rPr>
              <a:t>ρ, f2 and f2’</a:t>
            </a:r>
            <a:r>
              <a:rPr lang="en-US" sz="2000" dirty="0" smtClean="0">
                <a:solidFill>
                  <a:schemeClr val="bg1"/>
                </a:solidFill>
              </a:rPr>
              <a:t> trajectories: </a:t>
            </a:r>
            <a:r>
              <a:rPr lang="en-US" sz="2000" u="sng" dirty="0" smtClean="0">
                <a:solidFill>
                  <a:schemeClr val="bg1"/>
                </a:solidFill>
              </a:rPr>
              <a:t>COME OUT </a:t>
            </a:r>
            <a:r>
              <a:rPr lang="en-US" sz="2000" dirty="0" smtClean="0">
                <a:solidFill>
                  <a:schemeClr val="bg1"/>
                </a:solidFill>
              </a:rPr>
              <a:t>LINEAR,  with universal parameters.</a:t>
            </a:r>
          </a:p>
          <a:p>
            <a:pPr>
              <a:spcBef>
                <a:spcPts val="1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Linear trajectories are not imposed nor naturally arising from number of subtractions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 σ</a:t>
            </a:r>
            <a:r>
              <a:rPr lang="en-US" sz="2000" dirty="0">
                <a:solidFill>
                  <a:schemeClr val="bg1"/>
                </a:solidFill>
              </a:rPr>
              <a:t> trajectory: </a:t>
            </a:r>
            <a:r>
              <a:rPr lang="en-US" sz="2000" dirty="0" smtClean="0">
                <a:solidFill>
                  <a:schemeClr val="bg1"/>
                </a:solidFill>
              </a:rPr>
              <a:t>NON-LINEAR.</a:t>
            </a:r>
          </a:p>
          <a:p>
            <a:pPr>
              <a:spcBef>
                <a:spcPts val="1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                      Trajectory slope </a:t>
            </a:r>
            <a:r>
              <a:rPr lang="en-US" sz="2000" b="1" dirty="0" smtClean="0">
                <a:solidFill>
                  <a:schemeClr val="bg1"/>
                </a:solidFill>
              </a:rPr>
              <a:t>two </a:t>
            </a:r>
            <a:r>
              <a:rPr lang="en-US" sz="2000" b="1" dirty="0">
                <a:solidFill>
                  <a:schemeClr val="bg1"/>
                </a:solidFill>
              </a:rPr>
              <a:t>orders of magnitude smaller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No </a:t>
            </a:r>
            <a:r>
              <a:rPr lang="en-US" sz="2000" dirty="0" err="1" smtClean="0">
                <a:solidFill>
                  <a:schemeClr val="bg1"/>
                </a:solidFill>
              </a:rPr>
              <a:t>partnerts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If we force the </a:t>
            </a:r>
            <a:r>
              <a:rPr lang="en-US" sz="2000" i="1" dirty="0">
                <a:solidFill>
                  <a:schemeClr val="bg1"/>
                </a:solidFill>
              </a:rPr>
              <a:t>σ</a:t>
            </a:r>
            <a:r>
              <a:rPr lang="en-US" sz="2000" dirty="0">
                <a:solidFill>
                  <a:schemeClr val="bg1"/>
                </a:solidFill>
              </a:rPr>
              <a:t> trajectory to have </a:t>
            </a:r>
            <a:r>
              <a:rPr lang="en-US" sz="2000" dirty="0" smtClean="0">
                <a:solidFill>
                  <a:schemeClr val="bg1"/>
                </a:solidFill>
              </a:rPr>
              <a:t>universal slope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data </a:t>
            </a:r>
            <a:r>
              <a:rPr lang="en-US" sz="2000" dirty="0">
                <a:solidFill>
                  <a:schemeClr val="bg1"/>
                </a:solidFill>
              </a:rPr>
              <a:t>description </a:t>
            </a:r>
            <a:r>
              <a:rPr lang="en-US" sz="2000" dirty="0" smtClean="0">
                <a:solidFill>
                  <a:schemeClr val="bg1"/>
                </a:solidFill>
              </a:rPr>
              <a:t>ruined 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At low energies, striking similarities with trajectories of Yukawa potential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61071" y="-27384"/>
            <a:ext cx="1361605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" sz="2100" dirty="0" err="1" smtClean="0">
                <a:solidFill>
                  <a:srgbClr val="00FFFF"/>
                </a:solidFill>
              </a:rPr>
              <a:t>Summary</a:t>
            </a:r>
            <a:endParaRPr lang="en-US" sz="2400" b="1" i="1" dirty="0" smtClean="0">
              <a:solidFill>
                <a:srgbClr val="00FFFF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73283" y="-27384"/>
            <a:ext cx="1137186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" sz="2100" dirty="0" smtClean="0">
                <a:solidFill>
                  <a:srgbClr val="00FFFF"/>
                </a:solidFill>
              </a:rPr>
              <a:t>Outlook</a:t>
            </a:r>
            <a:endParaRPr lang="en-US" sz="2400" b="1" i="1" dirty="0" smtClean="0">
              <a:solidFill>
                <a:srgbClr val="00FFFF"/>
              </a:solidFill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>
              <a:solidFill>
                <a:srgbClr val="00FFFF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8468" y="836712"/>
            <a:ext cx="8354011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Different mass case (kappa, K*…)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Meson-nucleon (Delta, etc…)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Similar non-linear behavior for other non-ordinary states?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Coupled channels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Microscopic models, relation to compositeness, etc…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70570" y="-23826"/>
            <a:ext cx="3945646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Introduction</a:t>
            </a:r>
            <a:r>
              <a:rPr lang="es-ES_tradnl" sz="2100" dirty="0" smtClean="0">
                <a:solidFill>
                  <a:srgbClr val="00FFFF"/>
                </a:solidFill>
              </a:rPr>
              <a:t>: </a:t>
            </a:r>
            <a:r>
              <a:rPr lang="es-ES_tradnl" sz="2100" dirty="0" err="1" smtClean="0">
                <a:solidFill>
                  <a:srgbClr val="00FFFF"/>
                </a:solidFill>
              </a:rPr>
              <a:t>Regge</a:t>
            </a:r>
            <a:r>
              <a:rPr lang="es-ES_tradnl" sz="2100" dirty="0" smtClean="0">
                <a:solidFill>
                  <a:srgbClr val="00FFFF"/>
                </a:solidFill>
              </a:rPr>
              <a:t> </a:t>
            </a:r>
            <a:r>
              <a:rPr lang="es-ES_tradnl" sz="2100" dirty="0" err="1" smtClean="0">
                <a:solidFill>
                  <a:srgbClr val="00FFFF"/>
                </a:solidFill>
              </a:rPr>
              <a:t>trajectories</a:t>
            </a:r>
            <a:endParaRPr lang="es-ES_tradnl" sz="2100" dirty="0">
              <a:solidFill>
                <a:srgbClr val="00FFFF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67561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 bwMode="auto">
          <a:xfrm>
            <a:off x="-252536" y="1580599"/>
            <a:ext cx="93245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  <a:normAutofit/>
          </a:bodyPr>
          <a:lstStyle/>
          <a:p>
            <a:pPr marL="709636" marR="0" lvl="1" indent="-272723" defTabSz="872436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bg1"/>
                </a:solidFill>
              </a:rPr>
              <a:t>Quark-antiquark and </a:t>
            </a:r>
            <a:r>
              <a:rPr lang="en-US" sz="2000" kern="0" dirty="0" err="1" smtClean="0">
                <a:solidFill>
                  <a:schemeClr val="bg1"/>
                </a:solidFill>
              </a:rPr>
              <a:t>qqq</a:t>
            </a:r>
            <a:r>
              <a:rPr lang="en-US" sz="2000" kern="0" dirty="0" smtClean="0">
                <a:solidFill>
                  <a:schemeClr val="bg1"/>
                </a:solidFill>
              </a:rPr>
              <a:t> states are well accommodated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in these trajectories</a:t>
            </a: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 bwMode="auto">
          <a:xfrm>
            <a:off x="-252536" y="716503"/>
            <a:ext cx="93245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  <a:normAutofit/>
          </a:bodyPr>
          <a:lstStyle/>
          <a:p>
            <a:pPr marL="709636" marR="0" lvl="1" indent="-272723" defTabSz="872436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Particles on each trajectory are somehow related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by similar dynamics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45008" y="2708920"/>
            <a:ext cx="6429966" cy="1200329"/>
          </a:xfrm>
          <a:prstGeom prst="rect">
            <a:avLst/>
          </a:prstGeom>
          <a:ln>
            <a:solidFill>
              <a:srgbClr val="00FFFF"/>
            </a:solidFill>
          </a:ln>
        </p:spPr>
        <p:txBody>
          <a:bodyPr wrap="none">
            <a:spAutoFit/>
          </a:bodyPr>
          <a:lstStyle/>
          <a:p>
            <a:pPr algn="ctr" defTabSz="995974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sym typeface="Symbol" pitchFamily="18" charset="2"/>
              </a:rPr>
              <a:t>Thus “ordinary” mesons,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usually identified as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qqbar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states</a:t>
            </a:r>
            <a:r>
              <a:rPr lang="en-US" b="1" dirty="0" smtClean="0">
                <a:solidFill>
                  <a:schemeClr val="bg1"/>
                </a:solidFill>
                <a:sym typeface="Symbol" pitchFamily="18" charset="2"/>
              </a:rPr>
              <a:t>,</a:t>
            </a:r>
            <a:endParaRPr lang="es-ES_tradnl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 defTabSz="995974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sym typeface="Symbol" pitchFamily="18" charset="2"/>
              </a:rPr>
              <a:t>fit within </a:t>
            </a:r>
          </a:p>
          <a:p>
            <a:pPr algn="ctr" defTabSz="995974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sym typeface="Symbol" pitchFamily="18" charset="2"/>
              </a:rPr>
              <a:t>linear </a:t>
            </a:r>
            <a:r>
              <a:rPr lang="en-US" b="1" dirty="0" err="1" smtClean="0">
                <a:solidFill>
                  <a:schemeClr val="bg1"/>
                </a:solidFill>
                <a:sym typeface="Symbol" pitchFamily="18" charset="2"/>
              </a:rPr>
              <a:t>Regge</a:t>
            </a:r>
            <a:r>
              <a:rPr lang="en-US" b="1" dirty="0" smtClean="0">
                <a:solidFill>
                  <a:schemeClr val="bg1"/>
                </a:solidFill>
                <a:sym typeface="Symbol" pitchFamily="18" charset="2"/>
              </a:rPr>
              <a:t> trajectories</a:t>
            </a:r>
          </a:p>
        </p:txBody>
      </p:sp>
      <p:sp>
        <p:nvSpPr>
          <p:cNvPr id="15" name="CuadroTexto 8"/>
          <p:cNvSpPr txBox="1"/>
          <p:nvPr/>
        </p:nvSpPr>
        <p:spPr>
          <a:xfrm>
            <a:off x="467544" y="486916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</a:rPr>
              <a:t>But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if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other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resonances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have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different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nature</a:t>
            </a:r>
            <a:r>
              <a:rPr lang="es-ES" sz="20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                                       …. </a:t>
            </a:r>
            <a:r>
              <a:rPr lang="es-ES" sz="2000" dirty="0" err="1" smtClean="0">
                <a:solidFill>
                  <a:schemeClr val="bg1"/>
                </a:solidFill>
              </a:rPr>
              <a:t>they</a:t>
            </a:r>
            <a:r>
              <a:rPr lang="es-ES" sz="2000" dirty="0" smtClean="0">
                <a:solidFill>
                  <a:schemeClr val="bg1"/>
                </a:solidFill>
              </a:rPr>
              <a:t> do </a:t>
            </a:r>
            <a:r>
              <a:rPr lang="es-ES" sz="2000" dirty="0" err="1" smtClean="0">
                <a:solidFill>
                  <a:schemeClr val="bg1"/>
                </a:solidFill>
              </a:rPr>
              <a:t>not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have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to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fit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well</a:t>
            </a:r>
            <a:r>
              <a:rPr lang="es-ES" sz="2000" dirty="0" smtClean="0">
                <a:solidFill>
                  <a:schemeClr val="bg1"/>
                </a:solidFill>
              </a:rPr>
              <a:t> in </a:t>
            </a:r>
            <a:r>
              <a:rPr lang="es-ES" sz="2000" dirty="0" err="1" smtClean="0">
                <a:solidFill>
                  <a:schemeClr val="bg1"/>
                </a:solidFill>
              </a:rPr>
              <a:t>this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scheme</a:t>
            </a:r>
            <a:endParaRPr lang="es-ES" sz="20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8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70570" y="-23826"/>
            <a:ext cx="3945646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Introduction</a:t>
            </a:r>
            <a:r>
              <a:rPr lang="es-ES_tradnl" sz="2100" dirty="0" smtClean="0">
                <a:solidFill>
                  <a:srgbClr val="00FFFF"/>
                </a:solidFill>
              </a:rPr>
              <a:t>: </a:t>
            </a:r>
            <a:r>
              <a:rPr lang="es-ES_tradnl" sz="2100" dirty="0" err="1" smtClean="0">
                <a:solidFill>
                  <a:srgbClr val="00FFFF"/>
                </a:solidFill>
              </a:rPr>
              <a:t>Regge</a:t>
            </a:r>
            <a:r>
              <a:rPr lang="es-ES_tradnl" sz="2100" dirty="0" smtClean="0">
                <a:solidFill>
                  <a:srgbClr val="00FFFF"/>
                </a:solidFill>
              </a:rPr>
              <a:t> </a:t>
            </a:r>
            <a:r>
              <a:rPr lang="es-ES_tradnl" sz="2100" dirty="0" err="1" smtClean="0">
                <a:solidFill>
                  <a:srgbClr val="00FFFF"/>
                </a:solidFill>
              </a:rPr>
              <a:t>trajectories</a:t>
            </a:r>
            <a:endParaRPr lang="es-ES_tradnl" sz="2100" dirty="0">
              <a:solidFill>
                <a:srgbClr val="00FFFF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67561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grpSp>
        <p:nvGrpSpPr>
          <p:cNvPr id="23" name="22 Grupo"/>
          <p:cNvGrpSpPr/>
          <p:nvPr/>
        </p:nvGrpSpPr>
        <p:grpSpPr>
          <a:xfrm>
            <a:off x="1115616" y="1221491"/>
            <a:ext cx="7558803" cy="1452970"/>
            <a:chOff x="1115616" y="1221491"/>
            <a:chExt cx="7558803" cy="1452970"/>
          </a:xfrm>
        </p:grpSpPr>
        <p:grpSp>
          <p:nvGrpSpPr>
            <p:cNvPr id="8" name="16 Grupo"/>
            <p:cNvGrpSpPr/>
            <p:nvPr/>
          </p:nvGrpSpPr>
          <p:grpSpPr>
            <a:xfrm>
              <a:off x="1115616" y="1221491"/>
              <a:ext cx="7217567" cy="1117669"/>
              <a:chOff x="378148" y="5292799"/>
              <a:chExt cx="9717684" cy="1440160"/>
            </a:xfrm>
          </p:grpSpPr>
          <p:pic>
            <p:nvPicPr>
              <p:cNvPr id="11" name="Picture 4" descr="C:\Users\jrpelaez\Desktop\Páginas desdeAnisovich-Sarantsev-Regge sentenc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8148" y="5292799"/>
                <a:ext cx="9717684" cy="1440160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</a:ln>
            </p:spPr>
          </p:pic>
          <p:cxnSp>
            <p:nvCxnSpPr>
              <p:cNvPr id="12" name="11 Conector recto"/>
              <p:cNvCxnSpPr/>
              <p:nvPr/>
            </p:nvCxnSpPr>
            <p:spPr bwMode="auto">
              <a:xfrm>
                <a:off x="8659068" y="5724847"/>
                <a:ext cx="864096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12 Conector recto"/>
              <p:cNvCxnSpPr/>
              <p:nvPr/>
            </p:nvCxnSpPr>
            <p:spPr bwMode="auto">
              <a:xfrm>
                <a:off x="594172" y="6300911"/>
                <a:ext cx="885698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14 Conector recto"/>
              <p:cNvCxnSpPr/>
              <p:nvPr/>
            </p:nvCxnSpPr>
            <p:spPr bwMode="auto">
              <a:xfrm>
                <a:off x="594172" y="6696000"/>
                <a:ext cx="633670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8" name="CuadroTexto 21"/>
            <p:cNvSpPr txBox="1"/>
            <p:nvPr/>
          </p:nvSpPr>
          <p:spPr>
            <a:xfrm>
              <a:off x="3264219" y="2366684"/>
              <a:ext cx="541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Anisovich-Anisovich-Sarantsev-Phys.Rev.D62.051502-4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CuadroTexto 8"/>
          <p:cNvSpPr txBox="1"/>
          <p:nvPr/>
        </p:nvSpPr>
        <p:spPr>
          <a:xfrm>
            <a:off x="522785" y="2859033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</a:rPr>
              <a:t>Other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authors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considered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that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since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f0(500) </a:t>
            </a:r>
            <a:r>
              <a:rPr lang="es-ES" sz="2000" b="1" dirty="0" err="1" smtClean="0">
                <a:solidFill>
                  <a:schemeClr val="bg1"/>
                </a:solidFill>
              </a:rPr>
              <a:t>had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such</a:t>
            </a:r>
            <a:r>
              <a:rPr lang="es-ES" sz="2000" b="1" dirty="0" smtClean="0">
                <a:solidFill>
                  <a:schemeClr val="bg1"/>
                </a:solidFill>
              </a:rPr>
              <a:t> a </a:t>
            </a:r>
            <a:r>
              <a:rPr lang="es-ES" sz="2000" b="1" dirty="0" err="1" smtClean="0">
                <a:solidFill>
                  <a:schemeClr val="bg1"/>
                </a:solidFill>
              </a:rPr>
              <a:t>big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uncertainty</a:t>
            </a:r>
            <a:r>
              <a:rPr lang="es-ES" sz="2000" b="1" dirty="0" smtClean="0">
                <a:solidFill>
                  <a:schemeClr val="bg1"/>
                </a:solidFill>
              </a:rPr>
              <a:t> in te PDG </a:t>
            </a:r>
            <a:r>
              <a:rPr lang="es-ES" sz="2000" b="1" dirty="0" err="1" smtClean="0">
                <a:solidFill>
                  <a:schemeClr val="bg1"/>
                </a:solidFill>
              </a:rPr>
              <a:t>it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could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be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ignored</a:t>
            </a:r>
            <a:r>
              <a:rPr lang="es-ES" sz="20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9" name="CuadroTexto 8"/>
          <p:cNvSpPr txBox="1"/>
          <p:nvPr/>
        </p:nvSpPr>
        <p:spPr>
          <a:xfrm>
            <a:off x="247057" y="62068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</a:rPr>
              <a:t>Actually</a:t>
            </a:r>
            <a:r>
              <a:rPr lang="es-ES" sz="2000" dirty="0" smtClean="0">
                <a:solidFill>
                  <a:schemeClr val="bg1"/>
                </a:solidFill>
              </a:rPr>
              <a:t>, </a:t>
            </a:r>
            <a:r>
              <a:rPr lang="es-ES" sz="2000" dirty="0" err="1" smtClean="0">
                <a:solidFill>
                  <a:schemeClr val="bg1"/>
                </a:solidFill>
              </a:rPr>
              <a:t>this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happens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with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f0(500) </a:t>
            </a:r>
            <a:r>
              <a:rPr lang="es-ES" sz="2000" dirty="0" err="1" smtClean="0">
                <a:solidFill>
                  <a:schemeClr val="bg1"/>
                </a:solidFill>
              </a:rPr>
              <a:t>or</a:t>
            </a:r>
            <a:r>
              <a:rPr lang="es-ES" sz="2000" dirty="0" smtClean="0">
                <a:solidFill>
                  <a:schemeClr val="bg1"/>
                </a:solidFill>
              </a:rPr>
              <a:t> sigma </a:t>
            </a:r>
            <a:r>
              <a:rPr lang="es-ES" sz="2000" dirty="0" err="1" smtClean="0">
                <a:solidFill>
                  <a:schemeClr val="bg1"/>
                </a:solidFill>
              </a:rPr>
              <a:t>meson</a:t>
            </a:r>
            <a:endParaRPr lang="es-ES" sz="20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70570" y="-23826"/>
            <a:ext cx="3945646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Introduction</a:t>
            </a:r>
            <a:r>
              <a:rPr lang="es-ES_tradnl" sz="2100" dirty="0" smtClean="0">
                <a:solidFill>
                  <a:srgbClr val="00FFFF"/>
                </a:solidFill>
              </a:rPr>
              <a:t>: </a:t>
            </a:r>
            <a:r>
              <a:rPr lang="es-ES_tradnl" sz="2100" dirty="0" err="1" smtClean="0">
                <a:solidFill>
                  <a:srgbClr val="00FFFF"/>
                </a:solidFill>
              </a:rPr>
              <a:t>Regge</a:t>
            </a:r>
            <a:r>
              <a:rPr lang="es-ES_tradnl" sz="2100" dirty="0" smtClean="0">
                <a:solidFill>
                  <a:srgbClr val="00FFFF"/>
                </a:solidFill>
              </a:rPr>
              <a:t> </a:t>
            </a:r>
            <a:r>
              <a:rPr lang="es-ES_tradnl" sz="2100" dirty="0" err="1" smtClean="0">
                <a:solidFill>
                  <a:srgbClr val="00FFFF"/>
                </a:solidFill>
              </a:rPr>
              <a:t>trajectories</a:t>
            </a:r>
            <a:endParaRPr lang="es-ES_tradnl" sz="2100" dirty="0">
              <a:solidFill>
                <a:srgbClr val="00FFFF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67561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grpSp>
        <p:nvGrpSpPr>
          <p:cNvPr id="20" name="19 Grupo"/>
          <p:cNvGrpSpPr/>
          <p:nvPr/>
        </p:nvGrpSpPr>
        <p:grpSpPr>
          <a:xfrm>
            <a:off x="755576" y="1268760"/>
            <a:ext cx="7467693" cy="4456087"/>
            <a:chOff x="522164" y="756295"/>
            <a:chExt cx="9717329" cy="6552728"/>
          </a:xfrm>
        </p:grpSpPr>
        <p:pic>
          <p:nvPicPr>
            <p:cNvPr id="14" name="Picture 14" descr="sigma-poles-pdg06-v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2164" y="756295"/>
              <a:ext cx="9717329" cy="6552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4 Rectángulo"/>
            <p:cNvSpPr/>
            <p:nvPr/>
          </p:nvSpPr>
          <p:spPr>
            <a:xfrm>
              <a:off x="2436182" y="3492599"/>
              <a:ext cx="1124753" cy="137235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0" tIns="52151" rIns="104300" bIns="52151"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70570" y="-23826"/>
            <a:ext cx="3945646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Introduction</a:t>
            </a:r>
            <a:r>
              <a:rPr lang="es-ES_tradnl" sz="2100" dirty="0" smtClean="0">
                <a:solidFill>
                  <a:srgbClr val="00FFFF"/>
                </a:solidFill>
              </a:rPr>
              <a:t>: </a:t>
            </a:r>
            <a:r>
              <a:rPr lang="es-ES_tradnl" sz="2100" dirty="0" err="1" smtClean="0">
                <a:solidFill>
                  <a:srgbClr val="00FFFF"/>
                </a:solidFill>
              </a:rPr>
              <a:t>Regge</a:t>
            </a:r>
            <a:r>
              <a:rPr lang="es-ES_tradnl" sz="2100" dirty="0" smtClean="0">
                <a:solidFill>
                  <a:srgbClr val="00FFFF"/>
                </a:solidFill>
              </a:rPr>
              <a:t> </a:t>
            </a:r>
            <a:r>
              <a:rPr lang="es-ES_tradnl" sz="2100" dirty="0" err="1" smtClean="0">
                <a:solidFill>
                  <a:srgbClr val="00FFFF"/>
                </a:solidFill>
              </a:rPr>
              <a:t>trajectories</a:t>
            </a:r>
            <a:endParaRPr lang="es-ES_tradnl" sz="2100" dirty="0">
              <a:solidFill>
                <a:srgbClr val="00FFFF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67561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grpSp>
        <p:nvGrpSpPr>
          <p:cNvPr id="2" name="16 Grupo"/>
          <p:cNvGrpSpPr/>
          <p:nvPr/>
        </p:nvGrpSpPr>
        <p:grpSpPr>
          <a:xfrm>
            <a:off x="1115616" y="1221491"/>
            <a:ext cx="7217567" cy="1117669"/>
            <a:chOff x="378148" y="5292799"/>
            <a:chExt cx="9717684" cy="1440160"/>
          </a:xfrm>
        </p:grpSpPr>
        <p:pic>
          <p:nvPicPr>
            <p:cNvPr id="11" name="Picture 4" descr="C:\Users\jrpelaez\Desktop\Páginas desdeAnisovich-Sarantsev-Regge sentenc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148" y="5292799"/>
              <a:ext cx="9717684" cy="1440160"/>
            </a:xfrm>
            <a:prstGeom prst="rect">
              <a:avLst/>
            </a:prstGeom>
            <a:noFill/>
            <a:ln w="44450">
              <a:solidFill>
                <a:schemeClr val="tx1"/>
              </a:solidFill>
            </a:ln>
          </p:spPr>
        </p:pic>
        <p:cxnSp>
          <p:nvCxnSpPr>
            <p:cNvPr id="12" name="11 Conector recto"/>
            <p:cNvCxnSpPr/>
            <p:nvPr/>
          </p:nvCxnSpPr>
          <p:spPr bwMode="auto">
            <a:xfrm>
              <a:off x="8659068" y="5724847"/>
              <a:ext cx="864096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12 Conector recto"/>
            <p:cNvCxnSpPr/>
            <p:nvPr/>
          </p:nvCxnSpPr>
          <p:spPr bwMode="auto">
            <a:xfrm>
              <a:off x="594172" y="6300911"/>
              <a:ext cx="885698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14 Conector recto"/>
            <p:cNvCxnSpPr/>
            <p:nvPr/>
          </p:nvCxnSpPr>
          <p:spPr bwMode="auto">
            <a:xfrm>
              <a:off x="594172" y="6696000"/>
              <a:ext cx="633670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CuadroTexto 21"/>
          <p:cNvSpPr txBox="1"/>
          <p:nvPr/>
        </p:nvSpPr>
        <p:spPr>
          <a:xfrm>
            <a:off x="3264219" y="2366684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Anisovich-Anisovich-Sarantsev-Phys.Rev.D62.051502-4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CuadroTexto 8"/>
          <p:cNvSpPr txBox="1"/>
          <p:nvPr/>
        </p:nvSpPr>
        <p:spPr>
          <a:xfrm>
            <a:off x="522785" y="3065765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</a:rPr>
              <a:t>Other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authors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considered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that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since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f0(500) </a:t>
            </a:r>
            <a:r>
              <a:rPr lang="es-ES" sz="2000" b="1" dirty="0" err="1" smtClean="0">
                <a:solidFill>
                  <a:schemeClr val="bg1"/>
                </a:solidFill>
              </a:rPr>
              <a:t>had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such</a:t>
            </a:r>
            <a:r>
              <a:rPr lang="es-ES" sz="2000" b="1" dirty="0" smtClean="0">
                <a:solidFill>
                  <a:schemeClr val="bg1"/>
                </a:solidFill>
              </a:rPr>
              <a:t> a </a:t>
            </a:r>
            <a:r>
              <a:rPr lang="es-ES" sz="2000" b="1" dirty="0" err="1" smtClean="0">
                <a:solidFill>
                  <a:schemeClr val="bg1"/>
                </a:solidFill>
              </a:rPr>
              <a:t>big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uncertainty</a:t>
            </a:r>
            <a:r>
              <a:rPr lang="es-ES" sz="2000" b="1" dirty="0" smtClean="0">
                <a:solidFill>
                  <a:schemeClr val="bg1"/>
                </a:solidFill>
              </a:rPr>
              <a:t> in te PDG </a:t>
            </a:r>
            <a:r>
              <a:rPr lang="es-ES" sz="2000" b="1" dirty="0" err="1" smtClean="0">
                <a:solidFill>
                  <a:schemeClr val="bg1"/>
                </a:solidFill>
              </a:rPr>
              <a:t>it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could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be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ignored</a:t>
            </a:r>
            <a:r>
              <a:rPr lang="es-ES" sz="20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9" name="CuadroTexto 8"/>
          <p:cNvSpPr txBox="1"/>
          <p:nvPr/>
        </p:nvSpPr>
        <p:spPr>
          <a:xfrm>
            <a:off x="247057" y="62068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</a:rPr>
              <a:t>Actually</a:t>
            </a:r>
            <a:r>
              <a:rPr lang="es-ES" sz="2000" dirty="0" smtClean="0">
                <a:solidFill>
                  <a:schemeClr val="bg1"/>
                </a:solidFill>
              </a:rPr>
              <a:t>, </a:t>
            </a:r>
            <a:r>
              <a:rPr lang="es-ES" sz="2000" dirty="0" err="1" smtClean="0">
                <a:solidFill>
                  <a:schemeClr val="bg1"/>
                </a:solidFill>
              </a:rPr>
              <a:t>this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happens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with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f0(500) </a:t>
            </a:r>
            <a:r>
              <a:rPr lang="es-ES" sz="2000" dirty="0" err="1" smtClean="0">
                <a:solidFill>
                  <a:schemeClr val="bg1"/>
                </a:solidFill>
              </a:rPr>
              <a:t>or</a:t>
            </a:r>
            <a:r>
              <a:rPr lang="es-ES" sz="2000" dirty="0" smtClean="0">
                <a:solidFill>
                  <a:schemeClr val="bg1"/>
                </a:solidFill>
              </a:rPr>
              <a:t> sigma </a:t>
            </a:r>
            <a:r>
              <a:rPr lang="es-ES" sz="2000" dirty="0" err="1" smtClean="0">
                <a:solidFill>
                  <a:schemeClr val="bg1"/>
                </a:solidFill>
              </a:rPr>
              <a:t>meson</a:t>
            </a:r>
            <a:endParaRPr lang="es-ES" sz="2000" dirty="0" smtClean="0">
              <a:solidFill>
                <a:schemeClr val="bg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247785" y="3923764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no </a:t>
            </a:r>
            <a:r>
              <a:rPr lang="es-ES" b="1" dirty="0" err="1" smtClean="0">
                <a:solidFill>
                  <a:schemeClr val="bg1"/>
                </a:solidFill>
              </a:rPr>
              <a:t>longer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an</a:t>
            </a:r>
            <a:r>
              <a:rPr lang="es-ES" b="1" dirty="0" smtClean="0">
                <a:solidFill>
                  <a:schemeClr val="bg1"/>
                </a:solidFill>
              </a:rPr>
              <a:t> excuse. </a:t>
            </a:r>
            <a:endParaRPr lang="es-ES" dirty="0"/>
          </a:p>
        </p:txBody>
      </p:sp>
      <p:sp>
        <p:nvSpPr>
          <p:cNvPr id="14" name="CuadroTexto 8"/>
          <p:cNvSpPr txBox="1"/>
          <p:nvPr/>
        </p:nvSpPr>
        <p:spPr>
          <a:xfrm>
            <a:off x="539552" y="5077633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>
                <a:solidFill>
                  <a:schemeClr val="bg1"/>
                </a:solidFill>
              </a:rPr>
              <a:t>One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could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still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think</a:t>
            </a:r>
            <a:r>
              <a:rPr lang="es-ES" sz="2000" dirty="0" smtClean="0">
                <a:solidFill>
                  <a:schemeClr val="bg1"/>
                </a:solidFill>
              </a:rPr>
              <a:t> of </a:t>
            </a:r>
            <a:r>
              <a:rPr lang="es-ES" sz="2000" dirty="0" err="1" smtClean="0">
                <a:solidFill>
                  <a:schemeClr val="bg1"/>
                </a:solidFill>
              </a:rPr>
              <a:t>using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large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width</a:t>
            </a:r>
            <a:r>
              <a:rPr lang="es-ES" sz="2000" dirty="0" smtClean="0">
                <a:solidFill>
                  <a:schemeClr val="bg1"/>
                </a:solidFill>
              </a:rPr>
              <a:t> as </a:t>
            </a:r>
            <a:r>
              <a:rPr lang="es-ES" sz="2000" dirty="0" err="1" smtClean="0">
                <a:solidFill>
                  <a:schemeClr val="bg1"/>
                </a:solidFill>
              </a:rPr>
              <a:t>an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uncertainty</a:t>
            </a:r>
            <a:r>
              <a:rPr lang="es-ES" sz="2000" dirty="0" smtClean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s-ES" sz="2000" dirty="0" err="1" smtClean="0">
                <a:solidFill>
                  <a:schemeClr val="bg1"/>
                </a:solidFill>
              </a:rPr>
              <a:t>But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here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will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study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its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Regge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trajectory</a:t>
            </a:r>
            <a:r>
              <a:rPr lang="es-ES" sz="2000" dirty="0" smtClean="0">
                <a:solidFill>
                  <a:schemeClr val="bg1"/>
                </a:solidFill>
              </a:rPr>
              <a:t> as a </a:t>
            </a:r>
            <a:r>
              <a:rPr lang="es-ES" sz="2000" dirty="0" err="1" smtClean="0">
                <a:solidFill>
                  <a:schemeClr val="bg1"/>
                </a:solidFill>
              </a:rPr>
              <a:t>complex</a:t>
            </a:r>
            <a:r>
              <a:rPr lang="es-ES" sz="2000" dirty="0" smtClean="0">
                <a:solidFill>
                  <a:schemeClr val="bg1"/>
                </a:solidFill>
              </a:rPr>
              <a:t> pole,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thus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taking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into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account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its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width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811855" y="-23826"/>
            <a:ext cx="3463079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Introduction</a:t>
            </a:r>
            <a:r>
              <a:rPr lang="es-ES_tradnl" sz="2100" dirty="0" smtClean="0">
                <a:solidFill>
                  <a:srgbClr val="00FFFF"/>
                </a:solidFill>
              </a:rPr>
              <a:t>: </a:t>
            </a:r>
            <a:r>
              <a:rPr lang="es-ES_tradnl" sz="2100" dirty="0" err="1" smtClean="0">
                <a:solidFill>
                  <a:srgbClr val="00FFFF"/>
                </a:solidFill>
              </a:rPr>
              <a:t>Regge</a:t>
            </a:r>
            <a:r>
              <a:rPr lang="es-ES_tradnl" sz="2100" dirty="0" smtClean="0">
                <a:solidFill>
                  <a:srgbClr val="00FFFF"/>
                </a:solidFill>
              </a:rPr>
              <a:t> </a:t>
            </a:r>
            <a:r>
              <a:rPr lang="es-ES_tradnl" sz="2100" dirty="0" err="1" smtClean="0">
                <a:solidFill>
                  <a:srgbClr val="00FFFF"/>
                </a:solidFill>
              </a:rPr>
              <a:t>Theory</a:t>
            </a:r>
            <a:endParaRPr lang="es-ES_tradnl" sz="2100" dirty="0">
              <a:solidFill>
                <a:srgbClr val="00FFFF"/>
              </a:solidFill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367561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7" name="CuadroTexto 7"/>
          <p:cNvSpPr txBox="1"/>
          <p:nvPr/>
        </p:nvSpPr>
        <p:spPr>
          <a:xfrm>
            <a:off x="609600" y="521385"/>
            <a:ext cx="8282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Regge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trajectories</a:t>
            </a:r>
            <a:r>
              <a:rPr lang="es-ES" sz="2000" dirty="0" smtClean="0">
                <a:solidFill>
                  <a:schemeClr val="bg1"/>
                </a:solidFill>
              </a:rPr>
              <a:t> can </a:t>
            </a:r>
            <a:r>
              <a:rPr lang="es-ES" sz="2000" dirty="0" err="1" smtClean="0">
                <a:solidFill>
                  <a:schemeClr val="bg1"/>
                </a:solidFill>
              </a:rPr>
              <a:t>be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understood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from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analytic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extension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to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complex</a:t>
            </a:r>
            <a:r>
              <a:rPr lang="es-ES" sz="2000" dirty="0" smtClean="0">
                <a:solidFill>
                  <a:schemeClr val="bg1"/>
                </a:solidFill>
              </a:rPr>
              <a:t> angular </a:t>
            </a:r>
            <a:r>
              <a:rPr lang="es-ES" sz="2000" dirty="0" err="1" smtClean="0">
                <a:solidFill>
                  <a:schemeClr val="bg1"/>
                </a:solidFill>
              </a:rPr>
              <a:t>momentum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plane</a:t>
            </a:r>
            <a:r>
              <a:rPr lang="es-ES" sz="2000" dirty="0" smtClean="0">
                <a:solidFill>
                  <a:schemeClr val="bg1"/>
                </a:solidFill>
              </a:rPr>
              <a:t> of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partial</a:t>
            </a:r>
            <a:r>
              <a:rPr lang="es-ES" sz="2000" dirty="0" smtClean="0">
                <a:solidFill>
                  <a:schemeClr val="bg1"/>
                </a:solidFill>
              </a:rPr>
              <a:t> wave </a:t>
            </a:r>
            <a:r>
              <a:rPr lang="es-ES" sz="2000" dirty="0" err="1" smtClean="0">
                <a:solidFill>
                  <a:schemeClr val="bg1"/>
                </a:solidFill>
              </a:rPr>
              <a:t>expansion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through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Sommerfeld</a:t>
            </a:r>
            <a:r>
              <a:rPr lang="es-ES" sz="2000" dirty="0" smtClean="0">
                <a:solidFill>
                  <a:schemeClr val="bg1"/>
                </a:solidFill>
              </a:rPr>
              <a:t>-Watson </a:t>
            </a:r>
            <a:r>
              <a:rPr lang="es-ES" sz="2000" dirty="0" err="1" smtClean="0">
                <a:solidFill>
                  <a:schemeClr val="bg1"/>
                </a:solidFill>
              </a:rPr>
              <a:t>transform</a:t>
            </a:r>
            <a:r>
              <a:rPr lang="es-ES" sz="2000" dirty="0" smtClean="0">
                <a:solidFill>
                  <a:schemeClr val="bg1"/>
                </a:solidFill>
              </a:rPr>
              <a:t>:</a:t>
            </a:r>
            <a:endParaRPr lang="en-US" sz="2000" dirty="0" err="1" smtClean="0">
              <a:solidFill>
                <a:schemeClr val="bg1"/>
              </a:solidFill>
            </a:endParaRPr>
          </a:p>
        </p:txBody>
      </p:sp>
      <p:pic>
        <p:nvPicPr>
          <p:cNvPr id="11" name="Imagen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9600" y="1988840"/>
            <a:ext cx="8001000" cy="5861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9" name="Picture 5" descr="C:\Users\jrpelaez\Desktop\Collins_P_B_D-_An_Introduction_to_Regge_Theory 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7704" y="3140968"/>
            <a:ext cx="5492747" cy="3137371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2769923" y="3140968"/>
            <a:ext cx="1907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Complex</a:t>
            </a:r>
            <a:r>
              <a:rPr lang="es-ES" dirty="0" smtClean="0">
                <a:solidFill>
                  <a:srgbClr val="FF0000"/>
                </a:solidFill>
              </a:rPr>
              <a:t> J </a:t>
            </a:r>
            <a:r>
              <a:rPr lang="es-ES" dirty="0" err="1" smtClean="0">
                <a:solidFill>
                  <a:srgbClr val="FF0000"/>
                </a:solidFill>
              </a:rPr>
              <a:t>plane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jrpelaez\Desktop\Collins_P_B_D-_An_Introduction_to_Regge_Theory 80.jpg"/>
          <p:cNvPicPr>
            <a:picLocks noChangeAspect="1" noChangeArrowheads="1"/>
          </p:cNvPicPr>
          <p:nvPr/>
        </p:nvPicPr>
        <p:blipFill>
          <a:blip r:embed="rId7"/>
          <a:srcRect b="4233"/>
          <a:stretch>
            <a:fillRect/>
          </a:stretch>
        </p:blipFill>
        <p:spPr bwMode="auto">
          <a:xfrm>
            <a:off x="1174106" y="3140968"/>
            <a:ext cx="7010021" cy="3178398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2771800" y="3140968"/>
            <a:ext cx="1907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Complex</a:t>
            </a:r>
            <a:r>
              <a:rPr lang="es-ES" dirty="0" smtClean="0">
                <a:solidFill>
                  <a:srgbClr val="FF0000"/>
                </a:solidFill>
              </a:rPr>
              <a:t> J </a:t>
            </a:r>
            <a:r>
              <a:rPr lang="es-ES" dirty="0" err="1" smtClean="0">
                <a:solidFill>
                  <a:srgbClr val="FF0000"/>
                </a:solidFill>
              </a:rPr>
              <a:t>plane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91839" y="4005064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Regge</a:t>
            </a:r>
            <a:endParaRPr lang="es-ES" dirty="0" smtClean="0">
              <a:solidFill>
                <a:srgbClr val="FF0000"/>
              </a:solidFill>
            </a:endParaRPr>
          </a:p>
          <a:p>
            <a:pPr algn="ctr"/>
            <a:r>
              <a:rPr lang="es-ES" dirty="0" smtClean="0">
                <a:solidFill>
                  <a:srgbClr val="FF0000"/>
                </a:solidFill>
              </a:rPr>
              <a:t>pole</a:t>
            </a:r>
            <a:endParaRPr lang="es-ES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467544" y="506445"/>
            <a:ext cx="4896544" cy="3210587"/>
            <a:chOff x="762000" y="1613561"/>
            <a:chExt cx="4953000" cy="4634839"/>
          </a:xfrm>
        </p:grpSpPr>
        <p:pic>
          <p:nvPicPr>
            <p:cNvPr id="10" name="Imagen 9" descr="Captura de pantalla 2013-05-07 a las 11.13.2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1613561"/>
              <a:ext cx="4953000" cy="4634839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3962400" y="1752600"/>
              <a:ext cx="1752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Conector recto de flecha 14"/>
          <p:cNvCxnSpPr>
            <a:stCxn id="19" idx="1"/>
          </p:cNvCxnSpPr>
          <p:nvPr/>
        </p:nvCxnSpPr>
        <p:spPr>
          <a:xfrm flipH="1">
            <a:off x="2811855" y="876317"/>
            <a:ext cx="2768257" cy="60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5580112" y="64548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Regge</a:t>
            </a:r>
            <a:r>
              <a:rPr lang="en-US" sz="2400" b="1" dirty="0">
                <a:solidFill>
                  <a:schemeClr val="bg1"/>
                </a:solidFill>
              </a:rPr>
              <a:t> poles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796136" y="1181116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Position   </a:t>
            </a:r>
            <a:r>
              <a:rPr lang="en-US" sz="2400" i="1" dirty="0">
                <a:solidFill>
                  <a:schemeClr val="bg1"/>
                </a:solidFill>
              </a:rPr>
              <a:t>α(s)</a:t>
            </a:r>
          </a:p>
          <a:p>
            <a:endParaRPr lang="en-US" sz="2400" i="1" baseline="30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Residue   β</a:t>
            </a:r>
            <a:r>
              <a:rPr lang="en-US" sz="2400" i="1" dirty="0">
                <a:solidFill>
                  <a:schemeClr val="bg1"/>
                </a:solidFill>
              </a:rPr>
              <a:t>(s)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811855" y="-23826"/>
            <a:ext cx="3463079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00FFFF"/>
                </a:solidFill>
              </a:rPr>
              <a:t>Introduction</a:t>
            </a:r>
            <a:r>
              <a:rPr lang="es-ES_tradnl" sz="2100" dirty="0" smtClean="0">
                <a:solidFill>
                  <a:srgbClr val="00FFFF"/>
                </a:solidFill>
              </a:rPr>
              <a:t>: </a:t>
            </a:r>
            <a:r>
              <a:rPr lang="es-ES_tradnl" sz="2100" dirty="0" err="1" smtClean="0">
                <a:solidFill>
                  <a:srgbClr val="00FFFF"/>
                </a:solidFill>
              </a:rPr>
              <a:t>Regge</a:t>
            </a:r>
            <a:r>
              <a:rPr lang="es-ES_tradnl" sz="2100" dirty="0" smtClean="0">
                <a:solidFill>
                  <a:srgbClr val="00FFFF"/>
                </a:solidFill>
              </a:rPr>
              <a:t> </a:t>
            </a:r>
            <a:r>
              <a:rPr lang="es-ES_tradnl" sz="2100" dirty="0" err="1" smtClean="0">
                <a:solidFill>
                  <a:srgbClr val="00FFFF"/>
                </a:solidFill>
              </a:rPr>
              <a:t>Theory</a:t>
            </a:r>
            <a:endParaRPr lang="es-ES_tradnl" sz="2100" dirty="0">
              <a:solidFill>
                <a:srgbClr val="00FFFF"/>
              </a:solidFill>
            </a:endParaRP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0" y="367561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275856" y="534785"/>
            <a:ext cx="1907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Complex</a:t>
            </a:r>
            <a:r>
              <a:rPr lang="es-ES" dirty="0" smtClean="0">
                <a:solidFill>
                  <a:srgbClr val="FF0000"/>
                </a:solidFill>
              </a:rPr>
              <a:t> J </a:t>
            </a:r>
            <a:r>
              <a:rPr lang="es-ES" dirty="0" err="1" smtClean="0">
                <a:solidFill>
                  <a:srgbClr val="FF0000"/>
                </a:solidFill>
              </a:rPr>
              <a:t>plane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 bwMode="auto">
          <a:xfrm>
            <a:off x="179512" y="3933056"/>
            <a:ext cx="87849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  <a:normAutofit/>
          </a:bodyPr>
          <a:lstStyle/>
          <a:p>
            <a:pPr marL="709636" marR="0" lvl="1" indent="-272723" algn="l" defTabSz="872436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contribution of a single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Regge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pole to a partial wave, is shown to be</a:t>
            </a:r>
          </a:p>
          <a:p>
            <a:pPr marL="709636" marR="0" lvl="1" indent="-272723" algn="l" defTabSz="872436" rtl="0" eaLnBrk="0" fontAlgn="base" latinLnBrk="0" hangingPunct="0">
              <a:lnSpc>
                <a:spcPct val="100000"/>
              </a:lnSpc>
              <a:spcBef>
                <a:spcPts val="127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709636" marR="0" lvl="1" indent="-272723" algn="l" defTabSz="872436" rtl="0" eaLnBrk="0" fontAlgn="base" latinLnBrk="0" hangingPunct="0">
              <a:lnSpc>
                <a:spcPct val="100000"/>
              </a:lnSpc>
              <a:spcBef>
                <a:spcPts val="127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709636" marR="0" lvl="1" indent="-272723" algn="l" defTabSz="872436" rtl="0" eaLnBrk="0" fontAlgn="base" latinLnBrk="0" hangingPunct="0">
              <a:lnSpc>
                <a:spcPct val="110000"/>
              </a:lnSpc>
              <a:spcBef>
                <a:spcPts val="127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2" name="Imagen 3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841500" y="4389477"/>
            <a:ext cx="4483100" cy="10922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3" name="Conector recto de flecha 20"/>
          <p:cNvCxnSpPr/>
          <p:nvPr/>
        </p:nvCxnSpPr>
        <p:spPr>
          <a:xfrm rot="5400000" flipH="1" flipV="1">
            <a:off x="3295652" y="5552441"/>
            <a:ext cx="685798" cy="2667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1"/>
          <p:cNvSpPr txBox="1"/>
          <p:nvPr/>
        </p:nvSpPr>
        <p:spPr>
          <a:xfrm>
            <a:off x="1835696" y="5883820"/>
            <a:ext cx="7020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</a:rPr>
              <a:t>“</a:t>
            </a:r>
            <a:r>
              <a:rPr lang="es-ES_tradnl" sz="2000" dirty="0" err="1" smtClean="0">
                <a:solidFill>
                  <a:schemeClr val="bg1"/>
                </a:solidFill>
              </a:rPr>
              <a:t>background</a:t>
            </a:r>
            <a:r>
              <a:rPr lang="es-ES_tradnl" sz="2000" dirty="0" smtClean="0">
                <a:solidFill>
                  <a:schemeClr val="bg1"/>
                </a:solidFill>
              </a:rPr>
              <a:t>” r</a:t>
            </a:r>
            <a:r>
              <a:rPr lang="en-US" sz="2000" dirty="0" err="1">
                <a:solidFill>
                  <a:schemeClr val="bg1"/>
                </a:solidFill>
              </a:rPr>
              <a:t>egular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function.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Assumption: WE WILL NEGLECT/AVOID IT in our cases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5|5.4|5.2|13.4|8.8|1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8.2|2.5|8.8|2.2|1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9.7|6.9|5.6|1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8|27.8|0.6|14.1|1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3|6|5.9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1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1|79.3|1.2|1.1|2.3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50740</TotalTime>
  <Words>1981</Words>
  <Application>Microsoft Office PowerPoint</Application>
  <PresentationFormat>Presentación en pantalla (4:3)</PresentationFormat>
  <Paragraphs>292</Paragraphs>
  <Slides>31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Default Design</vt:lpstr>
      <vt:lpstr>Ecuación</vt:lpstr>
      <vt:lpstr>Acrobat Document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activity in 2012</dc:title>
  <dc:creator>Jenifer</dc:creator>
  <cp:lastModifiedBy>jrpelaez</cp:lastModifiedBy>
  <cp:revision>105</cp:revision>
  <cp:lastPrinted>2013-11-07T00:32:51Z</cp:lastPrinted>
  <dcterms:created xsi:type="dcterms:W3CDTF">2013-12-02T11:39:28Z</dcterms:created>
  <dcterms:modified xsi:type="dcterms:W3CDTF">2015-06-14T16:52:18Z</dcterms:modified>
</cp:coreProperties>
</file>