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48" r:id="rId2"/>
    <p:sldId id="462" r:id="rId3"/>
    <p:sldId id="470" r:id="rId4"/>
    <p:sldId id="474" r:id="rId5"/>
    <p:sldId id="438" r:id="rId6"/>
    <p:sldId id="452" r:id="rId7"/>
    <p:sldId id="439" r:id="rId8"/>
    <p:sldId id="440" r:id="rId9"/>
    <p:sldId id="441" r:id="rId10"/>
    <p:sldId id="466" r:id="rId11"/>
    <p:sldId id="442" r:id="rId12"/>
    <p:sldId id="453" r:id="rId13"/>
    <p:sldId id="443" r:id="rId14"/>
    <p:sldId id="460" r:id="rId15"/>
    <p:sldId id="444" r:id="rId16"/>
    <p:sldId id="445" r:id="rId17"/>
    <p:sldId id="469" r:id="rId18"/>
    <p:sldId id="475" r:id="rId19"/>
    <p:sldId id="476" r:id="rId20"/>
    <p:sldId id="478" r:id="rId21"/>
    <p:sldId id="477" r:id="rId22"/>
    <p:sldId id="479" r:id="rId23"/>
    <p:sldId id="480" r:id="rId24"/>
    <p:sldId id="447" r:id="rId25"/>
    <p:sldId id="457" r:id="rId26"/>
    <p:sldId id="459" r:id="rId27"/>
    <p:sldId id="458" r:id="rId28"/>
    <p:sldId id="461" r:id="rId29"/>
    <p:sldId id="463" r:id="rId30"/>
    <p:sldId id="481" r:id="rId31"/>
    <p:sldId id="464" r:id="rId32"/>
    <p:sldId id="465" r:id="rId33"/>
    <p:sldId id="473" r:id="rId34"/>
    <p:sldId id="451" r:id="rId3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CFCFC"/>
    <a:srgbClr val="363B6A"/>
    <a:srgbClr val="FF8000"/>
    <a:srgbClr val="00FF00"/>
    <a:srgbClr val="0000FF"/>
    <a:srgbClr val="FF0000"/>
    <a:srgbClr val="851410"/>
    <a:srgbClr val="67100D"/>
    <a:srgbClr val="8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2">
                <a:tint val="40000"/>
                <a:satMod val="350000"/>
              </a:schemeClr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0">
              <a:schemeClr val="bg2">
                <a:shade val="20000"/>
                <a:satMod val="25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7C24-8E91-4140-9FA5-C298CA5F75C7}" type="datetimeFigureOut">
              <a:rPr lang="ja-JP" altLang="en-US" smtClean="0"/>
              <a:pPr/>
              <a:t>15/06/16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E916-0736-D64E-9F35-9CD7C2B9FD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05475" y="3873500"/>
            <a:ext cx="373306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2000" dirty="0" smtClean="0">
                <a:latin typeface="Century Gothic"/>
                <a:cs typeface="Century Gothic"/>
              </a:rPr>
              <a:t>Tokyo Institute of Technology</a:t>
            </a:r>
          </a:p>
          <a:p>
            <a:pPr algn="ctr">
              <a:spcAft>
                <a:spcPts val="600"/>
              </a:spcAft>
            </a:pPr>
            <a:r>
              <a:rPr lang="en-US" altLang="ja-JP" sz="3200" dirty="0" err="1" smtClean="0">
                <a:latin typeface="Century Gothic"/>
                <a:cs typeface="Century Gothic"/>
              </a:rPr>
              <a:t>Shigehiro</a:t>
            </a:r>
            <a:r>
              <a:rPr lang="en-US" altLang="ja-JP" sz="3200" dirty="0" smtClean="0">
                <a:latin typeface="Century Gothic"/>
                <a:cs typeface="Century Gothic"/>
              </a:rPr>
              <a:t> YASUI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4033" y="6514524"/>
            <a:ext cx="737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Spanish-Japanese JPSP </a:t>
            </a:r>
            <a:r>
              <a:rPr lang="en-US" altLang="ja-JP" sz="1600" dirty="0" err="1" smtClean="0">
                <a:latin typeface="Century Gothic"/>
                <a:cs typeface="Century Gothic"/>
              </a:rPr>
              <a:t>Workshop@Valencia</a:t>
            </a:r>
            <a:r>
              <a:rPr lang="ja-JP" altLang="en-US" sz="1600" dirty="0" smtClean="0">
                <a:latin typeface="Century Gothic"/>
                <a:cs typeface="Century Gothic"/>
              </a:rPr>
              <a:t> </a:t>
            </a:r>
            <a:r>
              <a:rPr lang="en-US" altLang="ja-JP" sz="1600" dirty="0" smtClean="0">
                <a:latin typeface="Century Gothic"/>
                <a:cs typeface="Century Gothic"/>
              </a:rPr>
              <a:t>University, 15– 17 June. 2015</a:t>
            </a:r>
            <a:endParaRPr kumimoji="1" lang="en-US" altLang="ja-JP" sz="1600" dirty="0" smtClean="0">
              <a:latin typeface="Century Gothic"/>
              <a:ea typeface="メイリオ"/>
              <a:cs typeface="Century Gothic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6477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4800" dirty="0" smtClean="0">
                <a:latin typeface="Century Gothic"/>
                <a:cs typeface="Century Gothic"/>
              </a:rPr>
              <a:t>Pion emission decays of excited </a:t>
            </a:r>
            <a:r>
              <a:rPr lang="en-US" altLang="ja-JP" sz="4800" smtClean="0">
                <a:latin typeface="Century Gothic"/>
                <a:cs typeface="Century Gothic"/>
              </a:rPr>
              <a:t>charm baryons</a:t>
            </a:r>
            <a:endParaRPr lang="en-US" altLang="ja-JP" sz="4800" dirty="0" smtClean="0">
              <a:latin typeface="Century Gothic"/>
              <a:cs typeface="Century Gothic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7747" y="2933700"/>
            <a:ext cx="3908529" cy="369332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Ref. Phys. Rev. D91, 014031 (2015)</a:t>
            </a:r>
            <a:endParaRPr kumimoji="1" lang="ja-JP" altLang="en-US" baseline="30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896" y="1562100"/>
            <a:ext cx="1689100" cy="16256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35940" y="3136900"/>
            <a:ext cx="192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Century Gothic"/>
                <a:cs typeface="Century Gothic"/>
              </a:rPr>
              <a:t>J=j±1/2</a:t>
            </a:r>
            <a:endParaRPr kumimoji="1" lang="ja-JP" altLang="en-US" sz="4000" dirty="0">
              <a:latin typeface="Century Gothic"/>
              <a:cs typeface="Century Gothic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31871" y="2086401"/>
            <a:ext cx="343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</a:t>
            </a:r>
            <a:endParaRPr kumimoji="1" lang="ja-JP" alt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3583" y="1997501"/>
            <a:ext cx="1384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err="1" smtClean="0">
                <a:latin typeface="Century Gothic"/>
                <a:cs typeface="Century Gothic"/>
              </a:rPr>
              <a:t>Ψ</a:t>
            </a:r>
            <a:r>
              <a:rPr kumimoji="1" lang="en-US" altLang="ja-JP" sz="4800" baseline="30000" dirty="0" err="1" smtClean="0">
                <a:latin typeface="Century Gothic"/>
                <a:cs typeface="Century Gothic"/>
              </a:rPr>
              <a:t>(j)</a:t>
            </a:r>
            <a:r>
              <a:rPr kumimoji="1" lang="en-US" altLang="ja-JP" sz="4800" baseline="-25000" dirty="0" err="1" smtClean="0">
                <a:latin typeface="Century Gothic"/>
                <a:cs typeface="Century Gothic"/>
              </a:rPr>
              <a:t>J</a:t>
            </a:r>
            <a:endParaRPr kumimoji="1" lang="ja-JP" altLang="en-US" sz="4800" baseline="300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16086" y="574020"/>
            <a:ext cx="55118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Century Gothic"/>
                <a:cs typeface="Century Gothic"/>
              </a:rPr>
              <a:t>Transitions by strong decay</a:t>
            </a:r>
            <a:endParaRPr kumimoji="1" lang="ja-JP" alt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0434" y="1117024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entury Gothic"/>
                <a:cs typeface="Century Gothic"/>
              </a:rPr>
              <a:t>Heavy baryon (</a:t>
            </a:r>
            <a:r>
              <a:rPr kumimoji="1" lang="en-US" altLang="ja-JP" sz="2400" dirty="0" err="1" smtClean="0">
                <a:latin typeface="Century Gothic"/>
                <a:cs typeface="Century Gothic"/>
              </a:rPr>
              <a:t>Qqq</a:t>
            </a:r>
            <a:r>
              <a:rPr kumimoji="1" lang="en-US" altLang="ja-JP" sz="2400" dirty="0" smtClean="0">
                <a:latin typeface="Century Gothic"/>
                <a:cs typeface="Century Gothic"/>
              </a:rPr>
              <a:t>)</a:t>
            </a:r>
            <a:endParaRPr kumimoji="1" lang="ja-JP" alt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896" y="1562100"/>
            <a:ext cx="1689100" cy="16256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896" y="2425700"/>
            <a:ext cx="1689100" cy="1625600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3296996" y="2374900"/>
            <a:ext cx="1681404" cy="812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8" idx="3"/>
          </p:cNvCxnSpPr>
          <p:nvPr/>
        </p:nvCxnSpPr>
        <p:spPr>
          <a:xfrm flipV="1">
            <a:off x="3296996" y="1562100"/>
            <a:ext cx="1681404" cy="812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591447" y="905301"/>
            <a:ext cx="524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err="1" smtClean="0"/>
              <a:t>π</a:t>
            </a:r>
            <a:endParaRPr kumimoji="1" lang="ja-JP" altLang="en-US" sz="4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5723" y="2010201"/>
            <a:ext cx="421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endParaRPr kumimoji="1" lang="ja-JP" alt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35940" y="3136900"/>
            <a:ext cx="192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Century Gothic"/>
                <a:cs typeface="Century Gothic"/>
              </a:rPr>
              <a:t>J=j±1/2</a:t>
            </a:r>
            <a:endParaRPr kumimoji="1" lang="ja-JP" altLang="en-US" sz="4000" dirty="0">
              <a:latin typeface="Century Gothic"/>
              <a:cs typeface="Century Gothic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31871" y="2086401"/>
            <a:ext cx="343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</a:t>
            </a:r>
            <a:endParaRPr kumimoji="1" lang="ja-JP" alt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9643" y="2942798"/>
            <a:ext cx="487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</a:t>
            </a:r>
            <a:r>
              <a:rPr kumimoji="1" lang="en-US" altLang="ja-JP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endParaRPr kumimoji="1" lang="ja-JP" alt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816810" y="4018697"/>
            <a:ext cx="2281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latin typeface="Century Gothic"/>
                <a:cs typeface="Century Gothic"/>
              </a:rPr>
              <a:t>J’=j’±1/2</a:t>
            </a:r>
            <a:endParaRPr kumimoji="1" lang="ja-JP" altLang="en-US" sz="4000" dirty="0">
              <a:latin typeface="Century Gothic"/>
              <a:cs typeface="Century Gothic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23583" y="1997501"/>
            <a:ext cx="1384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err="1" smtClean="0">
                <a:latin typeface="Century Gothic"/>
                <a:cs typeface="Century Gothic"/>
              </a:rPr>
              <a:t>Ψ</a:t>
            </a:r>
            <a:r>
              <a:rPr kumimoji="1" lang="en-US" altLang="ja-JP" sz="4800" baseline="30000" dirty="0" err="1" smtClean="0">
                <a:latin typeface="Century Gothic"/>
                <a:cs typeface="Century Gothic"/>
              </a:rPr>
              <a:t>(j)</a:t>
            </a:r>
            <a:r>
              <a:rPr kumimoji="1" lang="en-US" altLang="ja-JP" sz="4800" baseline="-25000" dirty="0" err="1" smtClean="0">
                <a:latin typeface="Century Gothic"/>
                <a:cs typeface="Century Gothic"/>
              </a:rPr>
              <a:t>J</a:t>
            </a:r>
            <a:endParaRPr kumimoji="1" lang="ja-JP" altLang="en-US" sz="4800" baseline="30000" dirty="0">
              <a:latin typeface="Century Gothic"/>
              <a:cs typeface="Century Gothic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78396" y="2917398"/>
            <a:ext cx="1888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err="1" smtClean="0">
                <a:latin typeface="Century Gothic"/>
                <a:cs typeface="Century Gothic"/>
              </a:rPr>
              <a:t>Ψ’</a:t>
            </a:r>
            <a:r>
              <a:rPr kumimoji="1" lang="en-US" altLang="ja-JP" sz="4800" baseline="30000" dirty="0" err="1" smtClean="0">
                <a:latin typeface="Century Gothic"/>
                <a:cs typeface="Century Gothic"/>
              </a:rPr>
              <a:t>(j’)</a:t>
            </a:r>
            <a:r>
              <a:rPr kumimoji="1" lang="en-US" altLang="ja-JP" sz="4800" baseline="-25000" dirty="0" err="1" smtClean="0">
                <a:latin typeface="Century Gothic"/>
                <a:cs typeface="Century Gothic"/>
              </a:rPr>
              <a:t>J</a:t>
            </a:r>
            <a:r>
              <a:rPr kumimoji="1" lang="en-US" altLang="ja-JP" sz="4800" baseline="-25000" dirty="0" smtClean="0">
                <a:latin typeface="Century Gothic"/>
                <a:cs typeface="Century Gothic"/>
              </a:rPr>
              <a:t>’</a:t>
            </a:r>
            <a:endParaRPr kumimoji="1" lang="ja-JP" altLang="en-US" sz="4800" baseline="30000" dirty="0">
              <a:latin typeface="Century Gothic"/>
              <a:cs typeface="Century Gothic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51119" y="6114365"/>
            <a:ext cx="6641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Question: what is O(1/M)?</a:t>
            </a:r>
            <a:endParaRPr kumimoji="1" lang="ja-JP" alt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16084" y="574020"/>
            <a:ext cx="55118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Century Gothic"/>
                <a:cs typeface="Century Gothic"/>
              </a:rPr>
              <a:t>Transitions by strong decay</a:t>
            </a:r>
            <a:endParaRPr kumimoji="1" lang="ja-JP" alt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0434" y="1117024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entury Gothic"/>
                <a:cs typeface="Century Gothic"/>
              </a:rPr>
              <a:t>Heavy baryon (</a:t>
            </a:r>
            <a:r>
              <a:rPr kumimoji="1" lang="en-US" altLang="ja-JP" sz="2400" dirty="0" err="1" smtClean="0">
                <a:latin typeface="Century Gothic"/>
                <a:cs typeface="Century Gothic"/>
              </a:rPr>
              <a:t>Qqq</a:t>
            </a:r>
            <a:r>
              <a:rPr kumimoji="1" lang="en-US" altLang="ja-JP" sz="2400" dirty="0" smtClean="0">
                <a:latin typeface="Century Gothic"/>
                <a:cs typeface="Century Gothic"/>
              </a:rPr>
              <a:t>)</a:t>
            </a:r>
            <a:endParaRPr kumimoji="1" lang="ja-JP" alt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pSp>
        <p:nvGrpSpPr>
          <p:cNvPr id="2" name="図形グループ 31"/>
          <p:cNvGrpSpPr/>
          <p:nvPr/>
        </p:nvGrpSpPr>
        <p:grpSpPr>
          <a:xfrm>
            <a:off x="283242" y="4787900"/>
            <a:ext cx="8897702" cy="1313765"/>
            <a:chOff x="283242" y="4787900"/>
            <a:chExt cx="8897702" cy="1313765"/>
          </a:xfrm>
        </p:grpSpPr>
        <p:sp>
          <p:nvSpPr>
            <p:cNvPr id="25" name="正方形/長方形 24"/>
            <p:cNvSpPr/>
            <p:nvPr/>
          </p:nvSpPr>
          <p:spPr>
            <a:xfrm>
              <a:off x="283242" y="4787900"/>
              <a:ext cx="8577517" cy="939800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677448" y="5778500"/>
              <a:ext cx="45034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/>
              <a:r>
                <a:rPr lang="en-US" altLang="ja-JP" sz="1500" dirty="0" err="1" smtClean="0">
                  <a:latin typeface="Century Gothic"/>
                  <a:cs typeface="Century Gothic"/>
                </a:rPr>
                <a:t>Isgur</a:t>
              </a:r>
              <a:r>
                <a:rPr lang="en-US" altLang="ja-JP" sz="1500" dirty="0" smtClean="0">
                  <a:latin typeface="Century Gothic"/>
                  <a:cs typeface="Century Gothic"/>
                </a:rPr>
                <a:t> and Wise, Phys. Rev. </a:t>
              </a:r>
              <a:r>
                <a:rPr lang="en-US" altLang="ja-JP" sz="1500" dirty="0" err="1" smtClean="0">
                  <a:latin typeface="Century Gothic"/>
                  <a:cs typeface="Century Gothic"/>
                </a:rPr>
                <a:t>Lett</a:t>
              </a:r>
              <a:r>
                <a:rPr lang="en-US" altLang="ja-JP" sz="1500" dirty="0" smtClean="0">
                  <a:latin typeface="Century Gothic"/>
                  <a:cs typeface="Century Gothic"/>
                </a:rPr>
                <a:t>. 66, 1130 (1991)</a:t>
              </a: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289598" y="4800600"/>
              <a:ext cx="8572500" cy="927100"/>
            </a:xfrm>
            <a:prstGeom prst="rect">
              <a:avLst/>
            </a:prstGeom>
          </p:spPr>
        </p:pic>
      </p:grpSp>
      <p:sp>
        <p:nvSpPr>
          <p:cNvPr id="26" name="テキスト ボックス 25"/>
          <p:cNvSpPr txBox="1"/>
          <p:nvPr/>
        </p:nvSpPr>
        <p:spPr>
          <a:xfrm>
            <a:off x="340746" y="4375090"/>
            <a:ext cx="3291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Century Gothic"/>
                <a:cs typeface="Century Gothic"/>
              </a:rPr>
              <a:t>Heavy quark limit (M→∞)</a:t>
            </a:r>
            <a:endParaRPr kumimoji="1" lang="ja-JP" altLang="en-US" sz="2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0283" y="5785104"/>
            <a:ext cx="4323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1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Conservation of “spin” of brown muck: </a:t>
            </a:r>
            <a:r>
              <a:rPr lang="en-US" altLang="ja-JP" sz="15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j=</a:t>
            </a:r>
            <a:r>
              <a:rPr lang="en-US" altLang="ja-JP" sz="15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j’+L</a:t>
            </a:r>
            <a:endParaRPr lang="en-US" altLang="ja-JP" sz="15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4477511" y="5558050"/>
            <a:ext cx="339299" cy="339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5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51119" y="6114365"/>
            <a:ext cx="6641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Question: what is O(1/M)?</a:t>
            </a:r>
            <a:endParaRPr kumimoji="1" lang="ja-JP" alt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19046" y="1371650"/>
            <a:ext cx="825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>
                <a:latin typeface="Century Gothic"/>
                <a:cs typeface="Century Gothic"/>
              </a:rPr>
              <a:t>1. Heavy quark symmetry is conserved at O(1).</a:t>
            </a:r>
            <a:endParaRPr lang="ja-JP" altLang="en-US" sz="2700" dirty="0"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6346" y="3284235"/>
            <a:ext cx="91313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>
                <a:latin typeface="Century Gothic"/>
                <a:cs typeface="Century Gothic"/>
              </a:rPr>
              <a:t>2. Inv. under velocity rearrangement at O(1)+O(1/M).</a:t>
            </a:r>
            <a:endParaRPr lang="ja-JP" altLang="en-US" sz="2700" dirty="0">
              <a:latin typeface="Century Gothic"/>
              <a:cs typeface="Century Gothic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6134" y="3924300"/>
            <a:ext cx="513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latin typeface="Century Gothic"/>
                <a:cs typeface="Century Gothic"/>
              </a:rPr>
              <a:t>v</a:t>
            </a:r>
            <a:r>
              <a:rPr lang="en-US" altLang="ja-JP" sz="2800" dirty="0" smtClean="0">
                <a:latin typeface="Century Gothic"/>
                <a:cs typeface="Century Gothic"/>
              </a:rPr>
              <a:t> →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w</a:t>
            </a:r>
            <a:r>
              <a:rPr lang="en-US" altLang="ja-JP" sz="2800" dirty="0" smtClean="0">
                <a:latin typeface="Century Gothic"/>
                <a:cs typeface="Century Gothic"/>
              </a:rPr>
              <a:t> =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v</a:t>
            </a:r>
            <a:r>
              <a:rPr lang="en-US" altLang="ja-JP" sz="2800" dirty="0" smtClean="0">
                <a:latin typeface="Century Gothic"/>
                <a:cs typeface="Century Gothic"/>
              </a:rPr>
              <a:t> +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latin typeface="Century Gothic"/>
                <a:cs typeface="Century Gothic"/>
              </a:rPr>
              <a:t>/M (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latin typeface="Century Gothic"/>
                <a:cs typeface="Century Gothic"/>
              </a:rPr>
              <a:t>/M &lt;&lt; 1 )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640775" y="1866900"/>
            <a:ext cx="1351280" cy="130048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640775" y="1866900"/>
            <a:ext cx="1351280" cy="130048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255345" y="2159000"/>
            <a:ext cx="526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>
                <a:latin typeface="Century Gothic"/>
                <a:cs typeface="Century Gothic"/>
              </a:rPr>
              <a:t>=</a:t>
            </a:r>
            <a:endParaRPr lang="ja-JP" altLang="en-US" sz="44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07" y="625664"/>
            <a:ext cx="902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Heavy-baryon effective </a:t>
            </a:r>
            <a:r>
              <a:rPr lang="en-US" altLang="ja-JP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Lagrangian</a:t>
            </a:r>
            <a:endParaRPr kumimoji="1" lang="ja-JP" alt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2222500" y="3769355"/>
            <a:ext cx="392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図形グループ 18"/>
          <p:cNvGrpSpPr/>
          <p:nvPr/>
        </p:nvGrpSpPr>
        <p:grpSpPr>
          <a:xfrm>
            <a:off x="952795" y="4329787"/>
            <a:ext cx="8229305" cy="2467690"/>
            <a:chOff x="952795" y="4075787"/>
            <a:chExt cx="8229305" cy="2467690"/>
          </a:xfrm>
        </p:grpSpPr>
        <p:grpSp>
          <p:nvGrpSpPr>
            <p:cNvPr id="20" name="図形グループ 31"/>
            <p:cNvGrpSpPr/>
            <p:nvPr/>
          </p:nvGrpSpPr>
          <p:grpSpPr>
            <a:xfrm>
              <a:off x="952795" y="4075787"/>
              <a:ext cx="8229305" cy="2467690"/>
              <a:chOff x="952795" y="4075787"/>
              <a:chExt cx="8229305" cy="2467690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2678875" y="6235700"/>
                <a:ext cx="65032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/>
                <a:r>
                  <a:rPr lang="en-US" altLang="ja-JP" sz="1400" dirty="0" smtClean="0">
                    <a:latin typeface="Century Gothic"/>
                    <a:cs typeface="Century Gothic"/>
                  </a:rPr>
                  <a:t>Luke, </a:t>
                </a:r>
                <a:r>
                  <a:rPr lang="en-US" altLang="ja-JP" sz="1400" dirty="0" err="1" smtClean="0">
                    <a:latin typeface="Century Gothic"/>
                    <a:cs typeface="Century Gothic"/>
                  </a:rPr>
                  <a:t>Manohar</a:t>
                </a:r>
                <a:r>
                  <a:rPr lang="en-US" altLang="ja-JP" sz="1400" dirty="0" smtClean="0">
                    <a:latin typeface="Century Gothic"/>
                    <a:cs typeface="Century Gothic"/>
                  </a:rPr>
                  <a:t>, PLB286, 348 (1992), Kitazawa, Kurimoto, PLB323, 65 (1994)</a:t>
                </a:r>
              </a:p>
            </p:txBody>
          </p:sp>
          <p:sp>
            <p:nvSpPr>
              <p:cNvPr id="23" name="直方体 22"/>
              <p:cNvSpPr/>
              <p:nvPr/>
            </p:nvSpPr>
            <p:spPr>
              <a:xfrm>
                <a:off x="1020438" y="4441626"/>
                <a:ext cx="1003300" cy="10033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矢印コネクタ 23"/>
              <p:cNvCxnSpPr/>
              <p:nvPr/>
            </p:nvCxnSpPr>
            <p:spPr>
              <a:xfrm>
                <a:off x="1943100" y="4906010"/>
                <a:ext cx="419100" cy="1588"/>
              </a:xfrm>
              <a:prstGeom prst="straightConnector1">
                <a:avLst/>
              </a:prstGeom>
              <a:ln w="57150" cap="rnd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正方形/長方形 24"/>
              <p:cNvSpPr/>
              <p:nvPr/>
            </p:nvSpPr>
            <p:spPr>
              <a:xfrm>
                <a:off x="2362200" y="4652615"/>
                <a:ext cx="3385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altLang="ja-JP" sz="2000" dirty="0" err="1" smtClean="0">
                    <a:latin typeface="Century Gothic"/>
                    <a:cs typeface="Century Gothic"/>
                  </a:rPr>
                  <a:t>v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 </a:t>
                </a:r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587554" y="5714017"/>
                <a:ext cx="16575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altLang="ja-JP" sz="2000" dirty="0" smtClean="0">
                    <a:latin typeface="Century Gothic"/>
                    <a:cs typeface="Century Gothic"/>
                  </a:rPr>
                  <a:t>w = v 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+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 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q/M </a:t>
                </a:r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952795" y="4869498"/>
                <a:ext cx="9147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altLang="ja-JP" sz="2200" dirty="0" err="1" smtClean="0">
                    <a:latin typeface="Century Gothic"/>
                    <a:cs typeface="Century Gothic"/>
                  </a:rPr>
                  <a:t>Ψ</a:t>
                </a:r>
                <a:r>
                  <a:rPr lang="en-US" altLang="ja-JP" sz="2200" baseline="-25000" dirty="0" err="1" smtClean="0">
                    <a:latin typeface="Century Gothic"/>
                    <a:cs typeface="Century Gothic"/>
                  </a:rPr>
                  <a:t>v</a:t>
                </a:r>
                <a:r>
                  <a:rPr lang="en-US" altLang="ja-JP" sz="2200" dirty="0" smtClean="0">
                    <a:latin typeface="Century Gothic"/>
                    <a:cs typeface="Century Gothic"/>
                  </a:rPr>
                  <a:t>(x)</a:t>
                </a:r>
              </a:p>
            </p:txBody>
          </p:sp>
          <p:sp>
            <p:nvSpPr>
              <p:cNvPr id="40" name="直方体 39"/>
              <p:cNvSpPr/>
              <p:nvPr/>
            </p:nvSpPr>
            <p:spPr>
              <a:xfrm>
                <a:off x="1748162" y="5495726"/>
                <a:ext cx="1003300" cy="1003300"/>
              </a:xfrm>
              <a:prstGeom prst="cub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" name="直線矢印コネクタ 40"/>
              <p:cNvCxnSpPr/>
              <p:nvPr/>
            </p:nvCxnSpPr>
            <p:spPr>
              <a:xfrm>
                <a:off x="2679700" y="5964872"/>
                <a:ext cx="897053" cy="1588"/>
              </a:xfrm>
              <a:prstGeom prst="straightConnector1">
                <a:avLst/>
              </a:prstGeom>
              <a:ln w="57150" cap="rnd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正方形/長方形 41"/>
              <p:cNvSpPr/>
              <p:nvPr/>
            </p:nvSpPr>
            <p:spPr>
              <a:xfrm>
                <a:off x="1121310" y="4075787"/>
                <a:ext cx="11521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altLang="ja-JP" sz="2000" dirty="0" err="1" smtClean="0">
                    <a:latin typeface="Century Gothic"/>
                    <a:cs typeface="Century Gothic"/>
                  </a:rPr>
                  <a:t>v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-frame</a:t>
                </a: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1849761" y="5146416"/>
                <a:ext cx="12231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altLang="ja-JP" sz="2000" dirty="0" err="1" smtClean="0">
                    <a:latin typeface="Century Gothic"/>
                    <a:cs typeface="Century Gothic"/>
                  </a:rPr>
                  <a:t>w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-frame</a:t>
                </a:r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1642022" y="5926772"/>
                <a:ext cx="9668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/>
                <a:r>
                  <a:rPr lang="en-US" altLang="ja-JP" sz="2200" dirty="0" err="1" smtClean="0">
                    <a:latin typeface="Century Gothic"/>
                    <a:cs typeface="Century Gothic"/>
                  </a:rPr>
                  <a:t>Ψ</a:t>
                </a:r>
                <a:r>
                  <a:rPr lang="en-US" altLang="ja-JP" sz="2200" baseline="-25000" dirty="0" err="1" smtClean="0">
                    <a:latin typeface="Century Gothic"/>
                    <a:cs typeface="Century Gothic"/>
                  </a:rPr>
                  <a:t>w</a:t>
                </a:r>
                <a:r>
                  <a:rPr lang="en-US" altLang="ja-JP" sz="2200" dirty="0" smtClean="0">
                    <a:latin typeface="Century Gothic"/>
                    <a:cs typeface="Century Gothic"/>
                  </a:rPr>
                  <a:t>(x)</a:t>
                </a:r>
              </a:p>
            </p:txBody>
          </p:sp>
        </p:grpSp>
        <p:sp>
          <p:nvSpPr>
            <p:cNvPr id="21" name="正方形/長方形 20"/>
            <p:cNvSpPr/>
            <p:nvPr/>
          </p:nvSpPr>
          <p:spPr>
            <a:xfrm>
              <a:off x="3338697" y="4702741"/>
              <a:ext cx="55463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altLang="ja-JP" dirty="0" smtClean="0">
                  <a:latin typeface="Century Gothic"/>
                  <a:cs typeface="Century Gothic"/>
                </a:rPr>
                <a:t>“</a:t>
              </a:r>
              <a:r>
                <a:rPr lang="ja-JP" altLang="en-US" b="1" dirty="0" smtClean="0">
                  <a:latin typeface="Century Gothic"/>
                  <a:cs typeface="Century Gothic"/>
                </a:rPr>
                <a:t>v</a:t>
              </a:r>
              <a:r>
                <a:rPr lang="en-US" altLang="ja-JP" b="1" dirty="0" err="1" smtClean="0">
                  <a:latin typeface="Century Gothic"/>
                  <a:cs typeface="Century Gothic"/>
                </a:rPr>
                <a:t>elocity</a:t>
              </a:r>
              <a:r>
                <a:rPr lang="en-US" altLang="ja-JP" b="1" dirty="0" smtClean="0">
                  <a:latin typeface="Century Gothic"/>
                  <a:cs typeface="Century Gothic"/>
                </a:rPr>
                <a:t> </a:t>
              </a:r>
              <a:r>
                <a:rPr lang="en-US" altLang="ja-JP" b="1" dirty="0" smtClean="0">
                  <a:latin typeface="Century Gothic"/>
                  <a:cs typeface="Century Gothic"/>
                </a:rPr>
                <a:t>rearrangement</a:t>
              </a:r>
              <a:r>
                <a:rPr lang="en-US" altLang="ja-JP" dirty="0" smtClean="0">
                  <a:latin typeface="Century Gothic"/>
                  <a:cs typeface="Century Gothic"/>
                </a:rPr>
                <a:t>” :</a:t>
              </a:r>
            </a:p>
            <a:p>
              <a:pPr marL="457200" indent="-457200"/>
              <a:r>
                <a:rPr lang="en-US" altLang="ja-JP" dirty="0" smtClean="0">
                  <a:latin typeface="Century Gothic"/>
                  <a:cs typeface="Century Gothic"/>
                </a:rPr>
                <a:t>Lorentz </a:t>
              </a:r>
              <a:r>
                <a:rPr lang="en-US" altLang="ja-JP" dirty="0" smtClean="0">
                  <a:latin typeface="Century Gothic"/>
                  <a:cs typeface="Century Gothic"/>
                </a:rPr>
                <a:t>boost</a:t>
              </a:r>
              <a:r>
                <a:rPr lang="en-US" altLang="ja-JP" dirty="0" smtClean="0">
                  <a:latin typeface="Century Gothic"/>
                  <a:cs typeface="Century Gothic"/>
                </a:rPr>
                <a:t> (L)</a:t>
              </a:r>
              <a:r>
                <a:rPr lang="en-US" altLang="ja-JP" dirty="0" smtClean="0">
                  <a:latin typeface="Century Gothic"/>
                  <a:cs typeface="Century Gothic"/>
                </a:rPr>
                <a:t> </a:t>
              </a:r>
              <a:r>
                <a:rPr lang="en-US" altLang="ja-JP" dirty="0" smtClean="0">
                  <a:latin typeface="Century Gothic"/>
                  <a:cs typeface="Century Gothic"/>
                </a:rPr>
                <a:t>between v-frame and w-frame</a:t>
              </a:r>
            </a:p>
            <a:p>
              <a:pPr marL="457200" indent="-457200"/>
              <a:r>
                <a:rPr lang="en-US" altLang="ja-JP" dirty="0" smtClean="0">
                  <a:latin typeface="Century Gothic"/>
                  <a:cs typeface="Century Gothic"/>
                </a:rPr>
                <a:t>up to </a:t>
              </a:r>
              <a:r>
                <a:rPr lang="en-US" altLang="ja-JP" i="1" dirty="0" smtClean="0">
                  <a:latin typeface="Century Gothic"/>
                  <a:cs typeface="Century Gothic"/>
                </a:rPr>
                <a:t>O</a:t>
              </a:r>
              <a:r>
                <a:rPr lang="en-US" altLang="ja-JP" dirty="0" smtClean="0">
                  <a:latin typeface="Century Gothic"/>
                  <a:cs typeface="Century Gothic"/>
                </a:rPr>
                <a:t>(1/M</a:t>
              </a:r>
              <a:r>
                <a:rPr lang="en-US" altLang="ja-JP" dirty="0" smtClean="0">
                  <a:latin typeface="Century Gothic"/>
                  <a:cs typeface="Century Gothic"/>
                </a:rPr>
                <a:t>)</a:t>
              </a:r>
              <a:r>
                <a:rPr lang="en-US" altLang="ja-JP" dirty="0" smtClean="0">
                  <a:latin typeface="Century Gothic"/>
                  <a:cs typeface="Century Gothic"/>
                </a:rPr>
                <a:t>: </a:t>
              </a:r>
              <a:r>
                <a:rPr lang="en-US" altLang="ja-JP" dirty="0" err="1" smtClean="0">
                  <a:latin typeface="Century Gothic"/>
                  <a:cs typeface="Century Gothic"/>
                </a:rPr>
                <a:t>Ψ</a:t>
              </a:r>
              <a:r>
                <a:rPr lang="en-US" altLang="ja-JP" baseline="-25000" dirty="0" err="1" smtClean="0">
                  <a:latin typeface="Century Gothic"/>
                  <a:cs typeface="Century Gothic"/>
                </a:rPr>
                <a:t>w</a:t>
              </a:r>
              <a:r>
                <a:rPr lang="en-US" altLang="ja-JP" dirty="0" smtClean="0">
                  <a:latin typeface="Century Gothic"/>
                  <a:cs typeface="Century Gothic"/>
                </a:rPr>
                <a:t>(x) = L(q/M)</a:t>
              </a:r>
              <a:r>
                <a:rPr lang="en-US" altLang="ja-JP" dirty="0" err="1" smtClean="0">
                  <a:latin typeface="Century Gothic"/>
                  <a:cs typeface="Century Gothic"/>
                </a:rPr>
                <a:t>Ψ</a:t>
              </a:r>
              <a:r>
                <a:rPr lang="en-US" altLang="ja-JP" baseline="-25000" dirty="0" err="1" smtClean="0">
                  <a:latin typeface="Century Gothic"/>
                  <a:cs typeface="Century Gothic"/>
                </a:rPr>
                <a:t>v</a:t>
              </a:r>
              <a:r>
                <a:rPr lang="en-US" altLang="ja-JP" dirty="0" smtClean="0">
                  <a:latin typeface="Century Gothic"/>
                  <a:cs typeface="Century Gothic"/>
                </a:rPr>
                <a:t>(x)</a:t>
              </a:r>
              <a:endParaRPr lang="en-US" altLang="ja-JP" dirty="0" smtClean="0">
                <a:latin typeface="Century Gothic"/>
                <a:cs typeface="Century Gothic"/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1020767" y="1766348"/>
            <a:ext cx="3909164" cy="834430"/>
            <a:chOff x="1020767" y="1766348"/>
            <a:chExt cx="3909164" cy="834430"/>
          </a:xfrm>
        </p:grpSpPr>
        <p:grpSp>
          <p:nvGrpSpPr>
            <p:cNvPr id="31" name="図形グループ 30"/>
            <p:cNvGrpSpPr/>
            <p:nvPr/>
          </p:nvGrpSpPr>
          <p:grpSpPr>
            <a:xfrm>
              <a:off x="1020767" y="2046780"/>
              <a:ext cx="1862133" cy="553998"/>
              <a:chOff x="1020767" y="2046780"/>
              <a:chExt cx="1862133" cy="553998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 rot="10800000">
                <a:off x="2362200" y="2394072"/>
                <a:ext cx="520700" cy="8242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35"/>
              <p:cNvSpPr txBox="1"/>
              <p:nvPr/>
            </p:nvSpPr>
            <p:spPr>
              <a:xfrm>
                <a:off x="1020767" y="2046780"/>
                <a:ext cx="137730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500" dirty="0" smtClean="0">
                    <a:latin typeface="Century Gothic"/>
                    <a:cs typeface="Century Gothic"/>
                  </a:rPr>
                  <a:t>Heavy quark</a:t>
                </a:r>
              </a:p>
              <a:p>
                <a:r>
                  <a:rPr lang="en-US" altLang="ja-JP" sz="1500" dirty="0" smtClean="0">
                    <a:latin typeface="Century Gothic"/>
                    <a:cs typeface="Century Gothic"/>
                  </a:rPr>
                  <a:t>with spin 1/2</a:t>
                </a:r>
                <a:endParaRPr lang="ja-JP" altLang="en-US" sz="1500" dirty="0"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37" name="図形グループ 36"/>
            <p:cNvGrpSpPr/>
            <p:nvPr/>
          </p:nvGrpSpPr>
          <p:grpSpPr>
            <a:xfrm>
              <a:off x="3594383" y="1766348"/>
              <a:ext cx="1335548" cy="531860"/>
              <a:chOff x="3594383" y="1766348"/>
              <a:chExt cx="1335548" cy="531860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flipV="1">
                <a:off x="3594383" y="2097580"/>
                <a:ext cx="486572" cy="20062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テキスト ボックス 44"/>
              <p:cNvSpPr txBox="1"/>
              <p:nvPr/>
            </p:nvSpPr>
            <p:spPr>
              <a:xfrm>
                <a:off x="3603927" y="1766348"/>
                <a:ext cx="132600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500" dirty="0" smtClean="0">
                    <a:latin typeface="Century Gothic"/>
                    <a:cs typeface="Century Gothic"/>
                  </a:rPr>
                  <a:t>Brown Muck</a:t>
                </a:r>
                <a:endParaRPr lang="ja-JP" altLang="en-US" sz="1500" dirty="0">
                  <a:latin typeface="Century Gothic"/>
                  <a:cs typeface="Century Gothic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801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26667 1.85185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6" grpId="0"/>
      <p:bldP spid="29" grpId="0"/>
      <p:bldP spid="30" grpId="0"/>
      <p:bldP spid="3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5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6346" y="3284235"/>
            <a:ext cx="91046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>
                <a:latin typeface="Century Gothic"/>
                <a:cs typeface="Century Gothic"/>
              </a:rPr>
              <a:t>2. Inv. under velocity rearrangement at O(1)+O(1/M).</a:t>
            </a:r>
            <a:endParaRPr lang="ja-JP" altLang="en-US" sz="2700" dirty="0">
              <a:latin typeface="Century Gothic"/>
              <a:cs typeface="Century Gothic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6346" y="4739620"/>
            <a:ext cx="9128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>
                <a:latin typeface="Century Gothic"/>
                <a:cs typeface="Century Gothic"/>
              </a:rPr>
              <a:t>3. Heavy quark symmetry breaking terms at O(1/M).</a:t>
            </a:r>
            <a:endParaRPr lang="ja-JP" altLang="en-US" sz="2700" dirty="0">
              <a:latin typeface="Century Gothic"/>
              <a:cs typeface="Century Gothic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6134" y="3924300"/>
            <a:ext cx="513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latin typeface="Century Gothic"/>
                <a:cs typeface="Century Gothic"/>
              </a:rPr>
              <a:t>v</a:t>
            </a:r>
            <a:r>
              <a:rPr lang="en-US" altLang="ja-JP" sz="2800" dirty="0" smtClean="0">
                <a:latin typeface="Century Gothic"/>
                <a:cs typeface="Century Gothic"/>
              </a:rPr>
              <a:t> →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w</a:t>
            </a:r>
            <a:r>
              <a:rPr lang="en-US" altLang="ja-JP" sz="2800" dirty="0" smtClean="0">
                <a:latin typeface="Century Gothic"/>
                <a:cs typeface="Century Gothic"/>
              </a:rPr>
              <a:t> =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v</a:t>
            </a:r>
            <a:r>
              <a:rPr lang="en-US" altLang="ja-JP" sz="2800" dirty="0" smtClean="0">
                <a:latin typeface="Century Gothic"/>
                <a:cs typeface="Century Gothic"/>
              </a:rPr>
              <a:t> +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latin typeface="Century Gothic"/>
                <a:cs typeface="Century Gothic"/>
              </a:rPr>
              <a:t>/M (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latin typeface="Century Gothic"/>
                <a:cs typeface="Century Gothic"/>
              </a:rPr>
              <a:t>/M &lt;&lt; 1 )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640775" y="1866900"/>
            <a:ext cx="1351280" cy="1300480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5066475" y="1866900"/>
            <a:ext cx="1351280" cy="130048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640775" y="5280471"/>
            <a:ext cx="1351280" cy="130048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640775" y="5255071"/>
            <a:ext cx="1351280" cy="130048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255345" y="2159000"/>
            <a:ext cx="526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>
                <a:latin typeface="Century Gothic"/>
                <a:cs typeface="Century Gothic"/>
              </a:rPr>
              <a:t>=</a:t>
            </a:r>
            <a:endParaRPr lang="ja-JP" altLang="en-US" sz="4400" dirty="0">
              <a:latin typeface="Century Gothic"/>
              <a:cs typeface="Century Gothic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87580" y="5549900"/>
            <a:ext cx="49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>
                <a:latin typeface="Century Gothic"/>
                <a:cs typeface="Century Gothic"/>
              </a:rPr>
              <a:t>≠</a:t>
            </a:r>
            <a:endParaRPr lang="ja-JP" altLang="en-US" sz="44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07" y="625664"/>
            <a:ext cx="902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Heavy-baryon effective </a:t>
            </a:r>
            <a:r>
              <a:rPr lang="en-US" altLang="ja-JP" sz="4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Lagrangian</a:t>
            </a:r>
            <a:endParaRPr kumimoji="1" lang="ja-JP" alt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19046" y="1371650"/>
            <a:ext cx="825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>
                <a:latin typeface="Century Gothic"/>
                <a:cs typeface="Century Gothic"/>
              </a:rPr>
              <a:t>1. Heavy quark symmetry is conserved at O(1).</a:t>
            </a:r>
            <a:endParaRPr lang="ja-JP" altLang="en-US" sz="2700" dirty="0">
              <a:latin typeface="Century Gothic"/>
              <a:cs typeface="Century Gothic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222500" y="3769355"/>
            <a:ext cx="39240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図形グループ 26"/>
          <p:cNvGrpSpPr/>
          <p:nvPr/>
        </p:nvGrpSpPr>
        <p:grpSpPr>
          <a:xfrm>
            <a:off x="1020767" y="2046780"/>
            <a:ext cx="1862133" cy="553998"/>
            <a:chOff x="1020767" y="2046780"/>
            <a:chExt cx="1862133" cy="553998"/>
          </a:xfrm>
        </p:grpSpPr>
        <p:cxnSp>
          <p:nvCxnSpPr>
            <p:cNvPr id="18" name="直線コネクタ 17"/>
            <p:cNvCxnSpPr/>
            <p:nvPr/>
          </p:nvCxnSpPr>
          <p:spPr>
            <a:xfrm rot="10800000">
              <a:off x="2362200" y="2394072"/>
              <a:ext cx="520700" cy="82429"/>
            </a:xfrm>
            <a:prstGeom prst="line">
              <a:avLst/>
            </a:prstGeom>
            <a:ln>
              <a:solidFill>
                <a:srgbClr val="000000"/>
              </a:solidFill>
              <a:head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020767" y="2046780"/>
              <a:ext cx="137730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>
                  <a:latin typeface="Century Gothic"/>
                  <a:cs typeface="Century Gothic"/>
                </a:rPr>
                <a:t>Heavy quark</a:t>
              </a:r>
            </a:p>
            <a:p>
              <a:r>
                <a:rPr lang="en-US" altLang="ja-JP" sz="1500" dirty="0" smtClean="0">
                  <a:latin typeface="Century Gothic"/>
                  <a:cs typeface="Century Gothic"/>
                </a:rPr>
                <a:t>with spin 1/2</a:t>
              </a:r>
              <a:endParaRPr lang="ja-JP" altLang="en-US" sz="15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24" name="図形グループ 23"/>
          <p:cNvGrpSpPr/>
          <p:nvPr/>
        </p:nvGrpSpPr>
        <p:grpSpPr>
          <a:xfrm>
            <a:off x="3594383" y="1766348"/>
            <a:ext cx="1335548" cy="531860"/>
            <a:chOff x="3594383" y="1766348"/>
            <a:chExt cx="1335548" cy="531860"/>
          </a:xfrm>
        </p:grpSpPr>
        <p:cxnSp>
          <p:nvCxnSpPr>
            <p:cNvPr id="22" name="直線コネクタ 21"/>
            <p:cNvCxnSpPr/>
            <p:nvPr/>
          </p:nvCxnSpPr>
          <p:spPr>
            <a:xfrm flipV="1">
              <a:off x="3594383" y="2097580"/>
              <a:ext cx="486572" cy="200628"/>
            </a:xfrm>
            <a:prstGeom prst="line">
              <a:avLst/>
            </a:prstGeom>
            <a:ln>
              <a:solidFill>
                <a:srgbClr val="000000"/>
              </a:solidFill>
              <a:head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3603927" y="1766348"/>
              <a:ext cx="13260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>
                  <a:latin typeface="Century Gothic"/>
                  <a:cs typeface="Century Gothic"/>
                </a:rPr>
                <a:t>Brown Muck</a:t>
              </a:r>
              <a:endParaRPr lang="ja-JP" altLang="en-US" sz="1500" dirty="0">
                <a:latin typeface="Century Gothic"/>
                <a:cs typeface="Century Gothic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26667 1.85185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 rot="5400000">
            <a:off x="-676745" y="4007967"/>
            <a:ext cx="5268266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73090" y="2340622"/>
            <a:ext cx="8805810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8891" y="2794646"/>
            <a:ext cx="1705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3200" baseline="30000" dirty="0" err="1" smtClean="0">
                <a:latin typeface="Century Gothic"/>
                <a:cs typeface="Century Gothic"/>
              </a:rPr>
              <a:t>P</a:t>
            </a:r>
            <a:r>
              <a:rPr lang="en-US" altLang="ja-JP" sz="3200" dirty="0" smtClean="0">
                <a:latin typeface="Century Gothic"/>
                <a:cs typeface="Century Gothic"/>
              </a:rPr>
              <a:t>=0</a:t>
            </a:r>
            <a:r>
              <a:rPr lang="en-US" altLang="ja-JP" sz="3200" baseline="30000" dirty="0" smtClean="0">
                <a:latin typeface="Century Gothic"/>
                <a:cs typeface="Century Gothic"/>
              </a:rPr>
              <a:t>+</a:t>
            </a:r>
            <a:r>
              <a:rPr lang="en-US" altLang="ja-JP" sz="3200" dirty="0" smtClean="0">
                <a:latin typeface="Century Gothic"/>
                <a:cs typeface="Century Gothic"/>
              </a:rPr>
              <a:t>, 1</a:t>
            </a:r>
            <a:r>
              <a:rPr lang="en-US" altLang="ja-JP" sz="3200" baseline="30000" dirty="0" smtClean="0">
                <a:latin typeface="Century Gothic"/>
                <a:cs typeface="Century Gothic"/>
              </a:rPr>
              <a:t>+</a:t>
            </a:r>
            <a:endParaRPr lang="ja-JP" altLang="en-US" sz="3200" dirty="0"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8891" y="5616953"/>
            <a:ext cx="18000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Arbitrary</a:t>
            </a:r>
            <a:r>
              <a:rPr lang="en-US" altLang="ja-JP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j</a:t>
            </a:r>
            <a:r>
              <a:rPr lang="en-US" altLang="ja-JP" sz="3200" baseline="30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</a:t>
            </a:r>
            <a:endParaRPr lang="en-US" altLang="ja-JP" sz="3200" baseline="30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47634" y="1537346"/>
            <a:ext cx="13222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Century Gothic"/>
                <a:cs typeface="Century Gothic"/>
              </a:rPr>
              <a:t>LO</a:t>
            </a:r>
            <a:r>
              <a:rPr lang="en-US" altLang="ja-JP" sz="3200" baseline="-25000" dirty="0" smtClean="0">
                <a:latin typeface="Century Gothic"/>
                <a:cs typeface="Century Gothic"/>
              </a:rPr>
              <a:t>O(1)</a:t>
            </a:r>
            <a:endParaRPr lang="ja-JP" altLang="en-US" sz="3200" baseline="-25000" dirty="0">
              <a:latin typeface="Century Gothic"/>
              <a:cs typeface="Century Gothic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29878" y="1537346"/>
            <a:ext cx="19967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Century Gothic"/>
                <a:cs typeface="Century Gothic"/>
              </a:rPr>
              <a:t>NLO</a:t>
            </a:r>
            <a:r>
              <a:rPr lang="en-US" altLang="ja-JP" sz="3200" baseline="-25000" dirty="0" smtClean="0">
                <a:latin typeface="Century Gothic"/>
                <a:cs typeface="Century Gothic"/>
              </a:rPr>
              <a:t>O(1/M)</a:t>
            </a:r>
            <a:endParaRPr lang="ja-JP" altLang="en-US" sz="3200" baseline="-25000" dirty="0">
              <a:latin typeface="Century Gothic"/>
              <a:cs typeface="Century Gothic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0390" y="4199450"/>
            <a:ext cx="1673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3200" baseline="30000" dirty="0" err="1" smtClean="0">
                <a:latin typeface="Century Gothic"/>
                <a:cs typeface="Century Gothic"/>
              </a:rPr>
              <a:t>P</a:t>
            </a:r>
            <a:r>
              <a:rPr lang="en-US" altLang="ja-JP" sz="3200" dirty="0" smtClean="0">
                <a:latin typeface="Century Gothic"/>
                <a:cs typeface="Century Gothic"/>
              </a:rPr>
              <a:t>=0</a:t>
            </a:r>
            <a:r>
              <a:rPr lang="en-US" altLang="ja-JP" sz="3200" baseline="30000" dirty="0" smtClean="0">
                <a:latin typeface="Century Gothic"/>
                <a:cs typeface="Century Gothic"/>
              </a:rPr>
              <a:t>±</a:t>
            </a:r>
            <a:r>
              <a:rPr lang="en-US" altLang="ja-JP" sz="3200" dirty="0" smtClean="0">
                <a:latin typeface="Century Gothic"/>
                <a:cs typeface="Century Gothic"/>
              </a:rPr>
              <a:t>, 1</a:t>
            </a:r>
            <a:r>
              <a:rPr lang="en-US" altLang="ja-JP" sz="3200" baseline="30000" dirty="0" smtClean="0">
                <a:latin typeface="Century Gothic"/>
                <a:cs typeface="Century Gothic"/>
              </a:rPr>
              <a:t>±</a:t>
            </a:r>
            <a:endParaRPr lang="ja-JP" altLang="en-US" sz="3200" dirty="0">
              <a:latin typeface="Century Gothic"/>
              <a:cs typeface="Century Gothic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641517" y="2573825"/>
            <a:ext cx="357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H-Y. Cheng, C-Y. Cheung, G-L. Lin,</a:t>
            </a:r>
          </a:p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Y-C. Lin, T-M. Yan, H-L. Yu</a:t>
            </a:r>
          </a:p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PRD49, 2490 (1994)</a:t>
            </a:r>
            <a:endParaRPr lang="ja-JP" altLang="en-US" sz="1600" dirty="0">
              <a:latin typeface="Century Gothic"/>
              <a:cs typeface="Century Gothic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89297" y="2573825"/>
            <a:ext cx="3638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T-M. Yan, H-Y Cheng, C-Y. Cheung,</a:t>
            </a:r>
          </a:p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G-L. Lin, Y-C. Lin,, H-L. Yu</a:t>
            </a:r>
          </a:p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PRD46, 1148 (1992)</a:t>
            </a:r>
            <a:endParaRPr lang="ja-JP" altLang="en-US" sz="1600" dirty="0">
              <a:latin typeface="Century Gothic"/>
              <a:cs typeface="Century Gothic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87067" y="4123250"/>
            <a:ext cx="2443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H-Y. Cheng, C-K. Chua</a:t>
            </a:r>
          </a:p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PRD75, 014006 (2007)</a:t>
            </a:r>
            <a:endParaRPr lang="ja-JP" altLang="en-US" sz="1600" dirty="0">
              <a:latin typeface="Century Gothic"/>
              <a:cs typeface="Century Gothic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79182" y="5808198"/>
            <a:ext cx="2593679" cy="33855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600" baseline="30000" dirty="0">
              <a:latin typeface="Century Gothic"/>
              <a:cs typeface="Century Gothic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018839" y="3341322"/>
            <a:ext cx="157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(P-wave decay)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38348" y="3339833"/>
            <a:ext cx="157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(P-wave decay)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703886" y="4644526"/>
            <a:ext cx="2209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(S-, P-, D-wave decay)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986090" y="6070552"/>
            <a:ext cx="157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(P-wave decay)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60390" y="1577690"/>
            <a:ext cx="1630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Brown Muck spin and parity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174211" y="1229569"/>
            <a:ext cx="2578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Century Gothic"/>
                <a:cs typeface="Century Gothic"/>
              </a:rPr>
              <a:t>Heavy Mass Expansion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01249" y="606693"/>
            <a:ext cx="854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entury Gothic"/>
                <a:cs typeface="Century Gothic"/>
              </a:rPr>
              <a:t>(A part of) brief history of “</a:t>
            </a:r>
            <a:r>
              <a:rPr lang="en-US" altLang="ja-JP" sz="2400" dirty="0" err="1" smtClean="0">
                <a:latin typeface="Century Gothic"/>
                <a:cs typeface="Century Gothic"/>
              </a:rPr>
              <a:t>Qqq</a:t>
            </a:r>
            <a:r>
              <a:rPr lang="en-US" altLang="ja-JP" sz="2400" dirty="0" smtClean="0">
                <a:latin typeface="Century Gothic"/>
                <a:cs typeface="Century Gothic"/>
              </a:rPr>
              <a:t> baryon” effective theory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173090" y="3838576"/>
            <a:ext cx="880581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73090" y="5345112"/>
            <a:ext cx="880581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187791" y="6176329"/>
            <a:ext cx="157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(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j,j)</a:t>
            </a:r>
            <a:r>
              <a:rPr lang="en-US" altLang="ja-JP" sz="1400" baseline="30000" dirty="0" err="1" smtClean="0">
                <a:latin typeface="Century Gothic"/>
                <a:cs typeface="Century Gothic"/>
              </a:rPr>
              <a:t>P</a:t>
            </a:r>
            <a:r>
              <a:rPr lang="en-US" altLang="ja-JP" sz="1400" dirty="0" smtClean="0">
                <a:latin typeface="Century Gothic"/>
                <a:cs typeface="Century Gothic"/>
              </a:rPr>
              <a:t> and (j,j+1)</a:t>
            </a:r>
            <a:r>
              <a:rPr lang="en-US" altLang="ja-JP" sz="1400" baseline="30000" dirty="0" smtClean="0">
                <a:latin typeface="Century Gothic"/>
                <a:cs typeface="Century Gothic"/>
              </a:rPr>
              <a:t>P</a:t>
            </a:r>
            <a:endParaRPr lang="en-US" altLang="ja-JP" sz="1400" dirty="0" smtClean="0">
              <a:latin typeface="Century Gothic"/>
              <a:cs typeface="Century Gothic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0138" y="4746126"/>
            <a:ext cx="170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(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1400" baseline="30000" dirty="0" err="1" smtClean="0">
                <a:latin typeface="Century Gothic"/>
                <a:cs typeface="Century Gothic"/>
              </a:rPr>
              <a:t>P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,j</a:t>
            </a:r>
            <a:r>
              <a:rPr lang="en-US" altLang="ja-JP" sz="1400" baseline="30000" dirty="0" err="1" smtClean="0">
                <a:latin typeface="Century Gothic"/>
                <a:cs typeface="Century Gothic"/>
              </a:rPr>
              <a:t>P</a:t>
            </a:r>
            <a:r>
              <a:rPr lang="en-US" altLang="ja-JP" sz="1400" baseline="30000" dirty="0" smtClean="0">
                <a:latin typeface="Century Gothic"/>
                <a:cs typeface="Century Gothic"/>
              </a:rPr>
              <a:t>’</a:t>
            </a:r>
            <a:r>
              <a:rPr lang="en-US" altLang="ja-JP" sz="1400" dirty="0" smtClean="0">
                <a:latin typeface="Century Gothic"/>
                <a:cs typeface="Century Gothic"/>
              </a:rPr>
              <a:t>) and (j</a:t>
            </a:r>
            <a:r>
              <a:rPr lang="en-US" altLang="ja-JP" sz="1400" baseline="30000" dirty="0" smtClean="0">
                <a:latin typeface="Century Gothic"/>
                <a:cs typeface="Century Gothic"/>
              </a:rPr>
              <a:t>P</a:t>
            </a:r>
            <a:r>
              <a:rPr lang="en-US" altLang="ja-JP" sz="1400" dirty="0" smtClean="0">
                <a:latin typeface="Century Gothic"/>
                <a:cs typeface="Century Gothic"/>
              </a:rPr>
              <a:t>,j+1</a:t>
            </a:r>
            <a:r>
              <a:rPr lang="en-US" altLang="ja-JP" sz="1400" baseline="30000" dirty="0" smtClean="0">
                <a:latin typeface="Century Gothic"/>
                <a:cs typeface="Century Gothic"/>
              </a:rPr>
              <a:t>P’</a:t>
            </a:r>
            <a:r>
              <a:rPr lang="en-US" altLang="ja-JP" sz="1400" dirty="0" smtClean="0"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040097" y="5451853"/>
            <a:ext cx="6989603" cy="11910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0688" y="853470"/>
            <a:ext cx="790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Effective baryon field with brown muck spin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j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2717800" y="1435100"/>
            <a:ext cx="3708400" cy="64008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601134" y="650220"/>
            <a:ext cx="252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1200" dirty="0" smtClean="0">
                <a:latin typeface="Century Gothic"/>
                <a:cs typeface="Century Gothic"/>
              </a:rPr>
              <a:t>Falk, </a:t>
            </a:r>
            <a:r>
              <a:rPr lang="en-US" altLang="ja-JP" sz="1200" dirty="0" err="1" smtClean="0">
                <a:latin typeface="Century Gothic"/>
                <a:cs typeface="Century Gothic"/>
              </a:rPr>
              <a:t>Nucl</a:t>
            </a:r>
            <a:r>
              <a:rPr lang="en-US" altLang="ja-JP" sz="1200" dirty="0" smtClean="0">
                <a:latin typeface="Century Gothic"/>
                <a:cs typeface="Century Gothic"/>
              </a:rPr>
              <a:t>. Phys. B378, 79 (1992)</a:t>
            </a:r>
          </a:p>
        </p:txBody>
      </p:sp>
      <p:grpSp>
        <p:nvGrpSpPr>
          <p:cNvPr id="34" name="図形グループ 33"/>
          <p:cNvGrpSpPr/>
          <p:nvPr/>
        </p:nvGrpSpPr>
        <p:grpSpPr>
          <a:xfrm>
            <a:off x="4476172" y="1940282"/>
            <a:ext cx="2929852" cy="1119795"/>
            <a:chOff x="4476172" y="1940282"/>
            <a:chExt cx="2929852" cy="111979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4476172" y="1940282"/>
              <a:ext cx="15982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 algn="ctr"/>
              <a:r>
                <a:rPr lang="en-US" altLang="ja-JP" sz="15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Brown muck</a:t>
              </a:r>
            </a:p>
            <a:p>
              <a:pPr marL="914400" indent="-914400" algn="ctr"/>
              <a:r>
                <a:rPr lang="en-US" altLang="ja-JP" sz="15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with spin </a:t>
              </a:r>
              <a:r>
                <a:rPr lang="en-US" altLang="ja-JP" sz="1500" dirty="0" err="1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j</a:t>
              </a:r>
              <a:endParaRPr lang="en-US" altLang="ja-JP" sz="1500" dirty="0" smtClean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807748" y="1940282"/>
              <a:ext cx="15982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 algn="ctr"/>
              <a:r>
                <a:rPr lang="en-US" altLang="ja-JP" sz="15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Heavy quark</a:t>
              </a:r>
            </a:p>
            <a:p>
              <a:pPr marL="914400" indent="-914400" algn="ctr"/>
              <a:r>
                <a:rPr lang="en-US" altLang="ja-JP" sz="15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spin 1/2</a:t>
              </a: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5497656" y="2494280"/>
              <a:ext cx="487878" cy="268030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5985534" y="2494280"/>
              <a:ext cx="487878" cy="268030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5186396" y="2736912"/>
              <a:ext cx="15982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 algn="ctr"/>
              <a:r>
                <a:rPr lang="en-US" altLang="ja-JP" sz="15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Total spin j±1/2</a:t>
              </a: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747240" y="2298700"/>
            <a:ext cx="4232256" cy="2054648"/>
            <a:chOff x="747240" y="2298700"/>
            <a:chExt cx="4232256" cy="205464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747240" y="2298700"/>
              <a:ext cx="2957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- Constraint conditions</a:t>
              </a:r>
              <a:endParaRPr lang="ja-JP" altLang="en-US" sz="2000" dirty="0">
                <a:latin typeface="Century Gothic"/>
                <a:cs typeface="Century Gothic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1352376" y="2739813"/>
              <a:ext cx="3627120" cy="1613535"/>
            </a:xfrm>
            <a:prstGeom prst="rect">
              <a:avLst/>
            </a:prstGeom>
          </p:spPr>
        </p:pic>
      </p:grpSp>
      <p:grpSp>
        <p:nvGrpSpPr>
          <p:cNvPr id="36" name="図形グループ 35"/>
          <p:cNvGrpSpPr/>
          <p:nvPr/>
        </p:nvGrpSpPr>
        <p:grpSpPr>
          <a:xfrm>
            <a:off x="747241" y="4424700"/>
            <a:ext cx="8168739" cy="2369969"/>
            <a:chOff x="747241" y="4424700"/>
            <a:chExt cx="8168739" cy="2369969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747241" y="4424700"/>
              <a:ext cx="4553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- Projection to j-1/2 and j+1/2 states</a:t>
              </a:r>
              <a:endParaRPr lang="ja-JP" altLang="en-US" sz="2000" dirty="0">
                <a:latin typeface="Century Gothic"/>
                <a:cs typeface="Century Gothic"/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1242259" y="4799753"/>
              <a:ext cx="7673721" cy="1994916"/>
            </a:xfrm>
            <a:prstGeom prst="rect">
              <a:avLst/>
            </a:prstGeom>
          </p:spPr>
        </p:pic>
      </p:grpSp>
      <p:grpSp>
        <p:nvGrpSpPr>
          <p:cNvPr id="39" name="図形グループ 38"/>
          <p:cNvGrpSpPr/>
          <p:nvPr/>
        </p:nvGrpSpPr>
        <p:grpSpPr>
          <a:xfrm>
            <a:off x="5100765" y="3149594"/>
            <a:ext cx="2684185" cy="1127131"/>
            <a:chOff x="5100765" y="3149594"/>
            <a:chExt cx="2684185" cy="1127131"/>
          </a:xfrm>
        </p:grpSpPr>
        <p:sp>
          <p:nvSpPr>
            <p:cNvPr id="37" name="右中かっこ 36"/>
            <p:cNvSpPr/>
            <p:nvPr/>
          </p:nvSpPr>
          <p:spPr>
            <a:xfrm>
              <a:off x="5100765" y="3149594"/>
              <a:ext cx="270030" cy="1127131"/>
            </a:xfrm>
            <a:prstGeom prst="rightBrace">
              <a:avLst>
                <a:gd name="adj1" fmla="val 53797"/>
                <a:gd name="adj2" fmla="val 50000"/>
              </a:avLst>
            </a:prstGeom>
            <a:ln w="2857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415078" y="3547533"/>
              <a:ext cx="2369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Century Gothic"/>
                  <a:cs typeface="Century Gothic"/>
                </a:rPr>
                <a:t>Cf. </a:t>
              </a:r>
              <a:r>
                <a:rPr lang="en-US" altLang="ja-JP" sz="1400" dirty="0" err="1" smtClean="0">
                  <a:latin typeface="Century Gothic"/>
                  <a:cs typeface="Century Gothic"/>
                </a:rPr>
                <a:t>Rarita</a:t>
              </a:r>
              <a:r>
                <a:rPr lang="en-US" altLang="ja-JP" sz="1400" dirty="0" smtClean="0">
                  <a:latin typeface="Century Gothic"/>
                  <a:cs typeface="Century Gothic"/>
                </a:rPr>
                <a:t>-Schwinger field</a:t>
              </a:r>
            </a:p>
            <a:p>
              <a:r>
                <a:rPr lang="en-US" altLang="ja-JP" sz="1400" dirty="0" smtClean="0">
                  <a:latin typeface="Century Gothic"/>
                  <a:cs typeface="Century Gothic"/>
                </a:rPr>
                <a:t>      for spin 3/2</a:t>
              </a:r>
              <a:endParaRPr lang="ja-JP" altLang="en-US" sz="1400" dirty="0">
                <a:latin typeface="Century Gothic"/>
                <a:cs typeface="Century Gothic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3618315" y="2614829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entury Gothic"/>
                <a:cs typeface="Century Gothic"/>
              </a:rPr>
              <a:t>Positive-energy</a:t>
            </a:r>
          </a:p>
          <a:p>
            <a:r>
              <a:rPr lang="en-US" altLang="ja-JP" sz="1400" dirty="0" smtClean="0">
                <a:latin typeface="Century Gothic"/>
                <a:cs typeface="Century Gothic"/>
              </a:rPr>
              <a:t>heavy quark</a:t>
            </a:r>
            <a:endParaRPr lang="ja-JP" altLang="en-US"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1908" y="650270"/>
            <a:ext cx="618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Interaction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Lagrangian</a:t>
            </a:r>
            <a:r>
              <a:rPr lang="en-US" altLang="ja-JP" sz="2800" dirty="0" smtClean="0">
                <a:latin typeface="Century Gothic"/>
                <a:cs typeface="Century Gothic"/>
              </a:rPr>
              <a:t> at LO+NLO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317589" y="1733550"/>
            <a:ext cx="8604250" cy="114935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6042" y="1160790"/>
            <a:ext cx="912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(j,j+1) transitions </a:t>
            </a:r>
            <a:r>
              <a:rPr lang="en-US" altLang="ja-JP" dirty="0" smtClean="0">
                <a:latin typeface="Century Gothic"/>
                <a:cs typeface="Century Gothic"/>
              </a:rPr>
              <a:t>-- different brown-muck spin </a:t>
            </a:r>
            <a:r>
              <a:rPr lang="en-US" altLang="ja-JP" dirty="0" err="1" smtClean="0">
                <a:latin typeface="Century Gothic"/>
                <a:cs typeface="Century Gothic"/>
              </a:rPr>
              <a:t>j</a:t>
            </a:r>
            <a:r>
              <a:rPr lang="en-US" altLang="ja-JP" dirty="0" smtClean="0">
                <a:latin typeface="Century Gothic"/>
                <a:cs typeface="Century Gothic"/>
              </a:rPr>
              <a:t>, j+1 in initial and final states --</a:t>
            </a:r>
            <a:endParaRPr lang="ja-JP" altLang="en-US" dirty="0" smtClean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517900" y="1644650"/>
            <a:ext cx="711200" cy="711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551770" y="2330451"/>
            <a:ext cx="2023531" cy="5693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40200" y="1447740"/>
            <a:ext cx="2311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LO </a:t>
            </a:r>
            <a:r>
              <a:rPr lang="en-US" altLang="ja-JP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(HQS conserving)</a:t>
            </a:r>
            <a:endParaRPr lang="ja-JP" alt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78418" y="2104996"/>
            <a:ext cx="2297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NLO </a:t>
            </a:r>
            <a:r>
              <a:rPr lang="en-US" altLang="ja-JP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(HQS breaking)</a:t>
            </a:r>
            <a:endParaRPr lang="ja-JP" alt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18301" y="1519871"/>
            <a:ext cx="255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Century Gothic"/>
                <a:cs typeface="Century Gothic"/>
              </a:rPr>
              <a:t>Cf. For </a:t>
            </a:r>
            <a:r>
              <a:rPr lang="en-US" altLang="ja-JP" sz="12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1200" dirty="0" smtClean="0">
                <a:latin typeface="Century Gothic"/>
                <a:cs typeface="Century Gothic"/>
              </a:rPr>
              <a:t>=0,1; Cheng, et al.,</a:t>
            </a:r>
          </a:p>
          <a:p>
            <a:r>
              <a:rPr lang="en-US" altLang="ja-JP" sz="1200" dirty="0" smtClean="0">
                <a:latin typeface="Century Gothic"/>
                <a:cs typeface="Century Gothic"/>
              </a:rPr>
              <a:t>                      PRD49, 2490 (1994)</a:t>
            </a:r>
            <a:endParaRPr lang="ja-JP" altLang="en-US" sz="1200" dirty="0">
              <a:latin typeface="Century Gothic"/>
              <a:cs typeface="Century Gothic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886614" y="1763404"/>
            <a:ext cx="6191546" cy="3113683"/>
            <a:chOff x="886614" y="3182203"/>
            <a:chExt cx="6191546" cy="3113683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1701868" y="3182203"/>
              <a:ext cx="53762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 err="1" smtClean="0">
                  <a:latin typeface="Century Gothic"/>
                  <a:cs typeface="Century Gothic"/>
                </a:rPr>
                <a:t>Ψ</a:t>
              </a:r>
              <a:r>
                <a:rPr kumimoji="1" lang="en-US" altLang="ja-JP" sz="4800" baseline="30000" dirty="0" smtClean="0">
                  <a:latin typeface="Century Gothic"/>
                  <a:cs typeface="Century Gothic"/>
                </a:rPr>
                <a:t>(</a:t>
              </a:r>
              <a:r>
                <a:rPr kumimoji="1" lang="en-US" altLang="ja-JP" sz="4800" baseline="30000" dirty="0" smtClean="0">
                  <a:latin typeface="Century Gothic"/>
                  <a:cs typeface="Century Gothic"/>
                </a:rPr>
                <a:t>j</a:t>
              </a:r>
              <a:r>
                <a:rPr kumimoji="1" lang="en-US" altLang="ja-JP" sz="4800" baseline="30000" dirty="0" smtClean="0">
                  <a:latin typeface="Century Gothic"/>
                  <a:cs typeface="Century Gothic"/>
                </a:rPr>
                <a:t>+1</a:t>
              </a:r>
              <a:r>
                <a:rPr kumimoji="1" lang="en-US" altLang="ja-JP" sz="4800" baseline="30000" dirty="0" smtClean="0">
                  <a:latin typeface="Century Gothic"/>
                  <a:cs typeface="Century Gothic"/>
                </a:rPr>
                <a:t>)</a:t>
              </a:r>
              <a:r>
                <a:rPr kumimoji="1" lang="en-US" altLang="ja-JP" sz="4800" baseline="-25000" dirty="0" smtClean="0">
                  <a:latin typeface="Century Gothic"/>
                  <a:cs typeface="Century Gothic"/>
                </a:rPr>
                <a:t>J</a:t>
              </a:r>
              <a:r>
                <a:rPr lang="en-US" altLang="ja-JP" sz="4800" baseline="-25000" dirty="0" smtClean="0">
                  <a:latin typeface="Century Gothic"/>
                  <a:cs typeface="Century Gothic"/>
                </a:rPr>
                <a:t>  </a:t>
              </a:r>
              <a:r>
                <a:rPr kumimoji="1" lang="en-US" altLang="ja-JP" sz="4800" dirty="0" smtClean="0">
                  <a:latin typeface="Century Gothic"/>
                  <a:cs typeface="Century Gothic"/>
                </a:rPr>
                <a:t>→  </a:t>
              </a:r>
              <a:r>
                <a:rPr lang="en-US" altLang="ja-JP" sz="4800" dirty="0" smtClean="0">
                  <a:latin typeface="Century Gothic"/>
                  <a:cs typeface="Century Gothic"/>
                </a:rPr>
                <a:t>Ψ</a:t>
              </a:r>
              <a:r>
                <a:rPr lang="en-US" altLang="ja-JP" sz="4800" baseline="30000" dirty="0" smtClean="0">
                  <a:latin typeface="Century Gothic"/>
                  <a:cs typeface="Century Gothic"/>
                </a:rPr>
                <a:t>(</a:t>
              </a:r>
              <a:r>
                <a:rPr lang="en-US" altLang="ja-JP" sz="4800" baseline="30000" dirty="0" smtClean="0">
                  <a:latin typeface="Century Gothic"/>
                  <a:cs typeface="Century Gothic"/>
                </a:rPr>
                <a:t>j)</a:t>
              </a:r>
              <a:r>
                <a:rPr lang="en-US" altLang="ja-JP" sz="4800" baseline="-25000" dirty="0" smtClean="0">
                  <a:latin typeface="Century Gothic"/>
                  <a:cs typeface="Century Gothic"/>
                </a:rPr>
                <a:t>J’</a:t>
              </a:r>
              <a:r>
                <a:rPr lang="en-US" altLang="ja-JP" sz="4800" dirty="0" smtClean="0">
                  <a:latin typeface="Century Gothic"/>
                  <a:cs typeface="Century Gothic"/>
                </a:rPr>
                <a:t>+π</a:t>
              </a:r>
              <a:endParaRPr kumimoji="1" lang="ja-JP" altLang="en-US" sz="4800" baseline="30000" dirty="0">
                <a:latin typeface="Century Gothic"/>
                <a:cs typeface="Century Gothic"/>
              </a:endParaRPr>
            </a:p>
          </p:txBody>
        </p: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tretch>
              <a:fillRect/>
            </a:stretch>
          </p:blipFill>
          <p:spPr>
            <a:xfrm>
              <a:off x="1816940" y="4013200"/>
              <a:ext cx="1689100" cy="1625600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886614" y="5588000"/>
              <a:ext cx="3442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latin typeface="Century Gothic"/>
                  <a:cs typeface="Century Gothic"/>
                </a:rPr>
                <a:t>J</a:t>
              </a:r>
              <a:r>
                <a:rPr kumimoji="1" lang="en-US" altLang="ja-JP" sz="4000" dirty="0" smtClean="0">
                  <a:latin typeface="Century Gothic"/>
                  <a:cs typeface="Century Gothic"/>
                </a:rPr>
                <a:t>=</a:t>
              </a:r>
              <a:r>
                <a:rPr lang="en-US" altLang="ja-JP" sz="4000" dirty="0" smtClean="0">
                  <a:latin typeface="Century Gothic"/>
                  <a:cs typeface="Century Gothic"/>
                </a:rPr>
                <a:t>j+</a:t>
              </a:r>
              <a:r>
                <a:rPr lang="en-US" altLang="ja-JP" sz="4000" dirty="0" smtClean="0">
                  <a:latin typeface="Century Gothic"/>
                  <a:cs typeface="Century Gothic"/>
                </a:rPr>
                <a:t>3</a:t>
              </a:r>
              <a:r>
                <a:rPr lang="en-US" altLang="ja-JP" sz="4000" dirty="0">
                  <a:latin typeface="Century Gothic"/>
                  <a:cs typeface="Century Gothic"/>
                </a:rPr>
                <a:t>/2, j+1/2</a:t>
              </a:r>
              <a:endParaRPr kumimoji="1" lang="ja-JP" alt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040915" y="4537501"/>
              <a:ext cx="9386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rgbClr val="FF0000"/>
                  </a:solidFill>
                  <a:latin typeface="Century Gothic"/>
                  <a:cs typeface="Century Gothic"/>
                </a:rPr>
                <a:t>j+</a:t>
              </a:r>
              <a:r>
                <a:rPr lang="en-US" altLang="ja-JP" sz="40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1</a:t>
              </a:r>
              <a:endParaRPr lang="ja-JP" altLang="en-US" sz="4000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tretch>
              <a:fillRect/>
            </a:stretch>
          </p:blipFill>
          <p:spPr>
            <a:xfrm>
              <a:off x="4419600" y="4013200"/>
              <a:ext cx="1689100" cy="1625600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407652" y="5588000"/>
              <a:ext cx="2101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latin typeface="Century Gothic"/>
                  <a:cs typeface="Century Gothic"/>
                </a:rPr>
                <a:t>J’</a:t>
              </a:r>
              <a:r>
                <a:rPr lang="en-US" altLang="ja-JP" sz="4000" dirty="0" smtClean="0">
                  <a:latin typeface="Century Gothic"/>
                  <a:cs typeface="Century Gothic"/>
                </a:rPr>
                <a:t>=</a:t>
              </a:r>
              <a:r>
                <a:rPr lang="en-US" altLang="ja-JP" sz="4000" dirty="0">
                  <a:latin typeface="Century Gothic"/>
                  <a:cs typeface="Century Gothic"/>
                </a:rPr>
                <a:t>j±1/</a:t>
              </a:r>
              <a:r>
                <a:rPr lang="en-US" altLang="ja-JP" sz="4000" dirty="0" smtClean="0">
                  <a:latin typeface="Century Gothic"/>
                  <a:cs typeface="Century Gothic"/>
                </a:rPr>
                <a:t>2</a:t>
              </a:r>
              <a:endParaRPr kumimoji="1" lang="ja-JP" alt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660355" y="4537501"/>
              <a:ext cx="3435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j</a:t>
              </a:r>
              <a:endParaRPr kumimoji="1" lang="ja-JP" altLang="en-US" sz="4000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527473" y="3649246"/>
              <a:ext cx="950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dirty="0" err="1" smtClean="0">
                  <a:latin typeface="Century Gothic"/>
                  <a:cs typeface="Century Gothic"/>
                </a:rPr>
                <a:t>p</a:t>
              </a:r>
              <a:r>
                <a:rPr lang="en-US" altLang="ja-JP" sz="1600" dirty="0" smtClean="0">
                  <a:latin typeface="Century Gothic"/>
                  <a:cs typeface="Century Gothic"/>
                </a:rPr>
                <a:t>-wave</a:t>
              </a:r>
              <a:endParaRPr lang="ja-JP" altLang="en-US" sz="16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4356100" y="2810932"/>
            <a:ext cx="4610097" cy="594037"/>
            <a:chOff x="4356100" y="2810932"/>
            <a:chExt cx="4610097" cy="594037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6600187" y="2810932"/>
              <a:ext cx="2366010" cy="541020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4356100" y="2881749"/>
              <a:ext cx="22749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Pauli-</a:t>
              </a:r>
              <a:r>
                <a:rPr lang="en-US" altLang="ja-JP" sz="1600" dirty="0" err="1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Lubanski</a:t>
              </a:r>
              <a:r>
                <a:rPr lang="en-US" altLang="ja-JP" sz="16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 vector</a:t>
              </a:r>
            </a:p>
            <a:p>
              <a:pPr algn="ctr"/>
              <a:r>
                <a:rPr lang="en-US" altLang="ja-JP" sz="12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(spin operator)</a:t>
              </a:r>
              <a:endParaRPr lang="ja-JP" altLang="en-US" sz="1200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7" name="図形グループ 6"/>
          <p:cNvGrpSpPr/>
          <p:nvPr/>
        </p:nvGrpSpPr>
        <p:grpSpPr>
          <a:xfrm>
            <a:off x="82131" y="1752550"/>
            <a:ext cx="2729182" cy="1110058"/>
            <a:chOff x="82131" y="1752550"/>
            <a:chExt cx="2729182" cy="1110058"/>
          </a:xfrm>
        </p:grpSpPr>
        <p:sp>
          <p:nvSpPr>
            <p:cNvPr id="2" name="正方形/長方形 1"/>
            <p:cNvSpPr/>
            <p:nvPr/>
          </p:nvSpPr>
          <p:spPr>
            <a:xfrm>
              <a:off x="1891731" y="1752550"/>
              <a:ext cx="868928" cy="38647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953677" y="2215960"/>
              <a:ext cx="857636" cy="39291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" name="直線コネクタ 3"/>
            <p:cNvCxnSpPr>
              <a:endCxn id="2" idx="1"/>
            </p:cNvCxnSpPr>
            <p:nvPr/>
          </p:nvCxnSpPr>
          <p:spPr>
            <a:xfrm flipV="1">
              <a:off x="1108364" y="1945787"/>
              <a:ext cx="783367" cy="77894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1108364" y="2355850"/>
              <a:ext cx="845313" cy="36887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82131" y="2524054"/>
              <a:ext cx="1099880" cy="338554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FF0000"/>
                  </a:solidFill>
                  <a:latin typeface="Century Gothic"/>
                  <a:cs typeface="Century Gothic"/>
                </a:rPr>
                <a:t>U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nknown</a:t>
              </a:r>
              <a:endParaRPr kumimoji="1" lang="ja-JP" altLang="en-US" sz="1600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7" name="図形グループ 36"/>
          <p:cNvGrpSpPr/>
          <p:nvPr/>
        </p:nvGrpSpPr>
        <p:grpSpPr>
          <a:xfrm>
            <a:off x="227639" y="2922922"/>
            <a:ext cx="1317188" cy="1194379"/>
            <a:chOff x="227639" y="2922922"/>
            <a:chExt cx="1317188" cy="1194379"/>
          </a:xfrm>
        </p:grpSpPr>
        <p:cxnSp>
          <p:nvCxnSpPr>
            <p:cNvPr id="34" name="直線コネクタ 33"/>
            <p:cNvCxnSpPr/>
            <p:nvPr/>
          </p:nvCxnSpPr>
          <p:spPr>
            <a:xfrm>
              <a:off x="632243" y="2922922"/>
              <a:ext cx="0" cy="667328"/>
            </a:xfrm>
            <a:prstGeom prst="line">
              <a:avLst/>
            </a:prstGeom>
            <a:ln w="57150">
              <a:solidFill>
                <a:srgbClr val="FF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27639" y="3532525"/>
              <a:ext cx="1317188" cy="584776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But …</a:t>
              </a:r>
              <a:endParaRPr kumimoji="1" lang="ja-JP" altLang="en-US" sz="3200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92593E-6 L 1.11111E-6 0.23333 " pathEditMode="relative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82310" y="650270"/>
            <a:ext cx="5779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Constraint among decay widths</a:t>
            </a:r>
          </a:p>
        </p:txBody>
      </p:sp>
      <p:grpSp>
        <p:nvGrpSpPr>
          <p:cNvPr id="2" name="図形グループ 19"/>
          <p:cNvGrpSpPr/>
          <p:nvPr/>
        </p:nvGrpSpPr>
        <p:grpSpPr>
          <a:xfrm>
            <a:off x="4710906" y="3632994"/>
            <a:ext cx="1911124" cy="546100"/>
            <a:chOff x="4710906" y="3632994"/>
            <a:chExt cx="1911124" cy="546100"/>
          </a:xfrm>
        </p:grpSpPr>
        <p:cxnSp>
          <p:nvCxnSpPr>
            <p:cNvPr id="12" name="直線矢印コネクタ 11"/>
            <p:cNvCxnSpPr/>
            <p:nvPr/>
          </p:nvCxnSpPr>
          <p:spPr>
            <a:xfrm rot="5400000">
              <a:off x="4438650" y="3905250"/>
              <a:ext cx="546100" cy="1588"/>
            </a:xfrm>
            <a:prstGeom prst="straightConnector1">
              <a:avLst/>
            </a:prstGeom>
            <a:ln w="571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837742" y="3664684"/>
              <a:ext cx="178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For any j≥1 ...</a:t>
              </a: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-43012" y="5045790"/>
            <a:ext cx="92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constraint on different decay channels at O(1/M).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11081" y="5588120"/>
            <a:ext cx="612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This is a “weaker” constraint to </a:t>
            </a:r>
            <a:r>
              <a:rPr lang="en-US" altLang="ja-JP" dirty="0" err="1" smtClean="0">
                <a:latin typeface="Century Gothic"/>
                <a:cs typeface="Century Gothic"/>
              </a:rPr>
              <a:t>Isgur</a:t>
            </a:r>
            <a:r>
              <a:rPr lang="en-US" altLang="ja-JP" dirty="0" smtClean="0">
                <a:latin typeface="Century Gothic"/>
                <a:cs typeface="Century Gothic"/>
              </a:rPr>
              <a:t>-Wise’s constraint.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368618" y="1696245"/>
            <a:ext cx="8406765" cy="1777365"/>
          </a:xfrm>
          <a:prstGeom prst="rect">
            <a:avLst/>
          </a:prstGeom>
        </p:spPr>
      </p:pic>
      <p:grpSp>
        <p:nvGrpSpPr>
          <p:cNvPr id="3" name="図形グループ 22"/>
          <p:cNvGrpSpPr/>
          <p:nvPr/>
        </p:nvGrpSpPr>
        <p:grpSpPr>
          <a:xfrm>
            <a:off x="18000" y="4320540"/>
            <a:ext cx="9108000" cy="644906"/>
            <a:chOff x="18000" y="4320540"/>
            <a:chExt cx="9108000" cy="644906"/>
          </a:xfrm>
        </p:grpSpPr>
        <p:sp>
          <p:nvSpPr>
            <p:cNvPr id="17" name="正方形/長方形 16"/>
            <p:cNvSpPr/>
            <p:nvPr/>
          </p:nvSpPr>
          <p:spPr>
            <a:xfrm>
              <a:off x="18000" y="4320540"/>
              <a:ext cx="9108000" cy="632460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68800" y="4333240"/>
              <a:ext cx="9043924" cy="632206"/>
            </a:xfrm>
            <a:prstGeom prst="rect">
              <a:avLst/>
            </a:prstGeom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76042" y="1160790"/>
            <a:ext cx="251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entury Gothic"/>
                <a:cs typeface="Century Gothic"/>
              </a:rPr>
              <a:t>(j,j+1) transitions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grpSp>
        <p:nvGrpSpPr>
          <p:cNvPr id="4" name="図形グループ 20"/>
          <p:cNvGrpSpPr/>
          <p:nvPr/>
        </p:nvGrpSpPr>
        <p:grpSpPr>
          <a:xfrm>
            <a:off x="1181280" y="2259490"/>
            <a:ext cx="6538412" cy="4014310"/>
            <a:chOff x="306888" y="3110390"/>
            <a:chExt cx="6538412" cy="4014310"/>
          </a:xfrm>
        </p:grpSpPr>
        <p:sp>
          <p:nvSpPr>
            <p:cNvPr id="23" name="角丸四角形吹き出し 22"/>
            <p:cNvSpPr/>
            <p:nvPr/>
          </p:nvSpPr>
          <p:spPr>
            <a:xfrm>
              <a:off x="306888" y="3110390"/>
              <a:ext cx="6538412" cy="4014310"/>
            </a:xfrm>
            <a:prstGeom prst="wedgeRoundRectCallout">
              <a:avLst>
                <a:gd name="adj1" fmla="val 10475"/>
                <a:gd name="adj2" fmla="val -54483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5360" y="3453290"/>
              <a:ext cx="5882640" cy="246888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5270" y="5913280"/>
              <a:ext cx="4202430" cy="1059180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582279" y="3180180"/>
              <a:ext cx="1745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Example: </a:t>
              </a:r>
              <a:r>
                <a:rPr lang="en-US" altLang="ja-JP" sz="2000" dirty="0" err="1" smtClean="0">
                  <a:latin typeface="Century Gothic"/>
                  <a:cs typeface="Century Gothic"/>
                </a:rPr>
                <a:t>j</a:t>
              </a:r>
              <a:r>
                <a:rPr lang="en-US" altLang="ja-JP" sz="2000" dirty="0" smtClean="0">
                  <a:latin typeface="Century Gothic"/>
                  <a:cs typeface="Century Gothic"/>
                </a:rPr>
                <a:t>=1</a:t>
              </a:r>
              <a:endParaRPr lang="ja-JP" altLang="en-US" sz="2000" dirty="0">
                <a:latin typeface="Century Gothic"/>
                <a:cs typeface="Century Gothic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60096" y="2929969"/>
            <a:ext cx="322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Another example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783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1908" y="650270"/>
            <a:ext cx="618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Interaction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Lagrangian</a:t>
            </a:r>
            <a:r>
              <a:rPr lang="en-US" altLang="ja-JP" sz="2800" dirty="0" smtClean="0">
                <a:latin typeface="Century Gothic"/>
                <a:cs typeface="Century Gothic"/>
              </a:rPr>
              <a:t> at LO+NLO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3724" y="1160790"/>
            <a:ext cx="800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(</a:t>
            </a:r>
            <a:r>
              <a:rPr lang="en-US" altLang="ja-JP" sz="2400" dirty="0" err="1" smtClean="0">
                <a:latin typeface="Century Gothic"/>
                <a:cs typeface="Century Gothic"/>
              </a:rPr>
              <a:t>j,j</a:t>
            </a:r>
            <a:r>
              <a:rPr lang="en-US" altLang="ja-JP" sz="2400" dirty="0" smtClean="0">
                <a:latin typeface="Century Gothic"/>
                <a:cs typeface="Century Gothic"/>
              </a:rPr>
              <a:t>) transitions </a:t>
            </a:r>
            <a:r>
              <a:rPr lang="en-US" altLang="ja-JP" dirty="0" smtClean="0">
                <a:latin typeface="Century Gothic"/>
                <a:cs typeface="Century Gothic"/>
              </a:rPr>
              <a:t>-- same brown-muck spin </a:t>
            </a:r>
            <a:r>
              <a:rPr lang="en-US" altLang="ja-JP" dirty="0" err="1" smtClean="0">
                <a:latin typeface="Century Gothic"/>
                <a:cs typeface="Century Gothic"/>
              </a:rPr>
              <a:t>j</a:t>
            </a:r>
            <a:r>
              <a:rPr lang="en-US" altLang="ja-JP" dirty="0" smtClean="0">
                <a:latin typeface="Century Gothic"/>
                <a:cs typeface="Century Gothic"/>
              </a:rPr>
              <a:t> in initial and final states --</a:t>
            </a:r>
            <a:endParaRPr lang="ja-JP" altLang="en-US" dirty="0">
              <a:latin typeface="Century Gothic"/>
              <a:cs typeface="Century Gothic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416682" y="1635730"/>
            <a:ext cx="6480810" cy="39116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60808" y="1635730"/>
            <a:ext cx="674509" cy="400110"/>
          </a:xfrm>
          <a:prstGeom prst="rect">
            <a:avLst/>
          </a:prstGeom>
          <a:noFill/>
          <a:ln w="19050" cap="flat" cmpd="sng" algn="ctr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2000" dirty="0" smtClean="0">
                <a:latin typeface="Century Gothic"/>
                <a:cs typeface="Century Gothic"/>
              </a:rPr>
              <a:t> ≥ 1</a:t>
            </a:r>
            <a:endParaRPr lang="ja-JP" altLang="en-US" sz="2000" dirty="0">
              <a:latin typeface="Century Gothic"/>
              <a:cs typeface="Century Gothic"/>
            </a:endParaRP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453483" y="5810251"/>
            <a:ext cx="6257893" cy="733425"/>
            <a:chOff x="453483" y="5810251"/>
            <a:chExt cx="6257893" cy="73342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1475166" y="5810251"/>
              <a:ext cx="5236210" cy="73342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53483" y="6018511"/>
              <a:ext cx="689161" cy="40011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err="1" smtClean="0">
                  <a:latin typeface="Century Gothic"/>
                  <a:cs typeface="Century Gothic"/>
                </a:rPr>
                <a:t>j</a:t>
              </a:r>
              <a:r>
                <a:rPr lang="en-US" altLang="ja-JP" sz="2000" dirty="0" smtClean="0">
                  <a:latin typeface="Century Gothic"/>
                  <a:cs typeface="Century Gothic"/>
                </a:rPr>
                <a:t> = 0</a:t>
              </a:r>
              <a:endParaRPr lang="ja-JP" altLang="en-US" sz="20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6292008" y="1501865"/>
            <a:ext cx="2923271" cy="1681994"/>
            <a:chOff x="6292008" y="1501865"/>
            <a:chExt cx="2923271" cy="1681994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7213604" y="1871198"/>
              <a:ext cx="540043" cy="1312661"/>
              <a:chOff x="7213604" y="1871198"/>
              <a:chExt cx="540043" cy="1312661"/>
            </a:xfrm>
          </p:grpSpPr>
          <p:cxnSp>
            <p:nvCxnSpPr>
              <p:cNvPr id="23" name="直線矢印コネクタ 22"/>
              <p:cNvCxnSpPr/>
              <p:nvPr/>
            </p:nvCxnSpPr>
            <p:spPr>
              <a:xfrm rot="10800000" flipV="1">
                <a:off x="7213604" y="1871200"/>
                <a:ext cx="540041" cy="529096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 rot="5400000">
                <a:off x="7050736" y="2480949"/>
                <a:ext cx="1312661" cy="93160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テキスト ボックス 31"/>
            <p:cNvSpPr txBox="1"/>
            <p:nvPr/>
          </p:nvSpPr>
          <p:spPr>
            <a:xfrm>
              <a:off x="6292008" y="1501865"/>
              <a:ext cx="2923271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NLO </a:t>
              </a:r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(velocity-rearrangement)</a:t>
              </a:r>
              <a:endParaRPr kumimoji="1" lang="ja-JP" altLang="en-US" sz="1400" baseline="30000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4127500" y="3795577"/>
            <a:ext cx="4396549" cy="1311546"/>
            <a:chOff x="4127500" y="3795577"/>
            <a:chExt cx="4396549" cy="1311546"/>
          </a:xfrm>
        </p:grpSpPr>
        <p:sp>
          <p:nvSpPr>
            <p:cNvPr id="35" name="円/楕円 34"/>
            <p:cNvSpPr/>
            <p:nvPr/>
          </p:nvSpPr>
          <p:spPr>
            <a:xfrm>
              <a:off x="4127500" y="3795577"/>
              <a:ext cx="731493" cy="5224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178300" y="4584700"/>
              <a:ext cx="2558476" cy="5224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475316" y="3867090"/>
              <a:ext cx="204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NLO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(HQS breaking)</a:t>
              </a:r>
              <a:endParaRPr lang="ja-JP" altLang="en-US" sz="1400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rot="10800000">
              <a:off x="5257801" y="3962401"/>
              <a:ext cx="1187601" cy="1397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rot="10800000" flipV="1">
              <a:off x="6007100" y="4102102"/>
              <a:ext cx="438302" cy="343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6686184" y="5857300"/>
            <a:ext cx="2564637" cy="646331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Century Gothic"/>
                <a:cs typeface="Century Gothic"/>
              </a:rPr>
              <a:t>1/2</a:t>
            </a:r>
            <a:r>
              <a:rPr lang="en-US" altLang="ja-JP" baseline="30000" dirty="0" smtClean="0">
                <a:solidFill>
                  <a:schemeClr val="tx2"/>
                </a:solidFill>
                <a:latin typeface="Century Gothic"/>
                <a:cs typeface="Century Gothic"/>
              </a:rPr>
              <a:t>± </a:t>
            </a:r>
            <a:r>
              <a:rPr lang="en-US" altLang="ja-JP" dirty="0" smtClean="0">
                <a:solidFill>
                  <a:schemeClr val="tx2"/>
                </a:solidFill>
                <a:latin typeface="Century Gothic"/>
                <a:cs typeface="Century Gothic"/>
              </a:rPr>
              <a:t>→ 1/2</a:t>
            </a:r>
            <a:r>
              <a:rPr lang="en-US" altLang="ja-JP" baseline="30000" dirty="0" smtClean="0">
                <a:solidFill>
                  <a:schemeClr val="tx2"/>
                </a:solidFill>
                <a:latin typeface="Century Gothic"/>
                <a:cs typeface="Century Gothic"/>
              </a:rPr>
              <a:t>± </a:t>
            </a:r>
            <a:r>
              <a:rPr lang="en-US" altLang="ja-JP" dirty="0" smtClean="0">
                <a:solidFill>
                  <a:schemeClr val="tx2"/>
                </a:solidFill>
                <a:latin typeface="Century Gothic"/>
                <a:cs typeface="Century Gothic"/>
              </a:rPr>
              <a:t>transition</a:t>
            </a:r>
          </a:p>
          <a:p>
            <a:r>
              <a:rPr lang="en-US" altLang="ja-JP" dirty="0" smtClean="0">
                <a:solidFill>
                  <a:schemeClr val="tx2"/>
                </a:solidFill>
                <a:latin typeface="Century Gothic"/>
                <a:cs typeface="Century Gothic"/>
              </a:rPr>
              <a:t>is very small, O(1/M</a:t>
            </a:r>
            <a:r>
              <a:rPr lang="en-US" altLang="ja-JP" baseline="30000" dirty="0" smtClean="0">
                <a:solidFill>
                  <a:schemeClr val="tx2"/>
                </a:solidFill>
                <a:latin typeface="Century Gothic"/>
                <a:cs typeface="Century Gothic"/>
              </a:rPr>
              <a:t>2</a:t>
            </a:r>
            <a:r>
              <a:rPr lang="en-US" altLang="ja-JP" dirty="0" smtClean="0">
                <a:solidFill>
                  <a:schemeClr val="tx2"/>
                </a:solidFill>
                <a:latin typeface="Century Gothic"/>
                <a:cs typeface="Century Gothic"/>
              </a:rPr>
              <a:t>).</a:t>
            </a:r>
            <a:endParaRPr kumimoji="1" lang="ja-JP" altLang="en-US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08965" y="5374620"/>
            <a:ext cx="2141565" cy="52322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Σ</a:t>
            </a:r>
            <a:r>
              <a:rPr kumimoji="1" lang="en-US" altLang="ja-JP" sz="1400" b="1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(3062)(QM) → </a:t>
            </a:r>
            <a:r>
              <a:rPr lang="en-US" altLang="ja-JP" sz="1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Λ</a:t>
            </a:r>
            <a:r>
              <a:rPr lang="en-US" altLang="ja-JP" sz="1400" b="1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altLang="ja-JP" sz="1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π</a:t>
            </a:r>
            <a:endParaRPr lang="en-US" altLang="ja-JP" sz="1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altLang="ja-JP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Ξ</a:t>
            </a:r>
            <a:r>
              <a:rPr lang="en-US" altLang="ja-JP" sz="1400" b="1" baseline="-25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altLang="ja-JP" sz="14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(2924)(QM) → </a:t>
            </a:r>
            <a:r>
              <a:rPr lang="en-US" altLang="ja-JP" sz="1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Ξ</a:t>
            </a:r>
            <a:r>
              <a:rPr lang="en-US" altLang="ja-JP" sz="1400" b="1" baseline="-25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r>
              <a:rPr lang="en-US" altLang="ja-JP" sz="14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π</a:t>
            </a:r>
            <a:endParaRPr lang="ja-JP" altLang="en-US" sz="14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7153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689115" y="812417"/>
            <a:ext cx="1765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entury Gothic"/>
                <a:cs typeface="Century Gothic"/>
              </a:rPr>
              <a:t>Contents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1132" y="1921934"/>
            <a:ext cx="652173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spcAft>
                <a:spcPts val="2400"/>
              </a:spcAft>
              <a:buAutoNum type="arabicPeriod"/>
            </a:pPr>
            <a:r>
              <a:rPr kumimoji="1" lang="en-US" altLang="ja-JP" sz="2800" dirty="0" smtClean="0">
                <a:latin typeface="Century Gothic"/>
                <a:cs typeface="Century Gothic"/>
              </a:rPr>
              <a:t>Heavy quark symmetry</a:t>
            </a:r>
          </a:p>
          <a:p>
            <a:pPr marL="514350" indent="-514350">
              <a:spcAft>
                <a:spcPts val="2400"/>
              </a:spcAft>
            </a:pPr>
            <a:r>
              <a:rPr lang="en-US" altLang="ja-JP" sz="2800" dirty="0" smtClean="0">
                <a:latin typeface="Century Gothic"/>
                <a:cs typeface="Century Gothic"/>
              </a:rPr>
              <a:t>2.  Decays of excited heavy baryons</a:t>
            </a:r>
            <a:endParaRPr kumimoji="1" lang="en-US" altLang="ja-JP" sz="2800" dirty="0" smtClean="0">
              <a:latin typeface="Century Gothic"/>
              <a:cs typeface="Century Gothic"/>
            </a:endParaRPr>
          </a:p>
          <a:p>
            <a:pPr marL="514350" indent="-514350">
              <a:spcAft>
                <a:spcPts val="2400"/>
              </a:spcAft>
            </a:pPr>
            <a:r>
              <a:rPr lang="en-US" altLang="ja-JP" sz="2800" dirty="0" smtClean="0">
                <a:latin typeface="Century Gothic"/>
                <a:cs typeface="Century Gothic"/>
              </a:rPr>
              <a:t>3.  Conclusion</a:t>
            </a:r>
            <a:endParaRPr kumimoji="1" lang="en-US" altLang="ja-JP" sz="2800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" y="453781"/>
            <a:ext cx="13747496" cy="630834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59888" y="5721350"/>
            <a:ext cx="247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Quark model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39064" y="4715917"/>
            <a:ext cx="3288080" cy="1077218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HQS</a:t>
            </a:r>
          </a:p>
          <a:p>
            <a:pPr algn="ctr"/>
            <a:r>
              <a:rPr kumimoji="1" lang="en-US" altLang="ja-JP" sz="32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doublet</a:t>
            </a:r>
            <a:r>
              <a:rPr kumimoji="1" lang="en-US" altLang="ja-JP" sz="3200" b="1" dirty="0" smtClean="0">
                <a:latin typeface="Century Gothic"/>
                <a:cs typeface="Century Gothic"/>
              </a:rPr>
              <a:t>/</a:t>
            </a:r>
            <a:r>
              <a:rPr kumimoji="1" lang="en-US" altLang="ja-JP" sz="32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singlet</a:t>
            </a:r>
            <a:endParaRPr kumimoji="1" lang="ja-JP" alt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8600" y="644936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err="1" smtClean="0">
                <a:latin typeface="Century Gothic"/>
                <a:cs typeface="Century Gothic"/>
              </a:rPr>
              <a:t>W.Roberts</a:t>
            </a:r>
            <a:r>
              <a:rPr lang="en-US" altLang="ja-JP" sz="1100" dirty="0" smtClean="0">
                <a:latin typeface="Century Gothic"/>
                <a:cs typeface="Century Gothic"/>
              </a:rPr>
              <a:t>, 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M.Pervin</a:t>
            </a:r>
            <a:r>
              <a:rPr lang="en-US" altLang="ja-JP" sz="1100" dirty="0" smtClean="0">
                <a:latin typeface="Century Gothic"/>
                <a:cs typeface="Century Gothic"/>
              </a:rPr>
              <a:t>, Int. J. Mod. Phys. A23, 19 (2008); 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Y.Yamaguchi</a:t>
            </a:r>
            <a:r>
              <a:rPr lang="en-US" altLang="ja-JP" sz="1100" dirty="0" smtClean="0">
                <a:latin typeface="Century Gothic"/>
                <a:cs typeface="Century Gothic"/>
              </a:rPr>
              <a:t>, 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S.Ohkoda</a:t>
            </a:r>
            <a:r>
              <a:rPr lang="en-US" altLang="ja-JP" sz="1100" dirty="0" smtClean="0">
                <a:latin typeface="Century Gothic"/>
                <a:cs typeface="Century Gothic"/>
              </a:rPr>
              <a:t>, 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T.Hyodo</a:t>
            </a:r>
            <a:r>
              <a:rPr lang="en-US" altLang="ja-JP" sz="1100" dirty="0" smtClean="0">
                <a:latin typeface="Century Gothic"/>
                <a:cs typeface="Century Gothic"/>
              </a:rPr>
              <a:t>, 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A.Hosaka</a:t>
            </a:r>
            <a:r>
              <a:rPr lang="en-US" altLang="ja-JP" sz="1100" dirty="0" smtClean="0">
                <a:latin typeface="Century Gothic"/>
                <a:cs typeface="Century Gothic"/>
              </a:rPr>
              <a:t>, S.Y., arXiv:1402.5222 [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hep</a:t>
            </a:r>
            <a:r>
              <a:rPr lang="en-US" altLang="ja-JP" sz="1100" dirty="0" smtClean="0">
                <a:latin typeface="Century Gothic"/>
                <a:cs typeface="Century Gothic"/>
              </a:rPr>
              <a:t>-ph]</a:t>
            </a:r>
          </a:p>
          <a:p>
            <a:pPr algn="ctr"/>
            <a:r>
              <a:rPr lang="en-US" altLang="ja-JP" sz="1100" dirty="0" smtClean="0">
                <a:latin typeface="Century Gothic"/>
                <a:cs typeface="Century Gothic"/>
              </a:rPr>
              <a:t>Cf. </a:t>
            </a:r>
            <a:r>
              <a:rPr lang="en-US" altLang="ja-JP" sz="1100" dirty="0" err="1" smtClean="0">
                <a:latin typeface="Century Gothic"/>
                <a:cs typeface="Century Gothic"/>
              </a:rPr>
              <a:t>Skyrme</a:t>
            </a:r>
            <a:r>
              <a:rPr lang="en-US" altLang="ja-JP" sz="1100" dirty="0" smtClean="0">
                <a:latin typeface="Century Gothic"/>
                <a:cs typeface="Century Gothic"/>
              </a:rPr>
              <a:t> model; Y. Oh, B-Y. Park, D-P. Min Phys. Rev. D50, 3350 (1994)</a:t>
            </a:r>
          </a:p>
        </p:txBody>
      </p:sp>
      <p:grpSp>
        <p:nvGrpSpPr>
          <p:cNvPr id="2" name="図形グループ 48"/>
          <p:cNvGrpSpPr/>
          <p:nvPr/>
        </p:nvGrpSpPr>
        <p:grpSpPr>
          <a:xfrm>
            <a:off x="1936750" y="444256"/>
            <a:ext cx="7088650" cy="5108819"/>
            <a:chOff x="1936750" y="444256"/>
            <a:chExt cx="7088650" cy="5108819"/>
          </a:xfrm>
        </p:grpSpPr>
        <p:grpSp>
          <p:nvGrpSpPr>
            <p:cNvPr id="3" name="図形グループ 44"/>
            <p:cNvGrpSpPr/>
            <p:nvPr/>
          </p:nvGrpSpPr>
          <p:grpSpPr>
            <a:xfrm>
              <a:off x="1936750" y="444256"/>
              <a:ext cx="7088650" cy="5108819"/>
              <a:chOff x="1936750" y="444256"/>
              <a:chExt cx="7088650" cy="5108819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1952625" y="4442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2063750" y="8506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159000" y="10887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2063750" y="16983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936750" y="193333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2224087" y="233973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063750" y="26858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220912" y="3444875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2112962" y="5232400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>
                    <a:solidFill>
                      <a:srgbClr val="1F497D"/>
                    </a:solidFill>
                  </a:ln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641725" y="7554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819525" y="156979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652837" y="19936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794125" y="27048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646487" y="4322762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5814263" y="4116387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5839663" y="26858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814263" y="1896818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5806325" y="16729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638050" y="13840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828550" y="11903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5811087" y="96654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5828550" y="645868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7312025" y="115863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7304087" y="217939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7302499" y="3489325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8703139" y="287789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8688851" y="1717430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8693613" y="13777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8704725" y="8443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>
              <a:off x="5798387" y="2314331"/>
              <a:ext cx="320675" cy="32067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正方形/長方形 48"/>
          <p:cNvSpPr/>
          <p:nvPr/>
        </p:nvSpPr>
        <p:spPr>
          <a:xfrm>
            <a:off x="4745566" y="1458139"/>
            <a:ext cx="368300" cy="15899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750164" y="2069612"/>
            <a:ext cx="368300" cy="15899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rot="5400000">
            <a:off x="2247403" y="1854456"/>
            <a:ext cx="3527670" cy="32536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5400000">
            <a:off x="2815310" y="3331246"/>
            <a:ext cx="1983031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2290915" y="2987431"/>
            <a:ext cx="158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O(1/M</a:t>
            </a:r>
            <a:r>
              <a:rPr lang="en-US" altLang="ja-JP" sz="2800" b="1" baseline="30000" dirty="0" smtClean="0">
                <a:solidFill>
                  <a:srgbClr val="1F497D"/>
                </a:solidFill>
                <a:latin typeface="Century Gothic"/>
                <a:cs typeface="Century Gothic"/>
              </a:rPr>
              <a:t>2</a:t>
            </a:r>
            <a:r>
              <a:rPr lang="en-US" altLang="ja-JP" sz="2800" b="1" dirty="0" smtClean="0">
                <a:solidFill>
                  <a:srgbClr val="1F497D"/>
                </a:solidFill>
                <a:latin typeface="Century Gothic"/>
                <a:cs typeface="Century Gothic"/>
              </a:rPr>
              <a:t>)</a:t>
            </a:r>
            <a:endParaRPr kumimoji="1" lang="ja-JP" altLang="en-US" sz="2800" b="1" dirty="0">
              <a:solidFill>
                <a:srgbClr val="1F497D"/>
              </a:solidFill>
              <a:latin typeface="Century Gothic"/>
              <a:cs typeface="Century Gothic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068616" y="3177931"/>
            <a:ext cx="158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O(1/M</a:t>
            </a:r>
            <a:r>
              <a:rPr lang="en-US" altLang="ja-JP" sz="2800" b="1" baseline="30000" dirty="0" smtClean="0">
                <a:solidFill>
                  <a:schemeClr val="tx2"/>
                </a:solidFill>
                <a:latin typeface="Century Gothic"/>
                <a:cs typeface="Century Gothic"/>
              </a:rPr>
              <a:t>2</a:t>
            </a:r>
            <a:r>
              <a:rPr lang="en-US" altLang="ja-JP" sz="28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)</a:t>
            </a:r>
            <a:endParaRPr kumimoji="1" lang="ja-JP" altLang="en-US" sz="2800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132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1908" y="650270"/>
            <a:ext cx="618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Interaction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Lagrangian</a:t>
            </a:r>
            <a:r>
              <a:rPr lang="en-US" altLang="ja-JP" sz="2800" dirty="0" smtClean="0">
                <a:latin typeface="Century Gothic"/>
                <a:cs typeface="Century Gothic"/>
              </a:rPr>
              <a:t> at LO+NLO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3724" y="1160790"/>
            <a:ext cx="800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(</a:t>
            </a:r>
            <a:r>
              <a:rPr lang="en-US" altLang="ja-JP" sz="2400" dirty="0" err="1" smtClean="0">
                <a:latin typeface="Century Gothic"/>
                <a:cs typeface="Century Gothic"/>
              </a:rPr>
              <a:t>j,j</a:t>
            </a:r>
            <a:r>
              <a:rPr lang="en-US" altLang="ja-JP" sz="2400" dirty="0" smtClean="0">
                <a:latin typeface="Century Gothic"/>
                <a:cs typeface="Century Gothic"/>
              </a:rPr>
              <a:t>) transitions </a:t>
            </a:r>
            <a:r>
              <a:rPr lang="en-US" altLang="ja-JP" dirty="0" smtClean="0">
                <a:latin typeface="Century Gothic"/>
                <a:cs typeface="Century Gothic"/>
              </a:rPr>
              <a:t>-- same brown-muck spin </a:t>
            </a:r>
            <a:r>
              <a:rPr lang="en-US" altLang="ja-JP" dirty="0" err="1" smtClean="0">
                <a:latin typeface="Century Gothic"/>
                <a:cs typeface="Century Gothic"/>
              </a:rPr>
              <a:t>j</a:t>
            </a:r>
            <a:r>
              <a:rPr lang="en-US" altLang="ja-JP" dirty="0" smtClean="0">
                <a:latin typeface="Century Gothic"/>
                <a:cs typeface="Century Gothic"/>
              </a:rPr>
              <a:t> in initial and final states --</a:t>
            </a:r>
            <a:endParaRPr lang="ja-JP" altLang="en-US" dirty="0">
              <a:latin typeface="Century Gothic"/>
              <a:cs typeface="Century Gothic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416682" y="1635730"/>
            <a:ext cx="6480810" cy="39116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60808" y="1635730"/>
            <a:ext cx="674509" cy="400110"/>
          </a:xfrm>
          <a:prstGeom prst="rect">
            <a:avLst/>
          </a:prstGeom>
          <a:noFill/>
          <a:ln w="19050" cap="flat" cmpd="sng" algn="ctr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2000" dirty="0" smtClean="0">
                <a:latin typeface="Century Gothic"/>
                <a:cs typeface="Century Gothic"/>
              </a:rPr>
              <a:t> ≥ 1</a:t>
            </a:r>
            <a:endParaRPr lang="ja-JP" altLang="en-US" sz="2000" dirty="0">
              <a:latin typeface="Century Gothic"/>
              <a:cs typeface="Century Gothic"/>
            </a:endParaRPr>
          </a:p>
        </p:txBody>
      </p:sp>
      <p:grpSp>
        <p:nvGrpSpPr>
          <p:cNvPr id="3" name="図形グループ 33"/>
          <p:cNvGrpSpPr/>
          <p:nvPr/>
        </p:nvGrpSpPr>
        <p:grpSpPr>
          <a:xfrm>
            <a:off x="6292008" y="1501865"/>
            <a:ext cx="2923271" cy="1681994"/>
            <a:chOff x="6292008" y="1501865"/>
            <a:chExt cx="2923271" cy="1681994"/>
          </a:xfrm>
        </p:grpSpPr>
        <p:grpSp>
          <p:nvGrpSpPr>
            <p:cNvPr id="4" name="図形グループ 32"/>
            <p:cNvGrpSpPr/>
            <p:nvPr/>
          </p:nvGrpSpPr>
          <p:grpSpPr>
            <a:xfrm>
              <a:off x="7213604" y="1871198"/>
              <a:ext cx="540043" cy="1312661"/>
              <a:chOff x="7213604" y="1871198"/>
              <a:chExt cx="540043" cy="1312661"/>
            </a:xfrm>
          </p:grpSpPr>
          <p:cxnSp>
            <p:nvCxnSpPr>
              <p:cNvPr id="23" name="直線矢印コネクタ 22"/>
              <p:cNvCxnSpPr/>
              <p:nvPr/>
            </p:nvCxnSpPr>
            <p:spPr>
              <a:xfrm rot="10800000" flipV="1">
                <a:off x="7213604" y="1871200"/>
                <a:ext cx="540041" cy="529096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 rot="5400000">
                <a:off x="7050736" y="2480949"/>
                <a:ext cx="1312661" cy="93160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テキスト ボックス 31"/>
            <p:cNvSpPr txBox="1"/>
            <p:nvPr/>
          </p:nvSpPr>
          <p:spPr>
            <a:xfrm>
              <a:off x="6292008" y="1501865"/>
              <a:ext cx="2923271" cy="36933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NLO </a:t>
              </a:r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(velocity-rearrangement)</a:t>
              </a:r>
              <a:endParaRPr kumimoji="1" lang="ja-JP" altLang="en-US" sz="1400" baseline="30000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5" name="図形グループ 44"/>
          <p:cNvGrpSpPr/>
          <p:nvPr/>
        </p:nvGrpSpPr>
        <p:grpSpPr>
          <a:xfrm>
            <a:off x="4127500" y="3795577"/>
            <a:ext cx="4396549" cy="1311546"/>
            <a:chOff x="4127500" y="3795577"/>
            <a:chExt cx="4396549" cy="1311546"/>
          </a:xfrm>
        </p:grpSpPr>
        <p:sp>
          <p:nvSpPr>
            <p:cNvPr id="35" name="円/楕円 34"/>
            <p:cNvSpPr/>
            <p:nvPr/>
          </p:nvSpPr>
          <p:spPr>
            <a:xfrm>
              <a:off x="4127500" y="3795577"/>
              <a:ext cx="731493" cy="5224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4178300" y="4584700"/>
              <a:ext cx="2558476" cy="5224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475316" y="3867090"/>
              <a:ext cx="204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NLO 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(HQS breaking)</a:t>
              </a:r>
              <a:endParaRPr lang="ja-JP" altLang="en-US" sz="1400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rot="10800000">
              <a:off x="5257801" y="3962401"/>
              <a:ext cx="1187601" cy="1397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rot="10800000" flipV="1">
              <a:off x="6007100" y="4102102"/>
              <a:ext cx="438302" cy="3433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453483" y="5374620"/>
            <a:ext cx="8797338" cy="1169056"/>
            <a:chOff x="453483" y="5374620"/>
            <a:chExt cx="8797338" cy="1169056"/>
          </a:xfrm>
        </p:grpSpPr>
        <p:grpSp>
          <p:nvGrpSpPr>
            <p:cNvPr id="19" name="図形グループ 18"/>
            <p:cNvGrpSpPr/>
            <p:nvPr/>
          </p:nvGrpSpPr>
          <p:grpSpPr>
            <a:xfrm>
              <a:off x="453483" y="5810251"/>
              <a:ext cx="6257893" cy="733425"/>
              <a:chOff x="453483" y="5810251"/>
              <a:chExt cx="6257893" cy="733425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tretch>
                <a:fillRect/>
              </a:stretch>
            </p:blipFill>
            <p:spPr>
              <a:xfrm>
                <a:off x="1475166" y="5810251"/>
                <a:ext cx="5236210" cy="733425"/>
              </a:xfrm>
              <a:prstGeom prst="rect">
                <a:avLst/>
              </a:prstGeom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453483" y="6018511"/>
                <a:ext cx="689161" cy="400110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dirty="0" err="1" smtClean="0">
                    <a:latin typeface="Century Gothic"/>
                    <a:cs typeface="Century Gothic"/>
                  </a:rPr>
                  <a:t>j</a:t>
                </a:r>
                <a:r>
                  <a:rPr lang="en-US" altLang="ja-JP" sz="2000" dirty="0" smtClean="0">
                    <a:latin typeface="Century Gothic"/>
                    <a:cs typeface="Century Gothic"/>
                  </a:rPr>
                  <a:t> = 0</a:t>
                </a:r>
                <a:endParaRPr lang="ja-JP" altLang="en-US" sz="2000" dirty="0"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6686184" y="5857300"/>
              <a:ext cx="2564637" cy="64633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1/2</a:t>
              </a:r>
              <a:r>
                <a:rPr lang="en-US" altLang="ja-JP" baseline="300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± </a:t>
              </a:r>
              <a:r>
                <a:rPr lang="en-US" altLang="ja-JP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→ 1/2</a:t>
              </a:r>
              <a:r>
                <a:rPr lang="en-US" altLang="ja-JP" baseline="300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± </a:t>
              </a:r>
              <a:r>
                <a:rPr lang="en-US" altLang="ja-JP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transition</a:t>
              </a:r>
            </a:p>
            <a:p>
              <a:r>
                <a:rPr lang="en-US" altLang="ja-JP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is very small, O(1/M</a:t>
              </a:r>
              <a:r>
                <a:rPr lang="en-US" altLang="ja-JP" baseline="30000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2</a:t>
              </a:r>
              <a:r>
                <a:rPr lang="en-US" altLang="ja-JP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).</a:t>
              </a:r>
              <a:endParaRPr kumimoji="1" lang="ja-JP" altLang="en-US" dirty="0">
                <a:solidFill>
                  <a:schemeClr val="tx2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808965" y="5374620"/>
              <a:ext cx="2141565" cy="5232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Σ</a:t>
              </a:r>
              <a:r>
                <a:rPr kumimoji="1" lang="en-US" altLang="ja-JP" sz="1400" b="1" baseline="-25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</a:t>
              </a:r>
              <a:r>
                <a:rPr kumimoji="1" lang="en-US" altLang="ja-JP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(3062)(QM) → </a:t>
              </a:r>
              <a:r>
                <a:rPr lang="en-US" altLang="ja-JP" sz="1400" b="1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Λ</a:t>
              </a:r>
              <a:r>
                <a:rPr lang="en-US" altLang="ja-JP" sz="1400" b="1" baseline="-25000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</a:t>
              </a:r>
              <a:r>
                <a:rPr lang="en-US" altLang="ja-JP" sz="1400" b="1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π</a:t>
              </a:r>
              <a:endParaRPr lang="en-US" altLang="ja-JP" sz="1400" b="1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algn="ctr"/>
              <a:r>
                <a:rPr lang="en-US" altLang="ja-JP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Ξ</a:t>
              </a:r>
              <a:r>
                <a:rPr lang="en-US" altLang="ja-JP" sz="1400" b="1" baseline="-250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</a:t>
              </a:r>
              <a:r>
                <a:rPr lang="en-US" altLang="ja-JP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(2924)(QM) → </a:t>
              </a:r>
              <a:r>
                <a:rPr lang="en-US" altLang="ja-JP" sz="1400" b="1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Ξ</a:t>
              </a:r>
              <a:r>
                <a:rPr lang="en-US" altLang="ja-JP" sz="1400" b="1" baseline="-25000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</a:t>
              </a:r>
              <a:r>
                <a:rPr lang="en-US" altLang="ja-JP" sz="1400" b="1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π</a:t>
              </a:r>
              <a:endParaRPr lang="ja-JP" altLang="en-US" sz="1400" b="1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046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81908" y="650270"/>
            <a:ext cx="618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Interaction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Lagrangian</a:t>
            </a:r>
            <a:r>
              <a:rPr lang="en-US" altLang="ja-JP" sz="2800" dirty="0" smtClean="0">
                <a:latin typeface="Century Gothic"/>
                <a:cs typeface="Century Gothic"/>
              </a:rPr>
              <a:t> at LO+NLO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1360866" y="1622455"/>
            <a:ext cx="6485255" cy="1831340"/>
          </a:xfrm>
          <a:prstGeom prst="rect">
            <a:avLst/>
          </a:prstGeom>
        </p:spPr>
      </p:pic>
      <p:grpSp>
        <p:nvGrpSpPr>
          <p:cNvPr id="27" name="図形グループ 19"/>
          <p:cNvGrpSpPr/>
          <p:nvPr/>
        </p:nvGrpSpPr>
        <p:grpSpPr>
          <a:xfrm>
            <a:off x="3755344" y="3556794"/>
            <a:ext cx="1911124" cy="546100"/>
            <a:chOff x="4710906" y="3632994"/>
            <a:chExt cx="1911124" cy="546100"/>
          </a:xfrm>
        </p:grpSpPr>
        <p:cxnSp>
          <p:nvCxnSpPr>
            <p:cNvPr id="28" name="直線矢印コネクタ 27"/>
            <p:cNvCxnSpPr/>
            <p:nvPr/>
          </p:nvCxnSpPr>
          <p:spPr>
            <a:xfrm rot="5400000">
              <a:off x="4438650" y="3905250"/>
              <a:ext cx="546100" cy="1588"/>
            </a:xfrm>
            <a:prstGeom prst="straightConnector1">
              <a:avLst/>
            </a:prstGeom>
            <a:ln w="571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4837742" y="3664684"/>
              <a:ext cx="1784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For any j≥1 ...</a:t>
              </a:r>
            </a:p>
          </p:txBody>
        </p:sp>
      </p:grpSp>
      <p:grpSp>
        <p:nvGrpSpPr>
          <p:cNvPr id="31" name="図形グループ 30"/>
          <p:cNvGrpSpPr/>
          <p:nvPr/>
        </p:nvGrpSpPr>
        <p:grpSpPr>
          <a:xfrm>
            <a:off x="607060" y="4343400"/>
            <a:ext cx="7929880" cy="762000"/>
            <a:chOff x="533400" y="4191000"/>
            <a:chExt cx="7929880" cy="762000"/>
          </a:xfrm>
        </p:grpSpPr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584200" y="4229100"/>
              <a:ext cx="7840980" cy="711200"/>
            </a:xfrm>
            <a:prstGeom prst="rect">
              <a:avLst/>
            </a:prstGeom>
          </p:spPr>
        </p:pic>
        <p:sp>
          <p:nvSpPr>
            <p:cNvPr id="30" name="正方形/長方形 29"/>
            <p:cNvSpPr/>
            <p:nvPr/>
          </p:nvSpPr>
          <p:spPr>
            <a:xfrm>
              <a:off x="533400" y="4191000"/>
              <a:ext cx="7929880" cy="762000"/>
            </a:xfrm>
            <a:prstGeom prst="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682317" y="5160090"/>
            <a:ext cx="5779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This holds not only at O(1/M) but also at O(1).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3724" y="1160790"/>
            <a:ext cx="800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entury Gothic"/>
                <a:cs typeface="Century Gothic"/>
              </a:rPr>
              <a:t>(</a:t>
            </a:r>
            <a:r>
              <a:rPr lang="en-US" altLang="ja-JP" sz="2400" dirty="0" err="1" smtClean="0">
                <a:latin typeface="Century Gothic"/>
                <a:cs typeface="Century Gothic"/>
              </a:rPr>
              <a:t>j,j</a:t>
            </a:r>
            <a:r>
              <a:rPr lang="en-US" altLang="ja-JP" sz="2400" dirty="0" smtClean="0">
                <a:latin typeface="Century Gothic"/>
                <a:cs typeface="Century Gothic"/>
              </a:rPr>
              <a:t>) transitions </a:t>
            </a:r>
            <a:r>
              <a:rPr lang="en-US" altLang="ja-JP" dirty="0" smtClean="0">
                <a:latin typeface="Century Gothic"/>
                <a:cs typeface="Century Gothic"/>
              </a:rPr>
              <a:t>-- same brown-muck spin </a:t>
            </a:r>
            <a:r>
              <a:rPr lang="en-US" altLang="ja-JP" dirty="0" err="1" smtClean="0">
                <a:latin typeface="Century Gothic"/>
                <a:cs typeface="Century Gothic"/>
              </a:rPr>
              <a:t>j</a:t>
            </a:r>
            <a:r>
              <a:rPr lang="en-US" altLang="ja-JP" dirty="0" smtClean="0">
                <a:latin typeface="Century Gothic"/>
                <a:cs typeface="Century Gothic"/>
              </a:rPr>
              <a:t> in initial and final states --</a:t>
            </a:r>
            <a:endParaRPr lang="ja-JP" alt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4099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500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8805" y="756960"/>
            <a:ext cx="2706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u="sng" dirty="0" smtClean="0">
                <a:latin typeface="Century Gothic"/>
                <a:cs typeface="Century Gothic"/>
              </a:rPr>
              <a:t>Analogy</a:t>
            </a:r>
            <a:endParaRPr lang="ja-JP" altLang="en-US" sz="4800" u="sng" dirty="0">
              <a:latin typeface="Century Gothic"/>
              <a:cs typeface="Century Gothic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71469" y="1765300"/>
            <a:ext cx="480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Gell-Mann, Okubo relation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2489200" y="2438400"/>
            <a:ext cx="4165600" cy="711200"/>
          </a:xfrm>
          <a:prstGeom prst="rect">
            <a:avLst/>
          </a:prstGeom>
        </p:spPr>
      </p:pic>
      <p:grpSp>
        <p:nvGrpSpPr>
          <p:cNvPr id="2" name="図形グループ 7"/>
          <p:cNvGrpSpPr/>
          <p:nvPr/>
        </p:nvGrpSpPr>
        <p:grpSpPr>
          <a:xfrm>
            <a:off x="2311955" y="3705880"/>
            <a:ext cx="4824909" cy="2501880"/>
            <a:chOff x="2311955" y="3489980"/>
            <a:chExt cx="4824909" cy="250188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2939405" y="4368800"/>
              <a:ext cx="3581400" cy="162306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311955" y="3489980"/>
              <a:ext cx="48249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Century Gothic"/>
                  <a:cs typeface="Century Gothic"/>
                </a:rPr>
                <a:t>Flavor SU(3) symmetry breaking</a:t>
              </a:r>
            </a:p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(Gell-Mann, Oaks, Renner relation)</a:t>
              </a:r>
              <a:endParaRPr lang="ja-JP" altLang="en-US" sz="2000" dirty="0">
                <a:latin typeface="Century Gothic"/>
                <a:cs typeface="Century Gothic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6002" y="650270"/>
            <a:ext cx="467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Some numerical studies ...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146524" y="1160790"/>
            <a:ext cx="6348981" cy="1399351"/>
            <a:chOff x="146524" y="1160790"/>
            <a:chExt cx="6348981" cy="1399351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46524" y="1160790"/>
              <a:ext cx="2373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Century Gothic"/>
                  <a:cs typeface="Century Gothic"/>
                </a:rPr>
                <a:t>(1,0) transitions</a:t>
              </a:r>
              <a:endParaRPr lang="ja-JP" altLang="en-US" sz="2400" dirty="0">
                <a:latin typeface="Century Gothic"/>
                <a:cs typeface="Century Gothic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648496" y="1790700"/>
              <a:ext cx="3847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400" dirty="0" smtClean="0">
                  <a:latin typeface="Century Gothic"/>
                  <a:cs typeface="Century Gothic"/>
                </a:rPr>
                <a:t>Σ</a:t>
              </a:r>
              <a:r>
                <a:rPr lang="en-US" altLang="ja-JP" sz="4400" baseline="-25000" dirty="0" smtClean="0">
                  <a:latin typeface="Century Gothic"/>
                  <a:cs typeface="Century Gothic"/>
                </a:rPr>
                <a:t>Q</a:t>
              </a:r>
              <a:r>
                <a:rPr lang="en-US" altLang="ja-JP" sz="4400" baseline="30000" dirty="0" smtClean="0">
                  <a:latin typeface="Century Gothic"/>
                  <a:cs typeface="Century Gothic"/>
                </a:rPr>
                <a:t>(*)</a:t>
              </a:r>
              <a:r>
                <a:rPr lang="en-US" altLang="ja-JP" sz="4400" dirty="0" smtClean="0">
                  <a:latin typeface="Century Gothic"/>
                  <a:cs typeface="Century Gothic"/>
                </a:rPr>
                <a:t> → Λ</a:t>
              </a:r>
              <a:r>
                <a:rPr lang="en-US" altLang="ja-JP" sz="4400" baseline="-25000" dirty="0" smtClean="0">
                  <a:latin typeface="Century Gothic"/>
                  <a:cs typeface="Century Gothic"/>
                </a:rPr>
                <a:t>Q</a:t>
              </a:r>
              <a:r>
                <a:rPr lang="en-US" altLang="ja-JP" sz="4400" dirty="0" smtClean="0">
                  <a:latin typeface="Century Gothic"/>
                  <a:cs typeface="Century Gothic"/>
                </a:rPr>
                <a:t>π</a:t>
              </a:r>
              <a:endParaRPr lang="ja-JP" altLang="en-US" sz="4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9" name="図形グループ 18"/>
          <p:cNvGrpSpPr/>
          <p:nvPr/>
        </p:nvGrpSpPr>
        <p:grpSpPr>
          <a:xfrm>
            <a:off x="2878721" y="2509341"/>
            <a:ext cx="2688662" cy="400110"/>
            <a:chOff x="2878721" y="2509341"/>
            <a:chExt cx="2688662" cy="40011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878721" y="2509341"/>
              <a:ext cx="547145" cy="40011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err="1" smtClean="0">
                  <a:latin typeface="Century Gothic"/>
                  <a:cs typeface="Century Gothic"/>
                </a:rPr>
                <a:t>j</a:t>
              </a:r>
              <a:r>
                <a:rPr lang="en-US" altLang="ja-JP" sz="2000" dirty="0" smtClean="0">
                  <a:latin typeface="Century Gothic"/>
                  <a:cs typeface="Century Gothic"/>
                </a:rPr>
                <a:t>=1</a:t>
              </a:r>
              <a:endParaRPr kumimoji="1" lang="ja-JP" altLang="en-US" sz="2000" baseline="30000" dirty="0">
                <a:latin typeface="Century Gothic"/>
                <a:cs typeface="Century Gothic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020238" y="2509341"/>
              <a:ext cx="547145" cy="40011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err="1" smtClean="0">
                  <a:latin typeface="Century Gothic"/>
                  <a:cs typeface="Century Gothic"/>
                </a:rPr>
                <a:t>j</a:t>
              </a:r>
              <a:r>
                <a:rPr lang="en-US" altLang="ja-JP" sz="2000" dirty="0" smtClean="0">
                  <a:latin typeface="Century Gothic"/>
                  <a:cs typeface="Century Gothic"/>
                </a:rPr>
                <a:t>=0</a:t>
              </a:r>
              <a:endParaRPr kumimoji="1" lang="ja-JP" altLang="en-US" sz="2000" baseline="300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1205833" y="3226951"/>
            <a:ext cx="7800312" cy="3551357"/>
            <a:chOff x="1205833" y="3112651"/>
            <a:chExt cx="7800312" cy="3551357"/>
          </a:xfrm>
        </p:grpSpPr>
        <p:grpSp>
          <p:nvGrpSpPr>
            <p:cNvPr id="20" name="図形グループ 19"/>
            <p:cNvGrpSpPr/>
            <p:nvPr/>
          </p:nvGrpSpPr>
          <p:grpSpPr>
            <a:xfrm>
              <a:off x="5923228" y="6356231"/>
              <a:ext cx="3060618" cy="307777"/>
              <a:chOff x="5647638" y="6159500"/>
              <a:chExt cx="3060618" cy="307777"/>
            </a:xfrm>
          </p:grpSpPr>
          <p:sp>
            <p:nvSpPr>
              <p:cNvPr id="21" name="テキスト ボックス 20"/>
              <p:cNvSpPr txBox="1"/>
              <p:nvPr/>
            </p:nvSpPr>
            <p:spPr>
              <a:xfrm>
                <a:off x="5869731" y="6159500"/>
                <a:ext cx="2838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400" dirty="0" smtClean="0">
                    <a:latin typeface="Century Gothic"/>
                    <a:cs typeface="Century Gothic"/>
                  </a:rPr>
                  <a:t>: </a:t>
                </a:r>
                <a:r>
                  <a:rPr lang="en-US" altLang="ja-JP" sz="1400" dirty="0" err="1" smtClean="0">
                    <a:latin typeface="Century Gothic"/>
                    <a:cs typeface="Century Gothic"/>
                  </a:rPr>
                  <a:t>p</a:t>
                </a:r>
                <a:r>
                  <a:rPr lang="en-US" altLang="ja-JP" sz="1400" dirty="0" smtClean="0">
                    <a:latin typeface="Century Gothic"/>
                    <a:cs typeface="Century Gothic"/>
                  </a:rPr>
                  <a:t>-wave </a:t>
                </a:r>
                <a:r>
                  <a:rPr lang="en-US" altLang="ja-JP" sz="1400" dirty="0" err="1" smtClean="0">
                    <a:latin typeface="Century Gothic"/>
                    <a:cs typeface="Century Gothic"/>
                  </a:rPr>
                  <a:t>π</a:t>
                </a:r>
                <a:r>
                  <a:rPr lang="en-US" altLang="ja-JP" sz="1400" dirty="0" smtClean="0">
                    <a:latin typeface="Century Gothic"/>
                    <a:cs typeface="Century Gothic"/>
                  </a:rPr>
                  <a:t> transition assumed</a:t>
                </a:r>
                <a:endParaRPr lang="ja-JP" altLang="en-US" sz="1400" dirty="0">
                  <a:latin typeface="Century Gothic"/>
                  <a:cs typeface="Century Gothic"/>
                </a:endParaRPr>
              </a:p>
            </p:txBody>
          </p:sp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tretch>
                <a:fillRect/>
              </a:stretch>
            </p:blipFill>
            <p:spPr>
              <a:xfrm>
                <a:off x="5647638" y="6230303"/>
                <a:ext cx="275590" cy="217805"/>
              </a:xfrm>
              <a:prstGeom prst="rect">
                <a:avLst/>
              </a:prstGeom>
            </p:spPr>
          </p:pic>
        </p:grpSp>
        <p:sp>
          <p:nvSpPr>
            <p:cNvPr id="26" name="テキスト ボックス 25"/>
            <p:cNvSpPr txBox="1"/>
            <p:nvPr/>
          </p:nvSpPr>
          <p:spPr>
            <a:xfrm>
              <a:off x="6996924" y="3112651"/>
              <a:ext cx="2009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Century Gothic"/>
                  <a:cs typeface="Century Gothic"/>
                </a:rPr>
                <a:t>Belle, arXiv:1404.5389</a:t>
              </a:r>
              <a:endParaRPr lang="ja-JP" altLang="en-US" sz="1400" dirty="0">
                <a:latin typeface="Century Gothic"/>
                <a:cs typeface="Century Gothic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1373566" y="3527724"/>
              <a:ext cx="6009640" cy="90424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1205833" y="4793159"/>
              <a:ext cx="6385560" cy="965200"/>
            </a:xfrm>
            <a:prstGeom prst="rect">
              <a:avLst/>
            </a:prstGeom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74170" y="2960251"/>
            <a:ext cx="139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Charm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6002" y="650270"/>
            <a:ext cx="467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Some numerical studies ...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6524" y="1160790"/>
            <a:ext cx="237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entury Gothic"/>
                <a:cs typeface="Century Gothic"/>
              </a:rPr>
              <a:t>(1,0) transitions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8496" y="1790700"/>
            <a:ext cx="3847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>
                <a:latin typeface="Century Gothic"/>
                <a:cs typeface="Century Gothic"/>
              </a:rPr>
              <a:t>Σ</a:t>
            </a:r>
            <a:r>
              <a:rPr lang="en-US" altLang="ja-JP" sz="4400" baseline="-25000" dirty="0" smtClean="0">
                <a:latin typeface="Century Gothic"/>
                <a:cs typeface="Century Gothic"/>
              </a:rPr>
              <a:t>Q</a:t>
            </a:r>
            <a:r>
              <a:rPr lang="en-US" altLang="ja-JP" sz="4400" baseline="30000" dirty="0" smtClean="0">
                <a:latin typeface="Century Gothic"/>
                <a:cs typeface="Century Gothic"/>
              </a:rPr>
              <a:t>(*)</a:t>
            </a:r>
            <a:r>
              <a:rPr lang="en-US" altLang="ja-JP" sz="4400" dirty="0" smtClean="0">
                <a:latin typeface="Century Gothic"/>
                <a:cs typeface="Century Gothic"/>
              </a:rPr>
              <a:t> → Λ</a:t>
            </a:r>
            <a:r>
              <a:rPr lang="en-US" altLang="ja-JP" sz="4400" baseline="-25000" dirty="0" smtClean="0">
                <a:latin typeface="Century Gothic"/>
                <a:cs typeface="Century Gothic"/>
              </a:rPr>
              <a:t>Q</a:t>
            </a:r>
            <a:r>
              <a:rPr lang="en-US" altLang="ja-JP" sz="4400" dirty="0" smtClean="0">
                <a:latin typeface="Century Gothic"/>
                <a:cs typeface="Century Gothic"/>
              </a:rPr>
              <a:t>π</a:t>
            </a:r>
            <a:endParaRPr lang="ja-JP" altLang="en-US" sz="4400" dirty="0">
              <a:latin typeface="Century Gothic"/>
              <a:cs typeface="Century Gothic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137917" y="2941310"/>
            <a:ext cx="6734175" cy="188468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878721" y="2509341"/>
            <a:ext cx="547145" cy="40011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2000" dirty="0" smtClean="0">
                <a:latin typeface="Century Gothic"/>
                <a:cs typeface="Century Gothic"/>
              </a:rPr>
              <a:t>=1</a:t>
            </a:r>
            <a:endParaRPr kumimoji="1" lang="ja-JP" altLang="en-US" sz="2000" baseline="300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20238" y="2509341"/>
            <a:ext cx="547145" cy="40011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2000" dirty="0" smtClean="0">
                <a:latin typeface="Century Gothic"/>
                <a:cs typeface="Century Gothic"/>
              </a:rPr>
              <a:t>=0</a:t>
            </a:r>
            <a:endParaRPr kumimoji="1" lang="ja-JP" altLang="en-US" sz="2000" baseline="30000" dirty="0">
              <a:latin typeface="Century Gothic"/>
              <a:cs typeface="Century Gothic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962282" y="4952990"/>
            <a:ext cx="7219436" cy="1732290"/>
            <a:chOff x="847982" y="4952990"/>
            <a:chExt cx="7219436" cy="1732290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847982" y="4952990"/>
              <a:ext cx="7219436" cy="1732290"/>
              <a:chOff x="444500" y="4952990"/>
              <a:chExt cx="7219436" cy="1732290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tretch>
                <a:fillRect/>
              </a:stretch>
            </p:blipFill>
            <p:spPr>
              <a:xfrm>
                <a:off x="4582703" y="6223000"/>
                <a:ext cx="2880360" cy="462280"/>
              </a:xfrm>
              <a:prstGeom prst="rect">
                <a:avLst/>
              </a:prstGeom>
            </p:spPr>
          </p:pic>
          <p:sp>
            <p:nvSpPr>
              <p:cNvPr id="23" name="正方形/長方形 22"/>
              <p:cNvSpPr/>
              <p:nvPr/>
            </p:nvSpPr>
            <p:spPr>
              <a:xfrm>
                <a:off x="444500" y="4952990"/>
                <a:ext cx="7219436" cy="115571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126674" y="5659735"/>
                <a:ext cx="1339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solidFill>
                      <a:srgbClr val="C0504D"/>
                    </a:solidFill>
                    <a:latin typeface="Century Gothic"/>
                    <a:cs typeface="Century Gothic"/>
                  </a:rPr>
                  <a:t>~ 6 % (</a:t>
                </a:r>
                <a:r>
                  <a:rPr lang="ja-JP" altLang="en-US" sz="2000" dirty="0" smtClean="0">
                    <a:solidFill>
                      <a:srgbClr val="C0504D"/>
                    </a:solidFill>
                    <a:latin typeface="Century Gothic"/>
                    <a:cs typeface="Century Gothic"/>
                  </a:rPr>
                  <a:t>？</a:t>
                </a:r>
                <a:r>
                  <a:rPr lang="en-US" altLang="ja-JP" sz="2000" dirty="0" smtClean="0">
                    <a:solidFill>
                      <a:srgbClr val="C0504D"/>
                    </a:solidFill>
                    <a:latin typeface="Century Gothic"/>
                    <a:cs typeface="Century Gothic"/>
                  </a:rPr>
                  <a:t>)</a:t>
                </a:r>
                <a:endParaRPr lang="ja-JP" altLang="en-US" sz="2000" dirty="0">
                  <a:solidFill>
                    <a:srgbClr val="C0504D"/>
                  </a:solidFill>
                  <a:latin typeface="Century Gothic"/>
                  <a:cs typeface="Century Gothic"/>
                </a:endParaRPr>
              </a:p>
            </p:txBody>
          </p:sp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tretch>
                <a:fillRect/>
              </a:stretch>
            </p:blipFill>
            <p:spPr>
              <a:xfrm>
                <a:off x="726320" y="5194300"/>
                <a:ext cx="2583180" cy="632460"/>
              </a:xfrm>
              <a:prstGeom prst="rect">
                <a:avLst/>
              </a:prstGeom>
            </p:spPr>
          </p:pic>
        </p:grp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4150992" y="5130800"/>
              <a:ext cx="3619500" cy="792480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60866" y="0"/>
            <a:ext cx="64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2. Decays of excited heavy baryons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6002" y="650270"/>
            <a:ext cx="467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Some numerical studies ...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6524" y="1160790"/>
            <a:ext cx="237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entury Gothic"/>
                <a:cs typeface="Century Gothic"/>
              </a:rPr>
              <a:t>(1,0) transitions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8496" y="1790700"/>
            <a:ext cx="3847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>
                <a:latin typeface="Century Gothic"/>
                <a:cs typeface="Century Gothic"/>
              </a:rPr>
              <a:t>Σ</a:t>
            </a:r>
            <a:r>
              <a:rPr lang="en-US" altLang="ja-JP" sz="4400" baseline="-25000" dirty="0" smtClean="0">
                <a:latin typeface="Century Gothic"/>
                <a:cs typeface="Century Gothic"/>
              </a:rPr>
              <a:t>Q</a:t>
            </a:r>
            <a:r>
              <a:rPr lang="en-US" altLang="ja-JP" sz="4400" baseline="30000" dirty="0" smtClean="0">
                <a:latin typeface="Century Gothic"/>
                <a:cs typeface="Century Gothic"/>
              </a:rPr>
              <a:t>(*)</a:t>
            </a:r>
            <a:r>
              <a:rPr lang="en-US" altLang="ja-JP" sz="4400" dirty="0" smtClean="0">
                <a:latin typeface="Century Gothic"/>
                <a:cs typeface="Century Gothic"/>
              </a:rPr>
              <a:t> → Λ</a:t>
            </a:r>
            <a:r>
              <a:rPr lang="en-US" altLang="ja-JP" sz="4400" baseline="-25000" dirty="0" smtClean="0">
                <a:latin typeface="Century Gothic"/>
                <a:cs typeface="Century Gothic"/>
              </a:rPr>
              <a:t>Q</a:t>
            </a:r>
            <a:r>
              <a:rPr lang="en-US" altLang="ja-JP" sz="4400" dirty="0" smtClean="0">
                <a:latin typeface="Century Gothic"/>
                <a:cs typeface="Century Gothic"/>
              </a:rPr>
              <a:t>π</a:t>
            </a:r>
            <a:endParaRPr lang="ja-JP" altLang="en-US" sz="4400" dirty="0">
              <a:latin typeface="Century Gothic"/>
              <a:cs typeface="Century Gothic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280196" y="3610610"/>
            <a:ext cx="3924935" cy="79121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164891" y="4794568"/>
            <a:ext cx="4498340" cy="786765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5923228" y="6140331"/>
            <a:ext cx="2880119" cy="307777"/>
            <a:chOff x="5647638" y="6159500"/>
            <a:chExt cx="2880119" cy="307777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847028" y="6159500"/>
              <a:ext cx="2680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Century Gothic"/>
                  <a:cs typeface="Century Gothic"/>
                </a:rPr>
                <a:t>: </a:t>
              </a:r>
              <a:r>
                <a:rPr lang="en-US" altLang="ja-JP" sz="1400" dirty="0" err="1" smtClean="0">
                  <a:latin typeface="Century Gothic"/>
                  <a:cs typeface="Century Gothic"/>
                </a:rPr>
                <a:t>p</a:t>
              </a:r>
              <a:r>
                <a:rPr lang="en-US" altLang="ja-JP" sz="1400" dirty="0" smtClean="0">
                  <a:latin typeface="Century Gothic"/>
                  <a:cs typeface="Century Gothic"/>
                </a:rPr>
                <a:t>-wave transition supposed</a:t>
              </a:r>
              <a:endParaRPr lang="ja-JP" altLang="en-US" sz="1400" dirty="0">
                <a:latin typeface="Century Gothic"/>
                <a:cs typeface="Century Gothic"/>
              </a:endParaRPr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tretch>
              <a:fillRect/>
            </a:stretch>
          </p:blipFill>
          <p:spPr>
            <a:xfrm>
              <a:off x="5647638" y="6230303"/>
              <a:ext cx="275590" cy="217805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5292623" y="3118347"/>
            <a:ext cx="979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>
                <a:latin typeface="Century Gothic"/>
                <a:cs typeface="Century Gothic"/>
              </a:rPr>
              <a:t>PDG2014</a:t>
            </a:r>
            <a:endParaRPr lang="ja-JP" altLang="en-US" sz="1400" dirty="0">
              <a:latin typeface="Century Gothic"/>
              <a:cs typeface="Century Gothic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6726731" y="3787745"/>
            <a:ext cx="1938556" cy="1822054"/>
            <a:chOff x="6726731" y="3521045"/>
            <a:chExt cx="1938556" cy="1822054"/>
          </a:xfrm>
        </p:grpSpPr>
        <p:cxnSp>
          <p:nvCxnSpPr>
            <p:cNvPr id="16" name="直線矢印コネクタ 15"/>
            <p:cNvCxnSpPr/>
            <p:nvPr/>
          </p:nvCxnSpPr>
          <p:spPr>
            <a:xfrm rot="10800000">
              <a:off x="6726731" y="3721100"/>
              <a:ext cx="554222" cy="1588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rot="10800000">
              <a:off x="6726731" y="4938712"/>
              <a:ext cx="554222" cy="1588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7094387" y="3521045"/>
              <a:ext cx="15709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5.1 </a:t>
              </a:r>
              <a:r>
                <a:rPr lang="en-US" altLang="ja-JP" sz="2000" b="1" dirty="0" err="1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MeV</a:t>
              </a:r>
              <a:endParaRPr lang="en-US" altLang="ja-JP" sz="2000" b="1" dirty="0" smtClean="0">
                <a:solidFill>
                  <a:schemeClr val="accent2"/>
                </a:solidFill>
                <a:latin typeface="Century Gothic"/>
                <a:cs typeface="Century Gothic"/>
              </a:endParaRPr>
            </a:p>
            <a:p>
              <a:pPr algn="ctr"/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(present theory)</a:t>
              </a:r>
              <a:endParaRPr lang="ja-JP" altLang="en-US" sz="1400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094387" y="4727546"/>
              <a:ext cx="15709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9.6 </a:t>
              </a:r>
              <a:r>
                <a:rPr lang="en-US" altLang="ja-JP" sz="2000" b="1" dirty="0" err="1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MeV</a:t>
              </a:r>
              <a:endParaRPr lang="en-US" altLang="ja-JP" sz="2000" b="1" dirty="0" smtClean="0">
                <a:solidFill>
                  <a:schemeClr val="accent2"/>
                </a:solidFill>
                <a:latin typeface="Century Gothic"/>
                <a:cs typeface="Century Gothic"/>
              </a:endParaRPr>
            </a:p>
            <a:p>
              <a:pPr algn="ctr"/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(present theory)</a:t>
              </a:r>
              <a:endParaRPr lang="ja-JP" altLang="en-US" sz="1400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2878721" y="2509341"/>
            <a:ext cx="547145" cy="40011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2000" dirty="0" smtClean="0">
                <a:latin typeface="Century Gothic"/>
                <a:cs typeface="Century Gothic"/>
              </a:rPr>
              <a:t>=1</a:t>
            </a:r>
            <a:endParaRPr kumimoji="1" lang="ja-JP" altLang="en-US" sz="2000" baseline="30000" dirty="0">
              <a:latin typeface="Century Gothic"/>
              <a:cs typeface="Century Gothic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20238" y="2509341"/>
            <a:ext cx="547145" cy="40011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2000" dirty="0" smtClean="0">
                <a:latin typeface="Century Gothic"/>
                <a:cs typeface="Century Gothic"/>
              </a:rPr>
              <a:t>=0</a:t>
            </a:r>
            <a:endParaRPr kumimoji="1" lang="ja-JP" altLang="en-US" sz="2000" baseline="30000" dirty="0">
              <a:latin typeface="Century Gothic"/>
              <a:cs typeface="Century Gothic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21428" y="535920"/>
            <a:ext cx="1991426" cy="276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Century Gothic"/>
                <a:cs typeface="Century Gothic"/>
              </a:rPr>
              <a:t>SY. PRD91, 014031 (2015)</a:t>
            </a:r>
            <a:endParaRPr kumimoji="1" lang="ja-JP" altLang="en-US" sz="1200" baseline="30000" dirty="0"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851378" y="2960251"/>
            <a:ext cx="1441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Bottom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313853" y="0"/>
            <a:ext cx="2516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3. Conclusion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629" y="927100"/>
            <a:ext cx="839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1. Strong decays of one-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pion</a:t>
            </a:r>
            <a:r>
              <a:rPr lang="en-US" altLang="ja-JP" sz="2800" dirty="0" smtClean="0">
                <a:latin typeface="Century Gothic"/>
                <a:cs typeface="Century Gothic"/>
              </a:rPr>
              <a:t> emission from</a:t>
            </a:r>
          </a:p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    excited heavy baryons are discussed.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9629" y="1996221"/>
            <a:ext cx="839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2. Heavy quark symmetry (HQS) at LO+NLO in</a:t>
            </a:r>
          </a:p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    1/m</a:t>
            </a:r>
            <a:r>
              <a:rPr lang="en-US" altLang="ja-JP" sz="2800" baseline="-25000" dirty="0" smtClean="0"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latin typeface="Century Gothic"/>
                <a:cs typeface="Century Gothic"/>
              </a:rPr>
              <a:t> expansion is considered.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9629" y="3065342"/>
            <a:ext cx="887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3. Relations for decay widths in several channels</a:t>
            </a:r>
          </a:p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    are obtained model-independently. 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9629" y="4712803"/>
            <a:ext cx="839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4. They will be useful for identifications of HQS</a:t>
            </a:r>
          </a:p>
          <a:p>
            <a:pPr marL="914400" indent="-914400"/>
            <a:r>
              <a:rPr lang="en-US" altLang="ja-JP" sz="2800" dirty="0">
                <a:latin typeface="Century Gothic"/>
                <a:cs typeface="Century Gothic"/>
              </a:rPr>
              <a:t> </a:t>
            </a:r>
            <a:r>
              <a:rPr lang="en-US" altLang="ja-JP" sz="2800" dirty="0" smtClean="0">
                <a:latin typeface="Century Gothic"/>
                <a:cs typeface="Century Gothic"/>
              </a:rPr>
              <a:t>   doublet/singlet in experimental analysis. 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69629" y="5781922"/>
            <a:ext cx="839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5. Other contributions except for </a:t>
            </a:r>
            <a:r>
              <a:rPr lang="en-US" altLang="ja-JP" sz="2800" dirty="0">
                <a:latin typeface="Century Gothic"/>
                <a:cs typeface="Century Gothic"/>
              </a:rPr>
              <a:t>1/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m</a:t>
            </a:r>
            <a:r>
              <a:rPr lang="en-US" altLang="ja-JP" sz="2800" baseline="-25000" dirty="0" err="1" smtClean="0"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latin typeface="Century Gothic"/>
                <a:cs typeface="Century Gothic"/>
              </a:rPr>
              <a:t>?</a:t>
            </a:r>
          </a:p>
          <a:p>
            <a:pPr marL="914400" indent="-914400"/>
            <a:r>
              <a:rPr lang="en-US" altLang="ja-JP" sz="2800" dirty="0" smtClean="0">
                <a:latin typeface="Century Gothic"/>
                <a:cs typeface="Century Gothic"/>
              </a:rPr>
              <a:t>    (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isospin</a:t>
            </a:r>
            <a:r>
              <a:rPr lang="en-US" altLang="ja-JP" sz="2800" dirty="0" smtClean="0">
                <a:latin typeface="Century Gothic"/>
                <a:cs typeface="Century Gothic"/>
              </a:rPr>
              <a:t> breaking, </a:t>
            </a:r>
            <a:r>
              <a:rPr lang="en-US" altLang="ja-JP" sz="2800" dirty="0" err="1" smtClean="0">
                <a:latin typeface="Century Gothic"/>
                <a:cs typeface="Century Gothic"/>
              </a:rPr>
              <a:t>chiral</a:t>
            </a:r>
            <a:r>
              <a:rPr lang="en-US" altLang="ja-JP" sz="2800" dirty="0" smtClean="0">
                <a:latin typeface="Century Gothic"/>
                <a:cs typeface="Century Gothic"/>
              </a:rPr>
              <a:t> expansion, etc.)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02060" y="3993031"/>
            <a:ext cx="9043924" cy="63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5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79860" y="0"/>
            <a:ext cx="5984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Topics</a:t>
            </a:r>
            <a:r>
              <a:rPr lang="ja-JP" altLang="en-US" sz="2800" dirty="0" smtClean="0">
                <a:latin typeface="Century Gothic"/>
                <a:cs typeface="Century Gothic"/>
              </a:rPr>
              <a:t> </a:t>
            </a:r>
            <a:r>
              <a:rPr lang="en-US" altLang="ja-JP" sz="2800" dirty="0" smtClean="0">
                <a:latin typeface="Century Gothic"/>
                <a:cs typeface="Century Gothic"/>
              </a:rPr>
              <a:t>which</a:t>
            </a:r>
            <a:r>
              <a:rPr lang="ja-JP" altLang="en-US" sz="2800" dirty="0" smtClean="0">
                <a:latin typeface="Century Gothic"/>
                <a:cs typeface="Century Gothic"/>
              </a:rPr>
              <a:t> </a:t>
            </a:r>
            <a:r>
              <a:rPr lang="en-US" altLang="ja-JP" sz="2800" dirty="0" smtClean="0">
                <a:latin typeface="Century Gothic"/>
                <a:cs typeface="Century Gothic"/>
              </a:rPr>
              <a:t>was not</a:t>
            </a:r>
            <a:r>
              <a:rPr lang="ja-JP" altLang="en-US" sz="2800" dirty="0" smtClean="0">
                <a:latin typeface="Century Gothic"/>
                <a:cs typeface="Century Gothic"/>
              </a:rPr>
              <a:t> </a:t>
            </a:r>
            <a:r>
              <a:rPr lang="en-US" altLang="ja-JP" sz="2800" dirty="0" smtClean="0">
                <a:latin typeface="Century Gothic"/>
                <a:cs typeface="Century Gothic"/>
              </a:rPr>
              <a:t>covered</a:t>
            </a:r>
            <a:r>
              <a:rPr lang="ja-JP" altLang="en-US" sz="2800" dirty="0" smtClean="0">
                <a:latin typeface="Century Gothic"/>
                <a:cs typeface="Century Gothic"/>
              </a:rPr>
              <a:t> </a:t>
            </a:r>
            <a:r>
              <a:rPr lang="en-US" altLang="ja-JP" sz="2800" dirty="0" smtClean="0">
                <a:latin typeface="Century Gothic"/>
                <a:cs typeface="Century Gothic"/>
              </a:rPr>
              <a:t>….</a:t>
            </a:r>
            <a:endParaRPr lang="ja-JP" altLang="en-US" sz="2800" dirty="0">
              <a:latin typeface="Century Gothic"/>
              <a:cs typeface="Century Gothic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34354" y="3566689"/>
            <a:ext cx="9198740" cy="2719745"/>
            <a:chOff x="34354" y="3716774"/>
            <a:chExt cx="9198740" cy="271974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4354" y="3716774"/>
              <a:ext cx="9198740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500" dirty="0" smtClean="0">
                  <a:latin typeface="Century Gothic"/>
                  <a:cs typeface="Century Gothic"/>
                </a:rPr>
                <a:t>Charm Nuclei</a:t>
              </a:r>
              <a:endParaRPr lang="ja-JP" altLang="en-US" sz="10500" dirty="0">
                <a:latin typeface="Century Gothic"/>
                <a:cs typeface="Century Gothic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759315" y="5273124"/>
              <a:ext cx="3692945" cy="11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smtClean="0">
                  <a:latin typeface="Century Gothic"/>
                  <a:cs typeface="Century Gothic"/>
                </a:rPr>
                <a:t>S.Y.,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K.Sudoh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Phys. Rev. D80, 034008 (2009)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 smtClean="0">
                  <a:latin typeface="Century Gothic"/>
                  <a:cs typeface="Century Gothic"/>
                </a:rPr>
                <a:t>Y.Yamaguchi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S.Ohkoda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S.Y.,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A.Hosaka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Phys. Rev. D84, 014032 (2011)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 smtClean="0">
                  <a:latin typeface="Century Gothic"/>
                  <a:cs typeface="Century Gothic"/>
                </a:rPr>
                <a:t>Y.Yamaguchi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S.Ohkoda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S.Y.,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A.Hosaka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Phys. Rev. D85, 054003 (2013)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 smtClean="0">
                  <a:latin typeface="Century Gothic"/>
                  <a:cs typeface="Century Gothic"/>
                </a:rPr>
                <a:t>Y.Yamaguchi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S.Y.,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A.Hosaka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Nucl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. Phys. A927, 110 (2014)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>
                  <a:latin typeface="Century Gothic"/>
                  <a:cs typeface="Century Gothic"/>
                </a:rPr>
                <a:t>S.Y.,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K.Sudoh</a:t>
              </a:r>
              <a:r>
                <a:rPr lang="en-US" altLang="ja-JP" sz="800" dirty="0">
                  <a:latin typeface="Century Gothic"/>
                  <a:cs typeface="Century Gothic"/>
                </a:rPr>
                <a:t>, Phys. Rev. C87, 015202 (2013)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>
                  <a:latin typeface="Century Gothic"/>
                  <a:cs typeface="Century Gothic"/>
                </a:rPr>
                <a:t>S.Y.,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K.Sudoh</a:t>
              </a:r>
              <a:r>
                <a:rPr lang="en-US" altLang="ja-JP" sz="800" dirty="0">
                  <a:latin typeface="Century Gothic"/>
                  <a:cs typeface="Century Gothic"/>
                </a:rPr>
                <a:t>, Phys. Rev. C88, 015201 (2013)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>
                  <a:latin typeface="Century Gothic"/>
                  <a:cs typeface="Century Gothic"/>
                </a:rPr>
                <a:t>S.Y.,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K.Sudoh</a:t>
              </a:r>
              <a:r>
                <a:rPr lang="en-US" altLang="ja-JP" sz="800" dirty="0">
                  <a:latin typeface="Century Gothic"/>
                  <a:cs typeface="Century Gothic"/>
                </a:rPr>
                <a:t>, Phys. Rev. C89, 015201 (2014) </a:t>
              </a: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2409164" y="739698"/>
            <a:ext cx="4325673" cy="2800768"/>
            <a:chOff x="2409164" y="789773"/>
            <a:chExt cx="4325673" cy="2800768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409164" y="789773"/>
              <a:ext cx="432567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0" dirty="0" smtClean="0">
                  <a:latin typeface="Century Gothic"/>
                  <a:cs typeface="Century Gothic"/>
                </a:rPr>
                <a:t>X, Y, Z</a:t>
              </a:r>
              <a:endParaRPr lang="ja-JP" altLang="en-US" sz="12000" dirty="0">
                <a:latin typeface="Century Gothic"/>
                <a:cs typeface="Century Gothic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759315" y="2590267"/>
              <a:ext cx="3692945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smtClean="0">
                  <a:latin typeface="Century Gothic"/>
                  <a:cs typeface="Century Gothic"/>
                </a:rPr>
                <a:t>Yamaguchi,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Ohkoda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SY,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Sudoh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Hosaka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Phys. Rev. D86, 014004 (2012)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>
                  <a:latin typeface="Century Gothic"/>
                  <a:cs typeface="Century Gothic"/>
                </a:rPr>
                <a:t>Yamaguchi,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Ohkoda</a:t>
              </a:r>
              <a:r>
                <a:rPr lang="en-US" altLang="ja-JP" sz="800" dirty="0">
                  <a:latin typeface="Century Gothic"/>
                  <a:cs typeface="Century Gothic"/>
                </a:rPr>
                <a:t>, SY,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Sudoh</a:t>
              </a:r>
              <a:r>
                <a:rPr lang="en-US" altLang="ja-JP" sz="800" dirty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Hosaka</a:t>
              </a:r>
              <a:r>
                <a:rPr lang="en-US" altLang="ja-JP" sz="800" dirty="0">
                  <a:latin typeface="Century Gothic"/>
                  <a:cs typeface="Century Gothic"/>
                </a:rPr>
                <a:t>, Phys. Rev. D86, 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034019 </a:t>
              </a:r>
              <a:r>
                <a:rPr lang="en-US" altLang="ja-JP" sz="800" dirty="0">
                  <a:latin typeface="Century Gothic"/>
                  <a:cs typeface="Century Gothic"/>
                </a:rPr>
                <a:t>(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2012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 smtClean="0">
                  <a:latin typeface="Century Gothic"/>
                  <a:cs typeface="Century Gothic"/>
                </a:rPr>
                <a:t>Ohkoda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Yamaguchi,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Yasui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Hosaka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Phys. Rev. D86, 117502 (2012)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>
                  <a:latin typeface="Century Gothic"/>
                  <a:cs typeface="Century Gothic"/>
                </a:rPr>
                <a:t>Ohkoda</a:t>
              </a:r>
              <a:r>
                <a:rPr lang="en-US" altLang="ja-JP" sz="800" dirty="0">
                  <a:latin typeface="Century Gothic"/>
                  <a:cs typeface="Century Gothic"/>
                </a:rPr>
                <a:t>, Yamaguchi,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Yasui</a:t>
              </a:r>
              <a:r>
                <a:rPr lang="en-US" altLang="ja-JP" sz="800" dirty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Hosaka</a:t>
              </a:r>
              <a:r>
                <a:rPr lang="en-US" altLang="ja-JP" sz="800" dirty="0">
                  <a:latin typeface="Century Gothic"/>
                  <a:cs typeface="Century Gothic"/>
                </a:rPr>
                <a:t>, Phys. Rev. D87, 074019 (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2012)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>
                  <a:latin typeface="Century Gothic"/>
                  <a:cs typeface="Century Gothic"/>
                </a:rPr>
                <a:t>Ohkoda</a:t>
              </a:r>
              <a:r>
                <a:rPr lang="en-US" altLang="ja-JP" sz="800" dirty="0">
                  <a:latin typeface="Century Gothic"/>
                  <a:cs typeface="Century Gothic"/>
                </a:rPr>
                <a:t>, Yamaguchi,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Yasui</a:t>
              </a:r>
              <a:r>
                <a:rPr lang="en-US" altLang="ja-JP" sz="800" dirty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>
                  <a:latin typeface="Century Gothic"/>
                  <a:cs typeface="Century Gothic"/>
                </a:rPr>
                <a:t>Hosaka</a:t>
              </a:r>
              <a:r>
                <a:rPr lang="en-US" altLang="ja-JP" sz="800" dirty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arXiv:1310.3029 [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hep-ph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]</a:t>
              </a:r>
            </a:p>
            <a:p>
              <a:pPr marL="914400" indent="-914400">
                <a:lnSpc>
                  <a:spcPct val="70000"/>
                </a:lnSpc>
                <a:spcAft>
                  <a:spcPts val="600"/>
                </a:spcAft>
              </a:pPr>
              <a:r>
                <a:rPr lang="en-US" altLang="ja-JP" sz="800" dirty="0" err="1" smtClean="0">
                  <a:latin typeface="Century Gothic"/>
                  <a:cs typeface="Century Gothic"/>
                </a:rPr>
                <a:t>Hyodo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Liu, Oka,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Sudoh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Yasui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, Phys. </a:t>
              </a:r>
              <a:r>
                <a:rPr lang="en-US" altLang="ja-JP" sz="800" dirty="0" err="1" smtClean="0">
                  <a:latin typeface="Century Gothic"/>
                  <a:cs typeface="Century Gothic"/>
                </a:rPr>
                <a:t>Lett</a:t>
              </a:r>
              <a:r>
                <a:rPr lang="en-US" altLang="ja-JP" sz="800" dirty="0" smtClean="0">
                  <a:latin typeface="Century Gothic"/>
                  <a:cs typeface="Century Gothic"/>
                </a:rPr>
                <a:t>. B721, 56 (2013)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 rot="19800000">
            <a:off x="-53576" y="2170845"/>
            <a:ext cx="92511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b="1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altLang="ja-JP" sz="7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new collaboration</a:t>
            </a:r>
          </a:p>
          <a:p>
            <a:pPr algn="ctr"/>
            <a:r>
              <a:rPr lang="en-US" altLang="ja-JP" sz="7200" b="1" dirty="0">
                <a:solidFill>
                  <a:srgbClr val="FF0000"/>
                </a:solidFill>
                <a:latin typeface="Century Gothic"/>
                <a:cs typeface="Century Gothic"/>
              </a:rPr>
              <a:t>f</a:t>
            </a:r>
            <a:r>
              <a:rPr lang="en-US" altLang="ja-JP" sz="7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or Spain-Japan!!</a:t>
            </a:r>
            <a:endParaRPr lang="ja-JP" altLang="en-US" sz="7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-5200650"/>
            <a:ext cx="9918700" cy="99187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68325" y="1409700"/>
            <a:ext cx="80073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514600"/>
            <a:ext cx="482600" cy="4826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4864100"/>
            <a:ext cx="533400" cy="5334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4718050"/>
            <a:ext cx="825500" cy="8255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0" y="1600200"/>
            <a:ext cx="2336800" cy="23368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69501" y="2379990"/>
            <a:ext cx="40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latin typeface="Century Gothic"/>
                <a:cs typeface="Century Gothic"/>
              </a:rPr>
              <a:t>u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650" y="4823480"/>
            <a:ext cx="43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latin typeface="Century Gothic"/>
                <a:cs typeface="Century Gothic"/>
              </a:rPr>
              <a:t>d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57961" y="4651514"/>
            <a:ext cx="383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err="1" smtClean="0">
                <a:latin typeface="Century Gothic"/>
                <a:cs typeface="Century Gothic"/>
              </a:rPr>
              <a:t>s</a:t>
            </a:r>
            <a:endParaRPr kumimoji="1" lang="ja-JP" altLang="en-US" sz="4000" dirty="0">
              <a:latin typeface="Century Gothic"/>
              <a:cs typeface="Century Gothic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47460" y="1280180"/>
            <a:ext cx="14160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5000" b="1" dirty="0" err="1" smtClean="0">
                <a:latin typeface="Century Gothic"/>
                <a:cs typeface="Century Gothic"/>
              </a:rPr>
              <a:t>c</a:t>
            </a:r>
            <a:endParaRPr kumimoji="1" lang="ja-JP" altLang="en-US" sz="15000" b="1" dirty="0">
              <a:latin typeface="Century Gothic"/>
              <a:cs typeface="Century Gothic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51890" y="-587771"/>
            <a:ext cx="16423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0000" dirty="0" err="1" smtClean="0">
                <a:solidFill>
                  <a:schemeClr val="bg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t</a:t>
            </a:r>
            <a:endParaRPr kumimoji="1" lang="ja-JP" altLang="en-US" sz="30000" dirty="0">
              <a:solidFill>
                <a:schemeClr val="bg1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5542" y="38915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2 </a:t>
            </a:r>
            <a:r>
              <a:rPr lang="en-US" altLang="ja-JP" dirty="0" err="1" smtClean="0">
                <a:latin typeface="Century Gothic"/>
                <a:cs typeface="Century Gothic"/>
              </a:rPr>
              <a:t>MeV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8242" y="604606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5 </a:t>
            </a:r>
            <a:r>
              <a:rPr lang="en-US" altLang="ja-JP" dirty="0" err="1" smtClean="0">
                <a:latin typeface="Century Gothic"/>
                <a:cs typeface="Century Gothic"/>
              </a:rPr>
              <a:t>MeV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98477" y="3783856"/>
            <a:ext cx="2139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latin typeface="Century Gothic"/>
                <a:cs typeface="Century Gothic"/>
              </a:rPr>
              <a:t>1300 </a:t>
            </a:r>
            <a:r>
              <a:rPr lang="en-US" altLang="ja-JP" sz="32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3200" dirty="0">
              <a:latin typeface="Century Gothic"/>
              <a:cs typeface="Century Gothic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60442" y="604606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100 </a:t>
            </a:r>
            <a:r>
              <a:rPr lang="en-US" altLang="ja-JP" dirty="0" err="1" smtClean="0">
                <a:latin typeface="Century Gothic"/>
                <a:cs typeface="Century Gothic"/>
              </a:rPr>
              <a:t>MeV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23043" y="261694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Century Gothic"/>
                <a:cs typeface="Century Gothic"/>
              </a:rPr>
              <a:t>173,000 </a:t>
            </a:r>
            <a:r>
              <a:rPr lang="en-US" altLang="ja-JP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MeV</a:t>
            </a:r>
            <a:endParaRPr kumimoji="1" lang="ja-JP" alt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5372100" y="2971730"/>
            <a:ext cx="3771900" cy="3886270"/>
            <a:chOff x="5372100" y="2971730"/>
            <a:chExt cx="3771900" cy="38862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2100" y="3086100"/>
              <a:ext cx="3771900" cy="3771900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301678" y="2971730"/>
              <a:ext cx="2047155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2000" b="1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kumimoji="1" lang="ja-JP" altLang="en-US" sz="22000" b="1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75548" y="5846008"/>
              <a:ext cx="28731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400" dirty="0" smtClean="0">
                  <a:latin typeface="Century Gothic"/>
                  <a:cs typeface="Century Gothic"/>
                </a:rPr>
                <a:t>4200 </a:t>
              </a:r>
              <a:r>
                <a:rPr lang="en-US" altLang="ja-JP" sz="4400" dirty="0" err="1" smtClean="0">
                  <a:latin typeface="Century Gothic"/>
                  <a:cs typeface="Century Gothic"/>
                </a:rPr>
                <a:t>MeV</a:t>
              </a:r>
              <a:endParaRPr kumimoji="1" lang="ja-JP" altLang="en-US" sz="4400" dirty="0">
                <a:latin typeface="Century Gothic"/>
                <a:cs typeface="Century Gothic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54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Noumi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25236" y="0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Noumi</a:t>
            </a:r>
            <a:r>
              <a:rPr lang="en-US" altLang="ja-JP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2014</a:t>
            </a:r>
            <a:endParaRPr lang="ja-JP" alt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oumi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25236" y="0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Noumi</a:t>
            </a:r>
            <a:r>
              <a:rPr lang="en-US" altLang="ja-JP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2014</a:t>
            </a:r>
            <a:endParaRPr lang="ja-JP" alt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0" y="889000"/>
            <a:ext cx="3807714" cy="400558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7279" y="908304"/>
            <a:ext cx="2514346" cy="381254"/>
          </a:xfrm>
          <a:prstGeom prst="rect">
            <a:avLst/>
          </a:prstGeom>
        </p:spPr>
      </p:pic>
      <p:sp>
        <p:nvSpPr>
          <p:cNvPr id="39" name="上矢印 38"/>
          <p:cNvSpPr/>
          <p:nvPr/>
        </p:nvSpPr>
        <p:spPr>
          <a:xfrm>
            <a:off x="1420912" y="4551843"/>
            <a:ext cx="469900" cy="828610"/>
          </a:xfrm>
          <a:prstGeom prst="upArrow">
            <a:avLst>
              <a:gd name="adj1" fmla="val 28378"/>
              <a:gd name="adj2" fmla="val 8513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262763" y="4459403"/>
            <a:ext cx="51316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altLang="ja-JP" sz="28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Heavy quark spin in </a:t>
            </a:r>
            <a:r>
              <a:rPr lang="en-US" altLang="ja-JP" sz="2800" dirty="0" err="1" smtClean="0">
                <a:solidFill>
                  <a:schemeClr val="accent2"/>
                </a:solidFill>
                <a:latin typeface="Century Gothic"/>
                <a:cs typeface="Century Gothic"/>
              </a:rPr>
              <a:t>m</a:t>
            </a:r>
            <a:r>
              <a:rPr lang="en-US" altLang="ja-JP" sz="2800" baseline="-25000" dirty="0" err="1" smtClean="0">
                <a:solidFill>
                  <a:schemeClr val="accent2"/>
                </a:solidFill>
                <a:latin typeface="Century Gothic"/>
                <a:cs typeface="Century Gothic"/>
              </a:rPr>
              <a:t>Q</a:t>
            </a:r>
            <a:r>
              <a:rPr lang="en-US" altLang="ja-JP" sz="28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→∞ is</a:t>
            </a:r>
          </a:p>
          <a:p>
            <a:pPr marL="457200" indent="-457200"/>
            <a:r>
              <a:rPr lang="en-US" altLang="ja-JP" sz="2800" u="sng" dirty="0" smtClean="0">
                <a:solidFill>
                  <a:schemeClr val="accent2"/>
                </a:solidFill>
                <a:latin typeface="Century Gothic"/>
                <a:cs typeface="Century Gothic"/>
              </a:rPr>
              <a:t>conserved</a:t>
            </a:r>
            <a:r>
              <a:rPr lang="en-US" altLang="ja-JP" sz="2800" dirty="0" smtClean="0">
                <a:solidFill>
                  <a:schemeClr val="accent2"/>
                </a:solidFill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90" y="3223773"/>
            <a:ext cx="8860536" cy="839724"/>
          </a:xfrm>
          <a:prstGeom prst="rect">
            <a:avLst/>
          </a:prstGeom>
        </p:spPr>
      </p:pic>
      <p:grpSp>
        <p:nvGrpSpPr>
          <p:cNvPr id="2" name="図形グループ 42"/>
          <p:cNvGrpSpPr/>
          <p:nvPr/>
        </p:nvGrpSpPr>
        <p:grpSpPr>
          <a:xfrm>
            <a:off x="1389162" y="3325373"/>
            <a:ext cx="1493738" cy="1159430"/>
            <a:chOff x="1389162" y="963990"/>
            <a:chExt cx="1493738" cy="1159430"/>
          </a:xfrm>
        </p:grpSpPr>
        <p:sp>
          <p:nvSpPr>
            <p:cNvPr id="44" name="正方形/長方形 43"/>
            <p:cNvSpPr/>
            <p:nvPr/>
          </p:nvSpPr>
          <p:spPr>
            <a:xfrm>
              <a:off x="1804055" y="1600200"/>
              <a:ext cx="6626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altLang="ja-JP" sz="28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LO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1389162" y="963990"/>
              <a:ext cx="1493738" cy="610810"/>
            </a:xfrm>
            <a:prstGeom prst="rect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5709298" y="2884603"/>
            <a:ext cx="343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err="1" smtClean="0">
                <a:latin typeface="Century Gothic"/>
                <a:cs typeface="Century Gothic"/>
              </a:rPr>
              <a:t>Manohar</a:t>
            </a:r>
            <a:r>
              <a:rPr lang="en-US" altLang="ja-JP" sz="1600" dirty="0" smtClean="0">
                <a:latin typeface="Century Gothic"/>
                <a:cs typeface="Century Gothic"/>
              </a:rPr>
              <a:t>, Wise, Luke, Grinstein, ...</a:t>
            </a:r>
            <a:endParaRPr kumimoji="1" lang="ja-JP" altLang="en-US" sz="1600" dirty="0">
              <a:latin typeface="Century Gothic"/>
              <a:cs typeface="Century Gothic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30971" y="5717680"/>
            <a:ext cx="8882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altLang="ja-JP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Heavy quark symmetry (HQS)</a:t>
            </a:r>
          </a:p>
        </p:txBody>
      </p:sp>
      <p:sp>
        <p:nvSpPr>
          <p:cNvPr id="76" name="上矢印 75"/>
          <p:cNvSpPr/>
          <p:nvPr/>
        </p:nvSpPr>
        <p:spPr>
          <a:xfrm flipV="1">
            <a:off x="2396337" y="4551843"/>
            <a:ext cx="469900" cy="828610"/>
          </a:xfrm>
          <a:prstGeom prst="upArrow">
            <a:avLst>
              <a:gd name="adj1" fmla="val 28378"/>
              <a:gd name="adj2" fmla="val 8513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81"/>
          <p:cNvGrpSpPr/>
          <p:nvPr/>
        </p:nvGrpSpPr>
        <p:grpSpPr>
          <a:xfrm>
            <a:off x="2382050" y="1450448"/>
            <a:ext cx="3675426" cy="1396416"/>
            <a:chOff x="2382050" y="1450448"/>
            <a:chExt cx="3675426" cy="1396416"/>
          </a:xfrm>
        </p:grpSpPr>
        <p:sp>
          <p:nvSpPr>
            <p:cNvPr id="41" name="正方形/長方形 40"/>
            <p:cNvSpPr/>
            <p:nvPr/>
          </p:nvSpPr>
          <p:spPr>
            <a:xfrm>
              <a:off x="2382050" y="1765300"/>
              <a:ext cx="3675426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altLang="ja-JP" sz="28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   1/m</a:t>
              </a:r>
              <a:r>
                <a:rPr lang="en-US" altLang="ja-JP" sz="2800" baseline="-250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Q</a:t>
              </a:r>
              <a:r>
                <a:rPr lang="en-US" altLang="ja-JP" sz="28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 expansion</a:t>
              </a:r>
            </a:p>
            <a:p>
              <a:pPr marL="457200" indent="-457200"/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(positive energy state </a:t>
              </a:r>
              <a:r>
                <a:rPr lang="en-US" altLang="ja-JP" sz="1400" dirty="0" err="1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Q</a:t>
              </a:r>
              <a:r>
                <a:rPr lang="en-US" altLang="ja-JP" sz="1400" baseline="-25000" dirty="0" err="1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v</a:t>
              </a:r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 with velocity </a:t>
              </a:r>
              <a:r>
                <a:rPr lang="en-US" altLang="ja-JP" sz="1400" dirty="0" err="1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v</a:t>
              </a:r>
              <a:r>
                <a:rPr lang="en-US" altLang="ja-JP" sz="1400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)</a:t>
              </a:r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 rot="5400000">
              <a:off x="1696542" y="2147862"/>
              <a:ext cx="1396416" cy="158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357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-0.7296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  <p:bldP spid="40" grpId="1"/>
      <p:bldP spid="47" grpId="0"/>
      <p:bldP spid="47" grpId="1"/>
      <p:bldP spid="51" grpId="0"/>
      <p:bldP spid="51" grpId="1"/>
      <p:bldP spid="76" grpId="0" animBg="1"/>
      <p:bldP spid="7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691444" y="2235207"/>
            <a:ext cx="1368780" cy="1588"/>
          </a:xfrm>
          <a:prstGeom prst="line">
            <a:avLst/>
          </a:prstGeom>
          <a:ln w="76200" cap="rnd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802466" y="2614616"/>
            <a:ext cx="1368780" cy="1588"/>
          </a:xfrm>
          <a:prstGeom prst="line">
            <a:avLst/>
          </a:prstGeom>
          <a:ln w="762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913488" y="2914123"/>
            <a:ext cx="1368780" cy="1588"/>
          </a:xfrm>
          <a:prstGeom prst="line">
            <a:avLst/>
          </a:prstGeom>
          <a:ln w="76200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024509" y="3135135"/>
            <a:ext cx="1368780" cy="1588"/>
          </a:xfrm>
          <a:prstGeom prst="line">
            <a:avLst/>
          </a:prstGeom>
          <a:ln w="762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91444" y="6046257"/>
            <a:ext cx="1368780" cy="1588"/>
          </a:xfrm>
          <a:prstGeom prst="line">
            <a:avLst/>
          </a:prstGeom>
          <a:ln w="76200" cap="rnd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803451" y="5581812"/>
            <a:ext cx="1368780" cy="1588"/>
          </a:xfrm>
          <a:prstGeom prst="line">
            <a:avLst/>
          </a:prstGeom>
          <a:ln w="7620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913488" y="3972810"/>
            <a:ext cx="1368780" cy="1588"/>
          </a:xfrm>
          <a:prstGeom prst="line">
            <a:avLst/>
          </a:prstGeom>
          <a:ln w="76200" cap="rnd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024509" y="3476978"/>
            <a:ext cx="1368780" cy="1588"/>
          </a:xfrm>
          <a:prstGeom prst="line">
            <a:avLst/>
          </a:prstGeom>
          <a:ln w="7620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45722" y="3295123"/>
            <a:ext cx="8452556" cy="158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026172" y="619474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err="1" smtClean="0">
                <a:latin typeface="Century Gothic"/>
                <a:cs typeface="Century Gothic"/>
              </a:rPr>
              <a:t>π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26172" y="109941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err="1" smtClean="0">
                <a:latin typeface="Century Gothic"/>
                <a:cs typeface="Century Gothic"/>
              </a:rPr>
              <a:t>ρ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1673" y="5768403"/>
            <a:ext cx="548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>
                <a:latin typeface="Century Gothic"/>
                <a:cs typeface="Century Gothic"/>
              </a:rPr>
              <a:t>K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00928" y="15545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>
                <a:latin typeface="Century Gothic"/>
                <a:cs typeface="Century Gothic"/>
              </a:rPr>
              <a:t>K*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74687" y="4215698"/>
            <a:ext cx="642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>
                <a:latin typeface="Century Gothic"/>
                <a:cs typeface="Century Gothic"/>
              </a:rPr>
              <a:t>D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43942" y="1830714"/>
            <a:ext cx="904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>
                <a:latin typeface="Century Gothic"/>
                <a:cs typeface="Century Gothic"/>
              </a:rPr>
              <a:t>D*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52907" y="3694466"/>
            <a:ext cx="538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>
                <a:latin typeface="Century Gothic"/>
                <a:cs typeface="Century Gothic"/>
              </a:rPr>
              <a:t>B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18416" y="2064426"/>
            <a:ext cx="79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dirty="0" smtClean="0">
                <a:latin typeface="Century Gothic"/>
                <a:cs typeface="Century Gothic"/>
              </a:rPr>
              <a:t>B*</a:t>
            </a:r>
            <a:endParaRPr kumimoji="1" lang="ja-JP" altLang="en-US" sz="4800" dirty="0">
              <a:latin typeface="Century Gothic"/>
              <a:cs typeface="Century Gothic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62821" y="5175511"/>
            <a:ext cx="3447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0, 1→ HQS </a:t>
            </a:r>
            <a:r>
              <a:rPr lang="en-US" altLang="ja-JP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doublet</a:t>
            </a:r>
            <a:endParaRPr kumimoji="1" lang="en-US" altLang="ja-JP" sz="2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2160" y="1841507"/>
            <a:ext cx="1264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770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6909" y="6047845"/>
            <a:ext cx="1264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140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4251" y="5583400"/>
            <a:ext cx="1264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500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54251" y="2238349"/>
            <a:ext cx="1264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890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93218" y="3993388"/>
            <a:ext cx="140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1870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84102" y="2526713"/>
            <a:ext cx="140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2010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86585" y="3496763"/>
            <a:ext cx="140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5280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37384" y="2743023"/>
            <a:ext cx="140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5325 </a:t>
            </a:r>
            <a:r>
              <a:rPr lang="en-US" altLang="ja-JP" sz="2000" dirty="0" err="1" smtClean="0">
                <a:latin typeface="Century Gothic"/>
                <a:cs typeface="Century Gothic"/>
              </a:rPr>
              <a:t>MeV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grpSp>
        <p:nvGrpSpPr>
          <p:cNvPr id="2" name="図形グループ 39"/>
          <p:cNvGrpSpPr/>
          <p:nvPr/>
        </p:nvGrpSpPr>
        <p:grpSpPr>
          <a:xfrm>
            <a:off x="698809" y="3113544"/>
            <a:ext cx="7496078" cy="400110"/>
            <a:chOff x="698809" y="1894344"/>
            <a:chExt cx="7496078" cy="400110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698809" y="1894344"/>
              <a:ext cx="12645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tx2"/>
                  </a:solidFill>
                  <a:latin typeface="Century Gothic"/>
                  <a:cs typeface="Century Gothic"/>
                </a:rPr>
                <a:t>630 </a:t>
              </a:r>
              <a:r>
                <a:rPr lang="en-US" altLang="ja-JP" sz="2000" b="1" dirty="0" err="1" smtClean="0">
                  <a:solidFill>
                    <a:schemeClr val="tx2"/>
                  </a:solidFill>
                  <a:latin typeface="Century Gothic"/>
                  <a:cs typeface="Century Gothic"/>
                </a:rPr>
                <a:t>MeV</a:t>
              </a:r>
              <a:endParaRPr kumimoji="1" lang="ja-JP" altLang="en-US" sz="2000" b="1" dirty="0">
                <a:solidFill>
                  <a:schemeClr val="tx2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803781" y="1894344"/>
              <a:ext cx="1261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accent5"/>
                  </a:solidFill>
                  <a:latin typeface="Century Gothic"/>
                  <a:cs typeface="Century Gothic"/>
                </a:rPr>
                <a:t>390 </a:t>
              </a:r>
              <a:r>
                <a:rPr lang="en-US" altLang="ja-JP" sz="2000" b="1" dirty="0" err="1" smtClean="0">
                  <a:solidFill>
                    <a:schemeClr val="accent5"/>
                  </a:solidFill>
                  <a:latin typeface="Century Gothic"/>
                  <a:cs typeface="Century Gothic"/>
                </a:rPr>
                <a:t>MeV</a:t>
              </a:r>
              <a:endParaRPr kumimoji="1" lang="ja-JP" altLang="en-US" sz="2000" b="1" dirty="0">
                <a:solidFill>
                  <a:schemeClr val="accent5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888088" y="1894344"/>
              <a:ext cx="1261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accent6"/>
                  </a:solidFill>
                  <a:latin typeface="Century Gothic"/>
                  <a:cs typeface="Century Gothic"/>
                </a:rPr>
                <a:t>140 </a:t>
              </a:r>
              <a:r>
                <a:rPr lang="en-US" altLang="ja-JP" sz="2000" b="1" dirty="0" err="1" smtClean="0">
                  <a:solidFill>
                    <a:schemeClr val="accent6"/>
                  </a:solidFill>
                  <a:latin typeface="Century Gothic"/>
                  <a:cs typeface="Century Gothic"/>
                </a:rPr>
                <a:t>MeV</a:t>
              </a:r>
              <a:endParaRPr kumimoji="1" lang="ja-JP" altLang="en-US" sz="2000" b="1" dirty="0">
                <a:solidFill>
                  <a:schemeClr val="accent6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169959" y="1894344"/>
              <a:ext cx="1024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45 </a:t>
              </a:r>
              <a:r>
                <a:rPr lang="en-US" altLang="ja-JP" b="1" dirty="0" err="1" smtClean="0">
                  <a:solidFill>
                    <a:schemeClr val="accent2"/>
                  </a:solidFill>
                  <a:latin typeface="Century Gothic"/>
                  <a:cs typeface="Century Gothic"/>
                </a:rPr>
                <a:t>MeV</a:t>
              </a:r>
              <a:endParaRPr kumimoji="1" lang="ja-JP" altLang="en-US" b="1" dirty="0">
                <a:solidFill>
                  <a:schemeClr val="accent2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4117864" y="1699287"/>
            <a:ext cx="90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 Gothic"/>
                <a:cs typeface="Century Gothic"/>
              </a:rPr>
              <a:t>Spin 1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270264" y="6097810"/>
            <a:ext cx="90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Century Gothic"/>
                <a:cs typeface="Century Gothic"/>
              </a:rPr>
              <a:t>Spin 0</a:t>
            </a:r>
            <a:endParaRPr kumimoji="1" lang="ja-JP" altLang="en-US" sz="2000" dirty="0">
              <a:latin typeface="Century Gothic"/>
              <a:cs typeface="Century Gothic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289" y="2236518"/>
            <a:ext cx="651510" cy="65659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859" y="3795010"/>
            <a:ext cx="662940" cy="655320"/>
          </a:xfrm>
          <a:prstGeom prst="rect">
            <a:avLst/>
          </a:prstGeom>
        </p:spPr>
      </p:pic>
      <p:cxnSp>
        <p:nvCxnSpPr>
          <p:cNvPr id="41" name="直線矢印コネクタ 40"/>
          <p:cNvCxnSpPr/>
          <p:nvPr/>
        </p:nvCxnSpPr>
        <p:spPr>
          <a:xfrm rot="5400000">
            <a:off x="537033" y="3645346"/>
            <a:ext cx="2802698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>
            <a:off x="2687507" y="4115197"/>
            <a:ext cx="2894809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5400000">
            <a:off x="5775023" y="3437645"/>
            <a:ext cx="969259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5400000">
            <a:off x="8212841" y="3320660"/>
            <a:ext cx="338036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816934" y="4985011"/>
            <a:ext cx="235339" cy="11205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1816934" y="5112011"/>
            <a:ext cx="235339" cy="11205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1498641" y="5611281"/>
            <a:ext cx="871540" cy="158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30971" y="713720"/>
            <a:ext cx="8882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altLang="ja-JP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Heavy quark symmetry (HQS)</a:t>
            </a: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6764257" y="1780608"/>
            <a:ext cx="1743332" cy="681185"/>
            <a:chOff x="1049257" y="2159373"/>
            <a:chExt cx="1743332" cy="681185"/>
          </a:xfrm>
        </p:grpSpPr>
        <p:cxnSp>
          <p:nvCxnSpPr>
            <p:cNvPr id="52" name="直線コネクタ 51"/>
            <p:cNvCxnSpPr/>
            <p:nvPr/>
          </p:nvCxnSpPr>
          <p:spPr>
            <a:xfrm flipH="1" flipV="1">
              <a:off x="2398067" y="2336479"/>
              <a:ext cx="394522" cy="504079"/>
            </a:xfrm>
            <a:prstGeom prst="line">
              <a:avLst/>
            </a:prstGeom>
            <a:ln>
              <a:solidFill>
                <a:srgbClr val="000000"/>
              </a:solidFill>
              <a:head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1049257" y="2159373"/>
              <a:ext cx="137730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500" dirty="0" smtClean="0">
                  <a:latin typeface="Century Gothic"/>
                  <a:cs typeface="Century Gothic"/>
                </a:rPr>
                <a:t>Heavy quark</a:t>
              </a:r>
            </a:p>
          </p:txBody>
        </p:sp>
      </p:grpSp>
      <p:cxnSp>
        <p:nvCxnSpPr>
          <p:cNvPr id="56" name="直線コネクタ 55"/>
          <p:cNvCxnSpPr/>
          <p:nvPr/>
        </p:nvCxnSpPr>
        <p:spPr>
          <a:xfrm flipH="1" flipV="1">
            <a:off x="8354367" y="1894214"/>
            <a:ext cx="394522" cy="504079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7318416" y="1544717"/>
            <a:ext cx="18558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>
                <a:latin typeface="Century Gothic"/>
                <a:cs typeface="Century Gothic"/>
              </a:rPr>
              <a:t>Light </a:t>
            </a:r>
            <a:r>
              <a:rPr lang="en-US" altLang="ja-JP" sz="1500" dirty="0" err="1" smtClean="0">
                <a:latin typeface="Century Gothic"/>
                <a:cs typeface="Century Gothic"/>
              </a:rPr>
              <a:t>quark+gluon</a:t>
            </a:r>
            <a:endParaRPr lang="ja-JP" altLang="en-US" sz="1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-5200650"/>
            <a:ext cx="9918700" cy="99187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68325" y="1409700"/>
            <a:ext cx="80073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514600"/>
            <a:ext cx="482600" cy="4826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4864100"/>
            <a:ext cx="533400" cy="5334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4718050"/>
            <a:ext cx="825500" cy="8255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0" y="1600200"/>
            <a:ext cx="2336800" cy="23368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69501" y="2379990"/>
            <a:ext cx="40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latin typeface="Century Gothic"/>
                <a:cs typeface="Century Gothic"/>
              </a:rPr>
              <a:t>u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650" y="4823480"/>
            <a:ext cx="43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latin typeface="Century Gothic"/>
                <a:cs typeface="Century Gothic"/>
              </a:rPr>
              <a:t>d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57961" y="4651514"/>
            <a:ext cx="383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err="1" smtClean="0">
                <a:latin typeface="Century Gothic"/>
                <a:cs typeface="Century Gothic"/>
              </a:rPr>
              <a:t>s</a:t>
            </a:r>
            <a:endParaRPr kumimoji="1" lang="ja-JP" altLang="en-US" sz="4000" dirty="0">
              <a:latin typeface="Century Gothic"/>
              <a:cs typeface="Century Gothic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47460" y="1280180"/>
            <a:ext cx="14160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5000" b="1" dirty="0" err="1" smtClean="0">
                <a:latin typeface="Century Gothic"/>
                <a:cs typeface="Century Gothic"/>
              </a:rPr>
              <a:t>c</a:t>
            </a:r>
            <a:endParaRPr kumimoji="1" lang="ja-JP" altLang="en-US" sz="15000" b="1" dirty="0">
              <a:latin typeface="Century Gothic"/>
              <a:cs typeface="Century Gothic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51890" y="-587771"/>
            <a:ext cx="164239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0000" dirty="0" err="1" smtClean="0">
                <a:solidFill>
                  <a:schemeClr val="bg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t</a:t>
            </a:r>
            <a:endParaRPr kumimoji="1" lang="ja-JP" altLang="en-US" sz="30000" dirty="0">
              <a:solidFill>
                <a:schemeClr val="bg1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5542" y="389157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2 </a:t>
            </a:r>
            <a:r>
              <a:rPr lang="en-US" altLang="ja-JP" dirty="0" err="1" smtClean="0">
                <a:latin typeface="Century Gothic"/>
                <a:cs typeface="Century Gothic"/>
              </a:rPr>
              <a:t>MeV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8242" y="604606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5 </a:t>
            </a:r>
            <a:r>
              <a:rPr lang="en-US" altLang="ja-JP" dirty="0" err="1" smtClean="0">
                <a:latin typeface="Century Gothic"/>
                <a:cs typeface="Century Gothic"/>
              </a:rPr>
              <a:t>MeV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98477" y="3783856"/>
            <a:ext cx="2139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1300 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MeV</a:t>
            </a:r>
            <a:endParaRPr kumimoji="1" lang="ja-JP" altLang="en-US" sz="32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60442" y="604606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Century Gothic"/>
                <a:cs typeface="Century Gothic"/>
              </a:rPr>
              <a:t>100 </a:t>
            </a:r>
            <a:r>
              <a:rPr lang="en-US" altLang="ja-JP" dirty="0" err="1" smtClean="0">
                <a:latin typeface="Century Gothic"/>
                <a:cs typeface="Century Gothic"/>
              </a:rPr>
              <a:t>MeV</a:t>
            </a:r>
            <a:endParaRPr kumimoji="1" lang="ja-JP" altLang="en-US" dirty="0">
              <a:latin typeface="Century Gothic"/>
              <a:cs typeface="Century Gothic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23043" y="261694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Century Gothic"/>
                <a:cs typeface="Century Gothic"/>
              </a:rPr>
              <a:t>173,000 </a:t>
            </a:r>
            <a:r>
              <a:rPr lang="en-US" altLang="ja-JP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MeV</a:t>
            </a:r>
            <a:endParaRPr kumimoji="1" lang="ja-JP" alt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5372100" y="2971730"/>
            <a:ext cx="3771900" cy="3886270"/>
            <a:chOff x="5372100" y="2971730"/>
            <a:chExt cx="3771900" cy="38862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2100" y="3086100"/>
              <a:ext cx="3771900" cy="3771900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6301678" y="2971730"/>
              <a:ext cx="2047155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2000" b="1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kumimoji="1" lang="ja-JP" altLang="en-US" sz="22000" b="1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775548" y="5846008"/>
              <a:ext cx="28731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400" b="1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4200 </a:t>
              </a:r>
              <a:r>
                <a:rPr lang="en-US" altLang="ja-JP" sz="4400" b="1" dirty="0" err="1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MeV</a:t>
              </a:r>
              <a:endParaRPr kumimoji="1" lang="ja-JP" altLang="en-US" sz="4400" b="1" dirty="0">
                <a:solidFill>
                  <a:srgbClr val="FF000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3168636" y="4226415"/>
            <a:ext cx="1072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&gt;Λ</a:t>
            </a:r>
            <a:r>
              <a:rPr kumimoji="1" lang="en-US" altLang="ja-JP" sz="2200" b="1" baseline="-25000" dirty="0" smtClean="0">
                <a:solidFill>
                  <a:srgbClr val="FF0000"/>
                </a:solidFill>
                <a:latin typeface="Century Gothic"/>
                <a:cs typeface="Century Gothic"/>
              </a:rPr>
              <a:t>QCD</a:t>
            </a:r>
            <a:endParaRPr kumimoji="1" lang="ja-JP" altLang="en-US" sz="2200" b="1" baseline="-25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74853" y="6409700"/>
            <a:ext cx="133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&gt;&gt;Λ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  <a:latin typeface="Century Gothic"/>
                <a:cs typeface="Century Gothic"/>
              </a:rPr>
              <a:t>QCD</a:t>
            </a:r>
            <a:endParaRPr kumimoji="1" lang="ja-JP" altLang="en-US" sz="2400" b="1" baseline="-25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838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223583" y="2044700"/>
            <a:ext cx="3133526" cy="2282686"/>
            <a:chOff x="223583" y="1308100"/>
            <a:chExt cx="3133526" cy="228268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07896" y="1308100"/>
              <a:ext cx="1689100" cy="1625600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435940" y="2882900"/>
              <a:ext cx="19211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latin typeface="Century Gothic"/>
                  <a:cs typeface="Century Gothic"/>
                </a:rPr>
                <a:t>J=j±1/2</a:t>
              </a:r>
              <a:endParaRPr kumimoji="1" lang="ja-JP" alt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831871" y="1832401"/>
              <a:ext cx="3016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err="1" smtClean="0">
                  <a:latin typeface="Century Gothic"/>
                  <a:cs typeface="Century Gothic"/>
                </a:rPr>
                <a:t>j</a:t>
              </a:r>
              <a:endParaRPr kumimoji="1" lang="ja-JP" alt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23583" y="1743501"/>
              <a:ext cx="13843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 err="1" smtClean="0">
                  <a:latin typeface="Century Gothic"/>
                  <a:cs typeface="Century Gothic"/>
                </a:rPr>
                <a:t>Ψ</a:t>
              </a:r>
              <a:r>
                <a:rPr kumimoji="1" lang="en-US" altLang="ja-JP" sz="4800" baseline="30000" dirty="0" err="1" smtClean="0">
                  <a:latin typeface="Century Gothic"/>
                  <a:cs typeface="Century Gothic"/>
                </a:rPr>
                <a:t>(j)</a:t>
              </a:r>
              <a:r>
                <a:rPr kumimoji="1" lang="en-US" altLang="ja-JP" sz="4800" baseline="-25000" dirty="0" err="1" smtClean="0">
                  <a:latin typeface="Century Gothic"/>
                  <a:cs typeface="Century Gothic"/>
                </a:rPr>
                <a:t>J</a:t>
              </a:r>
              <a:endParaRPr kumimoji="1" lang="ja-JP" altLang="en-US" sz="4800" baseline="30000" dirty="0">
                <a:latin typeface="Century Gothic"/>
                <a:cs typeface="Century Gothic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769031" y="4548713"/>
            <a:ext cx="760594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Century Gothic"/>
                <a:cs typeface="Century Gothic"/>
              </a:rPr>
              <a:t>Mass spectrum</a:t>
            </a:r>
          </a:p>
          <a:p>
            <a:pPr algn="ctr"/>
            <a:r>
              <a:rPr lang="en-US" altLang="ja-JP" sz="6000" dirty="0" smtClean="0">
                <a:latin typeface="Century Gothic"/>
                <a:cs typeface="Century Gothic"/>
              </a:rPr>
              <a:t>HQS</a:t>
            </a:r>
            <a:r>
              <a:rPr lang="en-US" altLang="ja-JP" sz="6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doublet</a:t>
            </a:r>
            <a:r>
              <a:rPr lang="en-US" altLang="ja-JP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/</a:t>
            </a:r>
            <a:r>
              <a:rPr lang="en-US" altLang="ja-JP" sz="6000" dirty="0" smtClean="0">
                <a:solidFill>
                  <a:srgbClr val="0000FF"/>
                </a:solidFill>
                <a:latin typeface="Century Gothic"/>
                <a:cs typeface="Century Gothic"/>
              </a:rPr>
              <a:t>singlet</a:t>
            </a:r>
            <a:endParaRPr kumimoji="1" lang="ja-JP" altLang="en-US" sz="6000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2352" y="5921395"/>
            <a:ext cx="4158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Century Gothic"/>
                <a:cs typeface="Century Gothic"/>
              </a:rPr>
              <a:t>(j</a:t>
            </a:r>
            <a:r>
              <a:rPr lang="en-US" altLang="ja-JP" sz="3200" dirty="0" smtClean="0">
                <a:latin typeface="Century Gothic"/>
                <a:cs typeface="Century Gothic"/>
              </a:rPr>
              <a:t>≠</a:t>
            </a:r>
            <a:r>
              <a:rPr kumimoji="1" lang="en-US" altLang="ja-JP" sz="3200" dirty="0" smtClean="0">
                <a:latin typeface="Century Gothic"/>
                <a:cs typeface="Century Gothic"/>
              </a:rPr>
              <a:t>0)                   (</a:t>
            </a:r>
            <a:r>
              <a:rPr kumimoji="1" lang="en-US" altLang="ja-JP" sz="3200" dirty="0" err="1" smtClean="0">
                <a:latin typeface="Century Gothic"/>
                <a:cs typeface="Century Gothic"/>
              </a:rPr>
              <a:t>j</a:t>
            </a:r>
            <a:r>
              <a:rPr lang="en-US" altLang="ja-JP" sz="3200" dirty="0" smtClean="0">
                <a:latin typeface="Century Gothic"/>
                <a:cs typeface="Century Gothic"/>
              </a:rPr>
              <a:t>=0</a:t>
            </a:r>
            <a:r>
              <a:rPr kumimoji="1" lang="en-US" altLang="ja-JP" sz="3200" dirty="0" smtClean="0">
                <a:latin typeface="Century Gothic"/>
                <a:cs typeface="Century Gothic"/>
              </a:rPr>
              <a:t>)</a:t>
            </a:r>
            <a:endParaRPr kumimoji="1" lang="ja-JP" altLang="en-US" sz="6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0970" y="2115285"/>
            <a:ext cx="5968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Century Gothic"/>
                <a:cs typeface="Century Gothic"/>
              </a:rPr>
              <a:t>“</a:t>
            </a:r>
            <a:r>
              <a:rPr lang="en-US" altLang="ja-JP" sz="2200" b="1" dirty="0" smtClean="0">
                <a:solidFill>
                  <a:srgbClr val="996633"/>
                </a:solidFill>
                <a:latin typeface="Century Gothic"/>
                <a:cs typeface="Century Gothic"/>
              </a:rPr>
              <a:t>Brown Muck</a:t>
            </a:r>
            <a:r>
              <a:rPr lang="en-US" altLang="ja-JP" sz="2200" dirty="0" smtClean="0">
                <a:latin typeface="Century Gothic"/>
                <a:cs typeface="Century Gothic"/>
              </a:rPr>
              <a:t>” : Light quarks and gluons</a:t>
            </a:r>
          </a:p>
          <a:p>
            <a:r>
              <a:rPr lang="en-US" altLang="ja-JP" sz="2200" dirty="0" smtClean="0">
                <a:latin typeface="Century Gothic"/>
                <a:cs typeface="Century Gothic"/>
              </a:rPr>
              <a:t>                            quark </a:t>
            </a:r>
            <a:r>
              <a:rPr lang="en-US" altLang="ja-JP" sz="2200" dirty="0">
                <a:latin typeface="Century Gothic"/>
                <a:cs typeface="Century Gothic"/>
              </a:rPr>
              <a:t># = 2 and color </a:t>
            </a:r>
            <a:r>
              <a:rPr lang="en-US" altLang="ja-JP" sz="2200" b="1" dirty="0">
                <a:latin typeface="Century Gothic"/>
                <a:cs typeface="Century Gothic"/>
              </a:rPr>
              <a:t>3</a:t>
            </a:r>
            <a:r>
              <a:rPr lang="en-US" altLang="ja-JP" sz="2200" baseline="30000" dirty="0">
                <a:latin typeface="Century Gothic"/>
                <a:cs typeface="Century Gothic"/>
              </a:rPr>
              <a:t>bar</a:t>
            </a:r>
            <a:endParaRPr lang="ja-JP" altLang="en-US" sz="2200" baseline="30000" dirty="0">
              <a:latin typeface="Century Gothic"/>
              <a:cs typeface="Century Gothic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819739" y="2393774"/>
            <a:ext cx="486572" cy="200628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10800000" flipV="1">
            <a:off x="1572014" y="3147080"/>
            <a:ext cx="372737" cy="358119"/>
          </a:xfrm>
          <a:prstGeom prst="line">
            <a:avLst/>
          </a:prstGeom>
          <a:ln>
            <a:solidFill>
              <a:srgbClr val="000000"/>
            </a:solidFill>
            <a:head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843" y="3397223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Century Gothic"/>
                <a:cs typeface="Century Gothic"/>
              </a:rPr>
              <a:t>Heavy quark</a:t>
            </a:r>
          </a:p>
          <a:p>
            <a:r>
              <a:rPr lang="en-US" altLang="ja-JP" dirty="0" smtClean="0">
                <a:latin typeface="Century Gothic"/>
                <a:cs typeface="Century Gothic"/>
              </a:rPr>
              <a:t>    spin 1/2</a:t>
            </a:r>
            <a:endParaRPr lang="ja-JP" altLang="en-US" dirty="0">
              <a:latin typeface="Century Gothic"/>
              <a:cs typeface="Century Gothic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0434" y="1599624"/>
            <a:ext cx="32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entury Gothic"/>
                <a:cs typeface="Century Gothic"/>
              </a:rPr>
              <a:t>Heavy baryon (</a:t>
            </a:r>
            <a:r>
              <a:rPr kumimoji="1" lang="en-US" altLang="ja-JP" sz="2400" dirty="0" err="1" smtClean="0">
                <a:latin typeface="Century Gothic"/>
                <a:cs typeface="Century Gothic"/>
              </a:rPr>
              <a:t>Qqq</a:t>
            </a:r>
            <a:r>
              <a:rPr kumimoji="1" lang="en-US" altLang="ja-JP" sz="2400" dirty="0" smtClean="0">
                <a:latin typeface="Century Gothic"/>
                <a:cs typeface="Century Gothic"/>
              </a:rPr>
              <a:t>)</a:t>
            </a:r>
            <a:endParaRPr kumimoji="1" lang="ja-JP" alt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30971" y="713720"/>
            <a:ext cx="8882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altLang="ja-JP" sz="48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Heavy quark symmetry (HQS)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436486" y="2480101"/>
            <a:ext cx="198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Century Gothic"/>
                <a:cs typeface="Century Gothic"/>
              </a:rPr>
              <a:t>definite </a:t>
            </a:r>
            <a:r>
              <a:rPr lang="en-US" altLang="ja-JP" sz="1600" dirty="0">
                <a:latin typeface="Century Gothic"/>
                <a:cs typeface="Century Gothic"/>
              </a:rPr>
              <a:t>total spin </a:t>
            </a:r>
            <a:r>
              <a:rPr lang="en-US" altLang="ja-JP" sz="1600" dirty="0" smtClean="0">
                <a:latin typeface="Century Gothic"/>
                <a:cs typeface="Century Gothic"/>
              </a:rPr>
              <a:t>j</a:t>
            </a:r>
            <a:endParaRPr lang="en-US" altLang="ja-JP" sz="1600" dirty="0">
              <a:latin typeface="Century Gothic"/>
              <a:cs typeface="Century Gothic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38158" y="1508341"/>
            <a:ext cx="3101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 smtClean="0">
                <a:latin typeface="Century Gothic"/>
                <a:cs typeface="Century Gothic"/>
              </a:rPr>
              <a:t>Manohar</a:t>
            </a:r>
            <a:r>
              <a:rPr lang="en-US" altLang="ja-JP" sz="1400" dirty="0" smtClean="0">
                <a:latin typeface="Century Gothic"/>
                <a:cs typeface="Century Gothic"/>
              </a:rPr>
              <a:t>, Wise, Luke, Grinstein, ...</a:t>
            </a:r>
            <a:endParaRPr kumimoji="1" lang="ja-JP" altLang="en-US" sz="1400" dirty="0">
              <a:latin typeface="Century Gothic"/>
              <a:cs typeface="Century Gothic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6264951" y="2795975"/>
            <a:ext cx="1655010" cy="1710419"/>
            <a:chOff x="6264951" y="2795975"/>
            <a:chExt cx="1655010" cy="1710419"/>
          </a:xfrm>
        </p:grpSpPr>
        <p:pic>
          <p:nvPicPr>
            <p:cNvPr id="9" name="図 8" descr="Unknown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951" y="2880794"/>
              <a:ext cx="1625600" cy="1625600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576397" y="2795975"/>
              <a:ext cx="3435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 err="1" smtClean="0">
                  <a:latin typeface="Century Gothic"/>
                  <a:cs typeface="Century Gothic"/>
                </a:rPr>
                <a:t>j</a:t>
              </a:r>
              <a:endParaRPr kumimoji="1" lang="ja-JP" altLang="en-US" sz="40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5936098" y="2745387"/>
            <a:ext cx="2302510" cy="1833414"/>
            <a:chOff x="3773115" y="2918540"/>
            <a:chExt cx="2302510" cy="1833414"/>
          </a:xfrm>
        </p:grpSpPr>
        <p:pic>
          <p:nvPicPr>
            <p:cNvPr id="12" name="図 11" descr="imag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115" y="3009469"/>
              <a:ext cx="2302510" cy="1724660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5619625" y="2918540"/>
              <a:ext cx="3435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 err="1" smtClean="0">
                  <a:latin typeface="Century Gothic"/>
                  <a:cs typeface="Century Gothic"/>
                </a:rPr>
                <a:t>j</a:t>
              </a:r>
              <a:endParaRPr kumimoji="1" lang="ja-JP" altLang="en-US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049417" y="4105623"/>
              <a:ext cx="914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latin typeface="Century Gothic"/>
                  <a:cs typeface="Century Gothic"/>
                </a:rPr>
                <a:t>1/2</a:t>
              </a:r>
              <a:endParaRPr kumimoji="1" lang="ja-JP" altLang="en-US" sz="3600" b="1" dirty="0">
                <a:latin typeface="Century Gothic"/>
                <a:cs typeface="Century Gothic"/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1611287" y="4265183"/>
            <a:ext cx="1685709" cy="1622337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0" y="65162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entury Gothic"/>
                <a:cs typeface="Century Gothic"/>
              </a:rPr>
              <a:t>Cf.</a:t>
            </a:r>
            <a:r>
              <a:rPr kumimoji="1" lang="ja-JP" altLang="en-US" sz="1400" dirty="0" smtClean="0">
                <a:latin typeface="Century Gothic"/>
                <a:cs typeface="Century Gothic"/>
              </a:rPr>
              <a:t>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Heavy-flavor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nuclei</a:t>
            </a:r>
            <a:r>
              <a:rPr lang="en-US" altLang="ja-JP" sz="1400" dirty="0" smtClean="0">
                <a:latin typeface="Century Gothic"/>
                <a:cs typeface="Century Gothic"/>
              </a:rPr>
              <a:t>; SY,</a:t>
            </a:r>
            <a:r>
              <a:rPr lang="ja-JP" altLang="en-US" sz="1400" dirty="0" smtClean="0">
                <a:latin typeface="Century Gothic"/>
                <a:cs typeface="Century Gothic"/>
              </a:rPr>
              <a:t> 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Sudoh</a:t>
            </a:r>
            <a:r>
              <a:rPr lang="en-US" altLang="ja-JP" sz="1400" dirty="0" smtClean="0">
                <a:latin typeface="Century Gothic"/>
                <a:cs typeface="Century Gothic"/>
              </a:rPr>
              <a:t>, Yamaguchi,</a:t>
            </a:r>
            <a:r>
              <a:rPr lang="ja-JP" altLang="en-US" sz="1400" dirty="0" smtClean="0">
                <a:latin typeface="Century Gothic"/>
                <a:cs typeface="Century Gothic"/>
              </a:rPr>
              <a:t> 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Ohkoda</a:t>
            </a:r>
            <a:r>
              <a:rPr lang="en-US" altLang="ja-JP" sz="1400" dirty="0" smtClean="0">
                <a:latin typeface="Century Gothic"/>
                <a:cs typeface="Century Gothic"/>
              </a:rPr>
              <a:t>, 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Hyodo</a:t>
            </a:r>
            <a:r>
              <a:rPr lang="en-US" altLang="ja-JP" sz="1400" dirty="0" smtClean="0">
                <a:latin typeface="Century Gothic"/>
                <a:cs typeface="Century Gothic"/>
              </a:rPr>
              <a:t>, 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Hosaka</a:t>
            </a:r>
            <a:r>
              <a:rPr lang="en-US" altLang="ja-JP" sz="1400" dirty="0" smtClean="0">
                <a:latin typeface="Century Gothic"/>
                <a:cs typeface="Century Gothic"/>
              </a:rPr>
              <a:t>, Phys. </a:t>
            </a:r>
            <a:r>
              <a:rPr lang="en-US" altLang="ja-JP" sz="1400" dirty="0" err="1" smtClean="0">
                <a:latin typeface="Century Gothic"/>
                <a:cs typeface="Century Gothic"/>
              </a:rPr>
              <a:t>Lett</a:t>
            </a:r>
            <a:r>
              <a:rPr lang="en-US" altLang="ja-JP" sz="1400" dirty="0" smtClean="0">
                <a:latin typeface="Century Gothic"/>
                <a:cs typeface="Century Gothic"/>
              </a:rPr>
              <a:t>. B727, 185 (2013)</a:t>
            </a:r>
            <a:endParaRPr kumimoji="1" lang="ja-JP" altLang="en-US"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34908" y="713720"/>
            <a:ext cx="8474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en-US" altLang="ja-JP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(1) Heavy Hadron Mass Spectrum</a:t>
            </a:r>
          </a:p>
        </p:txBody>
      </p:sp>
      <p:grpSp>
        <p:nvGrpSpPr>
          <p:cNvPr id="75" name="図形グループ 74"/>
          <p:cNvGrpSpPr/>
          <p:nvPr/>
        </p:nvGrpSpPr>
        <p:grpSpPr>
          <a:xfrm>
            <a:off x="345722" y="1663113"/>
            <a:ext cx="8795108" cy="4904661"/>
            <a:chOff x="345722" y="1663113"/>
            <a:chExt cx="8795108" cy="4904661"/>
          </a:xfrm>
        </p:grpSpPr>
        <p:grpSp>
          <p:nvGrpSpPr>
            <p:cNvPr id="72" name="図形グループ 71"/>
            <p:cNvGrpSpPr/>
            <p:nvPr/>
          </p:nvGrpSpPr>
          <p:grpSpPr>
            <a:xfrm>
              <a:off x="345722" y="1663113"/>
              <a:ext cx="8795108" cy="4904661"/>
              <a:chOff x="345722" y="1663113"/>
              <a:chExt cx="8795108" cy="4904661"/>
            </a:xfrm>
          </p:grpSpPr>
          <p:cxnSp>
            <p:nvCxnSpPr>
              <p:cNvPr id="70" name="直線矢印コネクタ 69"/>
              <p:cNvCxnSpPr/>
              <p:nvPr/>
            </p:nvCxnSpPr>
            <p:spPr>
              <a:xfrm rot="5400000">
                <a:off x="842601" y="3856708"/>
                <a:ext cx="2188381" cy="1588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lg" len="lg"/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コネクタ 5"/>
              <p:cNvCxnSpPr/>
              <p:nvPr/>
            </p:nvCxnSpPr>
            <p:spPr>
              <a:xfrm>
                <a:off x="691444" y="2735410"/>
                <a:ext cx="1368780" cy="1588"/>
              </a:xfrm>
              <a:prstGeom prst="line">
                <a:avLst/>
              </a:prstGeom>
              <a:ln w="76200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691444" y="4950899"/>
                <a:ext cx="1368780" cy="1588"/>
              </a:xfrm>
              <a:prstGeom prst="line">
                <a:avLst/>
              </a:prstGeom>
              <a:ln w="76200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345722" y="3445817"/>
                <a:ext cx="8452556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1106272" y="5155687"/>
                <a:ext cx="6400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48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N</a:t>
                </a:r>
                <a:endParaRPr kumimoji="1" lang="ja-JP" altLang="en-US" sz="4800" dirty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026173" y="1663113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4800" dirty="0" err="1" smtClean="0">
                    <a:latin typeface="Century Gothic"/>
                    <a:cs typeface="Century Gothic"/>
                  </a:rPr>
                  <a:t>Δ</a:t>
                </a:r>
                <a:endParaRPr kumimoji="1" lang="ja-JP" altLang="en-US" sz="4800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36909" y="4952487"/>
                <a:ext cx="12645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940 </a:t>
                </a:r>
                <a:r>
                  <a:rPr lang="en-US" altLang="ja-JP" sz="2000" dirty="0" err="1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MeV</a:t>
                </a:r>
                <a:endParaRPr lang="ja-JP" altLang="en-US" sz="2000" dirty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665839" y="2362408"/>
                <a:ext cx="14067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1230 </a:t>
                </a:r>
                <a:r>
                  <a:rPr lang="en-US" altLang="ja-JP" sz="2000" dirty="0" err="1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MeV</a:t>
                </a:r>
                <a:endParaRPr lang="ja-JP" altLang="en-US" sz="2000" dirty="0">
                  <a:solidFill>
                    <a:srgbClr val="000000"/>
                  </a:solidFill>
                  <a:latin typeface="Century Gothic"/>
                  <a:cs typeface="Century Gothic"/>
                </a:endParaRPr>
              </a:p>
            </p:txBody>
          </p:sp>
          <p:grpSp>
            <p:nvGrpSpPr>
              <p:cNvPr id="2" name="図形グループ 46"/>
              <p:cNvGrpSpPr/>
              <p:nvPr/>
            </p:nvGrpSpPr>
            <p:grpSpPr>
              <a:xfrm>
                <a:off x="700124" y="3264238"/>
                <a:ext cx="7376229" cy="400110"/>
                <a:chOff x="700124" y="1894344"/>
                <a:chExt cx="7376229" cy="400110"/>
              </a:xfrm>
            </p:grpSpPr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700124" y="1894344"/>
                  <a:ext cx="12619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b="1" dirty="0" smtClean="0">
                      <a:solidFill>
                        <a:schemeClr val="tx2"/>
                      </a:solidFill>
                      <a:latin typeface="Century Gothic"/>
                      <a:cs typeface="Century Gothic"/>
                    </a:rPr>
                    <a:t>290 </a:t>
                  </a:r>
                  <a:r>
                    <a:rPr lang="en-US" altLang="ja-JP" sz="2000" b="1" dirty="0" err="1" smtClean="0">
                      <a:solidFill>
                        <a:schemeClr val="tx2"/>
                      </a:solidFill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b="1" dirty="0">
                    <a:solidFill>
                      <a:schemeClr val="tx2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2803781" y="1894344"/>
                  <a:ext cx="12619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b="1" dirty="0" smtClean="0">
                      <a:solidFill>
                        <a:schemeClr val="accent5"/>
                      </a:solidFill>
                      <a:latin typeface="Century Gothic"/>
                      <a:cs typeface="Century Gothic"/>
                    </a:rPr>
                    <a:t>195 </a:t>
                  </a:r>
                  <a:r>
                    <a:rPr lang="en-US" altLang="ja-JP" sz="2000" b="1" dirty="0" err="1" smtClean="0">
                      <a:solidFill>
                        <a:schemeClr val="accent5"/>
                      </a:solidFill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b="1" dirty="0">
                    <a:solidFill>
                      <a:schemeClr val="accent5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4959910" y="1894344"/>
                  <a:ext cx="11182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b="1" dirty="0" smtClean="0">
                      <a:solidFill>
                        <a:schemeClr val="accent6"/>
                      </a:solidFill>
                      <a:latin typeface="Century Gothic"/>
                      <a:cs typeface="Century Gothic"/>
                    </a:rPr>
                    <a:t>65 </a:t>
                  </a:r>
                  <a:r>
                    <a:rPr lang="en-US" altLang="ja-JP" sz="2000" b="1" dirty="0" err="1" smtClean="0">
                      <a:solidFill>
                        <a:schemeClr val="accent6"/>
                      </a:solidFill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b="1" dirty="0">
                    <a:solidFill>
                      <a:schemeClr val="accent6"/>
                    </a:solidFill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237662" y="1919744"/>
                  <a:ext cx="8386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400" b="1" dirty="0" smtClean="0">
                      <a:solidFill>
                        <a:schemeClr val="accent2"/>
                      </a:solidFill>
                      <a:latin typeface="Century Gothic"/>
                      <a:cs typeface="Century Gothic"/>
                    </a:rPr>
                    <a:t>20 </a:t>
                  </a:r>
                  <a:r>
                    <a:rPr lang="en-US" altLang="ja-JP" sz="1400" b="1" dirty="0" err="1" smtClean="0">
                      <a:solidFill>
                        <a:schemeClr val="accent2"/>
                      </a:solidFill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1400" b="1" dirty="0">
                    <a:solidFill>
                      <a:schemeClr val="accent2"/>
                    </a:solidFill>
                    <a:latin typeface="Century Gothic"/>
                    <a:cs typeface="Century Gothic"/>
                  </a:endParaRPr>
                </a:p>
              </p:txBody>
            </p:sp>
          </p:grpSp>
          <p:sp>
            <p:nvSpPr>
              <p:cNvPr id="57" name="テキスト ボックス 56"/>
              <p:cNvSpPr txBox="1"/>
              <p:nvPr/>
            </p:nvSpPr>
            <p:spPr>
              <a:xfrm>
                <a:off x="3752481" y="6167664"/>
                <a:ext cx="15536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Century Gothic"/>
                    <a:cs typeface="Century Gothic"/>
                  </a:rPr>
                  <a:t>Spin 1/2</a:t>
                </a:r>
                <a:endParaRPr kumimoji="1" lang="ja-JP" altLang="en-US" sz="2000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3752481" y="1815513"/>
                <a:ext cx="15536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Century Gothic"/>
                    <a:cs typeface="Century Gothic"/>
                  </a:rPr>
                  <a:t>Spin 3/2</a:t>
                </a:r>
                <a:endParaRPr kumimoji="1" lang="ja-JP" altLang="en-US" sz="2000" dirty="0">
                  <a:latin typeface="Century Gothic"/>
                  <a:cs typeface="Century Gothic"/>
                </a:endParaRPr>
              </a:p>
            </p:txBody>
          </p:sp>
          <p:grpSp>
            <p:nvGrpSpPr>
              <p:cNvPr id="63" name="図形グループ 62"/>
              <p:cNvGrpSpPr/>
              <p:nvPr/>
            </p:nvGrpSpPr>
            <p:grpSpPr>
              <a:xfrm>
                <a:off x="6986410" y="2253220"/>
                <a:ext cx="1406881" cy="3833663"/>
                <a:chOff x="6986410" y="883326"/>
                <a:chExt cx="1406881" cy="3833663"/>
              </a:xfrm>
            </p:grpSpPr>
            <p:cxnSp>
              <p:nvCxnSpPr>
                <p:cNvPr id="11" name="直線コネクタ 10"/>
                <p:cNvCxnSpPr/>
                <p:nvPr/>
              </p:nvCxnSpPr>
              <p:spPr>
                <a:xfrm>
                  <a:off x="7024509" y="1979435"/>
                  <a:ext cx="1368780" cy="1588"/>
                </a:xfrm>
                <a:prstGeom prst="line">
                  <a:avLst/>
                </a:prstGeom>
                <a:ln w="76200" cap="rnd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7024509" y="2181578"/>
                  <a:ext cx="1368780" cy="1588"/>
                </a:xfrm>
                <a:prstGeom prst="line">
                  <a:avLst/>
                </a:prstGeom>
                <a:ln w="76200" cap="rnd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7181900" y="2399066"/>
                  <a:ext cx="108014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Σ</a:t>
                  </a:r>
                  <a:r>
                    <a:rPr lang="en-US" altLang="ja-JP" sz="4800" baseline="-25000" dirty="0" err="1" smtClean="0">
                      <a:latin typeface="Century Gothic"/>
                      <a:cs typeface="Century Gothic"/>
                    </a:rPr>
                    <a:t>b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7047408" y="883326"/>
                  <a:ext cx="134163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Σ</a:t>
                  </a:r>
                  <a:r>
                    <a:rPr lang="en-US" altLang="ja-JP" sz="4800" baseline="-25000" dirty="0" err="1" smtClean="0">
                      <a:latin typeface="Century Gothic"/>
                      <a:cs typeface="Century Gothic"/>
                    </a:rPr>
                    <a:t>b</a:t>
                  </a:r>
                  <a:r>
                    <a:rPr lang="en-US" altLang="ja-JP" sz="4800" dirty="0" smtClean="0">
                      <a:latin typeface="Century Gothic"/>
                      <a:cs typeface="Century Gothic"/>
                    </a:rPr>
                    <a:t>*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6986586" y="2188663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5810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6986586" y="1593914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5830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cxnSp>
              <p:nvCxnSpPr>
                <p:cNvPr id="65" name="直線コネクタ 64"/>
                <p:cNvCxnSpPr/>
                <p:nvPr/>
              </p:nvCxnSpPr>
              <p:spPr>
                <a:xfrm>
                  <a:off x="7024509" y="3680828"/>
                  <a:ext cx="1368780" cy="1588"/>
                </a:xfrm>
                <a:prstGeom prst="line">
                  <a:avLst/>
                </a:prstGeom>
                <a:ln w="152400" cap="rnd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テキスト ボックス 65"/>
                <p:cNvSpPr txBox="1"/>
                <p:nvPr/>
              </p:nvSpPr>
              <p:spPr>
                <a:xfrm>
                  <a:off x="7181901" y="3885992"/>
                  <a:ext cx="1080143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Λ</a:t>
                  </a:r>
                  <a:r>
                    <a:rPr lang="en-US" altLang="ja-JP" sz="4800" baseline="-25000" dirty="0" err="1" smtClean="0">
                      <a:latin typeface="Century Gothic"/>
                      <a:cs typeface="Century Gothic"/>
                    </a:rPr>
                    <a:t>b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6986410" y="3682416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5619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</p:grpSp>
          <p:grpSp>
            <p:nvGrpSpPr>
              <p:cNvPr id="54" name="図形グループ 53"/>
              <p:cNvGrpSpPr/>
              <p:nvPr/>
            </p:nvGrpSpPr>
            <p:grpSpPr>
              <a:xfrm>
                <a:off x="2764542" y="1908490"/>
                <a:ext cx="1445945" cy="4278705"/>
                <a:chOff x="2764542" y="538596"/>
                <a:chExt cx="1445945" cy="4278705"/>
              </a:xfrm>
            </p:grpSpPr>
            <p:cxnSp>
              <p:nvCxnSpPr>
                <p:cNvPr id="9" name="直線コネクタ 8"/>
                <p:cNvCxnSpPr/>
                <p:nvPr/>
              </p:nvCxnSpPr>
              <p:spPr>
                <a:xfrm>
                  <a:off x="2802466" y="1611316"/>
                  <a:ext cx="1368780" cy="1588"/>
                </a:xfrm>
                <a:prstGeom prst="line">
                  <a:avLst/>
                </a:prstGeom>
                <a:ln w="76200" cap="rnd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2803451" y="3110365"/>
                  <a:ext cx="1368780" cy="1588"/>
                </a:xfrm>
                <a:prstGeom prst="line">
                  <a:avLst/>
                </a:prstGeom>
                <a:ln w="76200" cap="rnd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3105737" y="2979456"/>
                  <a:ext cx="800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4800" dirty="0" err="1" smtClean="0">
                      <a:latin typeface="Century Gothic"/>
                      <a:cs typeface="Century Gothic"/>
                    </a:rPr>
                    <a:t>Σ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987692" y="538596"/>
                  <a:ext cx="106170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Σ</a:t>
                  </a:r>
                  <a:r>
                    <a:rPr lang="en-US" altLang="ja-JP" sz="4800" dirty="0" smtClean="0">
                      <a:latin typeface="Century Gothic"/>
                      <a:cs typeface="Century Gothic"/>
                    </a:rPr>
                    <a:t>*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2783181" y="2684855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1190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764542" y="1219204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1385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764542" y="3739882"/>
                  <a:ext cx="1368780" cy="1588"/>
                </a:xfrm>
                <a:prstGeom prst="line">
                  <a:avLst/>
                </a:prstGeom>
                <a:ln w="101600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3105739" y="3986304"/>
                  <a:ext cx="800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4800" dirty="0" err="1" smtClean="0">
                      <a:latin typeface="Century Gothic"/>
                      <a:cs typeface="Century Gothic"/>
                    </a:rPr>
                    <a:t>Λ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2803782" y="3739882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1115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cxnSp>
              <p:nvCxnSpPr>
                <p:cNvPr id="71" name="直線矢印コネクタ 70"/>
                <p:cNvCxnSpPr/>
                <p:nvPr/>
              </p:nvCxnSpPr>
              <p:spPr>
                <a:xfrm rot="5400000">
                  <a:off x="3408932" y="2346289"/>
                  <a:ext cx="1451956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lg" len="lg"/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図形グループ 54"/>
              <p:cNvGrpSpPr/>
              <p:nvPr/>
            </p:nvGrpSpPr>
            <p:grpSpPr>
              <a:xfrm>
                <a:off x="4870597" y="2171908"/>
                <a:ext cx="1443153" cy="3908565"/>
                <a:chOff x="4870597" y="802014"/>
                <a:chExt cx="1443153" cy="3908565"/>
              </a:xfrm>
            </p:grpSpPr>
            <p:cxnSp>
              <p:nvCxnSpPr>
                <p:cNvPr id="10" name="直線コネクタ 9"/>
                <p:cNvCxnSpPr/>
                <p:nvPr/>
              </p:nvCxnSpPr>
              <p:spPr>
                <a:xfrm>
                  <a:off x="4913488" y="1885423"/>
                  <a:ext cx="1368780" cy="1588"/>
                </a:xfrm>
                <a:prstGeom prst="line">
                  <a:avLst/>
                </a:prstGeom>
                <a:ln w="76200" cap="rnd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>
                  <a:off x="4913488" y="2385310"/>
                  <a:ext cx="1368780" cy="1588"/>
                </a:xfrm>
                <a:prstGeom prst="line">
                  <a:avLst/>
                </a:prstGeom>
                <a:ln w="76200" cap="rnd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5063191" y="2590098"/>
                  <a:ext cx="106571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Σ</a:t>
                  </a:r>
                  <a:r>
                    <a:rPr lang="en-US" altLang="ja-JP" sz="4800" baseline="-25000" dirty="0" err="1" smtClean="0">
                      <a:latin typeface="Century Gothic"/>
                      <a:cs typeface="Century Gothic"/>
                    </a:rPr>
                    <a:t>c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932445" y="802014"/>
                  <a:ext cx="132720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Σ</a:t>
                  </a:r>
                  <a:r>
                    <a:rPr lang="en-US" altLang="ja-JP" sz="4800" baseline="-25000" dirty="0" err="1" smtClean="0">
                      <a:latin typeface="Century Gothic"/>
                      <a:cs typeface="Century Gothic"/>
                    </a:rPr>
                    <a:t>c</a:t>
                  </a:r>
                  <a:r>
                    <a:rPr lang="en-US" altLang="ja-JP" sz="4800" dirty="0" smtClean="0">
                      <a:latin typeface="Century Gothic"/>
                      <a:cs typeface="Century Gothic"/>
                    </a:rPr>
                    <a:t>*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4884103" y="1510713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2520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4907045" y="2372610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2455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4890871" y="3619288"/>
                  <a:ext cx="1368780" cy="1588"/>
                </a:xfrm>
                <a:prstGeom prst="line">
                  <a:avLst/>
                </a:prstGeom>
                <a:ln w="127000" cap="rnd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5063192" y="3879582"/>
                  <a:ext cx="106571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4800" dirty="0" err="1" smtClean="0">
                      <a:latin typeface="Century Gothic"/>
                      <a:cs typeface="Century Gothic"/>
                    </a:rPr>
                    <a:t>Λ</a:t>
                  </a:r>
                  <a:r>
                    <a:rPr lang="en-US" altLang="ja-JP" sz="4800" baseline="-25000" dirty="0" err="1" smtClean="0">
                      <a:latin typeface="Century Gothic"/>
                      <a:cs typeface="Century Gothic"/>
                    </a:rPr>
                    <a:t>c</a:t>
                  </a:r>
                  <a:endParaRPr kumimoji="1" lang="ja-JP" altLang="en-US" sz="4800" dirty="0">
                    <a:latin typeface="Century Gothic"/>
                    <a:cs typeface="Century Gothic"/>
                  </a:endParaRP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4870597" y="3620876"/>
                  <a:ext cx="14067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dirty="0" smtClean="0">
                      <a:latin typeface="Century Gothic"/>
                      <a:cs typeface="Century Gothic"/>
                    </a:rPr>
                    <a:t>2286 </a:t>
                  </a:r>
                  <a:r>
                    <a:rPr lang="en-US" altLang="ja-JP" sz="2000" dirty="0" err="1" smtClean="0">
                      <a:latin typeface="Century Gothic"/>
                      <a:cs typeface="Century Gothic"/>
                    </a:rPr>
                    <a:t>MeV</a:t>
                  </a:r>
                  <a:endParaRPr kumimoji="1" lang="ja-JP" altLang="en-US" sz="2000" dirty="0">
                    <a:latin typeface="Century Gothic"/>
                    <a:cs typeface="Century Gothic"/>
                  </a:endParaRPr>
                </a:p>
              </p:txBody>
            </p:sp>
            <p:cxnSp>
              <p:nvCxnSpPr>
                <p:cNvPr id="73" name="直線矢印コネクタ 72"/>
                <p:cNvCxnSpPr/>
                <p:nvPr/>
              </p:nvCxnSpPr>
              <p:spPr>
                <a:xfrm rot="5400000">
                  <a:off x="6032820" y="2145779"/>
                  <a:ext cx="453662" cy="1588"/>
                </a:xfrm>
                <a:prstGeom prst="straightConnector1">
                  <a:avLst/>
                </a:prstGeom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lg" len="lg"/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図形グループ 63"/>
              <p:cNvGrpSpPr/>
              <p:nvPr/>
            </p:nvGrpSpPr>
            <p:grpSpPr>
              <a:xfrm>
                <a:off x="8445359" y="2704712"/>
                <a:ext cx="695471" cy="2670809"/>
                <a:chOff x="8445359" y="1334818"/>
                <a:chExt cx="695471" cy="2670809"/>
              </a:xfrm>
            </p:grpSpPr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56789" y="1334818"/>
                  <a:ext cx="651510" cy="656590"/>
                </a:xfrm>
                <a:prstGeom prst="rect">
                  <a:avLst/>
                </a:prstGeom>
              </p:spPr>
            </p:pic>
            <p:pic>
              <p:nvPicPr>
                <p:cNvPr id="60" name="図 59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45359" y="2207510"/>
                  <a:ext cx="662940" cy="655320"/>
                </a:xfrm>
                <a:prstGeom prst="rect">
                  <a:avLst/>
                </a:prstGeom>
              </p:spPr>
            </p:pic>
            <p:pic>
              <p:nvPicPr>
                <p:cNvPr id="79" name="図 78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481700" y="3350307"/>
                  <a:ext cx="659130" cy="655320"/>
                </a:xfrm>
                <a:prstGeom prst="rect">
                  <a:avLst/>
                </a:prstGeom>
              </p:spPr>
            </p:pic>
          </p:grpSp>
        </p:grpSp>
        <p:sp>
          <p:nvSpPr>
            <p:cNvPr id="74" name="テキスト ボックス 73"/>
            <p:cNvSpPr txBox="1"/>
            <p:nvPr/>
          </p:nvSpPr>
          <p:spPr>
            <a:xfrm>
              <a:off x="3752481" y="4496900"/>
              <a:ext cx="1553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Century Gothic"/>
                  <a:cs typeface="Century Gothic"/>
                </a:rPr>
                <a:t>Spin 1/2</a:t>
              </a:r>
              <a:endParaRPr kumimoji="1" lang="ja-JP" altLang="en-US" sz="2000" dirty="0">
                <a:latin typeface="Century Gothic"/>
                <a:cs typeface="Century Gothic"/>
              </a:endParaRPr>
            </a:p>
          </p:txBody>
        </p:sp>
      </p:grpSp>
      <p:sp>
        <p:nvSpPr>
          <p:cNvPr id="76" name="テキスト ボックス 75"/>
          <p:cNvSpPr txBox="1"/>
          <p:nvPr/>
        </p:nvSpPr>
        <p:spPr>
          <a:xfrm>
            <a:off x="4963613" y="1515803"/>
            <a:ext cx="425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3/2, 1/2 → HQS </a:t>
            </a:r>
            <a:r>
              <a:rPr lang="en-US" altLang="ja-JP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doublet</a:t>
            </a:r>
            <a:endParaRPr kumimoji="1" lang="en-US" altLang="ja-JP" sz="28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532720" y="6119974"/>
            <a:ext cx="323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1/2 → HQS </a:t>
            </a:r>
            <a:r>
              <a:rPr lang="en-US" altLang="ja-JP" sz="2800" dirty="0" smtClean="0">
                <a:solidFill>
                  <a:srgbClr val="0000FF"/>
                </a:solidFill>
                <a:latin typeface="Century Gothic"/>
                <a:cs typeface="Century Gothic"/>
              </a:rPr>
              <a:t>singlet</a:t>
            </a:r>
            <a:endParaRPr kumimoji="1" lang="en-US" altLang="ja-JP" sz="2800" dirty="0" smtClean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" y="453781"/>
            <a:ext cx="13747496" cy="630834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59888" y="5721350"/>
            <a:ext cx="247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Quark model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39064" y="4715917"/>
            <a:ext cx="3288080" cy="1077218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HQS</a:t>
            </a:r>
          </a:p>
          <a:p>
            <a:pPr algn="ctr"/>
            <a:r>
              <a:rPr kumimoji="1" lang="en-US" altLang="ja-JP" sz="32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doublet</a:t>
            </a:r>
            <a:r>
              <a:rPr kumimoji="1" lang="en-US" altLang="ja-JP" sz="3200" b="1" dirty="0" smtClean="0">
                <a:latin typeface="Century Gothic"/>
                <a:cs typeface="Century Gothic"/>
              </a:rPr>
              <a:t>/</a:t>
            </a:r>
            <a:r>
              <a:rPr kumimoji="1" lang="en-US" altLang="ja-JP" sz="3200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singlet</a:t>
            </a:r>
            <a:endParaRPr kumimoji="1" lang="ja-JP" alt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8600" y="6449367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err="1" smtClean="0">
                <a:latin typeface="Century Gothic"/>
                <a:cs typeface="Century Gothic"/>
              </a:rPr>
              <a:t>W.Roberts</a:t>
            </a:r>
            <a:r>
              <a:rPr lang="en-US" altLang="ja-JP" sz="1050" dirty="0" smtClean="0">
                <a:latin typeface="Century Gothic"/>
                <a:cs typeface="Century Gothic"/>
              </a:rPr>
              <a:t>, </a:t>
            </a:r>
            <a:r>
              <a:rPr lang="en-US" altLang="ja-JP" sz="1050" dirty="0" err="1" smtClean="0">
                <a:latin typeface="Century Gothic"/>
                <a:cs typeface="Century Gothic"/>
              </a:rPr>
              <a:t>M.Pervin</a:t>
            </a:r>
            <a:r>
              <a:rPr lang="en-US" altLang="ja-JP" sz="1050" dirty="0" smtClean="0">
                <a:latin typeface="Century Gothic"/>
                <a:cs typeface="Century Gothic"/>
              </a:rPr>
              <a:t>, Int. J. Mod. Phys. A23, 19 (2008); </a:t>
            </a:r>
            <a:r>
              <a:rPr lang="en-US" altLang="ja-JP" sz="1050" dirty="0" err="1" smtClean="0">
                <a:latin typeface="Century Gothic"/>
                <a:cs typeface="Century Gothic"/>
              </a:rPr>
              <a:t>Y.Yamaguchi</a:t>
            </a:r>
            <a:r>
              <a:rPr lang="en-US" altLang="ja-JP" sz="1050" dirty="0" smtClean="0">
                <a:latin typeface="Century Gothic"/>
                <a:cs typeface="Century Gothic"/>
              </a:rPr>
              <a:t>, </a:t>
            </a:r>
            <a:r>
              <a:rPr lang="en-US" altLang="ja-JP" sz="1050" dirty="0" err="1" smtClean="0">
                <a:latin typeface="Century Gothic"/>
                <a:cs typeface="Century Gothic"/>
              </a:rPr>
              <a:t>S.Ohkoda</a:t>
            </a:r>
            <a:r>
              <a:rPr lang="en-US" altLang="ja-JP" sz="1050" dirty="0" smtClean="0">
                <a:latin typeface="Century Gothic"/>
                <a:cs typeface="Century Gothic"/>
              </a:rPr>
              <a:t>, </a:t>
            </a:r>
            <a:r>
              <a:rPr lang="en-US" altLang="ja-JP" sz="1050" dirty="0" err="1" smtClean="0">
                <a:latin typeface="Century Gothic"/>
                <a:cs typeface="Century Gothic"/>
              </a:rPr>
              <a:t>T.Hyodo</a:t>
            </a:r>
            <a:r>
              <a:rPr lang="en-US" altLang="ja-JP" sz="1050" dirty="0" smtClean="0">
                <a:latin typeface="Century Gothic"/>
                <a:cs typeface="Century Gothic"/>
              </a:rPr>
              <a:t>, </a:t>
            </a:r>
            <a:r>
              <a:rPr lang="en-US" altLang="ja-JP" sz="1050" dirty="0" err="1" smtClean="0">
                <a:latin typeface="Century Gothic"/>
                <a:cs typeface="Century Gothic"/>
              </a:rPr>
              <a:t>A.Hosaka</a:t>
            </a:r>
            <a:r>
              <a:rPr lang="en-US" altLang="ja-JP" sz="1050" dirty="0" smtClean="0">
                <a:latin typeface="Century Gothic"/>
                <a:cs typeface="Century Gothic"/>
              </a:rPr>
              <a:t>, S.Y., Phys. Rev. D91, 034034 (2015)</a:t>
            </a:r>
          </a:p>
          <a:p>
            <a:pPr algn="ctr"/>
            <a:r>
              <a:rPr lang="en-US" altLang="ja-JP" sz="1050" dirty="0" smtClean="0">
                <a:latin typeface="Century Gothic"/>
                <a:cs typeface="Century Gothic"/>
              </a:rPr>
              <a:t>Cf. </a:t>
            </a:r>
            <a:r>
              <a:rPr lang="en-US" altLang="ja-JP" sz="1050" dirty="0" err="1" smtClean="0">
                <a:latin typeface="Century Gothic"/>
                <a:cs typeface="Century Gothic"/>
              </a:rPr>
              <a:t>Skyrme</a:t>
            </a:r>
            <a:r>
              <a:rPr lang="en-US" altLang="ja-JP" sz="1050" dirty="0" smtClean="0">
                <a:latin typeface="Century Gothic"/>
                <a:cs typeface="Century Gothic"/>
              </a:rPr>
              <a:t> model; Y. Oh, B-Y. Park, D-P. Min Phys. Rev. D50, 3350 (1994)</a:t>
            </a:r>
          </a:p>
        </p:txBody>
      </p:sp>
      <p:grpSp>
        <p:nvGrpSpPr>
          <p:cNvPr id="49" name="図形グループ 48"/>
          <p:cNvGrpSpPr/>
          <p:nvPr/>
        </p:nvGrpSpPr>
        <p:grpSpPr>
          <a:xfrm>
            <a:off x="1936750" y="444256"/>
            <a:ext cx="7088650" cy="5108819"/>
            <a:chOff x="1936750" y="444256"/>
            <a:chExt cx="7088650" cy="5108819"/>
          </a:xfrm>
        </p:grpSpPr>
        <p:grpSp>
          <p:nvGrpSpPr>
            <p:cNvPr id="2" name="図形グループ 44"/>
            <p:cNvGrpSpPr/>
            <p:nvPr/>
          </p:nvGrpSpPr>
          <p:grpSpPr>
            <a:xfrm>
              <a:off x="1936750" y="444256"/>
              <a:ext cx="7088650" cy="5108819"/>
              <a:chOff x="1936750" y="444256"/>
              <a:chExt cx="7088650" cy="5108819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1952625" y="4442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2063750" y="8506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2159000" y="10887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2063750" y="16983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936750" y="193333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2224087" y="233973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063750" y="26858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220912" y="3444875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2112962" y="5232400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ln>
                    <a:solidFill>
                      <a:srgbClr val="1F497D"/>
                    </a:solidFill>
                  </a:ln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3641725" y="7554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3819525" y="156979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3652837" y="19936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794125" y="27048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646487" y="4322762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5814263" y="4116387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5839663" y="26858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5814263" y="1896818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5806325" y="16729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5638050" y="138405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5828550" y="119038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5811087" y="96654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5828550" y="645868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7312025" y="1158631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7304087" y="217939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7302499" y="3489325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8703139" y="2877893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8688851" y="1717430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8693613" y="13777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43"/>
              <p:cNvSpPr/>
              <p:nvPr/>
            </p:nvSpPr>
            <p:spPr>
              <a:xfrm>
                <a:off x="8704725" y="844306"/>
                <a:ext cx="320675" cy="32067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>
              <a:off x="5798387" y="2314331"/>
              <a:ext cx="320675" cy="32067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542059" y="1080723"/>
            <a:ext cx="320675" cy="32067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図形グループ 53"/>
          <p:cNvGrpSpPr/>
          <p:nvPr/>
        </p:nvGrpSpPr>
        <p:grpSpPr>
          <a:xfrm>
            <a:off x="473586" y="1655453"/>
            <a:ext cx="8311954" cy="1058565"/>
            <a:chOff x="601001" y="1220820"/>
            <a:chExt cx="8311954" cy="1058565"/>
          </a:xfrm>
        </p:grpSpPr>
        <p:cxnSp>
          <p:nvCxnSpPr>
            <p:cNvPr id="55" name="直線コネクタ 54"/>
            <p:cNvCxnSpPr/>
            <p:nvPr/>
          </p:nvCxnSpPr>
          <p:spPr>
            <a:xfrm>
              <a:off x="601001" y="2279385"/>
              <a:ext cx="8311954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694242" y="1910053"/>
              <a:ext cx="59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D+N</a:t>
              </a:r>
              <a:endParaRPr kumimoji="1" lang="ja-JP" altLang="en-US" dirty="0"/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601001" y="1601697"/>
              <a:ext cx="8311954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626817" y="1220820"/>
              <a:ext cx="705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D*+N</a:t>
              </a:r>
              <a:endParaRPr kumimoji="1" lang="ja-JP" altLang="en-US" dirty="0"/>
            </a:p>
          </p:txBody>
        </p:sp>
      </p:grpSp>
      <p:grpSp>
        <p:nvGrpSpPr>
          <p:cNvPr id="59" name="図形グループ 58"/>
          <p:cNvGrpSpPr/>
          <p:nvPr/>
        </p:nvGrpSpPr>
        <p:grpSpPr>
          <a:xfrm>
            <a:off x="553890" y="1674847"/>
            <a:ext cx="3677212" cy="1687037"/>
            <a:chOff x="2324626" y="771532"/>
            <a:chExt cx="3677212" cy="1687037"/>
          </a:xfrm>
        </p:grpSpPr>
        <p:sp>
          <p:nvSpPr>
            <p:cNvPr id="60" name="正方形/長方形 59"/>
            <p:cNvSpPr/>
            <p:nvPr/>
          </p:nvSpPr>
          <p:spPr>
            <a:xfrm>
              <a:off x="2324626" y="771532"/>
              <a:ext cx="578321" cy="1190327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屈折矢印 60"/>
            <p:cNvSpPr/>
            <p:nvPr/>
          </p:nvSpPr>
          <p:spPr>
            <a:xfrm rot="5400000">
              <a:off x="2605148" y="1971616"/>
              <a:ext cx="444818" cy="425307"/>
            </a:xfrm>
            <a:prstGeom prst="bentUpArrow">
              <a:avLst>
                <a:gd name="adj1" fmla="val 13067"/>
                <a:gd name="adj2" fmla="val 25839"/>
                <a:gd name="adj3" fmla="val 3990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3008711" y="2089237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DN-D*N </a:t>
              </a:r>
              <a:r>
                <a:rPr lang="en-US" altLang="ja-JP" b="1" dirty="0" err="1" smtClean="0">
                  <a:solidFill>
                    <a:srgbClr val="FF0000"/>
                  </a:solidFill>
                </a:rPr>
                <a:t>hadronic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 molecules?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図形グループ 19"/>
          <p:cNvGrpSpPr/>
          <p:nvPr/>
        </p:nvGrpSpPr>
        <p:grpSpPr>
          <a:xfrm>
            <a:off x="5342082" y="1080723"/>
            <a:ext cx="3655143" cy="5167678"/>
            <a:chOff x="6418727" y="2746335"/>
            <a:chExt cx="2438400" cy="3447435"/>
          </a:xfrm>
        </p:grpSpPr>
        <p:sp>
          <p:nvSpPr>
            <p:cNvPr id="51" name="正方形/長方形 50"/>
            <p:cNvSpPr/>
            <p:nvPr/>
          </p:nvSpPr>
          <p:spPr>
            <a:xfrm>
              <a:off x="6418727" y="2746335"/>
              <a:ext cx="2438400" cy="3447435"/>
            </a:xfrm>
            <a:prstGeom prst="rect">
              <a:avLst/>
            </a:prstGeom>
            <a:solidFill>
              <a:schemeClr val="accent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tretch>
              <a:fillRect/>
            </a:stretch>
          </p:blipFill>
          <p:spPr>
            <a:xfrm>
              <a:off x="6418727" y="2797135"/>
              <a:ext cx="2362200" cy="33928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図形グループ 56"/>
          <p:cNvGrpSpPr/>
          <p:nvPr/>
        </p:nvGrpSpPr>
        <p:grpSpPr>
          <a:xfrm>
            <a:off x="647700" y="5999659"/>
            <a:ext cx="7848600" cy="469325"/>
            <a:chOff x="647700" y="5999659"/>
            <a:chExt cx="7848600" cy="469325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647700" y="5999659"/>
              <a:ext cx="7848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760447" y="6007319"/>
              <a:ext cx="3623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ja-JP" sz="2400" dirty="0">
                  <a:latin typeface="Century Gothic"/>
                  <a:cs typeface="Century Gothic"/>
                </a:rPr>
                <a:t>B</a:t>
              </a:r>
              <a:r>
                <a:rPr lang="en-US" altLang="ja-JP" sz="2400" dirty="0" err="1" smtClean="0">
                  <a:latin typeface="Century Gothic"/>
                  <a:cs typeface="Century Gothic"/>
                </a:rPr>
                <a:t>aryon</a:t>
              </a:r>
              <a:r>
                <a:rPr lang="en-US" altLang="ja-JP" sz="2400" dirty="0" smtClean="0">
                  <a:latin typeface="Century Gothic"/>
                  <a:cs typeface="Century Gothic"/>
                </a:rPr>
                <a:t> </a:t>
              </a:r>
              <a:r>
                <a:rPr lang="en-US" altLang="ja-JP" sz="2400" dirty="0" smtClean="0">
                  <a:latin typeface="Century Gothic"/>
                  <a:cs typeface="Century Gothic"/>
                </a:rPr>
                <a:t>number density</a:t>
              </a:r>
              <a:endParaRPr lang="ja-JP" altLang="en-US" sz="2400" dirty="0">
                <a:latin typeface="Century Gothic"/>
                <a:cs typeface="Century Gothic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46" y="4560313"/>
            <a:ext cx="1402080" cy="1402080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rot="5400000" flipH="1" flipV="1">
            <a:off x="-1498997" y="3860622"/>
            <a:ext cx="429339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 rot="16200000">
            <a:off x="-939314" y="3491280"/>
            <a:ext cx="2456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entury Gothic"/>
                <a:cs typeface="Century Gothic"/>
              </a:rPr>
              <a:t>Exciting energy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" y="1764725"/>
            <a:ext cx="1991360" cy="199136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148430" y="688320"/>
            <a:ext cx="6847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(2)</a:t>
            </a:r>
            <a:r>
              <a:rPr lang="ja-JP" altLang="en-US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altLang="ja-JP" sz="40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Diquark</a:t>
            </a:r>
            <a:r>
              <a:rPr lang="en-US" altLang="ja-JP" sz="4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Phase Diagram</a:t>
            </a:r>
            <a:endParaRPr lang="ja-JP" altLang="en-US" sz="40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図形グループ 25"/>
          <p:cNvGrpSpPr/>
          <p:nvPr/>
        </p:nvGrpSpPr>
        <p:grpSpPr>
          <a:xfrm>
            <a:off x="4238002" y="3013178"/>
            <a:ext cx="4954001" cy="3022557"/>
            <a:chOff x="4238002" y="3063978"/>
            <a:chExt cx="4954001" cy="3022557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242" y="3861495"/>
              <a:ext cx="3149600" cy="2225040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4238002" y="3063978"/>
              <a:ext cx="49540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>
                  <a:latin typeface="Century Gothic"/>
                  <a:cs typeface="Century Gothic"/>
                </a:rPr>
                <a:t>(</a:t>
              </a:r>
              <a:r>
                <a:rPr lang="en-US" altLang="ja-JP" sz="2400" dirty="0" smtClean="0">
                  <a:latin typeface="Century Gothic"/>
                  <a:cs typeface="Century Gothic"/>
                </a:rPr>
                <a:t>Exotic</a:t>
              </a:r>
              <a:r>
                <a:rPr lang="en-US" altLang="ja-JP" sz="2400" dirty="0">
                  <a:latin typeface="Century Gothic"/>
                  <a:cs typeface="Century Gothic"/>
                </a:rPr>
                <a:t>)</a:t>
              </a:r>
              <a:r>
                <a:rPr lang="en-US" altLang="ja-JP" sz="2400" dirty="0" smtClean="0">
                  <a:latin typeface="Century Gothic"/>
                  <a:cs typeface="Century Gothic"/>
                </a:rPr>
                <a:t> </a:t>
              </a:r>
              <a:r>
                <a:rPr lang="en-US" altLang="ja-JP" sz="2400" dirty="0">
                  <a:latin typeface="Century Gothic"/>
                  <a:cs typeface="Century Gothic"/>
                </a:rPr>
                <a:t>c</a:t>
              </a:r>
              <a:r>
                <a:rPr lang="en-US" altLang="ja-JP" sz="2400" dirty="0" smtClean="0">
                  <a:latin typeface="Century Gothic"/>
                  <a:cs typeface="Century Gothic"/>
                </a:rPr>
                <a:t>olor superconductivity</a:t>
              </a:r>
            </a:p>
            <a:p>
              <a:pPr algn="ctr"/>
              <a:r>
                <a:rPr lang="en-US" altLang="ja-JP" sz="2000" dirty="0" smtClean="0">
                  <a:latin typeface="Century Gothic"/>
                  <a:cs typeface="Century Gothic"/>
                </a:rPr>
                <a:t>(s-wave,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p-wave</a:t>
              </a:r>
              <a:r>
                <a:rPr lang="en-US" altLang="ja-JP" sz="2000" dirty="0" smtClean="0">
                  <a:latin typeface="Century Gothic"/>
                  <a:cs typeface="Century Gothic"/>
                </a:rPr>
                <a:t>, </a:t>
              </a:r>
              <a:r>
                <a:rPr lang="en-US" altLang="ja-JP" sz="2000" dirty="0" smtClean="0">
                  <a:solidFill>
                    <a:srgbClr val="FF0000"/>
                  </a:solidFill>
                  <a:latin typeface="Century Gothic"/>
                  <a:cs typeface="Century Gothic"/>
                </a:rPr>
                <a:t>d-wave</a:t>
              </a:r>
              <a:r>
                <a:rPr lang="en-US" altLang="ja-JP" sz="2000" dirty="0" smtClean="0">
                  <a:latin typeface="Century Gothic"/>
                  <a:cs typeface="Century Gothic"/>
                </a:rPr>
                <a:t>, …)</a:t>
              </a:r>
            </a:p>
          </p:txBody>
        </p:sp>
      </p:grpSp>
      <p:sp>
        <p:nvSpPr>
          <p:cNvPr id="24" name="右矢印 23"/>
          <p:cNvSpPr/>
          <p:nvPr/>
        </p:nvSpPr>
        <p:spPr>
          <a:xfrm rot="16200000">
            <a:off x="1433036" y="3803094"/>
            <a:ext cx="520700" cy="61210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1"/>
          <p:cNvGrpSpPr/>
          <p:nvPr/>
        </p:nvGrpSpPr>
        <p:grpSpPr>
          <a:xfrm>
            <a:off x="4968964" y="3822860"/>
            <a:ext cx="3202018" cy="2105380"/>
            <a:chOff x="4968964" y="3873660"/>
            <a:chExt cx="3202018" cy="2105380"/>
          </a:xfrm>
        </p:grpSpPr>
        <p:sp>
          <p:nvSpPr>
            <p:cNvPr id="15" name="円/楕円 14"/>
            <p:cNvSpPr/>
            <p:nvPr/>
          </p:nvSpPr>
          <p:spPr>
            <a:xfrm rot="20071208">
              <a:off x="5171483" y="3873660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891859">
              <a:off x="6043790" y="4126079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8941309">
              <a:off x="4968964" y="4617313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1416400">
              <a:off x="5071416" y="5384915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2712753">
              <a:off x="5687480" y="5028209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1930424">
              <a:off x="7070984" y="3975140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2050151">
              <a:off x="6533879" y="4855692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 rot="20567710">
              <a:off x="6611657" y="5509140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19629054">
              <a:off x="7401281" y="4798922"/>
              <a:ext cx="769701" cy="4699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円/楕円 32"/>
          <p:cNvSpPr/>
          <p:nvPr/>
        </p:nvSpPr>
        <p:spPr>
          <a:xfrm rot="2216253">
            <a:off x="1258682" y="2091083"/>
            <a:ext cx="1496342" cy="698736"/>
          </a:xfrm>
          <a:prstGeom prst="ellipse">
            <a:avLst/>
          </a:prstGeom>
          <a:noFill/>
          <a:ln w="1143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 rot="3011497">
            <a:off x="1537358" y="4749354"/>
            <a:ext cx="865317" cy="5682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7854" y="1303060"/>
            <a:ext cx="2292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latin typeface="Century Gothic"/>
                <a:cs typeface="Century Gothic"/>
              </a:rPr>
              <a:t>Heavy baryon</a:t>
            </a:r>
            <a:endParaRPr lang="ja-JP" altLang="en-US" sz="2400" dirty="0">
              <a:latin typeface="Century Gothic"/>
              <a:cs typeface="Century Gothic"/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2974586" y="1477387"/>
            <a:ext cx="5432814" cy="864334"/>
            <a:chOff x="2974586" y="1615927"/>
            <a:chExt cx="5432814" cy="864334"/>
          </a:xfrm>
        </p:grpSpPr>
        <p:grpSp>
          <p:nvGrpSpPr>
            <p:cNvPr id="42" name="図形グループ 41"/>
            <p:cNvGrpSpPr/>
            <p:nvPr/>
          </p:nvGrpSpPr>
          <p:grpSpPr>
            <a:xfrm>
              <a:off x="3821740" y="1615927"/>
              <a:ext cx="4585660" cy="830997"/>
              <a:chOff x="3711997" y="1714719"/>
              <a:chExt cx="4585660" cy="830997"/>
            </a:xfrm>
          </p:grpSpPr>
          <p:sp>
            <p:nvSpPr>
              <p:cNvPr id="32" name="テキスト ボックス 31"/>
              <p:cNvSpPr txBox="1"/>
              <p:nvPr/>
            </p:nvSpPr>
            <p:spPr>
              <a:xfrm>
                <a:off x="3711997" y="1714719"/>
                <a:ext cx="45856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 err="1" smtClean="0">
                    <a:latin typeface="Century Gothic"/>
                    <a:cs typeface="Century Gothic"/>
                  </a:rPr>
                  <a:t>Diquarks</a:t>
                </a:r>
                <a:r>
                  <a:rPr lang="en-US" altLang="ja-JP" sz="2400" dirty="0" smtClean="0">
                    <a:latin typeface="Century Gothic"/>
                    <a:cs typeface="Century Gothic"/>
                  </a:rPr>
                  <a:t> in light baryon (</a:t>
                </a:r>
                <a:r>
                  <a:rPr lang="en-US" altLang="ja-JP" sz="2400" dirty="0" err="1" smtClea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qq</a:t>
                </a:r>
                <a:r>
                  <a:rPr lang="en-US" altLang="ja-JP" sz="2400" dirty="0" err="1" smtClean="0">
                    <a:latin typeface="Century Gothic"/>
                    <a:cs typeface="Century Gothic"/>
                  </a:rPr>
                  <a:t>q</a:t>
                </a:r>
                <a:r>
                  <a:rPr lang="en-US" altLang="ja-JP" sz="2400" dirty="0" smtClean="0">
                    <a:latin typeface="Century Gothic"/>
                    <a:cs typeface="Century Gothic"/>
                  </a:rPr>
                  <a:t>)</a:t>
                </a:r>
              </a:p>
              <a:p>
                <a:pPr algn="ctr"/>
                <a:r>
                  <a:rPr lang="en-US" altLang="ja-JP" sz="2400" dirty="0" smtClean="0">
                    <a:latin typeface="Century Gothic"/>
                    <a:cs typeface="Century Gothic"/>
                  </a:rPr>
                  <a:t>and scalar meson (</a:t>
                </a:r>
                <a:r>
                  <a:rPr lang="en-US" altLang="ja-JP" sz="2400" dirty="0" err="1" smtClean="0">
                    <a:solidFill>
                      <a:srgbClr val="FF0000"/>
                    </a:solidFill>
                    <a:latin typeface="Century Gothic"/>
                    <a:cs typeface="Century Gothic"/>
                  </a:rPr>
                  <a:t>qq</a:t>
                </a:r>
                <a:r>
                  <a:rPr lang="en-US" altLang="ja-JP" sz="2400" dirty="0" err="1" smtClean="0">
                    <a:latin typeface="Century Gothic"/>
                    <a:cs typeface="Century Gothic"/>
                  </a:rPr>
                  <a:t>qq</a:t>
                </a:r>
                <a:r>
                  <a:rPr lang="en-US" altLang="ja-JP" sz="2400" dirty="0" smtClean="0">
                    <a:latin typeface="Century Gothic"/>
                    <a:cs typeface="Century Gothic"/>
                  </a:rPr>
                  <a:t>) ? </a:t>
                </a:r>
                <a:endParaRPr lang="ja-JP" altLang="en-US" sz="2400" dirty="0">
                  <a:latin typeface="Century Gothic"/>
                  <a:cs typeface="Century Gothic"/>
                </a:endParaRPr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>
                <a:off x="7272737" y="2227048"/>
                <a:ext cx="144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7474223" y="2228636"/>
                <a:ext cx="144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左右矢印 45"/>
            <p:cNvSpPr/>
            <p:nvPr/>
          </p:nvSpPr>
          <p:spPr>
            <a:xfrm rot="20782961">
              <a:off x="2974586" y="2018259"/>
              <a:ext cx="698500" cy="462002"/>
            </a:xfrm>
            <a:prstGeom prst="leftRightArrow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図形グループ 55"/>
          <p:cNvGrpSpPr/>
          <p:nvPr/>
        </p:nvGrpSpPr>
        <p:grpSpPr>
          <a:xfrm>
            <a:off x="2191476" y="3048000"/>
            <a:ext cx="2309947" cy="1626145"/>
            <a:chOff x="2191476" y="3048000"/>
            <a:chExt cx="2309947" cy="1626145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2191476" y="3457306"/>
              <a:ext cx="23099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err="1" smtClean="0">
                  <a:latin typeface="Century Gothic"/>
                  <a:cs typeface="Century Gothic"/>
                </a:rPr>
                <a:t>Diquarks</a:t>
              </a:r>
              <a:r>
                <a:rPr lang="en-US" altLang="ja-JP" sz="2400" dirty="0" smtClean="0">
                  <a:latin typeface="Century Gothic"/>
                  <a:cs typeface="Century Gothic"/>
                </a:rPr>
                <a:t> as</a:t>
              </a:r>
            </a:p>
            <a:p>
              <a:pPr algn="ctr"/>
              <a:r>
                <a:rPr lang="en-US" altLang="ja-JP" sz="2400" b="1" dirty="0" smtClean="0">
                  <a:solidFill>
                    <a:srgbClr val="996633"/>
                  </a:solidFill>
                  <a:latin typeface="Century Gothic"/>
                  <a:cs typeface="Century Gothic"/>
                </a:rPr>
                <a:t>“Brown Muck”</a:t>
              </a:r>
              <a:endParaRPr lang="ja-JP" altLang="en-US" sz="2400" b="1" dirty="0">
                <a:solidFill>
                  <a:srgbClr val="996633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50" name="直線コネクタ 49"/>
            <p:cNvCxnSpPr/>
            <p:nvPr/>
          </p:nvCxnSpPr>
          <p:spPr>
            <a:xfrm rot="16200000" flipH="1">
              <a:off x="2593855" y="3121144"/>
              <a:ext cx="409306" cy="263017"/>
            </a:xfrm>
            <a:prstGeom prst="line">
              <a:avLst/>
            </a:prstGeom>
            <a:ln>
              <a:solidFill>
                <a:srgbClr val="000000"/>
              </a:solidFill>
              <a:head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369026" y="4326403"/>
              <a:ext cx="359033" cy="347742"/>
            </a:xfrm>
            <a:prstGeom prst="line">
              <a:avLst/>
            </a:prstGeom>
            <a:ln>
              <a:solidFill>
                <a:srgbClr val="000000"/>
              </a:solidFill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3257720" y="4199135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ja-JP" altLang="en-US" sz="1600" dirty="0">
                <a:latin typeface="Century Gothic"/>
                <a:cs typeface="Century Gothic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294737" y="0"/>
            <a:ext cx="455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latin typeface="Century Gothic"/>
                <a:cs typeface="Century Gothic"/>
              </a:rPr>
              <a:t>1</a:t>
            </a:r>
            <a:r>
              <a:rPr kumimoji="1" lang="en-US" altLang="ja-JP" sz="2800" dirty="0" smtClean="0">
                <a:latin typeface="Century Gothic"/>
                <a:cs typeface="Century Gothic"/>
              </a:rPr>
              <a:t>. Heavy quark symmetry</a:t>
            </a:r>
            <a:endParaRPr kumimoji="1" lang="ja-JP" altLang="en-US" sz="2800" dirty="0">
              <a:latin typeface="Century Gothic"/>
              <a:cs typeface="Century Gothic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249582" y="4657122"/>
            <a:ext cx="138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Century Gothic"/>
                <a:cs typeface="Century Gothic"/>
              </a:rPr>
              <a:t>I(J</a:t>
            </a:r>
            <a:r>
              <a:rPr lang="en-US" altLang="ja-JP" sz="2000" baseline="30000" dirty="0" smtClean="0">
                <a:latin typeface="Century Gothic"/>
                <a:cs typeface="Century Gothic"/>
              </a:rPr>
              <a:t>P</a:t>
            </a:r>
            <a:r>
              <a:rPr lang="en-US" altLang="ja-JP" sz="2000" dirty="0" smtClean="0">
                <a:latin typeface="Century Gothic"/>
                <a:cs typeface="Century Gothic"/>
              </a:rPr>
              <a:t>)=0(0</a:t>
            </a:r>
            <a:r>
              <a:rPr lang="en-US" altLang="ja-JP" sz="2000" baseline="30000" dirty="0" smtClean="0">
                <a:latin typeface="Century Gothic"/>
                <a:cs typeface="Century Gothic"/>
              </a:rPr>
              <a:t>+</a:t>
            </a:r>
            <a:r>
              <a:rPr lang="en-US" altLang="ja-JP" sz="2000" dirty="0" smtClean="0">
                <a:latin typeface="Century Gothic"/>
                <a:cs typeface="Century Gothic"/>
              </a:rPr>
              <a:t>)</a:t>
            </a:r>
            <a:endParaRPr lang="ja-JP" altLang="en-US" sz="2000" dirty="0">
              <a:latin typeface="Century Gothic"/>
              <a:cs typeface="Century Gothic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80600" y="2502540"/>
            <a:ext cx="462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I(J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)=</a:t>
            </a:r>
            <a:r>
              <a:rPr lang="en-US" altLang="ja-JP" sz="2400" b="1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(1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+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),</a:t>
            </a:r>
            <a:r>
              <a:rPr lang="ja-JP" altLang="en-US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0(1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),</a:t>
            </a:r>
            <a:r>
              <a:rPr lang="en-US" altLang="ja-JP" sz="2400" b="1" dirty="0">
                <a:solidFill>
                  <a:srgbClr val="FF0000"/>
                </a:solidFill>
                <a:latin typeface="Century Gothic"/>
                <a:cs typeface="Century Gothic"/>
              </a:rPr>
              <a:t> 0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(0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  <a:latin typeface="Century Gothic"/>
                <a:cs typeface="Century Gothic"/>
              </a:rPr>
              <a:t>),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ja-JP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(2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  <a:latin typeface="Century Gothic"/>
                <a:cs typeface="Century Gothic"/>
              </a:rPr>
              <a:t>)</a:t>
            </a:r>
            <a:r>
              <a:rPr lang="en-US" altLang="ja-JP" sz="2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, … </a:t>
            </a:r>
            <a:endParaRPr lang="ja-JP" altLang="en-US" sz="2400" b="1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3794400" y="4874299"/>
            <a:ext cx="520700" cy="61210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4" grpId="0"/>
      <p:bldP spid="45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2417</Words>
  <Application>Microsoft Macintosh PowerPoint</Application>
  <PresentationFormat>画面に合わせる (4:3)</PresentationFormat>
  <Paragraphs>373</Paragraphs>
  <Slides>34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安井 繁宏</dc:creator>
  <cp:lastModifiedBy>安井 繁宏</cp:lastModifiedBy>
  <cp:revision>2124</cp:revision>
  <dcterms:created xsi:type="dcterms:W3CDTF">2015-02-18T10:49:59Z</dcterms:created>
  <dcterms:modified xsi:type="dcterms:W3CDTF">2015-06-16T10:15:21Z</dcterms:modified>
</cp:coreProperties>
</file>