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60" r:id="rId2"/>
    <p:sldId id="262" r:id="rId3"/>
    <p:sldId id="263" r:id="rId4"/>
    <p:sldId id="264" r:id="rId5"/>
    <p:sldId id="288" r:id="rId6"/>
    <p:sldId id="289" r:id="rId7"/>
    <p:sldId id="301" r:id="rId8"/>
    <p:sldId id="300" r:id="rId9"/>
    <p:sldId id="323" r:id="rId10"/>
    <p:sldId id="357" r:id="rId11"/>
    <p:sldId id="334" r:id="rId12"/>
    <p:sldId id="286" r:id="rId13"/>
    <p:sldId id="333" r:id="rId14"/>
    <p:sldId id="401" r:id="rId15"/>
    <p:sldId id="402" r:id="rId16"/>
    <p:sldId id="435" r:id="rId17"/>
    <p:sldId id="403" r:id="rId18"/>
    <p:sldId id="404" r:id="rId19"/>
    <p:sldId id="405" r:id="rId20"/>
    <p:sldId id="406" r:id="rId21"/>
    <p:sldId id="408" r:id="rId22"/>
    <p:sldId id="409" r:id="rId23"/>
    <p:sldId id="410" r:id="rId24"/>
    <p:sldId id="411" r:id="rId25"/>
    <p:sldId id="413" r:id="rId26"/>
    <p:sldId id="414" r:id="rId27"/>
    <p:sldId id="415" r:id="rId28"/>
    <p:sldId id="416" r:id="rId29"/>
    <p:sldId id="417" r:id="rId30"/>
    <p:sldId id="419" r:id="rId31"/>
    <p:sldId id="420" r:id="rId32"/>
    <p:sldId id="421" r:id="rId33"/>
    <p:sldId id="422" r:id="rId34"/>
    <p:sldId id="423" r:id="rId35"/>
    <p:sldId id="424" r:id="rId36"/>
    <p:sldId id="425" r:id="rId37"/>
    <p:sldId id="426" r:id="rId38"/>
    <p:sldId id="434" r:id="rId39"/>
    <p:sldId id="427" r:id="rId40"/>
    <p:sldId id="432" r:id="rId41"/>
    <p:sldId id="359" r:id="rId42"/>
    <p:sldId id="358" r:id="rId43"/>
    <p:sldId id="431" r:id="rId44"/>
    <p:sldId id="433" r:id="rId45"/>
    <p:sldId id="352" r:id="rId46"/>
    <p:sldId id="275" r:id="rId47"/>
    <p:sldId id="270" r:id="rId48"/>
    <p:sldId id="429" r:id="rId49"/>
  </p:sldIdLst>
  <p:sldSz cx="9144000" cy="6858000" type="screen4x3"/>
  <p:notesSz cx="6985000" cy="101219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99"/>
    <a:srgbClr val="33CC33"/>
    <a:srgbClr val="2B552E"/>
    <a:srgbClr val="CBCBCB"/>
    <a:srgbClr val="FF6600"/>
    <a:srgbClr val="FF9933"/>
    <a:srgbClr val="6666FF"/>
    <a:srgbClr val="FF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58" autoAdjust="0"/>
    <p:restoredTop sz="94748" autoAdjust="0"/>
  </p:normalViewPr>
  <p:slideViewPr>
    <p:cSldViewPr>
      <p:cViewPr>
        <p:scale>
          <a:sx n="100" d="100"/>
          <a:sy n="100" d="100"/>
        </p:scale>
        <p:origin x="-2400" y="-4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4" d="100"/>
          <a:sy n="74" d="100"/>
        </p:scale>
        <p:origin x="-1596" y="-108"/>
      </p:cViewPr>
      <p:guideLst>
        <p:guide orient="horz" pos="3188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617075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9617075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C850BE7-12EF-4C3F-924F-62525502BA3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53699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t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71550" y="768350"/>
            <a:ext cx="5041900" cy="37814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808538"/>
            <a:ext cx="51244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165" tIns="47083" rIns="94165" bIns="470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617075"/>
            <a:ext cx="3027363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9617075"/>
            <a:ext cx="30273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482" tIns="0" rIns="19482" bIns="0" numCol="1" anchor="b" anchorCtr="0" compatLnSpc="1">
            <a:prstTxWarp prst="textNoShape">
              <a:avLst/>
            </a:prstTxWarp>
          </a:bodyPr>
          <a:lstStyle>
            <a:lvl1pPr algn="r" defTabSz="935038" eaLnBrk="0" hangingPunct="0">
              <a:defRPr sz="1000" i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4D5FB78-BAE8-4055-8196-BFEED077B36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551770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A89738F-44FC-44E6-AF12-AD74E44CF696}" type="slidenum">
              <a:rPr lang="es-ES" smtClean="0"/>
              <a:pPr/>
              <a:t>1</a:t>
            </a:fld>
            <a:endParaRPr lang="es-ES" smtClean="0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AutoShape 21"/>
          <p:cNvSpPr>
            <a:spLocks noChangeArrowheads="1"/>
          </p:cNvSpPr>
          <p:nvPr userDrawn="1"/>
        </p:nvSpPr>
        <p:spPr bwMode="auto">
          <a:xfrm>
            <a:off x="395288" y="404812"/>
            <a:ext cx="8424862" cy="6120532"/>
          </a:xfrm>
          <a:prstGeom prst="roundRect">
            <a:avLst>
              <a:gd name="adj" fmla="val 4750"/>
            </a:avLst>
          </a:prstGeom>
          <a:solidFill>
            <a:srgbClr val="FFFFFF"/>
          </a:solidFill>
          <a:ln w="254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s-ES"/>
          </a:p>
        </p:txBody>
      </p:sp>
      <p:sp>
        <p:nvSpPr>
          <p:cNvPr id="1046" name="Rectangle 22"/>
          <p:cNvSpPr>
            <a:spLocks noChangeArrowheads="1"/>
          </p:cNvSpPr>
          <p:nvPr userDrawn="1"/>
        </p:nvSpPr>
        <p:spPr bwMode="auto">
          <a:xfrm>
            <a:off x="684213" y="115888"/>
            <a:ext cx="2235200" cy="2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000" dirty="0" smtClean="0">
                <a:latin typeface="Verdana" pitchFamily="34" charset="0"/>
              </a:rPr>
              <a:t>Actividades</a:t>
            </a:r>
            <a:r>
              <a:rPr lang="es-ES" sz="1000" baseline="0" dirty="0" smtClean="0">
                <a:latin typeface="Verdana" pitchFamily="34" charset="0"/>
              </a:rPr>
              <a:t> </a:t>
            </a:r>
            <a:r>
              <a:rPr lang="es-ES" sz="1000" dirty="0" smtClean="0">
                <a:latin typeface="Verdana" pitchFamily="34" charset="0"/>
              </a:rPr>
              <a:t>IFIC 2014</a:t>
            </a:r>
            <a:endParaRPr lang="es-ES" sz="1000" dirty="0">
              <a:latin typeface="Verdana" pitchFamily="34" charset="0"/>
            </a:endParaRPr>
          </a:p>
        </p:txBody>
      </p:sp>
      <p:sp>
        <p:nvSpPr>
          <p:cNvPr id="2" name="Rectangle 26"/>
          <p:cNvSpPr>
            <a:spLocks noChangeArrowheads="1"/>
          </p:cNvSpPr>
          <p:nvPr userDrawn="1"/>
        </p:nvSpPr>
        <p:spPr bwMode="auto">
          <a:xfrm>
            <a:off x="3563938" y="107950"/>
            <a:ext cx="5283200" cy="277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s-ES" sz="1200" dirty="0"/>
              <a:t>       </a:t>
            </a:r>
            <a:r>
              <a:rPr lang="es-ES" sz="1200" dirty="0" smtClean="0"/>
              <a:t>18</a:t>
            </a:r>
            <a:r>
              <a:rPr lang="es-ES" sz="1000" dirty="0" smtClean="0">
                <a:latin typeface="Verdana" pitchFamily="34" charset="0"/>
              </a:rPr>
              <a:t> </a:t>
            </a:r>
            <a:r>
              <a:rPr lang="es-ES" sz="1000" dirty="0">
                <a:latin typeface="Verdana" pitchFamily="34" charset="0"/>
              </a:rPr>
              <a:t>de Diciembre de </a:t>
            </a:r>
            <a:r>
              <a:rPr lang="es-ES" sz="1000" dirty="0" smtClean="0">
                <a:latin typeface="Verdana" pitchFamily="34" charset="0"/>
              </a:rPr>
              <a:t>2014</a:t>
            </a:r>
            <a:r>
              <a:rPr lang="es-ES" sz="1000" dirty="0">
                <a:latin typeface="Verdana" pitchFamily="34" charset="0"/>
              </a:rPr>
              <a:t>		José Vicente </a:t>
            </a:r>
            <a:r>
              <a:rPr lang="es-ES" sz="1000" dirty="0" err="1">
                <a:latin typeface="Verdana" pitchFamily="34" charset="0"/>
              </a:rPr>
              <a:t>Civera</a:t>
            </a:r>
            <a:endParaRPr lang="es-ES" sz="1000" dirty="0"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»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ChangeArrowheads="1"/>
          </p:cNvSpPr>
          <p:nvPr/>
        </p:nvSpPr>
        <p:spPr bwMode="auto">
          <a:xfrm>
            <a:off x="1219200" y="628650"/>
            <a:ext cx="69088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s-ES"/>
          </a:p>
        </p:txBody>
      </p:sp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914400" y="857250"/>
            <a:ext cx="74168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200" b="1" dirty="0">
              <a:solidFill>
                <a:srgbClr val="CC0000"/>
              </a:solidFill>
            </a:endParaRP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200" b="1" dirty="0">
              <a:solidFill>
                <a:srgbClr val="CC0000"/>
              </a:solidFill>
            </a:endParaRP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200" b="1" dirty="0">
                <a:solidFill>
                  <a:srgbClr val="CC0000"/>
                </a:solidFill>
              </a:rPr>
              <a:t> </a:t>
            </a:r>
            <a:r>
              <a:rPr lang="es-ES" sz="3600" b="1" dirty="0">
                <a:solidFill>
                  <a:srgbClr val="0000FF"/>
                </a:solidFill>
              </a:rPr>
              <a:t>INFORME DE LA 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3600" b="1" dirty="0">
                <a:solidFill>
                  <a:srgbClr val="0000FF"/>
                </a:solidFill>
              </a:rPr>
              <a:t>UNIDAD DE MECÁNICA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 dirty="0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 dirty="0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 dirty="0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/>
              <a:t>JOSÉ VICENTE CIVERA</a:t>
            </a:r>
            <a:endParaRPr lang="es-ES" sz="3600" b="1" dirty="0"/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24580" name="Text Box 43"/>
          <p:cNvSpPr txBox="1">
            <a:spLocks noChangeArrowheads="1"/>
          </p:cNvSpPr>
          <p:nvPr/>
        </p:nvSpPr>
        <p:spPr bwMode="auto">
          <a:xfrm>
            <a:off x="4140200" y="1052513"/>
            <a:ext cx="863600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>
                <a:solidFill>
                  <a:schemeClr val="tx1"/>
                </a:solidFill>
              </a:rPr>
              <a:t>I.R.T.</a:t>
            </a:r>
          </a:p>
        </p:txBody>
      </p:sp>
      <p:sp>
        <p:nvSpPr>
          <p:cNvPr id="24581" name="Text Box 46"/>
          <p:cNvSpPr txBox="1">
            <a:spLocks noChangeArrowheads="1"/>
          </p:cNvSpPr>
          <p:nvPr/>
        </p:nvSpPr>
        <p:spPr bwMode="auto">
          <a:xfrm>
            <a:off x="899592" y="2708920"/>
            <a:ext cx="3631122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600" dirty="0">
                <a:solidFill>
                  <a:srgbClr val="0000CC"/>
                </a:solidFill>
              </a:rPr>
              <a:t> </a:t>
            </a:r>
            <a:r>
              <a:rPr lang="es-ES" sz="1600" dirty="0" smtClean="0">
                <a:solidFill>
                  <a:srgbClr val="0000CC"/>
                </a:solidFill>
              </a:rPr>
              <a:t>39 pedidos (35 h) </a:t>
            </a:r>
            <a:r>
              <a:rPr lang="es-ES" sz="1600" dirty="0">
                <a:solidFill>
                  <a:srgbClr val="0000CC"/>
                </a:solidFill>
              </a:rPr>
              <a:t>en la </a:t>
            </a:r>
            <a:r>
              <a:rPr lang="es-ES" sz="1600" dirty="0" smtClean="0">
                <a:solidFill>
                  <a:srgbClr val="0000CC"/>
                </a:solidFill>
              </a:rPr>
              <a:t>cola </a:t>
            </a:r>
            <a:r>
              <a:rPr lang="es-ES" sz="1600" dirty="0">
                <a:solidFill>
                  <a:srgbClr val="0000CC"/>
                </a:solidFill>
              </a:rPr>
              <a:t>de </a:t>
            </a:r>
            <a:r>
              <a:rPr lang="es-ES" sz="1600" dirty="0" smtClean="0">
                <a:solidFill>
                  <a:srgbClr val="0000CC"/>
                </a:solidFill>
              </a:rPr>
              <a:t>Compras</a:t>
            </a:r>
            <a:endParaRPr lang="es-ES" sz="1600" dirty="0">
              <a:solidFill>
                <a:srgbClr val="0000CC"/>
              </a:solidFill>
            </a:endParaRPr>
          </a:p>
        </p:txBody>
      </p:sp>
      <p:sp>
        <p:nvSpPr>
          <p:cNvPr id="24582" name="Text Box 47"/>
          <p:cNvSpPr txBox="1">
            <a:spLocks noChangeArrowheads="1"/>
          </p:cNvSpPr>
          <p:nvPr/>
        </p:nvSpPr>
        <p:spPr bwMode="auto">
          <a:xfrm>
            <a:off x="899592" y="3306470"/>
            <a:ext cx="3470822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600" dirty="0">
                <a:solidFill>
                  <a:srgbClr val="0000CC"/>
                </a:solidFill>
              </a:rPr>
              <a:t> 7</a:t>
            </a:r>
            <a:r>
              <a:rPr lang="es-ES" sz="1600" dirty="0" smtClean="0">
                <a:solidFill>
                  <a:srgbClr val="0000CC"/>
                </a:solidFill>
              </a:rPr>
              <a:t> pedidos (121 h) </a:t>
            </a:r>
            <a:r>
              <a:rPr lang="es-ES" sz="1600" dirty="0">
                <a:solidFill>
                  <a:srgbClr val="0000CC"/>
                </a:solidFill>
              </a:rPr>
              <a:t>en la </a:t>
            </a:r>
            <a:r>
              <a:rPr lang="es-ES" sz="1600" dirty="0" smtClean="0">
                <a:solidFill>
                  <a:srgbClr val="0000CC"/>
                </a:solidFill>
              </a:rPr>
              <a:t>cola de Diseño</a:t>
            </a:r>
            <a:endParaRPr lang="es-ES" sz="1600" dirty="0">
              <a:solidFill>
                <a:srgbClr val="0000CC"/>
              </a:solidFill>
            </a:endParaRP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auto">
          <a:xfrm>
            <a:off x="899592" y="3882534"/>
            <a:ext cx="4891852" cy="338554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600" dirty="0">
                <a:solidFill>
                  <a:srgbClr val="0000CC"/>
                </a:solidFill>
              </a:rPr>
              <a:t> 6</a:t>
            </a:r>
            <a:r>
              <a:rPr lang="es-ES" sz="1600" dirty="0" smtClean="0">
                <a:solidFill>
                  <a:srgbClr val="0000CC"/>
                </a:solidFill>
              </a:rPr>
              <a:t> pedidos (10 h) en la cola de Verificación Dimensional</a:t>
            </a:r>
            <a:endParaRPr lang="es-ES" sz="1600" dirty="0">
              <a:solidFill>
                <a:srgbClr val="0000CC"/>
              </a:solidFill>
            </a:endParaRPr>
          </a:p>
        </p:txBody>
      </p:sp>
      <p:sp>
        <p:nvSpPr>
          <p:cNvPr id="11" name="Text Box 47"/>
          <p:cNvSpPr txBox="1">
            <a:spLocks noChangeArrowheads="1"/>
          </p:cNvSpPr>
          <p:nvPr/>
        </p:nvSpPr>
        <p:spPr bwMode="auto">
          <a:xfrm>
            <a:off x="899592" y="1578278"/>
            <a:ext cx="4419800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es-ES" sz="1800" dirty="0" smtClean="0">
                <a:solidFill>
                  <a:srgbClr val="0000CC"/>
                </a:solidFill>
              </a:rPr>
              <a:t> Pedidos resueltos en cola </a:t>
            </a:r>
            <a:r>
              <a:rPr lang="es-ES" sz="1800" dirty="0">
                <a:solidFill>
                  <a:srgbClr val="0000CC"/>
                </a:solidFill>
              </a:rPr>
              <a:t>de </a:t>
            </a:r>
            <a:r>
              <a:rPr lang="es-ES" sz="1800" dirty="0" smtClean="0">
                <a:solidFill>
                  <a:srgbClr val="0000CC"/>
                </a:solidFill>
              </a:rPr>
              <a:t>Diseño/Gestión</a:t>
            </a:r>
            <a:endParaRPr lang="es-ES" sz="1800" dirty="0">
              <a:solidFill>
                <a:srgbClr val="0000CC"/>
              </a:solidFill>
            </a:endParaRPr>
          </a:p>
        </p:txBody>
      </p:sp>
      <p:sp>
        <p:nvSpPr>
          <p:cNvPr id="12" name="Text Box 62"/>
          <p:cNvSpPr txBox="1">
            <a:spLocks noChangeArrowheads="1"/>
          </p:cNvSpPr>
          <p:nvPr/>
        </p:nvSpPr>
        <p:spPr bwMode="auto">
          <a:xfrm>
            <a:off x="1076722" y="2060847"/>
            <a:ext cx="36407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dirty="0" smtClean="0"/>
              <a:t>Por sus características no </a:t>
            </a:r>
            <a:r>
              <a:rPr lang="es-ES" dirty="0"/>
              <a:t>se </a:t>
            </a:r>
            <a:r>
              <a:rPr lang="es-ES" dirty="0" smtClean="0"/>
              <a:t>contabilizan todos.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139268" name="Text Box 43"/>
          <p:cNvSpPr txBox="1">
            <a:spLocks noChangeArrowheads="1"/>
          </p:cNvSpPr>
          <p:nvPr/>
        </p:nvSpPr>
        <p:spPr bwMode="auto">
          <a:xfrm>
            <a:off x="3059832" y="980728"/>
            <a:ext cx="309562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chemeClr val="tx1"/>
                </a:solidFill>
              </a:rPr>
              <a:t>DISEÑOS MECÁNICOS</a:t>
            </a:r>
          </a:p>
        </p:txBody>
      </p:sp>
      <p:sp>
        <p:nvSpPr>
          <p:cNvPr id="139269" name="Text Box 91"/>
          <p:cNvSpPr txBox="1">
            <a:spLocks noChangeArrowheads="1"/>
          </p:cNvSpPr>
          <p:nvPr/>
        </p:nvSpPr>
        <p:spPr bwMode="auto">
          <a:xfrm>
            <a:off x="3530575" y="6050631"/>
            <a:ext cx="1592263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_tradnl" sz="2000" b="1" dirty="0">
                <a:solidFill>
                  <a:schemeClr val="tx1"/>
                </a:solidFill>
              </a:rPr>
              <a:t>ATLAS SCT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008" y="1391348"/>
            <a:ext cx="7057368" cy="434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75800"/>
            <a:ext cx="1959284" cy="180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140290" name="Text Box 43"/>
          <p:cNvSpPr txBox="1">
            <a:spLocks noChangeArrowheads="1"/>
          </p:cNvSpPr>
          <p:nvPr/>
        </p:nvSpPr>
        <p:spPr bwMode="auto">
          <a:xfrm>
            <a:off x="2843808" y="1052736"/>
            <a:ext cx="29527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chemeClr val="tx1"/>
                </a:solidFill>
              </a:rPr>
              <a:t>DISEÑOS MECÁNICOS</a:t>
            </a:r>
          </a:p>
        </p:txBody>
      </p:sp>
      <p:sp>
        <p:nvSpPr>
          <p:cNvPr id="140292" name="Text Box 91"/>
          <p:cNvSpPr txBox="1">
            <a:spLocks noChangeArrowheads="1"/>
          </p:cNvSpPr>
          <p:nvPr/>
        </p:nvSpPr>
        <p:spPr bwMode="auto">
          <a:xfrm>
            <a:off x="3923928" y="5661248"/>
            <a:ext cx="1592262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_tradnl" sz="2000" b="1" dirty="0">
                <a:solidFill>
                  <a:schemeClr val="tx1"/>
                </a:solidFill>
              </a:rPr>
              <a:t>ATLAS SCT</a:t>
            </a:r>
            <a:endParaRPr lang="es-ES" sz="2000" b="1" dirty="0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06" y="1449611"/>
            <a:ext cx="5613353" cy="408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sp>
        <p:nvSpPr>
          <p:cNvPr id="147458" name="Text Box 9"/>
          <p:cNvSpPr txBox="1">
            <a:spLocks noChangeArrowheads="1"/>
          </p:cNvSpPr>
          <p:nvPr/>
        </p:nvSpPr>
        <p:spPr bwMode="auto">
          <a:xfrm>
            <a:off x="2555776" y="1052513"/>
            <a:ext cx="4535487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chemeClr val="tx1"/>
                </a:solidFill>
              </a:rPr>
              <a:t>MEDICIONES DE METROLOGÍA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576" y="1556791"/>
            <a:ext cx="3016324" cy="2261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2984220" cy="2237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933056"/>
            <a:ext cx="2985279" cy="2238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933056"/>
            <a:ext cx="2952328" cy="2213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477963"/>
            <a:ext cx="52022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484784"/>
            <a:ext cx="3494062" cy="465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477963"/>
            <a:ext cx="52022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971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412776"/>
            <a:ext cx="3169927" cy="4225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340768"/>
            <a:ext cx="3610024" cy="481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125538"/>
            <a:ext cx="3980264" cy="53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3"/>
          <p:cNvSpPr txBox="1">
            <a:spLocks noChangeArrowheads="1"/>
          </p:cNvSpPr>
          <p:nvPr/>
        </p:nvSpPr>
        <p:spPr bwMode="auto">
          <a:xfrm>
            <a:off x="1066800" y="404813"/>
            <a:ext cx="73152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2400" b="1">
                <a:solidFill>
                  <a:srgbClr val="008000"/>
                </a:solidFill>
              </a:rPr>
              <a:t>UNIDAD DE MECÁNICA - PERSONAL</a:t>
            </a:r>
          </a:p>
        </p:txBody>
      </p:sp>
      <p:sp>
        <p:nvSpPr>
          <p:cNvPr id="17410" name="Text Box 5"/>
          <p:cNvSpPr txBox="1">
            <a:spLocks noChangeArrowheads="1"/>
          </p:cNvSpPr>
          <p:nvPr/>
        </p:nvSpPr>
        <p:spPr bwMode="auto">
          <a:xfrm>
            <a:off x="1042988" y="1630640"/>
            <a:ext cx="3095625" cy="565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chemeClr val="tx1"/>
                </a:solidFill>
              </a:rPr>
              <a:t>José Vicente </a:t>
            </a:r>
            <a:r>
              <a:rPr lang="es-ES" sz="2000" b="1" dirty="0" err="1" smtClean="0">
                <a:solidFill>
                  <a:schemeClr val="tx1"/>
                </a:solidFill>
              </a:rPr>
              <a:t>Civera</a:t>
            </a:r>
          </a:p>
          <a:p>
            <a:pPr algn="ctr" eaLnBrk="0" hangingPunct="0"/>
            <a:r>
              <a:rPr lang="es-ES" sz="1100" b="1" dirty="0" smtClean="0">
                <a:solidFill>
                  <a:schemeClr val="tx1"/>
                </a:solidFill>
              </a:rPr>
              <a:t>(Ingeniero Industrial)</a:t>
            </a:r>
            <a:endParaRPr lang="es-ES" sz="1100" b="1" dirty="0">
              <a:solidFill>
                <a:srgbClr val="990000"/>
              </a:solidFill>
            </a:endParaRPr>
          </a:p>
        </p:txBody>
      </p:sp>
      <p:pic>
        <p:nvPicPr>
          <p:cNvPr id="17411" name="Picture 6" descr="BD2129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1325" y="1670328"/>
            <a:ext cx="5365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8"/>
          <p:cNvSpPr txBox="1">
            <a:spLocks noChangeArrowheads="1"/>
          </p:cNvSpPr>
          <p:nvPr/>
        </p:nvSpPr>
        <p:spPr bwMode="auto">
          <a:xfrm>
            <a:off x="5364088" y="1591965"/>
            <a:ext cx="2520950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>
                <a:solidFill>
                  <a:schemeClr val="tx1"/>
                </a:solidFill>
                <a:sym typeface="Wingdings" pitchFamily="2" charset="2"/>
              </a:rPr>
              <a:t>Técnico Medio CSIC</a:t>
            </a:r>
            <a:endParaRPr lang="es-ES" sz="2000" b="1" dirty="0">
              <a:solidFill>
                <a:srgbClr val="FF0000"/>
              </a:solidFill>
            </a:endParaRPr>
          </a:p>
        </p:txBody>
      </p:sp>
      <p:sp>
        <p:nvSpPr>
          <p:cNvPr id="17413" name="Text Box 12"/>
          <p:cNvSpPr txBox="1">
            <a:spLocks noChangeArrowheads="1"/>
          </p:cNvSpPr>
          <p:nvPr/>
        </p:nvSpPr>
        <p:spPr bwMode="auto">
          <a:xfrm>
            <a:off x="1504950" y="3831163"/>
            <a:ext cx="1771650" cy="5794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chemeClr val="tx1"/>
                </a:solidFill>
              </a:rPr>
              <a:t>David </a:t>
            </a:r>
            <a:r>
              <a:rPr lang="es-ES" sz="2000" b="1" dirty="0" err="1" smtClean="0">
                <a:solidFill>
                  <a:schemeClr val="tx1"/>
                </a:solidFill>
              </a:rPr>
              <a:t>Santoyo</a:t>
            </a:r>
          </a:p>
          <a:p>
            <a:pPr algn="ctr" eaLnBrk="0" hangingPunct="0"/>
            <a:r>
              <a:rPr lang="es-ES" sz="1100" b="1" dirty="0" smtClean="0">
                <a:solidFill>
                  <a:schemeClr val="tx1"/>
                </a:solidFill>
              </a:rPr>
              <a:t>(</a:t>
            </a:r>
            <a:r>
              <a:rPr lang="es-ES" sz="1100" b="1" dirty="0" err="1" smtClean="0">
                <a:solidFill>
                  <a:schemeClr val="tx1"/>
                </a:solidFill>
              </a:rPr>
              <a:t>MSc</a:t>
            </a:r>
            <a:r>
              <a:rPr lang="es-ES" sz="1100" b="1" dirty="0" smtClean="0">
                <a:solidFill>
                  <a:schemeClr val="tx1"/>
                </a:solidFill>
              </a:rPr>
              <a:t> </a:t>
            </a:r>
            <a:r>
              <a:rPr lang="es-ES" sz="1100" b="1" dirty="0" err="1" smtClean="0">
                <a:solidFill>
                  <a:schemeClr val="tx1"/>
                </a:solidFill>
              </a:rPr>
              <a:t>Mechanical</a:t>
            </a:r>
            <a:r>
              <a:rPr lang="es-ES" sz="1100" b="1" dirty="0" smtClean="0">
                <a:solidFill>
                  <a:schemeClr val="tx1"/>
                </a:solidFill>
              </a:rPr>
              <a:t> </a:t>
            </a:r>
            <a:r>
              <a:rPr lang="es-ES" sz="1100" b="1" dirty="0" err="1" smtClean="0">
                <a:solidFill>
                  <a:schemeClr val="tx1"/>
                </a:solidFill>
              </a:rPr>
              <a:t>Eng</a:t>
            </a:r>
            <a:r>
              <a:rPr lang="es-ES" sz="1100" b="1" dirty="0" smtClean="0">
                <a:solidFill>
                  <a:schemeClr val="tx1"/>
                </a:solidFill>
              </a:rPr>
              <a:t>.)</a:t>
            </a:r>
            <a:r>
              <a:rPr lang="es-ES" sz="1200" b="1" dirty="0" smtClean="0">
                <a:solidFill>
                  <a:schemeClr val="tx1"/>
                </a:solidFill>
              </a:rPr>
              <a:t> </a:t>
            </a:r>
            <a:endParaRPr lang="es-ES" sz="1200" b="1" dirty="0">
              <a:solidFill>
                <a:srgbClr val="990000"/>
              </a:solidFill>
            </a:endParaRPr>
          </a:p>
        </p:txBody>
      </p:sp>
      <p:pic>
        <p:nvPicPr>
          <p:cNvPr id="17414" name="Picture 13" descr="BD2129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1325" y="3893076"/>
            <a:ext cx="536575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5" name="Text Box 14"/>
          <p:cNvSpPr txBox="1">
            <a:spLocks noChangeArrowheads="1"/>
          </p:cNvSpPr>
          <p:nvPr/>
        </p:nvSpPr>
        <p:spPr bwMode="auto">
          <a:xfrm>
            <a:off x="4932436" y="3862913"/>
            <a:ext cx="3455988" cy="6413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chemeClr val="tx1"/>
                </a:solidFill>
                <a:sym typeface="Wingdings" pitchFamily="2" charset="2"/>
              </a:rPr>
              <a:t>Contrato Técnico Medio UV</a:t>
            </a:r>
          </a:p>
          <a:p>
            <a:pPr algn="ctr" eaLnBrk="0" hangingPunct="0"/>
            <a:endParaRPr lang="es-ES" sz="1600" b="1" dirty="0">
              <a:solidFill>
                <a:srgbClr val="008000"/>
              </a:solidFill>
            </a:endParaRPr>
          </a:p>
        </p:txBody>
      </p:sp>
      <p:sp>
        <p:nvSpPr>
          <p:cNvPr id="17416" name="Text Box 18"/>
          <p:cNvSpPr txBox="1">
            <a:spLocks noChangeArrowheads="1"/>
          </p:cNvSpPr>
          <p:nvPr/>
        </p:nvSpPr>
        <p:spPr bwMode="auto">
          <a:xfrm>
            <a:off x="1385699" y="2210078"/>
            <a:ext cx="2468945" cy="5693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" sz="2000" b="1" dirty="0" err="1">
                <a:solidFill>
                  <a:srgbClr val="6666FF"/>
                </a:solidFill>
              </a:rPr>
              <a:t>Mariví</a:t>
            </a:r>
            <a:r>
              <a:rPr lang="es-ES" sz="2000" b="1" dirty="0">
                <a:solidFill>
                  <a:srgbClr val="6666FF"/>
                </a:solidFill>
              </a:rPr>
              <a:t> </a:t>
            </a:r>
            <a:r>
              <a:rPr lang="es-ES" sz="2000" b="1" dirty="0" err="1" smtClean="0">
                <a:solidFill>
                  <a:srgbClr val="6666FF"/>
                </a:solidFill>
              </a:rPr>
              <a:t>Saneustaquio</a:t>
            </a:r>
            <a:endParaRPr lang="es-ES" sz="2000" b="1" dirty="0" smtClean="0">
              <a:solidFill>
                <a:srgbClr val="6666FF"/>
              </a:solidFill>
            </a:endParaRPr>
          </a:p>
          <a:p>
            <a:pPr algn="ctr" eaLnBrk="0" hangingPunct="0"/>
            <a:r>
              <a:rPr lang="es-ES" sz="1100" b="1" dirty="0" smtClean="0">
                <a:solidFill>
                  <a:srgbClr val="6666FF"/>
                </a:solidFill>
              </a:rPr>
              <a:t>(FPII)</a:t>
            </a:r>
            <a:r>
              <a:rPr lang="es-ES" sz="1100" b="1" dirty="0" smtClean="0">
                <a:solidFill>
                  <a:srgbClr val="6666FF"/>
                </a:solidFill>
              </a:rPr>
              <a:t> </a:t>
            </a:r>
            <a:endParaRPr lang="es-ES" sz="1100" b="1" dirty="0" smtClean="0">
              <a:solidFill>
                <a:srgbClr val="6666FF"/>
              </a:solidFill>
            </a:endParaRPr>
          </a:p>
        </p:txBody>
      </p:sp>
      <p:pic>
        <p:nvPicPr>
          <p:cNvPr id="17417" name="Picture 19" descr="BD2129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1325" y="2291040"/>
            <a:ext cx="53657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Text Box 20"/>
          <p:cNvSpPr txBox="1">
            <a:spLocks noChangeArrowheads="1"/>
          </p:cNvSpPr>
          <p:nvPr/>
        </p:nvSpPr>
        <p:spPr bwMode="auto">
          <a:xfrm>
            <a:off x="4887913" y="2230715"/>
            <a:ext cx="3382962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rgbClr val="6666FF"/>
                </a:solidFill>
                <a:sym typeface="Wingdings" pitchFamily="2" charset="2"/>
              </a:rPr>
              <a:t>Ayudante </a:t>
            </a:r>
            <a:r>
              <a:rPr lang="es-ES" sz="2000" b="1" dirty="0" err="1">
                <a:solidFill>
                  <a:srgbClr val="6666FF"/>
                </a:solidFill>
                <a:sym typeface="Wingdings" pitchFamily="2" charset="2"/>
              </a:rPr>
              <a:t>Invest</a:t>
            </a:r>
            <a:r>
              <a:rPr lang="es-ES" sz="2000" b="1" dirty="0">
                <a:solidFill>
                  <a:srgbClr val="6666FF"/>
                </a:solidFill>
                <a:sym typeface="Wingdings" pitchFamily="2" charset="2"/>
              </a:rPr>
              <a:t>. </a:t>
            </a:r>
            <a:r>
              <a:rPr lang="es-ES" sz="2000" b="1" dirty="0" smtClean="0">
                <a:solidFill>
                  <a:srgbClr val="6666FF"/>
                </a:solidFill>
                <a:sym typeface="Wingdings" pitchFamily="2" charset="2"/>
              </a:rPr>
              <a:t>CSIC</a:t>
            </a:r>
          </a:p>
          <a:p>
            <a:pPr algn="ctr" eaLnBrk="0" hangingPunct="0"/>
            <a:r>
              <a:rPr lang="es-ES" sz="2000" b="1" dirty="0">
                <a:solidFill>
                  <a:srgbClr val="6666FF"/>
                </a:solidFill>
              </a:rPr>
              <a:t>(hasta junio 2014</a:t>
            </a:r>
            <a:r>
              <a:rPr lang="es-ES" sz="2000" b="1" dirty="0" smtClean="0">
                <a:solidFill>
                  <a:srgbClr val="6666FF"/>
                </a:solidFill>
              </a:rPr>
              <a:t>)</a:t>
            </a:r>
            <a:endParaRPr lang="es-ES" sz="2000" b="1" dirty="0">
              <a:solidFill>
                <a:srgbClr val="6666FF"/>
              </a:solidFill>
            </a:endParaRPr>
          </a:p>
        </p:txBody>
      </p:sp>
      <p:sp>
        <p:nvSpPr>
          <p:cNvPr id="17419" name="Text Box 27"/>
          <p:cNvSpPr txBox="1">
            <a:spLocks noChangeArrowheads="1"/>
          </p:cNvSpPr>
          <p:nvPr/>
        </p:nvSpPr>
        <p:spPr bwMode="auto">
          <a:xfrm>
            <a:off x="1403350" y="3358088"/>
            <a:ext cx="1944688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" sz="2400" b="1">
                <a:solidFill>
                  <a:srgbClr val="008000"/>
                </a:solidFill>
              </a:rPr>
              <a:t> Temporal</a:t>
            </a:r>
          </a:p>
        </p:txBody>
      </p:sp>
      <p:sp>
        <p:nvSpPr>
          <p:cNvPr id="17420" name="Text Box 28"/>
          <p:cNvSpPr txBox="1">
            <a:spLocks noChangeArrowheads="1"/>
          </p:cNvSpPr>
          <p:nvPr/>
        </p:nvSpPr>
        <p:spPr bwMode="auto">
          <a:xfrm>
            <a:off x="1042988" y="1102003"/>
            <a:ext cx="1800225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>
              <a:buFontTx/>
              <a:buChar char="•"/>
            </a:pPr>
            <a:r>
              <a:rPr lang="es-ES" sz="2400" b="1">
                <a:solidFill>
                  <a:srgbClr val="008000"/>
                </a:solidFill>
              </a:rPr>
              <a:t> Fijo</a:t>
            </a:r>
          </a:p>
        </p:txBody>
      </p:sp>
      <p:sp>
        <p:nvSpPr>
          <p:cNvPr id="17424" name="Text Box 43"/>
          <p:cNvSpPr txBox="1">
            <a:spLocks noChangeArrowheads="1"/>
          </p:cNvSpPr>
          <p:nvPr/>
        </p:nvSpPr>
        <p:spPr bwMode="auto">
          <a:xfrm>
            <a:off x="1403350" y="4516963"/>
            <a:ext cx="2347913" cy="5492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" sz="2000" b="1" dirty="0">
                <a:solidFill>
                  <a:schemeClr val="tx1"/>
                </a:solidFill>
              </a:rPr>
              <a:t>Manuel </a:t>
            </a:r>
            <a:r>
              <a:rPr lang="es-ES" sz="2000" b="1" dirty="0" smtClean="0">
                <a:solidFill>
                  <a:schemeClr val="tx1"/>
                </a:solidFill>
              </a:rPr>
              <a:t>Monserrate</a:t>
            </a:r>
          </a:p>
          <a:p>
            <a:pPr algn="ctr" eaLnBrk="0" hangingPunct="0"/>
            <a:r>
              <a:rPr lang="es-ES" sz="1000" b="1" dirty="0" smtClean="0">
                <a:solidFill>
                  <a:schemeClr val="tx1"/>
                </a:solidFill>
              </a:rPr>
              <a:t>  (FP II)          </a:t>
            </a:r>
            <a:endParaRPr lang="es-ES" sz="1000" b="1" dirty="0">
              <a:solidFill>
                <a:schemeClr val="tx1"/>
              </a:solidFill>
            </a:endParaRPr>
          </a:p>
        </p:txBody>
      </p:sp>
      <p:pic>
        <p:nvPicPr>
          <p:cNvPr id="17425" name="Picture 44" descr="BD2129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1325" y="4542363"/>
            <a:ext cx="534988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6" name="Text Box 45"/>
          <p:cNvSpPr txBox="1">
            <a:spLocks noChangeArrowheads="1"/>
          </p:cNvSpPr>
          <p:nvPr/>
        </p:nvSpPr>
        <p:spPr bwMode="auto">
          <a:xfrm>
            <a:off x="4788024" y="4509120"/>
            <a:ext cx="3960440" cy="4001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Contrato MICINN            </a:t>
            </a:r>
            <a:r>
              <a:rPr lang="es-ES" sz="1600" b="1" dirty="0" smtClean="0">
                <a:solidFill>
                  <a:srgbClr val="008000"/>
                </a:solidFill>
                <a:sym typeface="Wingdings" pitchFamily="2" charset="2"/>
              </a:rPr>
              <a:t>  </a:t>
            </a:r>
            <a:endParaRPr lang="es-ES" sz="1600" b="1" dirty="0" smtClean="0">
              <a:solidFill>
                <a:schemeClr val="tx1"/>
              </a:solidFill>
              <a:sym typeface="Wingdings" pitchFamily="2" charset="2"/>
            </a:endParaRPr>
          </a:p>
        </p:txBody>
      </p:sp>
      <p:pic>
        <p:nvPicPr>
          <p:cNvPr id="17429" name="Picture 13" descr="BD21298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1449" y="5182269"/>
            <a:ext cx="53657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43"/>
          <p:cNvSpPr txBox="1">
            <a:spLocks noChangeArrowheads="1"/>
          </p:cNvSpPr>
          <p:nvPr/>
        </p:nvSpPr>
        <p:spPr bwMode="auto">
          <a:xfrm>
            <a:off x="1613240" y="5157192"/>
            <a:ext cx="1928733" cy="55399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algn="ctr" eaLnBrk="0" hangingPunct="0"/>
            <a:r>
              <a:rPr lang="es-ES" sz="2000" b="1" dirty="0" smtClean="0">
                <a:solidFill>
                  <a:schemeClr val="tx1"/>
                </a:solidFill>
              </a:rPr>
              <a:t>Agustín </a:t>
            </a:r>
            <a:r>
              <a:rPr lang="es-ES" sz="2000" b="1" dirty="0" err="1" smtClean="0">
                <a:solidFill>
                  <a:schemeClr val="tx1"/>
                </a:solidFill>
              </a:rPr>
              <a:t>Barjola</a:t>
            </a:r>
            <a:endParaRPr lang="es-ES" sz="2000" b="1" dirty="0" smtClean="0">
              <a:solidFill>
                <a:schemeClr val="tx1"/>
              </a:solidFill>
            </a:endParaRPr>
          </a:p>
          <a:p>
            <a:pPr algn="ctr" eaLnBrk="0" hangingPunct="0"/>
            <a:r>
              <a:rPr lang="es-ES" sz="1000" b="1" dirty="0" smtClean="0">
                <a:solidFill>
                  <a:schemeClr val="tx1"/>
                </a:solidFill>
              </a:rPr>
              <a:t>  (FP II)          </a:t>
            </a:r>
            <a:endParaRPr lang="es-ES" sz="1000" b="1" dirty="0">
              <a:solidFill>
                <a:schemeClr val="tx1"/>
              </a:solidFill>
            </a:endParaRPr>
          </a:p>
        </p:txBody>
      </p:sp>
      <p:sp>
        <p:nvSpPr>
          <p:cNvPr id="24" name="Text Box 45"/>
          <p:cNvSpPr txBox="1">
            <a:spLocks noChangeArrowheads="1"/>
          </p:cNvSpPr>
          <p:nvPr/>
        </p:nvSpPr>
        <p:spPr bwMode="auto">
          <a:xfrm>
            <a:off x="4788024" y="5117122"/>
            <a:ext cx="3960440" cy="707886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Contrato INEM </a:t>
            </a:r>
          </a:p>
          <a:p>
            <a:pPr algn="ctr" eaLnBrk="0" hangingPunct="0"/>
            <a:r>
              <a:rPr lang="es-ES" sz="1600" b="1" dirty="0" smtClean="0">
                <a:solidFill>
                  <a:schemeClr val="tx1"/>
                </a:solidFill>
                <a:sym typeface="Wingdings" pitchFamily="2" charset="2"/>
              </a:rPr>
              <a:t>(octubre 2014 - marzo 2015)</a:t>
            </a:r>
            <a:r>
              <a:rPr lang="es-ES" sz="2000" b="1" dirty="0" smtClean="0">
                <a:solidFill>
                  <a:schemeClr val="tx1"/>
                </a:solidFill>
                <a:sym typeface="Wingdings" pitchFamily="2" charset="2"/>
              </a:rPr>
              <a:t>             </a:t>
            </a:r>
            <a:r>
              <a:rPr lang="es-ES" sz="1600" b="1" dirty="0" smtClean="0">
                <a:solidFill>
                  <a:srgbClr val="008000"/>
                </a:solidFill>
                <a:sym typeface="Wingdings" pitchFamily="2" charset="2"/>
              </a:rPr>
              <a:t>  </a:t>
            </a:r>
            <a:endParaRPr lang="es-ES" sz="1600" b="1" dirty="0" smtClean="0">
              <a:solidFill>
                <a:schemeClr val="tx1"/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477963"/>
            <a:ext cx="52022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477963"/>
            <a:ext cx="52022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130" y="1412776"/>
            <a:ext cx="3494062" cy="465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114" y="3700797"/>
            <a:ext cx="2134533" cy="1600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955" y="1772816"/>
            <a:ext cx="3955802" cy="296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411" y="1773610"/>
            <a:ext cx="2399941" cy="1799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189038"/>
            <a:ext cx="5202237" cy="44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477963"/>
            <a:ext cx="52022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477963"/>
            <a:ext cx="52022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477963"/>
            <a:ext cx="52022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477963"/>
            <a:ext cx="52022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477963"/>
            <a:ext cx="52022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ChangeArrowheads="1"/>
          </p:cNvSpPr>
          <p:nvPr/>
        </p:nvSpPr>
        <p:spPr bwMode="auto">
          <a:xfrm>
            <a:off x="684213" y="476250"/>
            <a:ext cx="7777162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63525" indent="1588" algn="ctr" defTabSz="622300" eaLnBrk="0" hangingPunct="0"/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SERVICIOS OFERTADOS (1)</a:t>
            </a:r>
          </a:p>
          <a:p>
            <a:pPr marL="263525" indent="1588" defTabSz="622300" eaLnBrk="0" hangingPunct="0"/>
            <a:endParaRPr lang="es-ES" sz="800" b="1" dirty="0">
              <a:solidFill>
                <a:srgbClr val="008000"/>
              </a:solidFill>
            </a:endParaRPr>
          </a:p>
          <a:p>
            <a:pPr marL="263525" indent="1588" defTabSz="622300" eaLnBrk="0" hangingPunct="0">
              <a:spcBef>
                <a:spcPct val="20000"/>
              </a:spcBef>
              <a:buFontTx/>
              <a:buAutoNum type="arabicPeriod"/>
            </a:pPr>
            <a:endParaRPr lang="es-ES" sz="1200" b="1" dirty="0" smtClean="0">
              <a:solidFill>
                <a:srgbClr val="0000FF"/>
              </a:solidFill>
            </a:endParaRPr>
          </a:p>
          <a:p>
            <a:pPr marL="263525" indent="1588" defTabSz="622300" eaLnBrk="0" hangingPunct="0">
              <a:spcBef>
                <a:spcPct val="20000"/>
              </a:spcBef>
              <a:buFontTx/>
              <a:buAutoNum type="arabicPeriod"/>
            </a:pPr>
            <a:r>
              <a:rPr lang="es-ES" sz="1800" b="1" dirty="0" smtClean="0">
                <a:solidFill>
                  <a:srgbClr val="0000FF"/>
                </a:solidFill>
              </a:rPr>
              <a:t>- </a:t>
            </a:r>
            <a:r>
              <a:rPr lang="es-ES" sz="1800" b="1" dirty="0">
                <a:solidFill>
                  <a:srgbClr val="0000FF"/>
                </a:solidFill>
              </a:rPr>
              <a:t>Diseño y simulación</a:t>
            </a:r>
          </a:p>
          <a:p>
            <a:pPr marL="444500" lvl="1" defTabSz="622300" eaLnBrk="0" hangingPunct="0"/>
            <a:endParaRPr lang="es-ES" sz="800" b="1" dirty="0">
              <a:solidFill>
                <a:srgbClr val="0000FF"/>
              </a:solidFill>
            </a:endParaRPr>
          </a:p>
          <a:p>
            <a:pPr marL="263525" indent="1588" defTabSz="622300" eaLnBrk="0" hangingPunct="0"/>
            <a:r>
              <a:rPr lang="es-ES" sz="1800" b="1" dirty="0"/>
              <a:t>	</a:t>
            </a:r>
            <a:r>
              <a:rPr lang="es-ES" sz="1600" dirty="0"/>
              <a:t>Se ofrece un servicio de </a:t>
            </a:r>
            <a:r>
              <a:rPr lang="es-ES" sz="1600" b="1" dirty="0"/>
              <a:t>diseño de componentes y ensamblajes,</a:t>
            </a:r>
            <a:r>
              <a:rPr lang="es-ES" sz="1600" dirty="0"/>
              <a:t> </a:t>
            </a:r>
            <a:r>
              <a:rPr lang="es-ES" sz="1600" b="1" dirty="0"/>
              <a:t>análisis por elementos finitos (FEA)</a:t>
            </a:r>
            <a:r>
              <a:rPr lang="es-ES" sz="1600" dirty="0"/>
              <a:t>, </a:t>
            </a:r>
            <a:r>
              <a:rPr lang="es-ES" sz="1600" b="1" dirty="0"/>
              <a:t>presentaciones</a:t>
            </a:r>
            <a:r>
              <a:rPr lang="es-ES" sz="1600" dirty="0"/>
              <a:t>, etc.</a:t>
            </a:r>
          </a:p>
          <a:p>
            <a:pPr marL="263525" indent="1588" defTabSz="622300" eaLnBrk="0" hangingPunct="0"/>
            <a:r>
              <a:rPr lang="es-ES" sz="1600" dirty="0"/>
              <a:t>	- Software </a:t>
            </a:r>
            <a:r>
              <a:rPr lang="es-ES" sz="1600" b="1" dirty="0" err="1"/>
              <a:t>SolidWorks</a:t>
            </a:r>
            <a:r>
              <a:rPr lang="es-ES" sz="1600" b="1" dirty="0"/>
              <a:t> Office</a:t>
            </a:r>
            <a:r>
              <a:rPr lang="es-ES" b="1" i="1" dirty="0"/>
              <a:t>®</a:t>
            </a:r>
            <a:r>
              <a:rPr lang="es-ES" sz="1600" dirty="0"/>
              <a:t> (30 licencias en red) incluyendo:</a:t>
            </a:r>
          </a:p>
          <a:p>
            <a:pPr marL="1665288" lvl="2" indent="-342900" defTabSz="622300" eaLnBrk="0" hangingPunct="0">
              <a:buFontTx/>
              <a:buChar char="•"/>
            </a:pPr>
            <a:r>
              <a:rPr lang="es-ES" sz="1600" b="1" dirty="0" err="1"/>
              <a:t>SolidWorks</a:t>
            </a:r>
            <a:r>
              <a:rPr lang="es-ES" sz="1600" b="1" dirty="0"/>
              <a:t>: </a:t>
            </a:r>
            <a:r>
              <a:rPr lang="es-ES" sz="1600" dirty="0"/>
              <a:t>Diseño de componentes, ensamblajes y generación de planos. 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r>
              <a:rPr lang="es-ES" sz="1600" b="1" dirty="0" err="1"/>
              <a:t>SolidWorks</a:t>
            </a:r>
            <a:r>
              <a:rPr lang="es-ES" sz="1600" b="1" dirty="0"/>
              <a:t> </a:t>
            </a:r>
            <a:r>
              <a:rPr lang="es-ES" sz="1600" b="1" dirty="0" err="1"/>
              <a:t>Simulation</a:t>
            </a:r>
            <a:r>
              <a:rPr lang="es-ES" sz="1600" b="1" dirty="0"/>
              <a:t>:</a:t>
            </a:r>
            <a:r>
              <a:rPr lang="es-ES" sz="1600" dirty="0"/>
              <a:t> F.E.A. resistencia, deformaciones, análisis térmicos, análisis dinámico. 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r>
              <a:rPr lang="es-ES" sz="1600" b="1" dirty="0" err="1"/>
              <a:t>PhotoWorks</a:t>
            </a:r>
            <a:r>
              <a:rPr lang="es-ES" sz="1600" b="1" dirty="0"/>
              <a:t> y </a:t>
            </a:r>
            <a:r>
              <a:rPr lang="es-ES" sz="1600" b="1" dirty="0" err="1"/>
              <a:t>Animator</a:t>
            </a:r>
            <a:r>
              <a:rPr lang="es-ES" sz="1600" b="1" dirty="0"/>
              <a:t>:</a:t>
            </a:r>
            <a:r>
              <a:rPr lang="es-ES" sz="1600" dirty="0"/>
              <a:t> Presentaciones fotorrealistas y animadas de componentes y ensamblajes.</a:t>
            </a:r>
          </a:p>
          <a:p>
            <a:pPr marL="263525" indent="1588" defTabSz="622300" eaLnBrk="0" hangingPunct="0">
              <a:spcBef>
                <a:spcPct val="20000"/>
              </a:spcBef>
            </a:pPr>
            <a:r>
              <a:rPr lang="es-ES" sz="1600" dirty="0"/>
              <a:t> 	Realizamos estos análisis y trabajos en la unidad, pero </a:t>
            </a:r>
            <a:r>
              <a:rPr lang="es-ES" sz="1600" b="1" dirty="0"/>
              <a:t>también se facilita la 	instalación de los programas y su licencia</a:t>
            </a:r>
            <a:r>
              <a:rPr lang="es-ES" sz="1600" dirty="0"/>
              <a:t> para que los use quien lo desee.</a:t>
            </a:r>
          </a:p>
          <a:p>
            <a:pPr marL="263525" indent="1588" defTabSz="622300" eaLnBrk="0" hangingPunct="0">
              <a:spcBef>
                <a:spcPct val="20000"/>
              </a:spcBef>
            </a:pPr>
            <a:r>
              <a:rPr lang="es-ES" sz="1600" dirty="0"/>
              <a:t>	- Otros paquetes de software: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r>
              <a:rPr lang="es-ES" sz="1600" dirty="0"/>
              <a:t>Modelado 3D y modificación de planos:  </a:t>
            </a:r>
            <a:r>
              <a:rPr lang="es-ES" sz="1600" b="1" dirty="0"/>
              <a:t>Inventor, </a:t>
            </a:r>
            <a:r>
              <a:rPr lang="es-ES" sz="1600" b="1" dirty="0" err="1"/>
              <a:t>Autocad</a:t>
            </a:r>
            <a:r>
              <a:rPr lang="es-ES" sz="1600" b="1" dirty="0"/>
              <a:t> </a:t>
            </a:r>
            <a:r>
              <a:rPr lang="es-ES" sz="1600" b="1" dirty="0">
                <a:cs typeface="Times New Roman" pitchFamily="18" charset="0"/>
              </a:rPr>
              <a:t>→</a:t>
            </a:r>
            <a:r>
              <a:rPr lang="es-ES" sz="1600" b="1" dirty="0"/>
              <a:t> CSIC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r>
              <a:rPr lang="es-ES" sz="1600" dirty="0"/>
              <a:t>Uso de software especializado para F.E.A.:</a:t>
            </a:r>
            <a:r>
              <a:rPr lang="es-ES" b="1" dirty="0"/>
              <a:t>  </a:t>
            </a:r>
            <a:r>
              <a:rPr lang="es-ES" sz="1600" b="1" dirty="0" err="1"/>
              <a:t>Ansys</a:t>
            </a:r>
            <a:r>
              <a:rPr lang="es-ES" sz="1600" b="1" dirty="0"/>
              <a:t> → CERN</a:t>
            </a:r>
          </a:p>
          <a:p>
            <a:pPr marL="1665288" lvl="2" indent="-342900" defTabSz="622300" eaLnBrk="0" hangingPunct="0">
              <a:spcBef>
                <a:spcPct val="20000"/>
              </a:spcBef>
              <a:buFontTx/>
              <a:buChar char="•"/>
            </a:pPr>
            <a:endParaRPr lang="es-ES" sz="1600" b="1" dirty="0"/>
          </a:p>
          <a:p>
            <a:pPr marL="263525" indent="1588" defTabSz="622300" eaLnBrk="0" hangingPunct="0">
              <a:spcBef>
                <a:spcPct val="20000"/>
              </a:spcBef>
            </a:pPr>
            <a:endParaRPr lang="es-ES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477963"/>
            <a:ext cx="52022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617" y="1477963"/>
            <a:ext cx="5768677" cy="432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477963"/>
            <a:ext cx="52022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477963"/>
            <a:ext cx="52022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477963"/>
            <a:ext cx="52022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477963"/>
            <a:ext cx="52022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74" y="1628800"/>
            <a:ext cx="7712992" cy="4248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60052"/>
            <a:ext cx="6624736" cy="496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428" y="1268760"/>
            <a:ext cx="3602107" cy="4801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54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14556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684213" y="404813"/>
            <a:ext cx="784860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SERVICIOS OFERTADOS (2</a:t>
            </a:r>
            <a:r>
              <a:rPr lang="es-ES" sz="2400" b="1" dirty="0" smtClean="0">
                <a:solidFill>
                  <a:srgbClr val="008000"/>
                </a:solidFill>
              </a:rPr>
              <a:t>)</a:t>
            </a:r>
          </a:p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200" b="1" dirty="0">
              <a:solidFill>
                <a:srgbClr val="008000"/>
              </a:solidFill>
            </a:endParaRPr>
          </a:p>
          <a:p>
            <a:pPr marL="180975" lvl="1" indent="9525" defTabSz="279400" eaLnBrk="0" hangingPunct="0">
              <a:spcBef>
                <a:spcPct val="20000"/>
              </a:spcBef>
              <a:buFontTx/>
              <a:buAutoNum type="arabicPeriod" startAt="2"/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- Fabricación, montaje y medida.</a:t>
            </a: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	Se dispone de un taller con equipamiento para la fabricación y montaje de dispositivos mecánicos. En la unidad se puede (dentro de nuestras posibilidades) </a:t>
            </a:r>
            <a:r>
              <a:rPr lang="es-ES" sz="1600" b="1" dirty="0"/>
              <a:t>fabricar, montar y</a:t>
            </a:r>
            <a:r>
              <a:rPr lang="es-ES" sz="1600" dirty="0"/>
              <a:t> </a:t>
            </a:r>
            <a:r>
              <a:rPr lang="es-ES" sz="1600" b="1" dirty="0"/>
              <a:t>medir </a:t>
            </a:r>
            <a:r>
              <a:rPr lang="es-ES" sz="1600" dirty="0"/>
              <a:t>tanto diseños propios, como aquellos de los que se nos facilite plano o una pieza de muestra.  </a:t>
            </a:r>
            <a:r>
              <a:rPr lang="es-ES" sz="1600" dirty="0">
                <a:solidFill>
                  <a:schemeClr val="tx1"/>
                </a:solidFill>
              </a:rPr>
              <a:t>En nuestro centro es habitual la diversidad y unicidad de los trabajos → dificultad adquirir “</a:t>
            </a:r>
            <a:r>
              <a:rPr lang="es-ES" sz="1600" dirty="0" err="1">
                <a:solidFill>
                  <a:schemeClr val="tx1"/>
                </a:solidFill>
              </a:rPr>
              <a:t>expertise</a:t>
            </a:r>
            <a:r>
              <a:rPr lang="es-ES" sz="1600" dirty="0">
                <a:solidFill>
                  <a:schemeClr val="tx1"/>
                </a:solidFill>
              </a:rPr>
              <a:t>” en algunas tareas.</a:t>
            </a:r>
            <a:endParaRPr lang="es-ES" sz="1600" dirty="0"/>
          </a:p>
          <a:p>
            <a:pPr marL="180975" lvl="1" indent="9525" defTabSz="279400" eaLnBrk="0" hangingPunct="0">
              <a:spcBef>
                <a:spcPct val="40000"/>
              </a:spcBef>
              <a:buFontTx/>
              <a:buAutoNum type="arabicPeriod" startAt="3"/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- Préstamo de herramientas.</a:t>
            </a: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	El préstamo de herramientas del taller de carácter general está abierto a todo el personal del IFIC para su uso en otros laboratorios del Instituto.</a:t>
            </a:r>
          </a:p>
          <a:p>
            <a:pPr marL="180975" lvl="1" indent="9525" defTabSz="279400" eaLnBrk="0" hangingPunct="0">
              <a:spcBef>
                <a:spcPct val="40000"/>
              </a:spcBef>
              <a:buFontTx/>
              <a:buAutoNum type="arabicPeriod" startAt="4"/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- Asesoramiento.</a:t>
            </a: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	Se ofrece </a:t>
            </a:r>
            <a:r>
              <a:rPr lang="es-ES" sz="1600" b="1" dirty="0"/>
              <a:t>asesoramiento</a:t>
            </a:r>
            <a:r>
              <a:rPr lang="es-ES" sz="1600" dirty="0"/>
              <a:t> sobre solución a problemas de carácter mecánico, </a:t>
            </a:r>
            <a:r>
              <a:rPr lang="es-ES" sz="1600" b="1" dirty="0"/>
              <a:t>empresas</a:t>
            </a:r>
            <a:r>
              <a:rPr lang="es-ES" sz="1600" dirty="0"/>
              <a:t> para realizar los trabajos que no se puedan realizar en nuestro taller, </a:t>
            </a:r>
            <a:r>
              <a:rPr lang="es-ES" sz="1600" b="1" dirty="0"/>
              <a:t>material</a:t>
            </a:r>
            <a:r>
              <a:rPr lang="es-ES" sz="1600" dirty="0"/>
              <a:t> a emplear en determinado diseño, etc</a:t>
            </a:r>
            <a:r>
              <a:rPr lang="es-ES" dirty="0"/>
              <a:t>.</a:t>
            </a:r>
          </a:p>
          <a:p>
            <a:pPr marL="180975" lvl="1" indent="9525" defTabSz="279400" eaLnBrk="0" hangingPunct="0">
              <a:spcBef>
                <a:spcPct val="40000"/>
              </a:spcBef>
              <a:buFontTx/>
              <a:buAutoNum type="arabicPeriod" startAt="5"/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- Compras.</a:t>
            </a:r>
            <a:endParaRPr lang="es-ES" sz="1800" dirty="0">
              <a:sym typeface="ZapfDingbats" pitchFamily="82" charset="2"/>
            </a:endParaRPr>
          </a:p>
          <a:p>
            <a:pPr marL="180975" lvl="1" indent="9525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600" dirty="0"/>
              <a:t>	Se puede tramitar compras de materiales, herramientas y/o equipos para aplicaciones mecánicas (</a:t>
            </a:r>
            <a:r>
              <a:rPr lang="es-ES" dirty="0"/>
              <a:t>a proveedores que acepten nuestras condiciones de compra</a:t>
            </a:r>
            <a:r>
              <a:rPr lang="es-ES" sz="1600" dirty="0"/>
              <a:t>).  También se ofrece un servicio seguimiento de los trabajos que se vayan a realizar en empresas.</a:t>
            </a:r>
            <a:r>
              <a:rPr lang="es-ES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477963"/>
            <a:ext cx="52022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131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2"/>
            <a:ext cx="5769379" cy="4325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5565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 dirty="0">
                <a:solidFill>
                  <a:srgbClr val="008000"/>
                </a:solidFill>
              </a:rPr>
              <a:t>MECÁNICA - TRABAJOS REALIZADOS - FABRICACIÓN</a:t>
            </a:r>
            <a:endParaRPr lang="es-ES" sz="2200" b="1" dirty="0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24004" y="1593552"/>
            <a:ext cx="2926258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93553"/>
            <a:ext cx="52022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42936"/>
            <a:ext cx="8194723" cy="492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0088" y="1477963"/>
            <a:ext cx="5202237" cy="390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9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ChangeArrowheads="1"/>
          </p:cNvSpPr>
          <p:nvPr/>
        </p:nvSpPr>
        <p:spPr bwMode="auto">
          <a:xfrm>
            <a:off x="468313" y="549275"/>
            <a:ext cx="8207375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200" b="1">
                <a:solidFill>
                  <a:srgbClr val="008000"/>
                </a:solidFill>
              </a:rPr>
              <a:t>MECÁNICA - TRABAJOS REALIZADOS - FABRICACIÓN</a:t>
            </a:r>
            <a:endParaRPr lang="es-ES" sz="2200" b="1">
              <a:solidFill>
                <a:srgbClr val="990000"/>
              </a:solidFill>
            </a:endParaRP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>
              <a:solidFill>
                <a:srgbClr val="990000"/>
              </a:solidFill>
            </a:endParaRPr>
          </a:p>
        </p:txBody>
      </p:sp>
      <p:sp>
        <p:nvSpPr>
          <p:cNvPr id="174086" name="Rectangle 6"/>
          <p:cNvSpPr>
            <a:spLocks noChangeArrowheads="1"/>
          </p:cNvSpPr>
          <p:nvPr/>
        </p:nvSpPr>
        <p:spPr bwMode="auto">
          <a:xfrm>
            <a:off x="2987824" y="1196752"/>
            <a:ext cx="2317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800" b="1" dirty="0">
                <a:solidFill>
                  <a:schemeClr val="tx1"/>
                </a:solidFill>
              </a:rPr>
              <a:t>En empresas externas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37327"/>
            <a:ext cx="4411464" cy="418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Rectangle 2"/>
          <p:cNvSpPr>
            <a:spLocks noChangeArrowheads="1"/>
          </p:cNvSpPr>
          <p:nvPr/>
        </p:nvSpPr>
        <p:spPr bwMode="auto">
          <a:xfrm>
            <a:off x="539750" y="476250"/>
            <a:ext cx="61944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>
                <a:solidFill>
                  <a:srgbClr val="008000"/>
                </a:solidFill>
              </a:rPr>
              <a:t>MECÁNICA - NECESIDADES</a:t>
            </a:r>
          </a:p>
        </p:txBody>
      </p:sp>
      <p:sp>
        <p:nvSpPr>
          <p:cNvPr id="159746" name="Text Box 5"/>
          <p:cNvSpPr txBox="1">
            <a:spLocks noChangeArrowheads="1"/>
          </p:cNvSpPr>
          <p:nvPr/>
        </p:nvSpPr>
        <p:spPr bwMode="auto">
          <a:xfrm>
            <a:off x="539750" y="957263"/>
            <a:ext cx="3008313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177800" indent="-177800" eaLnBrk="0" hangingPunct="0">
              <a:buFontTx/>
              <a:buChar char="•"/>
            </a:pPr>
            <a:r>
              <a:rPr lang="es-ES" sz="2000" b="1" u="sng"/>
              <a:t>INFRAESTRUCTURA:</a:t>
            </a:r>
          </a:p>
        </p:txBody>
      </p:sp>
      <p:pic>
        <p:nvPicPr>
          <p:cNvPr id="159754" name="Picture 10" descr="http://3.bp.blogspot.com/_O2z1yGiurLk/TSY5imQU6gI/AAAAAAAAA3g/PG9OZS9_n8A/s1600/carta_reyes0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39249" y="476672"/>
            <a:ext cx="2065199" cy="2664296"/>
          </a:xfrm>
          <a:prstGeom prst="rect">
            <a:avLst/>
          </a:prstGeom>
          <a:solidFill>
            <a:schemeClr val="accent1"/>
          </a:solidFill>
          <a:scene3d>
            <a:camera prst="orthographicFront"/>
            <a:lightRig rig="threePt" dir="t"/>
          </a:scene3d>
          <a:sp3d prstMaterial="matte"/>
        </p:spPr>
      </p:pic>
      <p:sp>
        <p:nvSpPr>
          <p:cNvPr id="159747" name="Text Box 6"/>
          <p:cNvSpPr txBox="1">
            <a:spLocks noChangeArrowheads="1"/>
          </p:cNvSpPr>
          <p:nvPr/>
        </p:nvSpPr>
        <p:spPr bwMode="auto">
          <a:xfrm>
            <a:off x="755576" y="1340768"/>
            <a:ext cx="7772400" cy="4555093"/>
          </a:xfrm>
          <a:prstGeom prst="rect">
            <a:avLst/>
          </a:prstGeom>
          <a:noFill/>
          <a:ln w="12700">
            <a:solidFill>
              <a:srgbClr val="8000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2200" b="1" dirty="0">
                <a:solidFill>
                  <a:srgbClr val="800000"/>
                </a:solidFill>
              </a:rPr>
              <a:t> Corto </a:t>
            </a:r>
            <a:r>
              <a:rPr lang="es-ES" sz="2200" b="1" dirty="0" smtClean="0">
                <a:solidFill>
                  <a:srgbClr val="800000"/>
                </a:solidFill>
              </a:rPr>
              <a:t>plazo</a:t>
            </a:r>
            <a:endParaRPr lang="es-ES" sz="1800" b="1" dirty="0">
              <a:solidFill>
                <a:srgbClr val="0000FF"/>
              </a:solidFill>
              <a:cs typeface="Times New Roman" pitchFamily="18" charset="0"/>
            </a:endParaRP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00FF"/>
                </a:solidFill>
                <a:cs typeface="Times New Roman" pitchFamily="18" charset="0"/>
              </a:rPr>
              <a:t> Sustituir t</a:t>
            </a:r>
            <a:r>
              <a:rPr lang="es-ES" sz="1800" b="1" dirty="0" smtClean="0">
                <a:solidFill>
                  <a:srgbClr val="0000FF"/>
                </a:solidFill>
                <a:cs typeface="Times New Roman" pitchFamily="18" charset="0"/>
              </a:rPr>
              <a:t>orno manual </a:t>
            </a:r>
            <a:r>
              <a:rPr lang="es-ES" sz="1800" b="1" dirty="0">
                <a:solidFill>
                  <a:srgbClr val="0000FF"/>
                </a:solidFill>
                <a:cs typeface="Times New Roman" pitchFamily="18" charset="0"/>
              </a:rPr>
              <a:t>más antiguo</a:t>
            </a: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 Máquina sencilla para cortar planchas de </a:t>
            </a:r>
            <a:r>
              <a:rPr lang="es-ES" sz="1800" b="1" dirty="0" smtClean="0">
                <a:solidFill>
                  <a:srgbClr val="0000FF"/>
                </a:solidFill>
              </a:rPr>
              <a:t>material         </a:t>
            </a:r>
            <a:endParaRPr lang="es-ES" sz="1800" b="1" dirty="0">
              <a:solidFill>
                <a:srgbClr val="0000FF"/>
              </a:solidFill>
            </a:endParaRP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 Accesorios para máquinas de medición y mecanizado</a:t>
            </a:r>
            <a:r>
              <a:rPr lang="es-ES" sz="1800" b="1" dirty="0" smtClean="0">
                <a:solidFill>
                  <a:srgbClr val="0000FF"/>
                </a:solidFill>
              </a:rPr>
              <a:t>.</a:t>
            </a:r>
          </a:p>
          <a:p>
            <a:pPr marL="179388" lvl="1" algn="just" defTabSz="266700" eaLnBrk="0" hangingPunct="0">
              <a:tabLst>
                <a:tab pos="533400" algn="l"/>
                <a:tab pos="1346200" algn="l"/>
              </a:tabLst>
            </a:pPr>
            <a:endParaRPr lang="es-ES" sz="1800" b="1" dirty="0">
              <a:solidFill>
                <a:srgbClr val="0000FF"/>
              </a:solidFill>
            </a:endParaRPr>
          </a:p>
          <a:p>
            <a:pPr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2200" b="1" dirty="0">
                <a:solidFill>
                  <a:srgbClr val="800000"/>
                </a:solidFill>
              </a:rPr>
              <a:t> Medio plazo</a:t>
            </a: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8000"/>
                </a:solidFill>
              </a:rPr>
              <a:t> Centro de Mecanizado y Torno CNC para piezas de mayores </a:t>
            </a:r>
            <a:r>
              <a:rPr lang="es-ES" sz="1800" b="1" dirty="0" smtClean="0">
                <a:solidFill>
                  <a:srgbClr val="008000"/>
                </a:solidFill>
              </a:rPr>
              <a:t>dimensiones</a:t>
            </a:r>
            <a:endParaRPr lang="es-ES" sz="1800" b="1" dirty="0">
              <a:solidFill>
                <a:srgbClr val="FF0066"/>
              </a:solidFill>
            </a:endParaRP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_tradnl" sz="1800" b="1" dirty="0">
                <a:solidFill>
                  <a:srgbClr val="008000"/>
                </a:solidFill>
              </a:rPr>
              <a:t> Soldadora orbital para tubos de acero </a:t>
            </a:r>
            <a:r>
              <a:rPr lang="es-ES_tradnl" sz="1800" b="1" dirty="0" err="1">
                <a:solidFill>
                  <a:srgbClr val="008000"/>
                </a:solidFill>
              </a:rPr>
              <a:t>inox</a:t>
            </a:r>
            <a:r>
              <a:rPr lang="es-ES_tradnl" sz="1800" b="1" dirty="0">
                <a:solidFill>
                  <a:srgbClr val="008000"/>
                </a:solidFill>
              </a:rPr>
              <a:t>.</a:t>
            </a: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8000"/>
                </a:solidFill>
              </a:rPr>
              <a:t> Software especializado CAD y FEA: ↑ </a:t>
            </a:r>
            <a:r>
              <a:rPr lang="es-ES" sz="1800" b="1" dirty="0" smtClean="0">
                <a:solidFill>
                  <a:srgbClr val="008000"/>
                </a:solidFill>
              </a:rPr>
              <a:t>coste</a:t>
            </a:r>
          </a:p>
          <a:p>
            <a:pPr marL="179388" lvl="1" algn="just" defTabSz="266700" eaLnBrk="0" hangingPunct="0">
              <a:tabLst>
                <a:tab pos="533400" algn="l"/>
                <a:tab pos="1346200" algn="l"/>
              </a:tabLst>
            </a:pPr>
            <a:endParaRPr lang="es-ES" sz="2200" b="1" dirty="0">
              <a:solidFill>
                <a:srgbClr val="800000"/>
              </a:solidFill>
            </a:endParaRPr>
          </a:p>
          <a:p>
            <a:pPr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2200" b="1" dirty="0">
                <a:solidFill>
                  <a:srgbClr val="800000"/>
                </a:solidFill>
              </a:rPr>
              <a:t> Otras máquinas que ampliarían notablemente la tipología de piezas </a:t>
            </a:r>
            <a:r>
              <a:rPr lang="es-ES" sz="2200" b="1" dirty="0" err="1">
                <a:solidFill>
                  <a:srgbClr val="800000"/>
                </a:solidFill>
              </a:rPr>
              <a:t>fabricables</a:t>
            </a:r>
            <a:r>
              <a:rPr lang="es-ES" sz="2200" b="1" dirty="0">
                <a:solidFill>
                  <a:srgbClr val="800000"/>
                </a:solidFill>
              </a:rPr>
              <a:t> en el IFIC.</a:t>
            </a: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2060"/>
                </a:solidFill>
              </a:rPr>
              <a:t> Máquina de corte por hilo</a:t>
            </a: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 smtClean="0">
                <a:solidFill>
                  <a:srgbClr val="002060"/>
                </a:solidFill>
              </a:rPr>
              <a:t> Máquina de </a:t>
            </a:r>
            <a:r>
              <a:rPr lang="es-ES" sz="1800" b="1" dirty="0" err="1" smtClean="0">
                <a:solidFill>
                  <a:srgbClr val="002060"/>
                </a:solidFill>
              </a:rPr>
              <a:t>prototipado</a:t>
            </a:r>
            <a:r>
              <a:rPr lang="es-ES" sz="1800" b="1" dirty="0" smtClean="0">
                <a:solidFill>
                  <a:srgbClr val="002060"/>
                </a:solidFill>
              </a:rPr>
              <a:t> rápido </a:t>
            </a:r>
            <a:r>
              <a:rPr lang="es-ES" sz="1800" b="1" dirty="0">
                <a:solidFill>
                  <a:srgbClr val="002060"/>
                </a:solidFill>
              </a:rPr>
              <a:t>de bajo coste</a:t>
            </a:r>
          </a:p>
          <a:p>
            <a:pPr marL="179388" lvl="1" algn="just" defTabSz="266700" eaLnBrk="0" hangingPunct="0">
              <a:buFont typeface="Wingdings" pitchFamily="2" charset="2"/>
              <a:buChar char="§"/>
              <a:tabLst>
                <a:tab pos="533400" algn="l"/>
                <a:tab pos="1346200" algn="l"/>
              </a:tabLst>
            </a:pPr>
            <a:r>
              <a:rPr lang="es-ES" sz="1800" b="1" dirty="0">
                <a:solidFill>
                  <a:srgbClr val="002060"/>
                </a:solidFill>
              </a:rPr>
              <a:t> Máquina de corte por agua </a:t>
            </a:r>
            <a:r>
              <a:rPr lang="es-ES" sz="1800" b="1" dirty="0">
                <a:solidFill>
                  <a:srgbClr val="008000"/>
                </a:solidFill>
              </a:rPr>
              <a:t> </a:t>
            </a:r>
            <a:endParaRPr lang="es-ES" sz="1600" b="1" dirty="0">
              <a:solidFill>
                <a:srgbClr val="FF0066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6804248" y="1785590"/>
            <a:ext cx="1584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800" b="1" dirty="0" smtClean="0">
                <a:solidFill>
                  <a:srgbClr val="FF0066"/>
                </a:solidFill>
              </a:rPr>
              <a:t>ESPACIO,</a:t>
            </a:r>
          </a:p>
          <a:p>
            <a:r>
              <a:rPr lang="es-ES" sz="1800" b="1" dirty="0" smtClean="0">
                <a:solidFill>
                  <a:srgbClr val="FF0066"/>
                </a:solidFill>
              </a:rPr>
              <a:t>DINERO Y PERSONAL</a:t>
            </a:r>
            <a:endParaRPr lang="es-E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/>
          <p:cNvSpPr>
            <a:spLocks noChangeArrowheads="1"/>
          </p:cNvSpPr>
          <p:nvPr/>
        </p:nvSpPr>
        <p:spPr bwMode="auto">
          <a:xfrm>
            <a:off x="755650" y="488950"/>
            <a:ext cx="77771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>
                <a:solidFill>
                  <a:srgbClr val="008000"/>
                </a:solidFill>
              </a:rPr>
              <a:t>MECÁNICA - NECESIDADES</a:t>
            </a:r>
          </a:p>
        </p:txBody>
      </p:sp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827088" y="1268413"/>
            <a:ext cx="7696200" cy="513986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just" defTabSz="266700" eaLnBrk="0" hangingPunct="0">
              <a:tabLst>
                <a:tab pos="533400" algn="l"/>
                <a:tab pos="1346200" algn="l"/>
              </a:tabLst>
            </a:pPr>
            <a:r>
              <a:rPr lang="es-ES" sz="2000" b="1" dirty="0">
                <a:solidFill>
                  <a:schemeClr val="tx1"/>
                </a:solidFill>
              </a:rPr>
              <a:t>Líneas principales de trabajo</a:t>
            </a:r>
            <a:r>
              <a:rPr lang="es-ES" sz="2000" dirty="0" smtClean="0">
                <a:solidFill>
                  <a:schemeClr val="tx1"/>
                </a:solidFill>
              </a:rPr>
              <a:t>:</a:t>
            </a:r>
          </a:p>
          <a:p>
            <a:pPr algn="just" defTabSz="266700" eaLnBrk="0" hangingPunct="0">
              <a:tabLst>
                <a:tab pos="533400" algn="l"/>
                <a:tab pos="1346200" algn="l"/>
              </a:tabLst>
            </a:pPr>
            <a:endParaRPr lang="es-ES" sz="2000" dirty="0">
              <a:solidFill>
                <a:schemeClr val="tx1"/>
              </a:solidFill>
            </a:endParaRPr>
          </a:p>
          <a:p>
            <a:pPr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r>
              <a:rPr lang="es-ES" sz="2000" dirty="0" smtClean="0">
                <a:solidFill>
                  <a:srgbClr val="990000"/>
                </a:solidFill>
              </a:rPr>
              <a:t>Diseño </a:t>
            </a:r>
            <a:r>
              <a:rPr lang="es-ES" sz="2000" dirty="0">
                <a:solidFill>
                  <a:srgbClr val="990000"/>
                </a:solidFill>
              </a:rPr>
              <a:t>de soluciones mecánicas</a:t>
            </a:r>
            <a:r>
              <a:rPr lang="es-ES" sz="2000" dirty="0" smtClean="0">
                <a:solidFill>
                  <a:srgbClr val="990000"/>
                </a:solidFill>
              </a:rPr>
              <a:t>.</a:t>
            </a:r>
            <a:endParaRPr lang="es-ES" sz="2000" dirty="0">
              <a:solidFill>
                <a:srgbClr val="990000"/>
              </a:solidFill>
            </a:endParaRPr>
          </a:p>
          <a:p>
            <a:pPr marL="179388" lvl="1"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r>
              <a:rPr lang="es-ES" sz="1800" dirty="0">
                <a:solidFill>
                  <a:srgbClr val="1A1AFF"/>
                </a:solidFill>
              </a:rPr>
              <a:t> Proyectos con </a:t>
            </a:r>
            <a:r>
              <a:rPr lang="es-ES" sz="1800" dirty="0">
                <a:solidFill>
                  <a:srgbClr val="1A1AFF"/>
                </a:solidFill>
                <a:cs typeface="Times New Roman" pitchFamily="18" charset="0"/>
              </a:rPr>
              <a:t>↑ </a:t>
            </a:r>
            <a:r>
              <a:rPr lang="es-ES" sz="1800" dirty="0">
                <a:solidFill>
                  <a:srgbClr val="1A1AFF"/>
                </a:solidFill>
              </a:rPr>
              <a:t>demanda de estudios de ingeniería avanzados.</a:t>
            </a:r>
          </a:p>
          <a:p>
            <a:pPr marL="179388" lvl="1"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r>
              <a:rPr lang="es-ES" sz="1800" dirty="0">
                <a:solidFill>
                  <a:srgbClr val="1A1AFF"/>
                </a:solidFill>
              </a:rPr>
              <a:t> Conveniente tener una unidad mecánica con una base estable de ingenieros colaborando: </a:t>
            </a:r>
            <a:r>
              <a:rPr lang="es-ES" sz="1800" dirty="0">
                <a:solidFill>
                  <a:srgbClr val="1A1AFF"/>
                </a:solidFill>
                <a:cs typeface="Times New Roman" pitchFamily="18" charset="0"/>
              </a:rPr>
              <a:t>↑ </a:t>
            </a:r>
            <a:r>
              <a:rPr lang="es-ES" sz="1800" dirty="0">
                <a:solidFill>
                  <a:srgbClr val="1A1AFF"/>
                </a:solidFill>
              </a:rPr>
              <a:t>sinergias, </a:t>
            </a:r>
            <a:r>
              <a:rPr lang="es-ES" sz="1800" dirty="0" smtClean="0">
                <a:solidFill>
                  <a:srgbClr val="1A1AFF"/>
                </a:solidFill>
                <a:cs typeface="Times New Roman" pitchFamily="18" charset="0"/>
              </a:rPr>
              <a:t>↑aprovechamiento </a:t>
            </a:r>
            <a:r>
              <a:rPr lang="es-ES" sz="1800" dirty="0">
                <a:solidFill>
                  <a:srgbClr val="1A1AFF"/>
                </a:solidFill>
                <a:cs typeface="Times New Roman" pitchFamily="18" charset="0"/>
              </a:rPr>
              <a:t>formación, ↓ duplicación de esfuerzos.</a:t>
            </a:r>
          </a:p>
          <a:p>
            <a:pPr marL="179388" lvl="1" defTabSz="266700" eaLnBrk="0" hangingPunct="0">
              <a:tabLst>
                <a:tab pos="533400" algn="l"/>
                <a:tab pos="1346200" algn="l"/>
              </a:tabLst>
            </a:pPr>
            <a:r>
              <a:rPr lang="es-ES" sz="1800" dirty="0">
                <a:solidFill>
                  <a:srgbClr val="1A1AFF"/>
                </a:solidFill>
              </a:rPr>
              <a:t>- Dificultad para conseguir formación </a:t>
            </a:r>
            <a:r>
              <a:rPr lang="es-ES" sz="1800" dirty="0" smtClean="0">
                <a:solidFill>
                  <a:srgbClr val="1A1AFF"/>
                </a:solidFill>
              </a:rPr>
              <a:t>especializada.</a:t>
            </a:r>
            <a:endParaRPr lang="es-ES" sz="1800" dirty="0">
              <a:solidFill>
                <a:srgbClr val="1A1AFF"/>
              </a:solidFill>
            </a:endParaRPr>
          </a:p>
          <a:p>
            <a:pPr marL="179388" lvl="1" defTabSz="266700" eaLnBrk="0" hangingPunct="0">
              <a:tabLst>
                <a:tab pos="533400" algn="l"/>
                <a:tab pos="1346200" algn="l"/>
              </a:tabLst>
            </a:pPr>
            <a:endParaRPr lang="es-ES" sz="1800" dirty="0">
              <a:solidFill>
                <a:srgbClr val="FF0000"/>
              </a:solidFill>
            </a:endParaRPr>
          </a:p>
          <a:p>
            <a:pPr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r>
              <a:rPr lang="es-ES" sz="2000" dirty="0">
                <a:solidFill>
                  <a:srgbClr val="990000"/>
                </a:solidFill>
              </a:rPr>
              <a:t> Fabricación de prototipos</a:t>
            </a:r>
            <a:r>
              <a:rPr lang="es-ES" sz="2000" dirty="0" smtClean="0">
                <a:solidFill>
                  <a:srgbClr val="990000"/>
                </a:solidFill>
              </a:rPr>
              <a:t>.</a:t>
            </a:r>
          </a:p>
          <a:p>
            <a:pPr defTabSz="266700" eaLnBrk="0" hangingPunct="0">
              <a:tabLst>
                <a:tab pos="533400" algn="l"/>
                <a:tab pos="1346200" algn="l"/>
              </a:tabLst>
            </a:pPr>
            <a:r>
              <a:rPr lang="es-ES" sz="2000" dirty="0" smtClean="0">
                <a:solidFill>
                  <a:srgbClr val="1A1AFF"/>
                </a:solidFill>
              </a:rPr>
              <a:t>   </a:t>
            </a:r>
            <a:r>
              <a:rPr lang="es-ES" sz="1800" dirty="0" smtClean="0">
                <a:solidFill>
                  <a:srgbClr val="1A1AFF"/>
                </a:solidFill>
              </a:rPr>
              <a:t>- Ha sido muy útil la presencia de </a:t>
            </a:r>
            <a:r>
              <a:rPr lang="es-ES" sz="1800" dirty="0" err="1" smtClean="0">
                <a:solidFill>
                  <a:srgbClr val="1A1AFF"/>
                </a:solidFill>
              </a:rPr>
              <a:t>FP’s</a:t>
            </a:r>
            <a:r>
              <a:rPr lang="es-ES" sz="1800" dirty="0" smtClean="0">
                <a:solidFill>
                  <a:srgbClr val="1A1AFF"/>
                </a:solidFill>
              </a:rPr>
              <a:t> contratados temporalmente.</a:t>
            </a:r>
            <a:endParaRPr lang="es-ES" sz="1800" dirty="0">
              <a:solidFill>
                <a:srgbClr val="990000"/>
              </a:solidFill>
            </a:endParaRPr>
          </a:p>
          <a:p>
            <a:pPr defTabSz="266700" eaLnBrk="0" hangingPunct="0">
              <a:tabLst>
                <a:tab pos="533400" algn="l"/>
                <a:tab pos="1346200" algn="l"/>
              </a:tabLst>
            </a:pPr>
            <a:endParaRPr lang="es-ES" sz="1000" dirty="0">
              <a:solidFill>
                <a:srgbClr val="FF0000"/>
              </a:solidFill>
            </a:endParaRPr>
          </a:p>
          <a:p>
            <a:pPr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r>
              <a:rPr lang="es-ES" sz="2000" dirty="0">
                <a:solidFill>
                  <a:srgbClr val="990000"/>
                </a:solidFill>
              </a:rPr>
              <a:t> Otros (compras, mediciones</a:t>
            </a:r>
            <a:r>
              <a:rPr lang="es-ES" sz="2000" dirty="0" smtClean="0">
                <a:solidFill>
                  <a:srgbClr val="990000"/>
                </a:solidFill>
              </a:rPr>
              <a:t>…)</a:t>
            </a:r>
          </a:p>
          <a:p>
            <a:pPr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endParaRPr lang="es-ES" sz="2000" dirty="0">
              <a:solidFill>
                <a:srgbClr val="990000"/>
              </a:solidFill>
            </a:endParaRPr>
          </a:p>
          <a:p>
            <a:pPr marL="179388" lvl="1" defTabSz="266700" eaLnBrk="0" hangingPunct="0">
              <a:buFontTx/>
              <a:buChar char="-"/>
              <a:tabLst>
                <a:tab pos="533400" algn="l"/>
                <a:tab pos="1346200" algn="l"/>
              </a:tabLst>
            </a:pPr>
            <a:endParaRPr lang="es-ES" sz="1000" u="sng" dirty="0">
              <a:solidFill>
                <a:srgbClr val="FF0000"/>
              </a:solidFill>
            </a:endParaRPr>
          </a:p>
          <a:p>
            <a:pPr algn="ctr" defTabSz="266700" eaLnBrk="0" hangingPunct="0">
              <a:tabLst>
                <a:tab pos="533400" algn="l"/>
                <a:tab pos="1346200" algn="l"/>
              </a:tabLst>
            </a:pPr>
            <a:r>
              <a:rPr lang="es-ES" sz="2000" u="sng" dirty="0" smtClean="0">
                <a:solidFill>
                  <a:srgbClr val="FF0000"/>
                </a:solidFill>
              </a:rPr>
              <a:t>Interesa dotar a </a:t>
            </a:r>
            <a:r>
              <a:rPr lang="es-ES" sz="2000" u="sng" dirty="0">
                <a:solidFill>
                  <a:srgbClr val="FF0000"/>
                </a:solidFill>
              </a:rPr>
              <a:t>las unidades </a:t>
            </a:r>
            <a:r>
              <a:rPr lang="es-ES" sz="2000" u="sng" dirty="0" smtClean="0">
                <a:solidFill>
                  <a:srgbClr val="FF0000"/>
                </a:solidFill>
              </a:rPr>
              <a:t>técnicas de personal suficiente  (y estable) para que puedan funcionar correctamente.</a:t>
            </a:r>
            <a:endParaRPr lang="es-ES" sz="2000" u="sng" dirty="0">
              <a:solidFill>
                <a:srgbClr val="FF0000"/>
              </a:solidFill>
            </a:endParaRPr>
          </a:p>
          <a:p>
            <a:pPr algn="ctr" defTabSz="266700" eaLnBrk="0" hangingPunct="0">
              <a:tabLst>
                <a:tab pos="533400" algn="l"/>
                <a:tab pos="1346200" algn="l"/>
              </a:tabLst>
            </a:pPr>
            <a:endParaRPr lang="es-ES" sz="2000" dirty="0">
              <a:solidFill>
                <a:srgbClr val="0000FF"/>
              </a:solidFill>
            </a:endParaRPr>
          </a:p>
        </p:txBody>
      </p:sp>
      <p:sp>
        <p:nvSpPr>
          <p:cNvPr id="160771" name="Text Box 5"/>
          <p:cNvSpPr txBox="1">
            <a:spLocks noChangeArrowheads="1"/>
          </p:cNvSpPr>
          <p:nvPr/>
        </p:nvSpPr>
        <p:spPr bwMode="auto">
          <a:xfrm>
            <a:off x="450850" y="908050"/>
            <a:ext cx="1920875" cy="3968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indent="177800" eaLnBrk="0" hangingPunct="0">
              <a:buFontTx/>
              <a:buChar char="•"/>
            </a:pPr>
            <a:r>
              <a:rPr lang="es-ES" sz="2000" b="1" u="sng"/>
              <a:t>PERSONAL: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90" y="980728"/>
            <a:ext cx="6445156" cy="473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539552" y="620688"/>
            <a:ext cx="748982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MECÁNICA- </a:t>
            </a:r>
            <a:r>
              <a:rPr lang="es-ES" sz="2400" b="1" dirty="0">
                <a:solidFill>
                  <a:srgbClr val="008000"/>
                </a:solidFill>
              </a:rPr>
              <a:t>TALLER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Máquinas existentes</a:t>
            </a:r>
            <a:endParaRPr lang="es-ES" sz="800" b="1" dirty="0">
              <a:solidFill>
                <a:srgbClr val="008000"/>
              </a:solidFill>
            </a:endParaRP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900" dirty="0">
              <a:solidFill>
                <a:schemeClr val="tx1"/>
              </a:solidFill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Fresadora manual </a:t>
            </a:r>
            <a:r>
              <a:rPr lang="es-ES" sz="2000" dirty="0">
                <a:solidFill>
                  <a:schemeClr val="tx1"/>
                </a:solidFill>
              </a:rPr>
              <a:t>con visualizador digital (</a:t>
            </a:r>
            <a:r>
              <a:rPr lang="es-ES" sz="2000" dirty="0" smtClean="0">
                <a:solidFill>
                  <a:schemeClr val="tx1"/>
                </a:solidFill>
              </a:rPr>
              <a:t>mediana*)</a:t>
            </a:r>
            <a:endParaRPr lang="es-ES" sz="2000" dirty="0">
              <a:solidFill>
                <a:schemeClr val="tx1"/>
              </a:solidFill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Torno manual </a:t>
            </a:r>
            <a:r>
              <a:rPr lang="es-ES" sz="2000" dirty="0" smtClean="0">
                <a:solidFill>
                  <a:schemeClr val="tx1"/>
                </a:solidFill>
              </a:rPr>
              <a:t>antiguo con </a:t>
            </a:r>
            <a:r>
              <a:rPr lang="es-ES" sz="2000" dirty="0">
                <a:solidFill>
                  <a:schemeClr val="tx1"/>
                </a:solidFill>
              </a:rPr>
              <a:t>visualizador digital (mediano</a:t>
            </a:r>
            <a:r>
              <a:rPr lang="es-ES" sz="2000" dirty="0" smtClean="0">
                <a:solidFill>
                  <a:schemeClr val="tx1"/>
                </a:solidFill>
              </a:rPr>
              <a:t>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 smtClean="0">
                <a:solidFill>
                  <a:schemeClr val="tx1"/>
                </a:solidFill>
              </a:rPr>
              <a:t>Fresadora manual </a:t>
            </a:r>
            <a:r>
              <a:rPr lang="es-ES" sz="2000" dirty="0" smtClean="0">
                <a:solidFill>
                  <a:schemeClr val="tx1"/>
                </a:solidFill>
              </a:rPr>
              <a:t>antigua con visualizador digital (mediana*)</a:t>
            </a:r>
            <a:endParaRPr lang="es-ES" sz="2000" dirty="0">
              <a:solidFill>
                <a:schemeClr val="tx1"/>
              </a:solidFill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Torno manual </a:t>
            </a:r>
            <a:r>
              <a:rPr lang="es-ES" sz="2000" dirty="0">
                <a:solidFill>
                  <a:schemeClr val="tx1"/>
                </a:solidFill>
              </a:rPr>
              <a:t>(pequeño*)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b="1" dirty="0">
                <a:solidFill>
                  <a:schemeClr val="tx1"/>
                </a:solidFill>
              </a:rPr>
              <a:t>Fresadora CNC </a:t>
            </a:r>
            <a:r>
              <a:rPr lang="es-ES" sz="2000" dirty="0">
                <a:solidFill>
                  <a:schemeClr val="tx1"/>
                </a:solidFill>
              </a:rPr>
              <a:t>(pequeña*)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</a:rPr>
              <a:t>Torno CNC </a:t>
            </a:r>
            <a:r>
              <a:rPr lang="es-ES" sz="2000" dirty="0">
                <a:solidFill>
                  <a:schemeClr val="tx1"/>
                </a:solidFill>
              </a:rPr>
              <a:t>(muy pequeño*)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</a:rPr>
              <a:t>Taladro de columna.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</a:rPr>
              <a:t>Sierra de cinta</a:t>
            </a: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.</a:t>
            </a:r>
          </a:p>
          <a:p>
            <a:pPr marL="293688" indent="-293688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000" dirty="0">
                <a:solidFill>
                  <a:schemeClr val="tx1"/>
                </a:solidFill>
                <a:cs typeface="Times New Roman" pitchFamily="18" charset="0"/>
              </a:rPr>
              <a:t>sigue…</a:t>
            </a:r>
          </a:p>
        </p:txBody>
      </p:sp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683568" y="6165304"/>
            <a:ext cx="4298950" cy="3048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/>
            <a:r>
              <a:rPr lang="es-ES" dirty="0"/>
              <a:t>* Tamaños relativos a las necesidades habituales del IFIC</a:t>
            </a:r>
          </a:p>
        </p:txBody>
      </p:sp>
      <p:pic>
        <p:nvPicPr>
          <p:cNvPr id="4" name="Picture 4" descr="C:\fresado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140968"/>
            <a:ext cx="4224469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ChangeArrowheads="1"/>
          </p:cNvSpPr>
          <p:nvPr/>
        </p:nvSpPr>
        <p:spPr bwMode="auto">
          <a:xfrm>
            <a:off x="827088" y="549275"/>
            <a:ext cx="748982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MECÁNICA- </a:t>
            </a:r>
            <a:r>
              <a:rPr lang="es-ES" sz="2400" b="1" dirty="0">
                <a:solidFill>
                  <a:srgbClr val="008000"/>
                </a:solidFill>
              </a:rPr>
              <a:t>TALLER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400" b="1" dirty="0">
                <a:solidFill>
                  <a:srgbClr val="008000"/>
                </a:solidFill>
              </a:rPr>
              <a:t>Máquinas existentes II</a:t>
            </a:r>
          </a:p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endParaRPr lang="es-ES" sz="2000" b="1" dirty="0">
              <a:solidFill>
                <a:srgbClr val="008000"/>
              </a:solidFill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Sierra de vaivén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Rectificadora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Muela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_tradnl" sz="2400" dirty="0">
                <a:solidFill>
                  <a:schemeClr val="tx1"/>
                </a:solidFill>
                <a:cs typeface="Times New Roman" pitchFamily="18" charset="0"/>
              </a:rPr>
              <a:t>Otras (caladora, taladro de mano, radial, cizalla, </a:t>
            </a:r>
            <a:r>
              <a:rPr lang="es-ES_tradnl" sz="2400" dirty="0" err="1">
                <a:solidFill>
                  <a:schemeClr val="tx1"/>
                </a:solidFill>
                <a:cs typeface="Times New Roman" pitchFamily="18" charset="0"/>
              </a:rPr>
              <a:t>etc</a:t>
            </a:r>
            <a:r>
              <a:rPr lang="es-ES_tradnl" sz="2400" dirty="0">
                <a:solidFill>
                  <a:schemeClr val="tx1"/>
                </a:solidFill>
                <a:cs typeface="Times New Roman" pitchFamily="18" charset="0"/>
              </a:rPr>
              <a:t>)</a:t>
            </a:r>
            <a:endParaRPr lang="es-ES" sz="2400" dirty="0">
              <a:solidFill>
                <a:schemeClr val="tx1"/>
              </a:solidFill>
              <a:cs typeface="Times New Roman" pitchFamily="18" charset="0"/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Soldadura eléctrica TIG (acero </a:t>
            </a:r>
            <a:r>
              <a:rPr lang="es-ES" sz="2400" dirty="0" err="1">
                <a:solidFill>
                  <a:schemeClr val="tx1"/>
                </a:solidFill>
                <a:cs typeface="Times New Roman" pitchFamily="18" charset="0"/>
              </a:rPr>
              <a:t>inox</a:t>
            </a: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. y aluminio)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Soldadura eléctrica MIG</a:t>
            </a:r>
            <a:endParaRPr lang="es-ES_tradnl" sz="2400" dirty="0">
              <a:solidFill>
                <a:schemeClr val="tx1"/>
              </a:solidFill>
              <a:cs typeface="Times New Roman" pitchFamily="18" charset="0"/>
              <a:sym typeface="Symbol" pitchFamily="18" charset="2"/>
            </a:endParaRP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_tradnl" sz="2400" dirty="0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Sol</a:t>
            </a:r>
            <a:r>
              <a:rPr lang="es-ES" sz="2400" dirty="0" err="1" smtClean="0">
                <a:solidFill>
                  <a:schemeClr val="tx1"/>
                </a:solidFill>
                <a:cs typeface="Times New Roman" pitchFamily="18" charset="0"/>
                <a:sym typeface="Symbol" pitchFamily="18" charset="2"/>
              </a:rPr>
              <a:t>dadura</a:t>
            </a:r>
            <a:r>
              <a:rPr lang="es-ES" sz="2400" dirty="0" smtClean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s-ES" sz="2400" dirty="0">
                <a:solidFill>
                  <a:schemeClr val="tx1"/>
                </a:solidFill>
                <a:cs typeface="Times New Roman" pitchFamily="18" charset="0"/>
              </a:rPr>
              <a:t>de estaño o </a:t>
            </a:r>
            <a:r>
              <a:rPr lang="es-ES" sz="2400" dirty="0" smtClean="0">
                <a:solidFill>
                  <a:schemeClr val="tx1"/>
                </a:solidFill>
                <a:cs typeface="Times New Roman" pitchFamily="18" charset="0"/>
              </a:rPr>
              <a:t>estaño-plata</a:t>
            </a:r>
          </a:p>
          <a:p>
            <a:pPr marL="293688" indent="-293688" eaLnBrk="0" hangingPunct="0">
              <a:spcBef>
                <a:spcPct val="20000"/>
              </a:spcBef>
              <a:buFontTx/>
              <a:buChar char="-"/>
              <a:tabLst>
                <a:tab pos="865188" algn="l"/>
              </a:tabLst>
            </a:pPr>
            <a:r>
              <a:rPr lang="es-ES" sz="2400" dirty="0" smtClean="0">
                <a:solidFill>
                  <a:schemeClr val="tx1"/>
                </a:solidFill>
                <a:cs typeface="Times New Roman" pitchFamily="18" charset="0"/>
              </a:rPr>
              <a:t>Impresora 3D casera</a:t>
            </a:r>
            <a:endParaRPr lang="es-ES" sz="2400" dirty="0">
              <a:solidFill>
                <a:schemeClr val="tx1"/>
              </a:solidFill>
              <a:cs typeface="Times New Roman" pitchFamily="18" charset="0"/>
            </a:endParaRPr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043781" y="5402263"/>
            <a:ext cx="7056437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1600" dirty="0">
                <a:solidFill>
                  <a:srgbClr val="CC00FF"/>
                </a:solidFill>
              </a:rPr>
              <a:t>Colaboramos con empresas externas de fabricación para piezas que excedan nuestras capacidades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ChangeArrowheads="1"/>
          </p:cNvSpPr>
          <p:nvPr/>
        </p:nvSpPr>
        <p:spPr bwMode="auto">
          <a:xfrm>
            <a:off x="611188" y="549275"/>
            <a:ext cx="7993062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293688" indent="-293688" algn="ctr" eaLnBrk="0" hangingPunct="0">
              <a:spcBef>
                <a:spcPct val="20000"/>
              </a:spcBef>
              <a:tabLst>
                <a:tab pos="865188" algn="l"/>
              </a:tabLst>
            </a:pPr>
            <a:r>
              <a:rPr lang="es-ES" sz="2000" b="1" dirty="0" smtClean="0">
                <a:solidFill>
                  <a:srgbClr val="008000"/>
                </a:solidFill>
              </a:rPr>
              <a:t>UD. MECÁNICA- </a:t>
            </a:r>
            <a:r>
              <a:rPr lang="es-ES" sz="2000" b="1" dirty="0">
                <a:solidFill>
                  <a:srgbClr val="008000"/>
                </a:solidFill>
              </a:rPr>
              <a:t>LABORATORIO METROLOGÍA </a:t>
            </a:r>
          </a:p>
        </p:txBody>
      </p:sp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1116013" y="5084763"/>
            <a:ext cx="7056437" cy="581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eaLnBrk="0" hangingPunct="0"/>
            <a:r>
              <a:rPr lang="es-ES" sz="1600" dirty="0">
                <a:solidFill>
                  <a:srgbClr val="CC00FF"/>
                </a:solidFill>
              </a:rPr>
              <a:t>Como en el caso de la fabricación, </a:t>
            </a:r>
            <a:r>
              <a:rPr lang="es-ES" sz="1600" dirty="0" smtClean="0">
                <a:solidFill>
                  <a:srgbClr val="CC00FF"/>
                </a:solidFill>
              </a:rPr>
              <a:t>recordad </a:t>
            </a:r>
            <a:r>
              <a:rPr lang="es-ES" sz="1600" dirty="0">
                <a:solidFill>
                  <a:srgbClr val="CC00FF"/>
                </a:solidFill>
              </a:rPr>
              <a:t>que también colaboramos con empresas externas de metrología para mediciones que excedan nuestras capacidades</a:t>
            </a:r>
          </a:p>
        </p:txBody>
      </p:sp>
      <p:sp>
        <p:nvSpPr>
          <p:cNvPr id="22531" name="Rectangle 4"/>
          <p:cNvSpPr>
            <a:spLocks noChangeArrowheads="1"/>
          </p:cNvSpPr>
          <p:nvPr/>
        </p:nvSpPr>
        <p:spPr bwMode="auto">
          <a:xfrm>
            <a:off x="323850" y="981075"/>
            <a:ext cx="4968875" cy="7016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800100" lvl="1" indent="-342900" eaLnBrk="0" hangingPunct="0">
              <a:lnSpc>
                <a:spcPct val="90000"/>
              </a:lnSpc>
              <a:buFontTx/>
              <a:buAutoNum type="arabicParenR"/>
            </a:pPr>
            <a:r>
              <a:rPr lang="es-ES" sz="2200" b="1">
                <a:solidFill>
                  <a:schemeClr val="tx1"/>
                </a:solidFill>
                <a:cs typeface="Times New Roman" pitchFamily="18" charset="0"/>
              </a:rPr>
              <a:t> Máquina manual de </a:t>
            </a:r>
            <a:br>
              <a:rPr lang="es-ES" sz="2200" b="1">
                <a:solidFill>
                  <a:schemeClr val="tx1"/>
                </a:solidFill>
                <a:cs typeface="Times New Roman" pitchFamily="18" charset="0"/>
              </a:rPr>
            </a:br>
            <a:r>
              <a:rPr lang="es-ES" sz="2200" b="1">
                <a:solidFill>
                  <a:schemeClr val="tx1"/>
                </a:solidFill>
                <a:cs typeface="Times New Roman" pitchFamily="18" charset="0"/>
              </a:rPr>
              <a:t>medición por contacto.</a:t>
            </a:r>
          </a:p>
        </p:txBody>
      </p:sp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2988" y="1700213"/>
            <a:ext cx="2736850" cy="33607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2533" name="Rectangle 4"/>
          <p:cNvSpPr>
            <a:spLocks noChangeArrowheads="1"/>
          </p:cNvSpPr>
          <p:nvPr/>
        </p:nvSpPr>
        <p:spPr bwMode="auto">
          <a:xfrm>
            <a:off x="4500563" y="981075"/>
            <a:ext cx="4319587" cy="6953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800100" lvl="1" indent="-342900" eaLnBrk="0" hangingPunct="0">
              <a:lnSpc>
                <a:spcPct val="90000"/>
              </a:lnSpc>
            </a:pPr>
            <a:r>
              <a:rPr lang="es-ES" sz="2200" b="1">
                <a:solidFill>
                  <a:schemeClr val="tx1"/>
                </a:solidFill>
                <a:cs typeface="Times New Roman" pitchFamily="18" charset="0"/>
              </a:rPr>
              <a:t>2) Máquina CNC de </a:t>
            </a:r>
          </a:p>
          <a:p>
            <a:pPr marL="800100" lvl="1" indent="-342900" eaLnBrk="0" hangingPunct="0">
              <a:lnSpc>
                <a:spcPct val="90000"/>
              </a:lnSpc>
            </a:pPr>
            <a:r>
              <a:rPr lang="es-ES" sz="2200" b="1">
                <a:solidFill>
                  <a:schemeClr val="tx1"/>
                </a:solidFill>
                <a:cs typeface="Times New Roman" pitchFamily="18" charset="0"/>
              </a:rPr>
              <a:t>medición por visión</a:t>
            </a:r>
          </a:p>
        </p:txBody>
      </p:sp>
      <p:pic>
        <p:nvPicPr>
          <p:cNvPr id="2253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1773238"/>
            <a:ext cx="4225925" cy="3168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ChangeArrowheads="1"/>
          </p:cNvSpPr>
          <p:nvPr/>
        </p:nvSpPr>
        <p:spPr bwMode="auto">
          <a:xfrm>
            <a:off x="684213" y="404813"/>
            <a:ext cx="784860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– Sistema de peticiones I.R.T. </a:t>
            </a:r>
          </a:p>
          <a:p>
            <a:pPr marL="180975" lvl="1" indent="9525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1800" b="1" dirty="0">
                <a:solidFill>
                  <a:srgbClr val="0000FF"/>
                </a:solidFill>
              </a:rPr>
              <a:t>Existen 2 colas correspondientes a la Unidad de Mecánica</a:t>
            </a:r>
            <a:endParaRPr lang="es-ES" sz="1600" dirty="0"/>
          </a:p>
        </p:txBody>
      </p:sp>
      <p:sp>
        <p:nvSpPr>
          <p:cNvPr id="23554" name="Text Box 3"/>
          <p:cNvSpPr txBox="1">
            <a:spLocks noChangeArrowheads="1"/>
          </p:cNvSpPr>
          <p:nvPr/>
        </p:nvSpPr>
        <p:spPr bwMode="auto">
          <a:xfrm>
            <a:off x="900113" y="1299071"/>
            <a:ext cx="5111750" cy="29940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800" b="1" u="sng" dirty="0">
                <a:solidFill>
                  <a:srgbClr val="0000FF"/>
                </a:solidFill>
              </a:rPr>
              <a:t> Fabricación</a:t>
            </a:r>
          </a:p>
          <a:p>
            <a:pPr eaLnBrk="0" hangingPunct="0"/>
            <a:endParaRPr lang="es-ES" sz="800" b="1" u="sng" dirty="0">
              <a:solidFill>
                <a:srgbClr val="0000FF"/>
              </a:solidFill>
            </a:endParaRP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En el IFIC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En empresas</a:t>
            </a:r>
          </a:p>
          <a:p>
            <a:pPr lvl="1" eaLnBrk="0" hangingPunct="0"/>
            <a:endParaRPr lang="es-ES" sz="1000" dirty="0"/>
          </a:p>
          <a:p>
            <a:pPr eaLnBrk="0" hangingPunct="0">
              <a:buFontTx/>
              <a:buChar char="•"/>
            </a:pPr>
            <a:r>
              <a:rPr lang="es-ES" sz="1800" b="1" u="sng" dirty="0">
                <a:solidFill>
                  <a:srgbClr val="0000FF"/>
                </a:solidFill>
              </a:rPr>
              <a:t> Diseño y gestión</a:t>
            </a:r>
          </a:p>
          <a:p>
            <a:pPr eaLnBrk="0" hangingPunct="0"/>
            <a:endParaRPr lang="es-ES" sz="800" b="1" u="sng" dirty="0">
              <a:solidFill>
                <a:srgbClr val="0000FF"/>
              </a:solidFill>
            </a:endParaRP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Diseños mecánicos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Compra de materiales o herramientas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Elaboración de documentación para proyectos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" sz="1600" dirty="0"/>
              <a:t> Estudios de elementos finitos</a:t>
            </a:r>
          </a:p>
          <a:p>
            <a:pPr lvl="1" eaLnBrk="0" hangingPunct="0">
              <a:buFont typeface="Arial" charset="0"/>
              <a:buChar char="•"/>
            </a:pPr>
            <a:r>
              <a:rPr lang="es-ES_tradnl" sz="1600" dirty="0"/>
              <a:t> Medición dimensional</a:t>
            </a:r>
            <a:endParaRPr lang="es-ES" sz="1600" dirty="0"/>
          </a:p>
          <a:p>
            <a:pPr eaLnBrk="0" hangingPunct="0"/>
            <a:endParaRPr lang="es-ES" sz="1600" dirty="0"/>
          </a:p>
        </p:txBody>
      </p:sp>
      <p:sp>
        <p:nvSpPr>
          <p:cNvPr id="23555" name="Text Box 4"/>
          <p:cNvSpPr txBox="1">
            <a:spLocks noChangeArrowheads="1"/>
          </p:cNvSpPr>
          <p:nvPr/>
        </p:nvSpPr>
        <p:spPr bwMode="auto">
          <a:xfrm>
            <a:off x="251520" y="4221088"/>
            <a:ext cx="8352730" cy="227754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lvl="1" eaLnBrk="0" hangingPunct="0"/>
            <a:r>
              <a:rPr lang="es-ES" sz="1600" b="1" dirty="0">
                <a:solidFill>
                  <a:schemeClr val="tx1"/>
                </a:solidFill>
              </a:rPr>
              <a:t>La introducción de peticiones </a:t>
            </a:r>
            <a:r>
              <a:rPr lang="es-ES" sz="1600" dirty="0">
                <a:solidFill>
                  <a:schemeClr val="tx1"/>
                </a:solidFill>
              </a:rPr>
              <a:t>por parte de los usuarios, y la contabilidad de las </a:t>
            </a:r>
            <a:r>
              <a:rPr lang="es-ES" sz="1600" dirty="0" err="1">
                <a:solidFill>
                  <a:schemeClr val="tx1"/>
                </a:solidFill>
              </a:rPr>
              <a:t>Service</a:t>
            </a:r>
            <a:r>
              <a:rPr lang="es-ES" sz="1600" dirty="0">
                <a:solidFill>
                  <a:schemeClr val="tx1"/>
                </a:solidFill>
              </a:rPr>
              <a:t> </a:t>
            </a:r>
            <a:r>
              <a:rPr lang="es-ES" sz="1600" dirty="0" err="1">
                <a:solidFill>
                  <a:schemeClr val="tx1"/>
                </a:solidFill>
              </a:rPr>
              <a:t>Units</a:t>
            </a:r>
            <a:r>
              <a:rPr lang="es-ES" sz="1600" dirty="0">
                <a:solidFill>
                  <a:schemeClr val="tx1"/>
                </a:solidFill>
              </a:rPr>
              <a:t> prestadas, </a:t>
            </a:r>
            <a:r>
              <a:rPr lang="es-ES" sz="1600" b="1" dirty="0">
                <a:solidFill>
                  <a:schemeClr val="tx1"/>
                </a:solidFill>
              </a:rPr>
              <a:t>resulta más sencilla para los trabajos con un mayor grado de concreción</a:t>
            </a:r>
            <a:r>
              <a:rPr lang="es-ES" sz="1600" dirty="0">
                <a:solidFill>
                  <a:schemeClr val="tx1"/>
                </a:solidFill>
              </a:rPr>
              <a:t> y menor duración temporal (como la fabricación/medición de piezas similares a las ya fabricadas/medidas, las compras de productos ya </a:t>
            </a:r>
            <a:r>
              <a:rPr lang="es-ES" sz="1600" dirty="0" smtClean="0">
                <a:solidFill>
                  <a:schemeClr val="tx1"/>
                </a:solidFill>
              </a:rPr>
              <a:t>conocidos…) </a:t>
            </a:r>
            <a:r>
              <a:rPr lang="es-ES" sz="1600" dirty="0">
                <a:solidFill>
                  <a:schemeClr val="tx1"/>
                </a:solidFill>
              </a:rPr>
              <a:t/>
            </a:r>
            <a:br>
              <a:rPr lang="es-ES" sz="1600" dirty="0">
                <a:solidFill>
                  <a:schemeClr val="tx1"/>
                </a:solidFill>
              </a:rPr>
            </a:br>
            <a:r>
              <a:rPr lang="es-ES" sz="1600" b="1" dirty="0">
                <a:solidFill>
                  <a:schemeClr val="tx1"/>
                </a:solidFill>
              </a:rPr>
              <a:t>y más compleja para las tareas con mayor grado de indefinición</a:t>
            </a:r>
            <a:r>
              <a:rPr lang="es-ES" sz="1600" dirty="0">
                <a:solidFill>
                  <a:schemeClr val="tx1"/>
                </a:solidFill>
              </a:rPr>
              <a:t>, complejidad y duración</a:t>
            </a:r>
            <a:r>
              <a:rPr lang="es-ES" sz="1600" dirty="0" smtClean="0">
                <a:solidFill>
                  <a:schemeClr val="tx1"/>
                </a:solidFill>
              </a:rPr>
              <a:t>.</a:t>
            </a:r>
          </a:p>
          <a:p>
            <a:pPr lvl="1" eaLnBrk="0" hangingPunct="0"/>
            <a:endParaRPr lang="es-ES" sz="1600" dirty="0" smtClean="0">
              <a:solidFill>
                <a:schemeClr val="tx1"/>
              </a:solidFill>
            </a:endParaRPr>
          </a:p>
          <a:p>
            <a:pPr lvl="1" eaLnBrk="0" hangingPunct="0"/>
            <a:r>
              <a:rPr lang="es-ES" sz="1600" dirty="0" smtClean="0">
                <a:solidFill>
                  <a:schemeClr val="tx1"/>
                </a:solidFill>
              </a:rPr>
              <a:t>En </a:t>
            </a:r>
            <a:r>
              <a:rPr lang="es-ES" sz="1600" dirty="0">
                <a:solidFill>
                  <a:schemeClr val="tx1"/>
                </a:solidFill>
              </a:rPr>
              <a:t>los proyectos complejos idealmente los usuarios deberían tratar de definir hitos parciales concretos e introducirlos en el sistema IRT, para facilitar su contabilidad.</a:t>
            </a:r>
          </a:p>
          <a:p>
            <a:pPr lvl="1" eaLnBrk="0" hangingPunct="0"/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ChangeArrowheads="1"/>
          </p:cNvSpPr>
          <p:nvPr/>
        </p:nvSpPr>
        <p:spPr bwMode="auto">
          <a:xfrm>
            <a:off x="838200" y="549275"/>
            <a:ext cx="7694613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indent="1588" algn="ctr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r>
              <a:rPr lang="es-ES" sz="2400" b="1" dirty="0" smtClean="0">
                <a:solidFill>
                  <a:srgbClr val="008000"/>
                </a:solidFill>
              </a:rPr>
              <a:t>UD. MECÁNICA </a:t>
            </a:r>
            <a:r>
              <a:rPr lang="es-ES" sz="2400" b="1" dirty="0">
                <a:solidFill>
                  <a:srgbClr val="008000"/>
                </a:solidFill>
              </a:rPr>
              <a:t>- TRABAJOS REALIZADOS</a:t>
            </a:r>
          </a:p>
          <a:p>
            <a:pPr indent="1588" defTabSz="279400" eaLnBrk="0" hangingPunct="0">
              <a:spcBef>
                <a:spcPct val="20000"/>
              </a:spcBef>
              <a:tabLst>
                <a:tab pos="444500" algn="l"/>
                <a:tab pos="533400" algn="l"/>
              </a:tabLst>
            </a:pPr>
            <a:endParaRPr lang="es-ES" sz="1800" b="1" dirty="0">
              <a:solidFill>
                <a:srgbClr val="990000"/>
              </a:solidFill>
            </a:endParaRPr>
          </a:p>
        </p:txBody>
      </p:sp>
      <p:graphicFrame>
        <p:nvGraphicFramePr>
          <p:cNvPr id="190501" name="Group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5500291"/>
              </p:ext>
            </p:extLst>
          </p:nvPr>
        </p:nvGraphicFramePr>
        <p:xfrm>
          <a:off x="5867400" y="2276872"/>
          <a:ext cx="1739900" cy="365760"/>
        </p:xfrm>
        <a:graphic>
          <a:graphicData uri="http://schemas.openxmlformats.org/drawingml/2006/table">
            <a:tbl>
              <a:tblPr/>
              <a:tblGrid>
                <a:gridCol w="1739900"/>
              </a:tblGrid>
              <a:tr h="36536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580" name="Text Box 43"/>
          <p:cNvSpPr txBox="1">
            <a:spLocks noChangeArrowheads="1"/>
          </p:cNvSpPr>
          <p:nvPr/>
        </p:nvSpPr>
        <p:spPr bwMode="auto">
          <a:xfrm>
            <a:off x="4140200" y="1052513"/>
            <a:ext cx="863600" cy="400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>
                <a:solidFill>
                  <a:schemeClr val="tx1"/>
                </a:solidFill>
              </a:rPr>
              <a:t>I.R.T.</a:t>
            </a:r>
          </a:p>
        </p:txBody>
      </p:sp>
      <p:sp>
        <p:nvSpPr>
          <p:cNvPr id="24581" name="Text Box 46"/>
          <p:cNvSpPr txBox="1">
            <a:spLocks noChangeArrowheads="1"/>
          </p:cNvSpPr>
          <p:nvPr/>
        </p:nvSpPr>
        <p:spPr bwMode="auto">
          <a:xfrm>
            <a:off x="899592" y="1506270"/>
            <a:ext cx="4124847" cy="36933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buFontTx/>
              <a:buChar char="•"/>
            </a:pPr>
            <a:r>
              <a:rPr lang="es-ES" sz="1800" dirty="0">
                <a:solidFill>
                  <a:srgbClr val="0000CC"/>
                </a:solidFill>
              </a:rPr>
              <a:t> </a:t>
            </a:r>
            <a:r>
              <a:rPr lang="es-ES" sz="1800" dirty="0" smtClean="0">
                <a:solidFill>
                  <a:srgbClr val="0000CC"/>
                </a:solidFill>
              </a:rPr>
              <a:t>Pedidos resueltos en Cola </a:t>
            </a:r>
            <a:r>
              <a:rPr lang="es-ES" sz="1800" dirty="0">
                <a:solidFill>
                  <a:srgbClr val="0000CC"/>
                </a:solidFill>
              </a:rPr>
              <a:t>de </a:t>
            </a:r>
            <a:r>
              <a:rPr lang="es-ES" sz="1800" dirty="0" smtClean="0">
                <a:solidFill>
                  <a:srgbClr val="0000CC"/>
                </a:solidFill>
              </a:rPr>
              <a:t>Fabricación</a:t>
            </a:r>
            <a:endParaRPr lang="es-ES" sz="1800" dirty="0">
              <a:solidFill>
                <a:srgbClr val="0000CC"/>
              </a:solidFill>
            </a:endParaRPr>
          </a:p>
        </p:txBody>
      </p:sp>
      <p:graphicFrame>
        <p:nvGraphicFramePr>
          <p:cNvPr id="24703" name="Group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5078679"/>
              </p:ext>
            </p:extLst>
          </p:nvPr>
        </p:nvGraphicFramePr>
        <p:xfrm>
          <a:off x="611560" y="2204864"/>
          <a:ext cx="8064896" cy="3140216"/>
        </p:xfrm>
        <a:graphic>
          <a:graphicData uri="http://schemas.openxmlformats.org/drawingml/2006/table">
            <a:tbl>
              <a:tblPr/>
              <a:tblGrid>
                <a:gridCol w="720080"/>
                <a:gridCol w="1152128"/>
                <a:gridCol w="1152128"/>
                <a:gridCol w="1152128"/>
                <a:gridCol w="1296144"/>
                <a:gridCol w="1296144"/>
                <a:gridCol w="1296144"/>
              </a:tblGrid>
              <a:tr h="60775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7441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 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EXPERIMENTAL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NEUTRINO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PHYSICS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(NEXT)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EXPERIMENTAL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NUCLEAR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PHYSICS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(GAMMA, FPA,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AGATA)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ACCELERATOR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BASED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EXPERIMETAL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H. E. PHYSICS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b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</a:br>
                      <a:r>
                        <a:rPr kumimoji="0" lang="es-E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(SILICIO, AIDA, CPAN, FUT. ACEL.)</a:t>
                      </a:r>
                    </a:p>
                    <a:p>
                      <a:pPr algn="ctr" fontAlgn="b"/>
                      <a:endParaRPr kumimoji="0" lang="en-US" sz="9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kumimoji="0" lang="en-US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MEDICAL</a:t>
                      </a:r>
                    </a:p>
                    <a:p>
                      <a:pPr algn="ctr" fontAlgn="b"/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APPLICATION OF NUCLEAR </a:t>
                      </a:r>
                    </a:p>
                    <a:p>
                      <a:pPr algn="ctr" fontAlgn="b"/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AND</a:t>
                      </a:r>
                    </a:p>
                    <a:p>
                      <a:pPr algn="ctr" fontAlgn="b"/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 PARTICLE PHYSICS</a:t>
                      </a:r>
                    </a:p>
                    <a:p>
                      <a:pPr algn="ctr" fontAlgn="b"/>
                      <a:endParaRPr kumimoji="0" lang="en-US" sz="10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+mn-ea"/>
                        <a:cs typeface="Arial" charset="0"/>
                      </a:endParaRPr>
                    </a:p>
                    <a:p>
                      <a:pPr algn="ctr" fontAlgn="b"/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(ENTERVISION, FIS. MED., </a:t>
                      </a: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IMAGEN DEN.</a:t>
                      </a:r>
                      <a:r>
                        <a:rPr kumimoji="0" lang="en-US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+mn-ea"/>
                          <a:cs typeface="Arial" charset="0"/>
                        </a:rPr>
                        <a:t>)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EXPERIMENTAL</a:t>
                      </a:r>
                      <a:b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ASTROPARTICLE</a:t>
                      </a:r>
                      <a:b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</a:b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PHYSICS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(KM3NeT)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MANAGEMENT,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ADMINISTRATION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AND LIBRARY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2174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HORAS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729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398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2003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Nº PEDIDOS</a:t>
                      </a:r>
                      <a:endParaRPr kumimoji="0" lang="es-E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52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18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  <a:endParaRPr kumimoji="0" lang="es-E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1542965" y="5935910"/>
            <a:ext cx="58803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Tareas </a:t>
            </a:r>
            <a:r>
              <a:rPr lang="es-ES" dirty="0"/>
              <a:t>internas concretas (no son servicios al exterior</a:t>
            </a:r>
            <a:r>
              <a:rPr lang="es-ES" dirty="0" smtClean="0"/>
              <a:t>): 18 pedidos (106 horas)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vision2005">
  <a:themeElements>
    <a:clrScheme name="revision2005 2">
      <a:dk1>
        <a:srgbClr val="000080"/>
      </a:dk1>
      <a:lt1>
        <a:srgbClr val="B2B2B2"/>
      </a:lt1>
      <a:dk2>
        <a:srgbClr val="4D4D4D"/>
      </a:dk2>
      <a:lt2>
        <a:srgbClr val="CCCCFF"/>
      </a:lt2>
      <a:accent1>
        <a:srgbClr val="99CCFF"/>
      </a:accent1>
      <a:accent2>
        <a:srgbClr val="00CCCC"/>
      </a:accent2>
      <a:accent3>
        <a:srgbClr val="D5D5D5"/>
      </a:accent3>
      <a:accent4>
        <a:srgbClr val="00006C"/>
      </a:accent4>
      <a:accent5>
        <a:srgbClr val="CAE2FF"/>
      </a:accent5>
      <a:accent6>
        <a:srgbClr val="00B9B9"/>
      </a:accent6>
      <a:hlink>
        <a:srgbClr val="CC66FF"/>
      </a:hlink>
      <a:folHlink>
        <a:srgbClr val="9999FF"/>
      </a:folHlink>
    </a:clrScheme>
    <a:fontScheme name="revision2005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4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evision2005 1">
        <a:dk1>
          <a:srgbClr val="000066"/>
        </a:dk1>
        <a:lt1>
          <a:srgbClr val="FFFFFF"/>
        </a:lt1>
        <a:dk2>
          <a:srgbClr val="0000FF"/>
        </a:dk2>
        <a:lt2>
          <a:srgbClr val="FFFF00"/>
        </a:lt2>
        <a:accent1>
          <a:srgbClr val="FFCC00"/>
        </a:accent1>
        <a:accent2>
          <a:srgbClr val="CC0066"/>
        </a:accent2>
        <a:accent3>
          <a:srgbClr val="AAAAFF"/>
        </a:accent3>
        <a:accent4>
          <a:srgbClr val="DADADA"/>
        </a:accent4>
        <a:accent5>
          <a:srgbClr val="FFE2AA"/>
        </a:accent5>
        <a:accent6>
          <a:srgbClr val="B9005C"/>
        </a:accent6>
        <a:hlink>
          <a:srgbClr val="00CC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vision2005 2">
        <a:dk1>
          <a:srgbClr val="000080"/>
        </a:dk1>
        <a:lt1>
          <a:srgbClr val="B2B2B2"/>
        </a:lt1>
        <a:dk2>
          <a:srgbClr val="4D4D4D"/>
        </a:dk2>
        <a:lt2>
          <a:srgbClr val="CCCCFF"/>
        </a:lt2>
        <a:accent1>
          <a:srgbClr val="99CCFF"/>
        </a:accent1>
        <a:accent2>
          <a:srgbClr val="00CCCC"/>
        </a:accent2>
        <a:accent3>
          <a:srgbClr val="D5D5D5"/>
        </a:accent3>
        <a:accent4>
          <a:srgbClr val="00006C"/>
        </a:accent4>
        <a:accent5>
          <a:srgbClr val="CAE2FF"/>
        </a:accent5>
        <a:accent6>
          <a:srgbClr val="00B9B9"/>
        </a:accent6>
        <a:hlink>
          <a:srgbClr val="CC66FF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sion2005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14643</TotalTime>
  <Words>972</Words>
  <Application>Microsoft Office PowerPoint</Application>
  <PresentationFormat>Presentación en pantalla (4:3)</PresentationFormat>
  <Paragraphs>236</Paragraphs>
  <Slides>48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49" baseType="lpstr">
      <vt:lpstr>revision2005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josevicente</dc:creator>
  <cp:lastModifiedBy>josevicente</cp:lastModifiedBy>
  <cp:revision>734</cp:revision>
  <cp:lastPrinted>1997-11-13T16:32:32Z</cp:lastPrinted>
  <dcterms:created xsi:type="dcterms:W3CDTF">2005-12-18T17:12:12Z</dcterms:created>
  <dcterms:modified xsi:type="dcterms:W3CDTF">2014-12-18T13:29:07Z</dcterms:modified>
</cp:coreProperties>
</file>