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3" r:id="rId5"/>
    <p:sldId id="262" r:id="rId6"/>
    <p:sldId id="261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>
        <p:scale>
          <a:sx n="90" d="100"/>
          <a:sy n="90" d="100"/>
        </p:scale>
        <p:origin x="-600" y="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F32F-10E6-4115-9519-DD8D9B89A2D5}" type="datetimeFigureOut">
              <a:rPr lang="es-ES" smtClean="0"/>
              <a:pPr/>
              <a:t>17/12/2009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F94D-9727-4EE8-BAD8-DCAB867DC40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F32F-10E6-4115-9519-DD8D9B89A2D5}" type="datetimeFigureOut">
              <a:rPr lang="es-ES" smtClean="0"/>
              <a:pPr/>
              <a:t>17/12/2009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F94D-9727-4EE8-BAD8-DCAB867DC40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F32F-10E6-4115-9519-DD8D9B89A2D5}" type="datetimeFigureOut">
              <a:rPr lang="es-ES" smtClean="0"/>
              <a:pPr/>
              <a:t>17/12/2009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F94D-9727-4EE8-BAD8-DCAB867DC40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F32F-10E6-4115-9519-DD8D9B89A2D5}" type="datetimeFigureOut">
              <a:rPr lang="es-ES" smtClean="0"/>
              <a:pPr/>
              <a:t>17/12/2009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F94D-9727-4EE8-BAD8-DCAB867DC40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F32F-10E6-4115-9519-DD8D9B89A2D5}" type="datetimeFigureOut">
              <a:rPr lang="es-ES" smtClean="0"/>
              <a:pPr/>
              <a:t>17/12/2009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F94D-9727-4EE8-BAD8-DCAB867DC40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F32F-10E6-4115-9519-DD8D9B89A2D5}" type="datetimeFigureOut">
              <a:rPr lang="es-ES" smtClean="0"/>
              <a:pPr/>
              <a:t>17/12/2009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F94D-9727-4EE8-BAD8-DCAB867DC40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F32F-10E6-4115-9519-DD8D9B89A2D5}" type="datetimeFigureOut">
              <a:rPr lang="es-ES" smtClean="0"/>
              <a:pPr/>
              <a:t>17/12/2009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F94D-9727-4EE8-BAD8-DCAB867DC40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F32F-10E6-4115-9519-DD8D9B89A2D5}" type="datetimeFigureOut">
              <a:rPr lang="es-ES" smtClean="0"/>
              <a:pPr/>
              <a:t>17/12/2009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F94D-9727-4EE8-BAD8-DCAB867DC40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F32F-10E6-4115-9519-DD8D9B89A2D5}" type="datetimeFigureOut">
              <a:rPr lang="es-ES" smtClean="0"/>
              <a:pPr/>
              <a:t>17/12/2009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F94D-9727-4EE8-BAD8-DCAB867DC40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F32F-10E6-4115-9519-DD8D9B89A2D5}" type="datetimeFigureOut">
              <a:rPr lang="es-ES" smtClean="0"/>
              <a:pPr/>
              <a:t>17/12/2009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F94D-9727-4EE8-BAD8-DCAB867DC40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9F32F-10E6-4115-9519-DD8D9B89A2D5}" type="datetimeFigureOut">
              <a:rPr lang="es-ES" smtClean="0"/>
              <a:pPr/>
              <a:t>17/12/2009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AF94D-9727-4EE8-BAD8-DCAB867DC40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9F32F-10E6-4115-9519-DD8D9B89A2D5}" type="datetimeFigureOut">
              <a:rPr lang="es-ES" smtClean="0"/>
              <a:pPr/>
              <a:t>17/12/2009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AF94D-9727-4EE8-BAD8-DCAB867DC40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928802"/>
            <a:ext cx="7772400" cy="1857388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ap="rnd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5400" dirty="0" smtClean="0"/>
              <a:t>Status and Plans for Xilinx Development</a:t>
            </a:r>
            <a:endParaRPr lang="en-US" sz="54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es-ES" dirty="0" smtClean="0"/>
          </a:p>
          <a:p>
            <a:pPr algn="r"/>
            <a:endParaRPr lang="es-ES" dirty="0" smtClean="0"/>
          </a:p>
          <a:p>
            <a:pPr algn="r"/>
            <a:r>
              <a:rPr lang="es-ES" dirty="0" smtClean="0"/>
              <a:t>Pablo Moreno (IFIC, Valencia)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Marcador de contenido" descr="RX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85852" y="1357298"/>
            <a:ext cx="6572296" cy="2282785"/>
          </a:xfrm>
        </p:spPr>
      </p:pic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ap="rnd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Design using GTP Transceivers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GTP Receiver (RX) </a:t>
            </a:r>
            <a:br>
              <a:rPr lang="en-US" dirty="0" smtClean="0"/>
            </a:br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1285852" y="3500438"/>
            <a:ext cx="664373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Physical Media Attachment (PMA), electrical sub-layer of the PHY</a:t>
            </a:r>
            <a:r>
              <a:rPr lang="en-US" sz="1600" dirty="0" smtClean="0"/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Termination and Equalization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Clock Data Recovery (CDR)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Serial in to Parallel Out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Physical Coding Sub-layer (PCS), logical sub-layer of the PHY</a:t>
            </a:r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  <p:sp>
        <p:nvSpPr>
          <p:cNvPr id="8" name="7 CuadroTexto"/>
          <p:cNvSpPr txBox="1"/>
          <p:nvPr/>
        </p:nvSpPr>
        <p:spPr>
          <a:xfrm>
            <a:off x="1285852" y="4786322"/>
            <a:ext cx="5786478" cy="1815882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Oversampling	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RX Polarity Control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PRBS Detection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Comma Alignment and Detection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Loss of Sync State Machine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8B/10B Decoder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Elastic Buffer and Phase Aligner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CLK correction</a:t>
            </a:r>
          </a:p>
          <a:p>
            <a:pPr lvl="1">
              <a:buFont typeface="Arial" pitchFamily="34" charset="0"/>
              <a:buChar char="•"/>
            </a:pPr>
            <a:r>
              <a:rPr lang="en-US" sz="1600" dirty="0" smtClean="0"/>
              <a:t>FPGA RX Interface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RX Termination and Equalization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ap="rnd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Design using GTP Transceivers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GTP Receiver (RX) – PMA				</a:t>
            </a:r>
            <a:endParaRPr lang="es-ES" dirty="0"/>
          </a:p>
        </p:txBody>
      </p:sp>
      <p:pic>
        <p:nvPicPr>
          <p:cNvPr id="5" name="4 Imagen" descr="termination_equalizat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44" y="2285992"/>
            <a:ext cx="5450720" cy="3500462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5429256" y="2285992"/>
            <a:ext cx="35719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Current Mode Logic  (CML)Receiver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Determines the value of the differential input signal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1"/>
                </a:solidFill>
              </a:rPr>
              <a:t>Termination Voltage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2"/>
                </a:solidFill>
              </a:rPr>
              <a:t>Termination Impedance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Equalizer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3"/>
                </a:solidFill>
              </a:rPr>
              <a:t>AC Coupling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6"/>
                </a:solidFill>
              </a:rPr>
              <a:t>Optional  Configurable Linear Equalizer for HF loss in high speed traces</a:t>
            </a:r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  <p:sp>
        <p:nvSpPr>
          <p:cNvPr id="7" name="6 Rectángulo redondeado"/>
          <p:cNvSpPr/>
          <p:nvPr/>
        </p:nvSpPr>
        <p:spPr>
          <a:xfrm>
            <a:off x="3071802" y="2428868"/>
            <a:ext cx="1714512" cy="1214446"/>
          </a:xfrm>
          <a:prstGeom prst="roundRect">
            <a:avLst/>
          </a:prstGeom>
          <a:solidFill>
            <a:schemeClr val="accent6">
              <a:alpha val="27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7 Rectángulo redondeado"/>
          <p:cNvSpPr/>
          <p:nvPr/>
        </p:nvSpPr>
        <p:spPr>
          <a:xfrm>
            <a:off x="1357290" y="3286124"/>
            <a:ext cx="571504" cy="1214446"/>
          </a:xfrm>
          <a:prstGeom prst="roundRect">
            <a:avLst/>
          </a:prstGeom>
          <a:solidFill>
            <a:schemeClr val="accent2">
              <a:alpha val="27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2928926" y="4071942"/>
            <a:ext cx="571504" cy="1214446"/>
          </a:xfrm>
          <a:prstGeom prst="roundRect">
            <a:avLst/>
          </a:prstGeom>
          <a:solidFill>
            <a:schemeClr val="accent3">
              <a:alpha val="27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2000232" y="3786190"/>
            <a:ext cx="714380" cy="714380"/>
          </a:xfrm>
          <a:prstGeom prst="roundRect">
            <a:avLst/>
          </a:prstGeom>
          <a:solidFill>
            <a:schemeClr val="accent1">
              <a:alpha val="27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5756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Clock Data Recovery</a:t>
            </a:r>
          </a:p>
          <a:p>
            <a:pPr lvl="1"/>
            <a:r>
              <a:rPr lang="en-US" sz="2400" dirty="0" smtClean="0"/>
              <a:t>CDR allows to extract a recovered clock signal from received data (embedded clock)</a:t>
            </a:r>
          </a:p>
          <a:p>
            <a:pPr lvl="1"/>
            <a:r>
              <a:rPr lang="en-US" sz="2400" dirty="0" smtClean="0"/>
              <a:t>Result: clock that matches clock originally used to generate serial stream of data</a:t>
            </a:r>
          </a:p>
          <a:p>
            <a:pPr lvl="1"/>
            <a:r>
              <a:rPr lang="en-US" sz="2400" dirty="0" smtClean="0"/>
              <a:t>Conditions</a:t>
            </a:r>
          </a:p>
          <a:p>
            <a:pPr lvl="2"/>
            <a:r>
              <a:rPr lang="en-US" sz="2000" dirty="0" smtClean="0"/>
              <a:t>Line rate of recovered clock matches RX line rate within 1000 </a:t>
            </a:r>
            <a:r>
              <a:rPr lang="en-US" sz="2000" dirty="0" err="1" smtClean="0"/>
              <a:t>ppm</a:t>
            </a:r>
            <a:endParaRPr lang="en-US" sz="2000" dirty="0" smtClean="0"/>
          </a:p>
          <a:p>
            <a:pPr lvl="2"/>
            <a:r>
              <a:rPr lang="en-US" sz="2000" dirty="0" smtClean="0"/>
              <a:t>Sufficient transitions in data</a:t>
            </a:r>
          </a:p>
          <a:p>
            <a:pPr lvl="1"/>
            <a:endParaRPr lang="en-US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ap="rnd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Design using GTP Transceivers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GTP Receiver (RX) - PMA</a:t>
            </a:r>
            <a:br>
              <a:rPr lang="en-US" dirty="0" smtClean="0"/>
            </a:br>
            <a:endParaRPr lang="es-ES" dirty="0"/>
          </a:p>
        </p:txBody>
      </p:sp>
      <p:pic>
        <p:nvPicPr>
          <p:cNvPr id="5" name="4 Imagen" descr="CD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43042" y="4643446"/>
            <a:ext cx="5667375" cy="177165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Marcador de contenido" descr="data_ey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57422" y="4643446"/>
            <a:ext cx="4295775" cy="1857375"/>
          </a:xfrm>
        </p:spPr>
      </p:pic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ap="rnd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Design using GTP Transceivers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GTP Receiver (RX) - PMA</a:t>
            </a:r>
            <a:br>
              <a:rPr lang="en-US" dirty="0" smtClean="0"/>
            </a:br>
            <a:endParaRPr lang="es-ES" dirty="0"/>
          </a:p>
        </p:txBody>
      </p:sp>
      <p:sp>
        <p:nvSpPr>
          <p:cNvPr id="8" name="2 Marcador de contenido"/>
          <p:cNvSpPr txBox="1">
            <a:spLocks/>
          </p:cNvSpPr>
          <p:nvPr/>
        </p:nvSpPr>
        <p:spPr>
          <a:xfrm>
            <a:off x="457200" y="1600201"/>
            <a:ext cx="8229600" cy="3257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Horizontal sample point shift</a:t>
            </a:r>
            <a:endParaRPr lang="en-US" sz="2800" dirty="0"/>
          </a:p>
          <a:p>
            <a:pPr marL="1200150" lvl="2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400" dirty="0" smtClean="0"/>
              <a:t>Transition points used to recover frequency of incoming clock</a:t>
            </a:r>
          </a:p>
          <a:p>
            <a:pPr marL="1200150" lvl="2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Transition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points used to find the optimal time to sample data. </a:t>
            </a:r>
          </a:p>
          <a:p>
            <a:pPr marL="1200150" lvl="2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400" baseline="0" dirty="0" smtClean="0"/>
              <a:t>Configurable</a:t>
            </a:r>
            <a:r>
              <a:rPr lang="en-US" sz="2400" dirty="0" smtClean="0"/>
              <a:t> data sampling point relative to the first transition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400435"/>
          </a:xfrm>
        </p:spPr>
        <p:txBody>
          <a:bodyPr>
            <a:normAutofit/>
          </a:bodyPr>
          <a:lstStyle/>
          <a:p>
            <a:r>
              <a:rPr lang="en-US" dirty="0" smtClean="0"/>
              <a:t>Serial In to Parallel Out (SIPO)</a:t>
            </a:r>
          </a:p>
          <a:p>
            <a:pPr lvl="1"/>
            <a:r>
              <a:rPr lang="en-US" dirty="0" smtClean="0"/>
              <a:t>Heart of RX </a:t>
            </a:r>
            <a:r>
              <a:rPr lang="en-US" dirty="0" err="1" smtClean="0"/>
              <a:t>datapath</a:t>
            </a:r>
            <a:r>
              <a:rPr lang="en-US" dirty="0" smtClean="0"/>
              <a:t>. Takes the incoming serial sequence and delivers </a:t>
            </a:r>
            <a:r>
              <a:rPr lang="en-US" dirty="0" err="1" smtClean="0"/>
              <a:t>deserialized</a:t>
            </a:r>
            <a:r>
              <a:rPr lang="en-US" dirty="0" smtClean="0"/>
              <a:t> data words to the PCS</a:t>
            </a:r>
          </a:p>
          <a:p>
            <a:pPr lvl="1"/>
            <a:r>
              <a:rPr lang="en-US" dirty="0" smtClean="0"/>
              <a:t>Clocks that take part (recovered from CDR)</a:t>
            </a:r>
          </a:p>
          <a:p>
            <a:pPr lvl="2"/>
            <a:r>
              <a:rPr lang="en-US" dirty="0" smtClean="0"/>
              <a:t>Serial clock (line rate)</a:t>
            </a:r>
          </a:p>
          <a:p>
            <a:pPr lvl="2"/>
            <a:r>
              <a:rPr lang="en-US" dirty="0" smtClean="0"/>
              <a:t>Parallel clock (one cycle per n-bit word)</a:t>
            </a:r>
          </a:p>
          <a:p>
            <a:pPr lvl="2"/>
            <a:endParaRPr lang="en-US" dirty="0" smtClean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ap="rnd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Design using GTP Transceivers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GTP Receiver (RX) - PMA</a:t>
            </a:r>
            <a:br>
              <a:rPr lang="en-US" dirty="0" smtClean="0"/>
            </a:br>
            <a:endParaRPr lang="es-E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Oversampling</a:t>
            </a:r>
          </a:p>
          <a:p>
            <a:pPr lvl="1"/>
            <a:r>
              <a:rPr lang="en-US" dirty="0" smtClean="0"/>
              <a:t>5x oversampling enables serial rates from 100 Mb/s to 500 Mb/s (CDR must operate 5x the desired rate to stay in regular operation limits)</a:t>
            </a:r>
          </a:p>
          <a:p>
            <a:pPr lvl="1"/>
            <a:r>
              <a:rPr lang="en-US" dirty="0" smtClean="0"/>
              <a:t>2 bits of recovered data from 10 received bits</a:t>
            </a:r>
          </a:p>
          <a:p>
            <a:pPr lvl="1"/>
            <a:r>
              <a:rPr lang="en-US" dirty="0" smtClean="0"/>
              <a:t>Oversampling block enabled in both sides of the channel (TX and RX)</a:t>
            </a:r>
            <a:endParaRPr lang="en-US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ap="rnd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Design using GTP Transceivers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GTP Receiver (RX) - PCS</a:t>
            </a:r>
            <a:br>
              <a:rPr lang="en-US" dirty="0" smtClean="0"/>
            </a:br>
            <a:endParaRPr lang="es-E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RX Polarity Control</a:t>
            </a:r>
          </a:p>
          <a:p>
            <a:pPr lvl="1"/>
            <a:r>
              <a:rPr lang="en-US" dirty="0" smtClean="0"/>
              <a:t>GTP RX is able to invert incoming data polarity  using this block if differential traces are swapped by error.</a:t>
            </a:r>
          </a:p>
          <a:p>
            <a:r>
              <a:rPr lang="en-US" dirty="0" smtClean="0"/>
              <a:t>PRBS Detection</a:t>
            </a:r>
          </a:p>
          <a:p>
            <a:pPr lvl="1"/>
            <a:r>
              <a:rPr lang="en-US" dirty="0" smtClean="0"/>
              <a:t>GTP RX includes a built-in Pseudo Random Bit Sequence checker, used for testing the signal integrity of the channel.</a:t>
            </a:r>
          </a:p>
          <a:p>
            <a:pPr lvl="1"/>
            <a:r>
              <a:rPr lang="en-US" dirty="0" smtClean="0"/>
              <a:t>A register stores the number of received errors, and a flag signal alerts when a certain configurable trigger is exceeded in a counter.</a:t>
            </a:r>
            <a:endParaRPr lang="en-US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ap="rnd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Design using GTP Transceivers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GTP Receiver (RX) - PCS</a:t>
            </a:r>
            <a:br>
              <a:rPr lang="en-US" dirty="0" smtClean="0"/>
            </a:br>
            <a:endParaRPr lang="es-E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043245"/>
          </a:xfrm>
        </p:spPr>
        <p:txBody>
          <a:bodyPr>
            <a:normAutofit/>
          </a:bodyPr>
          <a:lstStyle/>
          <a:p>
            <a:r>
              <a:rPr lang="en-US" dirty="0" smtClean="0"/>
              <a:t>Comma Alignment and Detection</a:t>
            </a:r>
          </a:p>
          <a:p>
            <a:pPr lvl="1"/>
            <a:r>
              <a:rPr lang="en-US" sz="2400" dirty="0" smtClean="0"/>
              <a:t>Serial data must be aligned to symbol boundaries before it can be used as parallel data…. Where does a byte starting and ending in a stream of data?</a:t>
            </a:r>
          </a:p>
          <a:p>
            <a:pPr lvl="1"/>
            <a:r>
              <a:rPr lang="en-US" sz="2400" dirty="0" smtClean="0"/>
              <a:t>TX send a special character (comma) </a:t>
            </a:r>
          </a:p>
          <a:p>
            <a:pPr lvl="1"/>
            <a:r>
              <a:rPr lang="en-US" sz="2400" dirty="0" smtClean="0"/>
              <a:t>RX searches the pattern of a comma till it is founded. Then received bits are packed from comma boundary</a:t>
            </a:r>
            <a:endParaRPr lang="en-US" sz="2400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ap="rnd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Design using GTP Transceivers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GTP Receiver (RX) - PCS</a:t>
            </a:r>
            <a:br>
              <a:rPr lang="en-US" dirty="0" smtClean="0"/>
            </a:br>
            <a:endParaRPr lang="es-ES" dirty="0"/>
          </a:p>
        </p:txBody>
      </p:sp>
      <p:pic>
        <p:nvPicPr>
          <p:cNvPr id="5" name="4 Imagen" descr="strea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4786322"/>
            <a:ext cx="8277225" cy="185737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Configurable Loss-of-Sync State Machine </a:t>
            </a:r>
          </a:p>
          <a:p>
            <a:pPr lvl="1"/>
            <a:r>
              <a:rPr lang="en-US" dirty="0" smtClean="0"/>
              <a:t>Some 8B/10B protocols make use of a state machine in order to detect malfunction of the channel</a:t>
            </a:r>
          </a:p>
          <a:p>
            <a:pPr lvl="1"/>
            <a:r>
              <a:rPr lang="en-US" dirty="0" smtClean="0"/>
              <a:t>GTP RX has this LOS block implemented</a:t>
            </a:r>
          </a:p>
          <a:p>
            <a:pPr lvl="1"/>
            <a:r>
              <a:rPr lang="en-US" dirty="0" smtClean="0"/>
              <a:t>When not used, its ports can be re-used to monitor incoming data.</a:t>
            </a:r>
            <a:endParaRPr lang="en-US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ap="rnd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Design using GTP Transceivers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GTP Receiver (RX) - PCS</a:t>
            </a:r>
            <a:br>
              <a:rPr lang="en-US" dirty="0" smtClean="0"/>
            </a:br>
            <a:endParaRPr lang="es-E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Configurable Loss-of-Sync State Machine</a:t>
            </a:r>
          </a:p>
          <a:p>
            <a:endParaRPr lang="en-US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ap="rnd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Design using GTP Transceivers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GTP Receiver (RX) - PCS</a:t>
            </a:r>
            <a:br>
              <a:rPr lang="en-US" dirty="0" smtClean="0"/>
            </a:br>
            <a:endParaRPr lang="es-ES" dirty="0"/>
          </a:p>
        </p:txBody>
      </p:sp>
      <p:pic>
        <p:nvPicPr>
          <p:cNvPr id="5" name="4 Imagen" descr="state_mchin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0100" y="2285992"/>
            <a:ext cx="6534169" cy="415883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 using GTP Transceivers</a:t>
            </a:r>
          </a:p>
          <a:p>
            <a:pPr lvl="1"/>
            <a:r>
              <a:rPr lang="en-US" dirty="0" smtClean="0"/>
              <a:t>GTP Dual Tile</a:t>
            </a:r>
          </a:p>
          <a:p>
            <a:pPr lvl="1"/>
            <a:r>
              <a:rPr lang="en-US" dirty="0" smtClean="0"/>
              <a:t>GTP Transmitter</a:t>
            </a:r>
          </a:p>
          <a:p>
            <a:pPr lvl="1"/>
            <a:r>
              <a:rPr lang="en-US" dirty="0" smtClean="0"/>
              <a:t>GTP Receiver </a:t>
            </a:r>
          </a:p>
          <a:p>
            <a:pPr lvl="1"/>
            <a:r>
              <a:rPr lang="en-US" dirty="0" smtClean="0"/>
              <a:t>Loopback </a:t>
            </a:r>
            <a:r>
              <a:rPr lang="en-US" dirty="0" smtClean="0"/>
              <a:t>Modes</a:t>
            </a:r>
          </a:p>
          <a:p>
            <a:pPr lvl="1"/>
            <a:r>
              <a:rPr lang="en-US" dirty="0" err="1" smtClean="0"/>
              <a:t>RocketIO</a:t>
            </a:r>
            <a:r>
              <a:rPr lang="en-US" dirty="0" smtClean="0"/>
              <a:t> Implementation and Simulation</a:t>
            </a:r>
            <a:endParaRPr lang="en-US" dirty="0" smtClean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ap="rnd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s-ES" dirty="0" err="1" smtClean="0"/>
              <a:t>Overview</a:t>
            </a:r>
            <a:endParaRPr lang="es-E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Configurable 8B/10B Decoder</a:t>
            </a:r>
          </a:p>
          <a:p>
            <a:pPr lvl="1"/>
            <a:r>
              <a:rPr lang="en-US" dirty="0" smtClean="0"/>
              <a:t>8 bit data and control values (K characters) mapped into 10 bit sequences</a:t>
            </a:r>
          </a:p>
          <a:p>
            <a:pPr lvl="1"/>
            <a:r>
              <a:rPr lang="en-US" dirty="0" smtClean="0"/>
              <a:t>When activated, internal </a:t>
            </a:r>
            <a:r>
              <a:rPr lang="en-US" dirty="0" err="1" smtClean="0"/>
              <a:t>datapath</a:t>
            </a:r>
            <a:r>
              <a:rPr lang="en-US" dirty="0" smtClean="0"/>
              <a:t> is always 10 bits</a:t>
            </a:r>
          </a:p>
          <a:p>
            <a:pPr lvl="1"/>
            <a:r>
              <a:rPr lang="en-US" dirty="0" smtClean="0"/>
              <a:t>Running Disparity (1/0 balance) can be observed in a port</a:t>
            </a:r>
          </a:p>
          <a:p>
            <a:pPr lvl="1"/>
            <a:r>
              <a:rPr lang="en-US" dirty="0" smtClean="0"/>
              <a:t>Error signals notify when disparity or “non in table” errors are produced</a:t>
            </a:r>
          </a:p>
          <a:p>
            <a:pPr lvl="1"/>
            <a:endParaRPr lang="en-US" dirty="0"/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ap="rnd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Design using GTP Transceivers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GTP Receiver (RX) - PCS</a:t>
            </a:r>
            <a:br>
              <a:rPr lang="en-US" dirty="0" smtClean="0"/>
            </a:br>
            <a:endParaRPr lang="es-E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85858"/>
          </a:xfrm>
        </p:spPr>
        <p:txBody>
          <a:bodyPr/>
          <a:lstStyle/>
          <a:p>
            <a:r>
              <a:rPr lang="en-US" dirty="0" smtClean="0"/>
              <a:t>Configurable Elastic Buffer and Phase Aligner</a:t>
            </a:r>
          </a:p>
          <a:p>
            <a:pPr lvl="1"/>
            <a:r>
              <a:rPr lang="en-US" dirty="0" smtClean="0"/>
              <a:t>GTP RX has two parallel clock domains</a:t>
            </a:r>
            <a:endParaRPr lang="en-US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ap="rnd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Design using GTP Transceivers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GTP Receiver (RX) - PCS</a:t>
            </a:r>
            <a:br>
              <a:rPr lang="en-US" dirty="0" smtClean="0"/>
            </a:br>
            <a:endParaRPr lang="es-ES" dirty="0"/>
          </a:p>
        </p:txBody>
      </p:sp>
      <p:pic>
        <p:nvPicPr>
          <p:cNvPr id="5" name="4 Imagen" descr="clock_domain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1538" y="2786058"/>
            <a:ext cx="6577031" cy="3167298"/>
          </a:xfrm>
          <a:prstGeom prst="rect">
            <a:avLst/>
          </a:prstGeom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428596" y="5929330"/>
            <a:ext cx="8229600" cy="7143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400" dirty="0" smtClean="0"/>
              <a:t>Elastic buffer resolves phase differences between the two domains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2357422" y="2857496"/>
            <a:ext cx="3500462" cy="2857520"/>
          </a:xfrm>
          <a:prstGeom prst="roundRect">
            <a:avLst/>
          </a:prstGeom>
          <a:solidFill>
            <a:schemeClr val="accent1">
              <a:alpha val="1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7 Rectángulo redondeado"/>
          <p:cNvSpPr/>
          <p:nvPr/>
        </p:nvSpPr>
        <p:spPr>
          <a:xfrm>
            <a:off x="5929322" y="2857496"/>
            <a:ext cx="857256" cy="2857520"/>
          </a:xfrm>
          <a:prstGeom prst="roundRect">
            <a:avLst/>
          </a:prstGeom>
          <a:solidFill>
            <a:schemeClr val="accent2">
              <a:alpha val="2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Configurable Elastic Buffer and Phase Aligner</a:t>
            </a:r>
          </a:p>
          <a:p>
            <a:pPr lvl="1"/>
            <a:r>
              <a:rPr lang="en-US" dirty="0" smtClean="0"/>
              <a:t>Possibilities</a:t>
            </a:r>
          </a:p>
          <a:p>
            <a:pPr lvl="2"/>
            <a:r>
              <a:rPr lang="en-US" dirty="0" smtClean="0"/>
              <a:t>Elastic Buffer: Works immediately , 8/10 bits internal </a:t>
            </a:r>
            <a:r>
              <a:rPr lang="en-US" dirty="0" err="1" smtClean="0"/>
              <a:t>datapath</a:t>
            </a:r>
            <a:r>
              <a:rPr lang="en-US" dirty="0" smtClean="0"/>
              <a:t>, permits clock correction</a:t>
            </a:r>
          </a:p>
          <a:p>
            <a:pPr lvl="2"/>
            <a:r>
              <a:rPr lang="en-US" dirty="0" smtClean="0"/>
              <a:t>Phase Aligner: Needs some clock cycles to stabilize, fewer latency, only 10 bits internal </a:t>
            </a:r>
            <a:r>
              <a:rPr lang="en-US" dirty="0" err="1" smtClean="0"/>
              <a:t>datapath</a:t>
            </a:r>
            <a:endParaRPr lang="en-US" dirty="0" smtClean="0"/>
          </a:p>
          <a:p>
            <a:r>
              <a:rPr lang="en-US" dirty="0" smtClean="0"/>
              <a:t>Configurable Clock Correction</a:t>
            </a:r>
          </a:p>
          <a:p>
            <a:pPr lvl="1"/>
            <a:r>
              <a:rPr lang="en-US" dirty="0" smtClean="0"/>
              <a:t>Allows to correct frequency differences between clock domains</a:t>
            </a:r>
          </a:p>
          <a:p>
            <a:pPr lvl="1"/>
            <a:r>
              <a:rPr lang="en-US" dirty="0" smtClean="0"/>
              <a:t>Performance</a:t>
            </a:r>
          </a:p>
          <a:p>
            <a:pPr lvl="2"/>
            <a:r>
              <a:rPr lang="en-US" dirty="0" smtClean="0"/>
              <a:t>Replicates idle characters when elastic buffer gets empty</a:t>
            </a:r>
          </a:p>
          <a:p>
            <a:pPr lvl="2"/>
            <a:r>
              <a:rPr lang="en-US" dirty="0" smtClean="0"/>
              <a:t>Eliminates idle characters when elastic buffer gets full</a:t>
            </a:r>
          </a:p>
          <a:p>
            <a:pPr lvl="2"/>
            <a:r>
              <a:rPr lang="en-US" dirty="0" smtClean="0"/>
              <a:t>Special clock correction received sequence is needed to proceed</a:t>
            </a:r>
            <a:endParaRPr lang="en-US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ap="rnd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Design using GTP Transceivers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GTP Receiver (RX) - PCS</a:t>
            </a:r>
            <a:br>
              <a:rPr lang="en-US" dirty="0" smtClean="0"/>
            </a:br>
            <a:endParaRPr lang="es-E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FPGA RX Interface</a:t>
            </a:r>
          </a:p>
          <a:p>
            <a:pPr lvl="1"/>
            <a:r>
              <a:rPr lang="en-US" dirty="0" smtClean="0"/>
              <a:t>The FPGA logic can access to incoming data on the positive edge of the parallel clock using this interface.</a:t>
            </a:r>
          </a:p>
          <a:p>
            <a:pPr lvl="1"/>
            <a:r>
              <a:rPr lang="en-US" dirty="0" smtClean="0"/>
              <a:t>Received data can be 8/10/16/20 bits long</a:t>
            </a:r>
          </a:p>
          <a:p>
            <a:pPr lvl="1"/>
            <a:endParaRPr lang="en-US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ap="rnd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Design using GTP Transceivers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GTP Receiver (RX) - PCS</a:t>
            </a:r>
            <a:br>
              <a:rPr lang="en-US" dirty="0" smtClean="0"/>
            </a:br>
            <a:endParaRPr lang="es-E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14485"/>
          </a:xfrm>
        </p:spPr>
        <p:txBody>
          <a:bodyPr>
            <a:normAutofit lnSpcReduction="10000"/>
          </a:bodyPr>
          <a:lstStyle/>
          <a:p>
            <a:r>
              <a:rPr lang="en-US" sz="2600" dirty="0" smtClean="0"/>
              <a:t>Specialized configurations of the </a:t>
            </a:r>
            <a:r>
              <a:rPr lang="en-US" sz="2600" dirty="0" err="1" smtClean="0"/>
              <a:t>datapath</a:t>
            </a:r>
            <a:r>
              <a:rPr lang="en-US" sz="2600" dirty="0" smtClean="0"/>
              <a:t> where the traffic patterns (PRBS) are transmitted and folded back to the source to be compared and check transmission errors.</a:t>
            </a: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ap="rnd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Design using GTP Transceivers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GTP </a:t>
            </a:r>
            <a:r>
              <a:rPr lang="en-US" dirty="0" smtClean="0"/>
              <a:t>Loopback Modes	</a:t>
            </a:r>
            <a:r>
              <a:rPr lang="en-US" dirty="0" smtClean="0"/>
              <a:t/>
            </a:r>
            <a:br>
              <a:rPr lang="en-US" dirty="0" smtClean="0"/>
            </a:br>
            <a:endParaRPr lang="es-ES" dirty="0"/>
          </a:p>
        </p:txBody>
      </p:sp>
      <p:pic>
        <p:nvPicPr>
          <p:cNvPr id="5" name="4 Imagen" descr="loopbac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472" y="3000372"/>
            <a:ext cx="7972425" cy="2809875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785786" y="5715017"/>
            <a:ext cx="7786742" cy="1384995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lvl="1"/>
            <a:r>
              <a:rPr lang="en-US" sz="2400" dirty="0" smtClean="0"/>
              <a:t>Near-end </a:t>
            </a:r>
            <a:r>
              <a:rPr lang="en-US" sz="2400" dirty="0" smtClean="0"/>
              <a:t>loopback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accent1"/>
                </a:solidFill>
              </a:rPr>
              <a:t>PCS loopback</a:t>
            </a:r>
          </a:p>
          <a:p>
            <a:pPr marL="1371600" lvl="2" indent="-457200">
              <a:buAutoNum type="arabicPeriod" startAt="2"/>
            </a:pPr>
            <a:r>
              <a:rPr lang="en-US" sz="2000" dirty="0" smtClean="0">
                <a:solidFill>
                  <a:schemeClr val="accent2"/>
                </a:solidFill>
              </a:rPr>
              <a:t>PMA loopback</a:t>
            </a:r>
          </a:p>
          <a:p>
            <a:pPr marL="1371600" lvl="2" indent="-457200">
              <a:buAutoNum type="arabicPeriod" startAt="2"/>
            </a:pPr>
            <a:endParaRPr lang="en-US" sz="2000" dirty="0" smtClean="0"/>
          </a:p>
          <a:p>
            <a:pPr lvl="1"/>
            <a:r>
              <a:rPr lang="en-US" sz="2400" dirty="0" smtClean="0"/>
              <a:t>Far-end loopback</a:t>
            </a:r>
          </a:p>
          <a:p>
            <a:pPr marL="1371600" lvl="2" indent="-457200">
              <a:buNone/>
            </a:pPr>
            <a:r>
              <a:rPr lang="en-US" sz="2000" dirty="0" smtClean="0">
                <a:solidFill>
                  <a:schemeClr val="accent3"/>
                </a:solidFill>
              </a:rPr>
              <a:t>3. 	PMA loopback</a:t>
            </a:r>
          </a:p>
          <a:p>
            <a:pPr marL="1371600" lvl="2" indent="-457200">
              <a:buNone/>
            </a:pPr>
            <a:r>
              <a:rPr lang="en-US" sz="2000" dirty="0" smtClean="0">
                <a:solidFill>
                  <a:schemeClr val="accent6"/>
                </a:solidFill>
              </a:rPr>
              <a:t>4.</a:t>
            </a:r>
            <a:r>
              <a:rPr lang="en-US" sz="2000" dirty="0" smtClean="0"/>
              <a:t>	</a:t>
            </a:r>
            <a:r>
              <a:rPr lang="en-US" sz="2000" dirty="0" smtClean="0">
                <a:solidFill>
                  <a:schemeClr val="accent6"/>
                </a:solidFill>
              </a:rPr>
              <a:t>PCS loopback</a:t>
            </a:r>
          </a:p>
          <a:p>
            <a:endParaRPr lang="en-US" dirty="0"/>
          </a:p>
        </p:txBody>
      </p:sp>
      <p:sp>
        <p:nvSpPr>
          <p:cNvPr id="7" name="6 Elipse"/>
          <p:cNvSpPr/>
          <p:nvPr/>
        </p:nvSpPr>
        <p:spPr>
          <a:xfrm>
            <a:off x="3500430" y="4357694"/>
            <a:ext cx="428628" cy="428628"/>
          </a:xfrm>
          <a:prstGeom prst="ellipse">
            <a:avLst/>
          </a:prstGeom>
          <a:solidFill>
            <a:schemeClr val="accent1">
              <a:alpha val="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7 Elipse"/>
          <p:cNvSpPr/>
          <p:nvPr/>
        </p:nvSpPr>
        <p:spPr>
          <a:xfrm>
            <a:off x="7858148" y="4357694"/>
            <a:ext cx="428628" cy="428628"/>
          </a:xfrm>
          <a:prstGeom prst="ellipse">
            <a:avLst/>
          </a:prstGeom>
          <a:solidFill>
            <a:schemeClr val="accent6">
              <a:alpha val="9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8 Elipse"/>
          <p:cNvSpPr/>
          <p:nvPr/>
        </p:nvSpPr>
        <p:spPr>
          <a:xfrm>
            <a:off x="6072198" y="4357694"/>
            <a:ext cx="428628" cy="428628"/>
          </a:xfrm>
          <a:prstGeom prst="ellipse">
            <a:avLst/>
          </a:prstGeom>
          <a:solidFill>
            <a:schemeClr val="accent3">
              <a:alpha val="8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9 Elipse"/>
          <p:cNvSpPr/>
          <p:nvPr/>
        </p:nvSpPr>
        <p:spPr>
          <a:xfrm>
            <a:off x="4357686" y="4357694"/>
            <a:ext cx="428628" cy="428628"/>
          </a:xfrm>
          <a:prstGeom prst="ellipse">
            <a:avLst/>
          </a:prstGeom>
          <a:solidFill>
            <a:schemeClr val="accent2">
              <a:alpha val="8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00172"/>
          </a:xfrm>
        </p:spPr>
        <p:txBody>
          <a:bodyPr>
            <a:normAutofit/>
          </a:bodyPr>
          <a:lstStyle/>
          <a:p>
            <a:r>
              <a:rPr lang="en-US" sz="2000" dirty="0" smtClean="0"/>
              <a:t>GTP transceivers IP core has been implemented and configured to XAUI protocol using Xilinx </a:t>
            </a:r>
            <a:r>
              <a:rPr lang="en-US" sz="2000" dirty="0" err="1" smtClean="0"/>
              <a:t>RocketIO</a:t>
            </a:r>
            <a:r>
              <a:rPr lang="en-US" sz="2000" dirty="0" smtClean="0"/>
              <a:t>  GTP Wizard core</a:t>
            </a:r>
          </a:p>
          <a:p>
            <a:endParaRPr lang="en-US" sz="2800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ap="rnd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Design using GTP Transceivers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err="1" smtClean="0"/>
              <a:t>RocketIO</a:t>
            </a:r>
            <a:r>
              <a:rPr lang="en-US" sz="4000" dirty="0" smtClean="0"/>
              <a:t> Implementation and Simulation</a:t>
            </a:r>
            <a:r>
              <a:rPr lang="en-US" dirty="0" smtClean="0"/>
              <a:t/>
            </a:r>
            <a:br>
              <a:rPr lang="en-US" dirty="0" smtClean="0"/>
            </a:br>
            <a:endParaRPr lang="es-ES" dirty="0"/>
          </a:p>
        </p:txBody>
      </p:sp>
      <p:pic>
        <p:nvPicPr>
          <p:cNvPr id="5" name="4 Imagen" descr="settings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5852" y="2571744"/>
            <a:ext cx="6601182" cy="3929066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ap="rnd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Design using GTP Transceivers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err="1" smtClean="0"/>
              <a:t>RocketIO</a:t>
            </a:r>
            <a:r>
              <a:rPr lang="en-US" sz="4000" dirty="0" smtClean="0"/>
              <a:t> Implementation and Simulation</a:t>
            </a:r>
            <a:r>
              <a:rPr lang="en-US" dirty="0" smtClean="0"/>
              <a:t/>
            </a:r>
            <a:br>
              <a:rPr lang="en-US" dirty="0" smtClean="0"/>
            </a:br>
            <a:endParaRPr lang="es-ES" dirty="0"/>
          </a:p>
        </p:txBody>
      </p:sp>
      <p:pic>
        <p:nvPicPr>
          <p:cNvPr id="7" name="6 Marcador de contenido" descr="simul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942941"/>
            <a:ext cx="8229600" cy="3840480"/>
          </a:xfr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Marcador de contenido" descr="simul2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600200"/>
            <a:ext cx="8229600" cy="4525963"/>
          </a:xfrm>
        </p:spPr>
      </p:pic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ap="rnd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Design using GTP Transceivers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err="1" smtClean="0"/>
              <a:t>RocketIO</a:t>
            </a:r>
            <a:r>
              <a:rPr lang="en-US" sz="4000" dirty="0" smtClean="0"/>
              <a:t> Implementation and Simulation</a:t>
            </a:r>
            <a:r>
              <a:rPr lang="en-US" dirty="0" smtClean="0"/>
              <a:t/>
            </a:r>
            <a:br>
              <a:rPr lang="en-US" dirty="0" smtClean="0"/>
            </a:b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Marcador de contenido" descr="dual_til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28596" y="1500174"/>
            <a:ext cx="4869192" cy="5043943"/>
          </a:xfrm>
        </p:spPr>
      </p:pic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ap="rnd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Design using GTP Transceivers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GTP Dual Tile</a:t>
            </a:r>
            <a:br>
              <a:rPr lang="en-US" dirty="0" smtClean="0"/>
            </a:br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5643570" y="1857364"/>
            <a:ext cx="285752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sz="2000" dirty="0" smtClean="0"/>
              <a:t>GTP Dual Tile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2 Transceivers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1"/>
                </a:solidFill>
              </a:rPr>
              <a:t>TX0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2"/>
                </a:solidFill>
              </a:rPr>
              <a:t>RX0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3"/>
                </a:solidFill>
              </a:rPr>
              <a:t>TX1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6"/>
                </a:solidFill>
              </a:rPr>
              <a:t>RX1</a:t>
            </a:r>
          </a:p>
          <a:p>
            <a:pPr lvl="2">
              <a:buFont typeface="Arial" pitchFamily="34" charset="0"/>
              <a:buChar char="•"/>
            </a:pPr>
            <a:endParaRPr lang="en-US" sz="2000" dirty="0" smtClean="0"/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Shared Resources 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err="1" smtClean="0"/>
              <a:t>Oscilator</a:t>
            </a:r>
            <a:endParaRPr lang="en-US" sz="2000" dirty="0" smtClean="0"/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Reset control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Power control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Clocking</a:t>
            </a:r>
          </a:p>
          <a:p>
            <a:pPr lvl="2">
              <a:buFont typeface="Arial" pitchFamily="34" charset="0"/>
              <a:buChar char="•"/>
            </a:pPr>
            <a:r>
              <a:rPr lang="en-US" sz="2000" dirty="0" smtClean="0"/>
              <a:t>DRP</a:t>
            </a:r>
            <a:endParaRPr lang="en-US" sz="2000" dirty="0"/>
          </a:p>
        </p:txBody>
      </p:sp>
      <p:sp>
        <p:nvSpPr>
          <p:cNvPr id="8" name="7 Rectángulo redondeado"/>
          <p:cNvSpPr/>
          <p:nvPr/>
        </p:nvSpPr>
        <p:spPr>
          <a:xfrm>
            <a:off x="1714480" y="1785926"/>
            <a:ext cx="2428892" cy="714380"/>
          </a:xfrm>
          <a:prstGeom prst="roundRect">
            <a:avLst/>
          </a:prstGeom>
          <a:solidFill>
            <a:schemeClr val="accent1">
              <a:alpha val="3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1714480" y="2571744"/>
            <a:ext cx="2428892" cy="714380"/>
          </a:xfrm>
          <a:prstGeom prst="roundRect">
            <a:avLst/>
          </a:prstGeom>
          <a:solidFill>
            <a:schemeClr val="accent2">
              <a:alpha val="32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1714480" y="4857760"/>
            <a:ext cx="2428892" cy="714380"/>
          </a:xfrm>
          <a:prstGeom prst="roundRect">
            <a:avLst/>
          </a:prstGeom>
          <a:solidFill>
            <a:schemeClr val="accent3">
              <a:alpha val="32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11 Rectángulo redondeado"/>
          <p:cNvSpPr/>
          <p:nvPr/>
        </p:nvSpPr>
        <p:spPr>
          <a:xfrm>
            <a:off x="1714480" y="5643578"/>
            <a:ext cx="2428892" cy="714380"/>
          </a:xfrm>
          <a:prstGeom prst="roundRect">
            <a:avLst/>
          </a:prstGeom>
          <a:solidFill>
            <a:schemeClr val="accent6">
              <a:alpha val="32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Marcador de contenido" descr="TX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71472" y="1500174"/>
            <a:ext cx="7929586" cy="2677690"/>
          </a:xfrm>
        </p:spPr>
      </p:pic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ap="rnd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Design using GTP Transceivers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GTP Transmitter (TX) </a:t>
            </a:r>
            <a:br>
              <a:rPr lang="en-US" dirty="0" smtClean="0"/>
            </a:br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714348" y="4214818"/>
            <a:ext cx="7143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Physical Coding Sub-layer (PCS), which is the logical sub-layer of the PHY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FPGA TX interface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8B/10B encoder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TX Buffer and Phase Alignment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Polarity Control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PRBS Generator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Physical Media Attachment (PMA), electrical sub-layer of the PHY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Parallel In to Serial Out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TX Driver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FPGA TX Interface</a:t>
            </a:r>
          </a:p>
          <a:p>
            <a:pPr lvl="1"/>
            <a:r>
              <a:rPr lang="en-US" dirty="0" smtClean="0"/>
              <a:t>Parallel data input of the transceiver</a:t>
            </a:r>
          </a:p>
          <a:p>
            <a:pPr lvl="2"/>
            <a:r>
              <a:rPr lang="en-US" dirty="0" smtClean="0"/>
              <a:t>Width of the data port: 1 or 2 bytes</a:t>
            </a:r>
          </a:p>
          <a:p>
            <a:pPr lvl="2"/>
            <a:r>
              <a:rPr lang="en-US" dirty="0" smtClean="0"/>
              <a:t>Width of the internal </a:t>
            </a:r>
            <a:r>
              <a:rPr lang="en-US" dirty="0" err="1" smtClean="0"/>
              <a:t>datapath</a:t>
            </a:r>
            <a:r>
              <a:rPr lang="en-US" dirty="0" smtClean="0"/>
              <a:t>: </a:t>
            </a:r>
          </a:p>
          <a:p>
            <a:pPr lvl="3"/>
            <a:r>
              <a:rPr lang="en-US" dirty="0" smtClean="0"/>
              <a:t>8 or 10 bits for 1 byte mode</a:t>
            </a:r>
          </a:p>
          <a:p>
            <a:pPr lvl="3"/>
            <a:r>
              <a:rPr lang="en-US" dirty="0" smtClean="0"/>
              <a:t>16 or 20 bits for 2 bytes mode</a:t>
            </a:r>
          </a:p>
          <a:p>
            <a:r>
              <a:rPr lang="en-US" dirty="0" smtClean="0"/>
              <a:t>8B/10B Encoder</a:t>
            </a:r>
          </a:p>
          <a:p>
            <a:pPr lvl="1"/>
            <a:r>
              <a:rPr lang="en-US" dirty="0" smtClean="0"/>
              <a:t>Industry standard encoding scheme that trades 2 bits overhead per transmitted byte</a:t>
            </a:r>
          </a:p>
          <a:p>
            <a:pPr lvl="2"/>
            <a:r>
              <a:rPr lang="en-US" dirty="0" smtClean="0"/>
              <a:t>DC Balance</a:t>
            </a:r>
          </a:p>
          <a:p>
            <a:pPr lvl="2"/>
            <a:r>
              <a:rPr lang="en-US" dirty="0" smtClean="0"/>
              <a:t>Error Detection</a:t>
            </a:r>
          </a:p>
          <a:p>
            <a:pPr lvl="2"/>
            <a:r>
              <a:rPr lang="en-US" dirty="0" smtClean="0"/>
              <a:t>Limited Run Lengths</a:t>
            </a:r>
          </a:p>
          <a:p>
            <a:pPr lvl="2"/>
            <a:r>
              <a:rPr lang="en-US" dirty="0" smtClean="0"/>
              <a:t>Control Characters (K)</a:t>
            </a:r>
          </a:p>
          <a:p>
            <a:pPr lvl="1"/>
            <a:r>
              <a:rPr lang="en-US" dirty="0" smtClean="0"/>
              <a:t>Block may be bypassed if not needed for reduced latency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ap="rnd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Design using GTP Transceivers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GTP Transmitter (TX) - PCS</a:t>
            </a:r>
            <a:br>
              <a:rPr lang="en-US" dirty="0" smtClean="0"/>
            </a:b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TX Buffer, Phase Aligner</a:t>
            </a:r>
          </a:p>
          <a:p>
            <a:pPr lvl="1"/>
            <a:r>
              <a:rPr lang="en-US" dirty="0" smtClean="0"/>
              <a:t>2 clock domains inside PCS</a:t>
            </a:r>
          </a:p>
          <a:p>
            <a:pPr lvl="2"/>
            <a:r>
              <a:rPr lang="en-US" dirty="0" smtClean="0"/>
              <a:t>PMA Parallel Clock</a:t>
            </a:r>
          </a:p>
          <a:p>
            <a:pPr lvl="2"/>
            <a:r>
              <a:rPr lang="en-US" dirty="0" smtClean="0"/>
              <a:t>PCS Parallel Clock</a:t>
            </a:r>
          </a:p>
          <a:p>
            <a:pPr lvl="1"/>
            <a:r>
              <a:rPr lang="en-US" dirty="0" smtClean="0"/>
              <a:t>Phase differences between domains must be resolved using one of these methods</a:t>
            </a:r>
          </a:p>
          <a:p>
            <a:pPr lvl="2"/>
            <a:r>
              <a:rPr lang="en-US" dirty="0" smtClean="0"/>
              <a:t>TX Buffer: Easy to use, robust, poor latency, required when oversampling</a:t>
            </a:r>
          </a:p>
          <a:p>
            <a:pPr lvl="2"/>
            <a:r>
              <a:rPr lang="en-US" dirty="0" smtClean="0"/>
              <a:t>TX Phase Aligner: complex, fewer latency, required to reduce lane skew when multiple channels operating</a:t>
            </a:r>
          </a:p>
          <a:p>
            <a:pPr lvl="2"/>
            <a:endParaRPr lang="en-US" dirty="0"/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ap="rnd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Design using GTP Transceivers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GTP Transmitter (TX) - PCS</a:t>
            </a:r>
            <a:br>
              <a:rPr lang="en-US" dirty="0" smtClean="0"/>
            </a:b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Polarity Control</a:t>
            </a:r>
          </a:p>
          <a:p>
            <a:pPr lvl="1"/>
            <a:r>
              <a:rPr lang="en-US" dirty="0" smtClean="0"/>
              <a:t>Permits polarity of outgoing data to be inverted before serialization and transmission. Avoid HW fixes for swapped TXP/TXN traces on a board</a:t>
            </a:r>
          </a:p>
          <a:p>
            <a:r>
              <a:rPr lang="en-US" dirty="0" smtClean="0"/>
              <a:t>PRBS Generator</a:t>
            </a:r>
          </a:p>
          <a:p>
            <a:pPr lvl="1"/>
            <a:r>
              <a:rPr lang="en-US" dirty="0" smtClean="0"/>
              <a:t>3 different Pseudo Random Bit Sequences are generated here in order to test the signal integrity of high speed links</a:t>
            </a: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ap="rnd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Design using GTP Transceivers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GTP Transmitter (TX) - PCS</a:t>
            </a:r>
            <a:br>
              <a:rPr lang="en-US" dirty="0" smtClean="0"/>
            </a:b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Parallel In to Serial Out</a:t>
            </a:r>
          </a:p>
          <a:p>
            <a:pPr lvl="1"/>
            <a:r>
              <a:rPr lang="en-US" dirty="0" smtClean="0"/>
              <a:t>Core of the GTP TX data path. Serializes 8 or 10 bits per parallel clock cycle.</a:t>
            </a:r>
          </a:p>
          <a:p>
            <a:pPr lvl="1"/>
            <a:r>
              <a:rPr lang="en-US" dirty="0" smtClean="0"/>
              <a:t>Line rate depends on </a:t>
            </a:r>
          </a:p>
          <a:p>
            <a:pPr lvl="2"/>
            <a:r>
              <a:rPr lang="en-US" dirty="0" smtClean="0"/>
              <a:t>PLL clock </a:t>
            </a:r>
            <a:r>
              <a:rPr lang="en-US" dirty="0"/>
              <a:t>r</a:t>
            </a:r>
            <a:r>
              <a:rPr lang="en-US" dirty="0" smtClean="0"/>
              <a:t>ate</a:t>
            </a:r>
          </a:p>
          <a:p>
            <a:pPr lvl="2"/>
            <a:r>
              <a:rPr lang="en-US" dirty="0" smtClean="0"/>
              <a:t>Oversampling mode</a:t>
            </a:r>
          </a:p>
          <a:p>
            <a:pPr lvl="2"/>
            <a:r>
              <a:rPr lang="en-US" dirty="0" smtClean="0"/>
              <a:t>Clock dividers used</a:t>
            </a:r>
          </a:p>
          <a:p>
            <a:pPr lvl="2"/>
            <a:endParaRPr lang="en-US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ap="rnd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Design using GTP Transceivers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GTP Transmitter (TX) - PMA</a:t>
            </a:r>
            <a:br>
              <a:rPr lang="en-US" dirty="0" smtClean="0"/>
            </a:br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Configurable TX Driver</a:t>
            </a:r>
          </a:p>
          <a:p>
            <a:pPr lvl="1"/>
            <a:r>
              <a:rPr lang="en-US" dirty="0" smtClean="0"/>
              <a:t>High Speed Current Mode Differential Buffer</a:t>
            </a:r>
          </a:p>
          <a:p>
            <a:pPr lvl="2"/>
            <a:r>
              <a:rPr lang="en-US" dirty="0" smtClean="0"/>
              <a:t>Differential </a:t>
            </a:r>
            <a:r>
              <a:rPr lang="en-US" dirty="0"/>
              <a:t>v</a:t>
            </a:r>
            <a:r>
              <a:rPr lang="en-US" dirty="0" smtClean="0"/>
              <a:t>oltage control </a:t>
            </a:r>
          </a:p>
          <a:p>
            <a:pPr lvl="2"/>
            <a:r>
              <a:rPr lang="en-US" dirty="0" smtClean="0"/>
              <a:t>Pre-emphasis for equalization of HF loss of high speed traces</a:t>
            </a:r>
          </a:p>
          <a:p>
            <a:pPr lvl="2"/>
            <a:r>
              <a:rPr lang="en-US" dirty="0" smtClean="0"/>
              <a:t>Configurable termination impedance</a:t>
            </a:r>
            <a:endParaRPr lang="en-US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cap="rnd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Design using GTP Transceivers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GTP Transmitter (TX) - PMA</a:t>
            </a:r>
            <a:br>
              <a:rPr lang="en-US" dirty="0" smtClean="0"/>
            </a:br>
            <a:endParaRPr lang="es-ES" dirty="0"/>
          </a:p>
        </p:txBody>
      </p:sp>
      <p:pic>
        <p:nvPicPr>
          <p:cNvPr id="5" name="4 Imagen" descr="output_driv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71670" y="1714488"/>
            <a:ext cx="4572032" cy="241758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</TotalTime>
  <Words>1012</Words>
  <Application>Microsoft Office PowerPoint</Application>
  <PresentationFormat>Presentación en pantalla (4:3)</PresentationFormat>
  <Paragraphs>186</Paragraphs>
  <Slides>27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28" baseType="lpstr">
      <vt:lpstr>Tema de Office</vt:lpstr>
      <vt:lpstr>Status and Plans for Xilinx Development</vt:lpstr>
      <vt:lpstr>Overview</vt:lpstr>
      <vt:lpstr> Design using GTP Transceivers GTP Dual Tile </vt:lpstr>
      <vt:lpstr> Design using GTP Transceivers GTP Transmitter (TX)  </vt:lpstr>
      <vt:lpstr> Design using GTP Transceivers GTP Transmitter (TX) - PCS </vt:lpstr>
      <vt:lpstr> Design using GTP Transceivers GTP Transmitter (TX) - PCS </vt:lpstr>
      <vt:lpstr> Design using GTP Transceivers GTP Transmitter (TX) - PCS </vt:lpstr>
      <vt:lpstr> Design using GTP Transceivers GTP Transmitter (TX) - PMA </vt:lpstr>
      <vt:lpstr> Design using GTP Transceivers GTP Transmitter (TX) - PMA </vt:lpstr>
      <vt:lpstr> Design using GTP Transceivers GTP Receiver (RX)  </vt:lpstr>
      <vt:lpstr> Design using GTP Transceivers GTP Receiver (RX) – PMA    </vt:lpstr>
      <vt:lpstr> Design using GTP Transceivers GTP Receiver (RX) - PMA </vt:lpstr>
      <vt:lpstr> Design using GTP Transceivers GTP Receiver (RX) - PMA </vt:lpstr>
      <vt:lpstr> Design using GTP Transceivers GTP Receiver (RX) - PMA </vt:lpstr>
      <vt:lpstr> Design using GTP Transceivers GTP Receiver (RX) - PCS </vt:lpstr>
      <vt:lpstr> Design using GTP Transceivers GTP Receiver (RX) - PCS </vt:lpstr>
      <vt:lpstr> Design using GTP Transceivers GTP Receiver (RX) - PCS </vt:lpstr>
      <vt:lpstr> Design using GTP Transceivers GTP Receiver (RX) - PCS </vt:lpstr>
      <vt:lpstr> Design using GTP Transceivers GTP Receiver (RX) - PCS </vt:lpstr>
      <vt:lpstr> Design using GTP Transceivers GTP Receiver (RX) - PCS </vt:lpstr>
      <vt:lpstr> Design using GTP Transceivers GTP Receiver (RX) - PCS </vt:lpstr>
      <vt:lpstr> Design using GTP Transceivers GTP Receiver (RX) - PCS </vt:lpstr>
      <vt:lpstr> Design using GTP Transceivers GTP Receiver (RX) - PCS </vt:lpstr>
      <vt:lpstr> Design using GTP Transceivers GTP Loopback Modes  </vt:lpstr>
      <vt:lpstr> Design using GTP Transceivers RocketIO Implementation and Simulation </vt:lpstr>
      <vt:lpstr> Design using GTP Transceivers RocketIO Implementation and Simulation </vt:lpstr>
      <vt:lpstr> Design using GTP Transceivers RocketIO Implementation and Simulation </vt:lpstr>
    </vt:vector>
  </TitlesOfParts>
  <Company>http://www.centor.mx.gd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Status and plans for Xilinx development</dc:title>
  <dc:creator>Pablo Moreno</dc:creator>
  <cp:lastModifiedBy>Pablo Moreno</cp:lastModifiedBy>
  <cp:revision>101</cp:revision>
  <dcterms:created xsi:type="dcterms:W3CDTF">2009-12-15T19:45:27Z</dcterms:created>
  <dcterms:modified xsi:type="dcterms:W3CDTF">2009-12-17T11:45:30Z</dcterms:modified>
</cp:coreProperties>
</file>