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3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66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94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93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69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1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48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06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0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8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1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7854-D07A-46F4-9356-9D073408ADB2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31498-51B8-4C26-BB5B-10A344658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7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532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7904" y="5867980"/>
            <a:ext cx="216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VALENCIA, Julio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0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8WuNQgfv4vs88hsSpRnf8aZnf5tJu_3_SZNPkFGRlATg4gTw9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62" y="11333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dkfrmIzg88zrqvk_qSz3rXhtL9h4WbcHD1qlZRNMQ3mCE85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96136" y="558924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Pedro González</a:t>
            </a:r>
            <a:endParaRPr lang="es-ES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1763688" y="908720"/>
            <a:ext cx="5184576" cy="3447098"/>
            <a:chOff x="1807890" y="1340768"/>
            <a:chExt cx="5184576" cy="3447098"/>
          </a:xfrm>
        </p:grpSpPr>
        <p:sp>
          <p:nvSpPr>
            <p:cNvPr id="2" name="1 CuadroTexto"/>
            <p:cNvSpPr txBox="1"/>
            <p:nvPr/>
          </p:nvSpPr>
          <p:spPr>
            <a:xfrm>
              <a:off x="1807890" y="1340768"/>
              <a:ext cx="5184576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 smtClean="0">
                  <a:solidFill>
                    <a:schemeClr val="tx2"/>
                  </a:solidFill>
                </a:rPr>
                <a:t>THE THREE QUARK</a:t>
              </a:r>
            </a:p>
            <a:p>
              <a:pPr algn="ctr"/>
              <a:endParaRPr lang="es-ES" sz="4000" dirty="0" smtClean="0"/>
            </a:p>
            <a:p>
              <a:pPr algn="ctr"/>
              <a:endParaRPr lang="es-ES" sz="4000" dirty="0"/>
            </a:p>
            <a:p>
              <a:pPr algn="ctr"/>
              <a:endParaRPr lang="es-ES" sz="4000" dirty="0" smtClean="0"/>
            </a:p>
            <a:p>
              <a:pPr algn="ctr"/>
              <a:r>
                <a:rPr lang="es-ES" sz="4000" dirty="0" smtClean="0"/>
                <a:t> </a:t>
              </a:r>
              <a:r>
                <a:rPr lang="es-ES" sz="4000" dirty="0" smtClean="0">
                  <a:solidFill>
                    <a:srgbClr val="00B0F0"/>
                  </a:solidFill>
                </a:rPr>
                <a:t>FRENCH</a:t>
              </a:r>
              <a:r>
                <a:rPr lang="es-ES" sz="4000" dirty="0" smtClean="0">
                  <a:solidFill>
                    <a:srgbClr val="FF0000"/>
                  </a:solidFill>
                </a:rPr>
                <a:t> CONNECTION</a:t>
              </a:r>
              <a:r>
                <a:rPr lang="es-ES" dirty="0"/>
                <a:t>		</a:t>
              </a:r>
              <a:r>
                <a:rPr lang="es-ES" dirty="0" smtClean="0"/>
                <a:t>	</a:t>
              </a:r>
              <a:endParaRPr lang="es-ES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28" y="2420888"/>
              <a:ext cx="952500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899592" y="2314013"/>
            <a:ext cx="6975351" cy="3131211"/>
            <a:chOff x="827584" y="3068960"/>
            <a:chExt cx="7407399" cy="36367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068960"/>
              <a:ext cx="3024336" cy="363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717032"/>
              <a:ext cx="3302943" cy="2988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1475656" y="198154"/>
            <a:ext cx="6313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Inversion</a:t>
            </a:r>
            <a:r>
              <a:rPr lang="es-ES" sz="2800" dirty="0" smtClean="0">
                <a:solidFill>
                  <a:srgbClr val="00B050"/>
                </a:solidFill>
              </a:rPr>
              <a:t> </a:t>
            </a:r>
            <a:r>
              <a:rPr lang="es-ES" sz="2800" dirty="0" err="1" smtClean="0">
                <a:solidFill>
                  <a:srgbClr val="00B050"/>
                </a:solidFill>
              </a:rPr>
              <a:t>Problem</a:t>
            </a:r>
            <a:r>
              <a:rPr lang="es-ES" sz="2800" dirty="0" smtClean="0">
                <a:solidFill>
                  <a:srgbClr val="00B050"/>
                </a:solidFill>
              </a:rPr>
              <a:t> in </a:t>
            </a:r>
            <a:r>
              <a:rPr lang="es-ES" sz="2800" dirty="0" err="1" smtClean="0">
                <a:solidFill>
                  <a:srgbClr val="00B050"/>
                </a:solidFill>
              </a:rPr>
              <a:t>Baryon</a:t>
            </a:r>
            <a:r>
              <a:rPr lang="es-ES" sz="2800" dirty="0" smtClean="0">
                <a:solidFill>
                  <a:srgbClr val="00B050"/>
                </a:solidFill>
              </a:rPr>
              <a:t> </a:t>
            </a:r>
            <a:r>
              <a:rPr lang="es-ES" sz="2800" dirty="0" err="1" smtClean="0">
                <a:solidFill>
                  <a:srgbClr val="00B050"/>
                </a:solidFill>
              </a:rPr>
              <a:t>Spectroscopy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0321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tx2"/>
                </a:solidFill>
              </a:rPr>
              <a:t>In quark </a:t>
            </a:r>
            <a:r>
              <a:rPr lang="es-ES" sz="2000" dirty="0" err="1" smtClean="0">
                <a:solidFill>
                  <a:schemeClr val="tx2"/>
                </a:solidFill>
              </a:rPr>
              <a:t>models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based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on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reasonable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two</a:t>
            </a:r>
            <a:r>
              <a:rPr lang="es-ES" sz="2000" dirty="0" smtClean="0">
                <a:solidFill>
                  <a:schemeClr val="tx2"/>
                </a:solidFill>
              </a:rPr>
              <a:t>-quark </a:t>
            </a:r>
            <a:r>
              <a:rPr lang="es-ES" sz="2000" dirty="0" err="1" smtClean="0">
                <a:solidFill>
                  <a:schemeClr val="tx2"/>
                </a:solidFill>
              </a:rPr>
              <a:t>interactions</a:t>
            </a:r>
            <a:r>
              <a:rPr lang="es-ES" sz="2000" dirty="0" smtClean="0">
                <a:solidFill>
                  <a:schemeClr val="tx2"/>
                </a:solidFill>
              </a:rPr>
              <a:t> (OGE, OBE) </a:t>
            </a:r>
            <a:r>
              <a:rPr lang="es-ES" sz="2000" dirty="0" err="1" smtClean="0">
                <a:solidFill>
                  <a:schemeClr val="tx2"/>
                </a:solidFill>
              </a:rPr>
              <a:t>the</a:t>
            </a:r>
            <a:r>
              <a:rPr lang="es-ES" sz="2000" dirty="0" smtClean="0">
                <a:solidFill>
                  <a:schemeClr val="tx2"/>
                </a:solidFill>
              </a:rPr>
              <a:t>  </a:t>
            </a:r>
            <a:r>
              <a:rPr lang="es-ES" sz="2000" dirty="0" err="1" smtClean="0">
                <a:solidFill>
                  <a:schemeClr val="tx2"/>
                </a:solidFill>
              </a:rPr>
              <a:t>first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excited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state</a:t>
            </a:r>
            <a:r>
              <a:rPr lang="es-ES" sz="2000" dirty="0" smtClean="0">
                <a:solidFill>
                  <a:schemeClr val="tx2"/>
                </a:solidFill>
              </a:rPr>
              <a:t> of </a:t>
            </a:r>
            <a:r>
              <a:rPr lang="es-ES" sz="2000" dirty="0" err="1" smtClean="0">
                <a:solidFill>
                  <a:schemeClr val="tx2"/>
                </a:solidFill>
              </a:rPr>
              <a:t>negative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parity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lies</a:t>
            </a:r>
            <a:r>
              <a:rPr lang="es-ES" sz="2000" dirty="0" smtClean="0">
                <a:solidFill>
                  <a:schemeClr val="tx2"/>
                </a:solidFill>
              </a:rPr>
              <a:t> in general </a:t>
            </a:r>
            <a:r>
              <a:rPr lang="es-ES" sz="2000" dirty="0" err="1" smtClean="0">
                <a:solidFill>
                  <a:schemeClr val="tx2"/>
                </a:solidFill>
              </a:rPr>
              <a:t>below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the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first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excitation</a:t>
            </a:r>
            <a:r>
              <a:rPr lang="es-ES" sz="2000" dirty="0" smtClean="0">
                <a:solidFill>
                  <a:schemeClr val="tx2"/>
                </a:solidFill>
              </a:rPr>
              <a:t> of positive </a:t>
            </a:r>
            <a:r>
              <a:rPr lang="es-ES" sz="2000" dirty="0" err="1" smtClean="0">
                <a:solidFill>
                  <a:schemeClr val="tx2"/>
                </a:solidFill>
              </a:rPr>
              <a:t>parity</a:t>
            </a:r>
            <a:r>
              <a:rPr lang="es-ES" sz="2000" dirty="0" smtClean="0">
                <a:solidFill>
                  <a:schemeClr val="tx2"/>
                </a:solidFill>
              </a:rPr>
              <a:t>. 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013" y="6165304"/>
            <a:ext cx="909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</a:rPr>
              <a:t>Is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it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possible</a:t>
            </a:r>
            <a:r>
              <a:rPr lang="es-ES" sz="2000" dirty="0" smtClean="0">
                <a:solidFill>
                  <a:srgbClr val="FF0000"/>
                </a:solidFill>
              </a:rPr>
              <a:t> to </a:t>
            </a:r>
            <a:r>
              <a:rPr lang="es-ES" sz="2000" dirty="0" err="1" smtClean="0">
                <a:solidFill>
                  <a:srgbClr val="FF0000"/>
                </a:solidFill>
              </a:rPr>
              <a:t>implement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an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effective</a:t>
            </a:r>
            <a:r>
              <a:rPr lang="es-ES" sz="2000" dirty="0" smtClean="0">
                <a:solidFill>
                  <a:srgbClr val="FF0000"/>
                </a:solidFill>
              </a:rPr>
              <a:t> quark </a:t>
            </a:r>
            <a:r>
              <a:rPr lang="es-ES" sz="2000" dirty="0" err="1" smtClean="0">
                <a:solidFill>
                  <a:srgbClr val="FF0000"/>
                </a:solidFill>
              </a:rPr>
              <a:t>interaction</a:t>
            </a:r>
            <a:r>
              <a:rPr lang="es-ES" sz="2000" dirty="0" smtClean="0">
                <a:solidFill>
                  <a:srgbClr val="FF0000"/>
                </a:solidFill>
              </a:rPr>
              <a:t> to </a:t>
            </a:r>
            <a:r>
              <a:rPr lang="es-ES" sz="2000" dirty="0" err="1" smtClean="0">
                <a:solidFill>
                  <a:srgbClr val="FF0000"/>
                </a:solidFill>
              </a:rPr>
              <a:t>solve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this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problem</a:t>
            </a:r>
            <a:r>
              <a:rPr lang="es-ES" sz="2000" dirty="0" smtClean="0">
                <a:solidFill>
                  <a:srgbClr val="FF0000"/>
                </a:solidFill>
              </a:rPr>
              <a:t>? 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773238"/>
            <a:ext cx="7905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294056" y="404664"/>
            <a:ext cx="4255377" cy="6229068"/>
            <a:chOff x="294056" y="404664"/>
            <a:chExt cx="4255377" cy="62290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996952"/>
              <a:ext cx="3024336" cy="363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056" y="1324796"/>
              <a:ext cx="4255377" cy="138391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6778" y="404664"/>
              <a:ext cx="3509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rgbClr val="FF0000"/>
                  </a:solidFill>
                </a:rPr>
                <a:t>BCN </a:t>
              </a:r>
              <a:r>
                <a:rPr lang="es-ES" sz="2400" dirty="0" err="1" smtClean="0">
                  <a:solidFill>
                    <a:srgbClr val="FF0000"/>
                  </a:solidFill>
                </a:rPr>
                <a:t>two</a:t>
              </a:r>
              <a:r>
                <a:rPr lang="es-ES" sz="2400" dirty="0" smtClean="0">
                  <a:solidFill>
                    <a:srgbClr val="FF0000"/>
                  </a:solidFill>
                </a:rPr>
                <a:t>-quark </a:t>
              </a:r>
              <a:r>
                <a:rPr lang="es-ES" sz="2400" dirty="0" err="1" smtClean="0">
                  <a:solidFill>
                    <a:srgbClr val="FF0000"/>
                  </a:solidFill>
                </a:rPr>
                <a:t>Interaction</a:t>
              </a:r>
              <a:endParaRPr lang="es-E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613442" y="404664"/>
            <a:ext cx="4504823" cy="6229068"/>
            <a:chOff x="4613442" y="404664"/>
            <a:chExt cx="4504823" cy="622906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871" y="1602415"/>
              <a:ext cx="39147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4613442" y="404664"/>
              <a:ext cx="4504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>
                  <a:solidFill>
                    <a:srgbClr val="0070C0"/>
                  </a:solidFill>
                </a:rPr>
                <a:t>Bertrand’s</a:t>
              </a:r>
              <a:r>
                <a:rPr lang="es-ES" sz="2400" dirty="0" smtClean="0">
                  <a:solidFill>
                    <a:srgbClr val="0070C0"/>
                  </a:solidFill>
                </a:rPr>
                <a:t> </a:t>
              </a:r>
              <a:r>
                <a:rPr lang="es-ES" sz="2400" dirty="0" err="1">
                  <a:solidFill>
                    <a:srgbClr val="0070C0"/>
                  </a:solidFill>
                </a:rPr>
                <a:t>t</a:t>
              </a:r>
              <a:r>
                <a:rPr lang="es-ES" sz="2400" dirty="0" err="1" smtClean="0">
                  <a:solidFill>
                    <a:srgbClr val="0070C0"/>
                  </a:solidFill>
                </a:rPr>
                <a:t>hree</a:t>
              </a:r>
              <a:r>
                <a:rPr lang="es-ES" sz="2400" dirty="0" smtClean="0">
                  <a:solidFill>
                    <a:srgbClr val="0070C0"/>
                  </a:solidFill>
                </a:rPr>
                <a:t>-quark </a:t>
              </a:r>
              <a:r>
                <a:rPr lang="es-ES" sz="2400" dirty="0" err="1" smtClean="0">
                  <a:solidFill>
                    <a:srgbClr val="0070C0"/>
                  </a:solidFill>
                </a:rPr>
                <a:t>Interaction</a:t>
              </a:r>
              <a:endParaRPr lang="es-ES" sz="2400" dirty="0">
                <a:solidFill>
                  <a:srgbClr val="0070C0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9689" y="3286883"/>
              <a:ext cx="2952328" cy="3346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4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3568" y="332656"/>
            <a:ext cx="7173218" cy="3122928"/>
            <a:chOff x="611560" y="1674224"/>
            <a:chExt cx="7173218" cy="312292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00808"/>
              <a:ext cx="3070487" cy="309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49" t="4592" b="47637"/>
            <a:stretch/>
          </p:blipFill>
          <p:spPr bwMode="auto">
            <a:xfrm>
              <a:off x="5004048" y="1674224"/>
              <a:ext cx="2780730" cy="3122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CuadroTexto 4"/>
          <p:cNvSpPr txBox="1"/>
          <p:nvPr/>
        </p:nvSpPr>
        <p:spPr>
          <a:xfrm>
            <a:off x="1403646" y="4317716"/>
            <a:ext cx="658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0B050"/>
                </a:solidFill>
              </a:rPr>
              <a:t>What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may</a:t>
            </a:r>
            <a:r>
              <a:rPr lang="es-ES" sz="2400" dirty="0" smtClean="0">
                <a:solidFill>
                  <a:srgbClr val="00B050"/>
                </a:solidFill>
              </a:rPr>
              <a:t> be </a:t>
            </a:r>
            <a:r>
              <a:rPr lang="es-ES" sz="2400" dirty="0" err="1" smtClean="0">
                <a:solidFill>
                  <a:srgbClr val="00B050"/>
                </a:solidFill>
              </a:rPr>
              <a:t>representing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this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effective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potential</a:t>
            </a:r>
            <a:r>
              <a:rPr lang="es-ES" sz="2400" dirty="0" smtClean="0">
                <a:solidFill>
                  <a:srgbClr val="00B050"/>
                </a:solidFill>
              </a:rPr>
              <a:t>? 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03972" y="5160225"/>
            <a:ext cx="678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0070C0"/>
                </a:solidFill>
              </a:rPr>
              <a:t>The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effect</a:t>
            </a:r>
            <a:r>
              <a:rPr lang="es-ES" sz="2000" dirty="0" smtClean="0">
                <a:solidFill>
                  <a:srgbClr val="0070C0"/>
                </a:solidFill>
              </a:rPr>
              <a:t> of </a:t>
            </a:r>
            <a:r>
              <a:rPr lang="es-ES" sz="2000" dirty="0" err="1" smtClean="0">
                <a:solidFill>
                  <a:srgbClr val="0070C0"/>
                </a:solidFill>
              </a:rPr>
              <a:t>genuine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three</a:t>
            </a:r>
            <a:r>
              <a:rPr lang="es-ES" sz="2000" dirty="0" smtClean="0">
                <a:solidFill>
                  <a:srgbClr val="0070C0"/>
                </a:solidFill>
              </a:rPr>
              <a:t>-quark </a:t>
            </a:r>
            <a:r>
              <a:rPr lang="es-ES" sz="2000" dirty="0" err="1" smtClean="0">
                <a:solidFill>
                  <a:srgbClr val="0070C0"/>
                </a:solidFill>
              </a:rPr>
              <a:t>forces</a:t>
            </a:r>
            <a:r>
              <a:rPr lang="es-ES" sz="2000" dirty="0" smtClean="0">
                <a:solidFill>
                  <a:srgbClr val="0070C0"/>
                </a:solidFill>
              </a:rPr>
              <a:t> (</a:t>
            </a:r>
            <a:r>
              <a:rPr lang="es-ES" sz="2000" dirty="0" err="1" smtClean="0">
                <a:solidFill>
                  <a:srgbClr val="0070C0"/>
                </a:solidFill>
              </a:rPr>
              <a:t>two</a:t>
            </a:r>
            <a:r>
              <a:rPr lang="es-ES" sz="2000" dirty="0" smtClean="0">
                <a:solidFill>
                  <a:srgbClr val="0070C0"/>
                </a:solidFill>
              </a:rPr>
              <a:t> sigma </a:t>
            </a:r>
            <a:r>
              <a:rPr lang="es-ES" sz="2000" dirty="0" err="1" smtClean="0">
                <a:solidFill>
                  <a:srgbClr val="0070C0"/>
                </a:solidFill>
              </a:rPr>
              <a:t>exchange</a:t>
            </a:r>
            <a:r>
              <a:rPr lang="es-ES" sz="2000" dirty="0" smtClean="0">
                <a:solidFill>
                  <a:srgbClr val="0070C0"/>
                </a:solidFill>
              </a:rPr>
              <a:t>)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7584" y="5843268"/>
            <a:ext cx="6815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A </a:t>
            </a:r>
            <a:r>
              <a:rPr lang="es-ES" sz="2000" dirty="0" err="1" smtClean="0">
                <a:solidFill>
                  <a:srgbClr val="FF0000"/>
                </a:solidFill>
              </a:rPr>
              <a:t>way</a:t>
            </a:r>
            <a:r>
              <a:rPr lang="es-ES" sz="2000" dirty="0" smtClean="0">
                <a:solidFill>
                  <a:srgbClr val="FF0000"/>
                </a:solidFill>
              </a:rPr>
              <a:t> to </a:t>
            </a:r>
            <a:r>
              <a:rPr lang="es-ES" sz="2000" dirty="0" err="1" smtClean="0">
                <a:solidFill>
                  <a:srgbClr val="FF0000"/>
                </a:solidFill>
              </a:rPr>
              <a:t>take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into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account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other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corrections</a:t>
            </a:r>
            <a:r>
              <a:rPr lang="es-ES" sz="2000" dirty="0" smtClean="0">
                <a:solidFill>
                  <a:srgbClr val="FF0000"/>
                </a:solidFill>
              </a:rPr>
              <a:t> (</a:t>
            </a:r>
            <a:r>
              <a:rPr lang="es-ES" sz="2000" dirty="0" err="1" smtClean="0">
                <a:solidFill>
                  <a:srgbClr val="FF0000"/>
                </a:solidFill>
              </a:rPr>
              <a:t>relativistic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err="1" smtClean="0">
                <a:solidFill>
                  <a:srgbClr val="FF0000"/>
                </a:solidFill>
              </a:rPr>
              <a:t>chiral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s-ES" sz="2000" dirty="0" err="1" smtClean="0">
                <a:solidFill>
                  <a:srgbClr val="FF0000"/>
                </a:solidFill>
              </a:rPr>
              <a:t>meson-baryon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components</a:t>
            </a:r>
            <a:r>
              <a:rPr lang="es-ES" sz="2000" dirty="0" smtClean="0">
                <a:solidFill>
                  <a:srgbClr val="FF0000"/>
                </a:solidFill>
              </a:rPr>
              <a:t>…) 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7760" y="548680"/>
            <a:ext cx="8446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7030A0"/>
                </a:solidFill>
              </a:rPr>
              <a:t>In </a:t>
            </a:r>
            <a:r>
              <a:rPr lang="es-ES" sz="2000" dirty="0" err="1" smtClean="0">
                <a:solidFill>
                  <a:srgbClr val="7030A0"/>
                </a:solidFill>
              </a:rPr>
              <a:t>order</a:t>
            </a:r>
            <a:r>
              <a:rPr lang="es-ES" sz="2000" dirty="0" smtClean="0">
                <a:solidFill>
                  <a:srgbClr val="7030A0"/>
                </a:solidFill>
              </a:rPr>
              <a:t> to </a:t>
            </a:r>
            <a:r>
              <a:rPr lang="es-ES" sz="2000" dirty="0" err="1" smtClean="0">
                <a:solidFill>
                  <a:srgbClr val="7030A0"/>
                </a:solidFill>
              </a:rPr>
              <a:t>really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check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the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validity</a:t>
            </a:r>
            <a:r>
              <a:rPr lang="es-ES" sz="2000" dirty="0" smtClean="0">
                <a:solidFill>
                  <a:srgbClr val="7030A0"/>
                </a:solidFill>
              </a:rPr>
              <a:t> of a quark </a:t>
            </a:r>
            <a:r>
              <a:rPr lang="es-ES" sz="2000" dirty="0" err="1" smtClean="0">
                <a:solidFill>
                  <a:srgbClr val="7030A0"/>
                </a:solidFill>
              </a:rPr>
              <a:t>model</a:t>
            </a:r>
            <a:r>
              <a:rPr lang="es-ES" sz="2000" dirty="0" smtClean="0">
                <a:solidFill>
                  <a:srgbClr val="7030A0"/>
                </a:solidFill>
              </a:rPr>
              <a:t> to </a:t>
            </a:r>
            <a:r>
              <a:rPr lang="es-ES" sz="2000" dirty="0" err="1" smtClean="0">
                <a:solidFill>
                  <a:srgbClr val="7030A0"/>
                </a:solidFill>
              </a:rPr>
              <a:t>explain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the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baryon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structure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one</a:t>
            </a:r>
            <a:r>
              <a:rPr lang="es-ES" sz="2000" dirty="0" smtClean="0">
                <a:solidFill>
                  <a:srgbClr val="7030A0"/>
                </a:solidFill>
              </a:rPr>
              <a:t> has to </a:t>
            </a:r>
            <a:r>
              <a:rPr lang="es-ES" sz="2000" dirty="0" err="1" smtClean="0">
                <a:solidFill>
                  <a:srgbClr val="7030A0"/>
                </a:solidFill>
              </a:rPr>
              <a:t>go</a:t>
            </a:r>
            <a:r>
              <a:rPr lang="es-ES" sz="2000" dirty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beyond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the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description</a:t>
            </a:r>
            <a:r>
              <a:rPr lang="es-ES" sz="2000" dirty="0" smtClean="0">
                <a:solidFill>
                  <a:srgbClr val="7030A0"/>
                </a:solidFill>
              </a:rPr>
              <a:t> of </a:t>
            </a:r>
            <a:r>
              <a:rPr lang="es-ES" sz="2000" dirty="0" err="1" smtClean="0">
                <a:solidFill>
                  <a:srgbClr val="7030A0"/>
                </a:solidFill>
              </a:rPr>
              <a:t>the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spectral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masses</a:t>
            </a:r>
            <a:r>
              <a:rPr lang="es-ES" sz="2000" dirty="0" smtClean="0">
                <a:solidFill>
                  <a:srgbClr val="7030A0"/>
                </a:solidFill>
              </a:rPr>
              <a:t> and </a:t>
            </a:r>
            <a:r>
              <a:rPr lang="es-ES" sz="2000" dirty="0" err="1" smtClean="0">
                <a:solidFill>
                  <a:srgbClr val="7030A0"/>
                </a:solidFill>
              </a:rPr>
              <a:t>consider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transition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 err="1" smtClean="0">
                <a:solidFill>
                  <a:srgbClr val="7030A0"/>
                </a:solidFill>
              </a:rPr>
              <a:t>processes</a:t>
            </a:r>
            <a:r>
              <a:rPr lang="es-ES" sz="2000" dirty="0" smtClean="0">
                <a:solidFill>
                  <a:srgbClr val="7030A0"/>
                </a:solidFill>
              </a:rPr>
              <a:t>.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7761" y="2204865"/>
            <a:ext cx="3582192" cy="4154984"/>
          </a:xfrm>
          <a:prstGeom prst="rect">
            <a:avLst/>
          </a:prstGeom>
          <a:noFill/>
          <a:ln>
            <a:solidFill>
              <a:srgbClr val="341AF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pPr algn="ctr"/>
            <a:r>
              <a:rPr lang="es-ES" sz="2400" dirty="0" smtClean="0">
                <a:solidFill>
                  <a:srgbClr val="341AF4"/>
                </a:solidFill>
              </a:rPr>
              <a:t>EEM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2204864"/>
            <a:ext cx="3672407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3P0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456384" cy="19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1" y="3352988"/>
            <a:ext cx="3221331" cy="20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5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8214" y="318718"/>
            <a:ext cx="390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STRONG PION DECAY WIDTHS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514" y="5445224"/>
            <a:ext cx="8810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Conclusion: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Meson-baryon components implemented through the 3P0 model play a very relevant role in the description of the first positive parity excitations. Roper resonances have significant 3q as well as meson-baryon components. </a:t>
            </a:r>
            <a:endParaRPr lang="es-ES" sz="2000" dirty="0">
              <a:solidFill>
                <a:schemeClr val="accent2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408214" y="980728"/>
            <a:ext cx="3771054" cy="4063806"/>
            <a:chOff x="2457130" y="1309410"/>
            <a:chExt cx="3771054" cy="4063806"/>
          </a:xfrm>
        </p:grpSpPr>
        <p:grpSp>
          <p:nvGrpSpPr>
            <p:cNvPr id="4" name="3 Grupo"/>
            <p:cNvGrpSpPr/>
            <p:nvPr/>
          </p:nvGrpSpPr>
          <p:grpSpPr>
            <a:xfrm>
              <a:off x="2457130" y="1772816"/>
              <a:ext cx="3771054" cy="3600400"/>
              <a:chOff x="395536" y="1709159"/>
              <a:chExt cx="3473018" cy="345675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59"/>
              <a:stretch/>
            </p:blipFill>
            <p:spPr bwMode="auto">
              <a:xfrm>
                <a:off x="395536" y="1709159"/>
                <a:ext cx="2043097" cy="3456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54"/>
              <a:stretch/>
            </p:blipFill>
            <p:spPr bwMode="auto">
              <a:xfrm>
                <a:off x="2555776" y="1709159"/>
                <a:ext cx="1312778" cy="3456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5 CuadroTexto"/>
            <p:cNvSpPr txBox="1"/>
            <p:nvPr/>
          </p:nvSpPr>
          <p:spPr>
            <a:xfrm>
              <a:off x="3923928" y="130941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41AF4"/>
                  </a:solidFill>
                </a:rPr>
                <a:t>EEM</a:t>
              </a:r>
              <a:endParaRPr lang="es-ES" dirty="0">
                <a:solidFill>
                  <a:srgbClr val="341AF4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797700" y="130941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</a:rPr>
                <a:t>3P0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643544" y="130975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EXP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21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5" t="29725" r="33125" b="30754"/>
          <a:stretch/>
        </p:blipFill>
        <p:spPr>
          <a:xfrm>
            <a:off x="1475656" y="1268760"/>
            <a:ext cx="1656184" cy="46136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25296" r="35825"/>
          <a:stretch/>
        </p:blipFill>
        <p:spPr>
          <a:xfrm>
            <a:off x="5364088" y="1289206"/>
            <a:ext cx="2448272" cy="45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532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7904" y="5867980"/>
            <a:ext cx="216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VALENCIA, Julio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183</Words>
  <Application>Microsoft Office PowerPoint</Application>
  <PresentationFormat>Presentación en pantalla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pedro</cp:lastModifiedBy>
  <cp:revision>41</cp:revision>
  <dcterms:created xsi:type="dcterms:W3CDTF">2014-06-16T11:28:27Z</dcterms:created>
  <dcterms:modified xsi:type="dcterms:W3CDTF">2014-06-30T19:23:14Z</dcterms:modified>
</cp:coreProperties>
</file>