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5" r:id="rId7"/>
    <p:sldId id="261" r:id="rId8"/>
    <p:sldId id="286" r:id="rId9"/>
    <p:sldId id="263" r:id="rId10"/>
    <p:sldId id="287" r:id="rId11"/>
    <p:sldId id="268" r:id="rId12"/>
    <p:sldId id="269" r:id="rId13"/>
    <p:sldId id="288" r:id="rId14"/>
    <p:sldId id="278" r:id="rId15"/>
    <p:sldId id="270" r:id="rId16"/>
    <p:sldId id="291" r:id="rId17"/>
    <p:sldId id="289" r:id="rId18"/>
    <p:sldId id="265" r:id="rId19"/>
    <p:sldId id="293" r:id="rId20"/>
    <p:sldId id="284" r:id="rId21"/>
    <p:sldId id="277" r:id="rId22"/>
    <p:sldId id="273" r:id="rId23"/>
    <p:sldId id="274" r:id="rId24"/>
    <p:sldId id="275" r:id="rId25"/>
    <p:sldId id="276" r:id="rId26"/>
    <p:sldId id="272" r:id="rId27"/>
    <p:sldId id="271" r:id="rId28"/>
    <p:sldId id="264" r:id="rId29"/>
    <p:sldId id="266" r:id="rId30"/>
    <p:sldId id="283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5A95-7925-C24F-AF4C-341135303340}" type="datetimeFigureOut">
              <a:rPr lang="en-US" smtClean="0"/>
              <a:pPr/>
              <a:t>01/07/14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D038-0E39-1849-94CE-0DFCBC4DB1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355" y="2130425"/>
            <a:ext cx="8214137" cy="1470025"/>
          </a:xfrm>
        </p:spPr>
        <p:txBody>
          <a:bodyPr/>
          <a:lstStyle/>
          <a:p>
            <a:r>
              <a:rPr lang="es-ES_tradnl" dirty="0" err="1" smtClean="0"/>
              <a:t>Santi</a:t>
            </a:r>
            <a:r>
              <a:rPr lang="es-ES_tradnl" dirty="0" smtClean="0"/>
              <a:t> </a:t>
            </a:r>
            <a:r>
              <a:rPr lang="es-ES_tradnl" dirty="0" err="1" smtClean="0"/>
              <a:t>Pion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Chiral</a:t>
            </a:r>
            <a:r>
              <a:rPr lang="es-ES_tradnl" dirty="0" smtClean="0"/>
              <a:t> </a:t>
            </a:r>
            <a:r>
              <a:rPr lang="es-ES_tradnl" dirty="0" err="1" smtClean="0"/>
              <a:t>Circle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long </a:t>
            </a:r>
            <a:r>
              <a:rPr lang="es-ES_tradnl" dirty="0" err="1" smtClean="0"/>
              <a:t>crusade</a:t>
            </a:r>
            <a:r>
              <a:rPr lang="es-ES_tradnl" dirty="0" smtClean="0"/>
              <a:t>  </a:t>
            </a:r>
            <a:r>
              <a:rPr lang="es-ES_tradnl" dirty="0" err="1" smtClean="0"/>
              <a:t>to</a:t>
            </a:r>
            <a:r>
              <a:rPr lang="es-ES_tradnl" dirty="0" smtClean="0"/>
              <a:t> non </a:t>
            </a:r>
            <a:r>
              <a:rPr lang="es-ES_tradnl" dirty="0" err="1" smtClean="0"/>
              <a:t>locality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255" y="206677"/>
            <a:ext cx="821891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5) Generalized </a:t>
            </a:r>
            <a:r>
              <a:rPr lang="en-US" dirty="0" err="1"/>
              <a:t>parton</a:t>
            </a:r>
            <a:r>
              <a:rPr lang="en-US" dirty="0"/>
              <a:t> distributions of the </a:t>
            </a:r>
            <a:r>
              <a:rPr lang="en-US" dirty="0">
                <a:solidFill>
                  <a:srgbClr val="FF0000"/>
                </a:solidFill>
              </a:rPr>
              <a:t>pion </a:t>
            </a:r>
            <a:r>
              <a:rPr lang="en-US" dirty="0"/>
              <a:t>in a Bethe-</a:t>
            </a:r>
            <a:r>
              <a:rPr lang="en-US" dirty="0" err="1"/>
              <a:t>Salpeter</a:t>
            </a:r>
            <a:r>
              <a:rPr lang="en-US" dirty="0"/>
              <a:t> approach</a:t>
            </a:r>
          </a:p>
          <a:p>
            <a:r>
              <a:rPr lang="en-US" dirty="0"/>
              <a:t>By L. </a:t>
            </a:r>
            <a:r>
              <a:rPr lang="en-US" dirty="0" err="1"/>
              <a:t>Theussl</a:t>
            </a:r>
            <a:r>
              <a:rPr lang="en-US" dirty="0"/>
              <a:t>, S. </a:t>
            </a:r>
            <a:r>
              <a:rPr lang="en-US" dirty="0" err="1"/>
              <a:t>Noguera</a:t>
            </a:r>
            <a:r>
              <a:rPr lang="en-US" dirty="0"/>
              <a:t>, V. Vento.</a:t>
            </a:r>
          </a:p>
          <a:p>
            <a:r>
              <a:rPr lang="en-US" dirty="0" err="1"/>
              <a:t>Eur.Phys.J</a:t>
            </a:r>
            <a:r>
              <a:rPr lang="en-US" dirty="0"/>
              <a:t>. A20 (2004) 483-498.</a:t>
            </a:r>
          </a:p>
          <a:p>
            <a:endParaRPr lang="en-US" dirty="0"/>
          </a:p>
          <a:p>
            <a:r>
              <a:rPr lang="en-US" dirty="0"/>
              <a:t>6) Single spin asymmetry parameter from deeply virtual Compton scattering of hadrons up to twist - three accuracy. 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Pion</a:t>
            </a:r>
            <a:r>
              <a:rPr lang="en-US" dirty="0"/>
              <a:t> case</a:t>
            </a:r>
          </a:p>
          <a:p>
            <a:r>
              <a:rPr lang="en-US" dirty="0"/>
              <a:t>By I.V. </a:t>
            </a:r>
            <a:r>
              <a:rPr lang="en-US" dirty="0" err="1"/>
              <a:t>Anikin</a:t>
            </a:r>
            <a:r>
              <a:rPr lang="en-US" dirty="0"/>
              <a:t>, D. </a:t>
            </a:r>
            <a:r>
              <a:rPr lang="en-US" dirty="0" err="1"/>
              <a:t>Binosi</a:t>
            </a:r>
            <a:r>
              <a:rPr lang="en-US" dirty="0"/>
              <a:t>, R. Medrano, S. </a:t>
            </a:r>
            <a:r>
              <a:rPr lang="en-US" dirty="0" err="1"/>
              <a:t>Noguera</a:t>
            </a:r>
            <a:r>
              <a:rPr lang="en-US" dirty="0"/>
              <a:t>, V. Vento.</a:t>
            </a:r>
          </a:p>
          <a:p>
            <a:r>
              <a:rPr lang="en-US" dirty="0" err="1"/>
              <a:t>Eur.Phys.J</a:t>
            </a:r>
            <a:r>
              <a:rPr lang="en-US" dirty="0"/>
              <a:t>. A14 (2002) 95-103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605660"/>
            <a:ext cx="8902700" cy="2667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71910" y="6272660"/>
            <a:ext cx="438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Pion </a:t>
            </a:r>
            <a:r>
              <a:rPr lang="es-ES_tradnl" dirty="0" err="1"/>
              <a:t>GPD’s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Nambu-Iona-Lasinio</a:t>
            </a:r>
            <a:r>
              <a:rPr lang="es-ES_tradnl" dirty="0"/>
              <a:t> </a:t>
            </a:r>
            <a:r>
              <a:rPr lang="es-ES_tradnl" dirty="0" err="1"/>
              <a:t>model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236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2" y="1715272"/>
            <a:ext cx="4676119" cy="352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Palazzo-Priori-Peru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454" y="3103604"/>
            <a:ext cx="4992546" cy="3754395"/>
          </a:xfrm>
          <a:prstGeom prst="rect">
            <a:avLst/>
          </a:prstGeom>
        </p:spPr>
      </p:pic>
      <p:pic>
        <p:nvPicPr>
          <p:cNvPr id="5" name="Picture 4" descr="250px-Perugia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3996" cy="350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810" y="5253024"/>
            <a:ext cx="163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Sergio </a:t>
            </a:r>
            <a:r>
              <a:rPr lang="es-ES_tradnl" dirty="0" err="1" smtClean="0"/>
              <a:t>Scopetta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3714" y="1607412"/>
            <a:ext cx="72175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3366FF"/>
                </a:solidFill>
              </a:rPr>
              <a:t>4) Relativity and constituent quark structure in model calculations of </a:t>
            </a:r>
            <a:r>
              <a:rPr lang="en-US" sz="2000" dirty="0" err="1">
                <a:solidFill>
                  <a:srgbClr val="3366FF"/>
                </a:solidFill>
              </a:rPr>
              <a:t>parton</a:t>
            </a:r>
            <a:r>
              <a:rPr lang="en-US" sz="2000" dirty="0">
                <a:solidFill>
                  <a:srgbClr val="3366FF"/>
                </a:solidFill>
              </a:rPr>
              <a:t> distributions</a:t>
            </a:r>
          </a:p>
          <a:p>
            <a:r>
              <a:rPr lang="en-US" sz="2000" dirty="0">
                <a:solidFill>
                  <a:srgbClr val="3366FF"/>
                </a:solidFill>
              </a:rPr>
              <a:t>By Santiago </a:t>
            </a:r>
            <a:r>
              <a:rPr lang="en-US" sz="2000" dirty="0" err="1">
                <a:solidFill>
                  <a:srgbClr val="3366FF"/>
                </a:solidFill>
              </a:rPr>
              <a:t>Noguera</a:t>
            </a:r>
            <a:r>
              <a:rPr lang="en-US" sz="2000" dirty="0">
                <a:solidFill>
                  <a:srgbClr val="3366FF"/>
                </a:solidFill>
              </a:rPr>
              <a:t>, Sergio </a:t>
            </a:r>
            <a:r>
              <a:rPr lang="en-US" sz="2000" dirty="0" err="1">
                <a:solidFill>
                  <a:srgbClr val="3366FF"/>
                </a:solidFill>
              </a:rPr>
              <a:t>Scopetta</a:t>
            </a:r>
            <a:r>
              <a:rPr lang="en-US" sz="2000" dirty="0">
                <a:solidFill>
                  <a:srgbClr val="3366FF"/>
                </a:solidFill>
              </a:rPr>
              <a:t>, Vicente Vento.</a:t>
            </a:r>
          </a:p>
          <a:p>
            <a:r>
              <a:rPr lang="en-US" sz="2000" dirty="0" err="1">
                <a:solidFill>
                  <a:srgbClr val="3366FF"/>
                </a:solidFill>
              </a:rPr>
              <a:t>Phys.Rev</a:t>
            </a:r>
            <a:r>
              <a:rPr lang="en-US" sz="2000" dirty="0">
                <a:solidFill>
                  <a:srgbClr val="3366FF"/>
                </a:solidFill>
              </a:rPr>
              <a:t>. D70 (2004) 094018.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9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80"/>
            <a:ext cx="7620000" cy="631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1"/>
            <a:ext cx="9144000" cy="634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2" y="1715272"/>
            <a:ext cx="4676119" cy="35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3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3447" y="1443841"/>
            <a:ext cx="66801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Model analysis of the world data on the </a:t>
            </a:r>
            <a:r>
              <a:rPr lang="en-US" dirty="0">
                <a:solidFill>
                  <a:srgbClr val="FF0000"/>
                </a:solidFill>
              </a:rPr>
              <a:t>pion </a:t>
            </a:r>
            <a:r>
              <a:rPr lang="en-US" dirty="0"/>
              <a:t>transition form factor</a:t>
            </a:r>
          </a:p>
          <a:p>
            <a:r>
              <a:rPr lang="en-US" dirty="0"/>
              <a:t>By Santiago </a:t>
            </a:r>
            <a:r>
              <a:rPr lang="en-US" dirty="0" err="1"/>
              <a:t>Noguera</a:t>
            </a:r>
            <a:r>
              <a:rPr lang="en-US" dirty="0"/>
              <a:t>, Vicente Vento.</a:t>
            </a:r>
          </a:p>
          <a:p>
            <a:r>
              <a:rPr lang="en-US" dirty="0" err="1"/>
              <a:t>Eur.Phys.J</a:t>
            </a:r>
            <a:r>
              <a:rPr lang="en-US" dirty="0"/>
              <a:t>. A48 (2012) 143.</a:t>
            </a:r>
          </a:p>
          <a:p>
            <a:endParaRPr lang="en-US" dirty="0"/>
          </a:p>
          <a:p>
            <a:r>
              <a:rPr lang="en-US" dirty="0"/>
              <a:t>2) The </a:t>
            </a:r>
            <a:r>
              <a:rPr lang="en-US" dirty="0">
                <a:solidFill>
                  <a:srgbClr val="FF0000"/>
                </a:solidFill>
              </a:rPr>
              <a:t>pion</a:t>
            </a:r>
            <a:r>
              <a:rPr lang="en-US" dirty="0"/>
              <a:t> transition form factor and the </a:t>
            </a:r>
            <a:r>
              <a:rPr lang="en-US" dirty="0">
                <a:solidFill>
                  <a:srgbClr val="FF0000"/>
                </a:solidFill>
              </a:rPr>
              <a:t>pion</a:t>
            </a:r>
            <a:r>
              <a:rPr lang="en-US" dirty="0"/>
              <a:t> distribution amplitude</a:t>
            </a:r>
          </a:p>
          <a:p>
            <a:r>
              <a:rPr lang="en-US" dirty="0"/>
              <a:t>By S. </a:t>
            </a:r>
            <a:r>
              <a:rPr lang="en-US" dirty="0" err="1"/>
              <a:t>Noguera</a:t>
            </a:r>
            <a:r>
              <a:rPr lang="en-US" dirty="0"/>
              <a:t>, V. Vento.</a:t>
            </a:r>
          </a:p>
          <a:p>
            <a:r>
              <a:rPr lang="en-US" dirty="0" err="1"/>
              <a:t>Eur.Phys.J</a:t>
            </a:r>
            <a:r>
              <a:rPr lang="en-US" dirty="0"/>
              <a:t>. A46 (2010) 197-205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>
                <a:solidFill>
                  <a:srgbClr val="FF0000"/>
                </a:solidFill>
              </a:rPr>
              <a:t>) Pion</a:t>
            </a:r>
            <a:r>
              <a:rPr lang="en-US" dirty="0"/>
              <a:t> </a:t>
            </a:r>
            <a:r>
              <a:rPr lang="en-US" dirty="0" err="1"/>
              <a:t>parton</a:t>
            </a:r>
            <a:r>
              <a:rPr lang="en-US" dirty="0"/>
              <a:t> distributions in a non local </a:t>
            </a:r>
            <a:r>
              <a:rPr lang="en-US" dirty="0" err="1"/>
              <a:t>Lagrangian</a:t>
            </a:r>
            <a:endParaRPr lang="en-US" dirty="0"/>
          </a:p>
          <a:p>
            <a:r>
              <a:rPr lang="en-US" dirty="0"/>
              <a:t>By S. </a:t>
            </a:r>
            <a:r>
              <a:rPr lang="en-US" dirty="0" err="1"/>
              <a:t>Noguera</a:t>
            </a:r>
            <a:r>
              <a:rPr lang="en-US" dirty="0"/>
              <a:t>, V. Vento.</a:t>
            </a:r>
          </a:p>
          <a:p>
            <a:r>
              <a:rPr lang="en-US" dirty="0" err="1"/>
              <a:t>Eur.Phys.J</a:t>
            </a:r>
            <a:r>
              <a:rPr lang="en-US" dirty="0"/>
              <a:t>. A28 (2006) 227-236.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8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37" y="0"/>
            <a:ext cx="2878246" cy="2284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600" y="2407183"/>
            <a:ext cx="493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Pion</a:t>
            </a:r>
            <a:r>
              <a:rPr lang="es-ES_tradnl" dirty="0" smtClean="0"/>
              <a:t> </a:t>
            </a:r>
            <a:r>
              <a:rPr lang="es-ES_tradnl" dirty="0" err="1" smtClean="0"/>
              <a:t>parton</a:t>
            </a:r>
            <a:r>
              <a:rPr lang="es-ES_tradnl" dirty="0" smtClean="0"/>
              <a:t> </a:t>
            </a:r>
            <a:r>
              <a:rPr lang="es-ES_tradnl" dirty="0" err="1" smtClean="0"/>
              <a:t>distributions</a:t>
            </a:r>
            <a:r>
              <a:rPr lang="es-ES_tradnl" dirty="0" smtClean="0"/>
              <a:t> in a Non Local </a:t>
            </a:r>
            <a:r>
              <a:rPr lang="es-ES_tradnl" dirty="0" err="1" smtClean="0"/>
              <a:t>Lagrangian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99" y="3387148"/>
            <a:ext cx="3492586" cy="2135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5147" y="5721048"/>
            <a:ext cx="273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Pion </a:t>
            </a:r>
            <a:r>
              <a:rPr lang="es-ES_tradnl" dirty="0" err="1" smtClean="0"/>
              <a:t>transition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Factor </a:t>
            </a:r>
            <a:r>
              <a:rPr lang="es-ES_tradnl" dirty="0" err="1" smtClean="0"/>
              <a:t>from</a:t>
            </a:r>
            <a:r>
              <a:rPr lang="es-ES_tradnl" dirty="0" smtClean="0"/>
              <a:t> a </a:t>
            </a:r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2" y="1715272"/>
            <a:ext cx="4676119" cy="35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dence-goelia-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12800"/>
            <a:ext cx="6985000" cy="5232400"/>
          </a:xfrm>
          <a:prstGeom prst="rect">
            <a:avLst/>
          </a:prstGeom>
        </p:spPr>
      </p:pic>
      <p:pic>
        <p:nvPicPr>
          <p:cNvPr id="5" name="Picture 4" descr="aussois-frontiere-italien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5" y="177799"/>
            <a:ext cx="3049931" cy="187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rg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0"/>
            <a:ext cx="4732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2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142" y="1500862"/>
            <a:ext cx="1797876" cy="4169639"/>
          </a:xfrm>
          <a:prstGeom prst="rect">
            <a:avLst/>
          </a:prstGeom>
        </p:spPr>
      </p:pic>
      <p:pic>
        <p:nvPicPr>
          <p:cNvPr id="4" name="Picture 3" descr="Monty_python_foo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39" y="1952410"/>
            <a:ext cx="2853090" cy="317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8404"/>
            <a:ext cx="9245026" cy="648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73178"/>
            <a:ext cx="9335746" cy="668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46px-Em_monopoles.svg.png"/>
          <p:cNvPicPr>
            <a:picLocks noChangeAspect="1"/>
          </p:cNvPicPr>
          <p:nvPr/>
        </p:nvPicPr>
        <p:blipFill>
          <a:blip r:embed="rId2"/>
          <a:srcRect t="48496" r="66496"/>
          <a:stretch>
            <a:fillRect/>
          </a:stretch>
        </p:blipFill>
        <p:spPr>
          <a:xfrm>
            <a:off x="1352529" y="1806672"/>
            <a:ext cx="3019315" cy="2859762"/>
          </a:xfrm>
          <a:prstGeom prst="rect">
            <a:avLst/>
          </a:prstGeom>
        </p:spPr>
      </p:pic>
      <p:pic>
        <p:nvPicPr>
          <p:cNvPr id="5" name="Picture 4" descr="5_7_1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09" y="2342008"/>
            <a:ext cx="2210230" cy="213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opole_heidsieck_diamant_champa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0" y="709198"/>
            <a:ext cx="3737902" cy="5259802"/>
          </a:xfrm>
          <a:prstGeom prst="rect">
            <a:avLst/>
          </a:prstGeom>
        </p:spPr>
      </p:pic>
      <p:pic>
        <p:nvPicPr>
          <p:cNvPr id="3" name="Picture 2" descr="Mono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80" y="1591576"/>
            <a:ext cx="4365620" cy="378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za-obeli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7" y="239149"/>
            <a:ext cx="7991465" cy="60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n_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uz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18" y="1154511"/>
            <a:ext cx="5904942" cy="357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316" y="5459187"/>
            <a:ext cx="412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  Daniel Gómez-</a:t>
            </a:r>
            <a:r>
              <a:rPr lang="es-ES_tradnl" dirty="0" err="1" smtClean="0"/>
              <a:t>Dumm</a:t>
            </a:r>
            <a:r>
              <a:rPr lang="es-ES_tradnl" dirty="0" smtClean="0"/>
              <a:t>, Norberto </a:t>
            </a:r>
            <a:r>
              <a:rPr lang="es-ES_tradnl" dirty="0" err="1" smtClean="0"/>
              <a:t>Scoccola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24" y="4172731"/>
            <a:ext cx="7843016" cy="2506937"/>
          </a:xfrm>
          <a:prstGeom prst="rect">
            <a:avLst/>
          </a:prstGeom>
        </p:spPr>
      </p:pic>
      <p:pic>
        <p:nvPicPr>
          <p:cNvPr id="4" name="Picture 3" descr="f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33" y="110903"/>
            <a:ext cx="7059539" cy="365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ralCir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977900"/>
            <a:ext cx="77216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674" y="1306576"/>
            <a:ext cx="8932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Santiago : gracias por un montón de </a:t>
            </a:r>
          </a:p>
          <a:p>
            <a:r>
              <a:rPr lang="es-ES" sz="4400" dirty="0" smtClean="0"/>
              <a:t>buenos momentos haciendo física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40363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9144001" cy="674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1) Model analysis of the world data on the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transition form factor</a:t>
            </a:r>
          </a:p>
          <a:p>
            <a:r>
              <a:rPr lang="en-US" sz="1200" dirty="0" smtClean="0"/>
              <a:t>By Santiago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Vicente Vento.</a:t>
            </a:r>
          </a:p>
          <a:p>
            <a:r>
              <a:rPr lang="en-US" sz="1200" dirty="0" err="1" smtClean="0"/>
              <a:t>Eur.Phys.J</a:t>
            </a:r>
            <a:r>
              <a:rPr lang="en-US" sz="1200" dirty="0" smtClean="0"/>
              <a:t>. A48 (2012) 143.</a:t>
            </a:r>
          </a:p>
          <a:p>
            <a:endParaRPr lang="en-US" sz="1200" dirty="0" smtClean="0"/>
          </a:p>
          <a:p>
            <a:r>
              <a:rPr lang="en-US" sz="1200" dirty="0" smtClean="0"/>
              <a:t>2) The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 transition form factor and the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 distribution amplitude</a:t>
            </a:r>
          </a:p>
          <a:p>
            <a:r>
              <a:rPr lang="en-US" sz="1200" dirty="0" smtClean="0"/>
              <a:t>By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Eur.Phys.J</a:t>
            </a:r>
            <a:r>
              <a:rPr lang="en-US" sz="1200" dirty="0" smtClean="0"/>
              <a:t>. A46 (2010) 197-205.</a:t>
            </a:r>
          </a:p>
          <a:p>
            <a:endParaRPr lang="en-US" sz="1200" dirty="0" smtClean="0"/>
          </a:p>
          <a:p>
            <a:r>
              <a:rPr lang="en-US" sz="1200" dirty="0" smtClean="0"/>
              <a:t>3</a:t>
            </a:r>
            <a:r>
              <a:rPr lang="en-US" sz="1200" dirty="0" smtClean="0">
                <a:solidFill>
                  <a:srgbClr val="FF0000"/>
                </a:solidFill>
              </a:rPr>
              <a:t>)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 </a:t>
            </a:r>
            <a:r>
              <a:rPr lang="en-US" sz="1200" dirty="0" err="1" smtClean="0"/>
              <a:t>parton</a:t>
            </a:r>
            <a:r>
              <a:rPr lang="en-US" sz="1200" dirty="0" smtClean="0"/>
              <a:t> distributions in a non local </a:t>
            </a:r>
            <a:r>
              <a:rPr lang="en-US" sz="1200" dirty="0" err="1" smtClean="0"/>
              <a:t>Lagrangian</a:t>
            </a:r>
            <a:endParaRPr lang="en-US" sz="1200" dirty="0" smtClean="0"/>
          </a:p>
          <a:p>
            <a:r>
              <a:rPr lang="en-US" sz="1200" dirty="0" smtClean="0"/>
              <a:t>By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Eur.Phys.J</a:t>
            </a:r>
            <a:r>
              <a:rPr lang="en-US" sz="1200" dirty="0" smtClean="0"/>
              <a:t>. A28 (2006) 227-236.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3366FF"/>
                </a:solidFill>
              </a:rPr>
              <a:t>4) Relativity and constituent quark structure in model calculations of </a:t>
            </a:r>
            <a:r>
              <a:rPr lang="en-US" sz="1200" dirty="0" err="1" smtClean="0">
                <a:solidFill>
                  <a:srgbClr val="3366FF"/>
                </a:solidFill>
              </a:rPr>
              <a:t>parton</a:t>
            </a:r>
            <a:r>
              <a:rPr lang="en-US" sz="1200" dirty="0" smtClean="0">
                <a:solidFill>
                  <a:srgbClr val="3366FF"/>
                </a:solidFill>
              </a:rPr>
              <a:t> distributions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By Santiago </a:t>
            </a:r>
            <a:r>
              <a:rPr lang="en-US" sz="1200" dirty="0" err="1" smtClean="0">
                <a:solidFill>
                  <a:srgbClr val="3366FF"/>
                </a:solidFill>
              </a:rPr>
              <a:t>Noguera</a:t>
            </a:r>
            <a:r>
              <a:rPr lang="en-US" sz="1200" dirty="0" smtClean="0">
                <a:solidFill>
                  <a:srgbClr val="3366FF"/>
                </a:solidFill>
              </a:rPr>
              <a:t>, Sergio </a:t>
            </a:r>
            <a:r>
              <a:rPr lang="en-US" sz="1200" dirty="0" err="1" smtClean="0">
                <a:solidFill>
                  <a:srgbClr val="3366FF"/>
                </a:solidFill>
              </a:rPr>
              <a:t>Scopetta</a:t>
            </a:r>
            <a:r>
              <a:rPr lang="en-US" sz="1200" dirty="0" smtClean="0">
                <a:solidFill>
                  <a:srgbClr val="3366FF"/>
                </a:solidFill>
              </a:rPr>
              <a:t>, Vicente Vento.</a:t>
            </a:r>
          </a:p>
          <a:p>
            <a:r>
              <a:rPr lang="en-US" sz="1200" dirty="0" err="1" smtClean="0">
                <a:solidFill>
                  <a:srgbClr val="3366FF"/>
                </a:solidFill>
              </a:rPr>
              <a:t>Phys.Rev</a:t>
            </a:r>
            <a:r>
              <a:rPr lang="en-US" sz="1200" dirty="0" smtClean="0">
                <a:solidFill>
                  <a:srgbClr val="3366FF"/>
                </a:solidFill>
              </a:rPr>
              <a:t>. D70 (2004) 094018.</a:t>
            </a:r>
          </a:p>
          <a:p>
            <a:endParaRPr lang="en-US" sz="1200" dirty="0" smtClean="0"/>
          </a:p>
          <a:p>
            <a:r>
              <a:rPr lang="en-US" sz="1200" dirty="0" smtClean="0"/>
              <a:t>5) Generalized </a:t>
            </a:r>
            <a:r>
              <a:rPr lang="en-US" sz="1200" dirty="0" err="1" smtClean="0"/>
              <a:t>parton</a:t>
            </a:r>
            <a:r>
              <a:rPr lang="en-US" sz="1200" dirty="0" smtClean="0"/>
              <a:t> distributions of the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in a Bethe-</a:t>
            </a:r>
            <a:r>
              <a:rPr lang="en-US" sz="1200" dirty="0" err="1" smtClean="0"/>
              <a:t>Salpeter</a:t>
            </a:r>
            <a:r>
              <a:rPr lang="en-US" sz="1200" dirty="0" smtClean="0"/>
              <a:t> approach</a:t>
            </a:r>
          </a:p>
          <a:p>
            <a:r>
              <a:rPr lang="en-US" sz="1200" dirty="0" smtClean="0"/>
              <a:t>By L. </a:t>
            </a:r>
            <a:r>
              <a:rPr lang="en-US" sz="1200" dirty="0" err="1" smtClean="0"/>
              <a:t>Theussl</a:t>
            </a:r>
            <a:r>
              <a:rPr lang="en-US" sz="1200" dirty="0" smtClean="0"/>
              <a:t>,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Eur.Phys.J</a:t>
            </a:r>
            <a:r>
              <a:rPr lang="en-US" sz="1200" dirty="0" smtClean="0"/>
              <a:t>. A20 (2004) 483-498.</a:t>
            </a:r>
          </a:p>
          <a:p>
            <a:endParaRPr lang="en-US" sz="1200" dirty="0" smtClean="0"/>
          </a:p>
          <a:p>
            <a:r>
              <a:rPr lang="en-US" sz="1200" dirty="0" smtClean="0"/>
              <a:t>6) Single spin asymmetry parameter from deeply virtual Compton scattering of hadrons up to twist - three accuracy. </a:t>
            </a:r>
          </a:p>
          <a:p>
            <a:r>
              <a:rPr lang="en-US" sz="1200" dirty="0" smtClean="0"/>
              <a:t>1.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 case</a:t>
            </a:r>
          </a:p>
          <a:p>
            <a:r>
              <a:rPr lang="en-US" sz="1200" dirty="0" smtClean="0"/>
              <a:t>By I.V. </a:t>
            </a:r>
            <a:r>
              <a:rPr lang="en-US" sz="1200" dirty="0" err="1" smtClean="0"/>
              <a:t>Anikin</a:t>
            </a:r>
            <a:r>
              <a:rPr lang="en-US" sz="1200" dirty="0" smtClean="0"/>
              <a:t>, D. </a:t>
            </a:r>
            <a:r>
              <a:rPr lang="en-US" sz="1200" dirty="0" err="1" smtClean="0"/>
              <a:t>Binosi</a:t>
            </a:r>
            <a:r>
              <a:rPr lang="en-US" sz="1200" dirty="0" smtClean="0"/>
              <a:t>, R. Medrano,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Eur.Phys.J</a:t>
            </a:r>
            <a:r>
              <a:rPr lang="en-US" sz="1200" dirty="0" smtClean="0"/>
              <a:t>. A14 (2002) 95-103.</a:t>
            </a:r>
          </a:p>
          <a:p>
            <a:endParaRPr lang="en-US" sz="1200" dirty="0" smtClean="0"/>
          </a:p>
          <a:p>
            <a:r>
              <a:rPr lang="en-US" sz="1200" dirty="0" smtClean="0"/>
              <a:t>7</a:t>
            </a:r>
            <a:r>
              <a:rPr lang="en-US" sz="1200" dirty="0" smtClean="0">
                <a:solidFill>
                  <a:srgbClr val="FF0000"/>
                </a:solidFill>
              </a:rPr>
              <a:t>)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err="1" smtClean="0"/>
              <a:t>ic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Effects In Inelastic Electron - Nucleus Scattering</a:t>
            </a:r>
          </a:p>
          <a:p>
            <a:r>
              <a:rPr lang="en-US" sz="1200" dirty="0" smtClean="0"/>
              <a:t>By V. </a:t>
            </a:r>
            <a:r>
              <a:rPr lang="en-US" sz="1200" dirty="0" err="1" smtClean="0"/>
              <a:t>Sanjose</a:t>
            </a:r>
            <a:r>
              <a:rPr lang="en-US" sz="1200" dirty="0" smtClean="0"/>
              <a:t>, V. Vento,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Nucl.Phys</a:t>
            </a:r>
            <a:r>
              <a:rPr lang="en-US" sz="1200" dirty="0" smtClean="0"/>
              <a:t>. A470 (1987) 509.</a:t>
            </a:r>
          </a:p>
          <a:p>
            <a:endParaRPr lang="en-US" sz="1200" dirty="0" smtClean="0"/>
          </a:p>
          <a:p>
            <a:r>
              <a:rPr lang="en-US" sz="1200" dirty="0" smtClean="0"/>
              <a:t>8) Bag Scattering Theory  (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By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V. </a:t>
            </a:r>
            <a:r>
              <a:rPr lang="en-US" sz="1200" dirty="0" err="1" smtClean="0"/>
              <a:t>Sanjose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Z.Phys</a:t>
            </a:r>
            <a:r>
              <a:rPr lang="en-US" sz="1200" dirty="0" smtClean="0"/>
              <a:t>. A325 (1986) 275.</a:t>
            </a:r>
          </a:p>
          <a:p>
            <a:endParaRPr lang="en-US" sz="1200" dirty="0" smtClean="0"/>
          </a:p>
          <a:p>
            <a:r>
              <a:rPr lang="en-US" sz="1200" dirty="0" smtClean="0"/>
              <a:t>9) </a:t>
            </a:r>
            <a:r>
              <a:rPr lang="en-US" sz="1200" dirty="0" err="1" smtClean="0"/>
              <a:t>Hyperon</a:t>
            </a:r>
            <a:r>
              <a:rPr lang="en-US" sz="1200" dirty="0" smtClean="0"/>
              <a:t> </a:t>
            </a:r>
            <a:r>
              <a:rPr lang="en-US" sz="1200" dirty="0" err="1" smtClean="0"/>
              <a:t>Nonleptonic</a:t>
            </a:r>
            <a:r>
              <a:rPr lang="en-US" sz="1200" dirty="0" smtClean="0"/>
              <a:t> Decays And Baryon Structure  </a:t>
            </a:r>
            <a:r>
              <a:rPr lang="en-US" sz="1200" dirty="0" smtClean="0">
                <a:solidFill>
                  <a:srgbClr val="FF0000"/>
                </a:solidFill>
              </a:rPr>
              <a:t>(B’-&gt; B </a:t>
            </a:r>
            <a:r>
              <a:rPr lang="en-US" sz="1200" dirty="0" err="1" smtClean="0">
                <a:solidFill>
                  <a:srgbClr val="FF0000"/>
                </a:solidFill>
              </a:rPr>
              <a:t>pion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By P. Gonzalez, S. </a:t>
            </a:r>
            <a:r>
              <a:rPr lang="en-US" sz="1200" dirty="0" err="1" smtClean="0"/>
              <a:t>Noguera</a:t>
            </a:r>
            <a:r>
              <a:rPr lang="en-US" sz="1200" dirty="0" smtClean="0"/>
              <a:t>, J. </a:t>
            </a:r>
            <a:r>
              <a:rPr lang="en-US" sz="1200" dirty="0" err="1" smtClean="0"/>
              <a:t>Bernabeu</a:t>
            </a:r>
            <a:r>
              <a:rPr lang="en-US" sz="1200" dirty="0" smtClean="0"/>
              <a:t>, V. Vento.</a:t>
            </a:r>
          </a:p>
          <a:p>
            <a:r>
              <a:rPr lang="en-US" sz="1200" dirty="0" err="1" smtClean="0"/>
              <a:t>Nucl.Phys</a:t>
            </a:r>
            <a:r>
              <a:rPr lang="en-US" sz="1200" dirty="0" smtClean="0"/>
              <a:t>. A423 (1984) 477.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53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8099" y="832104"/>
            <a:ext cx="75845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Y por otros muchos buenos momentos disfrutando de una deliciosa cena, visitando bellos </a:t>
            </a:r>
            <a:r>
              <a:rPr lang="es-ES" sz="4000" dirty="0" smtClean="0"/>
              <a:t>edificios </a:t>
            </a:r>
            <a:r>
              <a:rPr lang="es-ES" sz="4000" dirty="0" smtClean="0"/>
              <a:t>siguiendo los pasos de tus completas guías francesas y ¡cómo no! , discrepando en política…</a:t>
            </a:r>
          </a:p>
          <a:p>
            <a:r>
              <a:rPr lang="es-ES" sz="4000" dirty="0" smtClean="0"/>
              <a:t>             </a:t>
            </a:r>
            <a:endParaRPr lang="es-ES" sz="4000" dirty="0" smtClean="0"/>
          </a:p>
          <a:p>
            <a:r>
              <a:rPr lang="es-ES" sz="4000"/>
              <a:t> </a:t>
            </a:r>
            <a:r>
              <a:rPr lang="es-ES" sz="4000" smtClean="0"/>
              <a:t>           </a:t>
            </a:r>
            <a:r>
              <a:rPr lang="es-ES" sz="4000" smtClean="0"/>
              <a:t>  </a:t>
            </a:r>
            <a:r>
              <a:rPr lang="es-ES" sz="4000" dirty="0" smtClean="0">
                <a:solidFill>
                  <a:srgbClr val="3366FF"/>
                </a:solidFill>
              </a:rPr>
              <a:t>¡¡¡Felices 60!!!!</a:t>
            </a:r>
            <a:endParaRPr lang="es-ES" sz="4000" dirty="0">
              <a:solidFill>
                <a:srgbClr val="3366FF"/>
              </a:solidFill>
            </a:endParaRPr>
          </a:p>
          <a:p>
            <a:endParaRPr lang="es-ES" sz="4000" dirty="0" smtClean="0"/>
          </a:p>
          <a:p>
            <a:r>
              <a:rPr lang="es-ES" sz="4000" dirty="0"/>
              <a:t> </a:t>
            </a:r>
            <a:r>
              <a:rPr lang="es-ES" sz="40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0592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d1efcf1fa0c3b31b40c0b0227b20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3" y="0"/>
            <a:ext cx="4304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dec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59" y="651100"/>
            <a:ext cx="2796656" cy="1266026"/>
          </a:xfrm>
          <a:prstGeom prst="rect">
            <a:avLst/>
          </a:prstGeom>
        </p:spPr>
      </p:pic>
      <p:pic>
        <p:nvPicPr>
          <p:cNvPr id="4" name="Picture 3" descr="bags.jpg"/>
          <p:cNvPicPr>
            <a:picLocks noChangeAspect="1"/>
          </p:cNvPicPr>
          <p:nvPr/>
        </p:nvPicPr>
        <p:blipFill>
          <a:blip r:embed="rId3"/>
          <a:srcRect l="49651"/>
          <a:stretch>
            <a:fillRect/>
          </a:stretch>
        </p:blipFill>
        <p:spPr>
          <a:xfrm>
            <a:off x="5324558" y="3155050"/>
            <a:ext cx="2329068" cy="2298192"/>
          </a:xfrm>
          <a:prstGeom prst="rect">
            <a:avLst/>
          </a:prstGeom>
        </p:spPr>
      </p:pic>
      <p:pic>
        <p:nvPicPr>
          <p:cNvPr id="5" name="Picture 4" descr="mes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76" y="2616512"/>
            <a:ext cx="3276600" cy="2990850"/>
          </a:xfrm>
          <a:prstGeom prst="rect">
            <a:avLst/>
          </a:prstGeom>
        </p:spPr>
      </p:pic>
      <p:pic>
        <p:nvPicPr>
          <p:cNvPr id="6" name="Picture 5" descr="nn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0" y="317486"/>
            <a:ext cx="3346184" cy="175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6899" y="1443841"/>
            <a:ext cx="69976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Pion</a:t>
            </a:r>
            <a:r>
              <a:rPr lang="en-US" dirty="0" err="1"/>
              <a:t>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Effects In Inelastic Electron - Nucleus Scattering</a:t>
            </a:r>
          </a:p>
          <a:p>
            <a:r>
              <a:rPr lang="en-US" dirty="0"/>
              <a:t>By V. </a:t>
            </a:r>
            <a:r>
              <a:rPr lang="en-US" dirty="0" err="1"/>
              <a:t>Sanjose</a:t>
            </a:r>
            <a:r>
              <a:rPr lang="en-US" dirty="0"/>
              <a:t>, V. Vento, S. </a:t>
            </a:r>
            <a:r>
              <a:rPr lang="en-US" dirty="0" err="1"/>
              <a:t>Noguera</a:t>
            </a:r>
            <a:r>
              <a:rPr lang="en-US" dirty="0"/>
              <a:t>.</a:t>
            </a:r>
          </a:p>
          <a:p>
            <a:r>
              <a:rPr lang="en-US" dirty="0" err="1"/>
              <a:t>Nucl.Phys</a:t>
            </a:r>
            <a:r>
              <a:rPr lang="en-US" dirty="0"/>
              <a:t>. A470 (1987) 509.</a:t>
            </a:r>
          </a:p>
          <a:p>
            <a:endParaRPr lang="en-US" dirty="0"/>
          </a:p>
          <a:p>
            <a:r>
              <a:rPr lang="en-US" dirty="0"/>
              <a:t>8) Bag Scattering Theory  (</a:t>
            </a:r>
            <a:r>
              <a:rPr lang="en-US" dirty="0">
                <a:solidFill>
                  <a:srgbClr val="FF0000"/>
                </a:solidFill>
              </a:rPr>
              <a:t>pion</a:t>
            </a:r>
            <a:r>
              <a:rPr lang="en-US" dirty="0"/>
              <a:t>)</a:t>
            </a:r>
          </a:p>
          <a:p>
            <a:r>
              <a:rPr lang="en-US" dirty="0"/>
              <a:t>By S. </a:t>
            </a:r>
            <a:r>
              <a:rPr lang="en-US" dirty="0" err="1"/>
              <a:t>Noguera</a:t>
            </a:r>
            <a:r>
              <a:rPr lang="en-US" dirty="0"/>
              <a:t>, V. </a:t>
            </a:r>
            <a:r>
              <a:rPr lang="en-US" dirty="0" err="1"/>
              <a:t>Sanjose</a:t>
            </a:r>
            <a:r>
              <a:rPr lang="en-US" dirty="0"/>
              <a:t>, V. Vento.</a:t>
            </a:r>
          </a:p>
          <a:p>
            <a:r>
              <a:rPr lang="en-US" dirty="0" err="1"/>
              <a:t>Z.Phys</a:t>
            </a:r>
            <a:r>
              <a:rPr lang="en-US" dirty="0"/>
              <a:t>. A325 (1986) 275.</a:t>
            </a:r>
          </a:p>
          <a:p>
            <a:endParaRPr lang="en-US" dirty="0"/>
          </a:p>
          <a:p>
            <a:r>
              <a:rPr lang="en-US" dirty="0"/>
              <a:t>9) Hyperon </a:t>
            </a:r>
            <a:r>
              <a:rPr lang="en-US" dirty="0" err="1"/>
              <a:t>Nonleptonic</a:t>
            </a:r>
            <a:r>
              <a:rPr lang="en-US" dirty="0"/>
              <a:t> Decays And Baryon Structure  </a:t>
            </a:r>
            <a:r>
              <a:rPr lang="en-US" dirty="0">
                <a:solidFill>
                  <a:srgbClr val="FF0000"/>
                </a:solidFill>
              </a:rPr>
              <a:t>(B’-&gt; B pion</a:t>
            </a:r>
            <a:r>
              <a:rPr lang="en-US" dirty="0"/>
              <a:t>)</a:t>
            </a:r>
          </a:p>
          <a:p>
            <a:r>
              <a:rPr lang="en-US" dirty="0"/>
              <a:t>By P. Gonzalez, S. </a:t>
            </a:r>
            <a:r>
              <a:rPr lang="en-US" dirty="0" err="1"/>
              <a:t>Noguera</a:t>
            </a:r>
            <a:r>
              <a:rPr lang="en-US" dirty="0"/>
              <a:t>, J. </a:t>
            </a:r>
            <a:r>
              <a:rPr lang="en-US" dirty="0" err="1"/>
              <a:t>Bernabeu</a:t>
            </a:r>
            <a:r>
              <a:rPr lang="en-US" dirty="0"/>
              <a:t>, V. Vento.</a:t>
            </a:r>
          </a:p>
          <a:p>
            <a:r>
              <a:rPr lang="en-US" dirty="0" err="1"/>
              <a:t>Nucl.Phys</a:t>
            </a:r>
            <a:r>
              <a:rPr lang="en-US" dirty="0"/>
              <a:t>. A423 (1984) 477.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344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ec9320254677c430103a4bfb2e2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8247"/>
            <a:ext cx="5915025" cy="6858000"/>
          </a:xfrm>
          <a:prstGeom prst="rect">
            <a:avLst/>
          </a:prstGeom>
        </p:spPr>
      </p:pic>
      <p:pic>
        <p:nvPicPr>
          <p:cNvPr id="3" name="Picture 2" descr="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692706"/>
            <a:ext cx="1239131" cy="103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79" y="3233993"/>
            <a:ext cx="3111500" cy="1816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15038" y="1514163"/>
            <a:ext cx="514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Nambu-Iona-Lasinio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963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d5b8613bce7b1b99ef863fabb2a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423" y="989580"/>
            <a:ext cx="4776679" cy="4749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116" y="758818"/>
            <a:ext cx="1657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solidFill>
                  <a:srgbClr val="FF0000"/>
                </a:solidFill>
              </a:rPr>
              <a:t>Q</a:t>
            </a:r>
            <a:r>
              <a:rPr lang="es-ES_tradnl" sz="5400" dirty="0" smtClean="0">
                <a:solidFill>
                  <a:srgbClr val="008000"/>
                </a:solidFill>
              </a:rPr>
              <a:t>C</a:t>
            </a:r>
            <a:r>
              <a:rPr lang="es-ES_tradnl" sz="5400" dirty="0" smtClean="0">
                <a:solidFill>
                  <a:srgbClr val="3366FF"/>
                </a:solidFill>
              </a:rPr>
              <a:t>D</a:t>
            </a:r>
            <a:endParaRPr lang="es-ES_tradnl" sz="5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738</Words>
  <Application>Microsoft Macintosh PowerPoint</Application>
  <PresentationFormat>Presentación en pantalla (4:3)</PresentationFormat>
  <Paragraphs>86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Santi Pion and the Chiral Circle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Valencia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Santi Pion and the Chiral Circle</dc:title>
  <dc:creator>Vicente Vento</dc:creator>
  <cp:lastModifiedBy>Vicente Vento</cp:lastModifiedBy>
  <cp:revision>19</cp:revision>
  <dcterms:created xsi:type="dcterms:W3CDTF">2014-06-26T16:29:12Z</dcterms:created>
  <dcterms:modified xsi:type="dcterms:W3CDTF">2014-07-01T02:20:03Z</dcterms:modified>
</cp:coreProperties>
</file>