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385C5-2B18-41E8-BC1D-998F17EE098C}" type="datetimeFigureOut">
              <a:rPr lang="es-ES" smtClean="0"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2FD20-F4C0-4BBE-95F6-8B0D12E55714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Back-end Electronics Upgrade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err="1" smtClean="0"/>
              <a:t>TileCal</a:t>
            </a:r>
            <a:r>
              <a:rPr lang="en-US" dirty="0" smtClean="0"/>
              <a:t> Meeting</a:t>
            </a:r>
          </a:p>
          <a:p>
            <a:pPr algn="r"/>
            <a:r>
              <a:rPr lang="en-US" dirty="0" smtClean="0"/>
              <a:t>23/10/2009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OMB Production Status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28/38 OMBs validated (73.7%)</a:t>
            </a:r>
          </a:p>
          <a:p>
            <a:pPr lvl="1"/>
            <a:r>
              <a:rPr lang="en-US" dirty="0" smtClean="0"/>
              <a:t>10 are already in CERN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12/38 OMB repaired (31.2%)</a:t>
            </a:r>
          </a:p>
          <a:p>
            <a:pPr lvl="1"/>
            <a:r>
              <a:rPr lang="en-US" dirty="0" smtClean="0"/>
              <a:t>10 with G-link chips problems</a:t>
            </a:r>
          </a:p>
          <a:p>
            <a:pPr lvl="2"/>
            <a:r>
              <a:rPr lang="en-US" dirty="0" smtClean="0"/>
              <a:t>23 chips </a:t>
            </a:r>
            <a:r>
              <a:rPr lang="en-US" dirty="0" err="1" smtClean="0"/>
              <a:t>resoldered</a:t>
            </a:r>
            <a:endParaRPr lang="en-US" dirty="0" smtClean="0"/>
          </a:p>
          <a:p>
            <a:pPr lvl="2"/>
            <a:r>
              <a:rPr lang="en-US" dirty="0" smtClean="0"/>
              <a:t>2 chips replaced</a:t>
            </a:r>
          </a:p>
          <a:p>
            <a:pPr lvl="2"/>
            <a:endParaRPr lang="en-US" dirty="0"/>
          </a:p>
          <a:p>
            <a:r>
              <a:rPr lang="en-US" dirty="0" smtClean="0"/>
              <a:t>10/38 OMBs still being tested (26.3%)</a:t>
            </a:r>
          </a:p>
          <a:p>
            <a:pPr lvl="1"/>
            <a:r>
              <a:rPr lang="en-US" dirty="0" smtClean="0"/>
              <a:t>At least 8 have problems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OMB Production Status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28596" y="1928802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56"/>
                <a:gridCol w="68294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OMB 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PROBLEMS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OMB17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x G-link</a:t>
                      </a:r>
                      <a:r>
                        <a:rPr lang="en-US" baseline="0" dirty="0" smtClean="0"/>
                        <a:t> chips badly soldered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OMB24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J-Tag</a:t>
                      </a:r>
                      <a:r>
                        <a:rPr lang="en-US" baseline="0" dirty="0" smtClean="0"/>
                        <a:t> chain: Not possible to program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OMB27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x G-link chips badly soldered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OMB30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TTC</a:t>
                      </a:r>
                      <a:r>
                        <a:rPr lang="en-US" baseline="0" dirty="0" smtClean="0"/>
                        <a:t> and CRC FPGAs: no communication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OMB31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TTC or VME FPGA:  no VME access possible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OMB35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G-link badly soldered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OMB37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G-link badly</a:t>
                      </a:r>
                      <a:r>
                        <a:rPr lang="en-US" baseline="0" dirty="0" smtClean="0"/>
                        <a:t> soldered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OMB38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LEMO</a:t>
                      </a:r>
                      <a:r>
                        <a:rPr lang="en-US" baseline="0" dirty="0" smtClean="0"/>
                        <a:t> connector badly soldered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Back-end Electronics Upgrade</a:t>
            </a:r>
            <a:endParaRPr lang="en-US" dirty="0"/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Idea for the Back-end Upgrade R&amp;D</a:t>
            </a:r>
          </a:p>
          <a:p>
            <a:pPr lvl="1"/>
            <a:r>
              <a:rPr lang="en-US" dirty="0" smtClean="0"/>
              <a:t>Fact: Higher system integration could be achieved using last generation FPGAs.</a:t>
            </a:r>
          </a:p>
          <a:p>
            <a:pPr lvl="2"/>
            <a:r>
              <a:rPr lang="en-US" dirty="0" smtClean="0"/>
              <a:t>More functional blocks of the present system may be implemented within these FPGAs</a:t>
            </a:r>
          </a:p>
          <a:p>
            <a:pPr lvl="1"/>
            <a:r>
              <a:rPr lang="en-US" dirty="0" smtClean="0"/>
              <a:t>Advantages:</a:t>
            </a:r>
          </a:p>
          <a:p>
            <a:pPr lvl="2"/>
            <a:r>
              <a:rPr lang="en-US" dirty="0" smtClean="0"/>
              <a:t>Flexibility: architecture can be modified by firmware</a:t>
            </a:r>
          </a:p>
          <a:p>
            <a:pPr lvl="2"/>
            <a:r>
              <a:rPr lang="en-US" dirty="0" smtClean="0"/>
              <a:t>Versatility: DSP hardware slices within FPGA</a:t>
            </a:r>
          </a:p>
          <a:p>
            <a:pPr lvl="2"/>
            <a:r>
              <a:rPr lang="en-US" dirty="0" smtClean="0"/>
              <a:t>Shorter interconnections: Faster data transfers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Back-end Electronics Upgrade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Target: Implement scaled version of the BE Upgrade in a Last Generation FPGA</a:t>
            </a:r>
          </a:p>
          <a:p>
            <a:pPr lvl="1"/>
            <a:r>
              <a:rPr lang="en-US" dirty="0" smtClean="0"/>
              <a:t> BE in embedded system using Xilinx </a:t>
            </a:r>
            <a:r>
              <a:rPr lang="en-US" dirty="0" err="1" smtClean="0"/>
              <a:t>MicroBlaze</a:t>
            </a:r>
            <a:r>
              <a:rPr lang="en-US" dirty="0" smtClean="0"/>
              <a:t> processor with EDK Tools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First steps in the embedded system</a:t>
            </a:r>
          </a:p>
          <a:p>
            <a:pPr lvl="1"/>
            <a:r>
              <a:rPr lang="en-US" dirty="0" smtClean="0"/>
              <a:t>Implement Optimal Filtering in FPGA DSP slices</a:t>
            </a:r>
          </a:p>
          <a:p>
            <a:pPr lvl="1"/>
            <a:r>
              <a:rPr lang="en-US" dirty="0" smtClean="0"/>
              <a:t>Implement G-link in FPGA GTP transceivers </a:t>
            </a:r>
          </a:p>
          <a:p>
            <a:pPr lvl="1"/>
            <a:r>
              <a:rPr lang="en-US" dirty="0" smtClean="0"/>
              <a:t>Create the embedded system and start interconnecting the functional blocks</a:t>
            </a:r>
          </a:p>
          <a:p>
            <a:pPr lvl="1"/>
            <a:r>
              <a:rPr lang="en-US" dirty="0" smtClean="0"/>
              <a:t>Monitor the BE processing tasks from the PC through PCI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Back-end Electronics Upgrade</a:t>
            </a:r>
            <a:endParaRPr lang="en-US" dirty="0"/>
          </a:p>
        </p:txBody>
      </p:sp>
      <p:grpSp>
        <p:nvGrpSpPr>
          <p:cNvPr id="4" name="3 Grupo"/>
          <p:cNvGrpSpPr/>
          <p:nvPr/>
        </p:nvGrpSpPr>
        <p:grpSpPr>
          <a:xfrm>
            <a:off x="785786" y="1571612"/>
            <a:ext cx="7858180" cy="4252930"/>
            <a:chOff x="785786" y="1714488"/>
            <a:chExt cx="7858180" cy="4252930"/>
          </a:xfrm>
        </p:grpSpPr>
        <p:sp>
          <p:nvSpPr>
            <p:cNvPr id="5" name="Rectángulo 4"/>
            <p:cNvSpPr>
              <a:spLocks noChangeArrowheads="1"/>
            </p:cNvSpPr>
            <p:nvPr/>
          </p:nvSpPr>
          <p:spPr bwMode="auto">
            <a:xfrm>
              <a:off x="1142976" y="1714488"/>
              <a:ext cx="7000924" cy="4252930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accent4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4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38100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w Cen MT" pitchFamily="-65" charset="-18"/>
              </a:endParaRPr>
            </a:p>
          </p:txBody>
        </p:sp>
        <p:sp>
          <p:nvSpPr>
            <p:cNvPr id="6" name="Rectángulo 11"/>
            <p:cNvSpPr>
              <a:spLocks noChangeArrowheads="1"/>
            </p:cNvSpPr>
            <p:nvPr/>
          </p:nvSpPr>
          <p:spPr bwMode="auto">
            <a:xfrm>
              <a:off x="1643042" y="3500438"/>
              <a:ext cx="1143008" cy="533400"/>
            </a:xfrm>
            <a:prstGeom prst="rect">
              <a:avLst/>
            </a:prstGeom>
            <a:solidFill>
              <a:srgbClr val="FFC000"/>
            </a:solidFill>
            <a:ln w="28575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 sz="1600" dirty="0" smtClean="0">
                <a:latin typeface="Tw Cen MT" pitchFamily="-65" charset="-18"/>
              </a:endParaRPr>
            </a:p>
            <a:p>
              <a:pPr algn="ctr"/>
              <a:r>
                <a:rPr lang="en-US" sz="1600" dirty="0" smtClean="0">
                  <a:latin typeface="Tw Cen MT" pitchFamily="-65" charset="-18"/>
                </a:rPr>
                <a:t>GTP</a:t>
              </a:r>
            </a:p>
            <a:p>
              <a:pPr algn="ctr"/>
              <a:r>
                <a:rPr lang="en-US" sz="1600" dirty="0" smtClean="0">
                  <a:latin typeface="Tw Cen MT" pitchFamily="-65" charset="-18"/>
                </a:rPr>
                <a:t>Transceiver</a:t>
              </a:r>
            </a:p>
            <a:p>
              <a:pPr algn="ctr"/>
              <a:endParaRPr lang="en-US" sz="1600" dirty="0">
                <a:latin typeface="Tw Cen MT" pitchFamily="-65" charset="-18"/>
              </a:endParaRPr>
            </a:p>
          </p:txBody>
        </p:sp>
        <p:sp>
          <p:nvSpPr>
            <p:cNvPr id="7" name="Rectángulo 11"/>
            <p:cNvSpPr>
              <a:spLocks noChangeArrowheads="1"/>
            </p:cNvSpPr>
            <p:nvPr/>
          </p:nvSpPr>
          <p:spPr bwMode="auto">
            <a:xfrm>
              <a:off x="3500430" y="3357562"/>
              <a:ext cx="2143140" cy="890590"/>
            </a:xfrm>
            <a:prstGeom prst="rect">
              <a:avLst/>
            </a:prstGeom>
            <a:solidFill>
              <a:srgbClr val="FFFF00"/>
            </a:solidFill>
            <a:ln w="28575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r>
                <a:rPr lang="en-US" sz="1600" dirty="0" smtClean="0">
                  <a:latin typeface="Tw Cen MT" pitchFamily="-65" charset="-18"/>
                </a:rPr>
                <a:t>µBlaze</a:t>
              </a:r>
              <a:endParaRPr lang="en-US" sz="1600" dirty="0">
                <a:latin typeface="Tw Cen MT" pitchFamily="-65" charset="-18"/>
              </a:endParaRPr>
            </a:p>
          </p:txBody>
        </p:sp>
        <p:sp>
          <p:nvSpPr>
            <p:cNvPr id="8" name="Rectángulo 11"/>
            <p:cNvSpPr>
              <a:spLocks noChangeArrowheads="1"/>
            </p:cNvSpPr>
            <p:nvPr/>
          </p:nvSpPr>
          <p:spPr bwMode="auto">
            <a:xfrm>
              <a:off x="1643042" y="4786322"/>
              <a:ext cx="928694" cy="533400"/>
            </a:xfrm>
            <a:prstGeom prst="rect">
              <a:avLst/>
            </a:prstGeom>
            <a:solidFill>
              <a:srgbClr val="92D050"/>
            </a:solidFill>
            <a:ln w="28575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r>
                <a:rPr lang="en-US" sz="1600" dirty="0" smtClean="0">
                  <a:latin typeface="Tw Cen MT" pitchFamily="-65" charset="-18"/>
                </a:rPr>
                <a:t>Pipeline</a:t>
              </a:r>
            </a:p>
          </p:txBody>
        </p:sp>
        <p:sp>
          <p:nvSpPr>
            <p:cNvPr id="9" name="Rectángulo 11"/>
            <p:cNvSpPr>
              <a:spLocks noChangeArrowheads="1"/>
            </p:cNvSpPr>
            <p:nvPr/>
          </p:nvSpPr>
          <p:spPr bwMode="auto">
            <a:xfrm>
              <a:off x="3071802" y="4714884"/>
              <a:ext cx="1000132" cy="785818"/>
            </a:xfrm>
            <a:prstGeom prst="rect">
              <a:avLst/>
            </a:prstGeom>
            <a:solidFill>
              <a:srgbClr val="92D050"/>
            </a:solidFill>
            <a:ln w="28575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r>
                <a:rPr lang="en-US" sz="1600" dirty="0" smtClean="0">
                  <a:latin typeface="Tw Cen MT" pitchFamily="-65" charset="-18"/>
                </a:rPr>
                <a:t>Event Buffer</a:t>
              </a:r>
              <a:endParaRPr lang="en-US" sz="1600" dirty="0">
                <a:latin typeface="Tw Cen MT" pitchFamily="-65" charset="-18"/>
              </a:endParaRPr>
            </a:p>
          </p:txBody>
        </p:sp>
        <p:sp>
          <p:nvSpPr>
            <p:cNvPr id="10" name="Rectángulo 11"/>
            <p:cNvSpPr>
              <a:spLocks noChangeArrowheads="1"/>
            </p:cNvSpPr>
            <p:nvPr/>
          </p:nvSpPr>
          <p:spPr bwMode="auto">
            <a:xfrm>
              <a:off x="4714876" y="4714884"/>
              <a:ext cx="1000132" cy="785818"/>
            </a:xfrm>
            <a:prstGeom prst="rect">
              <a:avLst/>
            </a:prstGeom>
            <a:solidFill>
              <a:srgbClr val="FFC000"/>
            </a:solidFill>
            <a:ln w="28575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r>
                <a:rPr lang="en-US" sz="1400" dirty="0" smtClean="0">
                  <a:latin typeface="Tw Cen MT" pitchFamily="-65" charset="-18"/>
                </a:rPr>
                <a:t>Optimal</a:t>
              </a:r>
            </a:p>
            <a:p>
              <a:pPr algn="ctr"/>
              <a:r>
                <a:rPr lang="en-US" sz="1400" dirty="0" smtClean="0">
                  <a:latin typeface="Tw Cen MT" pitchFamily="-65" charset="-18"/>
                </a:rPr>
                <a:t>Filtering</a:t>
              </a:r>
            </a:p>
          </p:txBody>
        </p:sp>
        <p:sp>
          <p:nvSpPr>
            <p:cNvPr id="11" name="Rectángulo 11"/>
            <p:cNvSpPr>
              <a:spLocks noChangeArrowheads="1"/>
            </p:cNvSpPr>
            <p:nvPr/>
          </p:nvSpPr>
          <p:spPr bwMode="auto">
            <a:xfrm>
              <a:off x="6357950" y="3500438"/>
              <a:ext cx="928694" cy="714380"/>
            </a:xfrm>
            <a:prstGeom prst="rect">
              <a:avLst/>
            </a:prstGeom>
            <a:solidFill>
              <a:srgbClr val="FFC000"/>
            </a:solidFill>
            <a:ln w="28575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r>
                <a:rPr lang="en-US" sz="1600" dirty="0" smtClean="0">
                  <a:latin typeface="Tw Cen MT" pitchFamily="-65" charset="-18"/>
                </a:rPr>
                <a:t>PCI Interface</a:t>
              </a:r>
              <a:endParaRPr lang="en-US" sz="1600" dirty="0">
                <a:latin typeface="Tw Cen MT" pitchFamily="-65" charset="-18"/>
              </a:endParaRPr>
            </a:p>
          </p:txBody>
        </p:sp>
        <p:sp>
          <p:nvSpPr>
            <p:cNvPr id="12" name="Rectángulo 11"/>
            <p:cNvSpPr>
              <a:spLocks noChangeArrowheads="1"/>
            </p:cNvSpPr>
            <p:nvPr/>
          </p:nvSpPr>
          <p:spPr bwMode="auto">
            <a:xfrm>
              <a:off x="4214810" y="2071678"/>
              <a:ext cx="1214446" cy="714380"/>
            </a:xfrm>
            <a:prstGeom prst="rect">
              <a:avLst/>
            </a:prstGeom>
            <a:solidFill>
              <a:srgbClr val="92D050"/>
            </a:solidFill>
            <a:ln w="28575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r>
                <a:rPr lang="en-US" sz="1600" dirty="0" smtClean="0">
                  <a:latin typeface="Tw Cen MT" pitchFamily="-65" charset="-18"/>
                </a:rPr>
                <a:t>Histograms</a:t>
              </a:r>
              <a:endParaRPr lang="en-US" sz="1600" dirty="0">
                <a:latin typeface="Tw Cen MT" pitchFamily="-65" charset="-18"/>
              </a:endParaRPr>
            </a:p>
          </p:txBody>
        </p:sp>
        <p:sp>
          <p:nvSpPr>
            <p:cNvPr id="13" name="Flecha derecha 22"/>
            <p:cNvSpPr>
              <a:spLocks noChangeArrowheads="1"/>
            </p:cNvSpPr>
            <p:nvPr/>
          </p:nvSpPr>
          <p:spPr bwMode="auto">
            <a:xfrm>
              <a:off x="785786" y="3500438"/>
              <a:ext cx="857288" cy="573088"/>
            </a:xfrm>
            <a:prstGeom prst="rightArrow">
              <a:avLst>
                <a:gd name="adj1" fmla="val 52917"/>
                <a:gd name="adj2" fmla="val 40123"/>
              </a:avLst>
            </a:prstGeom>
            <a:solidFill>
              <a:srgbClr val="C00000"/>
            </a:solidFill>
            <a:ln w="10000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w Cen MT" pitchFamily="-65" charset="-18"/>
              </a:endParaRPr>
            </a:p>
          </p:txBody>
        </p:sp>
        <p:sp>
          <p:nvSpPr>
            <p:cNvPr id="14" name="13 Flecha arriba y abajo"/>
            <p:cNvSpPr/>
            <p:nvPr/>
          </p:nvSpPr>
          <p:spPr>
            <a:xfrm>
              <a:off x="4572000" y="2786058"/>
              <a:ext cx="484632" cy="571504"/>
            </a:xfrm>
            <a:prstGeom prst="upDownArrow">
              <a:avLst>
                <a:gd name="adj1" fmla="val 50000"/>
                <a:gd name="adj2" fmla="val 3671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14 Flecha izquierda y derecha"/>
            <p:cNvSpPr/>
            <p:nvPr/>
          </p:nvSpPr>
          <p:spPr>
            <a:xfrm>
              <a:off x="2786050" y="3571876"/>
              <a:ext cx="714380" cy="484632"/>
            </a:xfrm>
            <a:prstGeom prst="leftRightArrow">
              <a:avLst>
                <a:gd name="adj1" fmla="val 50000"/>
                <a:gd name="adj2" fmla="val 340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15 Flecha arriba y abajo"/>
            <p:cNvSpPr/>
            <p:nvPr/>
          </p:nvSpPr>
          <p:spPr>
            <a:xfrm>
              <a:off x="4929190" y="4214818"/>
              <a:ext cx="484632" cy="500066"/>
            </a:xfrm>
            <a:prstGeom prst="upDownArrow">
              <a:avLst>
                <a:gd name="adj1" fmla="val 50000"/>
                <a:gd name="adj2" fmla="val 3671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16 Flecha arriba y abajo"/>
            <p:cNvSpPr/>
            <p:nvPr/>
          </p:nvSpPr>
          <p:spPr>
            <a:xfrm>
              <a:off x="3643306" y="4214818"/>
              <a:ext cx="484632" cy="573210"/>
            </a:xfrm>
            <a:prstGeom prst="upDownArrow">
              <a:avLst>
                <a:gd name="adj1" fmla="val 50000"/>
                <a:gd name="adj2" fmla="val 3671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17 Flecha izquierda y derecha"/>
            <p:cNvSpPr/>
            <p:nvPr/>
          </p:nvSpPr>
          <p:spPr>
            <a:xfrm>
              <a:off x="5715008" y="4857760"/>
              <a:ext cx="642942" cy="484632"/>
            </a:xfrm>
            <a:prstGeom prst="leftRightArrow">
              <a:avLst>
                <a:gd name="adj1" fmla="val 50000"/>
                <a:gd name="adj2" fmla="val 34055"/>
              </a:avLst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18 Flecha izquierda y derecha"/>
            <p:cNvSpPr/>
            <p:nvPr/>
          </p:nvSpPr>
          <p:spPr>
            <a:xfrm>
              <a:off x="7286644" y="3571876"/>
              <a:ext cx="1357322" cy="556070"/>
            </a:xfrm>
            <a:prstGeom prst="leftRightArrow">
              <a:avLst>
                <a:gd name="adj1" fmla="val 50000"/>
                <a:gd name="adj2" fmla="val 34055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19 Flecha abajo"/>
            <p:cNvSpPr/>
            <p:nvPr/>
          </p:nvSpPr>
          <p:spPr>
            <a:xfrm>
              <a:off x="1928794" y="4071942"/>
              <a:ext cx="484632" cy="714380"/>
            </a:xfrm>
            <a:prstGeom prst="downArrow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20 Flecha derecha"/>
            <p:cNvSpPr/>
            <p:nvPr/>
          </p:nvSpPr>
          <p:spPr>
            <a:xfrm>
              <a:off x="2571736" y="4857760"/>
              <a:ext cx="500066" cy="484632"/>
            </a:xfrm>
            <a:prstGeom prst="rightArrow">
              <a:avLst>
                <a:gd name="adj1" fmla="val 50000"/>
                <a:gd name="adj2" fmla="val 31398"/>
              </a:avLst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21 Flecha derecha"/>
            <p:cNvSpPr/>
            <p:nvPr/>
          </p:nvSpPr>
          <p:spPr>
            <a:xfrm>
              <a:off x="4071934" y="4857760"/>
              <a:ext cx="642942" cy="484632"/>
            </a:xfrm>
            <a:prstGeom prst="rightArrow">
              <a:avLst>
                <a:gd name="adj1" fmla="val 50000"/>
                <a:gd name="adj2" fmla="val 31398"/>
              </a:avLst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ángulo 11"/>
            <p:cNvSpPr>
              <a:spLocks noChangeArrowheads="1"/>
            </p:cNvSpPr>
            <p:nvPr/>
          </p:nvSpPr>
          <p:spPr bwMode="auto">
            <a:xfrm>
              <a:off x="6357950" y="4714884"/>
              <a:ext cx="1000132" cy="714380"/>
            </a:xfrm>
            <a:prstGeom prst="rect">
              <a:avLst/>
            </a:prstGeom>
            <a:solidFill>
              <a:srgbClr val="92D050"/>
            </a:solidFill>
            <a:ln w="28575">
              <a:noFill/>
              <a:miter lim="800000"/>
              <a:headEnd/>
              <a:tailEnd/>
            </a:ln>
            <a:effectLst>
              <a:outerShdw dist="30000" dir="5400000" rotWithShape="0">
                <a:srgbClr val="80808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r>
                <a:rPr lang="en-US" sz="1600" dirty="0" smtClean="0">
                  <a:latin typeface="Tw Cen MT" pitchFamily="-65" charset="-18"/>
                </a:rPr>
                <a:t>Weights Constants</a:t>
              </a:r>
              <a:endParaRPr lang="en-US" sz="1600" dirty="0">
                <a:latin typeface="Tw Cen MT" pitchFamily="-65" charset="-18"/>
              </a:endParaRPr>
            </a:p>
          </p:txBody>
        </p:sp>
        <p:sp>
          <p:nvSpPr>
            <p:cNvPr id="24" name="23 CuadroTexto"/>
            <p:cNvSpPr txBox="1"/>
            <p:nvPr/>
          </p:nvSpPr>
          <p:spPr>
            <a:xfrm>
              <a:off x="1142976" y="1714488"/>
              <a:ext cx="7008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FPGA</a:t>
              </a:r>
              <a:endParaRPr lang="en-US" b="1" dirty="0"/>
            </a:p>
          </p:txBody>
        </p:sp>
      </p:grpSp>
      <p:sp>
        <p:nvSpPr>
          <p:cNvPr id="25" name="24 CuadroTexto"/>
          <p:cNvSpPr txBox="1"/>
          <p:nvPr/>
        </p:nvSpPr>
        <p:spPr>
          <a:xfrm>
            <a:off x="2214546" y="5929330"/>
            <a:ext cx="4801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system using a Xilinx µBlaze processor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Back-end Electronics Upgrade</a:t>
            </a:r>
            <a:endParaRPr lang="en-US" dirty="0"/>
          </a:p>
        </p:txBody>
      </p:sp>
      <p:pic>
        <p:nvPicPr>
          <p:cNvPr id="5" name="4 Marcador de contenido" descr="IMAG015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79264" y="1600200"/>
            <a:ext cx="3394472" cy="4525963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Problem: We have no longer the Xilinx ML555</a:t>
            </a:r>
          </a:p>
          <a:p>
            <a:r>
              <a:rPr lang="en-US" dirty="0" smtClean="0"/>
              <a:t>Expected to have new Xilinx Virtex-6  Evaluation board on December </a:t>
            </a:r>
          </a:p>
          <a:p>
            <a:r>
              <a:rPr lang="en-US" dirty="0" smtClean="0"/>
              <a:t>Meanwhile use </a:t>
            </a:r>
            <a:r>
              <a:rPr lang="en-US" dirty="0" err="1" smtClean="0"/>
              <a:t>Digilent</a:t>
            </a:r>
            <a:r>
              <a:rPr lang="en-US" dirty="0" smtClean="0"/>
              <a:t> Spartan3E Starter Kit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Back-end Electronics Upgrade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Practicing with EDK Tools tutorials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chieved until now: </a:t>
            </a:r>
          </a:p>
          <a:p>
            <a:pPr lvl="2"/>
            <a:r>
              <a:rPr lang="en-US" dirty="0" smtClean="0"/>
              <a:t>Embedded system with 32-bit 50 MHz </a:t>
            </a:r>
            <a:r>
              <a:rPr lang="en-US" dirty="0" err="1" smtClean="0"/>
              <a:t>MicroBlaze</a:t>
            </a:r>
            <a:endParaRPr lang="en-US" dirty="0" smtClean="0"/>
          </a:p>
          <a:p>
            <a:pPr lvl="2"/>
            <a:r>
              <a:rPr lang="en-US" dirty="0" smtClean="0"/>
              <a:t>Communication with board peripherals</a:t>
            </a:r>
          </a:p>
          <a:p>
            <a:pPr lvl="3"/>
            <a:r>
              <a:rPr lang="en-US" dirty="0" smtClean="0"/>
              <a:t>LEDs, pushbuttons, switches, LCD, RS232 output</a:t>
            </a:r>
          </a:p>
          <a:p>
            <a:pPr lvl="2"/>
            <a:r>
              <a:rPr lang="en-US" dirty="0" smtClean="0"/>
              <a:t>Use of GPIOs</a:t>
            </a:r>
          </a:p>
          <a:p>
            <a:pPr lvl="2"/>
            <a:r>
              <a:rPr lang="en-US" dirty="0" smtClean="0"/>
              <a:t>Creation and communication with user defined custom-peripheral in FPGA</a:t>
            </a:r>
          </a:p>
          <a:p>
            <a:pPr lvl="2"/>
            <a:r>
              <a:rPr lang="en-US" dirty="0" smtClean="0"/>
              <a:t>Instantiation of interrupt </a:t>
            </a:r>
            <a:r>
              <a:rPr lang="en-US" dirty="0"/>
              <a:t>c</a:t>
            </a:r>
            <a:r>
              <a:rPr lang="en-US" dirty="0" smtClean="0"/>
              <a:t>ontroller, use of interruptions with timers</a:t>
            </a:r>
          </a:p>
          <a:p>
            <a:pPr lvl="2"/>
            <a:r>
              <a:rPr lang="en-US" dirty="0" smtClean="0"/>
              <a:t>HW/SW Debugging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Back-end Electronics Upgrade</a:t>
            </a:r>
            <a:endParaRPr lang="en-US" dirty="0"/>
          </a:p>
        </p:txBody>
      </p:sp>
      <p:pic>
        <p:nvPicPr>
          <p:cNvPr id="5" name="4 Imagen" descr="rs23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1357298"/>
            <a:ext cx="7599861" cy="5093054"/>
          </a:xfrm>
          <a:prstGeom prst="rect">
            <a:avLst/>
          </a:prstGeom>
        </p:spPr>
      </p:pic>
      <p:pic>
        <p:nvPicPr>
          <p:cNvPr id="4" name="3 Marcador de contenido" descr="EDK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000364" y="3000372"/>
            <a:ext cx="5776093" cy="365741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348</Words>
  <Application>Microsoft Office PowerPoint</Application>
  <PresentationFormat>Presentación en pantalla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Back-end Electronics Upgrade</vt:lpstr>
      <vt:lpstr>OMB Production Status</vt:lpstr>
      <vt:lpstr>OMB Production Status</vt:lpstr>
      <vt:lpstr>Back-end Electronics Upgrade</vt:lpstr>
      <vt:lpstr>Back-end Electronics Upgrade</vt:lpstr>
      <vt:lpstr>Back-end Electronics Upgrade</vt:lpstr>
      <vt:lpstr>Back-end Electronics Upgrade</vt:lpstr>
      <vt:lpstr>Back-end Electronics Upgrade</vt:lpstr>
      <vt:lpstr>Back-end Electronics Upgrade</vt:lpstr>
    </vt:vector>
  </TitlesOfParts>
  <Company>http://www.centor.mx.gd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 Moreno</dc:creator>
  <cp:lastModifiedBy>Pablo Moreno</cp:lastModifiedBy>
  <cp:revision>33</cp:revision>
  <dcterms:created xsi:type="dcterms:W3CDTF">2009-10-22T13:10:26Z</dcterms:created>
  <dcterms:modified xsi:type="dcterms:W3CDTF">2009-10-22T16:27:52Z</dcterms:modified>
</cp:coreProperties>
</file>