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1" r:id="rId2"/>
    <p:sldId id="260" r:id="rId3"/>
    <p:sldId id="259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9046-6E37-46EC-B630-B00E4B0D762E}" type="datetimeFigureOut">
              <a:rPr lang="es-ES" smtClean="0"/>
              <a:t>27/9/2009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208B7-9B16-4C86-A980-FDD14ACE5A0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9046-6E37-46EC-B630-B00E4B0D762E}" type="datetimeFigureOut">
              <a:rPr lang="es-ES" smtClean="0"/>
              <a:t>27/9/2009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208B7-9B16-4C86-A980-FDD14ACE5A0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9046-6E37-46EC-B630-B00E4B0D762E}" type="datetimeFigureOut">
              <a:rPr lang="es-ES" smtClean="0"/>
              <a:t>27/9/2009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208B7-9B16-4C86-A980-FDD14ACE5A0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9046-6E37-46EC-B630-B00E4B0D762E}" type="datetimeFigureOut">
              <a:rPr lang="es-ES" smtClean="0"/>
              <a:t>27/9/2009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208B7-9B16-4C86-A980-FDD14ACE5A0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9046-6E37-46EC-B630-B00E4B0D762E}" type="datetimeFigureOut">
              <a:rPr lang="es-ES" smtClean="0"/>
              <a:t>27/9/2009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208B7-9B16-4C86-A980-FDD14ACE5A0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9046-6E37-46EC-B630-B00E4B0D762E}" type="datetimeFigureOut">
              <a:rPr lang="es-ES" smtClean="0"/>
              <a:t>27/9/2009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208B7-9B16-4C86-A980-FDD14ACE5A0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9046-6E37-46EC-B630-B00E4B0D762E}" type="datetimeFigureOut">
              <a:rPr lang="es-ES" smtClean="0"/>
              <a:t>27/9/2009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208B7-9B16-4C86-A980-FDD14ACE5A0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9046-6E37-46EC-B630-B00E4B0D762E}" type="datetimeFigureOut">
              <a:rPr lang="es-ES" smtClean="0"/>
              <a:t>27/9/2009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208B7-9B16-4C86-A980-FDD14ACE5A0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9046-6E37-46EC-B630-B00E4B0D762E}" type="datetimeFigureOut">
              <a:rPr lang="es-ES" smtClean="0"/>
              <a:t>27/9/2009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208B7-9B16-4C86-A980-FDD14ACE5A0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9046-6E37-46EC-B630-B00E4B0D762E}" type="datetimeFigureOut">
              <a:rPr lang="es-ES" smtClean="0"/>
              <a:t>27/9/2009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208B7-9B16-4C86-A980-FDD14ACE5A0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9046-6E37-46EC-B630-B00E4B0D762E}" type="datetimeFigureOut">
              <a:rPr lang="es-ES" smtClean="0"/>
              <a:t>27/9/2009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208B7-9B16-4C86-A980-FDD14ACE5A0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B9046-6E37-46EC-B630-B00E4B0D762E}" type="datetimeFigureOut">
              <a:rPr lang="es-ES" smtClean="0"/>
              <a:t>27/9/2009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208B7-9B16-4C86-A980-FDD14ACE5A04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mtClean="0">
                <a:solidFill>
                  <a:srgbClr val="0000CC"/>
                </a:solidFill>
              </a:rPr>
              <a:t>Back-end electronics Upgrade </a:t>
            </a:r>
            <a:r>
              <a:rPr lang="es-ES">
                <a:solidFill>
                  <a:srgbClr val="0000CC"/>
                </a:solidFill>
              </a:rPr>
              <a:t>a</a:t>
            </a:r>
            <a:r>
              <a:rPr lang="es-ES" smtClean="0">
                <a:solidFill>
                  <a:srgbClr val="0000CC"/>
                </a:solidFill>
              </a:rPr>
              <a:t>ctivities</a:t>
            </a:r>
            <a:endParaRPr lang="es-ES">
              <a:solidFill>
                <a:srgbClr val="0000CC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es-ES" dirty="0" smtClean="0"/>
          </a:p>
          <a:p>
            <a:pPr algn="r"/>
            <a:endParaRPr lang="es-ES" dirty="0" smtClean="0"/>
          </a:p>
          <a:p>
            <a:pPr algn="r"/>
            <a:r>
              <a:rPr lang="es-ES" dirty="0" smtClean="0"/>
              <a:t>Pablo Moreno (IFIC, Valencia)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>
                <a:solidFill>
                  <a:srgbClr val="0000CC"/>
                </a:solidFill>
              </a:rPr>
              <a:t>Overview</a:t>
            </a:r>
            <a:endParaRPr lang="es-ES">
              <a:solidFill>
                <a:srgbClr val="0000CC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Intro: Upgrade </a:t>
            </a:r>
            <a:r>
              <a:rPr lang="en-US" dirty="0" smtClean="0"/>
              <a:t>architecture main </a:t>
            </a:r>
            <a:r>
              <a:rPr lang="en-US" dirty="0" smtClean="0"/>
              <a:t>blocks</a:t>
            </a:r>
          </a:p>
          <a:p>
            <a:r>
              <a:rPr lang="en-US" dirty="0" smtClean="0"/>
              <a:t>Idea: Higher system integration in FPGA</a:t>
            </a:r>
          </a:p>
          <a:p>
            <a:pPr lvl="1"/>
            <a:r>
              <a:rPr lang="en-US" dirty="0" smtClean="0"/>
              <a:t>Reasons</a:t>
            </a:r>
            <a:endParaRPr lang="en-US" dirty="0" smtClean="0"/>
          </a:p>
          <a:p>
            <a:r>
              <a:rPr lang="en-US" dirty="0" smtClean="0"/>
              <a:t>Upgrade R&amp;D activities in </a:t>
            </a:r>
            <a:r>
              <a:rPr lang="en-US" dirty="0" smtClean="0"/>
              <a:t>IFIC Valencia</a:t>
            </a:r>
            <a:endParaRPr lang="en-US" dirty="0" smtClean="0"/>
          </a:p>
          <a:p>
            <a:pPr lvl="1"/>
            <a:r>
              <a:rPr lang="en-US" dirty="0" smtClean="0"/>
              <a:t>Xilinx </a:t>
            </a:r>
            <a:r>
              <a:rPr lang="en-US" dirty="0" smtClean="0"/>
              <a:t>choice</a:t>
            </a:r>
          </a:p>
          <a:p>
            <a:pPr lvl="2"/>
            <a:r>
              <a:rPr lang="en-US" dirty="0" smtClean="0"/>
              <a:t>Evolving to embedded systems</a:t>
            </a:r>
            <a:endParaRPr lang="en-US" dirty="0" smtClean="0"/>
          </a:p>
          <a:p>
            <a:pPr lvl="1"/>
            <a:r>
              <a:rPr lang="en-US" dirty="0" err="1" smtClean="0"/>
              <a:t>Altera</a:t>
            </a:r>
            <a:r>
              <a:rPr lang="en-US" dirty="0" smtClean="0"/>
              <a:t> </a:t>
            </a:r>
            <a:r>
              <a:rPr lang="en-US" dirty="0" smtClean="0"/>
              <a:t>choice</a:t>
            </a:r>
          </a:p>
          <a:p>
            <a:pPr lvl="2"/>
            <a:r>
              <a:rPr lang="en-US" dirty="0" smtClean="0"/>
              <a:t>Status of Mezzanine Board</a:t>
            </a:r>
            <a:endParaRPr lang="en-U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CC"/>
                </a:solidFill>
              </a:rPr>
              <a:t>Evolving to embedded system</a:t>
            </a:r>
            <a:endParaRPr lang="en-US" dirty="0">
              <a:solidFill>
                <a:srgbClr val="0000CC"/>
              </a:solidFill>
            </a:endParaRPr>
          </a:p>
        </p:txBody>
      </p:sp>
      <p:sp>
        <p:nvSpPr>
          <p:cNvPr id="9" name="Rectángulo 4"/>
          <p:cNvSpPr>
            <a:spLocks noChangeArrowheads="1"/>
          </p:cNvSpPr>
          <p:nvPr/>
        </p:nvSpPr>
        <p:spPr bwMode="auto">
          <a:xfrm>
            <a:off x="1142976" y="1714488"/>
            <a:ext cx="7000924" cy="425293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4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4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 w="38100">
            <a:noFill/>
            <a:miter lim="800000"/>
            <a:headEnd/>
            <a:tailEnd/>
          </a:ln>
          <a:effectLst>
            <a:outerShdw dist="30000" dir="5400000" rotWithShape="0">
              <a:srgbClr val="808080">
                <a:alpha val="45000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Tw Cen MT" pitchFamily="-65" charset="-18"/>
            </a:endParaRPr>
          </a:p>
        </p:txBody>
      </p:sp>
      <p:sp>
        <p:nvSpPr>
          <p:cNvPr id="10" name="Rectángulo 11"/>
          <p:cNvSpPr>
            <a:spLocks noChangeArrowheads="1"/>
          </p:cNvSpPr>
          <p:nvPr/>
        </p:nvSpPr>
        <p:spPr bwMode="auto">
          <a:xfrm>
            <a:off x="1643042" y="3500438"/>
            <a:ext cx="1143008" cy="533400"/>
          </a:xfrm>
          <a:prstGeom prst="rect">
            <a:avLst/>
          </a:prstGeom>
          <a:solidFill>
            <a:srgbClr val="FFC000"/>
          </a:solidFill>
          <a:ln w="28575">
            <a:noFill/>
            <a:miter lim="800000"/>
            <a:headEnd/>
            <a:tailEnd/>
          </a:ln>
          <a:effectLst>
            <a:outerShdw dist="30000" dir="5400000" rotWithShape="0">
              <a:srgbClr val="808080">
                <a:alpha val="45000"/>
              </a:srgbClr>
            </a:outerShdw>
          </a:effectLst>
        </p:spPr>
        <p:txBody>
          <a:bodyPr anchor="ctr"/>
          <a:lstStyle/>
          <a:p>
            <a:pPr algn="ctr"/>
            <a:endParaRPr lang="en-US" sz="1600" dirty="0" smtClean="0">
              <a:latin typeface="Tw Cen MT" pitchFamily="-65" charset="-18"/>
            </a:endParaRPr>
          </a:p>
          <a:p>
            <a:pPr algn="ctr"/>
            <a:r>
              <a:rPr lang="en-US" sz="1600" dirty="0" smtClean="0">
                <a:latin typeface="Tw Cen MT" pitchFamily="-65" charset="-18"/>
              </a:rPr>
              <a:t>GTP</a:t>
            </a:r>
          </a:p>
          <a:p>
            <a:pPr algn="ctr"/>
            <a:r>
              <a:rPr lang="en-US" sz="1600" dirty="0" smtClean="0">
                <a:latin typeface="Tw Cen MT" pitchFamily="-65" charset="-18"/>
              </a:rPr>
              <a:t>Transceiver</a:t>
            </a:r>
          </a:p>
          <a:p>
            <a:pPr algn="ctr"/>
            <a:endParaRPr lang="en-US" sz="1600" dirty="0">
              <a:latin typeface="Tw Cen MT" pitchFamily="-65" charset="-18"/>
            </a:endParaRPr>
          </a:p>
        </p:txBody>
      </p:sp>
      <p:sp>
        <p:nvSpPr>
          <p:cNvPr id="12" name="Rectángulo 11"/>
          <p:cNvSpPr>
            <a:spLocks noChangeArrowheads="1"/>
          </p:cNvSpPr>
          <p:nvPr/>
        </p:nvSpPr>
        <p:spPr bwMode="auto">
          <a:xfrm>
            <a:off x="3500430" y="3357562"/>
            <a:ext cx="2143140" cy="890590"/>
          </a:xfrm>
          <a:prstGeom prst="rect">
            <a:avLst/>
          </a:prstGeom>
          <a:solidFill>
            <a:srgbClr val="FFFF00"/>
          </a:solidFill>
          <a:ln w="28575">
            <a:noFill/>
            <a:miter lim="800000"/>
            <a:headEnd/>
            <a:tailEnd/>
          </a:ln>
          <a:effectLst>
            <a:outerShdw dist="30000" dir="5400000" rotWithShape="0">
              <a:srgbClr val="808080">
                <a:alpha val="45000"/>
              </a:srgbClr>
            </a:outerShdw>
          </a:effectLst>
        </p:spPr>
        <p:txBody>
          <a:bodyPr anchor="ctr"/>
          <a:lstStyle/>
          <a:p>
            <a:pPr algn="ctr"/>
            <a:r>
              <a:rPr lang="en-US" sz="1600" dirty="0" smtClean="0">
                <a:latin typeface="Tw Cen MT" pitchFamily="-65" charset="-18"/>
              </a:rPr>
              <a:t>µBlaze</a:t>
            </a:r>
            <a:endParaRPr lang="en-US" sz="1600" dirty="0">
              <a:latin typeface="Tw Cen MT" pitchFamily="-65" charset="-18"/>
            </a:endParaRPr>
          </a:p>
        </p:txBody>
      </p:sp>
      <p:sp>
        <p:nvSpPr>
          <p:cNvPr id="13" name="Rectángulo 11"/>
          <p:cNvSpPr>
            <a:spLocks noChangeArrowheads="1"/>
          </p:cNvSpPr>
          <p:nvPr/>
        </p:nvSpPr>
        <p:spPr bwMode="auto">
          <a:xfrm>
            <a:off x="1643042" y="4786322"/>
            <a:ext cx="928694" cy="533400"/>
          </a:xfrm>
          <a:prstGeom prst="rect">
            <a:avLst/>
          </a:prstGeom>
          <a:solidFill>
            <a:srgbClr val="92D050"/>
          </a:solidFill>
          <a:ln w="28575">
            <a:noFill/>
            <a:miter lim="800000"/>
            <a:headEnd/>
            <a:tailEnd/>
          </a:ln>
          <a:effectLst>
            <a:outerShdw dist="30000" dir="5400000" rotWithShape="0">
              <a:srgbClr val="808080">
                <a:alpha val="45000"/>
              </a:srgbClr>
            </a:outerShdw>
          </a:effectLst>
        </p:spPr>
        <p:txBody>
          <a:bodyPr anchor="ctr"/>
          <a:lstStyle/>
          <a:p>
            <a:pPr algn="ctr"/>
            <a:r>
              <a:rPr lang="en-US" sz="1600" dirty="0" smtClean="0">
                <a:latin typeface="Tw Cen MT" pitchFamily="-65" charset="-18"/>
              </a:rPr>
              <a:t>Pipeline</a:t>
            </a:r>
          </a:p>
        </p:txBody>
      </p:sp>
      <p:sp>
        <p:nvSpPr>
          <p:cNvPr id="14" name="Rectángulo 11"/>
          <p:cNvSpPr>
            <a:spLocks noChangeArrowheads="1"/>
          </p:cNvSpPr>
          <p:nvPr/>
        </p:nvSpPr>
        <p:spPr bwMode="auto">
          <a:xfrm>
            <a:off x="3071802" y="4714884"/>
            <a:ext cx="1000132" cy="785818"/>
          </a:xfrm>
          <a:prstGeom prst="rect">
            <a:avLst/>
          </a:prstGeom>
          <a:solidFill>
            <a:srgbClr val="92D050"/>
          </a:solidFill>
          <a:ln w="28575">
            <a:noFill/>
            <a:miter lim="800000"/>
            <a:headEnd/>
            <a:tailEnd/>
          </a:ln>
          <a:effectLst>
            <a:outerShdw dist="30000" dir="5400000" rotWithShape="0">
              <a:srgbClr val="808080">
                <a:alpha val="45000"/>
              </a:srgbClr>
            </a:outerShdw>
          </a:effectLst>
        </p:spPr>
        <p:txBody>
          <a:bodyPr anchor="ctr"/>
          <a:lstStyle/>
          <a:p>
            <a:pPr algn="ctr"/>
            <a:r>
              <a:rPr lang="en-US" sz="1600" dirty="0" smtClean="0">
                <a:latin typeface="Tw Cen MT" pitchFamily="-65" charset="-18"/>
              </a:rPr>
              <a:t>Event Buffer</a:t>
            </a:r>
            <a:endParaRPr lang="en-US" sz="1600" dirty="0">
              <a:latin typeface="Tw Cen MT" pitchFamily="-65" charset="-18"/>
            </a:endParaRPr>
          </a:p>
        </p:txBody>
      </p:sp>
      <p:sp>
        <p:nvSpPr>
          <p:cNvPr id="15" name="Rectángulo 11"/>
          <p:cNvSpPr>
            <a:spLocks noChangeArrowheads="1"/>
          </p:cNvSpPr>
          <p:nvPr/>
        </p:nvSpPr>
        <p:spPr bwMode="auto">
          <a:xfrm>
            <a:off x="4714876" y="4714884"/>
            <a:ext cx="1000132" cy="785818"/>
          </a:xfrm>
          <a:prstGeom prst="rect">
            <a:avLst/>
          </a:prstGeom>
          <a:solidFill>
            <a:srgbClr val="FFC000"/>
          </a:solidFill>
          <a:ln w="28575">
            <a:noFill/>
            <a:miter lim="800000"/>
            <a:headEnd/>
            <a:tailEnd/>
          </a:ln>
          <a:effectLst>
            <a:outerShdw dist="30000" dir="5400000" rotWithShape="0">
              <a:srgbClr val="808080">
                <a:alpha val="45000"/>
              </a:srgbClr>
            </a:outerShdw>
          </a:effectLst>
        </p:spPr>
        <p:txBody>
          <a:bodyPr anchor="ctr"/>
          <a:lstStyle/>
          <a:p>
            <a:pPr algn="ctr"/>
            <a:r>
              <a:rPr lang="en-US" sz="1400" dirty="0" smtClean="0">
                <a:latin typeface="Tw Cen MT" pitchFamily="-65" charset="-18"/>
              </a:rPr>
              <a:t>Optimal</a:t>
            </a:r>
          </a:p>
          <a:p>
            <a:pPr algn="ctr"/>
            <a:r>
              <a:rPr lang="en-US" sz="1400" dirty="0" smtClean="0">
                <a:latin typeface="Tw Cen MT" pitchFamily="-65" charset="-18"/>
              </a:rPr>
              <a:t>Filtering</a:t>
            </a:r>
          </a:p>
        </p:txBody>
      </p:sp>
      <p:sp>
        <p:nvSpPr>
          <p:cNvPr id="28" name="Rectángulo 11"/>
          <p:cNvSpPr>
            <a:spLocks noChangeArrowheads="1"/>
          </p:cNvSpPr>
          <p:nvPr/>
        </p:nvSpPr>
        <p:spPr bwMode="auto">
          <a:xfrm>
            <a:off x="6429388" y="3429000"/>
            <a:ext cx="928694" cy="785818"/>
          </a:xfrm>
          <a:prstGeom prst="rect">
            <a:avLst/>
          </a:prstGeom>
          <a:solidFill>
            <a:srgbClr val="FFC000"/>
          </a:solidFill>
          <a:ln w="28575">
            <a:noFill/>
            <a:miter lim="800000"/>
            <a:headEnd/>
            <a:tailEnd/>
          </a:ln>
          <a:effectLst>
            <a:outerShdw dist="30000" dir="5400000" rotWithShape="0">
              <a:srgbClr val="808080">
                <a:alpha val="45000"/>
              </a:srgbClr>
            </a:outerShdw>
          </a:effectLst>
        </p:spPr>
        <p:txBody>
          <a:bodyPr anchor="ctr"/>
          <a:lstStyle/>
          <a:p>
            <a:pPr algn="ctr"/>
            <a:r>
              <a:rPr lang="en-US" sz="1600" dirty="0" smtClean="0">
                <a:latin typeface="Tw Cen MT" pitchFamily="-65" charset="-18"/>
              </a:rPr>
              <a:t>PCI Interface</a:t>
            </a:r>
            <a:endParaRPr lang="en-US" sz="1600" dirty="0">
              <a:latin typeface="Tw Cen MT" pitchFamily="-65" charset="-18"/>
            </a:endParaRPr>
          </a:p>
        </p:txBody>
      </p:sp>
      <p:sp>
        <p:nvSpPr>
          <p:cNvPr id="29" name="Rectángulo 11"/>
          <p:cNvSpPr>
            <a:spLocks noChangeArrowheads="1"/>
          </p:cNvSpPr>
          <p:nvPr/>
        </p:nvSpPr>
        <p:spPr bwMode="auto">
          <a:xfrm>
            <a:off x="4214810" y="2071678"/>
            <a:ext cx="1214446" cy="714380"/>
          </a:xfrm>
          <a:prstGeom prst="rect">
            <a:avLst/>
          </a:prstGeom>
          <a:solidFill>
            <a:srgbClr val="92D050"/>
          </a:solidFill>
          <a:ln w="28575">
            <a:noFill/>
            <a:miter lim="800000"/>
            <a:headEnd/>
            <a:tailEnd/>
          </a:ln>
          <a:effectLst>
            <a:outerShdw dist="30000" dir="5400000" rotWithShape="0">
              <a:srgbClr val="808080">
                <a:alpha val="45000"/>
              </a:srgbClr>
            </a:outerShdw>
          </a:effectLst>
        </p:spPr>
        <p:txBody>
          <a:bodyPr anchor="ctr"/>
          <a:lstStyle/>
          <a:p>
            <a:pPr algn="ctr"/>
            <a:r>
              <a:rPr lang="en-US" sz="1600" dirty="0" smtClean="0">
                <a:latin typeface="Tw Cen MT" pitchFamily="-65" charset="-18"/>
              </a:rPr>
              <a:t>Histograms</a:t>
            </a:r>
            <a:endParaRPr lang="en-US" sz="1600" dirty="0">
              <a:latin typeface="Tw Cen MT" pitchFamily="-65" charset="-18"/>
            </a:endParaRPr>
          </a:p>
        </p:txBody>
      </p:sp>
      <p:sp>
        <p:nvSpPr>
          <p:cNvPr id="31" name="Flecha derecha 22"/>
          <p:cNvSpPr>
            <a:spLocks noChangeArrowheads="1"/>
          </p:cNvSpPr>
          <p:nvPr/>
        </p:nvSpPr>
        <p:spPr bwMode="auto">
          <a:xfrm>
            <a:off x="785786" y="3500438"/>
            <a:ext cx="857288" cy="573088"/>
          </a:xfrm>
          <a:prstGeom prst="rightArrow">
            <a:avLst>
              <a:gd name="adj1" fmla="val 52917"/>
              <a:gd name="adj2" fmla="val 40123"/>
            </a:avLst>
          </a:prstGeom>
          <a:solidFill>
            <a:srgbClr val="C00000"/>
          </a:solidFill>
          <a:ln w="10000">
            <a:noFill/>
            <a:miter lim="800000"/>
            <a:headEnd/>
            <a:tailEnd/>
          </a:ln>
          <a:effectLst>
            <a:outerShdw dist="30000" dir="5400000" rotWithShape="0">
              <a:srgbClr val="808080">
                <a:alpha val="45000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Tw Cen MT" pitchFamily="-65" charset="-18"/>
            </a:endParaRPr>
          </a:p>
        </p:txBody>
      </p:sp>
      <p:sp>
        <p:nvSpPr>
          <p:cNvPr id="32" name="31 Flecha arriba y abajo"/>
          <p:cNvSpPr/>
          <p:nvPr/>
        </p:nvSpPr>
        <p:spPr>
          <a:xfrm>
            <a:off x="4572000" y="2786058"/>
            <a:ext cx="484632" cy="571504"/>
          </a:xfrm>
          <a:prstGeom prst="upDownArrow">
            <a:avLst>
              <a:gd name="adj1" fmla="val 50000"/>
              <a:gd name="adj2" fmla="val 36713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33 Flecha izquierda y derecha"/>
          <p:cNvSpPr/>
          <p:nvPr/>
        </p:nvSpPr>
        <p:spPr>
          <a:xfrm>
            <a:off x="2786050" y="3571876"/>
            <a:ext cx="714380" cy="484632"/>
          </a:xfrm>
          <a:prstGeom prst="leftRightArrow">
            <a:avLst>
              <a:gd name="adj1" fmla="val 50000"/>
              <a:gd name="adj2" fmla="val 3405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34 Flecha arriba y abajo"/>
          <p:cNvSpPr/>
          <p:nvPr/>
        </p:nvSpPr>
        <p:spPr>
          <a:xfrm>
            <a:off x="4929190" y="4214818"/>
            <a:ext cx="484632" cy="500066"/>
          </a:xfrm>
          <a:prstGeom prst="upDownArrow">
            <a:avLst>
              <a:gd name="adj1" fmla="val 50000"/>
              <a:gd name="adj2" fmla="val 36713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35 Flecha arriba y abajo"/>
          <p:cNvSpPr/>
          <p:nvPr/>
        </p:nvSpPr>
        <p:spPr>
          <a:xfrm>
            <a:off x="3643306" y="4214818"/>
            <a:ext cx="484632" cy="573210"/>
          </a:xfrm>
          <a:prstGeom prst="upDownArrow">
            <a:avLst>
              <a:gd name="adj1" fmla="val 50000"/>
              <a:gd name="adj2" fmla="val 36713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36 Flecha izquierda y derecha"/>
          <p:cNvSpPr/>
          <p:nvPr/>
        </p:nvSpPr>
        <p:spPr>
          <a:xfrm>
            <a:off x="5715008" y="4857760"/>
            <a:ext cx="642942" cy="484632"/>
          </a:xfrm>
          <a:prstGeom prst="leftRightArrow">
            <a:avLst>
              <a:gd name="adj1" fmla="val 50000"/>
              <a:gd name="adj2" fmla="val 3405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38 Flecha izquierda y derecha"/>
          <p:cNvSpPr/>
          <p:nvPr/>
        </p:nvSpPr>
        <p:spPr>
          <a:xfrm>
            <a:off x="7286644" y="3571876"/>
            <a:ext cx="1357322" cy="556070"/>
          </a:xfrm>
          <a:prstGeom prst="leftRightArrow">
            <a:avLst>
              <a:gd name="adj1" fmla="val 50000"/>
              <a:gd name="adj2" fmla="val 34055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39 Flecha abajo"/>
          <p:cNvSpPr/>
          <p:nvPr/>
        </p:nvSpPr>
        <p:spPr>
          <a:xfrm>
            <a:off x="1928794" y="4071942"/>
            <a:ext cx="484632" cy="714380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40 Flecha derecha"/>
          <p:cNvSpPr/>
          <p:nvPr/>
        </p:nvSpPr>
        <p:spPr>
          <a:xfrm>
            <a:off x="2571736" y="4857760"/>
            <a:ext cx="500066" cy="484632"/>
          </a:xfrm>
          <a:prstGeom prst="rightArrow">
            <a:avLst>
              <a:gd name="adj1" fmla="val 50000"/>
              <a:gd name="adj2" fmla="val 3139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41 Flecha derecha"/>
          <p:cNvSpPr/>
          <p:nvPr/>
        </p:nvSpPr>
        <p:spPr>
          <a:xfrm>
            <a:off x="4071934" y="4857760"/>
            <a:ext cx="642942" cy="484632"/>
          </a:xfrm>
          <a:prstGeom prst="rightArrow">
            <a:avLst>
              <a:gd name="adj1" fmla="val 50000"/>
              <a:gd name="adj2" fmla="val 3139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ángulo 11"/>
          <p:cNvSpPr>
            <a:spLocks noChangeArrowheads="1"/>
          </p:cNvSpPr>
          <p:nvPr/>
        </p:nvSpPr>
        <p:spPr bwMode="auto">
          <a:xfrm>
            <a:off x="6357950" y="4714884"/>
            <a:ext cx="1000132" cy="714380"/>
          </a:xfrm>
          <a:prstGeom prst="rect">
            <a:avLst/>
          </a:prstGeom>
          <a:solidFill>
            <a:srgbClr val="92D050"/>
          </a:solidFill>
          <a:ln w="28575">
            <a:noFill/>
            <a:miter lim="800000"/>
            <a:headEnd/>
            <a:tailEnd/>
          </a:ln>
          <a:effectLst>
            <a:outerShdw dist="30000" dir="5400000" rotWithShape="0">
              <a:srgbClr val="808080">
                <a:alpha val="45000"/>
              </a:srgbClr>
            </a:outerShdw>
          </a:effectLst>
        </p:spPr>
        <p:txBody>
          <a:bodyPr anchor="ctr"/>
          <a:lstStyle/>
          <a:p>
            <a:pPr algn="ctr"/>
            <a:r>
              <a:rPr lang="en-US" sz="1600" dirty="0" smtClean="0">
                <a:latin typeface="Tw Cen MT" pitchFamily="-65" charset="-18"/>
              </a:rPr>
              <a:t>Weights Constants</a:t>
            </a:r>
            <a:endParaRPr lang="en-US" sz="1600" dirty="0">
              <a:latin typeface="Tw Cen MT" pitchFamily="-65" charset="-1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61</Words>
  <Application>Microsoft Office PowerPoint</Application>
  <PresentationFormat>Presentación en pantalla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Back-end electronics Upgrade activities</vt:lpstr>
      <vt:lpstr>Overview</vt:lpstr>
      <vt:lpstr>Evolving to embedded system</vt:lpstr>
    </vt:vector>
  </TitlesOfParts>
  <Company>http://www.centor.mx.gd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Back-end electronics Upgrade activities</dc:title>
  <dc:creator>Pablo Moreno</dc:creator>
  <cp:lastModifiedBy>Pablo Moreno</cp:lastModifiedBy>
  <cp:revision>9</cp:revision>
  <dcterms:created xsi:type="dcterms:W3CDTF">2009-09-27T20:08:50Z</dcterms:created>
  <dcterms:modified xsi:type="dcterms:W3CDTF">2009-09-27T21:02:11Z</dcterms:modified>
</cp:coreProperties>
</file>