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ppt" ContentType="application/vnd.ms-powerpoint"/>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pptx" ContentType="application/vnd.openxmlformats-officedocument.presentationml.presentation"/>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257" r:id="rId3"/>
    <p:sldId id="258" r:id="rId4"/>
    <p:sldId id="286" r:id="rId5"/>
    <p:sldId id="291" r:id="rId6"/>
    <p:sldId id="288" r:id="rId7"/>
    <p:sldId id="283" r:id="rId8"/>
    <p:sldId id="284" r:id="rId9"/>
    <p:sldId id="285" r:id="rId10"/>
    <p:sldId id="259" r:id="rId11"/>
    <p:sldId id="260" r:id="rId12"/>
    <p:sldId id="261" r:id="rId13"/>
    <p:sldId id="262" r:id="rId14"/>
    <p:sldId id="263" r:id="rId15"/>
    <p:sldId id="265" r:id="rId16"/>
    <p:sldId id="266" r:id="rId17"/>
    <p:sldId id="268" r:id="rId18"/>
    <p:sldId id="279" r:id="rId19"/>
    <p:sldId id="280" r:id="rId20"/>
    <p:sldId id="281" r:id="rId21"/>
    <p:sldId id="282" r:id="rId22"/>
    <p:sldId id="292" r:id="rId23"/>
    <p:sldId id="293" r:id="rId24"/>
    <p:sldId id="270" r:id="rId25"/>
    <p:sldId id="272" r:id="rId26"/>
    <p:sldId id="275" r:id="rId27"/>
    <p:sldId id="276" r:id="rId28"/>
    <p:sldId id="277" r:id="rId29"/>
    <p:sldId id="278" r:id="rId30"/>
  </p:sldIdLst>
  <p:sldSz cx="9144000" cy="6858000" type="screen4x3"/>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s-ES_tradnl"/>
          </a:p>
        </p:txBody>
      </p:sp>
      <p:sp>
        <p:nvSpPr>
          <p:cNvPr id="3" name="2 Marcador de fecha"/>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FDA0018-0895-4B16-B95E-D41F4AF7732E}" type="datetimeFigureOut">
              <a:rPr lang="es-ES_tradnl" smtClean="0"/>
              <a:pPr/>
              <a:t>19/12/2013</a:t>
            </a:fld>
            <a:endParaRPr lang="es-ES_tradnl"/>
          </a:p>
        </p:txBody>
      </p:sp>
      <p:sp>
        <p:nvSpPr>
          <p:cNvPr id="4" name="3 Marcador de imagen de diapositiva"/>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s-ES_tradnl"/>
          </a:p>
        </p:txBody>
      </p:sp>
      <p:sp>
        <p:nvSpPr>
          <p:cNvPr id="5" name="4 Marcador de notas"/>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5 Marcador de pie de página"/>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s-ES_tradnl"/>
          </a:p>
        </p:txBody>
      </p:sp>
      <p:sp>
        <p:nvSpPr>
          <p:cNvPr id="7" name="6 Marcador de número de diapositiva"/>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9210321-4E5D-4EF9-B414-A8B90503587E}" type="slidenum">
              <a:rPr lang="es-ES_tradnl" smtClean="0"/>
              <a:pPr/>
              <a:t>‹Nº›</a:t>
            </a:fld>
            <a:endParaRPr lang="es-ES_trad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p:spPr>
        <p:txBody>
          <a:bodyPr/>
          <a:lstStyle/>
          <a:p>
            <a:pPr>
              <a:tabLst>
                <a:tab pos="0" algn="l"/>
                <a:tab pos="912724" algn="l"/>
                <a:tab pos="1827033" algn="l"/>
                <a:tab pos="2741344" algn="l"/>
                <a:tab pos="3655655" algn="l"/>
                <a:tab pos="4569964" algn="l"/>
                <a:tab pos="5484275" algn="l"/>
                <a:tab pos="6398586" algn="l"/>
                <a:tab pos="7312896" algn="l"/>
                <a:tab pos="8227206" algn="l"/>
                <a:tab pos="9141516" algn="l"/>
                <a:tab pos="10055827" algn="l"/>
              </a:tabLst>
            </a:pPr>
            <a:fld id="{49CC8A14-0444-4CDB-B79A-C76EAA1D4529}" type="slidenum">
              <a:rPr lang="es-ES_tradnl" smtClean="0">
                <a:cs typeface="Arial" pitchFamily="34" charset="0"/>
              </a:rPr>
              <a:pPr>
                <a:tabLst>
                  <a:tab pos="0" algn="l"/>
                  <a:tab pos="912724" algn="l"/>
                  <a:tab pos="1827033" algn="l"/>
                  <a:tab pos="2741344" algn="l"/>
                  <a:tab pos="3655655" algn="l"/>
                  <a:tab pos="4569964" algn="l"/>
                  <a:tab pos="5484275" algn="l"/>
                  <a:tab pos="6398586" algn="l"/>
                  <a:tab pos="7312896" algn="l"/>
                  <a:tab pos="8227206" algn="l"/>
                  <a:tab pos="9141516" algn="l"/>
                  <a:tab pos="10055827" algn="l"/>
                </a:tabLst>
              </a:pPr>
              <a:t>24</a:t>
            </a:fld>
            <a:endParaRPr lang="es-ES_tradnl" dirty="0" smtClean="0">
              <a:cs typeface="Arial" pitchFamily="34" charset="0"/>
            </a:endParaRPr>
          </a:p>
        </p:txBody>
      </p:sp>
      <p:sp>
        <p:nvSpPr>
          <p:cNvPr id="103427" name="Text Box 1"/>
          <p:cNvSpPr txBox="1">
            <a:spLocks noChangeArrowheads="1"/>
          </p:cNvSpPr>
          <p:nvPr/>
        </p:nvSpPr>
        <p:spPr bwMode="auto">
          <a:xfrm>
            <a:off x="4021138" y="9721851"/>
            <a:ext cx="3076575" cy="511175"/>
          </a:xfrm>
          <a:prstGeom prst="rect">
            <a:avLst/>
          </a:prstGeom>
          <a:noFill/>
          <a:ln w="36000">
            <a:noFill/>
            <a:round/>
            <a:headEnd/>
            <a:tailEnd/>
          </a:ln>
        </p:spPr>
        <p:txBody>
          <a:bodyPr lIns="98977" tIns="49668" rIns="98977" bIns="49668" anchor="b"/>
          <a:lstStyle/>
          <a:p>
            <a:pPr algn="r">
              <a:buClr>
                <a:srgbClr val="000000"/>
              </a:buClr>
              <a:buSzPct val="100000"/>
              <a:tabLst>
                <a:tab pos="0" algn="l"/>
                <a:tab pos="912724" algn="l"/>
                <a:tab pos="1827033" algn="l"/>
                <a:tab pos="2741344" algn="l"/>
                <a:tab pos="3655655" algn="l"/>
                <a:tab pos="4569964" algn="l"/>
                <a:tab pos="5484275" algn="l"/>
                <a:tab pos="6398586" algn="l"/>
                <a:tab pos="7312896" algn="l"/>
                <a:tab pos="8227206" algn="l"/>
                <a:tab pos="9141516" algn="l"/>
                <a:tab pos="10055827" algn="l"/>
              </a:tabLst>
            </a:pPr>
            <a:fld id="{1A15F583-B221-413C-B696-0F346B93CD6F}" type="slidenum">
              <a:rPr lang="es-ES_tradnl" sz="1300" b="1">
                <a:solidFill>
                  <a:srgbClr val="000000"/>
                </a:solidFill>
                <a:latin typeface="Arial" pitchFamily="34" charset="0"/>
              </a:rPr>
              <a:pPr algn="r">
                <a:buClr>
                  <a:srgbClr val="000000"/>
                </a:buClr>
                <a:buSzPct val="100000"/>
                <a:tabLst>
                  <a:tab pos="0" algn="l"/>
                  <a:tab pos="912724" algn="l"/>
                  <a:tab pos="1827033" algn="l"/>
                  <a:tab pos="2741344" algn="l"/>
                  <a:tab pos="3655655" algn="l"/>
                  <a:tab pos="4569964" algn="l"/>
                  <a:tab pos="5484275" algn="l"/>
                  <a:tab pos="6398586" algn="l"/>
                  <a:tab pos="7312896" algn="l"/>
                  <a:tab pos="8227206" algn="l"/>
                  <a:tab pos="9141516" algn="l"/>
                  <a:tab pos="10055827" algn="l"/>
                </a:tabLst>
              </a:pPr>
              <a:t>24</a:t>
            </a:fld>
            <a:endParaRPr lang="es-ES_tradnl" sz="1300" b="1" dirty="0">
              <a:solidFill>
                <a:srgbClr val="000000"/>
              </a:solidFill>
              <a:latin typeface="Arial" pitchFamily="34" charset="0"/>
            </a:endParaRPr>
          </a:p>
        </p:txBody>
      </p:sp>
      <p:sp>
        <p:nvSpPr>
          <p:cNvPr id="103428" name="Text Box 2"/>
          <p:cNvSpPr txBox="1">
            <a:spLocks noChangeArrowheads="1"/>
          </p:cNvSpPr>
          <p:nvPr/>
        </p:nvSpPr>
        <p:spPr bwMode="auto">
          <a:xfrm>
            <a:off x="992189" y="768350"/>
            <a:ext cx="5114925" cy="3836988"/>
          </a:xfrm>
          <a:prstGeom prst="rect">
            <a:avLst/>
          </a:prstGeom>
          <a:solidFill>
            <a:srgbClr val="FFFFFF"/>
          </a:solidFill>
          <a:ln w="9525">
            <a:solidFill>
              <a:srgbClr val="000000"/>
            </a:solidFill>
            <a:miter lim="800000"/>
            <a:headEnd/>
            <a:tailEnd/>
          </a:ln>
        </p:spPr>
        <p:txBody>
          <a:bodyPr wrap="none" lIns="91419" tIns="45710" rIns="91419" bIns="45710" anchor="ctr"/>
          <a:lstStyle/>
          <a:p>
            <a:endParaRPr lang="es-ES"/>
          </a:p>
        </p:txBody>
      </p:sp>
      <p:sp>
        <p:nvSpPr>
          <p:cNvPr id="103429" name="Rectangle 3"/>
          <p:cNvSpPr>
            <a:spLocks noGrp="1" noChangeArrowheads="1"/>
          </p:cNvSpPr>
          <p:nvPr>
            <p:ph type="body"/>
          </p:nvPr>
        </p:nvSpPr>
        <p:spPr>
          <a:xfrm>
            <a:off x="709614" y="4860926"/>
            <a:ext cx="5680075" cy="4605337"/>
          </a:xfrm>
          <a:noFill/>
          <a:ln/>
        </p:spPr>
        <p:txBody>
          <a:bodyPr wrap="none" anchor="ctr"/>
          <a:lstStyle/>
          <a:p>
            <a:pPr eaLnBrk="1" hangingPunct="1"/>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C1FC9F19-6595-4274-935B-FA0B485EEAAB}" type="slidenum">
              <a:rPr lang="es-ES"/>
              <a:pPr>
                <a:defRPr/>
              </a:pPr>
              <a:t>26</a:t>
            </a:fld>
            <a:endParaRPr lang="es-ES"/>
          </a:p>
        </p:txBody>
      </p:sp>
      <p:sp>
        <p:nvSpPr>
          <p:cNvPr id="106499" name="Rectangle 2"/>
          <p:cNvSpPr>
            <a:spLocks noGrp="1" noRot="1" noChangeAspect="1" noChangeArrowheads="1" noTextEdit="1"/>
          </p:cNvSpPr>
          <p:nvPr>
            <p:ph type="sldImg"/>
          </p:nvPr>
        </p:nvSpPr>
        <p:spPr/>
      </p:sp>
      <p:sp>
        <p:nvSpPr>
          <p:cNvPr id="106500" name="Rectangle 3"/>
          <p:cNvSpPr>
            <a:spLocks noGrp="1" noChangeArrowheads="1"/>
          </p:cNvSpPr>
          <p:nvPr>
            <p:ph type="body" idx="1"/>
          </p:nvPr>
        </p:nvSpPr>
        <p:spPr>
          <a:noFill/>
          <a:ln/>
        </p:spPr>
        <p:txBody>
          <a:bodyPr/>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7A847CFC-816F-41D0-AAC0-9BF4FEBC753E}" type="datetimeFigureOut">
              <a:rPr lang="es-ES" smtClean="0"/>
              <a:pPr/>
              <a:t>19/12/2013</a:t>
            </a:fld>
            <a:endParaRPr lang="es-ES" dirty="0"/>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S" dirty="0"/>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132FADFE-3B8F-471C-ABF0-DBC7717ECBBC}" type="slidenum">
              <a:rPr lang="es-ES" smtClean="0"/>
              <a:pPr/>
              <a:t>‹Nº›</a:t>
            </a:fld>
            <a:endParaRPr lang="es-E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19/12/2013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19/12/2013</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46E80FF3-6C4B-44C7-A606-67DB07CA7A16}"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7A847CFC-816F-41D0-AAC0-9BF4FEBC753E}" type="datetimeFigureOut">
              <a:rPr lang="es-ES" smtClean="0"/>
              <a:pPr/>
              <a:t>19/12/2013</a:t>
            </a:fld>
            <a:endParaRPr lang="es-ES" dirty="0"/>
          </a:p>
        </p:txBody>
      </p:sp>
      <p:sp>
        <p:nvSpPr>
          <p:cNvPr id="9" name="8 Marcador de número de diapositiva"/>
          <p:cNvSpPr>
            <a:spLocks noGrp="1"/>
          </p:cNvSpPr>
          <p:nvPr>
            <p:ph type="sldNum" sz="quarter" idx="15"/>
          </p:nvPr>
        </p:nvSpPr>
        <p:spPr/>
        <p:txBody>
          <a:bodyPr rtlCol="0"/>
          <a:lstStyle/>
          <a:p>
            <a:fld id="{132FADFE-3B8F-471C-ABF0-DBC7717ECBBC}" type="slidenum">
              <a:rPr lang="es-ES" smtClean="0"/>
              <a:pPr/>
              <a:t>‹Nº›</a:t>
            </a:fld>
            <a:endParaRPr lang="es-ES" dirty="0"/>
          </a:p>
        </p:txBody>
      </p:sp>
      <p:sp>
        <p:nvSpPr>
          <p:cNvPr id="10" name="9 Marcador de pie de página"/>
          <p:cNvSpPr>
            <a:spLocks noGrp="1"/>
          </p:cNvSpPr>
          <p:nvPr>
            <p:ph type="ftr" sz="quarter" idx="16"/>
          </p:nvPr>
        </p:nvSpPr>
        <p:spPr/>
        <p:txBody>
          <a:bodyPr rtlCol="0"/>
          <a:lstStyle/>
          <a:p>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7A847CFC-816F-41D0-AAC0-9BF4FEBC753E}" type="datetimeFigureOut">
              <a:rPr lang="es-ES" smtClean="0"/>
              <a:pPr/>
              <a:t>19/12/2013</a:t>
            </a:fld>
            <a:endParaRPr lang="es-ES" dirty="0"/>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S" dirty="0"/>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132FADFE-3B8F-471C-ABF0-DBC7717ECBBC}" type="slidenum">
              <a:rPr lang="es-ES" smtClean="0"/>
              <a:pPr/>
              <a:t>‹Nº›</a:t>
            </a:fld>
            <a:endParaRPr lang="es-E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19/12/2013</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dirty="0"/>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19/12/2013</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dirty="0"/>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7A847CFC-816F-41D0-AAC0-9BF4FEBC753E}" type="datetimeFigureOut">
              <a:rPr lang="es-ES" smtClean="0"/>
              <a:pPr/>
              <a:t>19/12/2013</a:t>
            </a:fld>
            <a:endParaRPr lang="es-ES" dirty="0"/>
          </a:p>
        </p:txBody>
      </p:sp>
      <p:sp>
        <p:nvSpPr>
          <p:cNvPr id="7" name="6 Marcador de número de diapositiva"/>
          <p:cNvSpPr>
            <a:spLocks noGrp="1"/>
          </p:cNvSpPr>
          <p:nvPr>
            <p:ph type="sldNum" sz="quarter" idx="11"/>
          </p:nvPr>
        </p:nvSpPr>
        <p:spPr/>
        <p:txBody>
          <a:bodyPr rtlCol="0"/>
          <a:lstStyle/>
          <a:p>
            <a:fld id="{132FADFE-3B8F-471C-ABF0-DBC7717ECBBC}" type="slidenum">
              <a:rPr lang="es-ES" smtClean="0"/>
              <a:pPr/>
              <a:t>‹Nº›</a:t>
            </a:fld>
            <a:endParaRPr lang="es-ES" dirty="0"/>
          </a:p>
        </p:txBody>
      </p:sp>
      <p:sp>
        <p:nvSpPr>
          <p:cNvPr id="8" name="7 Marcador de pie de página"/>
          <p:cNvSpPr>
            <a:spLocks noGrp="1"/>
          </p:cNvSpPr>
          <p:nvPr>
            <p:ph type="ftr" sz="quarter" idx="12"/>
          </p:nvPr>
        </p:nvSpPr>
        <p:spPr/>
        <p:txBody>
          <a:bodyPr rtlCol="0"/>
          <a:lstStyle/>
          <a:p>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19/12/2013</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7A847CFC-816F-41D0-AAC0-9BF4FEBC753E}" type="datetimeFigureOut">
              <a:rPr lang="es-ES" smtClean="0"/>
              <a:pPr/>
              <a:t>19/12/2013</a:t>
            </a:fld>
            <a:endParaRPr lang="es-ES" dirty="0"/>
          </a:p>
        </p:txBody>
      </p:sp>
      <p:sp>
        <p:nvSpPr>
          <p:cNvPr id="22" name="21 Marcador de número de diapositiva"/>
          <p:cNvSpPr>
            <a:spLocks noGrp="1"/>
          </p:cNvSpPr>
          <p:nvPr>
            <p:ph type="sldNum" sz="quarter" idx="15"/>
          </p:nvPr>
        </p:nvSpPr>
        <p:spPr/>
        <p:txBody>
          <a:bodyPr rtlCol="0"/>
          <a:lstStyle/>
          <a:p>
            <a:fld id="{132FADFE-3B8F-471C-ABF0-DBC7717ECBBC}" type="slidenum">
              <a:rPr lang="es-ES" smtClean="0"/>
              <a:pPr/>
              <a:t>‹Nº›</a:t>
            </a:fld>
            <a:endParaRPr lang="es-ES" dirty="0"/>
          </a:p>
        </p:txBody>
      </p:sp>
      <p:sp>
        <p:nvSpPr>
          <p:cNvPr id="23" name="22 Marcador de pie de página"/>
          <p:cNvSpPr>
            <a:spLocks noGrp="1"/>
          </p:cNvSpPr>
          <p:nvPr>
            <p:ph type="ftr" sz="quarter" idx="16"/>
          </p:nvPr>
        </p:nvSpPr>
        <p:spPr/>
        <p:txBody>
          <a:bodyPr rtlCol="0"/>
          <a:lstStyle/>
          <a:p>
            <a:endParaRPr lang="es-E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7A847CFC-816F-41D0-AAC0-9BF4FEBC753E}" type="datetimeFigureOut">
              <a:rPr lang="es-ES" smtClean="0"/>
              <a:pPr/>
              <a:t>19/12/2013</a:t>
            </a:fld>
            <a:endParaRPr lang="es-ES" dirty="0"/>
          </a:p>
        </p:txBody>
      </p:sp>
      <p:sp>
        <p:nvSpPr>
          <p:cNvPr id="18" name="17 Marcador de número de diapositiva"/>
          <p:cNvSpPr>
            <a:spLocks noGrp="1"/>
          </p:cNvSpPr>
          <p:nvPr>
            <p:ph type="sldNum" sz="quarter" idx="11"/>
          </p:nvPr>
        </p:nvSpPr>
        <p:spPr/>
        <p:txBody>
          <a:bodyPr rtlCol="0"/>
          <a:lstStyle/>
          <a:p>
            <a:fld id="{132FADFE-3B8F-471C-ABF0-DBC7717ECBBC}" type="slidenum">
              <a:rPr lang="es-ES" smtClean="0"/>
              <a:pPr/>
              <a:t>‹Nº›</a:t>
            </a:fld>
            <a:endParaRPr lang="es-ES" dirty="0"/>
          </a:p>
        </p:txBody>
      </p:sp>
      <p:sp>
        <p:nvSpPr>
          <p:cNvPr id="21" name="20 Marcador de pie de página"/>
          <p:cNvSpPr>
            <a:spLocks noGrp="1"/>
          </p:cNvSpPr>
          <p:nvPr>
            <p:ph type="ftr" sz="quarter" idx="12"/>
          </p:nvPr>
        </p:nvSpPr>
        <p:spPr/>
        <p:txBody>
          <a:bodyPr rtlCol="0"/>
          <a:lstStyle/>
          <a:p>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A847CFC-816F-41D0-AAC0-9BF4FEBC753E}" type="datetimeFigureOut">
              <a:rPr lang="es-ES" smtClean="0"/>
              <a:pPr/>
              <a:t>19/12/2013</a:t>
            </a:fld>
            <a:endParaRPr lang="es-ES" dirty="0"/>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S" dirty="0"/>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32FADFE-3B8F-471C-ABF0-DBC7717ECBBC}"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package" Target="../embeddings/Presentaci_n_de_Microsoft_Office_PowerPoint7.pptx"/><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1.xml.rels><?xml version="1.0" encoding="UTF-8" standalone="yes"?>
<Relationships xmlns="http://schemas.openxmlformats.org/package/2006/relationships"><Relationship Id="rId3" Type="http://schemas.openxmlformats.org/officeDocument/2006/relationships/package" Target="../embeddings/Presentaci_n_de_Microsoft_Office_PowerPoint8.pptx"/><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2.xml.rels><?xml version="1.0" encoding="UTF-8" standalone="yes"?>
<Relationships xmlns="http://schemas.openxmlformats.org/package/2006/relationships"><Relationship Id="rId3" Type="http://schemas.openxmlformats.org/officeDocument/2006/relationships/package" Target="../embeddings/Presentaci_n_de_Microsoft_Office_PowerPoint9.pptx"/><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package" Target="../embeddings/Documento_de_Microsoft_Office_Word10.docx"/><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19.xml.rels><?xml version="1.0" encoding="UTF-8" standalone="yes"?>
<Relationships xmlns="http://schemas.openxmlformats.org/package/2006/relationships"><Relationship Id="rId3" Type="http://schemas.openxmlformats.org/officeDocument/2006/relationships/package" Target="../embeddings/Documento_de_Microsoft_Office_Word11.docx"/><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Presentaci_n_de_Microsoft_Office_PowerPoint_97-20032.ppt"/><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23.xml.rels><?xml version="1.0" encoding="UTF-8" standalone="yes"?>
<Relationships xmlns="http://schemas.openxmlformats.org/package/2006/relationships"><Relationship Id="rId3" Type="http://schemas.openxmlformats.org/officeDocument/2006/relationships/package" Target="../embeddings/Presentaci_n_de_Microsoft_Office_PowerPoint12.pptx"/><Relationship Id="rId2" Type="http://schemas.openxmlformats.org/officeDocument/2006/relationships/slideLayout" Target="../slideLayouts/slideLayout7.xml"/><Relationship Id="rId1" Type="http://schemas.openxmlformats.org/officeDocument/2006/relationships/vmlDrawing" Target="../drawings/vmlDrawing14.v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package" Target="../embeddings/Documento_de_Microsoft_Office_Word14.docx"/><Relationship Id="rId5" Type="http://schemas.openxmlformats.org/officeDocument/2006/relationships/package" Target="../embeddings/Documento_de_Microsoft_Office_Word13.docx"/><Relationship Id="rId4" Type="http://schemas.openxmlformats.org/officeDocument/2006/relationships/image" Target="../media/image43.wmf"/></Relationships>
</file>

<file path=ppt/slides/_rels/slide27.xml.rels><?xml version="1.0" encoding="UTF-8" standalone="yes"?>
<Relationships xmlns="http://schemas.openxmlformats.org/package/2006/relationships"><Relationship Id="rId3" Type="http://schemas.openxmlformats.org/officeDocument/2006/relationships/package" Target="../embeddings/Documento_de_Microsoft_Office_Word15.docx"/><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package" Target="../embeddings/Documento_de_Microsoft_Office_Word16.docx"/><Relationship Id="rId4" Type="http://schemas.openxmlformats.org/officeDocument/2006/relationships/hyperlink" Target="http://inspirehep.net/record/122555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package" Target="../embeddings/Presentaci_n_de_Microsoft_Office_PowerPoint1.ppt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package" Target="../embeddings/Presentaci_n_de_Microsoft_Office_PowerPoint2.pptx"/><Relationship Id="rId4" Type="http://schemas.openxmlformats.org/officeDocument/2006/relationships/oleObject" Target="../embeddings/Presentaci_n_de_Microsoft_Office_PowerPoint_97-20031.ppt"/></Relationships>
</file>

<file path=ppt/slides/_rels/slide5.xml.rels><?xml version="1.0" encoding="UTF-8" standalone="yes"?>
<Relationships xmlns="http://schemas.openxmlformats.org/package/2006/relationships"><Relationship Id="rId3" Type="http://schemas.openxmlformats.org/officeDocument/2006/relationships/package" Target="../embeddings/Presentaci_n_de_Microsoft_Office_PowerPoint3.ppt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package" Target="../embeddings/Presentaci_n_de_Microsoft_Office_PowerPoint4.pptx"/></Relationships>
</file>

<file path=ppt/slides/_rels/slide6.xml.rels><?xml version="1.0" encoding="UTF-8" standalone="yes"?>
<Relationships xmlns="http://schemas.openxmlformats.org/package/2006/relationships"><Relationship Id="rId3" Type="http://schemas.openxmlformats.org/officeDocument/2006/relationships/package" Target="../embeddings/Presentaci_n_de_Microsoft_Office_PowerPoint5.ppt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package" Target="../embeddings/Presentaci_n_de_Microsoft_Office_PowerPoint6.pptx"/></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2060848"/>
            <a:ext cx="8206680" cy="1179562"/>
          </a:xfrm>
        </p:spPr>
        <p:txBody>
          <a:bodyPr>
            <a:normAutofit/>
          </a:bodyPr>
          <a:lstStyle/>
          <a:p>
            <a:r>
              <a:rPr lang="es-ES_tradnl" dirty="0" smtClean="0">
                <a:solidFill>
                  <a:schemeClr val="accent2">
                    <a:lumMod val="75000"/>
                  </a:schemeClr>
                </a:solidFill>
                <a:latin typeface="Eras Bold ITC" pitchFamily="34" charset="0"/>
              </a:rPr>
              <a:t>Actividades</a:t>
            </a:r>
            <a:r>
              <a:rPr lang="en-US" dirty="0" smtClean="0">
                <a:solidFill>
                  <a:schemeClr val="accent2">
                    <a:lumMod val="75000"/>
                  </a:schemeClr>
                </a:solidFill>
                <a:latin typeface="Eras Bold ITC" pitchFamily="34" charset="0"/>
              </a:rPr>
              <a:t> IFIC-TEO 2013</a:t>
            </a:r>
            <a:br>
              <a:rPr lang="en-US" dirty="0" smtClean="0">
                <a:solidFill>
                  <a:schemeClr val="accent2">
                    <a:lumMod val="75000"/>
                  </a:schemeClr>
                </a:solidFill>
                <a:latin typeface="Eras Bold ITC" pitchFamily="34" charset="0"/>
              </a:rPr>
            </a:br>
            <a:r>
              <a:rPr lang="en-US" dirty="0" err="1" smtClean="0">
                <a:solidFill>
                  <a:schemeClr val="accent2">
                    <a:lumMod val="75000"/>
                  </a:schemeClr>
                </a:solidFill>
                <a:latin typeface="Eras Bold ITC" pitchFamily="34" charset="0"/>
              </a:rPr>
              <a:t>Universitat</a:t>
            </a:r>
            <a:r>
              <a:rPr lang="en-US" dirty="0" smtClean="0">
                <a:solidFill>
                  <a:schemeClr val="accent2">
                    <a:lumMod val="75000"/>
                  </a:schemeClr>
                </a:solidFill>
                <a:latin typeface="Eras Bold ITC" pitchFamily="34" charset="0"/>
              </a:rPr>
              <a:t> de </a:t>
            </a:r>
            <a:r>
              <a:rPr lang="en-US" dirty="0" err="1" smtClean="0">
                <a:solidFill>
                  <a:schemeClr val="accent2">
                    <a:lumMod val="75000"/>
                  </a:schemeClr>
                </a:solidFill>
                <a:latin typeface="Eras Bold ITC" pitchFamily="34" charset="0"/>
              </a:rPr>
              <a:t>València</a:t>
            </a:r>
            <a:r>
              <a:rPr lang="en-US" dirty="0" smtClean="0">
                <a:solidFill>
                  <a:schemeClr val="accent2">
                    <a:lumMod val="75000"/>
                  </a:schemeClr>
                </a:solidFill>
                <a:latin typeface="Eras Bold ITC" pitchFamily="34" charset="0"/>
              </a:rPr>
              <a:t> &amp; CSIC</a:t>
            </a:r>
            <a:endParaRPr lang="en-US" dirty="0">
              <a:solidFill>
                <a:schemeClr val="accent2">
                  <a:lumMod val="75000"/>
                </a:schemeClr>
              </a:solidFill>
              <a:latin typeface="Eras Bold ITC" pitchFamily="34" charset="0"/>
            </a:endParaRPr>
          </a:p>
        </p:txBody>
      </p:sp>
      <p:sp>
        <p:nvSpPr>
          <p:cNvPr id="3" name="2 Subtítulo"/>
          <p:cNvSpPr>
            <a:spLocks noGrp="1"/>
          </p:cNvSpPr>
          <p:nvPr>
            <p:ph type="subTitle" idx="1"/>
          </p:nvPr>
        </p:nvSpPr>
        <p:spPr>
          <a:xfrm>
            <a:off x="6012160" y="5013176"/>
            <a:ext cx="2912368" cy="1343000"/>
          </a:xfrm>
        </p:spPr>
        <p:txBody>
          <a:bodyPr/>
          <a:lstStyle/>
          <a:p>
            <a:pPr algn="r"/>
            <a:r>
              <a:rPr lang="en-US" dirty="0" smtClean="0">
                <a:solidFill>
                  <a:srgbClr val="002060"/>
                </a:solidFill>
              </a:rPr>
              <a:t>Juan M Nieves</a:t>
            </a:r>
          </a:p>
          <a:p>
            <a:pPr algn="r"/>
            <a:r>
              <a:rPr lang="en-US" dirty="0" smtClean="0">
                <a:solidFill>
                  <a:srgbClr val="002060"/>
                </a:solidFill>
              </a:rPr>
              <a:t>20 </a:t>
            </a:r>
            <a:r>
              <a:rPr lang="en-US" dirty="0" err="1" smtClean="0">
                <a:solidFill>
                  <a:srgbClr val="002060"/>
                </a:solidFill>
              </a:rPr>
              <a:t>Dic</a:t>
            </a:r>
            <a:r>
              <a:rPr lang="en-US" dirty="0" smtClean="0">
                <a:solidFill>
                  <a:srgbClr val="002060"/>
                </a:solidFill>
              </a:rPr>
              <a:t> 2013</a:t>
            </a:r>
            <a:endParaRPr lang="en-US" dirty="0">
              <a:solidFill>
                <a:srgbClr val="002060"/>
              </a:solidFill>
            </a:endParaRPr>
          </a:p>
        </p:txBody>
      </p:sp>
      <p:pic>
        <p:nvPicPr>
          <p:cNvPr id="1026" name="Picture 2" descr="http://webific1.ific.uv.es/web/sites/all/themes/ific_theme2/logo.png"/>
          <p:cNvPicPr>
            <a:picLocks noChangeAspect="1" noChangeArrowheads="1"/>
          </p:cNvPicPr>
          <p:nvPr/>
        </p:nvPicPr>
        <p:blipFill>
          <a:blip r:embed="rId2" cstate="print"/>
          <a:srcRect/>
          <a:stretch>
            <a:fillRect/>
          </a:stretch>
        </p:blipFill>
        <p:spPr bwMode="auto">
          <a:xfrm>
            <a:off x="3347864" y="332656"/>
            <a:ext cx="2016224" cy="1302791"/>
          </a:xfrm>
          <a:prstGeom prst="rect">
            <a:avLst/>
          </a:prstGeom>
          <a:noFill/>
        </p:spPr>
      </p:pic>
      <p:pic>
        <p:nvPicPr>
          <p:cNvPr id="1030" name="Picture 6" descr="Logo del portal"/>
          <p:cNvPicPr>
            <a:picLocks noChangeAspect="1" noChangeArrowheads="1"/>
          </p:cNvPicPr>
          <p:nvPr/>
        </p:nvPicPr>
        <p:blipFill>
          <a:blip r:embed="rId3" cstate="print"/>
          <a:srcRect/>
          <a:stretch>
            <a:fillRect/>
          </a:stretch>
        </p:blipFill>
        <p:spPr bwMode="auto">
          <a:xfrm>
            <a:off x="6228184" y="404664"/>
            <a:ext cx="2409825" cy="1000125"/>
          </a:xfrm>
          <a:prstGeom prst="rect">
            <a:avLst/>
          </a:prstGeom>
          <a:noFill/>
        </p:spPr>
      </p:pic>
      <p:pic>
        <p:nvPicPr>
          <p:cNvPr id="1032" name="Picture 8" descr="Fotocomposicion con la imagen de Cajal y el logotipo y nombre del CSIC"/>
          <p:cNvPicPr>
            <a:picLocks noChangeAspect="1" noChangeArrowheads="1"/>
          </p:cNvPicPr>
          <p:nvPr/>
        </p:nvPicPr>
        <p:blipFill>
          <a:blip r:embed="rId4" cstate="print"/>
          <a:srcRect/>
          <a:stretch>
            <a:fillRect/>
          </a:stretch>
        </p:blipFill>
        <p:spPr bwMode="auto">
          <a:xfrm>
            <a:off x="323528" y="404664"/>
            <a:ext cx="2558934" cy="1152128"/>
          </a:xfrm>
          <a:prstGeom prst="rect">
            <a:avLst/>
          </a:prstGeom>
          <a:noFill/>
        </p:spPr>
      </p:pic>
      <p:pic>
        <p:nvPicPr>
          <p:cNvPr id="1036" name="Picture 12" descr="http://www.dicv.csic.es/arxius/centros/IFIC1.jpg"/>
          <p:cNvPicPr>
            <a:picLocks noChangeAspect="1" noChangeArrowheads="1"/>
          </p:cNvPicPr>
          <p:nvPr/>
        </p:nvPicPr>
        <p:blipFill>
          <a:blip r:embed="rId5" cstate="print"/>
          <a:srcRect/>
          <a:stretch>
            <a:fillRect/>
          </a:stretch>
        </p:blipFill>
        <p:spPr bwMode="auto">
          <a:xfrm>
            <a:off x="2339752" y="3861048"/>
            <a:ext cx="4104456" cy="279031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a:hlinkClick r:id="" action="ppaction://ole?verb=0"/>
          </p:cNvPr>
          <p:cNvGraphicFramePr>
            <a:graphicFrameLocks noChangeAspect="1"/>
          </p:cNvGraphicFramePr>
          <p:nvPr/>
        </p:nvGraphicFramePr>
        <p:xfrm>
          <a:off x="0" y="0"/>
          <a:ext cx="9144000" cy="6858000"/>
        </p:xfrm>
        <a:graphic>
          <a:graphicData uri="http://schemas.openxmlformats.org/presentationml/2006/ole">
            <p:oleObj spid="_x0000_s29699" name="Presentación" r:id="rId3" imgW="4570415" imgH="3427482" progId="PowerPoint.Show.12">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a:hlinkClick r:id="" action="ppaction://ole?verb=0"/>
          </p:cNvPr>
          <p:cNvGraphicFramePr>
            <a:graphicFrameLocks noChangeAspect="1"/>
          </p:cNvGraphicFramePr>
          <p:nvPr/>
        </p:nvGraphicFramePr>
        <p:xfrm>
          <a:off x="-108520" y="0"/>
          <a:ext cx="9252520" cy="6858000"/>
        </p:xfrm>
        <a:graphic>
          <a:graphicData uri="http://schemas.openxmlformats.org/presentationml/2006/ole">
            <p:oleObj spid="_x0000_s31746" name="Presentación" r:id="rId3" imgW="4570415" imgH="3427482" progId="PowerPoint.Show.12">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a:hlinkClick r:id="" action="ppaction://ole?verb=0"/>
          </p:cNvPr>
          <p:cNvGraphicFramePr>
            <a:graphicFrameLocks noChangeAspect="1"/>
          </p:cNvGraphicFramePr>
          <p:nvPr/>
        </p:nvGraphicFramePr>
        <p:xfrm>
          <a:off x="-3183" y="1"/>
          <a:ext cx="9150368" cy="6858000"/>
        </p:xfrm>
        <a:graphic>
          <a:graphicData uri="http://schemas.openxmlformats.org/presentationml/2006/ole">
            <p:oleObj spid="_x0000_s47106" name="Presentación" r:id="rId3" imgW="4562541" imgH="3419519" progId="PowerPoint.Show.12">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emoria_LHCpheno_2013_v3-tmp.jpg"/>
          <p:cNvPicPr>
            <a:picLocks noChangeAspect="1"/>
          </p:cNvPicPr>
          <p:nvPr/>
        </p:nvPicPr>
        <p:blipFill>
          <a:blip r:embed="rId2" cstate="print"/>
          <a:srcRect l="6688" t="4331" r="8263" b="6559"/>
          <a:stretch>
            <a:fillRect/>
          </a:stretch>
        </p:blipFill>
        <p:spPr>
          <a:xfrm>
            <a:off x="-72000" y="0"/>
            <a:ext cx="9216000" cy="682667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7544" y="332656"/>
            <a:ext cx="7992888" cy="1292662"/>
          </a:xfrm>
          <a:prstGeom prst="rect">
            <a:avLst/>
          </a:prstGeom>
        </p:spPr>
        <p:txBody>
          <a:bodyPr wrap="square">
            <a:spAutoFit/>
          </a:bodyPr>
          <a:lstStyle/>
          <a:p>
            <a:r>
              <a:rPr lang="en-US" sz="2400" dirty="0" err="1" smtClean="0">
                <a:solidFill>
                  <a:srgbClr val="FF0000"/>
                </a:solidFill>
              </a:rPr>
              <a:t>Hadron</a:t>
            </a:r>
            <a:r>
              <a:rPr lang="en-US" sz="2400" dirty="0" smtClean="0">
                <a:solidFill>
                  <a:srgbClr val="FF0000"/>
                </a:solidFill>
              </a:rPr>
              <a:t> Physics and Fundamental Interactions 2013</a:t>
            </a:r>
          </a:p>
          <a:p>
            <a:r>
              <a:rPr lang="es-ES_tradnl" dirty="0" smtClean="0"/>
              <a:t>Pedro González, Santiago Noguera, </a:t>
            </a:r>
            <a:r>
              <a:rPr lang="es-ES_tradnl" dirty="0" err="1" smtClean="0"/>
              <a:t>Alexandr</a:t>
            </a:r>
            <a:r>
              <a:rPr lang="es-ES_tradnl" dirty="0" smtClean="0"/>
              <a:t> </a:t>
            </a:r>
            <a:r>
              <a:rPr lang="es-ES_tradnl" dirty="0" err="1" smtClean="0"/>
              <a:t>Pimikov</a:t>
            </a:r>
            <a:r>
              <a:rPr lang="es-ES_tradnl" dirty="0" smtClean="0"/>
              <a:t>, Vicente </a:t>
            </a:r>
            <a:r>
              <a:rPr lang="es-ES_tradnl" dirty="0" err="1" smtClean="0"/>
              <a:t>Vento</a:t>
            </a:r>
            <a:r>
              <a:rPr lang="es-ES_tradnl" dirty="0" smtClean="0"/>
              <a:t> and Javier </a:t>
            </a:r>
            <a:r>
              <a:rPr lang="es-ES_tradnl" dirty="0" err="1" smtClean="0"/>
              <a:t>Vijande</a:t>
            </a:r>
            <a:r>
              <a:rPr lang="es-ES_tradnl" dirty="0" smtClean="0"/>
              <a:t>.</a:t>
            </a:r>
          </a:p>
          <a:p>
            <a:endParaRPr lang="en-US" dirty="0" smtClean="0"/>
          </a:p>
        </p:txBody>
      </p:sp>
      <p:pic>
        <p:nvPicPr>
          <p:cNvPr id="50178" name="Picture 2"/>
          <p:cNvPicPr>
            <a:picLocks noChangeAspect="1" noChangeArrowheads="1"/>
          </p:cNvPicPr>
          <p:nvPr/>
        </p:nvPicPr>
        <p:blipFill>
          <a:blip r:embed="rId2" cstate="print"/>
          <a:srcRect/>
          <a:stretch>
            <a:fillRect/>
          </a:stretch>
        </p:blipFill>
        <p:spPr bwMode="auto">
          <a:xfrm>
            <a:off x="467544" y="1628800"/>
            <a:ext cx="3133725" cy="2933700"/>
          </a:xfrm>
          <a:prstGeom prst="rect">
            <a:avLst/>
          </a:prstGeom>
          <a:noFill/>
          <a:ln w="9525">
            <a:noFill/>
            <a:miter lim="800000"/>
            <a:headEnd/>
            <a:tailEnd/>
          </a:ln>
        </p:spPr>
      </p:pic>
      <p:sp>
        <p:nvSpPr>
          <p:cNvPr id="4" name="3 Rectángulo"/>
          <p:cNvSpPr/>
          <p:nvPr/>
        </p:nvSpPr>
        <p:spPr>
          <a:xfrm>
            <a:off x="3923928" y="1268760"/>
            <a:ext cx="4572000" cy="3693319"/>
          </a:xfrm>
          <a:prstGeom prst="rect">
            <a:avLst/>
          </a:prstGeom>
        </p:spPr>
        <p:txBody>
          <a:bodyPr wrap="square">
            <a:spAutoFit/>
          </a:bodyPr>
          <a:lstStyle/>
          <a:p>
            <a:r>
              <a:rPr lang="en-US" dirty="0" smtClean="0"/>
              <a:t>The project has two fundamental lines of research: </a:t>
            </a:r>
            <a:r>
              <a:rPr lang="en-US" b="1" u="sng" dirty="0" smtClean="0">
                <a:solidFill>
                  <a:srgbClr val="002060"/>
                </a:solidFill>
              </a:rPr>
              <a:t>hadrons </a:t>
            </a:r>
          </a:p>
          <a:p>
            <a:endParaRPr lang="en-US" b="1" u="sng" dirty="0" smtClean="0">
              <a:solidFill>
                <a:srgbClr val="002060"/>
              </a:solidFill>
            </a:endParaRPr>
          </a:p>
          <a:p>
            <a:pPr algn="just"/>
            <a:r>
              <a:rPr lang="en-US" dirty="0" err="1" smtClean="0"/>
              <a:t>i</a:t>
            </a:r>
            <a:r>
              <a:rPr lang="en-US" dirty="0" smtClean="0"/>
              <a:t>) </a:t>
            </a:r>
            <a:r>
              <a:rPr lang="en-US" dirty="0" err="1" smtClean="0"/>
              <a:t>hadron</a:t>
            </a:r>
            <a:r>
              <a:rPr lang="en-US" dirty="0" smtClean="0"/>
              <a:t> structure, specially for</a:t>
            </a:r>
          </a:p>
          <a:p>
            <a:pPr algn="just"/>
            <a:r>
              <a:rPr lang="en-US" dirty="0" smtClean="0"/>
              <a:t>those hadrons associated with heavy quarks: charm and bottom; ii) the structure and phenomenology of exotic hadrons, </a:t>
            </a:r>
            <a:r>
              <a:rPr lang="en-US" dirty="0" err="1" smtClean="0"/>
              <a:t>multiquarks</a:t>
            </a:r>
            <a:r>
              <a:rPr lang="en-US" dirty="0" smtClean="0"/>
              <a:t> and </a:t>
            </a:r>
            <a:r>
              <a:rPr lang="en-US" dirty="0" err="1" smtClean="0"/>
              <a:t>glueballs</a:t>
            </a:r>
            <a:r>
              <a:rPr lang="en-US" dirty="0" smtClean="0"/>
              <a:t>; iii) deep inelastic scattering properties of nucleons and mesons; iv) nuclear interaction inside a medium; v) the behavior of hadrons at high temperatures and densities.</a:t>
            </a:r>
            <a:endParaRPr lang="en-US" b="1" u="sng" dirty="0" smtClean="0">
              <a:solidFill>
                <a:srgbClr val="002060"/>
              </a:solidFill>
            </a:endParaRPr>
          </a:p>
        </p:txBody>
      </p:sp>
      <p:sp>
        <p:nvSpPr>
          <p:cNvPr id="6" name="5 Rectángulo"/>
          <p:cNvSpPr/>
          <p:nvPr/>
        </p:nvSpPr>
        <p:spPr>
          <a:xfrm>
            <a:off x="467544" y="5085184"/>
            <a:ext cx="2016224" cy="646331"/>
          </a:xfrm>
          <a:prstGeom prst="rect">
            <a:avLst/>
          </a:prstGeom>
        </p:spPr>
        <p:txBody>
          <a:bodyPr wrap="square">
            <a:spAutoFit/>
          </a:bodyPr>
          <a:lstStyle/>
          <a:p>
            <a:endParaRPr lang="en-US" b="1" u="sng" dirty="0" smtClean="0">
              <a:solidFill>
                <a:srgbClr val="002060"/>
              </a:solidFill>
            </a:endParaRPr>
          </a:p>
          <a:p>
            <a:endParaRPr lang="en-US" b="1" u="sng" dirty="0" smtClean="0">
              <a:solidFill>
                <a:srgbClr val="002060"/>
              </a:solidFill>
            </a:endParaRPr>
          </a:p>
        </p:txBody>
      </p:sp>
      <p:sp>
        <p:nvSpPr>
          <p:cNvPr id="7" name="6 Rectángulo"/>
          <p:cNvSpPr/>
          <p:nvPr/>
        </p:nvSpPr>
        <p:spPr>
          <a:xfrm>
            <a:off x="251520" y="5013176"/>
            <a:ext cx="7776864" cy="1754326"/>
          </a:xfrm>
          <a:prstGeom prst="rect">
            <a:avLst/>
          </a:prstGeom>
        </p:spPr>
        <p:txBody>
          <a:bodyPr wrap="square">
            <a:spAutoFit/>
          </a:bodyPr>
          <a:lstStyle/>
          <a:p>
            <a:r>
              <a:rPr lang="es-ES_tradnl" dirty="0" smtClean="0"/>
              <a:t>… </a:t>
            </a:r>
            <a:r>
              <a:rPr lang="es-ES_tradnl" b="1" u="sng" dirty="0" smtClean="0">
                <a:solidFill>
                  <a:srgbClr val="002060"/>
                </a:solidFill>
              </a:rPr>
              <a:t>and </a:t>
            </a:r>
            <a:r>
              <a:rPr lang="es-ES_tradnl" b="1" u="sng" dirty="0" err="1" smtClean="0">
                <a:solidFill>
                  <a:srgbClr val="002060"/>
                </a:solidFill>
              </a:rPr>
              <a:t>monopoles</a:t>
            </a:r>
            <a:r>
              <a:rPr lang="es-ES_tradnl" b="1" u="sng" dirty="0" smtClean="0">
                <a:solidFill>
                  <a:srgbClr val="002060"/>
                </a:solidFill>
              </a:rPr>
              <a:t> </a:t>
            </a:r>
            <a:r>
              <a:rPr lang="es-ES_tradnl" dirty="0" err="1" smtClean="0"/>
              <a:t>study</a:t>
            </a:r>
            <a:r>
              <a:rPr lang="es-ES_tradnl" dirty="0" smtClean="0"/>
              <a:t> of </a:t>
            </a:r>
            <a:r>
              <a:rPr lang="es-ES_tradnl" dirty="0" err="1" smtClean="0"/>
              <a:t>magnetic</a:t>
            </a:r>
            <a:r>
              <a:rPr lang="es-ES_tradnl" dirty="0" smtClean="0"/>
              <a:t> </a:t>
            </a:r>
            <a:r>
              <a:rPr lang="en-US" dirty="0" smtClean="0"/>
              <a:t>monopoles and their detection. Gran Unified Theories and Strings allow for the existence of magnetic monopoles. We have studied recently the structure of monopoles from the theoretical point of view and their impact in the present LHC experiments </a:t>
            </a:r>
            <a:r>
              <a:rPr lang="en-US" sz="1600" b="1" dirty="0" smtClean="0">
                <a:solidFill>
                  <a:srgbClr val="00B050"/>
                </a:solidFill>
              </a:rPr>
              <a:t>(</a:t>
            </a:r>
            <a:r>
              <a:rPr lang="it-IT" sz="1600" b="1" dirty="0" smtClean="0">
                <a:solidFill>
                  <a:srgbClr val="00B050"/>
                </a:solidFill>
              </a:rPr>
              <a:t>Vicente Vento, Valentina Mantovani Sarti, arXiv:1306.4213 [hep-ph])</a:t>
            </a:r>
            <a:endParaRPr lang="es-ES_tradnl" sz="1600" b="1" dirty="0">
              <a:solidFill>
                <a:srgbClr val="00B05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136900"/>
            <a:ext cx="4709315" cy="3721100"/>
          </a:xfrm>
          <a:prstGeom prst="rect">
            <a:avLst/>
          </a:prstGeom>
        </p:spPr>
      </p:pic>
      <p:pic>
        <p:nvPicPr>
          <p:cNvPr id="7" name="Picture 6"/>
          <p:cNvPicPr>
            <a:picLocks noChangeAspect="1"/>
          </p:cNvPicPr>
          <p:nvPr/>
        </p:nvPicPr>
        <p:blipFill>
          <a:blip r:embed="rId3" cstate="print"/>
          <a:stretch>
            <a:fillRect/>
          </a:stretch>
        </p:blipFill>
        <p:spPr>
          <a:xfrm>
            <a:off x="4427984" y="0"/>
            <a:ext cx="4968552" cy="4686300"/>
          </a:xfrm>
          <a:prstGeom prst="rect">
            <a:avLst/>
          </a:prstGeom>
        </p:spPr>
      </p:pic>
      <p:sp>
        <p:nvSpPr>
          <p:cNvPr id="8" name="TextBox 7"/>
          <p:cNvSpPr txBox="1"/>
          <p:nvPr/>
        </p:nvSpPr>
        <p:spPr>
          <a:xfrm>
            <a:off x="296650" y="584054"/>
            <a:ext cx="3724096" cy="400110"/>
          </a:xfrm>
          <a:prstGeom prst="rect">
            <a:avLst/>
          </a:prstGeom>
          <a:noFill/>
        </p:spPr>
        <p:txBody>
          <a:bodyPr wrap="none" rtlCol="0">
            <a:spAutoFit/>
          </a:bodyPr>
          <a:lstStyle/>
          <a:p>
            <a:r>
              <a:rPr lang="es-ES_tradnl" sz="2000" b="1" dirty="0" err="1" smtClean="0">
                <a:solidFill>
                  <a:srgbClr val="C00000"/>
                </a:solidFill>
              </a:rPr>
              <a:t>Pion</a:t>
            </a:r>
            <a:r>
              <a:rPr lang="es-ES_tradnl" sz="2000" b="1" dirty="0" smtClean="0">
                <a:solidFill>
                  <a:srgbClr val="C00000"/>
                </a:solidFill>
              </a:rPr>
              <a:t> </a:t>
            </a:r>
            <a:r>
              <a:rPr lang="es-ES_tradnl" sz="2000" b="1" dirty="0" err="1" smtClean="0">
                <a:solidFill>
                  <a:srgbClr val="C00000"/>
                </a:solidFill>
              </a:rPr>
              <a:t>transition</a:t>
            </a:r>
            <a:r>
              <a:rPr lang="es-ES_tradnl" sz="2000" b="1" dirty="0" smtClean="0">
                <a:solidFill>
                  <a:srgbClr val="C00000"/>
                </a:solidFill>
              </a:rPr>
              <a:t> </a:t>
            </a:r>
            <a:r>
              <a:rPr lang="es-ES_tradnl" sz="2000" b="1" dirty="0" err="1" smtClean="0">
                <a:solidFill>
                  <a:srgbClr val="C00000"/>
                </a:solidFill>
              </a:rPr>
              <a:t>formfactor</a:t>
            </a:r>
            <a:endParaRPr lang="es-ES_tradnl" sz="2000" b="1" dirty="0">
              <a:solidFill>
                <a:srgbClr val="C00000"/>
              </a:solidFill>
            </a:endParaRPr>
          </a:p>
        </p:txBody>
      </p:sp>
      <p:sp>
        <p:nvSpPr>
          <p:cNvPr id="9" name="TextBox 8"/>
          <p:cNvSpPr txBox="1"/>
          <p:nvPr/>
        </p:nvSpPr>
        <p:spPr>
          <a:xfrm>
            <a:off x="179512" y="2564904"/>
            <a:ext cx="4132863" cy="615553"/>
          </a:xfrm>
          <a:prstGeom prst="rect">
            <a:avLst/>
          </a:prstGeom>
          <a:noFill/>
        </p:spPr>
        <p:txBody>
          <a:bodyPr wrap="none" rtlCol="0">
            <a:spAutoFit/>
          </a:bodyPr>
          <a:lstStyle/>
          <a:p>
            <a:r>
              <a:rPr lang="es-ES_tradnl" dirty="0" smtClean="0"/>
              <a:t> </a:t>
            </a:r>
            <a:r>
              <a:rPr lang="es-ES_tradnl" sz="1600" b="1" dirty="0" smtClean="0">
                <a:solidFill>
                  <a:srgbClr val="00B050"/>
                </a:solidFill>
              </a:rPr>
              <a:t>A. V. </a:t>
            </a:r>
            <a:r>
              <a:rPr lang="es-ES_tradnl" sz="1600" b="1" dirty="0" err="1" smtClean="0">
                <a:solidFill>
                  <a:srgbClr val="00B050"/>
                </a:solidFill>
              </a:rPr>
              <a:t>Pimikov</a:t>
            </a:r>
            <a:r>
              <a:rPr lang="es-ES_tradnl" sz="1600" b="1" dirty="0" smtClean="0">
                <a:solidFill>
                  <a:srgbClr val="00B050"/>
                </a:solidFill>
              </a:rPr>
              <a:t> et al.,, </a:t>
            </a:r>
            <a:r>
              <a:rPr lang="es-ES_tradnl" sz="1600" b="1" dirty="0" err="1" smtClean="0">
                <a:solidFill>
                  <a:srgbClr val="00B050"/>
                </a:solidFill>
              </a:rPr>
              <a:t>Phys</a:t>
            </a:r>
            <a:r>
              <a:rPr lang="es-ES_tradnl" sz="1600" b="1" dirty="0" smtClean="0">
                <a:solidFill>
                  <a:srgbClr val="00B050"/>
                </a:solidFill>
              </a:rPr>
              <a:t>. Rev. D 87,</a:t>
            </a:r>
          </a:p>
          <a:p>
            <a:r>
              <a:rPr lang="es-ES_tradnl" sz="1600" b="1" dirty="0" smtClean="0">
                <a:solidFill>
                  <a:srgbClr val="00B050"/>
                </a:solidFill>
              </a:rPr>
              <a:t>094025 (2013). </a:t>
            </a:r>
            <a:r>
              <a:rPr lang="es-ES_tradnl" sz="1600" b="1" dirty="0" err="1" smtClean="0">
                <a:solidFill>
                  <a:srgbClr val="00B050"/>
                </a:solidFill>
              </a:rPr>
              <a:t>using</a:t>
            </a:r>
            <a:r>
              <a:rPr lang="es-ES_tradnl" sz="1600" b="1" dirty="0" smtClean="0">
                <a:solidFill>
                  <a:srgbClr val="00B050"/>
                </a:solidFill>
              </a:rPr>
              <a:t> </a:t>
            </a:r>
            <a:r>
              <a:rPr lang="es-ES_tradnl" sz="1600" b="1" dirty="0" err="1" smtClean="0">
                <a:solidFill>
                  <a:srgbClr val="00B050"/>
                </a:solidFill>
              </a:rPr>
              <a:t>sum</a:t>
            </a:r>
            <a:r>
              <a:rPr lang="es-ES_tradnl" sz="1600" b="1" dirty="0" smtClean="0">
                <a:solidFill>
                  <a:srgbClr val="00B050"/>
                </a:solidFill>
              </a:rPr>
              <a:t> rules</a:t>
            </a:r>
            <a:endParaRPr lang="es-ES_tradnl" sz="1600" b="1" dirty="0">
              <a:solidFill>
                <a:srgbClr val="00B050"/>
              </a:solidFill>
            </a:endParaRPr>
          </a:p>
        </p:txBody>
      </p:sp>
      <p:sp>
        <p:nvSpPr>
          <p:cNvPr id="10" name="TextBox 9"/>
          <p:cNvSpPr txBox="1"/>
          <p:nvPr/>
        </p:nvSpPr>
        <p:spPr>
          <a:xfrm>
            <a:off x="4716016" y="4797152"/>
            <a:ext cx="3888432" cy="830997"/>
          </a:xfrm>
          <a:prstGeom prst="rect">
            <a:avLst/>
          </a:prstGeom>
          <a:noFill/>
        </p:spPr>
        <p:txBody>
          <a:bodyPr wrap="square" rtlCol="0">
            <a:spAutoFit/>
          </a:bodyPr>
          <a:lstStyle/>
          <a:p>
            <a:r>
              <a:rPr lang="es-ES_tradnl" sz="1600" b="1" dirty="0" smtClean="0">
                <a:solidFill>
                  <a:srgbClr val="00B050"/>
                </a:solidFill>
              </a:rPr>
              <a:t>Noguera et al.,  </a:t>
            </a:r>
            <a:r>
              <a:rPr lang="es-ES_tradnl" sz="1600" b="1" dirty="0" err="1" smtClean="0">
                <a:solidFill>
                  <a:srgbClr val="00B050"/>
                </a:solidFill>
              </a:rPr>
              <a:t>arXiv</a:t>
            </a:r>
            <a:r>
              <a:rPr lang="es-ES_tradnl" sz="1600" b="1" dirty="0" smtClean="0">
                <a:solidFill>
                  <a:srgbClr val="00B050"/>
                </a:solidFill>
              </a:rPr>
              <a:t>:</a:t>
            </a:r>
          </a:p>
          <a:p>
            <a:r>
              <a:rPr lang="es-ES_tradnl" sz="1600" b="1" dirty="0" smtClean="0">
                <a:solidFill>
                  <a:srgbClr val="00B050"/>
                </a:solidFill>
              </a:rPr>
              <a:t>1311.3595 [</a:t>
            </a:r>
            <a:r>
              <a:rPr lang="es-ES_tradnl" sz="1600" b="1" dirty="0" err="1" smtClean="0">
                <a:solidFill>
                  <a:srgbClr val="00B050"/>
                </a:solidFill>
              </a:rPr>
              <a:t>hep-ph</a:t>
            </a:r>
            <a:r>
              <a:rPr lang="es-ES_tradnl" sz="1600" b="1" dirty="0" smtClean="0">
                <a:solidFill>
                  <a:srgbClr val="00B050"/>
                </a:solidFill>
              </a:rPr>
              <a:t>]</a:t>
            </a:r>
            <a:r>
              <a:rPr lang="es-ES_tradnl" sz="1600" b="1" dirty="0" err="1" smtClean="0">
                <a:solidFill>
                  <a:srgbClr val="00B050"/>
                </a:solidFill>
              </a:rPr>
              <a:t>using</a:t>
            </a:r>
            <a:r>
              <a:rPr lang="es-ES_tradnl" sz="1600" b="1" dirty="0" smtClean="0">
                <a:solidFill>
                  <a:srgbClr val="00B050"/>
                </a:solidFill>
              </a:rPr>
              <a:t> </a:t>
            </a:r>
            <a:r>
              <a:rPr lang="es-ES_tradnl" sz="1600" b="1" dirty="0" err="1" smtClean="0">
                <a:solidFill>
                  <a:srgbClr val="00B050"/>
                </a:solidFill>
              </a:rPr>
              <a:t>nonlinear</a:t>
            </a:r>
            <a:r>
              <a:rPr lang="es-ES_tradnl" sz="1600" b="1" dirty="0" smtClean="0">
                <a:solidFill>
                  <a:srgbClr val="00B050"/>
                </a:solidFill>
              </a:rPr>
              <a:t> </a:t>
            </a:r>
            <a:r>
              <a:rPr lang="es-ES_tradnl" sz="1600" b="1" dirty="0" err="1" smtClean="0">
                <a:solidFill>
                  <a:srgbClr val="00B050"/>
                </a:solidFill>
              </a:rPr>
              <a:t>models</a:t>
            </a:r>
            <a:endParaRPr lang="es-ES_tradnl" sz="1600" b="1" dirty="0">
              <a:solidFill>
                <a:srgbClr val="00B050"/>
              </a:solidFill>
            </a:endParaRPr>
          </a:p>
        </p:txBody>
      </p:sp>
      <p:pic>
        <p:nvPicPr>
          <p:cNvPr id="11" name="Picture 10"/>
          <p:cNvPicPr>
            <a:picLocks noChangeAspect="1"/>
          </p:cNvPicPr>
          <p:nvPr/>
        </p:nvPicPr>
        <p:blipFill>
          <a:blip r:embed="rId4" cstate="print"/>
          <a:stretch>
            <a:fillRect/>
          </a:stretch>
        </p:blipFill>
        <p:spPr>
          <a:xfrm>
            <a:off x="296650" y="953386"/>
            <a:ext cx="3633961" cy="1698034"/>
          </a:xfrm>
          <a:prstGeom prst="rect">
            <a:avLst/>
          </a:prstGeom>
        </p:spPr>
      </p:pic>
      <p:sp>
        <p:nvSpPr>
          <p:cNvPr id="12" name="11 Flecha arriba"/>
          <p:cNvSpPr/>
          <p:nvPr/>
        </p:nvSpPr>
        <p:spPr>
          <a:xfrm>
            <a:off x="7668344" y="4437112"/>
            <a:ext cx="45719"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24461" y="923330"/>
            <a:ext cx="8704820" cy="2924010"/>
          </a:xfrm>
          <a:prstGeom prst="rect">
            <a:avLst/>
          </a:prstGeom>
        </p:spPr>
      </p:pic>
      <p:sp>
        <p:nvSpPr>
          <p:cNvPr id="3" name="TextBox 2"/>
          <p:cNvSpPr txBox="1"/>
          <p:nvPr/>
        </p:nvSpPr>
        <p:spPr>
          <a:xfrm>
            <a:off x="251521" y="0"/>
            <a:ext cx="8533720" cy="1415772"/>
          </a:xfrm>
          <a:prstGeom prst="rect">
            <a:avLst/>
          </a:prstGeom>
          <a:noFill/>
        </p:spPr>
        <p:txBody>
          <a:bodyPr wrap="square" rtlCol="0">
            <a:spAutoFit/>
          </a:bodyPr>
          <a:lstStyle/>
          <a:p>
            <a:r>
              <a:rPr lang="es-ES_tradnl" dirty="0" smtClean="0"/>
              <a:t>As </a:t>
            </a:r>
            <a:r>
              <a:rPr lang="es-ES_tradnl" dirty="0" err="1" smtClean="0"/>
              <a:t>matter</a:t>
            </a:r>
            <a:r>
              <a:rPr lang="es-ES_tradnl" dirty="0" smtClean="0"/>
              <a:t> </a:t>
            </a:r>
            <a:r>
              <a:rPr lang="es-ES_tradnl" dirty="0" err="1" smtClean="0"/>
              <a:t>gets</a:t>
            </a:r>
            <a:r>
              <a:rPr lang="es-ES_tradnl" dirty="0" smtClean="0"/>
              <a:t> </a:t>
            </a:r>
            <a:r>
              <a:rPr lang="es-ES_tradnl" dirty="0" err="1" smtClean="0"/>
              <a:t>compressed</a:t>
            </a:r>
            <a:r>
              <a:rPr lang="es-ES_tradnl" dirty="0" smtClean="0"/>
              <a:t> </a:t>
            </a:r>
            <a:r>
              <a:rPr lang="es-ES_tradnl" dirty="0" err="1" smtClean="0"/>
              <a:t>density</a:t>
            </a:r>
            <a:r>
              <a:rPr lang="es-ES_tradnl" dirty="0" smtClean="0"/>
              <a:t> ~ 1/R</a:t>
            </a:r>
            <a:r>
              <a:rPr lang="es-ES_tradnl" baseline="30000" dirty="0" smtClean="0"/>
              <a:t>3</a:t>
            </a:r>
            <a:r>
              <a:rPr lang="es-ES_tradnl" dirty="0" smtClean="0"/>
              <a:t> quarks in </a:t>
            </a:r>
            <a:r>
              <a:rPr lang="es-ES_tradnl" dirty="0" err="1" smtClean="0"/>
              <a:t>the</a:t>
            </a:r>
            <a:r>
              <a:rPr lang="es-ES_tradnl" dirty="0" smtClean="0"/>
              <a:t> </a:t>
            </a:r>
            <a:r>
              <a:rPr lang="es-ES_tradnl" dirty="0" err="1" smtClean="0"/>
              <a:t>lowest</a:t>
            </a:r>
            <a:r>
              <a:rPr lang="es-ES_tradnl" dirty="0" smtClean="0"/>
              <a:t> band mix </a:t>
            </a:r>
            <a:r>
              <a:rPr lang="es-ES_tradnl" dirty="0" err="1" smtClean="0"/>
              <a:t>with</a:t>
            </a:r>
            <a:r>
              <a:rPr lang="es-ES_tradnl" dirty="0" smtClean="0"/>
              <a:t> quarks in </a:t>
            </a:r>
            <a:r>
              <a:rPr lang="es-ES_tradnl" dirty="0" err="1" smtClean="0"/>
              <a:t>the</a:t>
            </a:r>
            <a:r>
              <a:rPr lang="es-ES_tradnl" dirty="0" smtClean="0"/>
              <a:t> </a:t>
            </a:r>
            <a:r>
              <a:rPr lang="es-ES_tradnl" dirty="0" err="1" smtClean="0"/>
              <a:t>first</a:t>
            </a:r>
            <a:r>
              <a:rPr lang="es-ES_tradnl" dirty="0" smtClean="0"/>
              <a:t> </a:t>
            </a:r>
            <a:r>
              <a:rPr lang="es-ES_tradnl" dirty="0" err="1" smtClean="0"/>
              <a:t>excited</a:t>
            </a:r>
            <a:r>
              <a:rPr lang="es-ES_tradnl" dirty="0" smtClean="0"/>
              <a:t> band </a:t>
            </a:r>
            <a:r>
              <a:rPr lang="es-ES_tradnl" dirty="0" err="1" smtClean="0"/>
              <a:t>leading</a:t>
            </a:r>
            <a:r>
              <a:rPr lang="es-ES_tradnl" dirty="0" smtClean="0"/>
              <a:t> </a:t>
            </a:r>
            <a:r>
              <a:rPr lang="es-ES_tradnl" dirty="0" err="1" smtClean="0"/>
              <a:t>to</a:t>
            </a:r>
            <a:r>
              <a:rPr lang="es-ES_tradnl" dirty="0" smtClean="0"/>
              <a:t> a </a:t>
            </a:r>
            <a:r>
              <a:rPr lang="es-ES_tradnl" dirty="0" err="1" smtClean="0"/>
              <a:t>delocalization</a:t>
            </a:r>
            <a:r>
              <a:rPr lang="es-ES_tradnl" dirty="0" smtClean="0"/>
              <a:t> of </a:t>
            </a:r>
            <a:r>
              <a:rPr lang="es-ES_tradnl" dirty="0" err="1" smtClean="0"/>
              <a:t>baryon</a:t>
            </a:r>
            <a:r>
              <a:rPr lang="es-ES_tradnl" dirty="0" smtClean="0"/>
              <a:t> </a:t>
            </a:r>
            <a:r>
              <a:rPr lang="es-ES_tradnl" dirty="0" err="1" smtClean="0"/>
              <a:t>number</a:t>
            </a:r>
            <a:r>
              <a:rPr lang="es-ES_tradnl" dirty="0" smtClean="0"/>
              <a:t> </a:t>
            </a:r>
            <a:r>
              <a:rPr lang="es-ES_tradnl" dirty="0" err="1" smtClean="0"/>
              <a:t>called</a:t>
            </a:r>
            <a:r>
              <a:rPr lang="es-ES_tradnl" dirty="0" smtClean="0"/>
              <a:t> B= ½ </a:t>
            </a:r>
            <a:r>
              <a:rPr lang="es-ES_tradnl" dirty="0" err="1" smtClean="0"/>
              <a:t>phase</a:t>
            </a:r>
            <a:r>
              <a:rPr lang="es-ES_tradnl" dirty="0" smtClean="0"/>
              <a:t>, </a:t>
            </a:r>
            <a:r>
              <a:rPr lang="es-ES_tradnl" dirty="0" err="1" smtClean="0"/>
              <a:t>further</a:t>
            </a:r>
            <a:r>
              <a:rPr lang="es-ES_tradnl" dirty="0" smtClean="0"/>
              <a:t> </a:t>
            </a:r>
            <a:r>
              <a:rPr lang="es-ES_tradnl" dirty="0" err="1" smtClean="0"/>
              <a:t>compression</a:t>
            </a:r>
            <a:r>
              <a:rPr lang="es-ES_tradnl" dirty="0" smtClean="0"/>
              <a:t> leads </a:t>
            </a:r>
            <a:r>
              <a:rPr lang="es-ES_tradnl" dirty="0" err="1" smtClean="0"/>
              <a:t>to</a:t>
            </a:r>
            <a:r>
              <a:rPr lang="es-ES_tradnl" dirty="0" smtClean="0"/>
              <a:t> </a:t>
            </a:r>
            <a:r>
              <a:rPr lang="es-ES_tradnl" dirty="0" err="1" smtClean="0"/>
              <a:t>deconfinement</a:t>
            </a:r>
            <a:r>
              <a:rPr lang="es-ES_tradnl" dirty="0" smtClean="0"/>
              <a:t> </a:t>
            </a:r>
            <a:r>
              <a:rPr lang="es-ES_tradnl" sz="1600" dirty="0" smtClean="0">
                <a:solidFill>
                  <a:srgbClr val="00B050"/>
                </a:solidFill>
              </a:rPr>
              <a:t>(</a:t>
            </a:r>
            <a:r>
              <a:rPr lang="it-IT" sz="1600" b="1" dirty="0" smtClean="0">
                <a:solidFill>
                  <a:srgbClr val="00B050"/>
                </a:solidFill>
              </a:rPr>
              <a:t>Valentina Mantovani Sarti, Vicente Vento., arXiv:1309.0639 [nucl-th]. Phys. Lett. B in press</a:t>
            </a:r>
            <a:r>
              <a:rPr lang="it-IT" sz="1600" dirty="0" smtClean="0">
                <a:solidFill>
                  <a:srgbClr val="00B050"/>
                </a:solidFill>
              </a:rPr>
              <a:t>)</a:t>
            </a:r>
            <a:endParaRPr lang="es-ES_tradnl" sz="1600" dirty="0">
              <a:solidFill>
                <a:srgbClr val="00B050"/>
              </a:solidFill>
            </a:endParaRPr>
          </a:p>
        </p:txBody>
      </p:sp>
      <p:pic>
        <p:nvPicPr>
          <p:cNvPr id="4" name="Picture 3"/>
          <p:cNvPicPr>
            <a:picLocks noChangeAspect="1"/>
          </p:cNvPicPr>
          <p:nvPr/>
        </p:nvPicPr>
        <p:blipFill>
          <a:blip r:embed="rId3" cstate="print"/>
          <a:stretch>
            <a:fillRect/>
          </a:stretch>
        </p:blipFill>
        <p:spPr>
          <a:xfrm>
            <a:off x="179248" y="4023484"/>
            <a:ext cx="8785240" cy="2720216"/>
          </a:xfrm>
          <a:prstGeom prst="rect">
            <a:avLst/>
          </a:prstGeom>
        </p:spPr>
      </p:pic>
      <p:sp>
        <p:nvSpPr>
          <p:cNvPr id="5" name="TextBox 4"/>
          <p:cNvSpPr txBox="1"/>
          <p:nvPr/>
        </p:nvSpPr>
        <p:spPr>
          <a:xfrm>
            <a:off x="3374392" y="4496289"/>
            <a:ext cx="1366217" cy="369332"/>
          </a:xfrm>
          <a:prstGeom prst="rect">
            <a:avLst/>
          </a:prstGeom>
          <a:noFill/>
        </p:spPr>
        <p:txBody>
          <a:bodyPr wrap="square" rtlCol="0">
            <a:spAutoFit/>
          </a:bodyPr>
          <a:lstStyle/>
          <a:p>
            <a:r>
              <a:rPr lang="es-ES_tradnl" dirty="0" err="1" smtClean="0"/>
              <a:t>Excited</a:t>
            </a:r>
            <a:r>
              <a:rPr lang="es-ES_tradnl" dirty="0" smtClean="0"/>
              <a:t> </a:t>
            </a:r>
            <a:r>
              <a:rPr lang="es-ES_tradnl" dirty="0" err="1" smtClean="0"/>
              <a:t>band</a:t>
            </a:r>
            <a:endParaRPr lang="es-ES_tradnl" dirty="0"/>
          </a:p>
        </p:txBody>
      </p:sp>
      <p:sp>
        <p:nvSpPr>
          <p:cNvPr id="7" name="TextBox 6"/>
          <p:cNvSpPr txBox="1"/>
          <p:nvPr/>
        </p:nvSpPr>
        <p:spPr>
          <a:xfrm>
            <a:off x="3671042" y="5469713"/>
            <a:ext cx="1371965" cy="369332"/>
          </a:xfrm>
          <a:prstGeom prst="rect">
            <a:avLst/>
          </a:prstGeom>
          <a:noFill/>
        </p:spPr>
        <p:txBody>
          <a:bodyPr wrap="none" rtlCol="0">
            <a:spAutoFit/>
          </a:bodyPr>
          <a:lstStyle/>
          <a:p>
            <a:r>
              <a:rPr lang="es-ES_tradnl" dirty="0" err="1" smtClean="0"/>
              <a:t>Lowest</a:t>
            </a:r>
            <a:r>
              <a:rPr lang="es-ES_tradnl" dirty="0" smtClean="0"/>
              <a:t> </a:t>
            </a:r>
            <a:r>
              <a:rPr lang="es-ES_tradnl" dirty="0" err="1" smtClean="0"/>
              <a:t>band</a:t>
            </a:r>
            <a:endParaRPr lang="es-ES_tradnl" dirty="0"/>
          </a:p>
        </p:txBody>
      </p:sp>
      <p:sp>
        <p:nvSpPr>
          <p:cNvPr id="8" name="7 Rectángulo"/>
          <p:cNvSpPr/>
          <p:nvPr/>
        </p:nvSpPr>
        <p:spPr>
          <a:xfrm>
            <a:off x="6300192" y="4149080"/>
            <a:ext cx="2843808" cy="1323439"/>
          </a:xfrm>
          <a:prstGeom prst="rect">
            <a:avLst/>
          </a:prstGeom>
        </p:spPr>
        <p:txBody>
          <a:bodyPr wrap="square">
            <a:spAutoFit/>
          </a:bodyPr>
          <a:lstStyle/>
          <a:p>
            <a:r>
              <a:rPr lang="it-IT" sz="1600" b="1" dirty="0" smtClean="0">
                <a:solidFill>
                  <a:srgbClr val="00B050"/>
                </a:solidFill>
              </a:rPr>
              <a:t>Valentina Mantovani Sarti, Byung-Yoon Park, Vicente Vento. Int.J.Mod.Phys. A28 (2013) </a:t>
            </a:r>
            <a:r>
              <a:rPr lang="es-ES_tradnl" sz="1600" b="1" dirty="0" smtClean="0">
                <a:solidFill>
                  <a:srgbClr val="00B050"/>
                </a:solidFill>
              </a:rPr>
              <a:t>27, 1350136</a:t>
            </a:r>
            <a:endParaRPr lang="es-ES_tradnl" sz="1600" b="1" dirty="0">
              <a:solidFill>
                <a:srgbClr val="00B05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t="5451"/>
          <a:stretch>
            <a:fillRect/>
          </a:stretch>
        </p:blipFill>
        <p:spPr>
          <a:xfrm>
            <a:off x="936301" y="1"/>
            <a:ext cx="7598870" cy="2540172"/>
          </a:xfrm>
          <a:prstGeom prst="rect">
            <a:avLst/>
          </a:prstGeom>
        </p:spPr>
      </p:pic>
      <p:sp>
        <p:nvSpPr>
          <p:cNvPr id="3" name="TextBox 2"/>
          <p:cNvSpPr txBox="1"/>
          <p:nvPr/>
        </p:nvSpPr>
        <p:spPr>
          <a:xfrm>
            <a:off x="546948" y="2669962"/>
            <a:ext cx="7988222" cy="646331"/>
          </a:xfrm>
          <a:prstGeom prst="rect">
            <a:avLst/>
          </a:prstGeom>
          <a:noFill/>
        </p:spPr>
        <p:txBody>
          <a:bodyPr wrap="square" rtlCol="0">
            <a:spAutoFit/>
          </a:bodyPr>
          <a:lstStyle/>
          <a:p>
            <a:r>
              <a:rPr lang="es-ES_tradnl" dirty="0" err="1" smtClean="0"/>
              <a:t>Observation</a:t>
            </a:r>
            <a:r>
              <a:rPr lang="es-ES_tradnl" dirty="0" smtClean="0"/>
              <a:t>: linear </a:t>
            </a:r>
            <a:r>
              <a:rPr lang="es-ES_tradnl" dirty="0" err="1" smtClean="0"/>
              <a:t>relation</a:t>
            </a:r>
            <a:r>
              <a:rPr lang="es-ES_tradnl" dirty="0" smtClean="0"/>
              <a:t> </a:t>
            </a:r>
            <a:r>
              <a:rPr lang="es-ES_tradnl" dirty="0" err="1" smtClean="0"/>
              <a:t>between</a:t>
            </a:r>
            <a:r>
              <a:rPr lang="es-ES_tradnl" dirty="0" smtClean="0"/>
              <a:t> EMC </a:t>
            </a:r>
            <a:r>
              <a:rPr lang="es-ES_tradnl" dirty="0" err="1" smtClean="0"/>
              <a:t>slope</a:t>
            </a:r>
            <a:r>
              <a:rPr lang="es-ES_tradnl" dirty="0" smtClean="0"/>
              <a:t> and short </a:t>
            </a:r>
            <a:r>
              <a:rPr lang="es-ES_tradnl" dirty="0" err="1" smtClean="0"/>
              <a:t>range</a:t>
            </a:r>
            <a:r>
              <a:rPr lang="es-ES_tradnl" dirty="0" smtClean="0"/>
              <a:t> </a:t>
            </a:r>
            <a:r>
              <a:rPr lang="es-ES_tradnl" dirty="0" err="1" smtClean="0"/>
              <a:t>correlations</a:t>
            </a:r>
            <a:r>
              <a:rPr lang="es-ES_tradnl" dirty="0" smtClean="0"/>
              <a:t>  </a:t>
            </a:r>
            <a:r>
              <a:rPr lang="es-ES_tradnl" dirty="0" err="1" smtClean="0"/>
              <a:t>is</a:t>
            </a:r>
            <a:r>
              <a:rPr lang="es-ES_tradnl" dirty="0" smtClean="0"/>
              <a:t> </a:t>
            </a:r>
            <a:r>
              <a:rPr lang="es-ES_tradnl" dirty="0" err="1" smtClean="0"/>
              <a:t>too</a:t>
            </a:r>
            <a:r>
              <a:rPr lang="es-ES_tradnl" dirty="0" smtClean="0"/>
              <a:t> </a:t>
            </a:r>
            <a:r>
              <a:rPr lang="es-ES_tradnl" dirty="0" err="1" smtClean="0"/>
              <a:t>confirmed</a:t>
            </a:r>
            <a:r>
              <a:rPr lang="es-ES_tradnl" dirty="0" smtClean="0"/>
              <a:t> </a:t>
            </a:r>
            <a:r>
              <a:rPr lang="es-ES_tradnl" dirty="0" err="1" smtClean="0"/>
              <a:t>from</a:t>
            </a:r>
            <a:r>
              <a:rPr lang="es-ES_tradnl" dirty="0" smtClean="0"/>
              <a:t> a x-</a:t>
            </a:r>
            <a:r>
              <a:rPr lang="es-ES_tradnl" dirty="0" err="1" smtClean="0"/>
              <a:t>rescaling</a:t>
            </a:r>
            <a:r>
              <a:rPr lang="es-ES_tradnl" dirty="0" smtClean="0"/>
              <a:t> </a:t>
            </a:r>
            <a:r>
              <a:rPr lang="es-ES_tradnl" dirty="0" err="1" smtClean="0"/>
              <a:t>analysis</a:t>
            </a:r>
            <a:r>
              <a:rPr lang="es-ES_tradnl" dirty="0" smtClean="0"/>
              <a:t> </a:t>
            </a:r>
          </a:p>
        </p:txBody>
      </p:sp>
      <p:pic>
        <p:nvPicPr>
          <p:cNvPr id="4" name="Picture 3"/>
          <p:cNvPicPr>
            <a:picLocks noChangeAspect="1"/>
          </p:cNvPicPr>
          <p:nvPr/>
        </p:nvPicPr>
        <p:blipFill>
          <a:blip r:embed="rId3" cstate="print"/>
          <a:stretch>
            <a:fillRect/>
          </a:stretch>
        </p:blipFill>
        <p:spPr>
          <a:xfrm>
            <a:off x="395536" y="3356992"/>
            <a:ext cx="7704856" cy="2765286"/>
          </a:xfrm>
          <a:prstGeom prst="rect">
            <a:avLst/>
          </a:prstGeom>
        </p:spPr>
      </p:pic>
      <p:sp>
        <p:nvSpPr>
          <p:cNvPr id="6" name="5 Rectángulo"/>
          <p:cNvSpPr/>
          <p:nvPr/>
        </p:nvSpPr>
        <p:spPr>
          <a:xfrm>
            <a:off x="179512" y="6309320"/>
            <a:ext cx="8676456" cy="338554"/>
          </a:xfrm>
          <a:prstGeom prst="rect">
            <a:avLst/>
          </a:prstGeom>
        </p:spPr>
        <p:txBody>
          <a:bodyPr wrap="square">
            <a:spAutoFit/>
          </a:bodyPr>
          <a:lstStyle/>
          <a:p>
            <a:r>
              <a:rPr lang="es-ES_tradnl" sz="1600" b="1" dirty="0" smtClean="0">
                <a:solidFill>
                  <a:srgbClr val="00B050"/>
                </a:solidFill>
              </a:rPr>
              <a:t>C.A. García Canal, T. </a:t>
            </a:r>
            <a:r>
              <a:rPr lang="es-ES_tradnl" sz="1600" b="1" dirty="0" err="1" smtClean="0">
                <a:solidFill>
                  <a:srgbClr val="00B050"/>
                </a:solidFill>
              </a:rPr>
              <a:t>Tarutina</a:t>
            </a:r>
            <a:r>
              <a:rPr lang="es-ES_tradnl" sz="1600" b="1" dirty="0" smtClean="0">
                <a:solidFill>
                  <a:srgbClr val="00B050"/>
                </a:solidFill>
              </a:rPr>
              <a:t>, Vicente </a:t>
            </a:r>
            <a:r>
              <a:rPr lang="es-ES_tradnl" sz="1600" b="1" dirty="0" err="1" smtClean="0">
                <a:solidFill>
                  <a:srgbClr val="00B050"/>
                </a:solidFill>
              </a:rPr>
              <a:t>Vento</a:t>
            </a:r>
            <a:r>
              <a:rPr lang="es-ES_tradnl" sz="1600" b="1" dirty="0" smtClean="0">
                <a:solidFill>
                  <a:srgbClr val="00B050"/>
                </a:solidFill>
              </a:rPr>
              <a:t>. </a:t>
            </a:r>
            <a:r>
              <a:rPr lang="es-ES_tradnl" sz="1600" b="1" dirty="0" err="1" smtClean="0">
                <a:solidFill>
                  <a:srgbClr val="00B050"/>
                </a:solidFill>
              </a:rPr>
              <a:t>Eur.Phys.J</a:t>
            </a:r>
            <a:r>
              <a:rPr lang="es-ES_tradnl" sz="1600" b="1" dirty="0" smtClean="0">
                <a:solidFill>
                  <a:srgbClr val="00B050"/>
                </a:solidFill>
              </a:rPr>
              <a:t>. A49 (2013) 105</a:t>
            </a:r>
            <a:endParaRPr lang="es-ES_tradnl" sz="1600" b="1" dirty="0">
              <a:solidFill>
                <a:srgbClr val="00B05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nvGraphicFramePr>
        <p:xfrm>
          <a:off x="0" y="-315416"/>
          <a:ext cx="8964488" cy="7173416"/>
        </p:xfrm>
        <a:graphic>
          <a:graphicData uri="http://schemas.openxmlformats.org/presentationml/2006/ole">
            <p:oleObj spid="_x0000_s62469" name="Documento" r:id="rId3" imgW="6999745" imgH="8462429" progId="Word.Document.12">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nvGraphicFramePr>
        <p:xfrm>
          <a:off x="179512" y="0"/>
          <a:ext cx="8784976" cy="6858000"/>
        </p:xfrm>
        <a:graphic>
          <a:graphicData uri="http://schemas.openxmlformats.org/presentationml/2006/ole">
            <p:oleObj spid="_x0000_s63490" name="Documento" r:id="rId3" imgW="6083425" imgH="8115862" progId="Word.Document.12">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395536" y="188640"/>
            <a:ext cx="7467600" cy="3384376"/>
          </a:xfrm>
        </p:spPr>
        <p:txBody>
          <a:bodyPr>
            <a:normAutofit fontScale="92500" lnSpcReduction="10000"/>
          </a:bodyPr>
          <a:lstStyle/>
          <a:p>
            <a:r>
              <a:rPr lang="en-US" sz="2000" dirty="0" smtClean="0"/>
              <a:t>José Adolfo de </a:t>
            </a:r>
            <a:r>
              <a:rPr lang="en-US" sz="2000" dirty="0" err="1" smtClean="0"/>
              <a:t>Azcárraga</a:t>
            </a:r>
            <a:r>
              <a:rPr lang="en-US" sz="2000" dirty="0" smtClean="0"/>
              <a:t> </a:t>
            </a:r>
            <a:r>
              <a:rPr lang="en-US" sz="2000" dirty="0" err="1" smtClean="0"/>
              <a:t>Feliu</a:t>
            </a:r>
            <a:r>
              <a:rPr lang="en-US" sz="2000" dirty="0" smtClean="0"/>
              <a:t>:  </a:t>
            </a:r>
            <a:r>
              <a:rPr lang="en-US" sz="2000" dirty="0" err="1" smtClean="0"/>
              <a:t>Presidente</a:t>
            </a:r>
            <a:r>
              <a:rPr lang="en-US" sz="2000" dirty="0" smtClean="0"/>
              <a:t> de la RSEF </a:t>
            </a:r>
          </a:p>
          <a:p>
            <a:r>
              <a:rPr lang="en-US" sz="2000" dirty="0" smtClean="0"/>
              <a:t>Miguel Angel </a:t>
            </a:r>
            <a:r>
              <a:rPr lang="en-US" sz="2000" dirty="0" err="1" smtClean="0"/>
              <a:t>Sanchis</a:t>
            </a:r>
            <a:r>
              <a:rPr lang="en-US" sz="2000" dirty="0" smtClean="0"/>
              <a:t> Lozano: </a:t>
            </a:r>
            <a:r>
              <a:rPr lang="en-US" sz="2000" dirty="0" err="1" smtClean="0"/>
              <a:t>Vicepresidente</a:t>
            </a:r>
            <a:r>
              <a:rPr lang="en-US" sz="2000" dirty="0" smtClean="0"/>
              <a:t> de la RSEF</a:t>
            </a:r>
            <a:endParaRPr lang="es-ES" sz="2000" dirty="0" smtClean="0"/>
          </a:p>
          <a:p>
            <a:r>
              <a:rPr lang="es-ES" sz="2000" dirty="0" smtClean="0"/>
              <a:t>Albert </a:t>
            </a:r>
            <a:r>
              <a:rPr lang="es-ES" sz="2000" dirty="0" err="1" smtClean="0"/>
              <a:t>Aparici</a:t>
            </a:r>
            <a:r>
              <a:rPr lang="es-ES" sz="2000" dirty="0" smtClean="0"/>
              <a:t> </a:t>
            </a:r>
            <a:r>
              <a:rPr lang="es-ES" sz="2000" dirty="0" err="1" smtClean="0"/>
              <a:t>Benages</a:t>
            </a:r>
            <a:r>
              <a:rPr lang="es-ES" sz="2000" dirty="0" smtClean="0"/>
              <a:t>: Premio </a:t>
            </a:r>
            <a:r>
              <a:rPr lang="es-ES" sz="2000" dirty="0" err="1" smtClean="0"/>
              <a:t>Opinion</a:t>
            </a:r>
            <a:r>
              <a:rPr lang="es-ES" sz="2000" dirty="0" smtClean="0"/>
              <a:t> Innovadora organizado por la UV y el diario Las  Provincias</a:t>
            </a:r>
          </a:p>
          <a:p>
            <a:r>
              <a:rPr lang="es-ES" sz="2000" dirty="0" smtClean="0"/>
              <a:t>Gonzalo J. Olmo: </a:t>
            </a:r>
            <a:r>
              <a:rPr lang="en-US" sz="2000" dirty="0" smtClean="0"/>
              <a:t>group of Outstanding Referees of the Physical Review and Physical Review Letters journals (2013)</a:t>
            </a:r>
            <a:endParaRPr lang="es-ES" sz="2000" dirty="0" smtClean="0"/>
          </a:p>
          <a:p>
            <a:r>
              <a:rPr lang="pt-BR" sz="2000" dirty="0" smtClean="0"/>
              <a:t>Jorge Martín Camalich: Premio Extraordinário Doctorado 2013 (la </a:t>
            </a:r>
            <a:r>
              <a:rPr lang="pt-BR" sz="2000" dirty="0" err="1" smtClean="0"/>
              <a:t>tesis</a:t>
            </a:r>
            <a:r>
              <a:rPr lang="pt-BR" sz="2000" dirty="0" smtClean="0"/>
              <a:t> </a:t>
            </a:r>
            <a:r>
              <a:rPr lang="pt-BR" sz="2000" dirty="0" err="1" smtClean="0"/>
              <a:t>doctoral</a:t>
            </a:r>
            <a:r>
              <a:rPr lang="pt-BR" sz="2000" dirty="0" smtClean="0"/>
              <a:t> </a:t>
            </a:r>
            <a:r>
              <a:rPr lang="pt-BR" sz="2000" dirty="0" err="1" smtClean="0"/>
              <a:t>también</a:t>
            </a:r>
            <a:r>
              <a:rPr lang="pt-BR" sz="2000" dirty="0" smtClean="0"/>
              <a:t> </a:t>
            </a:r>
            <a:r>
              <a:rPr lang="pt-BR" sz="2000" dirty="0" err="1" smtClean="0"/>
              <a:t>fue</a:t>
            </a:r>
            <a:r>
              <a:rPr lang="pt-BR" sz="2000" dirty="0" smtClean="0"/>
              <a:t> premiada por la </a:t>
            </a:r>
            <a:r>
              <a:rPr lang="es-ES" sz="2000" dirty="0" smtClean="0"/>
              <a:t>división nuclear de la EPS en el área de física nuclear y teórica)</a:t>
            </a:r>
          </a:p>
          <a:p>
            <a:r>
              <a:rPr lang="es-ES" sz="2000" dirty="0" smtClean="0"/>
              <a:t>Andrea </a:t>
            </a:r>
            <a:r>
              <a:rPr lang="es-ES" sz="2000" dirty="0" err="1" smtClean="0"/>
              <a:t>Donini</a:t>
            </a:r>
            <a:r>
              <a:rPr lang="es-ES" sz="2000" dirty="0" smtClean="0"/>
              <a:t>: Se ha </a:t>
            </a:r>
            <a:r>
              <a:rPr lang="es-ES_tradnl" sz="2000" dirty="0" smtClean="0"/>
              <a:t>incorporado</a:t>
            </a:r>
            <a:r>
              <a:rPr lang="es-ES" sz="2000" dirty="0" smtClean="0"/>
              <a:t> definitivamente en la RPT del IFIC</a:t>
            </a:r>
            <a:endParaRPr lang="en-US" sz="2000" dirty="0" smtClean="0"/>
          </a:p>
          <a:p>
            <a:pPr>
              <a:buNone/>
            </a:pPr>
            <a:endParaRPr lang="es-ES" sz="2000" dirty="0"/>
          </a:p>
        </p:txBody>
      </p:sp>
      <p:sp>
        <p:nvSpPr>
          <p:cNvPr id="4" name="3 CuadroTexto"/>
          <p:cNvSpPr txBox="1"/>
          <p:nvPr/>
        </p:nvSpPr>
        <p:spPr>
          <a:xfrm>
            <a:off x="611560" y="4077072"/>
            <a:ext cx="7344816" cy="1938992"/>
          </a:xfrm>
          <a:prstGeom prst="rect">
            <a:avLst/>
          </a:prstGeom>
          <a:noFill/>
        </p:spPr>
        <p:txBody>
          <a:bodyPr wrap="square" rtlCol="0">
            <a:spAutoFit/>
          </a:bodyPr>
          <a:lstStyle/>
          <a:p>
            <a:pPr>
              <a:buFont typeface="Arial" pitchFamily="34" charset="0"/>
              <a:buChar char="•"/>
            </a:pPr>
            <a:r>
              <a:rPr lang="en-US" sz="2000" dirty="0" smtClean="0"/>
              <a:t> DFT ha </a:t>
            </a:r>
            <a:r>
              <a:rPr lang="es-ES_tradnl" sz="2000" dirty="0" smtClean="0"/>
              <a:t>participado</a:t>
            </a:r>
            <a:r>
              <a:rPr lang="en-US" sz="2000" dirty="0" smtClean="0"/>
              <a:t> activamente en el </a:t>
            </a:r>
            <a:r>
              <a:rPr lang="en-US" sz="2000" dirty="0" err="1" smtClean="0"/>
              <a:t>Programa</a:t>
            </a:r>
            <a:r>
              <a:rPr lang="en-US" sz="2000" dirty="0" smtClean="0"/>
              <a:t> de         </a:t>
            </a:r>
            <a:r>
              <a:rPr lang="en-US" sz="2000" dirty="0" err="1" smtClean="0"/>
              <a:t>Seminarios</a:t>
            </a:r>
            <a:r>
              <a:rPr lang="en-US" sz="2000" dirty="0" smtClean="0"/>
              <a:t> (IVICFA) &amp; Colloquia del IFIC  </a:t>
            </a:r>
          </a:p>
          <a:p>
            <a:endParaRPr lang="en-US" sz="2000" dirty="0" smtClean="0"/>
          </a:p>
          <a:p>
            <a:pPr algn="just">
              <a:buFont typeface="Arial" pitchFamily="34" charset="0"/>
              <a:buChar char="•"/>
            </a:pPr>
            <a:r>
              <a:rPr lang="en-US" sz="2000" dirty="0" smtClean="0"/>
              <a:t> </a:t>
            </a:r>
            <a:r>
              <a:rPr lang="en-US" sz="2000" dirty="0" err="1" smtClean="0"/>
              <a:t>Participado</a:t>
            </a:r>
            <a:r>
              <a:rPr lang="en-US" sz="2000" dirty="0" smtClean="0"/>
              <a:t> en la </a:t>
            </a:r>
            <a:r>
              <a:rPr lang="en-US" sz="2000" dirty="0" err="1" smtClean="0"/>
              <a:t>organización</a:t>
            </a:r>
            <a:r>
              <a:rPr lang="en-US" sz="2000" dirty="0" smtClean="0"/>
              <a:t> de: </a:t>
            </a:r>
          </a:p>
          <a:p>
            <a:pPr algn="just"/>
            <a:endParaRPr lang="en-US" sz="2000" dirty="0" smtClean="0"/>
          </a:p>
          <a:p>
            <a:pPr algn="just"/>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nvGraphicFramePr>
        <p:xfrm>
          <a:off x="45950" y="-5899"/>
          <a:ext cx="9134562" cy="6863899"/>
        </p:xfrm>
        <a:graphic>
          <a:graphicData uri="http://schemas.openxmlformats.org/presentationml/2006/ole">
            <p:oleObj spid="_x0000_s72706" name="Acrobat Document" r:id="rId3" imgW="7542857" imgH="5668166" progId="AcroExch.Document.7">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nvGraphicFramePr>
        <p:xfrm>
          <a:off x="-468560" y="0"/>
          <a:ext cx="10009112" cy="7029400"/>
        </p:xfrm>
        <a:graphic>
          <a:graphicData uri="http://schemas.openxmlformats.org/presentationml/2006/ole">
            <p:oleObj spid="_x0000_s74754" name="Acrobat Document" r:id="rId3" imgW="8019048" imgH="5668166" progId="AcroExch.Document.7">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a:hlinkClick r:id="" action="ppaction://ole?verb=0"/>
          </p:cNvPr>
          <p:cNvGraphicFramePr>
            <a:graphicFrameLocks noChangeAspect="1"/>
          </p:cNvGraphicFramePr>
          <p:nvPr/>
        </p:nvGraphicFramePr>
        <p:xfrm>
          <a:off x="-106" y="0"/>
          <a:ext cx="9144744" cy="6858000"/>
        </p:xfrm>
        <a:graphic>
          <a:graphicData uri="http://schemas.openxmlformats.org/presentationml/2006/ole">
            <p:oleObj spid="_x0000_s124930" name="Presentación" r:id="rId3" imgW="6501541" imgH="4875353" progId="PowerPoint.Show.8">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a:hlinkClick r:id="" action="ppaction://ole?verb=0"/>
          </p:cNvPr>
          <p:cNvGraphicFramePr>
            <a:graphicFrameLocks noChangeAspect="1"/>
          </p:cNvGraphicFramePr>
          <p:nvPr/>
        </p:nvGraphicFramePr>
        <p:xfrm>
          <a:off x="-106" y="0"/>
          <a:ext cx="9144744" cy="6858000"/>
        </p:xfrm>
        <a:graphic>
          <a:graphicData uri="http://schemas.openxmlformats.org/presentationml/2006/ole">
            <p:oleObj spid="_x0000_s125954" name="Presentación" r:id="rId3" imgW="6501541" imgH="4875353" progId="PowerPoint.Show.12">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0" y="6351"/>
            <a:ext cx="9144000" cy="765806"/>
          </a:xfrm>
          <a:prstGeom prst="rect">
            <a:avLst/>
          </a:prstGeom>
          <a:solidFill>
            <a:srgbClr val="BBE0E3"/>
          </a:solidFill>
          <a:ln w="36000">
            <a:noFill/>
            <a:round/>
            <a:headEnd/>
            <a:tailEnd/>
          </a:ln>
        </p:spPr>
        <p:txBody>
          <a:bodyPr lIns="162000" tIns="226800" rIns="162000" bIns="226800">
            <a:spAutoFit/>
          </a:bodyPr>
          <a:lstStyle/>
          <a:p>
            <a:r>
              <a:rPr lang="es-ES" sz="2000" b="1" dirty="0" smtClean="0"/>
              <a:t>Física teórica nuclear y de muchos cuerpos</a:t>
            </a:r>
            <a:endParaRPr lang="es-ES" sz="2000" b="1" dirty="0"/>
          </a:p>
        </p:txBody>
      </p:sp>
      <p:sp>
        <p:nvSpPr>
          <p:cNvPr id="59395" name="Text Box 2"/>
          <p:cNvSpPr txBox="1">
            <a:spLocks noChangeArrowheads="1"/>
          </p:cNvSpPr>
          <p:nvPr/>
        </p:nvSpPr>
        <p:spPr bwMode="auto">
          <a:xfrm>
            <a:off x="179513" y="908051"/>
            <a:ext cx="8496944" cy="1424109"/>
          </a:xfrm>
          <a:prstGeom prst="rect">
            <a:avLst/>
          </a:prstGeom>
          <a:noFill/>
          <a:ln w="36000">
            <a:noFill/>
            <a:round/>
            <a:headEnd/>
            <a:tailEnd/>
          </a:ln>
        </p:spPr>
        <p:txBody>
          <a:bodyPr wrap="square" lIns="90000" tIns="46800" rIns="90000" bIns="46800">
            <a:spAutoFit/>
          </a:bodyPr>
          <a:lstStyle/>
          <a:p>
            <a:pPr algn="l" eaLnBrk="1" hangingPunct="1">
              <a:lnSpc>
                <a:spcPct val="120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FF0000"/>
                </a:solidFill>
                <a:latin typeface="Arial" pitchFamily="34" charset="0"/>
              </a:rPr>
              <a:t>Members</a:t>
            </a:r>
            <a:r>
              <a:rPr lang="en-US" b="1" dirty="0" smtClean="0">
                <a:solidFill>
                  <a:srgbClr val="FF0000"/>
                </a:solidFill>
                <a:latin typeface="Arial" pitchFamily="34" charset="0"/>
              </a:rPr>
              <a:t>: </a:t>
            </a:r>
            <a:r>
              <a:rPr lang="en-US" b="1" dirty="0" smtClean="0">
                <a:solidFill>
                  <a:srgbClr val="000000"/>
                </a:solidFill>
                <a:latin typeface="Arial" pitchFamily="34" charset="0"/>
              </a:rPr>
              <a:t> </a:t>
            </a:r>
            <a:r>
              <a:rPr lang="en-US" b="1" dirty="0">
                <a:solidFill>
                  <a:srgbClr val="008000"/>
                </a:solidFill>
                <a:latin typeface="Arial" pitchFamily="34" charset="0"/>
              </a:rPr>
              <a:t>E. </a:t>
            </a:r>
            <a:r>
              <a:rPr lang="en-US" b="1" dirty="0" err="1">
                <a:solidFill>
                  <a:srgbClr val="008000"/>
                </a:solidFill>
                <a:latin typeface="Arial" pitchFamily="34" charset="0"/>
              </a:rPr>
              <a:t>Oset</a:t>
            </a:r>
            <a:r>
              <a:rPr lang="en-US" b="1" dirty="0">
                <a:solidFill>
                  <a:srgbClr val="008000"/>
                </a:solidFill>
                <a:latin typeface="Arial" pitchFamily="34" charset="0"/>
              </a:rPr>
              <a:t>, </a:t>
            </a:r>
            <a:r>
              <a:rPr lang="en-US" b="1" dirty="0" smtClean="0">
                <a:solidFill>
                  <a:srgbClr val="008000"/>
                </a:solidFill>
                <a:latin typeface="Arial" pitchFamily="34" charset="0"/>
              </a:rPr>
              <a:t>J. Navarro, J. </a:t>
            </a:r>
            <a:r>
              <a:rPr lang="en-US" b="1" dirty="0" err="1" smtClean="0">
                <a:solidFill>
                  <a:srgbClr val="008000"/>
                </a:solidFill>
                <a:latin typeface="Arial" pitchFamily="34" charset="0"/>
              </a:rPr>
              <a:t>Ros</a:t>
            </a:r>
            <a:r>
              <a:rPr lang="en-US" b="1" dirty="0" smtClean="0">
                <a:solidFill>
                  <a:srgbClr val="008000"/>
                </a:solidFill>
                <a:latin typeface="Arial" pitchFamily="34" charset="0"/>
              </a:rPr>
              <a:t>, M</a:t>
            </a:r>
            <a:r>
              <a:rPr lang="en-US" b="1" dirty="0">
                <a:solidFill>
                  <a:srgbClr val="008000"/>
                </a:solidFill>
                <a:latin typeface="Arial" pitchFamily="34" charset="0"/>
              </a:rPr>
              <a:t>. J. Vicente-</a:t>
            </a:r>
            <a:r>
              <a:rPr lang="en-US" b="1" dirty="0" err="1">
                <a:solidFill>
                  <a:srgbClr val="008000"/>
                </a:solidFill>
                <a:latin typeface="Arial" pitchFamily="34" charset="0"/>
              </a:rPr>
              <a:t>Vacas</a:t>
            </a:r>
            <a:r>
              <a:rPr lang="en-US" b="1" dirty="0">
                <a:solidFill>
                  <a:srgbClr val="008000"/>
                </a:solidFill>
                <a:latin typeface="Arial" pitchFamily="34" charset="0"/>
              </a:rPr>
              <a:t>, J. </a:t>
            </a:r>
            <a:r>
              <a:rPr lang="en-US" b="1" dirty="0" smtClean="0">
                <a:solidFill>
                  <a:srgbClr val="008000"/>
                </a:solidFill>
                <a:latin typeface="Arial" pitchFamily="34" charset="0"/>
              </a:rPr>
              <a:t>Nieves, L</a:t>
            </a:r>
            <a:r>
              <a:rPr lang="en-US" b="1" dirty="0">
                <a:solidFill>
                  <a:srgbClr val="008000"/>
                </a:solidFill>
                <a:latin typeface="Arial" pitchFamily="34" charset="0"/>
              </a:rPr>
              <a:t>. </a:t>
            </a:r>
            <a:r>
              <a:rPr lang="en-US" b="1" dirty="0" smtClean="0">
                <a:solidFill>
                  <a:srgbClr val="008000"/>
                </a:solidFill>
                <a:latin typeface="Arial" pitchFamily="34" charset="0"/>
              </a:rPr>
              <a:t>Alvarez-</a:t>
            </a:r>
            <a:r>
              <a:rPr lang="en-US" b="1" dirty="0" err="1" smtClean="0">
                <a:solidFill>
                  <a:srgbClr val="008000"/>
                </a:solidFill>
                <a:latin typeface="Arial" pitchFamily="34" charset="0"/>
              </a:rPr>
              <a:t>Ruso</a:t>
            </a:r>
            <a:r>
              <a:rPr lang="en-US" b="1" dirty="0" smtClean="0">
                <a:solidFill>
                  <a:srgbClr val="008000"/>
                </a:solidFill>
                <a:latin typeface="Arial" pitchFamily="34" charset="0"/>
              </a:rPr>
              <a:t> </a:t>
            </a:r>
            <a:r>
              <a:rPr lang="en-US" b="1" dirty="0">
                <a:solidFill>
                  <a:srgbClr val="000000"/>
                </a:solidFill>
                <a:latin typeface="Arial" pitchFamily="34" charset="0"/>
              </a:rPr>
              <a:t>(</a:t>
            </a:r>
            <a:r>
              <a:rPr lang="en-US" b="1" dirty="0" err="1">
                <a:solidFill>
                  <a:srgbClr val="000000"/>
                </a:solidFill>
                <a:latin typeface="Arial" pitchFamily="34" charset="0"/>
              </a:rPr>
              <a:t>RyC</a:t>
            </a:r>
            <a:r>
              <a:rPr lang="en-US" b="1" dirty="0">
                <a:solidFill>
                  <a:srgbClr val="000000"/>
                </a:solidFill>
                <a:latin typeface="Arial" pitchFamily="34" charset="0"/>
              </a:rPr>
              <a:t>),</a:t>
            </a:r>
            <a:r>
              <a:rPr lang="en-US" b="1" dirty="0">
                <a:solidFill>
                  <a:srgbClr val="008000"/>
                </a:solidFill>
                <a:latin typeface="Arial" pitchFamily="34" charset="0"/>
              </a:rPr>
              <a:t> </a:t>
            </a:r>
            <a:r>
              <a:rPr lang="en-US" b="1" dirty="0" smtClean="0">
                <a:solidFill>
                  <a:srgbClr val="008000"/>
                </a:solidFill>
                <a:latin typeface="Arial" pitchFamily="34" charset="0"/>
              </a:rPr>
              <a:t> </a:t>
            </a:r>
            <a:r>
              <a:rPr lang="en-US" b="1" dirty="0">
                <a:solidFill>
                  <a:srgbClr val="008000"/>
                </a:solidFill>
                <a:latin typeface="Arial" pitchFamily="34" charset="0"/>
              </a:rPr>
              <a:t>T. </a:t>
            </a:r>
            <a:r>
              <a:rPr lang="en-US" b="1" dirty="0" err="1" smtClean="0">
                <a:solidFill>
                  <a:srgbClr val="008000"/>
                </a:solidFill>
                <a:latin typeface="Arial" pitchFamily="34" charset="0"/>
              </a:rPr>
              <a:t>Ledwig</a:t>
            </a:r>
            <a:r>
              <a:rPr lang="en-US" b="1" dirty="0" smtClean="0">
                <a:solidFill>
                  <a:srgbClr val="000000"/>
                </a:solidFill>
                <a:latin typeface="Arial" pitchFamily="34" charset="0"/>
              </a:rPr>
              <a:t> (</a:t>
            </a:r>
            <a:r>
              <a:rPr lang="en-US" b="1" dirty="0" err="1" smtClean="0">
                <a:solidFill>
                  <a:srgbClr val="000000"/>
                </a:solidFill>
                <a:latin typeface="Arial" pitchFamily="34" charset="0"/>
              </a:rPr>
              <a:t>pdoc</a:t>
            </a:r>
            <a:r>
              <a:rPr lang="en-US" b="1" dirty="0" smtClean="0">
                <a:solidFill>
                  <a:srgbClr val="000000"/>
                </a:solidFill>
                <a:latin typeface="Arial" pitchFamily="34" charset="0"/>
              </a:rPr>
              <a:t>),</a:t>
            </a:r>
            <a:r>
              <a:rPr lang="en-US" b="1" dirty="0" smtClean="0">
                <a:solidFill>
                  <a:srgbClr val="008000"/>
                </a:solidFill>
                <a:latin typeface="Arial" pitchFamily="34" charset="0"/>
              </a:rPr>
              <a:t> T. Uchino </a:t>
            </a:r>
            <a:r>
              <a:rPr lang="en-US" b="1" dirty="0" smtClean="0">
                <a:solidFill>
                  <a:srgbClr val="000000"/>
                </a:solidFill>
                <a:latin typeface="Arial" pitchFamily="34" charset="0"/>
              </a:rPr>
              <a:t>(</a:t>
            </a:r>
            <a:r>
              <a:rPr lang="en-US" b="1" dirty="0" err="1" smtClean="0">
                <a:solidFill>
                  <a:srgbClr val="000000"/>
                </a:solidFill>
                <a:latin typeface="Arial" pitchFamily="34" charset="0"/>
              </a:rPr>
              <a:t>pdoc</a:t>
            </a:r>
            <a:r>
              <a:rPr lang="en-US" b="1" dirty="0" smtClean="0">
                <a:solidFill>
                  <a:srgbClr val="000000"/>
                </a:solidFill>
                <a:latin typeface="Arial" pitchFamily="34" charset="0"/>
              </a:rPr>
              <a:t>),</a:t>
            </a:r>
            <a:r>
              <a:rPr lang="es-ES" b="1" dirty="0" smtClean="0">
                <a:solidFill>
                  <a:srgbClr val="007033"/>
                </a:solidFill>
                <a:latin typeface="Arial" pitchFamily="34" charset="0"/>
                <a:cs typeface="Arial" pitchFamily="34" charset="0"/>
              </a:rPr>
              <a:t> </a:t>
            </a:r>
            <a:r>
              <a:rPr lang="en-US" b="1" dirty="0" smtClean="0">
                <a:solidFill>
                  <a:srgbClr val="008000"/>
                </a:solidFill>
                <a:latin typeface="Arial" pitchFamily="34" charset="0"/>
              </a:rPr>
              <a:t>J. </a:t>
            </a:r>
            <a:r>
              <a:rPr lang="en-US" b="1" dirty="0" err="1">
                <a:solidFill>
                  <a:srgbClr val="008000"/>
                </a:solidFill>
                <a:latin typeface="Arial" pitchFamily="34" charset="0"/>
              </a:rPr>
              <a:t>Garzón</a:t>
            </a:r>
            <a:r>
              <a:rPr lang="en-US" b="1" dirty="0">
                <a:solidFill>
                  <a:srgbClr val="008000"/>
                </a:solidFill>
                <a:latin typeface="Arial" pitchFamily="34" charset="0"/>
              </a:rPr>
              <a:t> </a:t>
            </a:r>
            <a:r>
              <a:rPr lang="en-US" b="1" dirty="0">
                <a:solidFill>
                  <a:srgbClr val="000000"/>
                </a:solidFill>
                <a:latin typeface="Arial" pitchFamily="34" charset="0"/>
              </a:rPr>
              <a:t>(doc),</a:t>
            </a:r>
            <a:r>
              <a:rPr lang="en-US" b="1" dirty="0">
                <a:solidFill>
                  <a:srgbClr val="008000"/>
                </a:solidFill>
                <a:latin typeface="Arial" pitchFamily="34" charset="0"/>
              </a:rPr>
              <a:t> F. </a:t>
            </a:r>
            <a:r>
              <a:rPr lang="en-US" b="1" dirty="0" err="1">
                <a:solidFill>
                  <a:srgbClr val="008000"/>
                </a:solidFill>
                <a:latin typeface="Arial" pitchFamily="34" charset="0"/>
              </a:rPr>
              <a:t>Aceti</a:t>
            </a:r>
            <a:r>
              <a:rPr lang="en-US" b="1" dirty="0">
                <a:solidFill>
                  <a:srgbClr val="008000"/>
                </a:solidFill>
                <a:latin typeface="Arial" pitchFamily="34" charset="0"/>
              </a:rPr>
              <a:t> </a:t>
            </a:r>
            <a:r>
              <a:rPr lang="en-US" b="1" dirty="0">
                <a:solidFill>
                  <a:srgbClr val="000000"/>
                </a:solidFill>
                <a:latin typeface="Arial" pitchFamily="34" charset="0"/>
              </a:rPr>
              <a:t>(doc),</a:t>
            </a:r>
            <a:r>
              <a:rPr lang="en-US" b="1" dirty="0">
                <a:solidFill>
                  <a:srgbClr val="008000"/>
                </a:solidFill>
                <a:latin typeface="Arial" pitchFamily="34" charset="0"/>
              </a:rPr>
              <a:t> En Wang </a:t>
            </a:r>
            <a:r>
              <a:rPr lang="en-US" b="1" dirty="0">
                <a:solidFill>
                  <a:srgbClr val="000000"/>
                </a:solidFill>
                <a:latin typeface="Arial" pitchFamily="34" charset="0"/>
              </a:rPr>
              <a:t>(doc),</a:t>
            </a:r>
            <a:r>
              <a:rPr lang="en-US" b="1" dirty="0">
                <a:solidFill>
                  <a:srgbClr val="008000"/>
                </a:solidFill>
                <a:latin typeface="Arial" pitchFamily="34" charset="0"/>
              </a:rPr>
              <a:t> C. Hidalgo </a:t>
            </a:r>
            <a:r>
              <a:rPr lang="en-US" b="1" dirty="0">
                <a:solidFill>
                  <a:srgbClr val="000000"/>
                </a:solidFill>
                <a:latin typeface="Arial" pitchFamily="34" charset="0"/>
              </a:rPr>
              <a:t>(doc), </a:t>
            </a:r>
            <a:r>
              <a:rPr lang="en-US" b="1" dirty="0" smtClean="0">
                <a:solidFill>
                  <a:srgbClr val="000000"/>
                </a:solidFill>
                <a:latin typeface="Arial" pitchFamily="34" charset="0"/>
              </a:rPr>
              <a:t> </a:t>
            </a:r>
            <a:r>
              <a:rPr lang="en-US" b="1" dirty="0" smtClean="0">
                <a:solidFill>
                  <a:srgbClr val="008000"/>
                </a:solidFill>
                <a:latin typeface="Arial" pitchFamily="34" charset="0"/>
              </a:rPr>
              <a:t>C.W</a:t>
            </a:r>
            <a:r>
              <a:rPr lang="en-US" b="1" dirty="0">
                <a:solidFill>
                  <a:srgbClr val="008000"/>
                </a:solidFill>
                <a:latin typeface="Arial" pitchFamily="34" charset="0"/>
              </a:rPr>
              <a:t>. </a:t>
            </a:r>
            <a:r>
              <a:rPr lang="en-US" b="1" dirty="0" smtClean="0">
                <a:solidFill>
                  <a:srgbClr val="008000"/>
                </a:solidFill>
                <a:latin typeface="Arial" pitchFamily="34" charset="0"/>
              </a:rPr>
              <a:t>Xiao </a:t>
            </a:r>
            <a:r>
              <a:rPr lang="en-US" b="1" dirty="0" smtClean="0">
                <a:solidFill>
                  <a:srgbClr val="000000"/>
                </a:solidFill>
                <a:latin typeface="Arial" pitchFamily="34" charset="0"/>
              </a:rPr>
              <a:t>(doc)</a:t>
            </a:r>
            <a:r>
              <a:rPr lang="en-US" b="1" dirty="0" smtClean="0">
                <a:solidFill>
                  <a:srgbClr val="008000"/>
                </a:solidFill>
                <a:latin typeface="Arial" pitchFamily="34" charset="0"/>
              </a:rPr>
              <a:t>, A. Hiller</a:t>
            </a:r>
            <a:r>
              <a:rPr lang="en-US" b="1" dirty="0" smtClean="0">
                <a:solidFill>
                  <a:srgbClr val="000000"/>
                </a:solidFill>
                <a:latin typeface="Arial" pitchFamily="34" charset="0"/>
              </a:rPr>
              <a:t> (doc)</a:t>
            </a:r>
            <a:r>
              <a:rPr lang="en-US" b="1" dirty="0" smtClean="0">
                <a:solidFill>
                  <a:srgbClr val="008000"/>
                </a:solidFill>
                <a:latin typeface="Arial" pitchFamily="34" charset="0"/>
              </a:rPr>
              <a:t>, J. </a:t>
            </a:r>
            <a:r>
              <a:rPr lang="en-US" b="1" dirty="0" err="1" smtClean="0">
                <a:solidFill>
                  <a:srgbClr val="008000"/>
                </a:solidFill>
                <a:latin typeface="Arial" pitchFamily="34" charset="0"/>
              </a:rPr>
              <a:t>Morais</a:t>
            </a:r>
            <a:r>
              <a:rPr lang="en-US" b="1" dirty="0" smtClean="0">
                <a:solidFill>
                  <a:srgbClr val="008000"/>
                </a:solidFill>
                <a:latin typeface="Arial" pitchFamily="34" charset="0"/>
              </a:rPr>
              <a:t> </a:t>
            </a:r>
            <a:r>
              <a:rPr lang="en-US" b="1" dirty="0" smtClean="0">
                <a:solidFill>
                  <a:srgbClr val="000000"/>
                </a:solidFill>
                <a:latin typeface="Arial" pitchFamily="34" charset="0"/>
              </a:rPr>
              <a:t>(doc)</a:t>
            </a:r>
            <a:endParaRPr lang="en-US" b="1" dirty="0">
              <a:solidFill>
                <a:srgbClr val="000000"/>
              </a:solidFill>
              <a:latin typeface="Arial" pitchFamily="34" charset="0"/>
            </a:endParaRPr>
          </a:p>
        </p:txBody>
      </p:sp>
      <p:sp>
        <p:nvSpPr>
          <p:cNvPr id="59396" name="Text Box 3"/>
          <p:cNvSpPr txBox="1">
            <a:spLocks noChangeArrowheads="1"/>
          </p:cNvSpPr>
          <p:nvPr/>
        </p:nvSpPr>
        <p:spPr bwMode="auto">
          <a:xfrm>
            <a:off x="322262" y="2204864"/>
            <a:ext cx="8821738" cy="4415697"/>
          </a:xfrm>
          <a:prstGeom prst="rect">
            <a:avLst/>
          </a:prstGeom>
          <a:noFill/>
          <a:ln w="36000">
            <a:noFill/>
            <a:round/>
            <a:headEnd/>
            <a:tailEnd/>
          </a:ln>
        </p:spPr>
        <p:txBody>
          <a:bodyPr wrap="square" lIns="90000" tIns="46800" rIns="90000" bIns="46800">
            <a:spAutoFit/>
          </a:bodyPr>
          <a:lstStyle/>
          <a:p>
            <a:pPr algn="l" eaLnBrk="1" hangingPunct="1">
              <a:lnSpc>
                <a:spcPct val="120000"/>
              </a:lnSpc>
              <a:buClr>
                <a:srgbClr val="FF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FF0000"/>
                </a:solidFill>
                <a:latin typeface="Arial" pitchFamily="34" charset="0"/>
              </a:rPr>
              <a:t>Topics:</a:t>
            </a:r>
          </a:p>
          <a:p>
            <a:pPr algn="l" eaLnBrk="1" hangingPunct="1">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000000"/>
                </a:solidFill>
                <a:latin typeface="Arial" pitchFamily="34" charset="0"/>
              </a:rPr>
              <a:t> Dynamically generated three-</a:t>
            </a:r>
            <a:r>
              <a:rPr lang="en-US" b="1" dirty="0" err="1">
                <a:solidFill>
                  <a:srgbClr val="000000"/>
                </a:solidFill>
                <a:latin typeface="Arial" pitchFamily="34" charset="0"/>
              </a:rPr>
              <a:t>hadron</a:t>
            </a:r>
            <a:r>
              <a:rPr lang="en-US" b="1" dirty="0">
                <a:solidFill>
                  <a:srgbClr val="000000"/>
                </a:solidFill>
                <a:latin typeface="Arial" pitchFamily="34" charset="0"/>
              </a:rPr>
              <a:t> resonances</a:t>
            </a:r>
            <a:r>
              <a:rPr lang="en-US" b="1" dirty="0">
                <a:solidFill>
                  <a:srgbClr val="008000"/>
                </a:solidFill>
              </a:rPr>
              <a:t> </a:t>
            </a:r>
          </a:p>
          <a:p>
            <a:pPr algn="l" eaLnBrk="1" hangingPunct="1">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t> </a:t>
            </a:r>
            <a:r>
              <a:rPr lang="en-US" b="1" dirty="0">
                <a:latin typeface="Arial" pitchFamily="34" charset="0"/>
              </a:rPr>
              <a:t>Finite volume treatment of  scattering of hadrons and limits to phase shifts extraction from lattice QCD </a:t>
            </a:r>
            <a:endParaRPr lang="en-US" b="1" dirty="0">
              <a:solidFill>
                <a:srgbClr val="000000"/>
              </a:solidFill>
              <a:latin typeface="Arial" pitchFamily="34" charset="0"/>
            </a:endParaRPr>
          </a:p>
          <a:p>
            <a:pPr algn="l" eaLnBrk="1" hangingPunct="1">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000000"/>
                </a:solidFill>
                <a:latin typeface="Arial" pitchFamily="34" charset="0"/>
              </a:rPr>
              <a:t> </a:t>
            </a:r>
            <a:r>
              <a:rPr lang="en-US" b="1" dirty="0" err="1">
                <a:solidFill>
                  <a:srgbClr val="000000"/>
                </a:solidFill>
                <a:latin typeface="Arial" pitchFamily="34" charset="0"/>
              </a:rPr>
              <a:t>Hadron</a:t>
            </a:r>
            <a:r>
              <a:rPr lang="en-US" b="1" dirty="0">
                <a:solidFill>
                  <a:srgbClr val="000000"/>
                </a:solidFill>
                <a:latin typeface="Arial" pitchFamily="34" charset="0"/>
              </a:rPr>
              <a:t> properties (spectroscopy, magnetic moments, form factors)</a:t>
            </a:r>
            <a:r>
              <a:rPr lang="ar-SA" b="1" dirty="0" smtClean="0">
                <a:solidFill>
                  <a:srgbClr val="000000"/>
                </a:solidFill>
                <a:latin typeface="Arial" pitchFamily="34" charset="0"/>
              </a:rPr>
              <a:t>‏</a:t>
            </a:r>
            <a:r>
              <a:rPr lang="es-ES_tradnl" b="1" dirty="0" smtClean="0">
                <a:solidFill>
                  <a:srgbClr val="000000"/>
                </a:solidFill>
                <a:latin typeface="Arial" pitchFamily="34" charset="0"/>
              </a:rPr>
              <a:t> in </a:t>
            </a:r>
            <a:r>
              <a:rPr lang="es-ES_tradnl" b="1" dirty="0" err="1" smtClean="0">
                <a:solidFill>
                  <a:srgbClr val="000000"/>
                </a:solidFill>
                <a:latin typeface="Arial" pitchFamily="34" charset="0"/>
              </a:rPr>
              <a:t>the</a:t>
            </a:r>
            <a:r>
              <a:rPr lang="es-ES_tradnl" b="1" dirty="0" smtClean="0">
                <a:solidFill>
                  <a:srgbClr val="000000"/>
                </a:solidFill>
                <a:latin typeface="Arial" pitchFamily="34" charset="0"/>
              </a:rPr>
              <a:t> free </a:t>
            </a:r>
            <a:r>
              <a:rPr lang="es-ES_tradnl" b="1" dirty="0" err="1" smtClean="0">
                <a:solidFill>
                  <a:srgbClr val="000000"/>
                </a:solidFill>
                <a:latin typeface="Arial" pitchFamily="34" charset="0"/>
              </a:rPr>
              <a:t>space</a:t>
            </a:r>
            <a:r>
              <a:rPr lang="es-ES_tradnl" b="1" dirty="0" smtClean="0">
                <a:solidFill>
                  <a:srgbClr val="000000"/>
                </a:solidFill>
                <a:latin typeface="Arial" pitchFamily="34" charset="0"/>
              </a:rPr>
              <a:t> and in </a:t>
            </a:r>
            <a:r>
              <a:rPr lang="es-ES_tradnl" b="1" dirty="0" err="1">
                <a:solidFill>
                  <a:srgbClr val="000000"/>
                </a:solidFill>
                <a:latin typeface="Arial" pitchFamily="34" charset="0"/>
              </a:rPr>
              <a:t>nuclei</a:t>
            </a:r>
            <a:endParaRPr lang="es-ES_tradnl" b="1" dirty="0">
              <a:solidFill>
                <a:srgbClr val="000000"/>
              </a:solidFill>
              <a:latin typeface="Arial" pitchFamily="34" charset="0"/>
            </a:endParaRPr>
          </a:p>
          <a:p>
            <a:pPr algn="l" eaLnBrk="1" hangingPunct="1">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000000"/>
                </a:solidFill>
                <a:latin typeface="Arial" pitchFamily="34" charset="0"/>
              </a:rPr>
              <a:t> </a:t>
            </a:r>
            <a:r>
              <a:rPr lang="es-ES_tradnl" b="1" dirty="0" smtClean="0">
                <a:solidFill>
                  <a:srgbClr val="000000"/>
                </a:solidFill>
                <a:latin typeface="Arial" pitchFamily="34" charset="0"/>
              </a:rPr>
              <a:t>Neutrino-</a:t>
            </a:r>
            <a:r>
              <a:rPr lang="es-ES_tradnl" b="1" dirty="0" err="1" smtClean="0">
                <a:solidFill>
                  <a:srgbClr val="000000"/>
                </a:solidFill>
                <a:latin typeface="Arial" pitchFamily="34" charset="0"/>
              </a:rPr>
              <a:t>nucleon</a:t>
            </a:r>
            <a:r>
              <a:rPr lang="es-ES_tradnl" b="1" dirty="0" smtClean="0">
                <a:solidFill>
                  <a:srgbClr val="000000"/>
                </a:solidFill>
                <a:latin typeface="Arial" pitchFamily="34" charset="0"/>
              </a:rPr>
              <a:t> </a:t>
            </a:r>
            <a:r>
              <a:rPr lang="es-ES_tradnl" b="1" dirty="0">
                <a:solidFill>
                  <a:srgbClr val="000000"/>
                </a:solidFill>
                <a:latin typeface="Arial" pitchFamily="34" charset="0"/>
              </a:rPr>
              <a:t>and </a:t>
            </a:r>
            <a:r>
              <a:rPr lang="es-ES_tradnl" b="1" dirty="0">
                <a:latin typeface="Arial" pitchFamily="34" charset="0"/>
              </a:rPr>
              <a:t>neutrino-</a:t>
            </a:r>
            <a:r>
              <a:rPr lang="es-ES_tradnl" b="1" dirty="0" err="1">
                <a:latin typeface="Arial" pitchFamily="34" charset="0"/>
              </a:rPr>
              <a:t>nucleus</a:t>
            </a:r>
            <a:r>
              <a:rPr lang="es-ES_tradnl" b="1" dirty="0">
                <a:latin typeface="Arial" pitchFamily="34" charset="0"/>
              </a:rPr>
              <a:t> </a:t>
            </a:r>
            <a:r>
              <a:rPr lang="es-ES_tradnl" b="1" dirty="0" err="1">
                <a:latin typeface="Arial" pitchFamily="34" charset="0"/>
              </a:rPr>
              <a:t>reactions</a:t>
            </a:r>
            <a:endParaRPr lang="es-ES_tradnl" b="1" dirty="0">
              <a:latin typeface="Arial" pitchFamily="34" charset="0"/>
            </a:endParaRPr>
          </a:p>
          <a:p>
            <a:pPr algn="l" eaLnBrk="1" hangingPunct="1">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000000"/>
                </a:solidFill>
                <a:latin typeface="Arial" pitchFamily="34" charset="0"/>
              </a:rPr>
              <a:t> </a:t>
            </a:r>
            <a:r>
              <a:rPr lang="es-ES_tradnl" b="1" dirty="0" err="1">
                <a:solidFill>
                  <a:srgbClr val="000000"/>
                </a:solidFill>
                <a:latin typeface="Arial" pitchFamily="34" charset="0"/>
              </a:rPr>
              <a:t>Chiral</a:t>
            </a:r>
            <a:r>
              <a:rPr lang="es-ES_tradnl" b="1" dirty="0">
                <a:solidFill>
                  <a:srgbClr val="000000"/>
                </a:solidFill>
                <a:latin typeface="Arial" pitchFamily="34" charset="0"/>
              </a:rPr>
              <a:t> </a:t>
            </a:r>
            <a:r>
              <a:rPr lang="es-ES_tradnl" b="1" dirty="0" err="1">
                <a:solidFill>
                  <a:srgbClr val="000000"/>
                </a:solidFill>
                <a:latin typeface="Arial" pitchFamily="34" charset="0"/>
              </a:rPr>
              <a:t>perturbation</a:t>
            </a:r>
            <a:r>
              <a:rPr lang="es-ES_tradnl" b="1" dirty="0">
                <a:solidFill>
                  <a:srgbClr val="000000"/>
                </a:solidFill>
                <a:latin typeface="Arial" pitchFamily="34" charset="0"/>
              </a:rPr>
              <a:t> </a:t>
            </a:r>
            <a:r>
              <a:rPr lang="es-ES_tradnl" b="1" dirty="0" err="1">
                <a:solidFill>
                  <a:srgbClr val="000000"/>
                </a:solidFill>
                <a:latin typeface="Arial" pitchFamily="34" charset="0"/>
              </a:rPr>
              <a:t>theory</a:t>
            </a:r>
            <a:r>
              <a:rPr lang="es-ES_tradnl" b="1" dirty="0">
                <a:solidFill>
                  <a:srgbClr val="000000"/>
                </a:solidFill>
                <a:latin typeface="Arial" pitchFamily="34" charset="0"/>
              </a:rPr>
              <a:t> </a:t>
            </a:r>
            <a:r>
              <a:rPr lang="es-ES_tradnl" b="1" dirty="0" err="1">
                <a:solidFill>
                  <a:srgbClr val="000000"/>
                </a:solidFill>
                <a:latin typeface="Arial" pitchFamily="34" charset="0"/>
              </a:rPr>
              <a:t>with</a:t>
            </a:r>
            <a:r>
              <a:rPr lang="es-ES_tradnl" b="1" dirty="0">
                <a:solidFill>
                  <a:srgbClr val="000000"/>
                </a:solidFill>
                <a:latin typeface="Arial" pitchFamily="34" charset="0"/>
              </a:rPr>
              <a:t> </a:t>
            </a:r>
            <a:r>
              <a:rPr lang="es-ES_tradnl" b="1" dirty="0">
                <a:solidFill>
                  <a:srgbClr val="000000"/>
                </a:solidFill>
                <a:latin typeface="Symbol" pitchFamily="18" charset="2"/>
              </a:rPr>
              <a:t></a:t>
            </a:r>
            <a:r>
              <a:rPr lang="es-ES_tradnl" b="1" dirty="0">
                <a:solidFill>
                  <a:srgbClr val="000000"/>
                </a:solidFill>
                <a:latin typeface="Arial" pitchFamily="34" charset="0"/>
              </a:rPr>
              <a:t> </a:t>
            </a:r>
            <a:r>
              <a:rPr lang="es-ES_tradnl" b="1" dirty="0" err="1">
                <a:solidFill>
                  <a:srgbClr val="000000"/>
                </a:solidFill>
                <a:latin typeface="Arial" pitchFamily="34" charset="0"/>
              </a:rPr>
              <a:t>states</a:t>
            </a:r>
            <a:endParaRPr lang="es-ES_tradnl" b="1" dirty="0">
              <a:solidFill>
                <a:srgbClr val="000000"/>
              </a:solidFill>
              <a:latin typeface="Arial" pitchFamily="34" charset="0"/>
            </a:endParaRPr>
          </a:p>
          <a:p>
            <a:pPr algn="l" eaLnBrk="1" hangingPunct="1">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000000"/>
                </a:solidFill>
                <a:latin typeface="Arial" pitchFamily="34" charset="0"/>
              </a:rPr>
              <a:t> Heavy quark </a:t>
            </a:r>
            <a:r>
              <a:rPr lang="es-ES_tradnl" b="1" dirty="0" smtClean="0">
                <a:solidFill>
                  <a:srgbClr val="000000"/>
                </a:solidFill>
                <a:latin typeface="Arial" pitchFamily="34" charset="0"/>
              </a:rPr>
              <a:t>spin and </a:t>
            </a:r>
            <a:r>
              <a:rPr lang="es-ES_tradnl" b="1" dirty="0" err="1" smtClean="0">
                <a:solidFill>
                  <a:srgbClr val="000000"/>
                </a:solidFill>
                <a:latin typeface="Arial" pitchFamily="34" charset="0"/>
              </a:rPr>
              <a:t>flavor</a:t>
            </a:r>
            <a:r>
              <a:rPr lang="es-ES_tradnl" b="1" dirty="0" smtClean="0">
                <a:solidFill>
                  <a:srgbClr val="000000"/>
                </a:solidFill>
                <a:latin typeface="Arial" pitchFamily="34" charset="0"/>
              </a:rPr>
              <a:t> </a:t>
            </a:r>
            <a:r>
              <a:rPr lang="es-ES_tradnl" b="1" dirty="0" err="1" smtClean="0">
                <a:solidFill>
                  <a:srgbClr val="000000"/>
                </a:solidFill>
                <a:latin typeface="Arial" pitchFamily="34" charset="0"/>
              </a:rPr>
              <a:t>symmetries</a:t>
            </a:r>
            <a:endParaRPr lang="es-ES_tradnl" b="1" dirty="0" smtClean="0">
              <a:solidFill>
                <a:srgbClr val="000000"/>
              </a:solidFill>
              <a:latin typeface="Arial" pitchFamily="34" charset="0"/>
            </a:endParaRPr>
          </a:p>
          <a:p>
            <a:pPr>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dirty="0" smtClean="0"/>
              <a:t> </a:t>
            </a:r>
            <a:r>
              <a:rPr lang="es-ES" b="1" dirty="0" smtClean="0">
                <a:latin typeface="Arial" pitchFamily="34" charset="0"/>
                <a:cs typeface="Arial" pitchFamily="34" charset="0"/>
              </a:rPr>
              <a:t>Dinámica no-lineal y sistemas complejos</a:t>
            </a:r>
          </a:p>
          <a:p>
            <a:pPr>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 b="1" dirty="0" smtClean="0">
                <a:latin typeface="Arial" pitchFamily="34" charset="0"/>
                <a:cs typeface="Arial" pitchFamily="34" charset="0"/>
              </a:rPr>
              <a:t> Función de respuesta en materia nuclear usando interacciones efectivas</a:t>
            </a:r>
          </a:p>
          <a:p>
            <a:pPr>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 b="1" dirty="0" smtClean="0">
              <a:latin typeface="Arial" pitchFamily="34" charset="0"/>
              <a:cs typeface="Arial" pitchFamily="34" charset="0"/>
            </a:endParaRPr>
          </a:p>
          <a:p>
            <a:pPr>
              <a:lnSpc>
                <a:spcPct val="120000"/>
              </a:lnSpc>
              <a:buClr>
                <a:srgbClr val="0000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ES_tradnl" b="1" dirty="0">
              <a:solidFill>
                <a:srgbClr val="000000"/>
              </a:solidFill>
              <a:latin typeface="Arial" pitchFamily="34" charset="0"/>
              <a:cs typeface="Arial" pitchFamily="34" charset="0"/>
            </a:endParaRPr>
          </a:p>
        </p:txBody>
      </p:sp>
      <p:sp>
        <p:nvSpPr>
          <p:cNvPr id="59397" name="Line 4"/>
          <p:cNvSpPr>
            <a:spLocks noChangeShapeType="1"/>
          </p:cNvSpPr>
          <p:nvPr/>
        </p:nvSpPr>
        <p:spPr bwMode="auto">
          <a:xfrm>
            <a:off x="0" y="765175"/>
            <a:ext cx="9144000" cy="1588"/>
          </a:xfrm>
          <a:prstGeom prst="line">
            <a:avLst/>
          </a:prstGeom>
          <a:noFill/>
          <a:ln w="38160">
            <a:solidFill>
              <a:srgbClr val="0000FF"/>
            </a:solidFill>
            <a:miter lim="800000"/>
            <a:headEnd/>
            <a:tailEnd/>
          </a:ln>
        </p:spPr>
        <p:txBody>
          <a:bodyPr/>
          <a:lstStyle/>
          <a:p>
            <a:endParaRPr lang="es-ES_tradnl"/>
          </a:p>
        </p:txBody>
      </p:sp>
      <p:sp>
        <p:nvSpPr>
          <p:cNvPr id="59398" name="Text Box 5"/>
          <p:cNvSpPr txBox="1">
            <a:spLocks noChangeArrowheads="1"/>
          </p:cNvSpPr>
          <p:nvPr/>
        </p:nvSpPr>
        <p:spPr bwMode="auto">
          <a:xfrm>
            <a:off x="404541" y="5805489"/>
            <a:ext cx="8424054" cy="1091710"/>
          </a:xfrm>
          <a:prstGeom prst="rect">
            <a:avLst/>
          </a:prstGeom>
          <a:noFill/>
          <a:ln w="36000">
            <a:noFill/>
            <a:round/>
            <a:headEnd/>
            <a:tailEnd/>
          </a:ln>
        </p:spPr>
        <p:txBody>
          <a:bodyPr lIns="90000" tIns="46800" rIns="90000" bIns="46800">
            <a:spAutoFit/>
          </a:bodyPr>
          <a:lstStyle/>
          <a:p>
            <a:pPr algn="l" eaLnBrk="1" hangingPunct="1">
              <a:lnSpc>
                <a:spcPct val="120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FF0000"/>
                </a:solidFill>
                <a:latin typeface="Arial" pitchFamily="34" charset="0"/>
              </a:rPr>
              <a:t>Collaborations:</a:t>
            </a:r>
          </a:p>
          <a:p>
            <a:pPr algn="l" eaLnBrk="1" hangingPunct="1">
              <a:lnSpc>
                <a:spcPct val="120000"/>
              </a:lnSpc>
              <a:buClr>
                <a:srgbClr val="000000"/>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ES_tradnl" b="1" dirty="0">
                <a:solidFill>
                  <a:srgbClr val="0000FF"/>
                </a:solidFill>
                <a:latin typeface="Arial" pitchFamily="34" charset="0"/>
              </a:rPr>
              <a:t>Granada, Murcia, Salamanca, Barcelona, </a:t>
            </a:r>
            <a:r>
              <a:rPr lang="es-ES_tradnl" b="1" dirty="0" smtClean="0">
                <a:solidFill>
                  <a:srgbClr val="0000FF"/>
                </a:solidFill>
                <a:latin typeface="Arial" pitchFamily="34" charset="0"/>
              </a:rPr>
              <a:t>Córdoba, Madrid</a:t>
            </a:r>
            <a:r>
              <a:rPr lang="es-ES_tradnl" b="1" dirty="0">
                <a:solidFill>
                  <a:srgbClr val="0000FF"/>
                </a:solidFill>
                <a:latin typeface="Arial" pitchFamily="34" charset="0"/>
              </a:rPr>
              <a:t>, Osaka, Beijing, </a:t>
            </a:r>
            <a:r>
              <a:rPr lang="es-ES_tradnl" b="1" dirty="0" err="1">
                <a:solidFill>
                  <a:srgbClr val="0000FF"/>
                </a:solidFill>
                <a:latin typeface="Arial" pitchFamily="34" charset="0"/>
              </a:rPr>
              <a:t>Jülich</a:t>
            </a:r>
            <a:r>
              <a:rPr lang="es-ES_tradnl" b="1" dirty="0">
                <a:solidFill>
                  <a:srgbClr val="0000FF"/>
                </a:solidFill>
                <a:latin typeface="Arial" pitchFamily="34" charset="0"/>
              </a:rPr>
              <a:t>, Nara, </a:t>
            </a:r>
            <a:r>
              <a:rPr lang="es-ES_tradnl" b="1" dirty="0" err="1" smtClean="0">
                <a:solidFill>
                  <a:srgbClr val="0000FF"/>
                </a:solidFill>
                <a:latin typeface="Arial" pitchFamily="34" charset="0"/>
              </a:rPr>
              <a:t>Kyoto</a:t>
            </a:r>
            <a:r>
              <a:rPr lang="es-ES_tradnl" b="1" dirty="0" smtClean="0">
                <a:solidFill>
                  <a:srgbClr val="0000FF"/>
                </a:solidFill>
                <a:latin typeface="Arial" pitchFamily="34" charset="0"/>
              </a:rPr>
              <a:t>, Bonn, </a:t>
            </a:r>
            <a:r>
              <a:rPr lang="es-ES_tradnl" b="1" dirty="0" err="1" smtClean="0">
                <a:solidFill>
                  <a:srgbClr val="0000FF"/>
                </a:solidFill>
                <a:latin typeface="Arial" pitchFamily="34" charset="0"/>
              </a:rPr>
              <a:t>Minesota</a:t>
            </a:r>
            <a:r>
              <a:rPr lang="es-ES_tradnl" b="1" dirty="0" smtClean="0">
                <a:solidFill>
                  <a:srgbClr val="0000FF"/>
                </a:solidFill>
                <a:latin typeface="Arial" pitchFamily="34" charset="0"/>
              </a:rPr>
              <a:t>…</a:t>
            </a:r>
            <a:endParaRPr lang="es-ES_tradnl" b="1" dirty="0">
              <a:solidFill>
                <a:srgbClr val="0000FF"/>
              </a:solidFill>
              <a:latin typeface="Arial"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57224" y="0"/>
            <a:ext cx="7112000" cy="4635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187624" y="480302"/>
            <a:ext cx="7353300" cy="2000250"/>
          </a:xfrm>
          <a:prstGeom prst="rect">
            <a:avLst/>
          </a:prstGeom>
          <a:noFill/>
          <a:ln w="9525">
            <a:noFill/>
            <a:miter lim="800000"/>
            <a:headEnd/>
            <a:tailEnd/>
          </a:ln>
          <a:effectLst/>
        </p:spPr>
      </p:pic>
      <p:sp>
        <p:nvSpPr>
          <p:cNvPr id="13" name="12 CuadroTexto"/>
          <p:cNvSpPr txBox="1"/>
          <p:nvPr/>
        </p:nvSpPr>
        <p:spPr>
          <a:xfrm>
            <a:off x="857224" y="1928802"/>
            <a:ext cx="966931" cy="369332"/>
          </a:xfrm>
          <a:prstGeom prst="rect">
            <a:avLst/>
          </a:prstGeom>
          <a:solidFill>
            <a:schemeClr val="accent5">
              <a:lumMod val="90000"/>
            </a:schemeClr>
          </a:solidFill>
        </p:spPr>
        <p:txBody>
          <a:bodyPr wrap="none" rtlCol="0">
            <a:spAutoFit/>
          </a:bodyPr>
          <a:lstStyle/>
          <a:p>
            <a:r>
              <a:rPr lang="es-ES" dirty="0" smtClean="0"/>
              <a:t>0</a:t>
            </a:r>
            <a:r>
              <a:rPr lang="es-ES" baseline="30000" dirty="0" smtClean="0"/>
              <a:t>-</a:t>
            </a:r>
            <a:r>
              <a:rPr lang="es-ES" dirty="0" smtClean="0"/>
              <a:t> (1</a:t>
            </a:r>
            <a:r>
              <a:rPr lang="es-ES" baseline="30000" dirty="0" smtClean="0"/>
              <a:t>-</a:t>
            </a:r>
            <a:r>
              <a:rPr lang="es-ES" dirty="0" smtClean="0"/>
              <a:t> </a:t>
            </a:r>
            <a:r>
              <a:rPr lang="es-ES" baseline="30000" dirty="0" smtClean="0"/>
              <a:t>-</a:t>
            </a:r>
            <a:r>
              <a:rPr lang="es-ES" dirty="0" smtClean="0"/>
              <a:t> )</a:t>
            </a:r>
            <a:endParaRPr lang="es-ES" dirty="0"/>
          </a:p>
        </p:txBody>
      </p:sp>
      <p:sp>
        <p:nvSpPr>
          <p:cNvPr id="14" name="13 CuadroTexto"/>
          <p:cNvSpPr txBox="1"/>
          <p:nvPr/>
        </p:nvSpPr>
        <p:spPr>
          <a:xfrm>
            <a:off x="3214678" y="1000108"/>
            <a:ext cx="954107" cy="369332"/>
          </a:xfrm>
          <a:prstGeom prst="rect">
            <a:avLst/>
          </a:prstGeom>
          <a:solidFill>
            <a:schemeClr val="accent5">
              <a:lumMod val="90000"/>
            </a:schemeClr>
          </a:solidFill>
        </p:spPr>
        <p:txBody>
          <a:bodyPr wrap="none" rtlCol="0">
            <a:spAutoFit/>
          </a:bodyPr>
          <a:lstStyle/>
          <a:p>
            <a:r>
              <a:rPr lang="es-ES" dirty="0" smtClean="0"/>
              <a:t>0</a:t>
            </a:r>
            <a:r>
              <a:rPr lang="es-ES" baseline="30000" dirty="0" smtClean="0"/>
              <a:t>+</a:t>
            </a:r>
            <a:r>
              <a:rPr lang="es-ES" dirty="0" smtClean="0"/>
              <a:t> (0</a:t>
            </a:r>
            <a:r>
              <a:rPr lang="es-ES" baseline="30000" dirty="0" smtClean="0"/>
              <a:t>-</a:t>
            </a:r>
            <a:r>
              <a:rPr lang="es-ES" dirty="0" smtClean="0"/>
              <a:t> </a:t>
            </a:r>
            <a:r>
              <a:rPr lang="es-ES" baseline="30000" dirty="0" smtClean="0"/>
              <a:t>+</a:t>
            </a:r>
            <a:r>
              <a:rPr lang="es-ES" dirty="0" smtClean="0"/>
              <a:t>)</a:t>
            </a:r>
            <a:endParaRPr lang="es-ES" dirty="0"/>
          </a:p>
        </p:txBody>
      </p:sp>
      <p:sp>
        <p:nvSpPr>
          <p:cNvPr id="15" name="14 CuadroTexto"/>
          <p:cNvSpPr txBox="1"/>
          <p:nvPr/>
        </p:nvSpPr>
        <p:spPr>
          <a:xfrm>
            <a:off x="3286116" y="2428868"/>
            <a:ext cx="979755" cy="369332"/>
          </a:xfrm>
          <a:prstGeom prst="rect">
            <a:avLst/>
          </a:prstGeom>
          <a:solidFill>
            <a:schemeClr val="accent5">
              <a:lumMod val="90000"/>
            </a:schemeClr>
          </a:solidFill>
        </p:spPr>
        <p:txBody>
          <a:bodyPr wrap="none" rtlCol="0">
            <a:spAutoFit/>
          </a:bodyPr>
          <a:lstStyle/>
          <a:p>
            <a:r>
              <a:rPr lang="es-ES" dirty="0" smtClean="0"/>
              <a:t>0</a:t>
            </a:r>
            <a:r>
              <a:rPr lang="es-ES" baseline="30000" dirty="0" smtClean="0"/>
              <a:t>-</a:t>
            </a:r>
            <a:r>
              <a:rPr lang="es-ES" dirty="0" smtClean="0"/>
              <a:t> (1 </a:t>
            </a:r>
            <a:r>
              <a:rPr lang="es-ES" baseline="30000" dirty="0" smtClean="0"/>
              <a:t>+</a:t>
            </a:r>
            <a:r>
              <a:rPr lang="es-ES" dirty="0" smtClean="0"/>
              <a:t> </a:t>
            </a:r>
            <a:r>
              <a:rPr lang="es-ES" baseline="30000" dirty="0" smtClean="0"/>
              <a:t>-</a:t>
            </a:r>
            <a:r>
              <a:rPr lang="es-ES" dirty="0" smtClean="0"/>
              <a:t>)</a:t>
            </a:r>
            <a:endParaRPr lang="es-ES" dirty="0"/>
          </a:p>
        </p:txBody>
      </p:sp>
      <p:sp>
        <p:nvSpPr>
          <p:cNvPr id="16" name="15 CuadroTexto"/>
          <p:cNvSpPr txBox="1"/>
          <p:nvPr/>
        </p:nvSpPr>
        <p:spPr>
          <a:xfrm>
            <a:off x="1785918" y="2571744"/>
            <a:ext cx="575799" cy="369332"/>
          </a:xfrm>
          <a:prstGeom prst="rect">
            <a:avLst/>
          </a:prstGeom>
          <a:solidFill>
            <a:srgbClr val="FF0000"/>
          </a:solidFill>
        </p:spPr>
        <p:txBody>
          <a:bodyPr wrap="none" rtlCol="0">
            <a:spAutoFit/>
          </a:bodyPr>
          <a:lstStyle/>
          <a:p>
            <a:r>
              <a:rPr lang="es-ES" dirty="0" smtClean="0"/>
              <a:t>L=0</a:t>
            </a:r>
            <a:endParaRPr lang="es-ES" dirty="0"/>
          </a:p>
        </p:txBody>
      </p:sp>
      <p:cxnSp>
        <p:nvCxnSpPr>
          <p:cNvPr id="18" name="17 Conector recto de flecha"/>
          <p:cNvCxnSpPr/>
          <p:nvPr/>
        </p:nvCxnSpPr>
        <p:spPr>
          <a:xfrm rot="5400000">
            <a:off x="1678761" y="2178835"/>
            <a:ext cx="64294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5"/>
          <p:cNvPicPr>
            <a:picLocks noChangeAspect="1" noChangeArrowheads="1"/>
          </p:cNvPicPr>
          <p:nvPr/>
        </p:nvPicPr>
        <p:blipFill>
          <a:blip r:embed="rId4" cstate="print"/>
          <a:srcRect/>
          <a:stretch>
            <a:fillRect/>
          </a:stretch>
        </p:blipFill>
        <p:spPr bwMode="auto">
          <a:xfrm>
            <a:off x="-13692" y="3944466"/>
            <a:ext cx="4515177" cy="2829975"/>
          </a:xfrm>
          <a:prstGeom prst="rect">
            <a:avLst/>
          </a:prstGeom>
          <a:noFill/>
          <a:ln w="9525">
            <a:noFill/>
            <a:miter lim="800000"/>
            <a:headEnd/>
            <a:tailEnd/>
          </a:ln>
          <a:effectLst/>
        </p:spPr>
      </p:pic>
      <p:sp>
        <p:nvSpPr>
          <p:cNvPr id="2" name="1 CuadroTexto"/>
          <p:cNvSpPr txBox="1"/>
          <p:nvPr/>
        </p:nvSpPr>
        <p:spPr>
          <a:xfrm>
            <a:off x="4501485" y="3944465"/>
            <a:ext cx="4318988" cy="2308324"/>
          </a:xfrm>
          <a:prstGeom prst="rect">
            <a:avLst/>
          </a:prstGeom>
          <a:noFill/>
        </p:spPr>
        <p:txBody>
          <a:bodyPr wrap="square" rtlCol="0">
            <a:spAutoFit/>
          </a:bodyPr>
          <a:lstStyle/>
          <a:p>
            <a:r>
              <a:rPr lang="es-ES" sz="1600" dirty="0" err="1" smtClean="0"/>
              <a:t>The</a:t>
            </a:r>
            <a:r>
              <a:rPr lang="es-ES" sz="1600" dirty="0" smtClean="0"/>
              <a:t> local </a:t>
            </a:r>
            <a:r>
              <a:rPr lang="es-ES" sz="1600" dirty="0" err="1" smtClean="0"/>
              <a:t>hidden</a:t>
            </a:r>
            <a:r>
              <a:rPr lang="es-ES" sz="1600" dirty="0" smtClean="0"/>
              <a:t> gauge </a:t>
            </a:r>
            <a:r>
              <a:rPr lang="es-ES" sz="1600" dirty="0" err="1" smtClean="0"/>
              <a:t>theory</a:t>
            </a:r>
            <a:r>
              <a:rPr lang="es-ES" sz="1600" dirty="0" smtClean="0"/>
              <a:t> </a:t>
            </a:r>
            <a:r>
              <a:rPr lang="es-ES" sz="1600" dirty="0" err="1" smtClean="0"/>
              <a:t>predicts</a:t>
            </a:r>
            <a:endParaRPr lang="es-ES" sz="1600" dirty="0" smtClean="0"/>
          </a:p>
          <a:p>
            <a:r>
              <a:rPr lang="es-ES" sz="1600" dirty="0" smtClean="0"/>
              <a:t>a h</a:t>
            </a:r>
            <a:r>
              <a:rPr lang="es-ES" sz="1600" baseline="-25000" dirty="0" smtClean="0"/>
              <a:t>1</a:t>
            </a:r>
            <a:r>
              <a:rPr lang="es-ES" sz="1600" dirty="0" smtClean="0"/>
              <a:t> </a:t>
            </a:r>
            <a:r>
              <a:rPr lang="es-ES" sz="1600" dirty="0" err="1" smtClean="0"/>
              <a:t>state</a:t>
            </a:r>
            <a:r>
              <a:rPr lang="es-ES" sz="1600" dirty="0" smtClean="0"/>
              <a:t> </a:t>
            </a:r>
            <a:r>
              <a:rPr lang="es-ES" sz="1600" dirty="0" err="1" smtClean="0"/>
              <a:t>around</a:t>
            </a:r>
            <a:r>
              <a:rPr lang="es-ES" sz="1600" dirty="0" smtClean="0"/>
              <a:t> 1800 </a:t>
            </a:r>
            <a:r>
              <a:rPr lang="es-ES" sz="1600" dirty="0" err="1" smtClean="0"/>
              <a:t>MeV</a:t>
            </a:r>
            <a:r>
              <a:rPr lang="es-ES" sz="1600" dirty="0" smtClean="0"/>
              <a:t> </a:t>
            </a:r>
            <a:r>
              <a:rPr lang="es-ES" sz="1600" dirty="0" err="1" smtClean="0"/>
              <a:t>from</a:t>
            </a:r>
            <a:r>
              <a:rPr lang="es-ES" sz="1600" dirty="0" smtClean="0"/>
              <a:t> K* K*bar</a:t>
            </a:r>
          </a:p>
          <a:p>
            <a:r>
              <a:rPr lang="es-ES" sz="1600" dirty="0" err="1"/>
              <a:t>i</a:t>
            </a:r>
            <a:r>
              <a:rPr lang="es-ES" sz="1600" dirty="0" err="1" smtClean="0"/>
              <a:t>nteraction</a:t>
            </a:r>
            <a:r>
              <a:rPr lang="es-ES" sz="1600" dirty="0" smtClean="0"/>
              <a:t>. A BES </a:t>
            </a:r>
            <a:r>
              <a:rPr lang="es-ES" sz="1600" dirty="0" err="1" smtClean="0"/>
              <a:t>experiment</a:t>
            </a:r>
            <a:r>
              <a:rPr lang="es-ES" sz="1600" dirty="0" smtClean="0"/>
              <a:t> </a:t>
            </a:r>
            <a:r>
              <a:rPr lang="es-ES" sz="1600" dirty="0" err="1" smtClean="0"/>
              <a:t>provides</a:t>
            </a:r>
            <a:r>
              <a:rPr lang="es-ES" sz="1600" dirty="0" smtClean="0"/>
              <a:t> a </a:t>
            </a:r>
          </a:p>
          <a:p>
            <a:r>
              <a:rPr lang="es-ES" sz="1600" dirty="0" smtClean="0"/>
              <a:t>K* K*bar </a:t>
            </a:r>
            <a:r>
              <a:rPr lang="es-ES" sz="1600" dirty="0" err="1" smtClean="0"/>
              <a:t>distribution</a:t>
            </a:r>
            <a:r>
              <a:rPr lang="es-ES" sz="1600" dirty="0" smtClean="0"/>
              <a:t> </a:t>
            </a:r>
            <a:r>
              <a:rPr lang="es-ES" sz="1600" dirty="0" err="1" smtClean="0"/>
              <a:t>from</a:t>
            </a:r>
            <a:r>
              <a:rPr lang="es-ES" sz="1600" dirty="0" smtClean="0"/>
              <a:t>  </a:t>
            </a:r>
            <a:r>
              <a:rPr lang="es-ES" sz="1600" dirty="0" err="1" smtClean="0"/>
              <a:t>this</a:t>
            </a:r>
            <a:r>
              <a:rPr lang="es-ES" sz="1600" dirty="0" smtClean="0"/>
              <a:t> </a:t>
            </a:r>
            <a:r>
              <a:rPr lang="es-ES" sz="1600" dirty="0" err="1" smtClean="0"/>
              <a:t>reaction</a:t>
            </a:r>
            <a:r>
              <a:rPr lang="es-ES" sz="1600" dirty="0"/>
              <a:t> </a:t>
            </a:r>
            <a:r>
              <a:rPr lang="es-ES" sz="1600" dirty="0" err="1" smtClean="0"/>
              <a:t>with</a:t>
            </a:r>
            <a:r>
              <a:rPr lang="es-ES" sz="1600" dirty="0" smtClean="0"/>
              <a:t> a </a:t>
            </a:r>
            <a:r>
              <a:rPr lang="es-ES" sz="1600" dirty="0" err="1" smtClean="0"/>
              <a:t>clear</a:t>
            </a:r>
            <a:r>
              <a:rPr lang="es-ES" sz="1600" dirty="0" smtClean="0"/>
              <a:t> </a:t>
            </a:r>
            <a:r>
              <a:rPr lang="es-ES" sz="1600" dirty="0" err="1" smtClean="0"/>
              <a:t>peak</a:t>
            </a:r>
            <a:r>
              <a:rPr lang="es-ES" sz="1600" dirty="0" smtClean="0"/>
              <a:t>  </a:t>
            </a:r>
            <a:r>
              <a:rPr lang="es-ES" sz="1600" dirty="0" err="1" smtClean="0"/>
              <a:t>which</a:t>
            </a:r>
            <a:r>
              <a:rPr lang="es-ES" sz="1600" dirty="0" smtClean="0"/>
              <a:t> </a:t>
            </a:r>
            <a:r>
              <a:rPr lang="es-ES" sz="1600" dirty="0" err="1" smtClean="0"/>
              <a:t>is</a:t>
            </a:r>
            <a:r>
              <a:rPr lang="es-ES" sz="1600" dirty="0" smtClean="0"/>
              <a:t> </a:t>
            </a:r>
            <a:r>
              <a:rPr lang="es-ES" sz="1600" dirty="0" err="1" smtClean="0"/>
              <a:t>interpreted</a:t>
            </a:r>
            <a:r>
              <a:rPr lang="es-ES" sz="1600" dirty="0" smtClean="0"/>
              <a:t> as a h</a:t>
            </a:r>
            <a:r>
              <a:rPr lang="es-ES" sz="1600" baseline="-25000" dirty="0" smtClean="0"/>
              <a:t>1</a:t>
            </a:r>
            <a:r>
              <a:rPr lang="es-ES" sz="1600" dirty="0" smtClean="0"/>
              <a:t> </a:t>
            </a:r>
            <a:r>
              <a:rPr lang="es-ES" sz="1600" dirty="0" err="1" smtClean="0"/>
              <a:t>resonance</a:t>
            </a:r>
            <a:r>
              <a:rPr lang="es-ES" sz="1600" dirty="0" smtClean="0"/>
              <a:t> </a:t>
            </a:r>
            <a:r>
              <a:rPr lang="es-ES" sz="1600" dirty="0" err="1" smtClean="0"/>
              <a:t>around</a:t>
            </a:r>
            <a:r>
              <a:rPr lang="es-ES" sz="1600" dirty="0" smtClean="0"/>
              <a:t> 1830 </a:t>
            </a:r>
            <a:r>
              <a:rPr lang="es-ES" sz="1600" dirty="0" err="1" smtClean="0"/>
              <a:t>MeV</a:t>
            </a:r>
            <a:r>
              <a:rPr lang="es-ES" sz="1600" dirty="0" smtClean="0"/>
              <a:t>.    </a:t>
            </a:r>
            <a:r>
              <a:rPr lang="es-ES" sz="1600" dirty="0" err="1" smtClean="0"/>
              <a:t>The</a:t>
            </a:r>
            <a:r>
              <a:rPr lang="es-ES" sz="1600" dirty="0" smtClean="0"/>
              <a:t> </a:t>
            </a:r>
            <a:r>
              <a:rPr lang="es-ES" sz="1600" dirty="0" err="1" smtClean="0"/>
              <a:t>combination</a:t>
            </a:r>
            <a:r>
              <a:rPr lang="es-ES" sz="1600" dirty="0" smtClean="0"/>
              <a:t> of </a:t>
            </a:r>
            <a:r>
              <a:rPr lang="es-ES" sz="1600" dirty="0" err="1" smtClean="0"/>
              <a:t>the</a:t>
            </a:r>
            <a:r>
              <a:rPr lang="es-ES" sz="1600" dirty="0" smtClean="0"/>
              <a:t> </a:t>
            </a:r>
            <a:r>
              <a:rPr lang="es-ES" sz="1600" dirty="0" err="1" smtClean="0"/>
              <a:t>theory</a:t>
            </a:r>
            <a:r>
              <a:rPr lang="es-ES" sz="1600" dirty="0" smtClean="0"/>
              <a:t> and </a:t>
            </a:r>
          </a:p>
          <a:p>
            <a:r>
              <a:rPr lang="es-ES" sz="1600" dirty="0" err="1"/>
              <a:t>e</a:t>
            </a:r>
            <a:r>
              <a:rPr lang="es-ES" sz="1600" dirty="0" err="1" smtClean="0"/>
              <a:t>xperiment</a:t>
            </a:r>
            <a:r>
              <a:rPr lang="es-ES" sz="1600" dirty="0" smtClean="0"/>
              <a:t> </a:t>
            </a:r>
            <a:r>
              <a:rPr lang="es-ES" sz="1600" dirty="0" err="1" smtClean="0"/>
              <a:t>allows</a:t>
            </a:r>
            <a:r>
              <a:rPr lang="es-ES" sz="1600" dirty="0" smtClean="0"/>
              <a:t> </a:t>
            </a:r>
            <a:r>
              <a:rPr lang="es-ES" sz="1600" dirty="0" err="1" smtClean="0"/>
              <a:t>to</a:t>
            </a:r>
            <a:r>
              <a:rPr lang="es-ES" sz="1600" dirty="0" smtClean="0"/>
              <a:t> </a:t>
            </a:r>
            <a:r>
              <a:rPr lang="es-ES" sz="1600" dirty="0" err="1" smtClean="0"/>
              <a:t>extract</a:t>
            </a:r>
            <a:r>
              <a:rPr lang="es-ES" sz="1600" dirty="0" smtClean="0"/>
              <a:t> a </a:t>
            </a:r>
          </a:p>
          <a:p>
            <a:r>
              <a:rPr lang="es-ES" sz="1600" dirty="0" smtClean="0"/>
              <a:t>new </a:t>
            </a:r>
            <a:r>
              <a:rPr lang="es-ES" sz="1600" dirty="0" err="1" smtClean="0"/>
              <a:t>resonance</a:t>
            </a:r>
            <a:r>
              <a:rPr lang="es-ES" sz="1600" dirty="0" smtClean="0"/>
              <a:t>, h</a:t>
            </a:r>
            <a:r>
              <a:rPr lang="es-ES" sz="1600" baseline="-25000" dirty="0" smtClean="0"/>
              <a:t>1</a:t>
            </a:r>
            <a:r>
              <a:rPr lang="es-ES" sz="1600" dirty="0" smtClean="0"/>
              <a:t>(1830).</a:t>
            </a:r>
          </a:p>
        </p:txBody>
      </p:sp>
      <p:sp>
        <p:nvSpPr>
          <p:cNvPr id="11" name="10 Rectángulo"/>
          <p:cNvSpPr/>
          <p:nvPr/>
        </p:nvSpPr>
        <p:spPr>
          <a:xfrm>
            <a:off x="323528" y="3356992"/>
            <a:ext cx="8424936" cy="369332"/>
          </a:xfrm>
          <a:prstGeom prst="rect">
            <a:avLst/>
          </a:prstGeom>
        </p:spPr>
        <p:txBody>
          <a:bodyPr wrap="square">
            <a:spAutoFit/>
          </a:bodyPr>
          <a:lstStyle/>
          <a:p>
            <a:r>
              <a:rPr lang="es-ES_tradnl" b="1" dirty="0" err="1" smtClean="0">
                <a:solidFill>
                  <a:srgbClr val="00B050"/>
                </a:solidFill>
              </a:rPr>
              <a:t>Ju-Jun</a:t>
            </a:r>
            <a:r>
              <a:rPr lang="es-ES_tradnl" b="1" dirty="0" smtClean="0">
                <a:solidFill>
                  <a:srgbClr val="00B050"/>
                </a:solidFill>
              </a:rPr>
              <a:t> </a:t>
            </a:r>
            <a:r>
              <a:rPr lang="es-ES_tradnl" b="1" dirty="0" err="1" smtClean="0">
                <a:solidFill>
                  <a:srgbClr val="00B050"/>
                </a:solidFill>
              </a:rPr>
              <a:t>Xie</a:t>
            </a:r>
            <a:r>
              <a:rPr lang="es-ES_tradnl" b="1" dirty="0" smtClean="0">
                <a:solidFill>
                  <a:srgbClr val="00B050"/>
                </a:solidFill>
              </a:rPr>
              <a:t>, M. </a:t>
            </a:r>
            <a:r>
              <a:rPr lang="es-ES_tradnl" b="1" dirty="0" err="1" smtClean="0">
                <a:solidFill>
                  <a:srgbClr val="00B050"/>
                </a:solidFill>
              </a:rPr>
              <a:t>Albaladejo</a:t>
            </a:r>
            <a:r>
              <a:rPr lang="es-ES_tradnl" b="1" dirty="0" smtClean="0">
                <a:solidFill>
                  <a:srgbClr val="00B050"/>
                </a:solidFill>
              </a:rPr>
              <a:t> and E. </a:t>
            </a:r>
            <a:r>
              <a:rPr lang="es-ES_tradnl" b="1" dirty="0" err="1" smtClean="0">
                <a:solidFill>
                  <a:srgbClr val="00B050"/>
                </a:solidFill>
              </a:rPr>
              <a:t>Oset</a:t>
            </a:r>
            <a:r>
              <a:rPr lang="es-ES_tradnl" b="1" dirty="0" smtClean="0">
                <a:solidFill>
                  <a:srgbClr val="00B050"/>
                </a:solidFill>
              </a:rPr>
              <a:t>  </a:t>
            </a:r>
            <a:r>
              <a:rPr lang="es-ES_tradnl" b="1" dirty="0" err="1" smtClean="0">
                <a:solidFill>
                  <a:srgbClr val="00B050"/>
                </a:solidFill>
              </a:rPr>
              <a:t>arXiv</a:t>
            </a:r>
            <a:r>
              <a:rPr lang="es-ES_tradnl" b="1" dirty="0" smtClean="0">
                <a:solidFill>
                  <a:srgbClr val="00B050"/>
                </a:solidFill>
              </a:rPr>
              <a:t>: 1306.6594 (PLB in </a:t>
            </a:r>
            <a:r>
              <a:rPr lang="es-ES_tradnl" b="1" dirty="0" err="1" smtClean="0">
                <a:solidFill>
                  <a:srgbClr val="00B050"/>
                </a:solidFill>
              </a:rPr>
              <a:t>print</a:t>
            </a:r>
            <a:r>
              <a:rPr lang="es-ES_tradnl" dirty="0" smtClean="0"/>
              <a:t>)  </a:t>
            </a:r>
            <a:endParaRPr lang="es-ES_tradnl"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p:cNvSpPr txBox="1">
            <a:spLocks noChangeArrowheads="1"/>
          </p:cNvSpPr>
          <p:nvPr/>
        </p:nvSpPr>
        <p:spPr bwMode="auto">
          <a:xfrm>
            <a:off x="4283968" y="620688"/>
            <a:ext cx="4392488" cy="1200329"/>
          </a:xfrm>
          <a:prstGeom prst="rect">
            <a:avLst/>
          </a:prstGeom>
          <a:noFill/>
          <a:ln w="9525">
            <a:noFill/>
            <a:miter lim="800000"/>
            <a:headEnd/>
            <a:tailEnd/>
          </a:ln>
        </p:spPr>
        <p:txBody>
          <a:bodyPr wrap="square">
            <a:spAutoFit/>
          </a:bodyPr>
          <a:lstStyle/>
          <a:p>
            <a:pPr eaLnBrk="1" hangingPunct="1">
              <a:spcBef>
                <a:spcPct val="50000"/>
              </a:spcBef>
            </a:pPr>
            <a:r>
              <a:rPr lang="es-ES" dirty="0" smtClean="0">
                <a:solidFill>
                  <a:schemeClr val="hlink"/>
                </a:solidFill>
              </a:rPr>
              <a:t> </a:t>
            </a:r>
            <a:r>
              <a:rPr lang="es-ES" b="1" u="sng" dirty="0">
                <a:solidFill>
                  <a:schemeClr val="hlink"/>
                </a:solidFill>
              </a:rPr>
              <a:t>M.J. Vicente-Vacas, </a:t>
            </a:r>
            <a:r>
              <a:rPr lang="es-ES" b="1" u="sng" dirty="0" smtClean="0">
                <a:solidFill>
                  <a:schemeClr val="hlink"/>
                </a:solidFill>
              </a:rPr>
              <a:t>L. </a:t>
            </a:r>
            <a:r>
              <a:rPr lang="es-ES" b="1" u="sng" dirty="0" err="1" smtClean="0">
                <a:solidFill>
                  <a:schemeClr val="hlink"/>
                </a:solidFill>
              </a:rPr>
              <a:t>Alvarez</a:t>
            </a:r>
            <a:r>
              <a:rPr lang="es-ES" b="1" u="sng" dirty="0" smtClean="0">
                <a:solidFill>
                  <a:schemeClr val="hlink"/>
                </a:solidFill>
              </a:rPr>
              <a:t>-Ruso, E. Wang &amp; J. Nieves (IFIC),  E. Hernández (Salamanca),  F. Sánchez </a:t>
            </a:r>
            <a:r>
              <a:rPr lang="es-ES" b="1" u="sng" dirty="0">
                <a:solidFill>
                  <a:schemeClr val="hlink"/>
                </a:solidFill>
              </a:rPr>
              <a:t>(</a:t>
            </a:r>
            <a:r>
              <a:rPr lang="es-ES" b="1" u="sng" dirty="0" smtClean="0">
                <a:solidFill>
                  <a:schemeClr val="hlink"/>
                </a:solidFill>
              </a:rPr>
              <a:t>IFAE), </a:t>
            </a:r>
            <a:r>
              <a:rPr lang="es-ES" b="1" u="sng" dirty="0" err="1" smtClean="0">
                <a:solidFill>
                  <a:schemeClr val="hlink"/>
                </a:solidFill>
              </a:rPr>
              <a:t>R.Gran</a:t>
            </a:r>
            <a:r>
              <a:rPr lang="es-ES" b="1" u="sng" dirty="0" smtClean="0">
                <a:solidFill>
                  <a:schemeClr val="hlink"/>
                </a:solidFill>
              </a:rPr>
              <a:t> (</a:t>
            </a:r>
            <a:r>
              <a:rPr lang="es-ES" b="1" u="sng" dirty="0" err="1" smtClean="0">
                <a:solidFill>
                  <a:schemeClr val="hlink"/>
                </a:solidFill>
              </a:rPr>
              <a:t>Minesota</a:t>
            </a:r>
            <a:r>
              <a:rPr lang="es-ES" b="1" u="sng" dirty="0" smtClean="0">
                <a:solidFill>
                  <a:schemeClr val="hlink"/>
                </a:solidFill>
              </a:rPr>
              <a:t>)</a:t>
            </a:r>
            <a:r>
              <a:rPr lang="es-ES" dirty="0" smtClean="0">
                <a:solidFill>
                  <a:schemeClr val="hlink"/>
                </a:solidFill>
              </a:rPr>
              <a:t> </a:t>
            </a:r>
            <a:endParaRPr lang="es-ES" dirty="0">
              <a:solidFill>
                <a:schemeClr val="hlink"/>
              </a:solidFill>
            </a:endParaRPr>
          </a:p>
        </p:txBody>
      </p:sp>
      <p:sp>
        <p:nvSpPr>
          <p:cNvPr id="11268" name="Rectangle 3"/>
          <p:cNvSpPr>
            <a:spLocks noChangeArrowheads="1"/>
          </p:cNvSpPr>
          <p:nvPr/>
        </p:nvSpPr>
        <p:spPr bwMode="auto">
          <a:xfrm>
            <a:off x="304434" y="6477000"/>
            <a:ext cx="3581903"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1269" name="Text Box 4"/>
          <p:cNvSpPr txBox="1">
            <a:spLocks noChangeArrowheads="1"/>
          </p:cNvSpPr>
          <p:nvPr/>
        </p:nvSpPr>
        <p:spPr bwMode="auto">
          <a:xfrm>
            <a:off x="179512" y="620688"/>
            <a:ext cx="4419782" cy="369332"/>
          </a:xfrm>
          <a:prstGeom prst="rect">
            <a:avLst/>
          </a:prstGeom>
          <a:noFill/>
          <a:ln w="9525">
            <a:noFill/>
            <a:miter lim="800000"/>
            <a:headEnd/>
            <a:tailEnd/>
          </a:ln>
        </p:spPr>
        <p:txBody>
          <a:bodyPr>
            <a:spAutoFit/>
          </a:bodyPr>
          <a:lstStyle/>
          <a:p>
            <a:pPr eaLnBrk="1" hangingPunct="1">
              <a:spcBef>
                <a:spcPct val="50000"/>
              </a:spcBef>
            </a:pPr>
            <a:r>
              <a:rPr lang="en-US" b="1" u="sng" dirty="0" err="1" smtClean="0">
                <a:solidFill>
                  <a:srgbClr val="008000"/>
                </a:solidFill>
              </a:rPr>
              <a:t>microscopical</a:t>
            </a:r>
            <a:r>
              <a:rPr lang="en-US" b="1" u="sng" dirty="0" smtClean="0">
                <a:solidFill>
                  <a:srgbClr val="008000"/>
                </a:solidFill>
              </a:rPr>
              <a:t> evaluation ! </a:t>
            </a:r>
            <a:endParaRPr lang="en-US" b="1" u="sng" dirty="0">
              <a:solidFill>
                <a:srgbClr val="008000"/>
              </a:solidFill>
            </a:endParaRPr>
          </a:p>
        </p:txBody>
      </p:sp>
      <p:sp>
        <p:nvSpPr>
          <p:cNvPr id="11270" name="Text Box 5"/>
          <p:cNvSpPr txBox="1">
            <a:spLocks noChangeArrowheads="1"/>
          </p:cNvSpPr>
          <p:nvPr/>
        </p:nvSpPr>
        <p:spPr bwMode="auto">
          <a:xfrm>
            <a:off x="0" y="0"/>
            <a:ext cx="8914988"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rPr>
              <a:t>MINIBOONE </a:t>
            </a:r>
            <a:r>
              <a:rPr lang="en-US" sz="3200" b="1" dirty="0" smtClean="0">
                <a:solidFill>
                  <a:srgbClr val="FF0000"/>
                </a:solidFill>
              </a:rPr>
              <a:t>CCQE, </a:t>
            </a:r>
            <a:r>
              <a:rPr lang="en-US" sz="3200" b="1" dirty="0" err="1" smtClean="0">
                <a:solidFill>
                  <a:srgbClr val="FF0000"/>
                </a:solidFill>
              </a:rPr>
              <a:t>NC</a:t>
            </a:r>
            <a:r>
              <a:rPr lang="en-US" sz="3200" b="1" dirty="0" err="1" smtClean="0">
                <a:solidFill>
                  <a:srgbClr val="FF0000"/>
                </a:solidFill>
                <a:latin typeface="Symbol" pitchFamily="18" charset="2"/>
              </a:rPr>
              <a:t>g</a:t>
            </a:r>
            <a:r>
              <a:rPr lang="en-US" sz="3200" b="1" dirty="0" smtClean="0">
                <a:solidFill>
                  <a:srgbClr val="FF0000"/>
                </a:solidFill>
              </a:rPr>
              <a:t>, </a:t>
            </a:r>
            <a:r>
              <a:rPr lang="en-US" sz="3200" b="1" dirty="0" smtClean="0">
                <a:solidFill>
                  <a:srgbClr val="FF0000"/>
                </a:solidFill>
                <a:latin typeface="Symbol" pitchFamily="18" charset="2"/>
                <a:cs typeface="Arial" pitchFamily="34" charset="0"/>
              </a:rPr>
              <a:t>p</a:t>
            </a:r>
            <a:r>
              <a:rPr lang="en-US" sz="3200" b="1" dirty="0" smtClean="0">
                <a:solidFill>
                  <a:srgbClr val="FF0000"/>
                </a:solidFill>
              </a:rPr>
              <a:t> prod XSECTS</a:t>
            </a:r>
            <a:endParaRPr lang="en-US" sz="3200" b="1" dirty="0">
              <a:solidFill>
                <a:srgbClr val="FF0000"/>
              </a:solidFill>
            </a:endParaRPr>
          </a:p>
        </p:txBody>
      </p:sp>
      <p:sp>
        <p:nvSpPr>
          <p:cNvPr id="9" name="Rectangle 2"/>
          <p:cNvSpPr txBox="1">
            <a:spLocks noChangeArrowheads="1"/>
          </p:cNvSpPr>
          <p:nvPr/>
        </p:nvSpPr>
        <p:spPr>
          <a:xfrm>
            <a:off x="251520" y="6426200"/>
            <a:ext cx="8604448" cy="431800"/>
          </a:xfrm>
          <a:prstGeom prst="rect">
            <a:avLst/>
          </a:prstGeom>
          <a:solidFill>
            <a:srgbClr val="FFFF00"/>
          </a:solidFill>
        </p:spPr>
        <p:txBody>
          <a:bodyPr/>
          <a:lstStyle/>
          <a:p>
            <a:pPr defTabSz="914400">
              <a:defRPr/>
            </a:pPr>
            <a:r>
              <a:rPr lang="es-ES" sz="2200" b="1" kern="0" dirty="0" err="1">
                <a:solidFill>
                  <a:srgbClr val="800000"/>
                </a:solidFill>
                <a:latin typeface="+mj-lt"/>
                <a:ea typeface="+mj-ea"/>
                <a:cs typeface="+mj-cs"/>
              </a:rPr>
              <a:t>Electroweak</a:t>
            </a:r>
            <a:r>
              <a:rPr lang="es-ES" sz="2200" b="1" kern="0" dirty="0">
                <a:solidFill>
                  <a:srgbClr val="800000"/>
                </a:solidFill>
                <a:latin typeface="+mj-lt"/>
                <a:ea typeface="+mj-ea"/>
                <a:cs typeface="+mj-cs"/>
              </a:rPr>
              <a:t> Nuclear </a:t>
            </a:r>
            <a:r>
              <a:rPr lang="es-ES" sz="2200" b="1" kern="0" dirty="0" err="1">
                <a:solidFill>
                  <a:srgbClr val="800000"/>
                </a:solidFill>
                <a:latin typeface="+mj-lt"/>
                <a:ea typeface="+mj-ea"/>
                <a:cs typeface="+mj-cs"/>
              </a:rPr>
              <a:t>Reactions</a:t>
            </a:r>
            <a:r>
              <a:rPr lang="es-ES" sz="2200" b="1" kern="0" dirty="0">
                <a:solidFill>
                  <a:srgbClr val="800000"/>
                </a:solidFill>
                <a:latin typeface="+mj-lt"/>
                <a:ea typeface="+mj-ea"/>
                <a:cs typeface="+mj-cs"/>
              </a:rPr>
              <a:t> at </a:t>
            </a:r>
            <a:r>
              <a:rPr lang="es-ES" sz="2200" b="1" kern="0" dirty="0" err="1">
                <a:solidFill>
                  <a:srgbClr val="800000"/>
                </a:solidFill>
                <a:latin typeface="+mj-lt"/>
                <a:ea typeface="+mj-ea"/>
                <a:cs typeface="+mj-cs"/>
              </a:rPr>
              <a:t>Intermediate</a:t>
            </a:r>
            <a:r>
              <a:rPr lang="es-ES" sz="2200" b="1" kern="0" dirty="0">
                <a:solidFill>
                  <a:srgbClr val="800000"/>
                </a:solidFill>
                <a:latin typeface="+mj-lt"/>
                <a:ea typeface="+mj-ea"/>
                <a:cs typeface="+mj-cs"/>
              </a:rPr>
              <a:t> </a:t>
            </a:r>
            <a:r>
              <a:rPr lang="es-ES" sz="2200" b="1" kern="0" dirty="0" err="1" smtClean="0">
                <a:solidFill>
                  <a:srgbClr val="800000"/>
                </a:solidFill>
                <a:latin typeface="+mj-lt"/>
                <a:ea typeface="+mj-ea"/>
                <a:cs typeface="+mj-cs"/>
              </a:rPr>
              <a:t>Energies</a:t>
            </a:r>
            <a:endParaRPr lang="es-ES" sz="2200" b="1" kern="0" dirty="0">
              <a:solidFill>
                <a:srgbClr val="800000"/>
              </a:solidFill>
              <a:latin typeface="+mj-lt"/>
              <a:ea typeface="+mj-ea"/>
              <a:cs typeface="+mj-cs"/>
            </a:endParaRPr>
          </a:p>
        </p:txBody>
      </p:sp>
      <p:pic>
        <p:nvPicPr>
          <p:cNvPr id="11" name="10 Imagen" descr="Fig4.eps"/>
          <p:cNvPicPr>
            <a:picLocks noChangeAspect="1"/>
          </p:cNvPicPr>
          <p:nvPr/>
        </p:nvPicPr>
        <p:blipFill>
          <a:blip r:embed="rId4" cstate="print"/>
          <a:stretch>
            <a:fillRect/>
          </a:stretch>
        </p:blipFill>
        <p:spPr>
          <a:xfrm>
            <a:off x="0" y="1988840"/>
            <a:ext cx="5268583" cy="4191580"/>
          </a:xfrm>
          <a:prstGeom prst="rect">
            <a:avLst/>
          </a:prstGeom>
        </p:spPr>
      </p:pic>
      <p:sp>
        <p:nvSpPr>
          <p:cNvPr id="12" name="11 CuadroTexto"/>
          <p:cNvSpPr txBox="1"/>
          <p:nvPr/>
        </p:nvSpPr>
        <p:spPr>
          <a:xfrm>
            <a:off x="179512" y="1844824"/>
            <a:ext cx="2160240" cy="369332"/>
          </a:xfrm>
          <a:prstGeom prst="rect">
            <a:avLst/>
          </a:prstGeom>
          <a:noFill/>
        </p:spPr>
        <p:txBody>
          <a:bodyPr wrap="square" rtlCol="0">
            <a:spAutoFit/>
          </a:bodyPr>
          <a:lstStyle/>
          <a:p>
            <a:r>
              <a:rPr lang="es-ES_tradnl" dirty="0" smtClean="0"/>
              <a:t>PLB 721 (2013) 90</a:t>
            </a:r>
            <a:endParaRPr lang="es-ES_tradnl" dirty="0"/>
          </a:p>
        </p:txBody>
      </p:sp>
      <p:graphicFrame>
        <p:nvGraphicFramePr>
          <p:cNvPr id="14" name="13 Objeto"/>
          <p:cNvGraphicFramePr>
            <a:graphicFrameLocks noChangeAspect="1"/>
          </p:cNvGraphicFramePr>
          <p:nvPr/>
        </p:nvGraphicFramePr>
        <p:xfrm>
          <a:off x="2771800" y="-1107504"/>
          <a:ext cx="6121400" cy="5529263"/>
        </p:xfrm>
        <a:graphic>
          <a:graphicData uri="http://schemas.openxmlformats.org/presentationml/2006/ole">
            <p:oleObj spid="_x0000_s51205" name="Documento" r:id="rId5" imgW="6121666" imgH="5528859" progId="Word.Document.12">
              <p:embed/>
            </p:oleObj>
          </a:graphicData>
        </a:graphic>
      </p:graphicFrame>
      <p:sp>
        <p:nvSpPr>
          <p:cNvPr id="15" name="14 CuadroTexto"/>
          <p:cNvSpPr txBox="1"/>
          <p:nvPr/>
        </p:nvSpPr>
        <p:spPr>
          <a:xfrm>
            <a:off x="3203848" y="1844824"/>
            <a:ext cx="2592288" cy="369332"/>
          </a:xfrm>
          <a:prstGeom prst="rect">
            <a:avLst/>
          </a:prstGeom>
          <a:noFill/>
        </p:spPr>
        <p:txBody>
          <a:bodyPr wrap="square" rtlCol="0">
            <a:spAutoFit/>
          </a:bodyPr>
          <a:lstStyle/>
          <a:p>
            <a:r>
              <a:rPr lang="es-ES_tradnl" dirty="0" smtClean="0"/>
              <a:t>PRD 87 (2013) 113009</a:t>
            </a:r>
            <a:endParaRPr lang="es-ES_tradnl" dirty="0"/>
          </a:p>
        </p:txBody>
      </p:sp>
      <p:graphicFrame>
        <p:nvGraphicFramePr>
          <p:cNvPr id="17" name="16 Objeto"/>
          <p:cNvGraphicFramePr>
            <a:graphicFrameLocks noChangeAspect="1"/>
          </p:cNvGraphicFramePr>
          <p:nvPr/>
        </p:nvGraphicFramePr>
        <p:xfrm>
          <a:off x="5436096" y="4437112"/>
          <a:ext cx="5602287" cy="2000250"/>
        </p:xfrm>
        <a:graphic>
          <a:graphicData uri="http://schemas.openxmlformats.org/presentationml/2006/ole">
            <p:oleObj spid="_x0000_s51207" name="Documento" r:id="rId6" imgW="5601816" imgH="2001586" progId="Word.Document.12">
              <p:embed/>
            </p:oleObj>
          </a:graphicData>
        </a:graphic>
      </p:graphicFrame>
      <p:cxnSp>
        <p:nvCxnSpPr>
          <p:cNvPr id="20" name="19 Conector recto de flecha"/>
          <p:cNvCxnSpPr/>
          <p:nvPr/>
        </p:nvCxnSpPr>
        <p:spPr>
          <a:xfrm>
            <a:off x="5724128" y="1916832"/>
            <a:ext cx="50405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rot="5400000">
            <a:off x="7420962" y="5188550"/>
            <a:ext cx="2016224" cy="369332"/>
          </a:xfrm>
          <a:prstGeom prst="rect">
            <a:avLst/>
          </a:prstGeom>
          <a:noFill/>
        </p:spPr>
        <p:txBody>
          <a:bodyPr wrap="square" rtlCol="0">
            <a:spAutoFit/>
          </a:bodyPr>
          <a:lstStyle/>
          <a:p>
            <a:r>
              <a:rPr lang="es-ES_tradnl" dirty="0" smtClean="0"/>
              <a:t>arXiv:1304.2701</a:t>
            </a:r>
            <a:endParaRPr lang="es-ES_tradnl"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ChangeAspect="1"/>
          </p:cNvGraphicFramePr>
          <p:nvPr/>
        </p:nvGraphicFramePr>
        <p:xfrm>
          <a:off x="-756592" y="-4419872"/>
          <a:ext cx="6979708" cy="7560840"/>
        </p:xfrm>
        <a:graphic>
          <a:graphicData uri="http://schemas.openxmlformats.org/presentationml/2006/ole">
            <p:oleObj spid="_x0000_s60419" name="Documento" r:id="rId3" imgW="5434426" imgH="5886234" progId="Word.Document.12">
              <p:embed/>
            </p:oleObj>
          </a:graphicData>
        </a:graphic>
      </p:graphicFrame>
      <p:graphicFrame>
        <p:nvGraphicFramePr>
          <p:cNvPr id="4" name="3 Tabla"/>
          <p:cNvGraphicFramePr>
            <a:graphicFrameLocks noGrp="1"/>
          </p:cNvGraphicFramePr>
          <p:nvPr/>
        </p:nvGraphicFramePr>
        <p:xfrm>
          <a:off x="0" y="3140968"/>
          <a:ext cx="9577064" cy="365760"/>
        </p:xfrm>
        <a:graphic>
          <a:graphicData uri="http://schemas.openxmlformats.org/drawingml/2006/table">
            <a:tbl>
              <a:tblPr/>
              <a:tblGrid>
                <a:gridCol w="339383"/>
                <a:gridCol w="9237681"/>
              </a:tblGrid>
              <a:tr h="0">
                <a:tc>
                  <a:txBody>
                    <a:bodyPr/>
                    <a:lstStyle/>
                    <a:p>
                      <a:pPr algn="r"/>
                      <a:endParaRPr lang="es-ES" dirty="0"/>
                    </a:p>
                  </a:txBody>
                  <a:tcPr>
                    <a:lnL>
                      <a:noFill/>
                    </a:lnL>
                    <a:lnR>
                      <a:noFill/>
                    </a:lnR>
                    <a:lnT>
                      <a:noFill/>
                    </a:lnT>
                    <a:lnB>
                      <a:noFill/>
                    </a:lnB>
                  </a:tcPr>
                </a:tc>
                <a:tc>
                  <a:txBody>
                    <a:bodyPr/>
                    <a:lstStyle/>
                    <a:p>
                      <a:r>
                        <a:rPr lang="en-US" b="1" dirty="0">
                          <a:solidFill>
                            <a:srgbClr val="C00000"/>
                          </a:solidFill>
                          <a:hlinkClick r:id="rId4"/>
                        </a:rPr>
                        <a:t>Consequences of Heavy Quark Symmetries for </a:t>
                      </a:r>
                      <a:r>
                        <a:rPr lang="en-US" b="1" dirty="0" err="1">
                          <a:solidFill>
                            <a:srgbClr val="C00000"/>
                          </a:solidFill>
                          <a:hlinkClick r:id="rId4"/>
                        </a:rPr>
                        <a:t>Hadronic</a:t>
                      </a:r>
                      <a:r>
                        <a:rPr lang="en-US" b="1" dirty="0">
                          <a:solidFill>
                            <a:srgbClr val="C00000"/>
                          </a:solidFill>
                          <a:hlinkClick r:id="rId4"/>
                        </a:rPr>
                        <a:t> Molecules</a:t>
                      </a:r>
                      <a:r>
                        <a:rPr lang="en-US" b="1" dirty="0">
                          <a:solidFill>
                            <a:srgbClr val="C00000"/>
                          </a:solidFill>
                        </a:rPr>
                        <a:t> </a:t>
                      </a:r>
                    </a:p>
                  </a:txBody>
                  <a:tcPr>
                    <a:lnL>
                      <a:noFill/>
                    </a:lnL>
                    <a:lnR>
                      <a:noFill/>
                    </a:lnR>
                    <a:lnT>
                      <a:noFill/>
                    </a:lnT>
                    <a:lnB>
                      <a:noFill/>
                    </a:lnB>
                  </a:tcPr>
                </a:tc>
              </a:tr>
            </a:tbl>
          </a:graphicData>
        </a:graphic>
      </p:graphicFrame>
      <p:graphicFrame>
        <p:nvGraphicFramePr>
          <p:cNvPr id="6" name="5 Objeto"/>
          <p:cNvGraphicFramePr>
            <a:graphicFrameLocks noChangeAspect="1"/>
          </p:cNvGraphicFramePr>
          <p:nvPr/>
        </p:nvGraphicFramePr>
        <p:xfrm>
          <a:off x="251520" y="3771900"/>
          <a:ext cx="8208912" cy="3086100"/>
        </p:xfrm>
        <a:graphic>
          <a:graphicData uri="http://schemas.openxmlformats.org/presentationml/2006/ole">
            <p:oleObj spid="_x0000_s60420" name="Documento" r:id="rId5" imgW="6617705" imgH="3086679" progId="Word.Document.12">
              <p:embed/>
            </p:oleObj>
          </a:graphicData>
        </a:graphic>
      </p:graphicFrame>
      <p:sp>
        <p:nvSpPr>
          <p:cNvPr id="7" name="6 CuadroTexto"/>
          <p:cNvSpPr txBox="1"/>
          <p:nvPr/>
        </p:nvSpPr>
        <p:spPr>
          <a:xfrm>
            <a:off x="5220072" y="332656"/>
            <a:ext cx="4320480" cy="830997"/>
          </a:xfrm>
          <a:prstGeom prst="rect">
            <a:avLst/>
          </a:prstGeom>
          <a:noFill/>
        </p:spPr>
        <p:txBody>
          <a:bodyPr wrap="square" rtlCol="0">
            <a:spAutoFit/>
          </a:bodyPr>
          <a:lstStyle/>
          <a:p>
            <a:r>
              <a:rPr lang="es-ES_tradnl" sz="2400" b="1" dirty="0" smtClean="0">
                <a:solidFill>
                  <a:srgbClr val="C00000"/>
                </a:solidFill>
              </a:rPr>
              <a:t>D</a:t>
            </a:r>
            <a:r>
              <a:rPr lang="es-ES_tradnl" sz="2400" b="1" baseline="30000" dirty="0" smtClean="0">
                <a:solidFill>
                  <a:srgbClr val="C00000"/>
                </a:solidFill>
              </a:rPr>
              <a:t>(*)</a:t>
            </a:r>
            <a:r>
              <a:rPr lang="es-ES_tradnl" sz="2400" b="1" dirty="0" smtClean="0">
                <a:solidFill>
                  <a:srgbClr val="C00000"/>
                </a:solidFill>
              </a:rPr>
              <a:t> </a:t>
            </a:r>
            <a:r>
              <a:rPr lang="es-ES_tradnl" sz="2400" b="1" dirty="0" err="1" smtClean="0">
                <a:solidFill>
                  <a:srgbClr val="C00000"/>
                </a:solidFill>
              </a:rPr>
              <a:t>Dbar</a:t>
            </a:r>
            <a:r>
              <a:rPr lang="es-ES_tradnl" sz="2400" b="1" baseline="30000" dirty="0" smtClean="0">
                <a:solidFill>
                  <a:srgbClr val="C00000"/>
                </a:solidFill>
              </a:rPr>
              <a:t>(*)  </a:t>
            </a:r>
            <a:r>
              <a:rPr lang="es-ES_tradnl" sz="2400" b="1" dirty="0" err="1" smtClean="0">
                <a:solidFill>
                  <a:srgbClr val="C00000"/>
                </a:solidFill>
              </a:rPr>
              <a:t>Molecules</a:t>
            </a:r>
            <a:r>
              <a:rPr lang="es-ES_tradnl" sz="2400" b="1" dirty="0" smtClean="0">
                <a:solidFill>
                  <a:srgbClr val="C00000"/>
                </a:solidFill>
              </a:rPr>
              <a:t> </a:t>
            </a:r>
          </a:p>
          <a:p>
            <a:r>
              <a:rPr lang="es-ES_tradnl" sz="2400" b="1" dirty="0" smtClean="0">
                <a:solidFill>
                  <a:srgbClr val="C00000"/>
                </a:solidFill>
              </a:rPr>
              <a:t>in a </a:t>
            </a:r>
            <a:r>
              <a:rPr lang="es-ES_tradnl" sz="2400" b="1" dirty="0" err="1" smtClean="0">
                <a:solidFill>
                  <a:srgbClr val="C00000"/>
                </a:solidFill>
              </a:rPr>
              <a:t>finite</a:t>
            </a:r>
            <a:r>
              <a:rPr lang="es-ES_tradnl" sz="2400" b="1" dirty="0" smtClean="0">
                <a:solidFill>
                  <a:srgbClr val="C00000"/>
                </a:solidFill>
              </a:rPr>
              <a:t> box !</a:t>
            </a:r>
            <a:endParaRPr lang="es-ES_tradnl" sz="2400" b="1" dirty="0">
              <a:solidFill>
                <a:srgbClr val="C00000"/>
              </a:solidFill>
            </a:endParaRPr>
          </a:p>
        </p:txBody>
      </p:sp>
      <p:sp>
        <p:nvSpPr>
          <p:cNvPr id="60421" name="Rectangle 5"/>
          <p:cNvSpPr>
            <a:spLocks noChangeArrowheads="1"/>
          </p:cNvSpPr>
          <p:nvPr/>
        </p:nvSpPr>
        <p:spPr bwMode="auto">
          <a:xfrm>
            <a:off x="2555776" y="3429000"/>
            <a:ext cx="399593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err="1" smtClean="0">
                <a:ln>
                  <a:noFill/>
                </a:ln>
                <a:solidFill>
                  <a:schemeClr val="tx1"/>
                </a:solidFill>
                <a:effectLst/>
                <a:latin typeface="Arial" pitchFamily="34" charset="0"/>
                <a:cs typeface="Arial" pitchFamily="34" charset="0"/>
              </a:rPr>
              <a:t>Phys.Rev</a:t>
            </a:r>
            <a:r>
              <a:rPr kumimoji="0" lang="es-ES" sz="1800" b="1" i="0" u="none" strike="noStrike" cap="none" normalizeH="0" baseline="0" dirty="0" smtClean="0">
                <a:ln>
                  <a:noFill/>
                </a:ln>
                <a:solidFill>
                  <a:schemeClr val="tx1"/>
                </a:solidFill>
                <a:effectLst/>
                <a:latin typeface="Arial" pitchFamily="34" charset="0"/>
                <a:cs typeface="Arial" pitchFamily="34" charset="0"/>
              </a:rPr>
              <a:t>. D88 (2013) 054007</a:t>
            </a:r>
            <a:r>
              <a:rPr kumimoji="0" lang="es-ES"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60422" name="Rectangle 6"/>
          <p:cNvSpPr>
            <a:spLocks noChangeArrowheads="1"/>
          </p:cNvSpPr>
          <p:nvPr/>
        </p:nvSpPr>
        <p:spPr bwMode="auto">
          <a:xfrm>
            <a:off x="5292080" y="1340768"/>
            <a:ext cx="341987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err="1" smtClean="0">
                <a:ln>
                  <a:noFill/>
                </a:ln>
                <a:solidFill>
                  <a:schemeClr val="tx1"/>
                </a:solidFill>
                <a:effectLst/>
                <a:latin typeface="Arial" pitchFamily="34" charset="0"/>
                <a:cs typeface="Arial" pitchFamily="34" charset="0"/>
              </a:rPr>
              <a:t>Phys.Rev</a:t>
            </a:r>
            <a:r>
              <a:rPr kumimoji="0" lang="es-ES" sz="1800" b="1" i="0" u="none" strike="noStrike" cap="none" normalizeH="0" baseline="0" dirty="0" smtClean="0">
                <a:ln>
                  <a:noFill/>
                </a:ln>
                <a:solidFill>
                  <a:schemeClr val="tx1"/>
                </a:solidFill>
                <a:effectLst/>
                <a:latin typeface="Arial" pitchFamily="34" charset="0"/>
                <a:cs typeface="Arial" pitchFamily="34" charset="0"/>
              </a:rPr>
              <a:t>. D88 (2013) 014510</a:t>
            </a:r>
            <a:r>
              <a:rPr kumimoji="0" lang="es-ES"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2" name="11 CuadroTexto"/>
          <p:cNvSpPr txBox="1"/>
          <p:nvPr/>
        </p:nvSpPr>
        <p:spPr>
          <a:xfrm>
            <a:off x="5292080" y="1916832"/>
            <a:ext cx="3240360" cy="1200329"/>
          </a:xfrm>
          <a:prstGeom prst="rect">
            <a:avLst/>
          </a:prstGeom>
          <a:noFill/>
        </p:spPr>
        <p:txBody>
          <a:bodyPr wrap="square" rtlCol="0">
            <a:spAutoFit/>
          </a:bodyPr>
          <a:lstStyle/>
          <a:p>
            <a:r>
              <a:rPr lang="es-ES_tradnl" b="1" dirty="0" smtClean="0">
                <a:solidFill>
                  <a:srgbClr val="00B050"/>
                </a:solidFill>
              </a:rPr>
              <a:t>C. Hidalgo, E. </a:t>
            </a:r>
            <a:r>
              <a:rPr lang="es-ES_tradnl" b="1" dirty="0" err="1" smtClean="0">
                <a:solidFill>
                  <a:srgbClr val="00B050"/>
                </a:solidFill>
              </a:rPr>
              <a:t>Oset</a:t>
            </a:r>
            <a:r>
              <a:rPr lang="es-ES_tradnl" b="1" dirty="0" smtClean="0">
                <a:solidFill>
                  <a:srgbClr val="00B050"/>
                </a:solidFill>
              </a:rPr>
              <a:t>, J. Nieves (IFIC), F.K. </a:t>
            </a:r>
            <a:r>
              <a:rPr lang="es-ES_tradnl" b="1" dirty="0" err="1" smtClean="0">
                <a:solidFill>
                  <a:srgbClr val="00B050"/>
                </a:solidFill>
              </a:rPr>
              <a:t>Guo</a:t>
            </a:r>
            <a:r>
              <a:rPr lang="es-ES_tradnl" b="1" dirty="0" smtClean="0">
                <a:solidFill>
                  <a:srgbClr val="00B050"/>
                </a:solidFill>
              </a:rPr>
              <a:t> (Bonn), M. </a:t>
            </a:r>
            <a:r>
              <a:rPr lang="es-ES_tradnl" b="1" dirty="0" smtClean="0">
                <a:solidFill>
                  <a:srgbClr val="00B050"/>
                </a:solidFill>
              </a:rPr>
              <a:t>Pavón y M. </a:t>
            </a:r>
            <a:r>
              <a:rPr lang="es-ES_tradnl" b="1" dirty="0" err="1" smtClean="0">
                <a:solidFill>
                  <a:srgbClr val="00B050"/>
                </a:solidFill>
              </a:rPr>
              <a:t>Albaladejo</a:t>
            </a:r>
            <a:r>
              <a:rPr lang="es-ES_tradnl" b="1" dirty="0" smtClean="0">
                <a:solidFill>
                  <a:srgbClr val="00B050"/>
                </a:solidFill>
              </a:rPr>
              <a:t> </a:t>
            </a:r>
            <a:r>
              <a:rPr lang="es-ES_tradnl" b="1" dirty="0" smtClean="0">
                <a:solidFill>
                  <a:srgbClr val="00B050"/>
                </a:solidFill>
              </a:rPr>
              <a:t>(Paris)</a:t>
            </a:r>
            <a:endParaRPr lang="es-ES_tradnl" b="1" dirty="0">
              <a:solidFill>
                <a:srgbClr val="00B05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IFIC_TEO_lineas 2013.png"/>
          <p:cNvPicPr>
            <a:picLocks noChangeAspect="1"/>
          </p:cNvPicPr>
          <p:nvPr/>
        </p:nvPicPr>
        <p:blipFill>
          <a:blip r:embed="rId2" cstate="print"/>
          <a:stretch>
            <a:fillRect/>
          </a:stretch>
        </p:blipFill>
        <p:spPr>
          <a:xfrm>
            <a:off x="2411760" y="3429000"/>
            <a:ext cx="3992550" cy="3242804"/>
          </a:xfrm>
          <a:prstGeom prst="rect">
            <a:avLst/>
          </a:prstGeom>
        </p:spPr>
      </p:pic>
      <p:pic>
        <p:nvPicPr>
          <p:cNvPr id="4" name="3 Imagen" descr="Pub_IFIC_2012.png"/>
          <p:cNvPicPr>
            <a:picLocks noChangeAspect="1"/>
          </p:cNvPicPr>
          <p:nvPr/>
        </p:nvPicPr>
        <p:blipFill>
          <a:blip r:embed="rId3" cstate="print"/>
          <a:stretch>
            <a:fillRect/>
          </a:stretch>
        </p:blipFill>
        <p:spPr>
          <a:xfrm>
            <a:off x="251520" y="188640"/>
            <a:ext cx="4004741" cy="3090417"/>
          </a:xfrm>
          <a:prstGeom prst="rect">
            <a:avLst/>
          </a:prstGeom>
        </p:spPr>
      </p:pic>
      <p:pic>
        <p:nvPicPr>
          <p:cNvPr id="5" name="4 Imagen" descr="Pub_IFIC_2013.png"/>
          <p:cNvPicPr>
            <a:picLocks noChangeAspect="1"/>
          </p:cNvPicPr>
          <p:nvPr/>
        </p:nvPicPr>
        <p:blipFill>
          <a:blip r:embed="rId4" cstate="print"/>
          <a:stretch>
            <a:fillRect/>
          </a:stretch>
        </p:blipFill>
        <p:spPr>
          <a:xfrm>
            <a:off x="4572000" y="188640"/>
            <a:ext cx="4010837" cy="3090417"/>
          </a:xfrm>
          <a:prstGeom prst="rect">
            <a:avLst/>
          </a:prstGeom>
        </p:spPr>
      </p:pic>
      <p:sp>
        <p:nvSpPr>
          <p:cNvPr id="6" name="5 CuadroTexto"/>
          <p:cNvSpPr txBox="1"/>
          <p:nvPr/>
        </p:nvSpPr>
        <p:spPr>
          <a:xfrm>
            <a:off x="6732240" y="4293096"/>
            <a:ext cx="2411760" cy="646331"/>
          </a:xfrm>
          <a:prstGeom prst="rect">
            <a:avLst/>
          </a:prstGeom>
          <a:noFill/>
        </p:spPr>
        <p:txBody>
          <a:bodyPr wrap="square" rtlCol="0">
            <a:spAutoFit/>
          </a:bodyPr>
          <a:lstStyle/>
          <a:p>
            <a:r>
              <a:rPr lang="es-ES_tradnl" b="1" dirty="0" smtClean="0">
                <a:solidFill>
                  <a:schemeClr val="accent1">
                    <a:lumMod val="50000"/>
                  </a:schemeClr>
                </a:solidFill>
              </a:rPr>
              <a:t>Provisional Diciembre 2013</a:t>
            </a:r>
            <a:endParaRPr lang="es-ES_tradnl" b="1" dirty="0">
              <a:solidFill>
                <a:schemeClr val="accent1">
                  <a:lumMod val="50000"/>
                </a:schemeClr>
              </a:solidFill>
            </a:endParaRPr>
          </a:p>
        </p:txBody>
      </p:sp>
      <p:sp>
        <p:nvSpPr>
          <p:cNvPr id="7" name="6 Flecha arriba"/>
          <p:cNvSpPr/>
          <p:nvPr/>
        </p:nvSpPr>
        <p:spPr>
          <a:xfrm>
            <a:off x="7380312" y="3429000"/>
            <a:ext cx="45719" cy="7200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7 Flecha izquierda"/>
          <p:cNvSpPr/>
          <p:nvPr/>
        </p:nvSpPr>
        <p:spPr>
          <a:xfrm>
            <a:off x="6444208" y="4725144"/>
            <a:ext cx="216024" cy="45719"/>
          </a:xfrm>
          <a:prstGeom prst="leftArrow">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8 CuadroTexto"/>
          <p:cNvSpPr txBox="1"/>
          <p:nvPr/>
        </p:nvSpPr>
        <p:spPr>
          <a:xfrm>
            <a:off x="72008" y="4111913"/>
            <a:ext cx="2339752" cy="1754326"/>
          </a:xfrm>
          <a:prstGeom prst="rect">
            <a:avLst/>
          </a:prstGeom>
          <a:noFill/>
        </p:spPr>
        <p:txBody>
          <a:bodyPr wrap="square" rtlCol="0">
            <a:spAutoFit/>
          </a:bodyPr>
          <a:lstStyle/>
          <a:p>
            <a:r>
              <a:rPr lang="es-ES_tradnl" b="1" dirty="0" smtClean="0">
                <a:solidFill>
                  <a:srgbClr val="FF0000"/>
                </a:solidFill>
              </a:rPr>
              <a:t>7 Tesis doctorales</a:t>
            </a:r>
          </a:p>
          <a:p>
            <a:endParaRPr lang="es-ES_tradnl" b="1" dirty="0" smtClean="0">
              <a:solidFill>
                <a:srgbClr val="FF0000"/>
              </a:solidFill>
            </a:endParaRPr>
          </a:p>
          <a:p>
            <a:r>
              <a:rPr lang="es-ES_tradnl" b="1" dirty="0" smtClean="0">
                <a:solidFill>
                  <a:srgbClr val="FF0000"/>
                </a:solidFill>
              </a:rPr>
              <a:t>4 </a:t>
            </a:r>
            <a:r>
              <a:rPr lang="es-ES_tradnl" b="1" dirty="0" err="1" smtClean="0">
                <a:solidFill>
                  <a:srgbClr val="FF0000"/>
                </a:solidFill>
              </a:rPr>
              <a:t>RyC</a:t>
            </a:r>
            <a:r>
              <a:rPr lang="es-ES_tradnl" b="1" dirty="0" smtClean="0">
                <a:solidFill>
                  <a:srgbClr val="FF0000"/>
                </a:solidFill>
              </a:rPr>
              <a:t>: </a:t>
            </a:r>
            <a:r>
              <a:rPr lang="es-ES" dirty="0" smtClean="0"/>
              <a:t>30/11/2015</a:t>
            </a:r>
          </a:p>
          <a:p>
            <a:r>
              <a:rPr lang="es-ES" b="1" dirty="0" smtClean="0">
                <a:solidFill>
                  <a:srgbClr val="FF0000"/>
                </a:solidFill>
              </a:rPr>
              <a:t>             </a:t>
            </a:r>
            <a:r>
              <a:rPr lang="es-ES" dirty="0" smtClean="0"/>
              <a:t>30/11/2016</a:t>
            </a:r>
          </a:p>
          <a:p>
            <a:r>
              <a:rPr lang="es-ES" dirty="0" smtClean="0"/>
              <a:t>             30/09/2017</a:t>
            </a:r>
          </a:p>
          <a:p>
            <a:r>
              <a:rPr lang="es-ES" dirty="0" smtClean="0"/>
              <a:t>             15/12/2017</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60648"/>
            <a:ext cx="9361040" cy="954107"/>
          </a:xfrm>
          <a:prstGeom prst="rect">
            <a:avLst/>
          </a:prstGeom>
          <a:noFill/>
        </p:spPr>
        <p:txBody>
          <a:bodyPr wrap="square" rtlCol="0">
            <a:spAutoFit/>
          </a:bodyPr>
          <a:lstStyle/>
          <a:p>
            <a:r>
              <a:rPr lang="es-ES_tradnl" sz="2700" b="1" dirty="0" smtClean="0">
                <a:solidFill>
                  <a:srgbClr val="C00000"/>
                </a:solidFill>
              </a:rPr>
              <a:t>Gracias a José Valle por su dedicación durante todos estos años al frente de la Unidad !</a:t>
            </a:r>
            <a:endParaRPr lang="es-ES_tradnl" sz="2700" b="1" dirty="0">
              <a:solidFill>
                <a:srgbClr val="C00000"/>
              </a:solidFill>
            </a:endParaRPr>
          </a:p>
        </p:txBody>
      </p:sp>
      <p:sp>
        <p:nvSpPr>
          <p:cNvPr id="61442" name="AutoShape 2" descr="data:image/jpeg;base64,/9j/4AAQSkZJRgABAQAAAQABAAD/2wCEAAkGBwgHBgkIBwgKCgkLDRYPDQwMDRsUFRAWIB0iIiAdHx8kKDQsJCYxJx8fLT0tMTU3Ojo6Iys/RD84QzQ5OjcBCgoKDQwNGg8PGjclHyU3Nzc3Nzc3Nzc3Nzc3Nzc3Nzc3Nzc3Nzc3Nzc3Nzc3Nzc3Nzc3Nzc3Nzc3Nzc3Nzc3N//AABEIAFoAfQMBIgACEQEDEQH/xAAbAAABBQEBAAAAAAAAAAAAAAAAAQQFBgcCA//EADcQAAIBAwMCBAUCBAUFAAAAAAECAwAEEQUSITFBBhMiURRhcYGhkfAHMpKxI0JSwdEzQ2Lh8f/EABoBAQADAQEBAAAAAAAAAAAAAAABAgQFAwb/xAAlEQACAgEDBAIDAQAAAAAAAAAAAQIRAxIhMQQiQVFhgXHB0QX/2gAMAwEAAhEDEQA/AMNooooAp7p1iLzzi0vlrEu4kIWPXHQUyp1Z3j2sVwkeQZkC7gcFec1KryRK62OYrZprhYozlXcIr44pJ7WWGVo2Ukj2GalLXXBb6fFbeRlkYHO7AIDbunv2zXQ11Qsx8qRHki8sFJMY689Pn/erVH2Uud8EZp1k9/dLbxsFJBO49BigWNwYJZ/LPlxNtc5HB+ld2F89isxhAEsgCh/9Izk8fYU/fXmKyIIAEcuzLu43Ng5x9R+aJRoluV7IhXRkxuUjPIyKf3ukzWcRld1ZRsxjvuBP4wRXWsamNRMe1HXaWOXfceew+Q7U7HiDcuyW33JkdG5A2FSPzmiUSG57NIgwjEEhTgdTilWNmOFVifYCp0+IEEE8SWxUOu1PUOm0L6uOelea69/iRlomAEWx2R8MWOMsDjqQB+aVH2NU/RCEYODSU4v7j4u8muNoXzGLbR2pvVD0QUUUUAUUV1HnzFwdvI5zjFAegt3aLzFAI+RGf06050/T/i9hMuzdLs6dBjJP6VPaTpvxt86tANyEetQWGT7k89uv9u1l0vwk8c1xG0bZIdwDnPIVcZ/q/WquSRZLczq6t9rb3xHGwPl98gYwOO/TNNoYxJKFLbVJwWxkL8z8quupaW9us0cyM20D/pylSuen15PJHuflVYvYprOcEE/ybS2Mgg5HUjnIopWWlBpWOLexi3KqKWeN/UW7bWXIP2b9RQ2kJNNJ5chjxtPrUAAnt9jxj6Vev4fadZ61HHsI9J2urnJUjJA/PXvtGeenh45tLDTkaKZo0Vssoxly3fA7ntk8Cq6+7SWSVWzOLm3e2lMb43D2NdpZuwyfScH04OffpTpJFnKAKgO8EvtCsTn35zV10PSomiDeWoc/zELg5/fWvQ81HU6RSJ9NeEEurDHXOMAbQTz9SBTJonUKdpIPTHNag2hB1AZugBJA6nnJ/fsKbjw4FfEcaEBgwYjGDknNQ3XJd4ZejNMHGcUlXvU9LiclZIERUUehf0+wGMD3OfaqjqVmLWX0k7W5GR0opJ8FZ45R5GVFFFSUCukbawOAcHOD3rmigLloWoPZaskpcbCqbenqGeuOOPbv9a06XxFHKYVjtlFxLCrYTG8xbgvv13EHp2+dYhpsnnOts27dI64YNgnoAM+wGa0vTNDu9OtluA0kqiN9r43Ertzt69nVcDsT86o4KTPWM1e5P32l29xp5nkUCRyVEfmAFj3Py6/8Vnmq6eqSSRyJGoTDbpCSDzwo5zz8s/Srpq2t6Vqslpd6dBIIJl2yKwORKuN3HPZh06/rTm5sbSaylOQA0YYM6+rjjHPfn981mcZYmm2dJzhODUUePgS30+yLzyAK5QjCejopJ4zgED7niqV44sIZ7qa6huXkdmGTKFIK88hgAR++wzT69nmtJztlEg2MqRqwG0n/AO8nn3qs3szeZ5k05ODkxZ7YA4Pv1wflWiPNnOlHYjtPDQ3LrIGQx8njOMfj2rTdCkWS1TBDkAc5yP7D8Vlaz4u94PGRnHAP/FWnQNeMTiJ2Xb/kUHof3gV6EYp6ZmnwWgESTtho27Y5UjqP7H70AJMWePYmASQSMnjPYVAx60jaVNNEdyiUL9cjIP4NQMPiNpNRFv5pVTbzck858psHP2/U89K85QbNsssa5HfiOeIu2CcLgsF7fPjn79Ko+tPuhjwVIY9ueR9akNW1aCWRSzg7QMBRygKjofb5fOq9d3LXMm9vbFTCNGbLlTWlDeiiirmYKKKKAVSQQQSMe1W3w54vvIJYrK+kMtk7HcpXOeOBjoecdaqNdxI0kipGpZ2OFVRkk1K5Boxl0nS2hskuG1GWaOKZ4lk8qKB1DAKFA3AgMcnI68ijxHrcej61La2NwZ7fYwEufMy2AQB/4Z4x/vzUbpWhrYxOk+xtUlHpZ5gkdv7qxwcse/QA4684hPEFnNYTwm4uoJ52yzCBtypzwA3f7V0M2BR6dNwp/rx9mfHlby7S2LDNdyafpY1MafG8clwI/PngWURkrkIN4IHAJ6Z7DA4qG8UWzD4S/wDhfhTPGr7BHsVgeQ4XoAflx7UeIJZpNLs0WWT4fdu8vcdu/GM498cZrvxDcTyaVZpeTNJMqKgLnJCqOB9hXEg+H5bPqeowpLLDStMYpp/Lrz87li/hlp/hS9vI4tUh+N1C5dwlu+4RxIDwSAOSfr9qk/4x3NlpUVno2naZZW0Tf4rGGFUPB7YAPOe5NNf4O+HLuPVoPENzJBDZrG4i3TAO7fy8L1x15p1/GLRJ7u/TWo7i1k06FESRY5gZF5APprnS6i/9NYtVqvq7OFXZZU/DzfH6ffWhna3to4oGeYrnbtJ3fLPqfA/91ftXsbCDw3aRaXLBFb5QxEIC0heNslieSeTnP4qtaTF4XufC9rZX95PbsT5swtZkUsx7NuBzjgD2596tWtNY23htZEYrDBEvwj7gDnGFycc8dffNbM2e8kb9nMy5u+N+zFL91e8maNdqbyFX2A4ApvSsSTk9TSVvN4UUUUAUUUUAU80pLqS/hFim+43ZQcf70zruJmWRShIbsQcVKdOwWiMay07W0EVuzqMsWcDbxzzuxx+81B6vPLLdbZf8nCn/AFD3+9cyfEROGMy5POPMBpvcA7+XD5HUNnFes8+SUdLbr8lFjinaRZfDmpXdhZtLBPDkeny3dVYrxggEEHv2yMVH61FcTBLl7mCVWGdqv6lPfIPz71GQBSp3TLH29Qz+lJPlMIHV165XvWdQSdmuXU5JQ0N7fwsdlPDY6GBY69eC9mILQRh40g5yTuDYYnGOlc69gaVEJfEDarcSOsjIzOfIAVuMt1J3Dp7VXVO5Nqg7h3B6/alkD7BvjK44yR1qFBXZnHGk2UN9diG4vYbOPGTLKCQPsKsd813c6Zeu+qQSachZII2IDsQfTxjOMVUI22MDjNOWjlEBclRGwyPUM59sdamUbZVxvkanrSUUVYsFFFFAFFFFAFFFFALknrQoyQPekooD3+HIPLx9ezg0CDP/AHE/qrxo7UB7CA44kj/rpfKkI2mRcD3k4rwHf6UtAIwwSPakpaSgCiiigCiiigP/2Q=="/>
          <p:cNvSpPr>
            <a:spLocks noChangeAspect="1" noChangeArrowheads="1"/>
          </p:cNvSpPr>
          <p:nvPr/>
        </p:nvSpPr>
        <p:spPr bwMode="auto">
          <a:xfrm>
            <a:off x="155575" y="-411163"/>
            <a:ext cx="1190625" cy="85725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sp>
        <p:nvSpPr>
          <p:cNvPr id="61444" name="AutoShape 4" descr="data:image/jpeg;base64,/9j/4AAQSkZJRgABAQAAAQABAAD/2wCEAAkGBwgHBgkIBwgKCgkLDRYPDQwMDRsUFRAWIB0iIiAdHx8kKDQsJCYxJx8fLT0tMTU3Ojo6Iys/RD84QzQ5OjcBCgoKDQwNGg8PGjclHyU3Nzc3Nzc3Nzc3Nzc3Nzc3Nzc3Nzc3Nzc3Nzc3Nzc3Nzc3Nzc3Nzc3Nzc3Nzc3Nzc3N//AABEIAFoAfQMBIgACEQEDEQH/xAAbAAABBQEBAAAAAAAAAAAAAAAAAQQFBgcCA//EADcQAAIBAwMCBAUCBAUFAAAAAAECAwAEEQUSITFBBhMiURRhcYGhkfAHMpKxI0JSwdEzQ2Lh8f/EABoBAQADAQEBAAAAAAAAAAAAAAABAgQFAwb/xAAlEQACAgEDBAIDAQAAAAAAAAAAAQIRAxIhMQQiQVFhgXHB0QX/2gAMAwEAAhEDEQA/AMNooooAp7p1iLzzi0vlrEu4kIWPXHQUyp1Z3j2sVwkeQZkC7gcFec1KryRK62OYrZprhYozlXcIr44pJ7WWGVo2Ukj2GalLXXBb6fFbeRlkYHO7AIDbunv2zXQ11Qsx8qRHki8sFJMY689Pn/erVH2Uud8EZp1k9/dLbxsFJBO49BigWNwYJZ/LPlxNtc5HB+ld2F89isxhAEsgCh/9Izk8fYU/fXmKyIIAEcuzLu43Ng5x9R+aJRoluV7IhXRkxuUjPIyKf3ukzWcRld1ZRsxjvuBP4wRXWsamNRMe1HXaWOXfceew+Q7U7HiDcuyW33JkdG5A2FSPzmiUSG57NIgwjEEhTgdTilWNmOFVifYCp0+IEEE8SWxUOu1PUOm0L6uOelea69/iRlomAEWx2R8MWOMsDjqQB+aVH2NU/RCEYODSU4v7j4u8muNoXzGLbR2pvVD0QUUUUAUUV1HnzFwdvI5zjFAegt3aLzFAI+RGf06050/T/i9hMuzdLs6dBjJP6VPaTpvxt86tANyEetQWGT7k89uv9u1l0vwk8c1xG0bZIdwDnPIVcZ/q/WquSRZLczq6t9rb3xHGwPl98gYwOO/TNNoYxJKFLbVJwWxkL8z8quupaW9us0cyM20D/pylSuen15PJHuflVYvYprOcEE/ybS2Mgg5HUjnIopWWlBpWOLexi3KqKWeN/UW7bWXIP2b9RQ2kJNNJ5chjxtPrUAAnt9jxj6Vev4fadZ61HHsI9J2urnJUjJA/PXvtGeenh45tLDTkaKZo0Vssoxly3fA7ntk8Cq6+7SWSVWzOLm3e2lMb43D2NdpZuwyfScH04OffpTpJFnKAKgO8EvtCsTn35zV10PSomiDeWoc/zELg5/fWvQ81HU6RSJ9NeEEurDHXOMAbQTz9SBTJonUKdpIPTHNag2hB1AZugBJA6nnJ/fsKbjw4FfEcaEBgwYjGDknNQ3XJd4ZejNMHGcUlXvU9LiclZIERUUehf0+wGMD3OfaqjqVmLWX0k7W5GR0opJ8FZ45R5GVFFFSUCukbawOAcHOD3rmigLloWoPZaskpcbCqbenqGeuOOPbv9a06XxFHKYVjtlFxLCrYTG8xbgvv13EHp2+dYhpsnnOts27dI64YNgnoAM+wGa0vTNDu9OtluA0kqiN9r43Ertzt69nVcDsT86o4KTPWM1e5P32l29xp5nkUCRyVEfmAFj3Py6/8Vnmq6eqSSRyJGoTDbpCSDzwo5zz8s/Srpq2t6Vqslpd6dBIIJl2yKwORKuN3HPZh06/rTm5sbSaylOQA0YYM6+rjjHPfn981mcZYmm2dJzhODUUePgS30+yLzyAK5QjCejopJ4zgED7niqV44sIZ7qa6huXkdmGTKFIK88hgAR++wzT69nmtJztlEg2MqRqwG0n/AO8nn3qs3szeZ5k05ODkxZ7YA4Pv1wflWiPNnOlHYjtPDQ3LrIGQx8njOMfj2rTdCkWS1TBDkAc5yP7D8Vlaz4u94PGRnHAP/FWnQNeMTiJ2Xb/kUHof3gV6EYp6ZmnwWgESTtho27Y5UjqP7H70AJMWePYmASQSMnjPYVAx60jaVNNEdyiUL9cjIP4NQMPiNpNRFv5pVTbzck858psHP2/U89K85QbNsssa5HfiOeIu2CcLgsF7fPjn79Ko+tPuhjwVIY9ueR9akNW1aCWRSzg7QMBRygKjofb5fOq9d3LXMm9vbFTCNGbLlTWlDeiiirmYKKKKAVSQQQSMe1W3w54vvIJYrK+kMtk7HcpXOeOBjoecdaqNdxI0kipGpZ2OFVRkk1K5Boxl0nS2hskuG1GWaOKZ4lk8qKB1DAKFA3AgMcnI68ijxHrcej61La2NwZ7fYwEufMy2AQB/4Z4x/vzUbpWhrYxOk+xtUlHpZ5gkdv7qxwcse/QA4684hPEFnNYTwm4uoJ52yzCBtypzwA3f7V0M2BR6dNwp/rx9mfHlby7S2LDNdyafpY1MafG8clwI/PngWURkrkIN4IHAJ6Z7DA4qG8UWzD4S/wDhfhTPGr7BHsVgeQ4XoAflx7UeIJZpNLs0WWT4fdu8vcdu/GM498cZrvxDcTyaVZpeTNJMqKgLnJCqOB9hXEg+H5bPqeowpLLDStMYpp/Lrz87li/hlp/hS9vI4tUh+N1C5dwlu+4RxIDwSAOSfr9qk/4x3NlpUVno2naZZW0Tf4rGGFUPB7YAPOe5NNf4O+HLuPVoPENzJBDZrG4i3TAO7fy8L1x15p1/GLRJ7u/TWo7i1k06FESRY5gZF5APprnS6i/9NYtVqvq7OFXZZU/DzfH6ffWhna3to4oGeYrnbtJ3fLPqfA/91ftXsbCDw3aRaXLBFb5QxEIC0heNslieSeTnP4qtaTF4XufC9rZX95PbsT5swtZkUsx7NuBzjgD2596tWtNY23htZEYrDBEvwj7gDnGFycc8dffNbM2e8kb9nMy5u+N+zFL91e8maNdqbyFX2A4ApvSsSTk9TSVvN4UUUUAUUUUAU80pLqS/hFim+43ZQcf70zruJmWRShIbsQcVKdOwWiMay07W0EVuzqMsWcDbxzzuxx+81B6vPLLdbZf8nCn/AFD3+9cyfEROGMy5POPMBpvcA7+XD5HUNnFes8+SUdLbr8lFjinaRZfDmpXdhZtLBPDkeny3dVYrxggEEHv2yMVH61FcTBLl7mCVWGdqv6lPfIPz71GQBSp3TLH29Qz+lJPlMIHV165XvWdQSdmuXU5JQ0N7fwsdlPDY6GBY69eC9mILQRh40g5yTuDYYnGOlc69gaVEJfEDarcSOsjIzOfIAVuMt1J3Dp7VXVO5Nqg7h3B6/alkD7BvjK44yR1qFBXZnHGk2UN9diG4vYbOPGTLKCQPsKsd813c6Zeu+qQSachZII2IDsQfTxjOMVUI22MDjNOWjlEBclRGwyPUM59sdamUbZVxvkanrSUUVYsFFFFAFFFFAFFFFALknrQoyQPekooD3+HIPLx9ezg0CDP/AHE/qrxo7UB7CA44kj/rpfKkI2mRcD3k4rwHf6UtAIwwSPakpaSgCiiigCiiig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1446" name="Picture 6" descr="https://encrypted-tbn2.gstatic.com/images?q=tbn:ANd9GcQQtjGtzjNysM7VXAwaI-e_yktUHVGmIDIbetMCzCXLU4ccMshv4A"/>
          <p:cNvPicPr>
            <a:picLocks noChangeAspect="1" noChangeArrowheads="1"/>
          </p:cNvPicPr>
          <p:nvPr/>
        </p:nvPicPr>
        <p:blipFill>
          <a:blip r:embed="rId2" cstate="print"/>
          <a:srcRect/>
          <a:stretch>
            <a:fillRect/>
          </a:stretch>
        </p:blipFill>
        <p:spPr bwMode="auto">
          <a:xfrm>
            <a:off x="971600" y="1916832"/>
            <a:ext cx="7056784" cy="4255020"/>
          </a:xfrm>
          <a:prstGeom prst="rect">
            <a:avLst/>
          </a:prstGeom>
          <a:noFill/>
        </p:spPr>
      </p:pic>
      <p:sp>
        <p:nvSpPr>
          <p:cNvPr id="8" name="7 CuadroTexto"/>
          <p:cNvSpPr txBox="1"/>
          <p:nvPr/>
        </p:nvSpPr>
        <p:spPr>
          <a:xfrm>
            <a:off x="3131840" y="5877272"/>
            <a:ext cx="3096344" cy="553998"/>
          </a:xfrm>
          <a:prstGeom prst="rect">
            <a:avLst/>
          </a:prstGeom>
          <a:solidFill>
            <a:schemeClr val="accent1"/>
          </a:solidFill>
        </p:spPr>
        <p:txBody>
          <a:bodyPr wrap="square" rtlCol="0">
            <a:spAutoFit/>
          </a:bodyPr>
          <a:lstStyle/>
          <a:p>
            <a:r>
              <a:rPr lang="es-ES_tradnl" sz="3000" dirty="0" smtClean="0">
                <a:solidFill>
                  <a:schemeClr val="bg1"/>
                </a:solidFill>
              </a:rPr>
              <a:t>Felices Fiestas</a:t>
            </a:r>
            <a:endParaRPr lang="es-ES_tradnl" sz="30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bienalfisica2013.com/images/Central.jpg"/>
          <p:cNvPicPr>
            <a:picLocks noChangeAspect="1" noChangeArrowheads="1"/>
          </p:cNvPicPr>
          <p:nvPr/>
        </p:nvPicPr>
        <p:blipFill>
          <a:blip r:embed="rId2" cstate="print"/>
          <a:srcRect/>
          <a:stretch>
            <a:fillRect/>
          </a:stretch>
        </p:blipFill>
        <p:spPr bwMode="auto">
          <a:xfrm>
            <a:off x="251520" y="188640"/>
            <a:ext cx="8157864" cy="1913432"/>
          </a:xfrm>
          <a:prstGeom prst="rect">
            <a:avLst/>
          </a:prstGeom>
          <a:noFill/>
        </p:spPr>
      </p:pic>
      <p:pic>
        <p:nvPicPr>
          <p:cNvPr id="13316" name="Picture 4" descr="IDPASC School of Flavour Physics"/>
          <p:cNvPicPr>
            <a:picLocks noChangeAspect="1" noChangeArrowheads="1"/>
          </p:cNvPicPr>
          <p:nvPr/>
        </p:nvPicPr>
        <p:blipFill>
          <a:blip r:embed="rId3" cstate="print"/>
          <a:srcRect/>
          <a:stretch>
            <a:fillRect/>
          </a:stretch>
        </p:blipFill>
        <p:spPr bwMode="auto">
          <a:xfrm>
            <a:off x="179512" y="2132856"/>
            <a:ext cx="2808312" cy="4536504"/>
          </a:xfrm>
          <a:prstGeom prst="rect">
            <a:avLst/>
          </a:prstGeom>
          <a:noFill/>
        </p:spPr>
      </p:pic>
      <p:pic>
        <p:nvPicPr>
          <p:cNvPr id="13318" name="Picture 6" descr="http://som.ific.uv.es/templates/a4joomla-countryside-free/images/slidevalencia.jpg"/>
          <p:cNvPicPr>
            <a:picLocks noChangeAspect="1" noChangeArrowheads="1"/>
          </p:cNvPicPr>
          <p:nvPr/>
        </p:nvPicPr>
        <p:blipFill>
          <a:blip r:embed="rId4" cstate="print"/>
          <a:srcRect/>
          <a:stretch>
            <a:fillRect/>
          </a:stretch>
        </p:blipFill>
        <p:spPr bwMode="auto">
          <a:xfrm>
            <a:off x="3275856" y="2204864"/>
            <a:ext cx="5184576" cy="2371726"/>
          </a:xfrm>
          <a:prstGeom prst="rect">
            <a:avLst/>
          </a:prstGeom>
          <a:noFill/>
        </p:spPr>
      </p:pic>
      <p:sp>
        <p:nvSpPr>
          <p:cNvPr id="8" name="7 CuadroTexto"/>
          <p:cNvSpPr txBox="1"/>
          <p:nvPr/>
        </p:nvSpPr>
        <p:spPr>
          <a:xfrm>
            <a:off x="5004048" y="2132856"/>
            <a:ext cx="3312368" cy="646331"/>
          </a:xfrm>
          <a:prstGeom prst="rect">
            <a:avLst/>
          </a:prstGeom>
          <a:noFill/>
        </p:spPr>
        <p:txBody>
          <a:bodyPr wrap="square" rtlCol="0">
            <a:spAutoFit/>
          </a:bodyPr>
          <a:lstStyle/>
          <a:p>
            <a:r>
              <a:rPr lang="es-ES" b="1" dirty="0" err="1" smtClean="0">
                <a:solidFill>
                  <a:srgbClr val="FFFF00"/>
                </a:solidFill>
              </a:rPr>
              <a:t>CosmoRENATA</a:t>
            </a:r>
            <a:r>
              <a:rPr lang="es-ES" b="1" dirty="0" smtClean="0">
                <a:solidFill>
                  <a:srgbClr val="FFFF00"/>
                </a:solidFill>
              </a:rPr>
              <a:t> 2013</a:t>
            </a:r>
          </a:p>
          <a:p>
            <a:r>
              <a:rPr lang="es-ES" b="1" dirty="0" err="1" smtClean="0">
                <a:solidFill>
                  <a:srgbClr val="FFFF00"/>
                </a:solidFill>
              </a:rPr>
              <a:t>Cosmology</a:t>
            </a:r>
            <a:r>
              <a:rPr lang="es-ES" b="1" dirty="0" smtClean="0">
                <a:solidFill>
                  <a:srgbClr val="FFFF00"/>
                </a:solidFill>
              </a:rPr>
              <a:t> </a:t>
            </a:r>
            <a:r>
              <a:rPr lang="es-ES" b="1" dirty="0" err="1" smtClean="0">
                <a:solidFill>
                  <a:srgbClr val="FFFF00"/>
                </a:solidFill>
              </a:rPr>
              <a:t>Conference</a:t>
            </a:r>
            <a:endParaRPr lang="es-ES" b="1" dirty="0">
              <a:solidFill>
                <a:srgbClr val="FFFF00"/>
              </a:solidFill>
            </a:endParaRPr>
          </a:p>
        </p:txBody>
      </p:sp>
      <p:pic>
        <p:nvPicPr>
          <p:cNvPr id="13320" name="Picture 8" descr="http://ific.uv.es/nucth/nstar/peniscola.jpg"/>
          <p:cNvPicPr>
            <a:picLocks noChangeAspect="1" noChangeArrowheads="1"/>
          </p:cNvPicPr>
          <p:nvPr/>
        </p:nvPicPr>
        <p:blipFill>
          <a:blip r:embed="rId5" cstate="print"/>
          <a:srcRect/>
          <a:stretch>
            <a:fillRect/>
          </a:stretch>
        </p:blipFill>
        <p:spPr bwMode="auto">
          <a:xfrm>
            <a:off x="3275856" y="4725144"/>
            <a:ext cx="4752528" cy="1953818"/>
          </a:xfrm>
          <a:prstGeom prst="rect">
            <a:avLst/>
          </a:prstGeom>
          <a:noFill/>
        </p:spPr>
      </p:pic>
      <p:sp>
        <p:nvSpPr>
          <p:cNvPr id="10" name="9 CuadroTexto"/>
          <p:cNvSpPr txBox="1"/>
          <p:nvPr/>
        </p:nvSpPr>
        <p:spPr>
          <a:xfrm flipH="1">
            <a:off x="3563888" y="6093296"/>
            <a:ext cx="4320480" cy="461665"/>
          </a:xfrm>
          <a:prstGeom prst="rect">
            <a:avLst/>
          </a:prstGeom>
          <a:noFill/>
        </p:spPr>
        <p:txBody>
          <a:bodyPr wrap="square" rtlCol="0">
            <a:spAutoFit/>
          </a:bodyPr>
          <a:lstStyle/>
          <a:p>
            <a:r>
              <a:rPr lang="es-ES" sz="2400" b="1" dirty="0" smtClean="0"/>
              <a:t>NSTAR 2013 </a:t>
            </a:r>
            <a:r>
              <a:rPr lang="es-ES" sz="2400" b="1" dirty="0" err="1" smtClean="0"/>
              <a:t>Workshop</a:t>
            </a:r>
            <a:r>
              <a:rPr lang="es-ES" sz="2400" dirty="0" smtClean="0"/>
              <a:t>     </a:t>
            </a:r>
            <a:endParaRPr lang="es-ES_tradnl"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9" name="Object 3">
            <a:hlinkClick r:id="" action="ppaction://ole?verb=0"/>
          </p:cNvPr>
          <p:cNvGraphicFramePr>
            <a:graphicFrameLocks noChangeAspect="1"/>
          </p:cNvGraphicFramePr>
          <p:nvPr/>
        </p:nvGraphicFramePr>
        <p:xfrm>
          <a:off x="4572000" y="0"/>
          <a:ext cx="4572000" cy="6858000"/>
        </p:xfrm>
        <a:graphic>
          <a:graphicData uri="http://schemas.openxmlformats.org/presentationml/2006/ole">
            <p:oleObj spid="_x0000_s96259" name="Presentación" r:id="rId3" imgW="5038316" imgH="3778012" progId="PowerPoint.Show.12">
              <p:embed/>
            </p:oleObj>
          </a:graphicData>
        </a:graphic>
      </p:graphicFrame>
      <p:graphicFrame>
        <p:nvGraphicFramePr>
          <p:cNvPr id="4" name="3 Objeto">
            <a:hlinkClick r:id="" action="ppaction://ole?verb=0"/>
          </p:cNvPr>
          <p:cNvGraphicFramePr>
            <a:graphicFrameLocks noChangeAspect="1"/>
          </p:cNvGraphicFramePr>
          <p:nvPr/>
        </p:nvGraphicFramePr>
        <p:xfrm>
          <a:off x="0" y="0"/>
          <a:ext cx="4788023" cy="3645024"/>
        </p:xfrm>
        <a:graphic>
          <a:graphicData uri="http://schemas.openxmlformats.org/presentationml/2006/ole">
            <p:oleObj spid="_x0000_s96260" name="Presentación" r:id="rId4" imgW="5038316" imgH="3778012" progId="PowerPoint.Show.8">
              <p:embed/>
            </p:oleObj>
          </a:graphicData>
        </a:graphic>
      </p:graphicFrame>
      <p:graphicFrame>
        <p:nvGraphicFramePr>
          <p:cNvPr id="6" name="5 Objeto">
            <a:hlinkClick r:id="" action="ppaction://ole?verb=0"/>
          </p:cNvPr>
          <p:cNvGraphicFramePr>
            <a:graphicFrameLocks noChangeAspect="1"/>
          </p:cNvGraphicFramePr>
          <p:nvPr/>
        </p:nvGraphicFramePr>
        <p:xfrm>
          <a:off x="1" y="3429000"/>
          <a:ext cx="4644007" cy="3429000"/>
        </p:xfrm>
        <a:graphic>
          <a:graphicData uri="http://schemas.openxmlformats.org/presentationml/2006/ole">
            <p:oleObj spid="_x0000_s96261" name="Presentación" r:id="rId5" imgW="5038316" imgH="3778012" progId="PowerPoint.Show.12">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a:hlinkClick r:id="" action="ppaction://ole?verb=0"/>
          </p:cNvPr>
          <p:cNvGraphicFramePr>
            <a:graphicFrameLocks noChangeAspect="1"/>
          </p:cNvGraphicFramePr>
          <p:nvPr/>
        </p:nvGraphicFramePr>
        <p:xfrm>
          <a:off x="1" y="0"/>
          <a:ext cx="4716016" cy="6858000"/>
        </p:xfrm>
        <a:graphic>
          <a:graphicData uri="http://schemas.openxmlformats.org/presentationml/2006/ole">
            <p:oleObj spid="_x0000_s106499" name="Presentación" r:id="rId3" imgW="5038316" imgH="3778012" progId="PowerPoint.Show.12">
              <p:embed/>
            </p:oleObj>
          </a:graphicData>
        </a:graphic>
      </p:graphicFrame>
      <p:graphicFrame>
        <p:nvGraphicFramePr>
          <p:cNvPr id="4" name="3 Objeto">
            <a:hlinkClick r:id="" action="ppaction://ole?verb=0"/>
          </p:cNvPr>
          <p:cNvGraphicFramePr>
            <a:graphicFrameLocks noChangeAspect="1"/>
          </p:cNvGraphicFramePr>
          <p:nvPr/>
        </p:nvGraphicFramePr>
        <p:xfrm>
          <a:off x="4572001" y="0"/>
          <a:ext cx="4571999" cy="6858000"/>
        </p:xfrm>
        <a:graphic>
          <a:graphicData uri="http://schemas.openxmlformats.org/presentationml/2006/ole">
            <p:oleObj spid="_x0000_s106501" name="Presentación" r:id="rId4" imgW="5038316" imgH="3778012" progId="PowerPoint.Show.12">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a:hlinkClick r:id="" action="ppaction://ole?verb=0"/>
          </p:cNvPr>
          <p:cNvGraphicFramePr>
            <a:graphicFrameLocks noChangeAspect="1"/>
          </p:cNvGraphicFramePr>
          <p:nvPr/>
        </p:nvGraphicFramePr>
        <p:xfrm>
          <a:off x="4644009" y="0"/>
          <a:ext cx="4499991" cy="6858000"/>
        </p:xfrm>
        <a:graphic>
          <a:graphicData uri="http://schemas.openxmlformats.org/presentationml/2006/ole">
            <p:oleObj spid="_x0000_s107523" name="Presentación" r:id="rId3" imgW="5038316" imgH="3778012" progId="PowerPoint.Show.12">
              <p:embed/>
            </p:oleObj>
          </a:graphicData>
        </a:graphic>
      </p:graphicFrame>
      <p:graphicFrame>
        <p:nvGraphicFramePr>
          <p:cNvPr id="4" name="3 Objeto">
            <a:hlinkClick r:id="" action="ppaction://ole?verb=0"/>
          </p:cNvPr>
          <p:cNvGraphicFramePr>
            <a:graphicFrameLocks noChangeAspect="1"/>
          </p:cNvGraphicFramePr>
          <p:nvPr/>
        </p:nvGraphicFramePr>
        <p:xfrm>
          <a:off x="0" y="0"/>
          <a:ext cx="4752528" cy="6858000"/>
        </p:xfrm>
        <a:graphic>
          <a:graphicData uri="http://schemas.openxmlformats.org/presentationml/2006/ole">
            <p:oleObj spid="_x0000_s107524" name="Presentación" r:id="rId4" imgW="5038316" imgH="3778012" progId="PowerPoint.Show.12">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nvGraphicFramePr>
        <p:xfrm>
          <a:off x="264" y="0"/>
          <a:ext cx="9141885" cy="6858000"/>
        </p:xfrm>
        <a:graphic>
          <a:graphicData uri="http://schemas.openxmlformats.org/presentationml/2006/ole">
            <p:oleObj spid="_x0000_s75780" name="Acrobat Document" r:id="rId3" imgW="6857143" imgH="5144218" progId="AcroExch.Document.7">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reunion-actividades-2013-tmp.jpg"/>
          <p:cNvPicPr>
            <a:picLocks noChangeAspect="1"/>
          </p:cNvPicPr>
          <p:nvPr/>
        </p:nvPicPr>
        <p:blipFill>
          <a:blip r:embed="rId2" cstate="print"/>
          <a:stretch>
            <a:fillRect/>
          </a:stretch>
        </p:blipFill>
        <p:spPr>
          <a:xfrm>
            <a:off x="-324544" y="0"/>
            <a:ext cx="9720059" cy="6876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nvGraphicFramePr>
        <p:xfrm>
          <a:off x="-13405" y="0"/>
          <a:ext cx="9169220" cy="6858000"/>
        </p:xfrm>
        <a:graphic>
          <a:graphicData uri="http://schemas.openxmlformats.org/presentationml/2006/ole">
            <p:oleObj spid="_x0000_s77826" name="Acrobat Document" r:id="rId3" imgW="8019048" imgH="5668166" progId="AcroExch.Document.7">
              <p:embed/>
            </p:oleObj>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629</TotalTime>
  <Words>903</Words>
  <Application>Microsoft Office PowerPoint</Application>
  <PresentationFormat>Presentación en pantalla (4:3)</PresentationFormat>
  <Paragraphs>82</Paragraphs>
  <Slides>29</Slides>
  <Notes>2</Notes>
  <HiddenSlides>0</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29</vt:i4>
      </vt:variant>
    </vt:vector>
  </HeadingPairs>
  <TitlesOfParts>
    <vt:vector size="33" baseType="lpstr">
      <vt:lpstr>Mirador</vt:lpstr>
      <vt:lpstr>Presentación</vt:lpstr>
      <vt:lpstr>Acrobat Document</vt:lpstr>
      <vt:lpstr>Documento</vt:lpstr>
      <vt:lpstr>Actividades IFIC-TEO 2013 Universitat de València &amp; CSIC</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Actividades IFIC-TEO 2013 Universitat de València &amp; CSIC</dc:title>
  <dc:creator>jmnieves</dc:creator>
  <cp:lastModifiedBy>jmnieves</cp:lastModifiedBy>
  <cp:revision>79</cp:revision>
  <dcterms:created xsi:type="dcterms:W3CDTF">2013-12-11T17:41:43Z</dcterms:created>
  <dcterms:modified xsi:type="dcterms:W3CDTF">2013-12-19T19:34:51Z</dcterms:modified>
</cp:coreProperties>
</file>