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60" r:id="rId2"/>
    <p:sldId id="262" r:id="rId3"/>
    <p:sldId id="263" r:id="rId4"/>
    <p:sldId id="264" r:id="rId5"/>
    <p:sldId id="288" r:id="rId6"/>
    <p:sldId id="289" r:id="rId7"/>
    <p:sldId id="301" r:id="rId8"/>
    <p:sldId id="300" r:id="rId9"/>
    <p:sldId id="323" r:id="rId10"/>
    <p:sldId id="357" r:id="rId11"/>
    <p:sldId id="334" r:id="rId12"/>
    <p:sldId id="286" r:id="rId13"/>
    <p:sldId id="431" r:id="rId14"/>
    <p:sldId id="333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8" r:id="rId64"/>
    <p:sldId id="409" r:id="rId65"/>
    <p:sldId id="410" r:id="rId66"/>
    <p:sldId id="411" r:id="rId67"/>
    <p:sldId id="413" r:id="rId68"/>
    <p:sldId id="414" r:id="rId69"/>
    <p:sldId id="415" r:id="rId70"/>
    <p:sldId id="416" r:id="rId71"/>
    <p:sldId id="417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352" r:id="rId82"/>
    <p:sldId id="275" r:id="rId83"/>
    <p:sldId id="270" r:id="rId84"/>
    <p:sldId id="429" r:id="rId85"/>
    <p:sldId id="430" r:id="rId86"/>
    <p:sldId id="356" r:id="rId87"/>
    <p:sldId id="350" r:id="rId88"/>
  </p:sldIdLst>
  <p:sldSz cx="9144000" cy="6858000" type="screen4x3"/>
  <p:notesSz cx="6985000" cy="101219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FF99"/>
    <a:srgbClr val="33CC33"/>
    <a:srgbClr val="2B552E"/>
    <a:srgbClr val="CBCBCB"/>
    <a:srgbClr val="FF6600"/>
    <a:srgbClr val="FF9933"/>
    <a:srgbClr val="6666FF"/>
    <a:srgbClr val="FF00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43" autoAdjust="0"/>
    <p:restoredTop sz="94750" autoAdjust="0"/>
  </p:normalViewPr>
  <p:slideViewPr>
    <p:cSldViewPr>
      <p:cViewPr>
        <p:scale>
          <a:sx n="100" d="100"/>
          <a:sy n="100" d="100"/>
        </p:scale>
        <p:origin x="-2400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596" y="-108"/>
      </p:cViewPr>
      <p:guideLst>
        <p:guide orient="horz" pos="3188"/>
        <p:guide pos="22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850BE7-12EF-4C3F-924F-62525502BA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68350"/>
            <a:ext cx="5041900" cy="3781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08538"/>
            <a:ext cx="5124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3" rIns="94165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5FB78-BAE8-4055-8196-BFEED077B3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9738F-44FC-44E6-AF12-AD74E44CF696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D5220-A007-4796-8C34-27F5458E9E70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AutoShape 21"/>
          <p:cNvSpPr>
            <a:spLocks noChangeArrowheads="1"/>
          </p:cNvSpPr>
          <p:nvPr userDrawn="1"/>
        </p:nvSpPr>
        <p:spPr bwMode="auto">
          <a:xfrm>
            <a:off x="395288" y="404812"/>
            <a:ext cx="8424862" cy="6120532"/>
          </a:xfrm>
          <a:prstGeom prst="roundRect">
            <a:avLst>
              <a:gd name="adj" fmla="val 4750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684213" y="115888"/>
            <a:ext cx="2235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000" dirty="0" smtClean="0">
                <a:latin typeface="Verdana" pitchFamily="34" charset="0"/>
              </a:rPr>
              <a:t>Actividades</a:t>
            </a:r>
            <a:r>
              <a:rPr lang="es-ES" sz="1000" baseline="0" dirty="0" smtClean="0">
                <a:latin typeface="Verdana" pitchFamily="34" charset="0"/>
              </a:rPr>
              <a:t> </a:t>
            </a:r>
            <a:r>
              <a:rPr lang="es-ES" sz="1000" dirty="0" smtClean="0">
                <a:latin typeface="Verdana" pitchFamily="34" charset="0"/>
              </a:rPr>
              <a:t>IFIC 2013</a:t>
            </a:r>
            <a:endParaRPr lang="es-ES" sz="1000" dirty="0">
              <a:latin typeface="Verdana" pitchFamily="34" charset="0"/>
            </a:endParaRPr>
          </a:p>
        </p:txBody>
      </p:sp>
      <p:sp>
        <p:nvSpPr>
          <p:cNvPr id="2" name="Rectangle 26"/>
          <p:cNvSpPr>
            <a:spLocks noChangeArrowheads="1"/>
          </p:cNvSpPr>
          <p:nvPr userDrawn="1"/>
        </p:nvSpPr>
        <p:spPr bwMode="auto">
          <a:xfrm>
            <a:off x="3563938" y="107950"/>
            <a:ext cx="5283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dirty="0"/>
              <a:t>       </a:t>
            </a:r>
            <a:r>
              <a:rPr lang="es-ES" sz="1000" dirty="0">
                <a:latin typeface="Verdana" pitchFamily="34" charset="0"/>
              </a:rPr>
              <a:t>20 de Diciembre de </a:t>
            </a:r>
            <a:r>
              <a:rPr lang="es-ES" sz="1000" dirty="0" smtClean="0">
                <a:latin typeface="Verdana" pitchFamily="34" charset="0"/>
              </a:rPr>
              <a:t>2013</a:t>
            </a:r>
            <a:r>
              <a:rPr lang="es-ES" sz="1000" dirty="0">
                <a:latin typeface="Verdana" pitchFamily="34" charset="0"/>
              </a:rPr>
              <a:t>		José Vicente </a:t>
            </a:r>
            <a:r>
              <a:rPr lang="es-ES" sz="1000" dirty="0" err="1">
                <a:latin typeface="Verdana" pitchFamily="34" charset="0"/>
              </a:rPr>
              <a:t>Civera</a:t>
            </a:r>
            <a:endParaRPr lang="es-ES" sz="1000" dirty="0"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219200" y="628650"/>
            <a:ext cx="6908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914400" y="857250"/>
            <a:ext cx="7416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200" b="1">
                <a:solidFill>
                  <a:srgbClr val="CC0000"/>
                </a:solidFill>
              </a:rPr>
              <a:t> </a:t>
            </a:r>
            <a:r>
              <a:rPr lang="es-ES" sz="3600" b="1">
                <a:solidFill>
                  <a:srgbClr val="0000FF"/>
                </a:solidFill>
              </a:rPr>
              <a:t>INFORME DE LA 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>
                <a:solidFill>
                  <a:srgbClr val="0000FF"/>
                </a:solidFill>
              </a:rPr>
              <a:t>UNIDAD DE MECÁNICA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/>
              <a:t>JOSÉ VICENTE CIVERA</a:t>
            </a:r>
            <a:endParaRPr lang="es-ES" sz="3600" b="1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2708920"/>
            <a:ext cx="363112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47 pedidos (80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</a:t>
            </a:r>
            <a:r>
              <a:rPr lang="es-ES" sz="1600" dirty="0">
                <a:solidFill>
                  <a:srgbClr val="0000CC"/>
                </a:solidFill>
              </a:rPr>
              <a:t>de </a:t>
            </a:r>
            <a:r>
              <a:rPr lang="es-ES" sz="1600" dirty="0" smtClean="0">
                <a:solidFill>
                  <a:srgbClr val="0000CC"/>
                </a:solidFill>
              </a:rPr>
              <a:t>Compras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24582" name="Text Box 47"/>
          <p:cNvSpPr txBox="1">
            <a:spLocks noChangeArrowheads="1"/>
          </p:cNvSpPr>
          <p:nvPr/>
        </p:nvSpPr>
        <p:spPr bwMode="auto">
          <a:xfrm>
            <a:off x="899592" y="3306470"/>
            <a:ext cx="357341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6 pedidos (273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de Diseño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899592" y="3882534"/>
            <a:ext cx="4874219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8 pedidos (73 h) en la cola de Verificación Dimensional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899592" y="4818638"/>
            <a:ext cx="7461915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40 pedidos (356 h) en la cola de Tareas internas concretas (no son servicios al exterior)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899592" y="1578278"/>
            <a:ext cx="4419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0000CC"/>
                </a:solidFill>
              </a:rPr>
              <a:t> 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Diseño/Gestión</a:t>
            </a:r>
            <a:endParaRPr lang="es-ES" sz="1800" dirty="0">
              <a:solidFill>
                <a:srgbClr val="0000CC"/>
              </a:solidFill>
            </a:endParaRP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1115616" y="2060848"/>
            <a:ext cx="36407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smtClean="0"/>
              <a:t>Por sus características  no </a:t>
            </a:r>
            <a:r>
              <a:rPr lang="es-ES" dirty="0"/>
              <a:t>se </a:t>
            </a:r>
            <a:r>
              <a:rPr lang="es-ES" dirty="0" smtClean="0"/>
              <a:t>contabilizan todos.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39268" name="Text Box 43"/>
          <p:cNvSpPr txBox="1">
            <a:spLocks noChangeArrowheads="1"/>
          </p:cNvSpPr>
          <p:nvPr/>
        </p:nvSpPr>
        <p:spPr bwMode="auto">
          <a:xfrm>
            <a:off x="3059832" y="980728"/>
            <a:ext cx="30956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39269" name="Text Box 91"/>
          <p:cNvSpPr txBox="1">
            <a:spLocks noChangeArrowheads="1"/>
          </p:cNvSpPr>
          <p:nvPr/>
        </p:nvSpPr>
        <p:spPr bwMode="auto">
          <a:xfrm>
            <a:off x="3923928" y="5445224"/>
            <a:ext cx="159226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2690719" cy="202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3893988" cy="364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61048"/>
            <a:ext cx="3657228" cy="139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0290" name="Text Box 43"/>
          <p:cNvSpPr txBox="1">
            <a:spLocks noChangeArrowheads="1"/>
          </p:cNvSpPr>
          <p:nvPr/>
        </p:nvSpPr>
        <p:spPr bwMode="auto">
          <a:xfrm>
            <a:off x="2843808" y="1052736"/>
            <a:ext cx="29527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40292" name="Text Box 91"/>
          <p:cNvSpPr txBox="1">
            <a:spLocks noChangeArrowheads="1"/>
          </p:cNvSpPr>
          <p:nvPr/>
        </p:nvSpPr>
        <p:spPr bwMode="auto">
          <a:xfrm>
            <a:off x="3923928" y="5661248"/>
            <a:ext cx="159226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84993" name="Picture 1" descr="C:\servic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5285074" cy="3685395"/>
          </a:xfrm>
          <a:prstGeom prst="rect">
            <a:avLst/>
          </a:prstGeom>
          <a:noFill/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412776"/>
            <a:ext cx="1927334" cy="43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0290" name="Text Box 43"/>
          <p:cNvSpPr txBox="1">
            <a:spLocks noChangeArrowheads="1"/>
          </p:cNvSpPr>
          <p:nvPr/>
        </p:nvSpPr>
        <p:spPr bwMode="auto">
          <a:xfrm>
            <a:off x="2843808" y="1052736"/>
            <a:ext cx="29527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40292" name="Text Box 91"/>
          <p:cNvSpPr txBox="1">
            <a:spLocks noChangeArrowheads="1"/>
          </p:cNvSpPr>
          <p:nvPr/>
        </p:nvSpPr>
        <p:spPr bwMode="auto">
          <a:xfrm>
            <a:off x="2195736" y="5517232"/>
            <a:ext cx="512082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 smtClean="0">
                <a:solidFill>
                  <a:schemeClr val="tx1"/>
                </a:solidFill>
              </a:rPr>
              <a:t>NUEVOS DETECTORES PARA FUT. COL.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6" name="5 Imagen" descr="C:\Users\Santoyo\Documents\DEPFET\DEPFET0913\depfet_enviado\depfet8R3pt\DEPFET8R3PT\assyz220full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238" t="16645" r="31865" b="16660"/>
          <a:stretch/>
        </p:blipFill>
        <p:spPr bwMode="auto">
          <a:xfrm>
            <a:off x="1259632" y="1556792"/>
            <a:ext cx="3384376" cy="3821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6 Imagen" descr="C:\Users\Santoyo\Documents\DEPFET\DEPFET0913\FEA_depfet\8R3PT\FTD8R3PTv200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549638" cy="26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2555776" y="1052513"/>
            <a:ext cx="4535487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MEDICIONES DE METROLOGÍA</a:t>
            </a:r>
          </a:p>
        </p:txBody>
      </p:sp>
      <p:sp>
        <p:nvSpPr>
          <p:cNvPr id="147463" name="Text Box 18"/>
          <p:cNvSpPr txBox="1">
            <a:spLocks noChangeArrowheads="1"/>
          </p:cNvSpPr>
          <p:nvPr/>
        </p:nvSpPr>
        <p:spPr bwMode="auto">
          <a:xfrm>
            <a:off x="2203133" y="3717032"/>
            <a:ext cx="10727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DFC</a:t>
            </a:r>
          </a:p>
        </p:txBody>
      </p:sp>
      <p:sp>
        <p:nvSpPr>
          <p:cNvPr id="147464" name="Text Box 18"/>
          <p:cNvSpPr txBox="1">
            <a:spLocks noChangeArrowheads="1"/>
          </p:cNvSpPr>
          <p:nvPr/>
        </p:nvSpPr>
        <p:spPr bwMode="auto">
          <a:xfrm>
            <a:off x="5562326" y="3748970"/>
            <a:ext cx="116991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AGATA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aaaMecanica\Revision actividades\otras fotos 2013\medida dfc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725" y="1556792"/>
            <a:ext cx="2834211" cy="2125874"/>
          </a:xfrm>
          <a:prstGeom prst="rect">
            <a:avLst/>
          </a:prstGeom>
          <a:noFill/>
        </p:spPr>
      </p:pic>
      <p:pic>
        <p:nvPicPr>
          <p:cNvPr id="3076" name="Picture 4" descr="C:\aaaMecanica\Revision actividades\otras fotos 2013\medida ag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097" y="1556792"/>
            <a:ext cx="2881239" cy="2161149"/>
          </a:xfrm>
          <a:prstGeom prst="rect">
            <a:avLst/>
          </a:prstGeom>
          <a:noFill/>
        </p:spPr>
      </p:pic>
      <p:pic>
        <p:nvPicPr>
          <p:cNvPr id="3077" name="Picture 5" descr="C:\medida híbri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149" y="4149080"/>
            <a:ext cx="2888349" cy="1872207"/>
          </a:xfrm>
          <a:prstGeom prst="rect">
            <a:avLst/>
          </a:prstGeom>
          <a:noFill/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051720" y="6125234"/>
            <a:ext cx="121673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SILICIO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652120" y="6125234"/>
            <a:ext cx="136815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GAMMA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16" name="Picture 6" descr="C:\aaaMecanica\Revision actividades\otras fotos 2013\metrologia nucle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48905"/>
            <a:ext cx="2592288" cy="1944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912768" cy="51845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36096" y="5241974"/>
            <a:ext cx="31683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FPA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566682"/>
            <a:ext cx="7848872" cy="5886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131840" y="5734997"/>
            <a:ext cx="53285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FPA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812360" cy="585927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733256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</a:t>
            </a:r>
            <a:r>
              <a:rPr lang="es-ES" dirty="0" smtClean="0"/>
              <a:t>GAMMA </a:t>
            </a:r>
            <a:r>
              <a:rPr lang="es-ES" dirty="0" smtClean="0"/>
              <a:t>(Experimental </a:t>
            </a:r>
            <a:r>
              <a:rPr lang="es-ES" dirty="0" smtClean="0"/>
              <a:t>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12676"/>
            <a:ext cx="7920880" cy="59406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75856" y="5807005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</a:t>
            </a:r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565" y="548680"/>
            <a:ext cx="7872875" cy="590465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851920" y="5807005"/>
            <a:ext cx="46805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</a:t>
            </a:r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066800" y="404813"/>
            <a:ext cx="7315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400" b="1">
                <a:solidFill>
                  <a:srgbClr val="008000"/>
                </a:solidFill>
              </a:rPr>
              <a:t>UNIDAD DE MECÁNICA - PERSONAL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042988" y="1630640"/>
            <a:ext cx="3095625" cy="565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José Vicente </a:t>
            </a:r>
            <a:r>
              <a:rPr lang="es-ES" sz="2000" b="1" dirty="0" err="1" smtClean="0">
                <a:solidFill>
                  <a:schemeClr val="tx1"/>
                </a:solidFill>
              </a:rPr>
              <a:t>Civera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(Ingeniero Industrial)</a:t>
            </a:r>
            <a:endParaRPr lang="es-ES" sz="1100" b="1" dirty="0">
              <a:solidFill>
                <a:srgbClr val="990000"/>
              </a:solidFill>
            </a:endParaRPr>
          </a:p>
        </p:txBody>
      </p:sp>
      <p:pic>
        <p:nvPicPr>
          <p:cNvPr id="17411" name="Picture 6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1670328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364088" y="1630541"/>
            <a:ext cx="25209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Técnico Medio CSIC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1504950" y="3399115"/>
            <a:ext cx="17716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David </a:t>
            </a:r>
            <a:r>
              <a:rPr lang="es-ES" sz="2000" b="1" dirty="0" err="1" smtClean="0">
                <a:solidFill>
                  <a:schemeClr val="tx1"/>
                </a:solidFill>
              </a:rPr>
              <a:t>Santoyo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</a:t>
            </a:r>
            <a:r>
              <a:rPr lang="es-ES" sz="1100" b="1" dirty="0" err="1" smtClean="0">
                <a:solidFill>
                  <a:schemeClr val="tx1"/>
                </a:solidFill>
              </a:rPr>
              <a:t>MSc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Mechanical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Eng</a:t>
            </a:r>
            <a:r>
              <a:rPr lang="es-ES" sz="1100" b="1" dirty="0" smtClean="0">
                <a:solidFill>
                  <a:schemeClr val="tx1"/>
                </a:solidFill>
              </a:rPr>
              <a:t>.)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endParaRPr lang="es-ES" sz="1200" b="1" dirty="0">
              <a:solidFill>
                <a:srgbClr val="990000"/>
              </a:solidFill>
            </a:endParaRPr>
          </a:p>
        </p:txBody>
      </p:sp>
      <p:pic>
        <p:nvPicPr>
          <p:cNvPr id="17414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3461028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5003800" y="3430865"/>
            <a:ext cx="3455988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Contrato Técnico Medio UV</a:t>
            </a:r>
          </a:p>
          <a:p>
            <a:pPr algn="ctr" eaLnBrk="0" hangingPunct="0"/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17416" name="Text Box 18"/>
          <p:cNvSpPr txBox="1">
            <a:spLocks noChangeArrowheads="1"/>
          </p:cNvSpPr>
          <p:nvPr/>
        </p:nvSpPr>
        <p:spPr bwMode="auto">
          <a:xfrm>
            <a:off x="1397000" y="2210078"/>
            <a:ext cx="2446338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err="1">
                <a:solidFill>
                  <a:schemeClr val="tx1"/>
                </a:solidFill>
              </a:rPr>
              <a:t>Mariví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</a:rPr>
              <a:t>Saneustaquio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(FP II)</a:t>
            </a:r>
            <a:r>
              <a:rPr lang="es-ES" sz="1200" b="1" dirty="0" smtClean="0">
                <a:solidFill>
                  <a:schemeClr val="tx1"/>
                </a:solidFill>
              </a:rPr>
              <a:t>   </a:t>
            </a:r>
            <a:endParaRPr lang="es-ES" sz="1200" b="1" dirty="0">
              <a:solidFill>
                <a:srgbClr val="990000"/>
              </a:solidFill>
            </a:endParaRPr>
          </a:p>
        </p:txBody>
      </p:sp>
      <p:pic>
        <p:nvPicPr>
          <p:cNvPr id="17417" name="Picture 19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2291040"/>
            <a:ext cx="5365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887913" y="2230715"/>
            <a:ext cx="338296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Ayudante </a:t>
            </a:r>
            <a:r>
              <a:rPr lang="es-ES" sz="2000" b="1" dirty="0" err="1">
                <a:solidFill>
                  <a:schemeClr val="tx1"/>
                </a:solidFill>
                <a:sym typeface="Wingdings" pitchFamily="2" charset="2"/>
              </a:rPr>
              <a:t>Invest</a:t>
            </a:r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. CSIC</a:t>
            </a:r>
          </a:p>
        </p:txBody>
      </p:sp>
      <p:sp>
        <p:nvSpPr>
          <p:cNvPr id="17419" name="Text Box 27"/>
          <p:cNvSpPr txBox="1">
            <a:spLocks noChangeArrowheads="1"/>
          </p:cNvSpPr>
          <p:nvPr/>
        </p:nvSpPr>
        <p:spPr bwMode="auto">
          <a:xfrm>
            <a:off x="1403350" y="2926040"/>
            <a:ext cx="1944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>
                <a:solidFill>
                  <a:srgbClr val="008000"/>
                </a:solidFill>
              </a:rPr>
              <a:t> Temporal</a:t>
            </a:r>
          </a:p>
        </p:txBody>
      </p:sp>
      <p:sp>
        <p:nvSpPr>
          <p:cNvPr id="17420" name="Text Box 28"/>
          <p:cNvSpPr txBox="1">
            <a:spLocks noChangeArrowheads="1"/>
          </p:cNvSpPr>
          <p:nvPr/>
        </p:nvSpPr>
        <p:spPr bwMode="auto">
          <a:xfrm>
            <a:off x="1042988" y="1102003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>
                <a:solidFill>
                  <a:srgbClr val="008000"/>
                </a:solidFill>
              </a:rPr>
              <a:t> Fijo</a:t>
            </a:r>
          </a:p>
        </p:txBody>
      </p:sp>
      <p:sp>
        <p:nvSpPr>
          <p:cNvPr id="17421" name="Text Box 40"/>
          <p:cNvSpPr txBox="1">
            <a:spLocks noChangeArrowheads="1"/>
          </p:cNvSpPr>
          <p:nvPr/>
        </p:nvSpPr>
        <p:spPr bwMode="auto">
          <a:xfrm>
            <a:off x="1434531" y="4661178"/>
            <a:ext cx="2028376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rgbClr val="6666FF"/>
                </a:solidFill>
              </a:rPr>
              <a:t>Alberto </a:t>
            </a:r>
            <a:r>
              <a:rPr lang="es-ES" sz="2000" b="1" dirty="0" smtClean="0">
                <a:solidFill>
                  <a:srgbClr val="6666FF"/>
                </a:solidFill>
              </a:rPr>
              <a:t>Aparicio</a:t>
            </a:r>
          </a:p>
          <a:p>
            <a:pPr algn="ctr" eaLnBrk="0" hangingPunct="0"/>
            <a:r>
              <a:rPr lang="es-ES" sz="1000" b="1" dirty="0" smtClean="0">
                <a:solidFill>
                  <a:srgbClr val="6666FF"/>
                </a:solidFill>
              </a:rPr>
              <a:t>(FP I)</a:t>
            </a:r>
            <a:endParaRPr lang="es-ES" sz="1000" b="1" dirty="0">
              <a:solidFill>
                <a:srgbClr val="6666FF"/>
              </a:solidFill>
            </a:endParaRPr>
          </a:p>
        </p:txBody>
      </p:sp>
      <p:pic>
        <p:nvPicPr>
          <p:cNvPr id="17422" name="Picture 41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4772303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3" name="Text Box 42"/>
          <p:cNvSpPr txBox="1">
            <a:spLocks noChangeArrowheads="1"/>
          </p:cNvSpPr>
          <p:nvPr/>
        </p:nvSpPr>
        <p:spPr bwMode="auto">
          <a:xfrm>
            <a:off x="4787900" y="4661178"/>
            <a:ext cx="3887788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 pitchFamily="2" charset="2"/>
              </a:rPr>
              <a:t>Contrato FPI Prometeo</a:t>
            </a:r>
            <a:endParaRPr lang="es-ES" sz="2000" b="1" dirty="0">
              <a:solidFill>
                <a:schemeClr val="accent4">
                  <a:lumMod val="40000"/>
                  <a:lumOff val="60000"/>
                </a:schemeClr>
              </a:solidFill>
              <a:sym typeface="Wingdings" pitchFamily="2" charset="2"/>
            </a:endParaRPr>
          </a:p>
          <a:p>
            <a:pPr algn="ctr" eaLnBrk="0" hangingPunct="0"/>
            <a:r>
              <a:rPr lang="es-ES" sz="1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 pitchFamily="2" charset="2"/>
              </a:rPr>
              <a:t>(enero a junio 2013)</a:t>
            </a:r>
            <a:endParaRPr lang="es-ES" sz="1600" b="1" dirty="0">
              <a:solidFill>
                <a:schemeClr val="accent4">
                  <a:lumMod val="40000"/>
                  <a:lumOff val="60000"/>
                </a:schemeClr>
              </a:solidFill>
              <a:sym typeface="Wingdings" pitchFamily="2" charset="2"/>
            </a:endParaRPr>
          </a:p>
        </p:txBody>
      </p:sp>
      <p:sp>
        <p:nvSpPr>
          <p:cNvPr id="17424" name="Text Box 43"/>
          <p:cNvSpPr txBox="1">
            <a:spLocks noChangeArrowheads="1"/>
          </p:cNvSpPr>
          <p:nvPr/>
        </p:nvSpPr>
        <p:spPr bwMode="auto">
          <a:xfrm>
            <a:off x="1403350" y="4084915"/>
            <a:ext cx="2347913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Manuel </a:t>
            </a:r>
            <a:r>
              <a:rPr lang="es-ES" sz="2000" b="1" dirty="0" smtClean="0">
                <a:solidFill>
                  <a:schemeClr val="tx1"/>
                </a:solidFill>
              </a:rPr>
              <a:t>Monserrate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II 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pic>
        <p:nvPicPr>
          <p:cNvPr id="17425" name="Picture 44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4110315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 Box 45"/>
          <p:cNvSpPr txBox="1">
            <a:spLocks noChangeArrowheads="1"/>
          </p:cNvSpPr>
          <p:nvPr/>
        </p:nvSpPr>
        <p:spPr bwMode="auto">
          <a:xfrm>
            <a:off x="4788024" y="4013478"/>
            <a:ext cx="39604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Contrato FPII </a:t>
            </a:r>
            <a:r>
              <a:rPr lang="es-ES" sz="2000" b="1" dirty="0" err="1" smtClean="0">
                <a:solidFill>
                  <a:schemeClr val="tx1"/>
                </a:solidFill>
                <a:sym typeface="Wingdings" pitchFamily="2" charset="2"/>
              </a:rPr>
              <a:t>Next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sym typeface="Wingdings" pitchFamily="2" charset="2"/>
              </a:rPr>
              <a:t>(hasta dic. 2013)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/>
            </a:r>
            <a:b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             MICINN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r>
              <a:rPr lang="es-ES" sz="1600" b="1" dirty="0" smtClean="0">
                <a:solidFill>
                  <a:schemeClr val="tx1"/>
                </a:solidFill>
                <a:sym typeface="Wingdings" pitchFamily="2" charset="2"/>
              </a:rPr>
              <a:t>(3 años)</a:t>
            </a:r>
          </a:p>
        </p:txBody>
      </p:sp>
      <p:sp>
        <p:nvSpPr>
          <p:cNvPr id="17428" name="Text Box 12"/>
          <p:cNvSpPr txBox="1">
            <a:spLocks noChangeArrowheads="1"/>
          </p:cNvSpPr>
          <p:nvPr/>
        </p:nvSpPr>
        <p:spPr bwMode="auto">
          <a:xfrm>
            <a:off x="1347312" y="5231090"/>
            <a:ext cx="219964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err="1" smtClean="0">
                <a:solidFill>
                  <a:srgbClr val="6666FF"/>
                </a:solidFill>
              </a:rPr>
              <a:t>Maiquel</a:t>
            </a:r>
            <a:r>
              <a:rPr lang="es-ES" sz="2000" b="1" dirty="0" smtClean="0">
                <a:solidFill>
                  <a:srgbClr val="6666FF"/>
                </a:solidFill>
              </a:rPr>
              <a:t> Carmona</a:t>
            </a:r>
            <a:endParaRPr lang="es-ES" sz="2000" b="1" dirty="0">
              <a:solidFill>
                <a:srgbClr val="6666FF"/>
              </a:solidFill>
            </a:endParaRPr>
          </a:p>
          <a:p>
            <a:pPr algn="ctr" eaLnBrk="0" hangingPunct="0"/>
            <a:r>
              <a:rPr lang="es-ES" sz="1000" b="1" dirty="0" smtClean="0">
                <a:solidFill>
                  <a:srgbClr val="6666FF"/>
                </a:solidFill>
              </a:rPr>
              <a:t>(FP II)</a:t>
            </a:r>
            <a:endParaRPr lang="es-ES" sz="1000" b="1" dirty="0">
              <a:solidFill>
                <a:srgbClr val="6666FF"/>
              </a:solidFill>
            </a:endParaRPr>
          </a:p>
        </p:txBody>
      </p:sp>
      <p:pic>
        <p:nvPicPr>
          <p:cNvPr id="17429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163" y="5456515"/>
            <a:ext cx="5365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Text Box 14"/>
          <p:cNvSpPr txBox="1">
            <a:spLocks noChangeArrowheads="1"/>
          </p:cNvSpPr>
          <p:nvPr/>
        </p:nvSpPr>
        <p:spPr bwMode="auto">
          <a:xfrm>
            <a:off x="5004048" y="5230941"/>
            <a:ext cx="3455987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 pitchFamily="2" charset="2"/>
              </a:rPr>
              <a:t>Contrato FPI Prometeo </a:t>
            </a:r>
          </a:p>
          <a:p>
            <a:pPr algn="ctr" eaLnBrk="0" hangingPunct="0"/>
            <a:r>
              <a:rPr lang="es-ES" sz="1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 pitchFamily="2" charset="2"/>
              </a:rPr>
              <a:t>(septiembre a diciembre 2013)</a:t>
            </a:r>
            <a:endParaRPr lang="es-ES" sz="1600" b="1" dirty="0">
              <a:solidFill>
                <a:schemeClr val="accent4">
                  <a:lumMod val="40000"/>
                  <a:lumOff val="60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32373" cy="59492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95936" y="5807005"/>
            <a:ext cx="453650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</a:t>
            </a:r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2" y="476672"/>
            <a:ext cx="7956376" cy="596728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877272"/>
            <a:ext cx="53644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</a:t>
            </a:r>
            <a:r>
              <a:rPr lang="es-ES" dirty="0" smtClean="0"/>
              <a:t>GAMMA </a:t>
            </a:r>
            <a:r>
              <a:rPr lang="es-ES" dirty="0" smtClean="0"/>
              <a:t>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562" y="476672"/>
            <a:ext cx="7872875" cy="59046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858108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2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452669"/>
            <a:ext cx="4446495" cy="59286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39752" y="5805264"/>
            <a:ext cx="43924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5" y="620688"/>
            <a:ext cx="7584843" cy="56886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786100"/>
            <a:ext cx="39604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64" y="476672"/>
            <a:ext cx="7884368" cy="59132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627784" y="5661248"/>
            <a:ext cx="36724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075" y="548680"/>
            <a:ext cx="7680853" cy="57606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355976" y="5733256"/>
            <a:ext cx="41044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FPA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661248"/>
            <a:ext cx="3816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FPA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76064"/>
            <a:ext cx="7740352" cy="5805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19672" y="5805264"/>
            <a:ext cx="36724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SOPORTE PARA EL DTAS</a:t>
            </a:r>
          </a:p>
          <a:p>
            <a:r>
              <a:rPr lang="es-ES" dirty="0" smtClean="0"/>
              <a:t>Proyecto: FPA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7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692696"/>
            <a:ext cx="7308304" cy="54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899592" y="5446965"/>
            <a:ext cx="67687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TARGET HOLDERS</a:t>
            </a:r>
          </a:p>
          <a:p>
            <a:r>
              <a:rPr lang="es-ES" dirty="0" smtClean="0"/>
              <a:t>Proyecto: OTR (</a:t>
            </a:r>
            <a:r>
              <a:rPr lang="es-ES" dirty="0" err="1" smtClean="0"/>
              <a:t>Acelerator-based</a:t>
            </a:r>
            <a:r>
              <a:rPr lang="es-ES" dirty="0" smtClean="0"/>
              <a:t> Experimental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684213" y="476250"/>
            <a:ext cx="77771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1588" algn="ctr" defTabSz="622300" eaLnBrk="0" hangingPunct="0"/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(1)</a:t>
            </a:r>
          </a:p>
          <a:p>
            <a:pPr marL="263525" indent="1588" defTabSz="622300" eaLnBrk="0" hangingPunct="0"/>
            <a:endParaRPr lang="es-ES" sz="800" b="1" dirty="0">
              <a:solidFill>
                <a:srgbClr val="008000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endParaRPr lang="es-ES" sz="1200" b="1" dirty="0" smtClean="0">
              <a:solidFill>
                <a:srgbClr val="0000FF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 smtClean="0">
                <a:solidFill>
                  <a:srgbClr val="0000FF"/>
                </a:solidFill>
              </a:rPr>
              <a:t>- </a:t>
            </a:r>
            <a:r>
              <a:rPr lang="es-ES" sz="1800" b="1" dirty="0">
                <a:solidFill>
                  <a:srgbClr val="0000FF"/>
                </a:solidFill>
              </a:rPr>
              <a:t>Diseño y simulación</a:t>
            </a:r>
          </a:p>
          <a:p>
            <a:pPr marL="444500" lvl="1" defTabSz="622300" eaLnBrk="0" hangingPunct="0"/>
            <a:endParaRPr lang="es-ES" sz="800" b="1" dirty="0">
              <a:solidFill>
                <a:srgbClr val="0000FF"/>
              </a:solidFill>
            </a:endParaRPr>
          </a:p>
          <a:p>
            <a:pPr marL="263525" indent="1588" defTabSz="622300" eaLnBrk="0" hangingPunct="0"/>
            <a:r>
              <a:rPr lang="es-ES" sz="1800" b="1" dirty="0"/>
              <a:t>	</a:t>
            </a:r>
            <a:r>
              <a:rPr lang="es-ES" sz="1600" dirty="0"/>
              <a:t>Se ofrece un servicio de </a:t>
            </a:r>
            <a:r>
              <a:rPr lang="es-ES" sz="1600" b="1" dirty="0"/>
              <a:t>diseño de componentes y ensamblajes,</a:t>
            </a:r>
            <a:r>
              <a:rPr lang="es-ES" sz="1600" dirty="0"/>
              <a:t> </a:t>
            </a:r>
            <a:r>
              <a:rPr lang="es-ES" sz="1600" b="1" dirty="0"/>
              <a:t>análisis por elementos finitos (FEA)</a:t>
            </a:r>
            <a:r>
              <a:rPr lang="es-ES" sz="1600" dirty="0"/>
              <a:t>, </a:t>
            </a:r>
            <a:r>
              <a:rPr lang="es-ES" sz="1600" b="1" dirty="0"/>
              <a:t>presentaciones</a:t>
            </a:r>
            <a:r>
              <a:rPr lang="es-ES" sz="1600" dirty="0"/>
              <a:t>, etc.</a:t>
            </a:r>
          </a:p>
          <a:p>
            <a:pPr marL="263525" indent="1588" defTabSz="622300" eaLnBrk="0" hangingPunct="0"/>
            <a:r>
              <a:rPr lang="es-ES" sz="1600" dirty="0"/>
              <a:t>	- Software </a:t>
            </a:r>
            <a:r>
              <a:rPr lang="es-ES" sz="1600" b="1" dirty="0" err="1"/>
              <a:t>SolidWorks</a:t>
            </a:r>
            <a:r>
              <a:rPr lang="es-ES" sz="1600" b="1" dirty="0"/>
              <a:t> Office</a:t>
            </a:r>
            <a:r>
              <a:rPr lang="es-ES" b="1" i="1" dirty="0"/>
              <a:t>®</a:t>
            </a:r>
            <a:r>
              <a:rPr lang="es-ES" sz="1600" dirty="0"/>
              <a:t> (30 licencias en red) incluyendo:</a:t>
            </a:r>
          </a:p>
          <a:p>
            <a:pPr marL="1665288" lvl="2" indent="-342900" defTabSz="622300" eaLnBrk="0" hangingPunct="0"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: </a:t>
            </a:r>
            <a:r>
              <a:rPr lang="es-ES" sz="1600" dirty="0"/>
              <a:t>Diseño de componentes, ensamblajes y generación de planos.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 </a:t>
            </a:r>
            <a:r>
              <a:rPr lang="es-ES" sz="1600" b="1" dirty="0" err="1"/>
              <a:t>Simulation</a:t>
            </a:r>
            <a:r>
              <a:rPr lang="es-ES" sz="1600" b="1" dirty="0"/>
              <a:t>:</a:t>
            </a:r>
            <a:r>
              <a:rPr lang="es-ES" sz="1600" dirty="0"/>
              <a:t> F.E.A. resistencia, deformaciones, análisis térmicos, análisis dinámico.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PhotoWorks</a:t>
            </a:r>
            <a:r>
              <a:rPr lang="es-ES" sz="1600" b="1" dirty="0"/>
              <a:t> y </a:t>
            </a:r>
            <a:r>
              <a:rPr lang="es-ES" sz="1600" b="1" dirty="0" err="1"/>
              <a:t>Animator</a:t>
            </a:r>
            <a:r>
              <a:rPr lang="es-ES" sz="1600" b="1" dirty="0"/>
              <a:t>:</a:t>
            </a:r>
            <a:r>
              <a:rPr lang="es-ES" sz="1600" dirty="0"/>
              <a:t> Presentaciones </a:t>
            </a:r>
            <a:r>
              <a:rPr lang="es-ES" sz="1600" dirty="0" err="1"/>
              <a:t>fotorrealistas</a:t>
            </a:r>
            <a:r>
              <a:rPr lang="es-ES" sz="1600" dirty="0"/>
              <a:t> y animadas de componentes y ensamblajes.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 	Realizamos estos análisis y trabajos en la unidad, pero </a:t>
            </a:r>
            <a:r>
              <a:rPr lang="es-ES" sz="1600" b="1" dirty="0"/>
              <a:t>también se facilita la 	instalación de los programas y su licencia</a:t>
            </a:r>
            <a:r>
              <a:rPr lang="es-ES" sz="1600" dirty="0"/>
              <a:t> para que los use quien lo desee.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	- Otros paquetes de software: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Modelado 3D y modificación de planos:  </a:t>
            </a:r>
            <a:r>
              <a:rPr lang="es-ES" sz="1600" b="1" dirty="0"/>
              <a:t>Inventor, </a:t>
            </a:r>
            <a:r>
              <a:rPr lang="es-ES" sz="1600" b="1" dirty="0" err="1"/>
              <a:t>Autocad</a:t>
            </a:r>
            <a:r>
              <a:rPr lang="es-ES" sz="1600" b="1" dirty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Uso de software especializado para F.E.A.:</a:t>
            </a:r>
            <a:r>
              <a:rPr lang="es-ES" b="1" dirty="0"/>
              <a:t>  </a:t>
            </a:r>
            <a:r>
              <a:rPr lang="es-ES" sz="1600" b="1" dirty="0" err="1"/>
              <a:t>Ansys</a:t>
            </a:r>
            <a:r>
              <a:rPr lang="es-ES" sz="1600" b="1" dirty="0"/>
              <a:t> → CERN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endParaRPr lang="es-ES" sz="1600" b="1" dirty="0"/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67290"/>
            <a:ext cx="7848872" cy="5886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662989"/>
            <a:ext cx="49685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58670"/>
            <a:ext cx="7992888" cy="599466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858108"/>
            <a:ext cx="40324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920880" cy="59406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786100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12676"/>
            <a:ext cx="7848872" cy="5886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786100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786100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aneusta\Mis documentos\Mis imágenes\Imagen\Imagen 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40" y="476672"/>
            <a:ext cx="7884192" cy="591254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652120" y="5498648"/>
            <a:ext cx="266429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CONJUNTO PORTA FUENTES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560840" cy="567063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5723964"/>
            <a:ext cx="30243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PLATOS FRESADORA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7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7571" y="548680"/>
            <a:ext cx="7680853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971600" y="5733256"/>
            <a:ext cx="4176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PLATAFORMA PARA CASQUILLETE DE PLOMO</a:t>
            </a:r>
          </a:p>
          <a:p>
            <a:r>
              <a:rPr lang="es-ES" dirty="0" smtClean="0"/>
              <a:t>Proyecto: GAMMA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7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548679"/>
            <a:ext cx="7848872" cy="58866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827584" y="5786100"/>
            <a:ext cx="3816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JUNTAS PEEK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8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674694"/>
            <a:ext cx="7512835" cy="56346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1763688" y="5517232"/>
            <a:ext cx="597666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AISLANTE EN TEFLÓN PARA BOQUILLA DE MAQUINA DE FLIP-CHIP</a:t>
            </a:r>
          </a:p>
          <a:p>
            <a:r>
              <a:rPr lang="es-ES" dirty="0" smtClean="0"/>
              <a:t>Proyecto: Nuevos detectores para futuros </a:t>
            </a:r>
            <a:r>
              <a:rPr lang="es-ES" dirty="0" err="1" smtClean="0"/>
              <a:t>colisionadores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(</a:t>
            </a:r>
            <a:r>
              <a:rPr lang="es-ES" dirty="0" err="1" smtClean="0"/>
              <a:t>Acelerator-based</a:t>
            </a:r>
            <a:r>
              <a:rPr lang="es-ES" dirty="0" smtClean="0"/>
              <a:t> Experimental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(2</a:t>
            </a:r>
            <a:r>
              <a:rPr lang="es-ES" sz="2400" b="1" dirty="0" smtClean="0">
                <a:solidFill>
                  <a:srgbClr val="008000"/>
                </a:solidFill>
              </a:rPr>
              <a:t>)</a:t>
            </a:r>
          </a:p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200" b="1" dirty="0">
              <a:solidFill>
                <a:srgbClr val="008000"/>
              </a:solidFill>
            </a:endParaRPr>
          </a:p>
          <a:p>
            <a:pPr marL="180975" lvl="1" indent="9525" defTabSz="279400" eaLnBrk="0" hangingPunct="0">
              <a:spcBef>
                <a:spcPct val="20000"/>
              </a:spcBef>
              <a:buFontTx/>
              <a:buAutoNum type="arabicPeriod" startAt="2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Fabricación, montaje y medida.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dispone de un taller con equipamiento para la fabricación y montaje de dispositivos mecánicos. En la unidad se puede (dentro de nuestras posibilidades) </a:t>
            </a:r>
            <a:r>
              <a:rPr lang="es-ES" sz="1600" b="1" dirty="0"/>
              <a:t>fabricar, montar y</a:t>
            </a:r>
            <a:r>
              <a:rPr lang="es-ES" sz="1600" dirty="0"/>
              <a:t> </a:t>
            </a:r>
            <a:r>
              <a:rPr lang="es-ES" sz="1600" b="1" dirty="0"/>
              <a:t>medir </a:t>
            </a:r>
            <a:r>
              <a:rPr lang="es-ES" sz="1600" dirty="0"/>
              <a:t>tanto diseños propios, como aquellos de los que se nos facilite plano o una pieza de muestra.  </a:t>
            </a:r>
            <a:r>
              <a:rPr lang="es-ES" sz="1600" dirty="0">
                <a:solidFill>
                  <a:schemeClr val="tx1"/>
                </a:solidFill>
              </a:rPr>
              <a:t>En nuestro centro es habitual la diversidad y unicidad de los trabajos → dificultad adquirir “</a:t>
            </a:r>
            <a:r>
              <a:rPr lang="es-ES" sz="1600" dirty="0" err="1">
                <a:solidFill>
                  <a:schemeClr val="tx1"/>
                </a:solidFill>
              </a:rPr>
              <a:t>expertise</a:t>
            </a:r>
            <a:r>
              <a:rPr lang="es-ES" sz="1600" dirty="0">
                <a:solidFill>
                  <a:schemeClr val="tx1"/>
                </a:solidFill>
              </a:rPr>
              <a:t>” en algunas tareas.</a:t>
            </a:r>
            <a:endParaRPr lang="es-ES" sz="1600" dirty="0"/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3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Préstamo de herramientas.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El préstamo de herramientas del taller de carácter general está abierto a todo el personal del IFIC para su uso en otros laboratorios del Instituto.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4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Asesoramiento.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ofrece </a:t>
            </a:r>
            <a:r>
              <a:rPr lang="es-ES" sz="1600" b="1" dirty="0"/>
              <a:t>asesoramiento</a:t>
            </a:r>
            <a:r>
              <a:rPr lang="es-ES" sz="1600" dirty="0"/>
              <a:t> sobre solución a problemas de carácter mecánico, </a:t>
            </a:r>
            <a:r>
              <a:rPr lang="es-ES" sz="1600" b="1" dirty="0"/>
              <a:t>empresas</a:t>
            </a:r>
            <a:r>
              <a:rPr lang="es-ES" sz="1600" dirty="0"/>
              <a:t> para realizar los trabajos que no se puedan realizar en nuestro taller, </a:t>
            </a:r>
            <a:r>
              <a:rPr lang="es-ES" sz="1600" b="1" dirty="0"/>
              <a:t>material</a:t>
            </a:r>
            <a:r>
              <a:rPr lang="es-ES" sz="1600" dirty="0"/>
              <a:t> a emplear en determinado diseño, etc</a:t>
            </a:r>
            <a:r>
              <a:rPr lang="es-ES" dirty="0"/>
              <a:t>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5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Compras.</a:t>
            </a:r>
            <a:endParaRPr lang="es-ES" sz="1800" dirty="0">
              <a:sym typeface="ZapfDingbats" pitchFamily="82" charset="2"/>
            </a:endParaRP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puede tramitar compras de materiales, herramientas y/o equipos para aplicaciones mecánicas (</a:t>
            </a:r>
            <a:r>
              <a:rPr lang="es-ES" dirty="0"/>
              <a:t>a proveedores que acepten nuestras condiciones de compra</a:t>
            </a:r>
            <a:r>
              <a:rPr lang="es-ES" sz="1600" dirty="0"/>
              <a:t>).  También se ofrece un servicio seguimiento de los trabajos que se vayan a realizar en empresas.</a:t>
            </a:r>
            <a:r>
              <a:rPr lang="es-E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8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620688"/>
            <a:ext cx="7680853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403648" y="5642084"/>
            <a:ext cx="61926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AISLANTE EN TEFLÓN BOQUILLA DE SOLDAR MAQUINA DE FLIP-CHIP</a:t>
            </a:r>
          </a:p>
          <a:p>
            <a:r>
              <a:rPr lang="es-ES" dirty="0" smtClean="0"/>
              <a:t>Proyecto: Nuevos detectores para futuros </a:t>
            </a:r>
            <a:r>
              <a:rPr lang="es-ES" dirty="0" err="1" smtClean="0"/>
              <a:t>colisionadores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8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620688"/>
            <a:ext cx="7560840" cy="56706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1403648" y="5570076"/>
            <a:ext cx="61926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AISLANTE EN MACOR BOQUILLA DE SOLDAR MAQUINA DE FLIP-CHIP</a:t>
            </a:r>
          </a:p>
          <a:p>
            <a:r>
              <a:rPr lang="es-ES" dirty="0" smtClean="0"/>
              <a:t>Proyecto: Nuevos detectores para futuros </a:t>
            </a:r>
            <a:r>
              <a:rPr lang="es-ES" dirty="0" err="1" smtClean="0"/>
              <a:t>colisionadores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499992" y="620688"/>
            <a:ext cx="3816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CAJA ALUMINIO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7200800" cy="5400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835696" y="1196752"/>
            <a:ext cx="59046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TELESCOPIO COMPTON</a:t>
            </a:r>
          </a:p>
          <a:p>
            <a:r>
              <a:rPr lang="es-ES" dirty="0" smtClean="0"/>
              <a:t>Proyecto: ENVISION (</a:t>
            </a:r>
            <a:r>
              <a:rPr lang="en-US" dirty="0" smtClean="0"/>
              <a:t>Medical Application of 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03840" cy="57778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827584" y="620688"/>
            <a:ext cx="288032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ENSAMBLAR  EL PMT CON LA TAPA CF160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56376" cy="596728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843808" y="548680"/>
            <a:ext cx="331236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METACRILATO ( SILICIO)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644342" cy="57332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589240"/>
            <a:ext cx="280831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PASAMUROS DE ALUMINIO</a:t>
            </a:r>
          </a:p>
          <a:p>
            <a:r>
              <a:rPr lang="es-ES" dirty="0" smtClean="0"/>
              <a:t>Proyecto: NEXT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488832" cy="56166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673532"/>
            <a:ext cx="22322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TAPA VASIJA NEXT 10</a:t>
            </a:r>
          </a:p>
          <a:p>
            <a:r>
              <a:rPr lang="es-ES" dirty="0" smtClean="0"/>
              <a:t>Proyecto: Proyecto: NEXT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0" y="620688"/>
            <a:ext cx="7740352" cy="5805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131840" y="5733256"/>
            <a:ext cx="21602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DISCO CON PIVOTES</a:t>
            </a:r>
          </a:p>
          <a:p>
            <a:r>
              <a:rPr lang="es-ES" dirty="0" smtClean="0"/>
              <a:t>Proyecto: NEXT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84368" cy="59132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728031"/>
            <a:ext cx="46805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20 PLANCHAS DE ALUMINIO SEGÚN PLANO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39552" y="620688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</a:t>
            </a:r>
            <a:endParaRPr lang="es-ES" sz="800" b="1" dirty="0">
              <a:solidFill>
                <a:srgbClr val="008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9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000" dirty="0">
                <a:solidFill>
                  <a:schemeClr val="tx1"/>
                </a:solidFill>
              </a:rPr>
              <a:t>con visualizador digital (</a:t>
            </a:r>
            <a:r>
              <a:rPr lang="es-ES" sz="2000" dirty="0" smtClean="0">
                <a:solidFill>
                  <a:schemeClr val="tx1"/>
                </a:solidFill>
              </a:rPr>
              <a:t>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 smtClean="0">
                <a:solidFill>
                  <a:schemeClr val="tx1"/>
                </a:solidFill>
              </a:rPr>
              <a:t>antiguo con </a:t>
            </a:r>
            <a:r>
              <a:rPr lang="es-ES" sz="2000" dirty="0">
                <a:solidFill>
                  <a:schemeClr val="tx1"/>
                </a:solidFill>
              </a:rPr>
              <a:t>visualizador digital (mediano</a:t>
            </a:r>
            <a:r>
              <a:rPr lang="es-ES" sz="2000" dirty="0" smtClean="0">
                <a:solidFill>
                  <a:schemeClr val="tx1"/>
                </a:solidFill>
              </a:rPr>
              <a:t>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 smtClean="0">
                <a:solidFill>
                  <a:schemeClr val="tx1"/>
                </a:solidFill>
              </a:rPr>
              <a:t>Fresadora manual </a:t>
            </a:r>
            <a:r>
              <a:rPr lang="es-ES" sz="2000" dirty="0" smtClean="0">
                <a:solidFill>
                  <a:schemeClr val="tx1"/>
                </a:solidFill>
              </a:rPr>
              <a:t>antigua con visualizador digital (mediana*)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>
                <a:solidFill>
                  <a:schemeClr val="tx1"/>
                </a:solidFill>
              </a:rPr>
              <a:t>(pequeño*)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CNC </a:t>
            </a:r>
            <a:r>
              <a:rPr lang="es-ES" sz="2000" dirty="0">
                <a:solidFill>
                  <a:schemeClr val="tx1"/>
                </a:solidFill>
              </a:rPr>
              <a:t>(pequeña*)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Torno CNC </a:t>
            </a:r>
            <a:r>
              <a:rPr lang="es-ES" sz="2000" dirty="0">
                <a:solidFill>
                  <a:schemeClr val="tx1"/>
                </a:solidFill>
              </a:rPr>
              <a:t>(muy 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Taladro de columna.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Sierra de cinta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293688" indent="-293688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dirty="0">
                <a:solidFill>
                  <a:schemeClr val="tx1"/>
                </a:solidFill>
                <a:cs typeface="Times New Roman" pitchFamily="18" charset="0"/>
              </a:rPr>
              <a:t>sigue…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83568" y="6165304"/>
            <a:ext cx="429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dirty="0"/>
              <a:t>* Tamaños relativos a las necesidades habituales del IFIC</a:t>
            </a:r>
          </a:p>
        </p:txBody>
      </p:sp>
      <p:pic>
        <p:nvPicPr>
          <p:cNvPr id="4" name="Picture 4" descr="C:\fresad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140968"/>
            <a:ext cx="4224469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76064"/>
            <a:ext cx="7740352" cy="5805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858108"/>
            <a:ext cx="69847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96878" cy="592265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949280"/>
            <a:ext cx="66967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18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40352" cy="58052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259632" y="5805264"/>
            <a:ext cx="66247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5" y="458670"/>
            <a:ext cx="7800867" cy="58506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733256"/>
            <a:ext cx="66247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7548331" cy="56612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589240"/>
            <a:ext cx="65527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5786100"/>
            <a:ext cx="66967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PARA EJES, TANTO PARA CRISTAL PRIMARIO COMO SECUNDARIO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7992887" cy="599466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5805264"/>
            <a:ext cx="79928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SISTEMA DE FIJACIÓN DE SENSORES Y REFLECTOR DE LUZ PAR LA NUEVA VASIJA DE VACIO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7536838" cy="565262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5714672"/>
            <a:ext cx="7488832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SISTEMA DE FIJACIÓN DE SENSORES Y REFLECTOR DE LUZ PAR LA NUEVA VASIJA DE VACIO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692696"/>
            <a:ext cx="6852253" cy="513919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547664" y="5930116"/>
            <a:ext cx="626469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BASE PARA CRISTALES CENTELLEADORES</a:t>
            </a:r>
          </a:p>
          <a:p>
            <a:r>
              <a:rPr lang="es-ES" dirty="0" smtClean="0"/>
              <a:t>Proyecto: FÍSICA MÉDICA (</a:t>
            </a:r>
            <a:r>
              <a:rPr lang="en-US" dirty="0" smtClean="0"/>
              <a:t>Medical Application of Nuclear and Particle Physics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1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36363" cy="58772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5714092"/>
            <a:ext cx="56886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ÚTIL PARA TEST DE HÍBRIDO</a:t>
            </a:r>
          </a:p>
          <a:p>
            <a:r>
              <a:rPr lang="es-ES" dirty="0" smtClean="0"/>
              <a:t>Proyecto: ATLAS (</a:t>
            </a:r>
            <a:r>
              <a:rPr lang="en-US" dirty="0" smtClean="0"/>
              <a:t>Accelerator-based Experimental High Energy Physics 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827088" y="549275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 II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000" b="1" dirty="0">
              <a:solidFill>
                <a:srgbClr val="008000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Sierra de vaivén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Rectificadora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Muela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Otras (caladora, taladro de mano, radial, cizalla, </a:t>
            </a:r>
            <a:r>
              <a:rPr lang="es-ES_tradnl" sz="2400" dirty="0" err="1">
                <a:solidFill>
                  <a:schemeClr val="tx1"/>
                </a:solidFill>
                <a:cs typeface="Times New Roman" pitchFamily="18" charset="0"/>
              </a:rPr>
              <a:t>etc</a:t>
            </a: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TIG (acero 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</a:rPr>
              <a:t>inox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 y aluminio)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MIG</a:t>
            </a:r>
            <a:endParaRPr lang="es-ES_tradnl" sz="2400" dirty="0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Sol</a:t>
            </a:r>
            <a:r>
              <a:rPr lang="es-ES" sz="2400" dirty="0" err="1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dadura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de estaño o estaño-plata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16013" y="5084763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>
                <a:solidFill>
                  <a:srgbClr val="CC00FF"/>
                </a:solidFill>
              </a:rPr>
              <a:t>Colaboramos con empresas externas de fabricación para piezas que excedan nuestras capacidades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50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29258"/>
            <a:ext cx="8284412" cy="465998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12160" y="2852936"/>
            <a:ext cx="266429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PIEZAS ICMOL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50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63" y="764704"/>
            <a:ext cx="8054383" cy="49685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157192"/>
            <a:ext cx="55446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3 PLACAS DE ALUMINIO PERFORADAS</a:t>
            </a:r>
          </a:p>
          <a:p>
            <a:r>
              <a:rPr lang="es-ES" dirty="0" smtClean="0"/>
              <a:t>Proyecto: ESPECTROSCOPÍA 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50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692696"/>
            <a:ext cx="8168803" cy="52565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547664" y="5354052"/>
            <a:ext cx="58326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2 PIEZAS DE POLIETILENO CON FORMA DE PIRÁMIDE TRUNCADA</a:t>
            </a:r>
          </a:p>
          <a:p>
            <a:r>
              <a:rPr lang="es-ES" dirty="0" smtClean="0"/>
              <a:t>Proyecto: ESPECTROSCOPÍA 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50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119759" cy="53285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547664" y="5570076"/>
            <a:ext cx="56886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CORRECCIÓN DE MARCOS DE ALUMINIO Y PIEZAS DEPLOMO</a:t>
            </a:r>
          </a:p>
          <a:p>
            <a:r>
              <a:rPr lang="es-ES" dirty="0" smtClean="0"/>
              <a:t>Proyecto: ESPECTROSCOPÍA 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5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6093296"/>
            <a:ext cx="72728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CORRECCIÓN DE MARCOS DE ALUMINIO Y PIEZAS DEPLOMO</a:t>
            </a:r>
          </a:p>
          <a:p>
            <a:r>
              <a:rPr lang="es-ES" dirty="0" smtClean="0"/>
              <a:t>Proyecto: ESPECTROSCOPÍA GAMMA (Experimental Nuclear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32373" cy="59492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877272"/>
            <a:ext cx="3816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RECIPIENTES METACRILATO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68885" cy="59766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930116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SOPORTE DE FILTRO VUV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0060"/>
            <a:ext cx="7692346" cy="57692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427984" y="5733256"/>
            <a:ext cx="40324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PIEZAS DE COBRE SEGÚN PLANO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40352" cy="5805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195736" y="5858108"/>
            <a:ext cx="3816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MECANIZADO PIEZAS COBRE 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76864" cy="583264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786100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MECANIZADO PIEZAS COBRE 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 smtClean="0">
                <a:solidFill>
                  <a:srgbClr val="008000"/>
                </a:solidFill>
              </a:rPr>
              <a:t>UD. MECÁNICA- </a:t>
            </a:r>
            <a:r>
              <a:rPr lang="es-ES" sz="2000" b="1" dirty="0">
                <a:solidFill>
                  <a:srgbClr val="008000"/>
                </a:solidFill>
              </a:rPr>
              <a:t>LABORATORIO METROLOGÍA 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116013" y="5084763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Como en el caso de la fabricación, </a:t>
            </a:r>
            <a:r>
              <a:rPr lang="es-ES" sz="1600" dirty="0" smtClean="0">
                <a:solidFill>
                  <a:srgbClr val="CC00FF"/>
                </a:solidFill>
              </a:rPr>
              <a:t>recordad </a:t>
            </a:r>
            <a:r>
              <a:rPr lang="es-ES" sz="1600" dirty="0">
                <a:solidFill>
                  <a:srgbClr val="CC00FF"/>
                </a:solidFill>
              </a:rPr>
              <a:t>que también colaboramos con empresas externas de metrología para mediciones que excedan nuestras capacidades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23850" y="981075"/>
            <a:ext cx="4968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  <a:buFontTx/>
              <a:buAutoNum type="arabicParenR"/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 Máquina manual de </a:t>
            </a:r>
            <a:br>
              <a:rPr lang="es-ES" sz="2200" b="1">
                <a:solidFill>
                  <a:schemeClr val="tx1"/>
                </a:solidFill>
                <a:cs typeface="Times New Roman" pitchFamily="18" charset="0"/>
              </a:rPr>
            </a:b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contacto.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2736850" cy="336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500563" y="981075"/>
            <a:ext cx="4319587" cy="69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2) Máquina CNC de 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visión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73238"/>
            <a:ext cx="4225925" cy="3168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68052"/>
            <a:ext cx="7884368" cy="59132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572000" y="5805264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PARA EL DETECTOR NEW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2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04056"/>
            <a:ext cx="7740352" cy="58052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572000" y="5786100"/>
            <a:ext cx="38884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MESA PARA EL DETECTOR NEW</a:t>
            </a:r>
          </a:p>
          <a:p>
            <a:r>
              <a:rPr lang="es-ES" dirty="0" smtClean="0"/>
              <a:t>Proyecto: NEXT (Experimental Neutrino </a:t>
            </a:r>
            <a:r>
              <a:rPr lang="es-ES" dirty="0" err="1" smtClean="0"/>
              <a:t>Physics</a:t>
            </a:r>
            <a:r>
              <a:rPr lang="es-E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n 2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566683"/>
            <a:ext cx="7776863" cy="583264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411760" y="5858108"/>
            <a:ext cx="331236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PLACAS DISIPACIÓN TARJETAS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088" y="692696"/>
            <a:ext cx="7452320" cy="558924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5714092"/>
            <a:ext cx="28803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PLACAS DISIPACIÓN TARJETAS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2" y="548680"/>
            <a:ext cx="7884368" cy="59132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220072" y="5877272"/>
            <a:ext cx="32403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PLACAS DISIPACIÓN TARJETAS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7848872" cy="5886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5877272"/>
            <a:ext cx="41044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PLACAS DISIPACIÓN TARJETAS CONTROL</a:t>
            </a:r>
          </a:p>
          <a:p>
            <a:r>
              <a:rPr lang="es-ES" dirty="0" smtClean="0"/>
              <a:t>Experimental Nuclear Physics1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668343" cy="575125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786100"/>
            <a:ext cx="25202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COOLING BLOCK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581" y="548680"/>
            <a:ext cx="7548331" cy="566124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99592" y="5570076"/>
            <a:ext cx="40324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PLACAS DISIPACIÓN TARJETAS ADQUISICIÓN. </a:t>
            </a:r>
          </a:p>
          <a:p>
            <a:r>
              <a:rPr lang="es-ES" dirty="0" smtClean="0"/>
              <a:t>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22058"/>
            <a:ext cx="7908371" cy="59312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499229"/>
            <a:ext cx="381642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MODIFICACIÓN SOPORTE DETECTOR  DE RADIACIÓN Y CONSTRUCCIÓN DE “HOUSING” EXTERIOR. 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836363" cy="58772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5445224"/>
            <a:ext cx="37079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MODIFICACIÓN SOPORTE DETECTOR  DE RADIACIÓN Y CONSTRUCCIÓN DE “HOUSING” EXTERIOR. </a:t>
            </a:r>
          </a:p>
          <a:p>
            <a:r>
              <a:rPr lang="es-ES" dirty="0" smtClean="0"/>
              <a:t>Experimental Nuclear </a:t>
            </a:r>
            <a:r>
              <a:rPr lang="es-ES" dirty="0" err="1" smtClean="0"/>
              <a:t>Physics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– Sistema de peticiones I.R.T. </a:t>
            </a: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Existen 2 colas correspondientes a la Unidad de Mecánica</a:t>
            </a:r>
            <a:endParaRPr lang="es-ES" sz="1600" dirty="0"/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900113" y="1299071"/>
            <a:ext cx="5111750" cy="2994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Fabricación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el IFIC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empresas</a:t>
            </a:r>
          </a:p>
          <a:p>
            <a:pPr lvl="1" eaLnBrk="0" hangingPunct="0"/>
            <a:endParaRPr lang="es-ES" sz="1000" dirty="0"/>
          </a:p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Diseño y gestión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Diseños mecánicos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Compra de materiales o herramientas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Elaboración de documentación para proyectos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Estudios de elementos finitos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_tradnl" sz="1600" dirty="0"/>
              <a:t> Medición dimensional</a:t>
            </a:r>
            <a:endParaRPr lang="es-ES" sz="1600" dirty="0"/>
          </a:p>
          <a:p>
            <a:pPr eaLnBrk="0" hangingPunct="0"/>
            <a:endParaRPr lang="es-ES" sz="1600" dirty="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1520" y="4221088"/>
            <a:ext cx="8352730" cy="22775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s-ES" sz="1600" b="1" dirty="0">
                <a:solidFill>
                  <a:schemeClr val="tx1"/>
                </a:solidFill>
              </a:rPr>
              <a:t>La introducción de peticiones </a:t>
            </a:r>
            <a:r>
              <a:rPr lang="es-ES" sz="1600" dirty="0">
                <a:solidFill>
                  <a:schemeClr val="tx1"/>
                </a:solidFill>
              </a:rPr>
              <a:t>por parte de los usuarios, y la contabilidad de las </a:t>
            </a:r>
            <a:r>
              <a:rPr lang="es-ES" sz="1600" dirty="0" err="1">
                <a:solidFill>
                  <a:schemeClr val="tx1"/>
                </a:solidFill>
              </a:rPr>
              <a:t>Service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Units</a:t>
            </a:r>
            <a:r>
              <a:rPr lang="es-ES" sz="1600" dirty="0">
                <a:solidFill>
                  <a:schemeClr val="tx1"/>
                </a:solidFill>
              </a:rPr>
              <a:t> prestadas, </a:t>
            </a:r>
            <a:r>
              <a:rPr lang="es-ES" sz="1600" b="1" dirty="0">
                <a:solidFill>
                  <a:schemeClr val="tx1"/>
                </a:solidFill>
              </a:rPr>
              <a:t>resulta más sencilla para los trabajos con un mayor grado de concreción</a:t>
            </a:r>
            <a:r>
              <a:rPr lang="es-ES" sz="1600" dirty="0">
                <a:solidFill>
                  <a:schemeClr val="tx1"/>
                </a:solidFill>
              </a:rPr>
              <a:t> y menor duración temporal (como la fabricación/medición de piezas similares a las ya fabricadas/medidas, las compras de productos ya </a:t>
            </a:r>
            <a:r>
              <a:rPr lang="es-ES" sz="1600" dirty="0" smtClean="0">
                <a:solidFill>
                  <a:schemeClr val="tx1"/>
                </a:solidFill>
              </a:rPr>
              <a:t>conocidos…) 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y más compleja para las tareas con mayor grado de indefinición</a:t>
            </a:r>
            <a:r>
              <a:rPr lang="es-ES" sz="1600" dirty="0">
                <a:solidFill>
                  <a:schemeClr val="tx1"/>
                </a:solidFill>
              </a:rPr>
              <a:t>, complejidad y duración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lvl="1" eaLnBrk="0" hangingPunct="0"/>
            <a:endParaRPr lang="es-ES" sz="1600" dirty="0" smtClean="0">
              <a:solidFill>
                <a:schemeClr val="tx1"/>
              </a:solidFill>
            </a:endParaRPr>
          </a:p>
          <a:p>
            <a:pPr lvl="1" eaLnBrk="0" hangingPunct="0"/>
            <a:r>
              <a:rPr lang="es-ES" sz="1600" dirty="0" smtClean="0">
                <a:solidFill>
                  <a:schemeClr val="tx1"/>
                </a:solidFill>
              </a:rPr>
              <a:t>En </a:t>
            </a:r>
            <a:r>
              <a:rPr lang="es-ES" sz="1600" dirty="0">
                <a:solidFill>
                  <a:schemeClr val="tx1"/>
                </a:solidFill>
              </a:rPr>
              <a:t>los proyectos complejos idealmente los usuarios deberían tratar de definir hitos parciales concretos e introducirlos en el sistema IRT, para facilitar su contabilidad.</a:t>
            </a:r>
          </a:p>
          <a:p>
            <a:pPr lvl="1" eaLnBrk="0" hangingPunct="0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 2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920880" cy="59406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907704" y="5877272"/>
            <a:ext cx="525658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ALOJAMIENTOS EN PIEZA SOPORTE EVAPORADORA DE TPB</a:t>
            </a:r>
          </a:p>
          <a:p>
            <a:r>
              <a:rPr lang="es-ES" dirty="0" smtClean="0"/>
              <a:t>Proyecto: : 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468313" y="549275"/>
            <a:ext cx="82073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>
                <a:solidFill>
                  <a:srgbClr val="008000"/>
                </a:solidFill>
              </a:rPr>
              <a:t>MECÁNICA - TRABAJOS REALIZADOS - FABRICACIÓN</a:t>
            </a:r>
            <a:endParaRPr lang="es-ES" sz="2200" b="1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>
              <a:solidFill>
                <a:srgbClr val="990000"/>
              </a:solidFill>
            </a:endParaRPr>
          </a:p>
        </p:txBody>
      </p:sp>
      <p:sp>
        <p:nvSpPr>
          <p:cNvPr id="174084" name="Text Box 14"/>
          <p:cNvSpPr txBox="1">
            <a:spLocks noChangeArrowheads="1"/>
          </p:cNvSpPr>
          <p:nvPr/>
        </p:nvSpPr>
        <p:spPr bwMode="auto">
          <a:xfrm>
            <a:off x="1187624" y="5661248"/>
            <a:ext cx="217585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 smtClean="0">
                <a:solidFill>
                  <a:schemeClr val="tx1"/>
                </a:solidFill>
              </a:rPr>
              <a:t>FISICA MÉDICA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87824" y="1196752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En empresas externas</a:t>
            </a:r>
          </a:p>
        </p:txBody>
      </p:sp>
      <p:sp>
        <p:nvSpPr>
          <p:cNvPr id="174089" name="Text Box 14"/>
          <p:cNvSpPr txBox="1">
            <a:spLocks noChangeArrowheads="1"/>
          </p:cNvSpPr>
          <p:nvPr/>
        </p:nvSpPr>
        <p:spPr bwMode="auto">
          <a:xfrm>
            <a:off x="5220072" y="4869160"/>
            <a:ext cx="119936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 smtClean="0">
                <a:solidFill>
                  <a:schemeClr val="tx1"/>
                </a:solidFill>
              </a:rPr>
              <a:t>DEPFET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caja fisica med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1993722" cy="3544394"/>
          </a:xfrm>
          <a:prstGeom prst="rect">
            <a:avLst/>
          </a:prstGeom>
          <a:noFill/>
        </p:spPr>
      </p:pic>
      <p:pic>
        <p:nvPicPr>
          <p:cNvPr id="4101" name="Picture 5" descr="C:\depf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060848"/>
            <a:ext cx="355203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539750" y="476250"/>
            <a:ext cx="6194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159746" name="Text Box 5"/>
          <p:cNvSpPr txBox="1">
            <a:spLocks noChangeArrowheads="1"/>
          </p:cNvSpPr>
          <p:nvPr/>
        </p:nvSpPr>
        <p:spPr bwMode="auto">
          <a:xfrm>
            <a:off x="539750" y="957263"/>
            <a:ext cx="30083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s-ES" sz="2000" b="1" u="sng"/>
              <a:t>INFRAESTRUCTURA:</a:t>
            </a:r>
          </a:p>
        </p:txBody>
      </p:sp>
      <p:pic>
        <p:nvPicPr>
          <p:cNvPr id="159754" name="Picture 10" descr="http://3.bp.blogspot.com/_O2z1yGiurLk/TSY5imQU6gI/AAAAAAAAA3g/PG9OZS9_n8A/s1600/carta_reyes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9249" y="476672"/>
            <a:ext cx="2065199" cy="266429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matte"/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55576" y="1340768"/>
            <a:ext cx="7772400" cy="4555093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Corto </a:t>
            </a:r>
            <a:r>
              <a:rPr lang="es-ES" sz="2200" b="1" dirty="0" smtClean="0">
                <a:solidFill>
                  <a:srgbClr val="800000"/>
                </a:solidFill>
              </a:rPr>
              <a:t>plazo</a:t>
            </a:r>
            <a:endParaRPr lang="es-ES" sz="1800" b="1" dirty="0">
              <a:solidFill>
                <a:srgbClr val="0000FF"/>
              </a:solidFill>
              <a:cs typeface="Times New Roman" pitchFamily="18" charset="0"/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  <a:cs typeface="Times New Roman" pitchFamily="18" charset="0"/>
              </a:rPr>
              <a:t> Sustituir t</a:t>
            </a:r>
            <a:r>
              <a:rPr lang="es-ES" sz="1800" b="1" dirty="0" smtClean="0">
                <a:solidFill>
                  <a:srgbClr val="0000FF"/>
                </a:solidFill>
                <a:cs typeface="Times New Roman" pitchFamily="18" charset="0"/>
              </a:rPr>
              <a:t>orno manual </a:t>
            </a:r>
            <a:r>
              <a:rPr lang="es-ES" sz="1800" b="1" dirty="0">
                <a:solidFill>
                  <a:srgbClr val="0000FF"/>
                </a:solidFill>
                <a:cs typeface="Times New Roman" pitchFamily="18" charset="0"/>
              </a:rPr>
              <a:t>más antiguo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 Máquina sencilla para cortar planchas de </a:t>
            </a:r>
            <a:r>
              <a:rPr lang="es-ES" sz="1800" b="1" dirty="0" smtClean="0">
                <a:solidFill>
                  <a:srgbClr val="0000FF"/>
                </a:solidFill>
              </a:rPr>
              <a:t>material         </a:t>
            </a:r>
            <a:endParaRPr lang="es-ES" sz="1800" b="1" dirty="0">
              <a:solidFill>
                <a:srgbClr val="0000FF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 Accesorios para máquinas de medición y mecanizado</a:t>
            </a:r>
            <a:r>
              <a:rPr lang="es-ES" sz="1800" b="1" dirty="0" smtClean="0">
                <a:solidFill>
                  <a:srgbClr val="0000FF"/>
                </a:solidFill>
              </a:rPr>
              <a:t>.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rgbClr val="0000FF"/>
              </a:solidFill>
            </a:endParaRPr>
          </a:p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Medio plazo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Centro de Mecanizado y Torno CNC para piezas de mayores </a:t>
            </a:r>
            <a:r>
              <a:rPr lang="es-ES" sz="1800" b="1" dirty="0" smtClean="0">
                <a:solidFill>
                  <a:srgbClr val="008000"/>
                </a:solidFill>
              </a:rPr>
              <a:t>dimensiones</a:t>
            </a:r>
            <a:endParaRPr lang="es-ES" sz="1800" b="1" dirty="0">
              <a:solidFill>
                <a:srgbClr val="FF0066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_tradnl" sz="1800" b="1" dirty="0">
                <a:solidFill>
                  <a:srgbClr val="008000"/>
                </a:solidFill>
              </a:rPr>
              <a:t> Soldadora orbital para tubos de acero </a:t>
            </a:r>
            <a:r>
              <a:rPr lang="es-ES_tradnl" sz="1800" b="1" dirty="0" err="1">
                <a:solidFill>
                  <a:srgbClr val="008000"/>
                </a:solidFill>
              </a:rPr>
              <a:t>inox</a:t>
            </a:r>
            <a:r>
              <a:rPr lang="es-ES_tradnl" sz="1800" b="1" dirty="0">
                <a:solidFill>
                  <a:srgbClr val="008000"/>
                </a:solidFill>
              </a:rPr>
              <a:t>.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Software especializado CAD y FEA: ↑ </a:t>
            </a:r>
            <a:r>
              <a:rPr lang="es-ES" sz="1800" b="1" dirty="0" smtClean="0">
                <a:solidFill>
                  <a:srgbClr val="008000"/>
                </a:solidFill>
              </a:rPr>
              <a:t>coste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2200" b="1" dirty="0">
              <a:solidFill>
                <a:srgbClr val="800000"/>
              </a:solidFill>
            </a:endParaRPr>
          </a:p>
          <a:p>
            <a:pPr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Otras máquinas que ampliarían notablemente la tipología de piezas </a:t>
            </a:r>
            <a:r>
              <a:rPr lang="es-ES" sz="2200" b="1" dirty="0" err="1">
                <a:solidFill>
                  <a:srgbClr val="800000"/>
                </a:solidFill>
              </a:rPr>
              <a:t>fabricables</a:t>
            </a:r>
            <a:r>
              <a:rPr lang="es-ES" sz="2200" b="1" dirty="0">
                <a:solidFill>
                  <a:srgbClr val="800000"/>
                </a:solidFill>
              </a:rPr>
              <a:t> en el IFIC.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hilo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rgbClr val="002060"/>
                </a:solidFill>
              </a:rPr>
              <a:t> Máquina de </a:t>
            </a:r>
            <a:r>
              <a:rPr lang="es-ES" sz="1800" b="1" dirty="0" err="1" smtClean="0">
                <a:solidFill>
                  <a:srgbClr val="002060"/>
                </a:solidFill>
              </a:rPr>
              <a:t>prototipado</a:t>
            </a:r>
            <a:r>
              <a:rPr lang="es-ES" sz="1800" b="1" dirty="0" smtClean="0">
                <a:solidFill>
                  <a:srgbClr val="002060"/>
                </a:solidFill>
              </a:rPr>
              <a:t> rápido </a:t>
            </a:r>
            <a:r>
              <a:rPr lang="es-ES" sz="1800" b="1" dirty="0">
                <a:solidFill>
                  <a:srgbClr val="002060"/>
                </a:solidFill>
              </a:rPr>
              <a:t>de bajo coste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agua </a:t>
            </a:r>
            <a:r>
              <a:rPr lang="es-ES" sz="1800" b="1" dirty="0">
                <a:solidFill>
                  <a:srgbClr val="008000"/>
                </a:solidFill>
              </a:rPr>
              <a:t> </a:t>
            </a:r>
            <a:endParaRPr lang="es-ES" sz="1600" b="1" dirty="0">
              <a:solidFill>
                <a:srgbClr val="FF0066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76256" y="1580599"/>
            <a:ext cx="1584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 smtClean="0">
                <a:solidFill>
                  <a:srgbClr val="FF0066"/>
                </a:solidFill>
              </a:rPr>
              <a:t>QUIERO</a:t>
            </a:r>
          </a:p>
          <a:p>
            <a:r>
              <a:rPr lang="es-ES" sz="1800" b="1" dirty="0" smtClean="0">
                <a:solidFill>
                  <a:srgbClr val="FF0066"/>
                </a:solidFill>
              </a:rPr>
              <a:t>ESPACIO,</a:t>
            </a:r>
          </a:p>
          <a:p>
            <a:r>
              <a:rPr lang="es-ES" sz="1800" b="1" dirty="0" smtClean="0">
                <a:solidFill>
                  <a:srgbClr val="FF0066"/>
                </a:solidFill>
              </a:rPr>
              <a:t>DINERO Y PERSONAL</a:t>
            </a:r>
            <a:endParaRPr lang="es-E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755650" y="488950"/>
            <a:ext cx="77771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27088" y="1268413"/>
            <a:ext cx="7696200" cy="51398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defTabSz="266700" eaLnBrk="0" hangingPunct="0">
              <a:tabLst>
                <a:tab pos="533400" algn="l"/>
                <a:tab pos="1346200" algn="l"/>
              </a:tabLst>
            </a:pPr>
            <a:r>
              <a:rPr lang="es-ES" sz="2000" b="1" dirty="0">
                <a:solidFill>
                  <a:schemeClr val="tx1"/>
                </a:solidFill>
              </a:rPr>
              <a:t>Líneas principales de trabajo</a:t>
            </a:r>
            <a:r>
              <a:rPr lang="es-ES" sz="2000" dirty="0" smtClean="0">
                <a:solidFill>
                  <a:schemeClr val="tx1"/>
                </a:solidFill>
              </a:rPr>
              <a:t>:</a:t>
            </a:r>
          </a:p>
          <a:p>
            <a:pPr algn="just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chemeClr val="tx1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990000"/>
                </a:solidFill>
              </a:rPr>
              <a:t>Diseño </a:t>
            </a:r>
            <a:r>
              <a:rPr lang="es-ES" sz="2000" dirty="0">
                <a:solidFill>
                  <a:srgbClr val="990000"/>
                </a:solidFill>
              </a:rPr>
              <a:t>de soluciones mecánicas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Proyectos con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demanda de estudios de ingeniería avanzados.</a:t>
            </a: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Conveniente tener una unidad mecánica con una base estable de ingenieros colaborando: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sinergias, </a:t>
            </a:r>
            <a:r>
              <a:rPr lang="es-ES" sz="1800" dirty="0" smtClean="0">
                <a:solidFill>
                  <a:srgbClr val="1A1AFF"/>
                </a:solidFill>
                <a:cs typeface="Times New Roman" pitchFamily="18" charset="0"/>
              </a:rPr>
              <a:t>↑aprovechamiento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formación, ↓ duplicación de esfuerzos.</a:t>
            </a: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- Dificultad para conseguir formación </a:t>
            </a:r>
            <a:r>
              <a:rPr lang="es-ES" sz="1800" dirty="0" smtClean="0">
                <a:solidFill>
                  <a:srgbClr val="1A1AFF"/>
                </a:solidFill>
              </a:rPr>
              <a:t>especializada.</a:t>
            </a:r>
            <a:endParaRPr lang="es-ES" sz="1800" dirty="0">
              <a:solidFill>
                <a:srgbClr val="1A1AFF"/>
              </a:solidFill>
            </a:endParaRP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endParaRPr lang="es-ES" sz="18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Fabricación de prototipos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1A1AFF"/>
                </a:solidFill>
              </a:rPr>
              <a:t>   </a:t>
            </a:r>
            <a:r>
              <a:rPr lang="es-ES" sz="1800" dirty="0" smtClean="0">
                <a:solidFill>
                  <a:srgbClr val="1A1AFF"/>
                </a:solidFill>
              </a:rPr>
              <a:t>- Ha sido muy útil la presencia de </a:t>
            </a:r>
            <a:r>
              <a:rPr lang="es-ES" sz="1800" dirty="0" err="1" smtClean="0">
                <a:solidFill>
                  <a:srgbClr val="1A1AFF"/>
                </a:solidFill>
              </a:rPr>
              <a:t>FP’s</a:t>
            </a:r>
            <a:r>
              <a:rPr lang="es-ES" sz="1800" dirty="0" smtClean="0">
                <a:solidFill>
                  <a:srgbClr val="1A1AFF"/>
                </a:solidFill>
              </a:rPr>
              <a:t> contratados temporalmente.</a:t>
            </a:r>
            <a:endParaRPr lang="es-ES" sz="1800" dirty="0">
              <a:solidFill>
                <a:srgbClr val="990000"/>
              </a:solidFill>
            </a:endParaRP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endParaRPr lang="es-ES" sz="10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Otros (compras, mediciones</a:t>
            </a:r>
            <a:r>
              <a:rPr lang="es-ES" sz="2000" dirty="0" smtClean="0">
                <a:solidFill>
                  <a:srgbClr val="990000"/>
                </a:solidFill>
              </a:rPr>
              <a:t>…)</a:t>
            </a: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1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r>
              <a:rPr lang="es-ES" sz="2000" u="sng" dirty="0" smtClean="0">
                <a:solidFill>
                  <a:srgbClr val="FF0000"/>
                </a:solidFill>
              </a:rPr>
              <a:t>Interesa dotar a </a:t>
            </a:r>
            <a:r>
              <a:rPr lang="es-ES" sz="2000" u="sng" dirty="0">
                <a:solidFill>
                  <a:srgbClr val="FF0000"/>
                </a:solidFill>
              </a:rPr>
              <a:t>las unidades </a:t>
            </a:r>
            <a:r>
              <a:rPr lang="es-ES" sz="2000" u="sng" dirty="0" smtClean="0">
                <a:solidFill>
                  <a:srgbClr val="FF0000"/>
                </a:solidFill>
              </a:rPr>
              <a:t>técnicas de personal suficiente  (y estable) para que puedan funcionar correctamente.</a:t>
            </a:r>
            <a:endParaRPr lang="es-ES" sz="2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450850" y="908050"/>
            <a:ext cx="19208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indent="177800" eaLnBrk="0" hangingPunct="0">
              <a:buFontTx/>
              <a:buChar char="•"/>
            </a:pPr>
            <a:r>
              <a:rPr lang="es-ES" sz="2000" b="1" u="sng"/>
              <a:t>PERSONAL: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hdwallpaperspictures.com/wp-content/uploads/2013/12/merry-christmas-with-sa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805569" cy="4392488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392589" y="633462"/>
            <a:ext cx="42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Feliz Navidad</a:t>
            </a:r>
            <a:endParaRPr lang="es-E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s-ES" dirty="0" err="1" smtClean="0"/>
              <a:t>One</a:t>
            </a:r>
            <a:r>
              <a:rPr lang="es-ES" dirty="0" smtClean="0"/>
              <a:t> more </a:t>
            </a:r>
            <a:r>
              <a:rPr lang="es-ES" dirty="0" err="1" smtClean="0"/>
              <a:t>thing</a:t>
            </a:r>
            <a:r>
              <a:rPr lang="es-ES" dirty="0" smtClean="0"/>
              <a:t>…</a:t>
            </a:r>
            <a:endParaRPr lang="es-E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es-ES" dirty="0" smtClean="0"/>
              <a:t>Impresora 3D casera</a:t>
            </a:r>
            <a:endParaRPr lang="es-ES" dirty="0"/>
          </a:p>
        </p:txBody>
      </p:sp>
      <p:pic>
        <p:nvPicPr>
          <p:cNvPr id="4" name="Picture 2" descr="C:\aaaMecanica\Revision actividades\otras fotos 2013\pr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770165" cy="4328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origina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72816"/>
            <a:ext cx="5004153" cy="2980451"/>
          </a:xfrm>
          <a:prstGeom prst="rect">
            <a:avLst/>
          </a:prstGeom>
          <a:noFill/>
        </p:spPr>
      </p:pic>
      <p:pic>
        <p:nvPicPr>
          <p:cNvPr id="6149" name="Picture 5" descr="C:\aaaMecanica\Revision actividades\otras fotos 2013\ejemplos 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709479" cy="2782392"/>
          </a:xfrm>
          <a:prstGeom prst="rect">
            <a:avLst/>
          </a:prstGeom>
          <a:noFill/>
        </p:spPr>
      </p:pic>
      <p:pic>
        <p:nvPicPr>
          <p:cNvPr id="6151" name="Picture 7" descr="C:\aaaMecanica\Revision actividades\otras fotos 2013\yo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645024"/>
            <a:ext cx="3312368" cy="273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/>
        </p:nvGraphicFramePr>
        <p:xfrm>
          <a:off x="5867400" y="2276475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/>
              </a:tblGrid>
              <a:tr h="147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1506270"/>
            <a:ext cx="412484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dirty="0">
                <a:solidFill>
                  <a:srgbClr val="0000CC"/>
                </a:solidFill>
              </a:rPr>
              <a:t> </a:t>
            </a:r>
            <a:r>
              <a:rPr lang="es-ES" sz="1800" dirty="0" smtClean="0">
                <a:solidFill>
                  <a:srgbClr val="0000CC"/>
                </a:solidFill>
              </a:rPr>
              <a:t>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Fabricación</a:t>
            </a:r>
            <a:endParaRPr lang="es-ES" sz="1800" dirty="0">
              <a:solidFill>
                <a:srgbClr val="0000CC"/>
              </a:solidFill>
            </a:endParaRPr>
          </a:p>
        </p:txBody>
      </p:sp>
      <p:graphicFrame>
        <p:nvGraphicFramePr>
          <p:cNvPr id="24703" name="Group 127"/>
          <p:cNvGraphicFramePr>
            <a:graphicFrameLocks noGrp="1"/>
          </p:cNvGraphicFramePr>
          <p:nvPr/>
        </p:nvGraphicFramePr>
        <p:xfrm>
          <a:off x="827585" y="2060848"/>
          <a:ext cx="7580198" cy="3277376"/>
        </p:xfrm>
        <a:graphic>
          <a:graphicData uri="http://schemas.openxmlformats.org/drawingml/2006/table">
            <a:tbl>
              <a:tblPr/>
              <a:tblGrid>
                <a:gridCol w="885592"/>
                <a:gridCol w="1408239"/>
                <a:gridCol w="1448371"/>
                <a:gridCol w="1441455"/>
                <a:gridCol w="1440160"/>
                <a:gridCol w="956381"/>
              </a:tblGrid>
              <a:tr h="6077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NEUTRINO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(NEXT)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NUCLEAR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(GAMMA, FPA,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AGATA )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ACCELERATOR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BASED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H.E. PHYSICS </a:t>
                      </a:r>
                      <a:b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</a:br>
                      <a:endParaRPr kumimoji="0" lang="es-E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(SILICIO, D.F.C,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FUT. ACEL.,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OTR, BELLE2)</a:t>
                      </a:r>
                    </a:p>
                    <a:p>
                      <a:pPr algn="ctr" fontAlgn="b"/>
                      <a:endParaRPr kumimoji="0" 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MEDICAL</a:t>
                      </a:r>
                    </a:p>
                    <a:p>
                      <a:pPr algn="ctr" fontAlgn="b"/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APPLICATION OF</a:t>
                      </a:r>
                    </a:p>
                    <a:p>
                      <a:pPr algn="ctr" fontAlgn="b"/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NUCLEAR AND</a:t>
                      </a:r>
                    </a:p>
                    <a:p>
                      <a:pPr algn="ctr" fontAlgn="b"/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PARTICLE PHYSICS</a:t>
                      </a:r>
                    </a:p>
                    <a:p>
                      <a:pPr algn="ctr" fontAlgn="b"/>
                      <a:endParaRPr kumimoji="0" 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algn="ctr" fontAlgn="b"/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(ENVISION, FIS. MED., ASPID)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OTROS</a:t>
                      </a:r>
                      <a:b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17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HORAS</a:t>
                      </a: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812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520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0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PEDIDOS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ision2005">
  <a:themeElements>
    <a:clrScheme name="revision2005 2">
      <a:dk1>
        <a:srgbClr val="000080"/>
      </a:dk1>
      <a:lt1>
        <a:srgbClr val="B2B2B2"/>
      </a:lt1>
      <a:dk2>
        <a:srgbClr val="4D4D4D"/>
      </a:dk2>
      <a:lt2>
        <a:srgbClr val="CCCCFF"/>
      </a:lt2>
      <a:accent1>
        <a:srgbClr val="99CCFF"/>
      </a:accent1>
      <a:accent2>
        <a:srgbClr val="00CCCC"/>
      </a:accent2>
      <a:accent3>
        <a:srgbClr val="D5D5D5"/>
      </a:accent3>
      <a:accent4>
        <a:srgbClr val="00006C"/>
      </a:accent4>
      <a:accent5>
        <a:srgbClr val="CAE2FF"/>
      </a:accent5>
      <a:accent6>
        <a:srgbClr val="00B9B9"/>
      </a:accent6>
      <a:hlink>
        <a:srgbClr val="CC66FF"/>
      </a:hlink>
      <a:folHlink>
        <a:srgbClr val="9999FF"/>
      </a:folHlink>
    </a:clrScheme>
    <a:fontScheme name="revision2005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vision2005 1">
        <a:dk1>
          <a:srgbClr val="000066"/>
        </a:dk1>
        <a:lt1>
          <a:srgbClr val="FFFFFF"/>
        </a:lt1>
        <a:dk2>
          <a:srgbClr val="0000FF"/>
        </a:dk2>
        <a:lt2>
          <a:srgbClr val="FFFF00"/>
        </a:lt2>
        <a:accent1>
          <a:srgbClr val="FFCC00"/>
        </a:accent1>
        <a:accent2>
          <a:srgbClr val="CC0066"/>
        </a:accent2>
        <a:accent3>
          <a:srgbClr val="AAAAFF"/>
        </a:accent3>
        <a:accent4>
          <a:srgbClr val="DADADA"/>
        </a:accent4>
        <a:accent5>
          <a:srgbClr val="FFE2AA"/>
        </a:accent5>
        <a:accent6>
          <a:srgbClr val="B9005C"/>
        </a:accent6>
        <a:hlink>
          <a:srgbClr val="00CC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sion2005 2">
        <a:dk1>
          <a:srgbClr val="000080"/>
        </a:dk1>
        <a:lt1>
          <a:srgbClr val="B2B2B2"/>
        </a:lt1>
        <a:dk2>
          <a:srgbClr val="4D4D4D"/>
        </a:dk2>
        <a:lt2>
          <a:srgbClr val="CCCCFF"/>
        </a:lt2>
        <a:accent1>
          <a:srgbClr val="99CCFF"/>
        </a:accent1>
        <a:accent2>
          <a:srgbClr val="00CCCC"/>
        </a:accent2>
        <a:accent3>
          <a:srgbClr val="D5D5D5"/>
        </a:accent3>
        <a:accent4>
          <a:srgbClr val="00006C"/>
        </a:accent4>
        <a:accent5>
          <a:srgbClr val="CAE2FF"/>
        </a:accent5>
        <a:accent6>
          <a:srgbClr val="00B9B9"/>
        </a:accent6>
        <a:hlink>
          <a:srgbClr val="CC66FF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ion200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13793</TotalTime>
  <Words>1703</Words>
  <Application>Microsoft Office PowerPoint</Application>
  <PresentationFormat>Presentación en pantalla (4:3)</PresentationFormat>
  <Paragraphs>343</Paragraphs>
  <Slides>87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88" baseType="lpstr">
      <vt:lpstr>revision2005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One more thing…</vt:lpstr>
      <vt:lpstr>Impresora 3D casera</vt:lpstr>
      <vt:lpstr>Diapositiva 87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 </dc:creator>
  <cp:lastModifiedBy>civera</cp:lastModifiedBy>
  <cp:revision>699</cp:revision>
  <cp:lastPrinted>1997-11-13T16:32:32Z</cp:lastPrinted>
  <dcterms:created xsi:type="dcterms:W3CDTF">2005-12-18T17:12:12Z</dcterms:created>
  <dcterms:modified xsi:type="dcterms:W3CDTF">2013-12-20T12:46:58Z</dcterms:modified>
</cp:coreProperties>
</file>