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75213" cy="42811700"/>
  <p:notesSz cx="6858000" cy="9144000"/>
  <p:defaultTextStyle>
    <a:defPPr>
      <a:defRPr lang="en-US"/>
    </a:defPPr>
    <a:lvl1pPr marL="0" algn="l" defTabSz="208742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7424" algn="l" defTabSz="208742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4854" algn="l" defTabSz="208742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2278" algn="l" defTabSz="208742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49702" algn="l" defTabSz="208742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37126" algn="l" defTabSz="208742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4556" algn="l" defTabSz="208742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1980" algn="l" defTabSz="208742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699403" algn="l" defTabSz="208742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1D609D"/>
    <a:srgbClr val="0B8070"/>
    <a:srgbClr val="21609C"/>
    <a:srgbClr val="1C609C"/>
    <a:srgbClr val="1D5F9C"/>
    <a:srgbClr val="206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3263" autoAdjust="0"/>
    <p:restoredTop sz="99848" autoAdjust="0"/>
  </p:normalViewPr>
  <p:slideViewPr>
    <p:cSldViewPr snapToObjects="1">
      <p:cViewPr>
        <p:scale>
          <a:sx n="50" d="100"/>
          <a:sy n="50" d="100"/>
        </p:scale>
        <p:origin x="-304" y="8976"/>
      </p:cViewPr>
      <p:guideLst>
        <p:guide orient="horz" pos="13212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87BBC-90DA-5F46-9E4C-CADD97F38DF4}" type="datetimeFigureOut">
              <a:rPr lang="en-US" smtClean="0"/>
              <a:t>29/06/14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BFA65-7F8F-6F47-AEB8-A2FE694AF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32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9384"/>
            <a:ext cx="25733931" cy="91767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9963"/>
            <a:ext cx="21192649" cy="109407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7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4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9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99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FD3B5-20B5-C64A-ABD8-23324F7DD194}" type="datetimeFigureOut">
              <a:rPr lang="en-US" smtClean="0"/>
              <a:t>29/06/14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504D-0611-6143-9C8B-926C1FA31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126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FD3B5-20B5-C64A-ABD8-23324F7DD194}" type="datetimeFigureOut">
              <a:rPr lang="en-US" smtClean="0"/>
              <a:t>29/06/14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504D-0611-6143-9C8B-926C1FA31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29" y="1714459"/>
            <a:ext cx="6811923" cy="36528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1" y="1714459"/>
            <a:ext cx="19931182" cy="36528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FD3B5-20B5-C64A-ABD8-23324F7DD194}" type="datetimeFigureOut">
              <a:rPr lang="en-US" smtClean="0"/>
              <a:t>29/06/14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504D-0611-6143-9C8B-926C1FA31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1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FD3B5-20B5-C64A-ABD8-23324F7DD194}" type="datetimeFigureOut">
              <a:rPr lang="en-US" smtClean="0"/>
              <a:t>29/06/14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504D-0611-6143-9C8B-926C1FA31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654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4" y="27510487"/>
            <a:ext cx="25733931" cy="850287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4" y="18145433"/>
            <a:ext cx="25733931" cy="9365056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7424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4854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3pPr>
            <a:lvl4pPr marL="6262278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349702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43712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52455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61198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699403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FD3B5-20B5-C64A-ABD8-23324F7DD194}" type="datetimeFigureOut">
              <a:rPr lang="en-US" smtClean="0"/>
              <a:t>29/06/14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504D-0611-6143-9C8B-926C1FA31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91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1" y="9989400"/>
            <a:ext cx="13371552" cy="28253742"/>
          </a:xfrm>
        </p:spPr>
        <p:txBody>
          <a:bodyPr/>
          <a:lstStyle>
            <a:lvl1pPr>
              <a:defRPr sz="12700"/>
            </a:lvl1pPr>
            <a:lvl2pPr>
              <a:defRPr sz="108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9989400"/>
            <a:ext cx="13371552" cy="28253742"/>
          </a:xfrm>
        </p:spPr>
        <p:txBody>
          <a:bodyPr/>
          <a:lstStyle>
            <a:lvl1pPr>
              <a:defRPr sz="12700"/>
            </a:lvl1pPr>
            <a:lvl2pPr>
              <a:defRPr sz="108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FD3B5-20B5-C64A-ABD8-23324F7DD194}" type="datetimeFigureOut">
              <a:rPr lang="en-US" smtClean="0"/>
              <a:t>29/06/14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504D-0611-6143-9C8B-926C1FA31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02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5" y="9583086"/>
            <a:ext cx="13376809" cy="3993776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87424" indent="0">
              <a:buNone/>
              <a:defRPr sz="9100" b="1"/>
            </a:lvl2pPr>
            <a:lvl3pPr marL="4174854" indent="0">
              <a:buNone/>
              <a:defRPr sz="8200" b="1"/>
            </a:lvl3pPr>
            <a:lvl4pPr marL="6262278" indent="0">
              <a:buNone/>
              <a:defRPr sz="7500" b="1"/>
            </a:lvl4pPr>
            <a:lvl5pPr marL="8349702" indent="0">
              <a:buNone/>
              <a:defRPr sz="7500" b="1"/>
            </a:lvl5pPr>
            <a:lvl6pPr marL="10437126" indent="0">
              <a:buNone/>
              <a:defRPr sz="7500" b="1"/>
            </a:lvl6pPr>
            <a:lvl7pPr marL="12524556" indent="0">
              <a:buNone/>
              <a:defRPr sz="7500" b="1"/>
            </a:lvl7pPr>
            <a:lvl8pPr marL="14611980" indent="0">
              <a:buNone/>
              <a:defRPr sz="7500" b="1"/>
            </a:lvl8pPr>
            <a:lvl9pPr marL="16699403" indent="0">
              <a:buNone/>
              <a:defRPr sz="7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5" y="13576856"/>
            <a:ext cx="13376809" cy="24666283"/>
          </a:xfrm>
        </p:spPr>
        <p:txBody>
          <a:bodyPr/>
          <a:lstStyle>
            <a:lvl1pPr>
              <a:defRPr sz="10800"/>
            </a:lvl1pPr>
            <a:lvl2pPr>
              <a:defRPr sz="9100"/>
            </a:lvl2pPr>
            <a:lvl3pPr>
              <a:defRPr sz="82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5" y="9583086"/>
            <a:ext cx="13382062" cy="3993776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87424" indent="0">
              <a:buNone/>
              <a:defRPr sz="9100" b="1"/>
            </a:lvl2pPr>
            <a:lvl3pPr marL="4174854" indent="0">
              <a:buNone/>
              <a:defRPr sz="8200" b="1"/>
            </a:lvl3pPr>
            <a:lvl4pPr marL="6262278" indent="0">
              <a:buNone/>
              <a:defRPr sz="7500" b="1"/>
            </a:lvl4pPr>
            <a:lvl5pPr marL="8349702" indent="0">
              <a:buNone/>
              <a:defRPr sz="7500" b="1"/>
            </a:lvl5pPr>
            <a:lvl6pPr marL="10437126" indent="0">
              <a:buNone/>
              <a:defRPr sz="7500" b="1"/>
            </a:lvl6pPr>
            <a:lvl7pPr marL="12524556" indent="0">
              <a:buNone/>
              <a:defRPr sz="7500" b="1"/>
            </a:lvl7pPr>
            <a:lvl8pPr marL="14611980" indent="0">
              <a:buNone/>
              <a:defRPr sz="7500" b="1"/>
            </a:lvl8pPr>
            <a:lvl9pPr marL="16699403" indent="0">
              <a:buNone/>
              <a:defRPr sz="7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5" y="13576856"/>
            <a:ext cx="13382062" cy="24666283"/>
          </a:xfrm>
        </p:spPr>
        <p:txBody>
          <a:bodyPr/>
          <a:lstStyle>
            <a:lvl1pPr>
              <a:defRPr sz="10800"/>
            </a:lvl1pPr>
            <a:lvl2pPr>
              <a:defRPr sz="9100"/>
            </a:lvl2pPr>
            <a:lvl3pPr>
              <a:defRPr sz="82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FD3B5-20B5-C64A-ABD8-23324F7DD194}" type="datetimeFigureOut">
              <a:rPr lang="en-US" smtClean="0"/>
              <a:t>29/06/14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504D-0611-6143-9C8B-926C1FA31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60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FD3B5-20B5-C64A-ABD8-23324F7DD194}" type="datetimeFigureOut">
              <a:rPr lang="en-US" smtClean="0"/>
              <a:t>29/06/14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504D-0611-6143-9C8B-926C1FA31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361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FD3B5-20B5-C64A-ABD8-23324F7DD194}" type="datetimeFigureOut">
              <a:rPr lang="en-US" smtClean="0"/>
              <a:t>29/06/14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504D-0611-6143-9C8B-926C1FA31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64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5" y="1704545"/>
            <a:ext cx="9960338" cy="7254205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71" y="1704542"/>
            <a:ext cx="16924683" cy="36538603"/>
          </a:xfrm>
        </p:spPr>
        <p:txBody>
          <a:bodyPr/>
          <a:lstStyle>
            <a:lvl1pPr>
              <a:defRPr sz="14400"/>
            </a:lvl1pPr>
            <a:lvl2pPr>
              <a:defRPr sz="12700"/>
            </a:lvl2pPr>
            <a:lvl3pPr>
              <a:defRPr sz="108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5" y="8958749"/>
            <a:ext cx="9960338" cy="29284395"/>
          </a:xfrm>
        </p:spPr>
        <p:txBody>
          <a:bodyPr/>
          <a:lstStyle>
            <a:lvl1pPr marL="0" indent="0">
              <a:buNone/>
              <a:defRPr sz="6500"/>
            </a:lvl1pPr>
            <a:lvl2pPr marL="2087424" indent="0">
              <a:buNone/>
              <a:defRPr sz="5500"/>
            </a:lvl2pPr>
            <a:lvl3pPr marL="4174854" indent="0">
              <a:buNone/>
              <a:defRPr sz="4900"/>
            </a:lvl3pPr>
            <a:lvl4pPr marL="6262278" indent="0">
              <a:buNone/>
              <a:defRPr sz="3900"/>
            </a:lvl4pPr>
            <a:lvl5pPr marL="8349702" indent="0">
              <a:buNone/>
              <a:defRPr sz="3900"/>
            </a:lvl5pPr>
            <a:lvl6pPr marL="10437126" indent="0">
              <a:buNone/>
              <a:defRPr sz="3900"/>
            </a:lvl6pPr>
            <a:lvl7pPr marL="12524556" indent="0">
              <a:buNone/>
              <a:defRPr sz="3900"/>
            </a:lvl7pPr>
            <a:lvl8pPr marL="14611980" indent="0">
              <a:buNone/>
              <a:defRPr sz="3900"/>
            </a:lvl8pPr>
            <a:lvl9pPr marL="16699403" indent="0">
              <a:buNone/>
              <a:defRPr sz="3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FD3B5-20B5-C64A-ABD8-23324F7DD194}" type="datetimeFigureOut">
              <a:rPr lang="en-US" smtClean="0"/>
              <a:t>29/06/14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504D-0611-6143-9C8B-926C1FA31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88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2" y="29968194"/>
            <a:ext cx="18165128" cy="3537911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2" y="3825306"/>
            <a:ext cx="18165128" cy="25687020"/>
          </a:xfrm>
        </p:spPr>
        <p:txBody>
          <a:bodyPr/>
          <a:lstStyle>
            <a:lvl1pPr marL="0" indent="0">
              <a:buNone/>
              <a:defRPr sz="14400"/>
            </a:lvl1pPr>
            <a:lvl2pPr marL="2087424" indent="0">
              <a:buNone/>
              <a:defRPr sz="12700"/>
            </a:lvl2pPr>
            <a:lvl3pPr marL="4174854" indent="0">
              <a:buNone/>
              <a:defRPr sz="10800"/>
            </a:lvl3pPr>
            <a:lvl4pPr marL="6262278" indent="0">
              <a:buNone/>
              <a:defRPr sz="9100"/>
            </a:lvl4pPr>
            <a:lvl5pPr marL="8349702" indent="0">
              <a:buNone/>
              <a:defRPr sz="9100"/>
            </a:lvl5pPr>
            <a:lvl6pPr marL="10437126" indent="0">
              <a:buNone/>
              <a:defRPr sz="9100"/>
            </a:lvl6pPr>
            <a:lvl7pPr marL="12524556" indent="0">
              <a:buNone/>
              <a:defRPr sz="9100"/>
            </a:lvl7pPr>
            <a:lvl8pPr marL="14611980" indent="0">
              <a:buNone/>
              <a:defRPr sz="9100"/>
            </a:lvl8pPr>
            <a:lvl9pPr marL="16699403" indent="0">
              <a:buNone/>
              <a:defRPr sz="91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2" y="33506105"/>
            <a:ext cx="18165128" cy="5024429"/>
          </a:xfrm>
        </p:spPr>
        <p:txBody>
          <a:bodyPr/>
          <a:lstStyle>
            <a:lvl1pPr marL="0" indent="0">
              <a:buNone/>
              <a:defRPr sz="6500"/>
            </a:lvl1pPr>
            <a:lvl2pPr marL="2087424" indent="0">
              <a:buNone/>
              <a:defRPr sz="5500"/>
            </a:lvl2pPr>
            <a:lvl3pPr marL="4174854" indent="0">
              <a:buNone/>
              <a:defRPr sz="4900"/>
            </a:lvl3pPr>
            <a:lvl4pPr marL="6262278" indent="0">
              <a:buNone/>
              <a:defRPr sz="3900"/>
            </a:lvl4pPr>
            <a:lvl5pPr marL="8349702" indent="0">
              <a:buNone/>
              <a:defRPr sz="3900"/>
            </a:lvl5pPr>
            <a:lvl6pPr marL="10437126" indent="0">
              <a:buNone/>
              <a:defRPr sz="3900"/>
            </a:lvl6pPr>
            <a:lvl7pPr marL="12524556" indent="0">
              <a:buNone/>
              <a:defRPr sz="3900"/>
            </a:lvl7pPr>
            <a:lvl8pPr marL="14611980" indent="0">
              <a:buNone/>
              <a:defRPr sz="3900"/>
            </a:lvl8pPr>
            <a:lvl9pPr marL="16699403" indent="0">
              <a:buNone/>
              <a:defRPr sz="3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FD3B5-20B5-C64A-ABD8-23324F7DD194}" type="datetimeFigureOut">
              <a:rPr lang="en-US" smtClean="0"/>
              <a:t>29/06/14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504D-0611-6143-9C8B-926C1FA31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62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451"/>
            <a:ext cx="27247692" cy="7135283"/>
          </a:xfrm>
          <a:prstGeom prst="rect">
            <a:avLst/>
          </a:prstGeom>
        </p:spPr>
        <p:txBody>
          <a:bodyPr vert="horz" lIns="417483" tIns="208745" rIns="417483" bIns="20874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9400"/>
            <a:ext cx="27247692" cy="28253742"/>
          </a:xfrm>
          <a:prstGeom prst="rect">
            <a:avLst/>
          </a:prstGeom>
        </p:spPr>
        <p:txBody>
          <a:bodyPr vert="horz" lIns="417483" tIns="208745" rIns="417483" bIns="20874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80109"/>
            <a:ext cx="7064216" cy="2279328"/>
          </a:xfrm>
          <a:prstGeom prst="rect">
            <a:avLst/>
          </a:prstGeom>
        </p:spPr>
        <p:txBody>
          <a:bodyPr vert="horz" lIns="417483" tIns="208745" rIns="417483" bIns="208745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FD3B5-20B5-C64A-ABD8-23324F7DD194}" type="datetimeFigureOut">
              <a:rPr lang="en-US" smtClean="0"/>
              <a:t>29/06/14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80109"/>
            <a:ext cx="9587151" cy="2279328"/>
          </a:xfrm>
          <a:prstGeom prst="rect">
            <a:avLst/>
          </a:prstGeom>
        </p:spPr>
        <p:txBody>
          <a:bodyPr vert="horz" lIns="417483" tIns="208745" rIns="417483" bIns="208745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80109"/>
            <a:ext cx="7064216" cy="2279328"/>
          </a:xfrm>
          <a:prstGeom prst="rect">
            <a:avLst/>
          </a:prstGeom>
        </p:spPr>
        <p:txBody>
          <a:bodyPr vert="horz" lIns="417483" tIns="208745" rIns="417483" bIns="208745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5504D-0611-6143-9C8B-926C1FA31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65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7424" rtl="0" eaLnBrk="1" latinLnBrk="0" hangingPunct="1">
        <a:spcBef>
          <a:spcPct val="0"/>
        </a:spcBef>
        <a:buNone/>
        <a:defRPr sz="1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570" indent="-1565570" algn="l" defTabSz="2087424" rtl="0" eaLnBrk="1" latinLnBrk="0" hangingPunct="1">
        <a:spcBef>
          <a:spcPct val="20000"/>
        </a:spcBef>
        <a:buFont typeface="Arial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067" indent="-1304640" algn="l" defTabSz="2087424" rtl="0" eaLnBrk="1" latinLnBrk="0" hangingPunct="1">
        <a:spcBef>
          <a:spcPct val="20000"/>
        </a:spcBef>
        <a:buFont typeface="Arial"/>
        <a:buChar char="–"/>
        <a:defRPr sz="12700" kern="1200">
          <a:solidFill>
            <a:schemeClr val="tx1"/>
          </a:solidFill>
          <a:latin typeface="+mn-lt"/>
          <a:ea typeface="+mn-ea"/>
          <a:cs typeface="+mn-cs"/>
        </a:defRPr>
      </a:lvl2pPr>
      <a:lvl3pPr marL="5218564" indent="-1043714" algn="l" defTabSz="2087424" rtl="0" eaLnBrk="1" latinLnBrk="0" hangingPunct="1">
        <a:spcBef>
          <a:spcPct val="20000"/>
        </a:spcBef>
        <a:buFont typeface="Arial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305988" indent="-1043714" algn="l" defTabSz="2087424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3415" indent="-1043714" algn="l" defTabSz="2087424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0839" indent="-1043714" algn="l" defTabSz="2087424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68266" indent="-1043714" algn="l" defTabSz="2087424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5693" indent="-1043714" algn="l" defTabSz="2087424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3117" indent="-1043714" algn="l" defTabSz="2087424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742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7424" algn="l" defTabSz="208742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4854" algn="l" defTabSz="208742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2278" algn="l" defTabSz="208742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49702" algn="l" defTabSz="208742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7126" algn="l" defTabSz="208742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4556" algn="l" defTabSz="208742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1980" algn="l" defTabSz="208742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99403" algn="l" defTabSz="208742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8"/>
          <p:cNvSpPr>
            <a:spLocks/>
          </p:cNvSpPr>
          <p:nvPr/>
        </p:nvSpPr>
        <p:spPr bwMode="auto">
          <a:xfrm>
            <a:off x="3" y="5"/>
            <a:ext cx="30273945" cy="3681757"/>
          </a:xfrm>
          <a:prstGeom prst="rect">
            <a:avLst/>
          </a:prstGeom>
          <a:solidFill>
            <a:srgbClr val="1D609D"/>
          </a:solidFill>
          <a:ln w="5162" cap="flat" cmpd="sng">
            <a:noFill/>
            <a:prstDash val="solid"/>
            <a:round/>
            <a:headEnd/>
            <a:tailEnd/>
          </a:ln>
          <a:effectLst>
            <a:outerShdw blurRad="50800" dist="38100" dir="2700000" algn="ctr" rotWithShape="0">
              <a:srgbClr val="000000">
                <a:alpha val="39999"/>
              </a:srgbClr>
            </a:outerShdw>
          </a:effectLst>
        </p:spPr>
        <p:txBody>
          <a:bodyPr lIns="332103" tIns="332103" rIns="332103" bIns="332103"/>
          <a:lstStyle/>
          <a:p>
            <a:pPr algn="l">
              <a:defRPr/>
            </a:pPr>
            <a:endParaRPr lang="en-US" dirty="0">
              <a:latin typeface="Open Sans"/>
              <a:cs typeface="Open Sans"/>
            </a:endParaRPr>
          </a:p>
        </p:txBody>
      </p:sp>
      <p:sp>
        <p:nvSpPr>
          <p:cNvPr id="42" name="Rectangle 18"/>
          <p:cNvSpPr>
            <a:spLocks/>
          </p:cNvSpPr>
          <p:nvPr/>
        </p:nvSpPr>
        <p:spPr bwMode="auto">
          <a:xfrm>
            <a:off x="3" y="40112505"/>
            <a:ext cx="30273945" cy="2711040"/>
          </a:xfrm>
          <a:prstGeom prst="rect">
            <a:avLst/>
          </a:prstGeom>
          <a:solidFill>
            <a:srgbClr val="1D609D"/>
          </a:solidFill>
          <a:ln w="5162" cap="flat" cmpd="sng">
            <a:noFill/>
            <a:prstDash val="solid"/>
            <a:round/>
            <a:headEnd/>
            <a:tailEnd/>
          </a:ln>
          <a:effectLst>
            <a:outerShdw blurRad="50800" dist="38100" dir="2700000" algn="ctr" rotWithShape="0">
              <a:srgbClr val="000000">
                <a:alpha val="39999"/>
              </a:srgbClr>
            </a:outerShdw>
          </a:effectLst>
        </p:spPr>
        <p:txBody>
          <a:bodyPr lIns="332103" tIns="332103" rIns="332103" bIns="332103"/>
          <a:lstStyle/>
          <a:p>
            <a:pPr algn="l">
              <a:defRPr/>
            </a:pPr>
            <a:endParaRPr lang="en-US" dirty="0">
              <a:latin typeface="Open Sans"/>
              <a:cs typeface="Open Sans"/>
            </a:endParaRPr>
          </a:p>
        </p:txBody>
      </p:sp>
      <p:sp>
        <p:nvSpPr>
          <p:cNvPr id="43" name="Rectangle 6"/>
          <p:cNvSpPr>
            <a:spLocks/>
          </p:cNvSpPr>
          <p:nvPr/>
        </p:nvSpPr>
        <p:spPr bwMode="auto">
          <a:xfrm>
            <a:off x="1903730" y="4580412"/>
            <a:ext cx="7931166" cy="7889300"/>
          </a:xfrm>
          <a:prstGeom prst="rect">
            <a:avLst/>
          </a:prstGeom>
          <a:noFill/>
          <a:ln w="5162" cap="flat" cmpd="sng">
            <a:noFill/>
            <a:prstDash val="solid"/>
            <a:round/>
            <a:headEnd/>
            <a:tailEnd/>
          </a:ln>
          <a:effectLst/>
        </p:spPr>
        <p:txBody>
          <a:bodyPr lIns="119998" tIns="119998" rIns="119998" bIns="119998" anchor="t"/>
          <a:lstStyle/>
          <a:p>
            <a:r>
              <a:rPr lang="en-US" sz="5000" i="1" dirty="0" smtClean="0">
                <a:latin typeface="Open Sans"/>
                <a:cs typeface="Open Sans"/>
              </a:rPr>
              <a:t>Goals of the website:</a:t>
            </a:r>
            <a:endParaRPr lang="en-US" sz="5000" dirty="0">
              <a:latin typeface="Open Sans"/>
              <a:cs typeface="Open Sans"/>
            </a:endParaRPr>
          </a:p>
          <a:p>
            <a:pPr marL="571500" indent="-571500">
              <a:buFont typeface="Arial"/>
              <a:buChar char="•"/>
            </a:pPr>
            <a:r>
              <a:rPr lang="en-US" sz="4500" dirty="0" smtClean="0">
                <a:latin typeface="Open Sans"/>
                <a:cs typeface="Open Sans"/>
              </a:rPr>
              <a:t>demonstrate </a:t>
            </a:r>
            <a:r>
              <a:rPr lang="en-US" sz="4500" dirty="0">
                <a:latin typeface="Open Sans"/>
                <a:cs typeface="Open Sans"/>
              </a:rPr>
              <a:t>what ATLAS is </a:t>
            </a:r>
            <a:r>
              <a:rPr lang="en-US" sz="4500" dirty="0" smtClean="0">
                <a:latin typeface="Open Sans"/>
                <a:cs typeface="Open Sans"/>
              </a:rPr>
              <a:t>and does </a:t>
            </a:r>
          </a:p>
          <a:p>
            <a:pPr marL="571500" indent="-571500">
              <a:buFont typeface="Arial"/>
              <a:buChar char="•"/>
            </a:pPr>
            <a:r>
              <a:rPr lang="en-US" sz="4500" dirty="0" smtClean="0">
                <a:latin typeface="Open Sans"/>
                <a:cs typeface="Open Sans"/>
              </a:rPr>
              <a:t>provide timely content as news &amp; updates</a:t>
            </a:r>
          </a:p>
          <a:p>
            <a:pPr marL="571500" indent="-571500">
              <a:buFont typeface="Arial"/>
              <a:buChar char="•"/>
            </a:pPr>
            <a:r>
              <a:rPr lang="en-US" sz="4500" dirty="0" smtClean="0">
                <a:latin typeface="Open Sans"/>
                <a:cs typeface="Open Sans"/>
              </a:rPr>
              <a:t>provide resources  for internal </a:t>
            </a:r>
            <a:r>
              <a:rPr lang="en-US" sz="4500" dirty="0">
                <a:latin typeface="Open Sans"/>
                <a:cs typeface="Open Sans"/>
              </a:rPr>
              <a:t>&amp; external </a:t>
            </a:r>
            <a:r>
              <a:rPr lang="en-US" sz="4500" dirty="0" smtClean="0">
                <a:latin typeface="Open Sans"/>
                <a:cs typeface="Open Sans"/>
              </a:rPr>
              <a:t>audience</a:t>
            </a:r>
          </a:p>
          <a:p>
            <a:pPr marL="571500" indent="-571500">
              <a:buFont typeface="Arial"/>
              <a:buChar char="•"/>
            </a:pPr>
            <a:r>
              <a:rPr lang="en-US" sz="4500" dirty="0" smtClean="0">
                <a:latin typeface="Open Sans"/>
                <a:cs typeface="Open Sans"/>
              </a:rPr>
              <a:t>provide </a:t>
            </a:r>
            <a:r>
              <a:rPr lang="en-US" sz="4500" dirty="0">
                <a:latin typeface="Open Sans"/>
                <a:cs typeface="Open Sans"/>
              </a:rPr>
              <a:t>content to support educational </a:t>
            </a:r>
            <a:r>
              <a:rPr lang="en-US" sz="4500" dirty="0" smtClean="0">
                <a:latin typeface="Open Sans"/>
                <a:cs typeface="Open Sans"/>
              </a:rPr>
              <a:t>tasks</a:t>
            </a:r>
            <a:endParaRPr lang="en-US" sz="4500" dirty="0">
              <a:latin typeface="Open Sans"/>
              <a:cs typeface="Open Sans"/>
            </a:endParaRPr>
          </a:p>
        </p:txBody>
      </p:sp>
      <p:sp>
        <p:nvSpPr>
          <p:cNvPr id="47" name="Rectangle 11"/>
          <p:cNvSpPr>
            <a:spLocks/>
          </p:cNvSpPr>
          <p:nvPr/>
        </p:nvSpPr>
        <p:spPr bwMode="auto">
          <a:xfrm>
            <a:off x="284501" y="40659750"/>
            <a:ext cx="21529955" cy="178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9987" tIns="209991" rIns="389987" bIns="209991" anchor="ctr"/>
          <a:lstStyle/>
          <a:p>
            <a:pPr defTabSz="1937252">
              <a:defRPr/>
            </a:pPr>
            <a:r>
              <a:rPr lang="en-US" sz="6200" dirty="0">
                <a:solidFill>
                  <a:srgbClr val="FFFFFF"/>
                </a:solidFill>
                <a:latin typeface="Open Sans"/>
                <a:cs typeface="Open Sans"/>
                <a:sym typeface="Arial" charset="0"/>
              </a:rPr>
              <a:t> http:/</a:t>
            </a:r>
            <a:r>
              <a:rPr lang="en-US" sz="6200" dirty="0" smtClean="0">
                <a:solidFill>
                  <a:srgbClr val="FFFFFF"/>
                </a:solidFill>
                <a:latin typeface="Open Sans"/>
                <a:cs typeface="Open Sans"/>
                <a:sym typeface="Arial" charset="0"/>
              </a:rPr>
              <a:t>/</a:t>
            </a:r>
            <a:r>
              <a:rPr lang="en-US" sz="6200" dirty="0" err="1" smtClean="0">
                <a:solidFill>
                  <a:srgbClr val="FFFFFF"/>
                </a:solidFill>
                <a:latin typeface="Open Sans"/>
                <a:cs typeface="Open Sans"/>
                <a:sym typeface="Arial" charset="0"/>
              </a:rPr>
              <a:t>atlas.ch</a:t>
            </a:r>
            <a:endParaRPr lang="en-US" sz="6200" dirty="0">
              <a:latin typeface="Open Sans"/>
              <a:cs typeface="Open Sans"/>
            </a:endParaRPr>
          </a:p>
        </p:txBody>
      </p:sp>
      <p:sp>
        <p:nvSpPr>
          <p:cNvPr id="48" name="Rectangle 12"/>
          <p:cNvSpPr>
            <a:spLocks/>
          </p:cNvSpPr>
          <p:nvPr/>
        </p:nvSpPr>
        <p:spPr bwMode="auto">
          <a:xfrm>
            <a:off x="1819719" y="392092"/>
            <a:ext cx="26705190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389987" tIns="209991" rIns="389987" bIns="209991" anchor="ctr"/>
          <a:lstStyle/>
          <a:p>
            <a:pPr algn="ctr">
              <a:defRPr/>
            </a:pPr>
            <a:r>
              <a:rPr lang="en-US" sz="11000" b="1" dirty="0" smtClean="0">
                <a:solidFill>
                  <a:srgbClr val="FFFFFF"/>
                </a:solidFill>
                <a:latin typeface="Open Sans"/>
                <a:cs typeface="Open Sans"/>
              </a:rPr>
              <a:t>Remaking the ATLAS public website</a:t>
            </a:r>
            <a:endParaRPr lang="en-US" sz="11000" b="1" dirty="0">
              <a:latin typeface="Open Sans"/>
              <a:cs typeface="Open Sans"/>
            </a:endParaRPr>
          </a:p>
        </p:txBody>
      </p:sp>
      <p:pic>
        <p:nvPicPr>
          <p:cNvPr id="58" name="Picture 3" descr="Logo-shad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6727" y="40221046"/>
            <a:ext cx="6726718" cy="259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18"/>
          <p:cNvSpPr>
            <a:spLocks/>
          </p:cNvSpPr>
          <p:nvPr/>
        </p:nvSpPr>
        <p:spPr bwMode="auto">
          <a:xfrm>
            <a:off x="1903730" y="12701790"/>
            <a:ext cx="19618263" cy="12016428"/>
          </a:xfrm>
          <a:prstGeom prst="rect">
            <a:avLst/>
          </a:prstGeom>
          <a:solidFill>
            <a:srgbClr val="1D609D"/>
          </a:solidFill>
          <a:ln w="3175" cap="flat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38100" dir="2700000" algn="ctr" rotWithShape="0">
              <a:srgbClr val="000000">
                <a:alpha val="39999"/>
              </a:srgbClr>
            </a:outerShdw>
          </a:effectLst>
        </p:spPr>
        <p:txBody>
          <a:bodyPr lIns="332103" tIns="332103" rIns="332103" bIns="332103" numCol="2"/>
          <a:lstStyle/>
          <a:p>
            <a:pPr algn="ctr">
              <a:defRPr/>
            </a:pPr>
            <a:r>
              <a:rPr lang="en-US" sz="5000" i="1" dirty="0" smtClean="0">
                <a:solidFill>
                  <a:srgbClr val="FFFFFF"/>
                </a:solidFill>
                <a:latin typeface="Open Sans"/>
                <a:cs typeface="Open Sans"/>
              </a:rPr>
              <a:t>		The research</a:t>
            </a:r>
            <a:r>
              <a:rPr lang="en-US" sz="5000" b="1" i="1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</a:p>
          <a:p>
            <a:pPr algn="l">
              <a:defRPr/>
            </a:pPr>
            <a:endParaRPr lang="en-US" sz="4500" dirty="0" smtClean="0">
              <a:solidFill>
                <a:srgbClr val="FFFFFF"/>
              </a:solidFill>
              <a:latin typeface="Open Sans"/>
              <a:cs typeface="Open Sans"/>
            </a:endParaRPr>
          </a:p>
          <a:p>
            <a:pPr algn="l">
              <a:defRPr/>
            </a:pPr>
            <a:r>
              <a:rPr lang="en-US" sz="4500" b="1" dirty="0" smtClean="0">
                <a:solidFill>
                  <a:srgbClr val="FFFFFF"/>
                </a:solidFill>
                <a:latin typeface="Open Sans"/>
                <a:cs typeface="Open Sans"/>
              </a:rPr>
              <a:t>What we </a:t>
            </a:r>
            <a:r>
              <a:rPr lang="en-US" sz="4500" b="1" dirty="0" smtClean="0">
                <a:solidFill>
                  <a:srgbClr val="FFFFFF"/>
                </a:solidFill>
                <a:latin typeface="Open Sans"/>
                <a:cs typeface="Open Sans"/>
              </a:rPr>
              <a:t>did					</a:t>
            </a:r>
            <a:endParaRPr lang="en-US" sz="4500" dirty="0" smtClean="0">
              <a:solidFill>
                <a:srgbClr val="FFFFFF"/>
              </a:solidFill>
              <a:latin typeface="Open Sans"/>
              <a:cs typeface="Open Sans"/>
            </a:endParaRPr>
          </a:p>
          <a:p>
            <a:pPr>
              <a:defRPr/>
            </a:pPr>
            <a:r>
              <a:rPr lang="en-US" sz="4500" dirty="0">
                <a:solidFill>
                  <a:srgbClr val="FFFFFF"/>
                </a:solidFill>
                <a:latin typeface="Open Sans"/>
                <a:cs typeface="Open Sans"/>
              </a:rPr>
              <a:t>User </a:t>
            </a:r>
            <a:r>
              <a:rPr lang="en-US" sz="4500" dirty="0" smtClean="0">
                <a:solidFill>
                  <a:srgbClr val="FFFFFF"/>
                </a:solidFill>
                <a:latin typeface="Open Sans"/>
                <a:cs typeface="Open Sans"/>
              </a:rPr>
              <a:t>survey</a:t>
            </a:r>
            <a:endParaRPr lang="en-US" sz="45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6715" y="20096492"/>
            <a:ext cx="136564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500" dirty="0" smtClean="0">
                <a:solidFill>
                  <a:srgbClr val="FFFFFF"/>
                </a:solidFill>
                <a:latin typeface="Open Sans"/>
                <a:cs typeface="Open Sans"/>
              </a:rPr>
              <a:t>ATLAS members use the site for presentation resources</a:t>
            </a:r>
          </a:p>
          <a:p>
            <a:pPr marL="571500" indent="-571500">
              <a:buFont typeface="Arial"/>
              <a:buChar char="•"/>
            </a:pPr>
            <a:r>
              <a:rPr lang="en-US" sz="4500" dirty="0" smtClean="0">
                <a:solidFill>
                  <a:srgbClr val="FFFFFF"/>
                </a:solidFill>
                <a:latin typeface="Open Sans"/>
                <a:cs typeface="Open Sans"/>
              </a:rPr>
              <a:t>It is important to convey </a:t>
            </a:r>
            <a:r>
              <a:rPr lang="en-US" sz="4500" dirty="0" smtClean="0">
                <a:solidFill>
                  <a:srgbClr val="FFFFFF"/>
                </a:solidFill>
                <a:latin typeface="Open Sans"/>
                <a:cs typeface="Open Sans"/>
              </a:rPr>
              <a:t>the difference between CERN and ATLAS</a:t>
            </a:r>
          </a:p>
          <a:p>
            <a:pPr marL="571500" indent="-571500">
              <a:buFont typeface="Arial"/>
              <a:buChar char="•"/>
            </a:pPr>
            <a:r>
              <a:rPr lang="en-US" sz="4500" dirty="0" smtClean="0">
                <a:solidFill>
                  <a:srgbClr val="FFFFFF"/>
                </a:solidFill>
                <a:latin typeface="Open Sans"/>
                <a:cs typeface="Open Sans"/>
              </a:rPr>
              <a:t>Content navigation needs to be easier and targeted</a:t>
            </a:r>
            <a:endParaRPr lang="en-US" sz="45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pic>
        <p:nvPicPr>
          <p:cNvPr id="2" name="Picture 1" descr="home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4"/>
          <a:stretch/>
        </p:blipFill>
        <p:spPr>
          <a:xfrm>
            <a:off x="23423241" y="3752319"/>
            <a:ext cx="5332383" cy="710397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903730" y="14412024"/>
            <a:ext cx="19618263" cy="3025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58773" y="14412024"/>
            <a:ext cx="0" cy="1030619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54475" y="15761541"/>
            <a:ext cx="1956751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36715" y="14446327"/>
            <a:ext cx="63117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FFFFFF"/>
                </a:solidFill>
                <a:latin typeface="Open Sans"/>
                <a:cs typeface="Open Sans"/>
              </a:rPr>
              <a:t>What we </a:t>
            </a:r>
            <a:r>
              <a:rPr lang="en-US" sz="5000" b="1" dirty="0" smtClean="0">
                <a:solidFill>
                  <a:srgbClr val="FFFFFF"/>
                </a:solidFill>
                <a:latin typeface="Open Sans"/>
                <a:cs typeface="Open Sans"/>
              </a:rPr>
              <a:t>learned</a:t>
            </a:r>
            <a:endParaRPr lang="en-US" sz="5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836715" y="16012053"/>
            <a:ext cx="140963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400" dirty="0">
                <a:solidFill>
                  <a:schemeClr val="bg1"/>
                </a:solidFill>
                <a:latin typeface="Open Sans"/>
                <a:cs typeface="Open Sans"/>
              </a:rPr>
              <a:t>79% male, age 16-55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>
                <a:solidFill>
                  <a:schemeClr val="bg1"/>
                </a:solidFill>
                <a:latin typeface="Open Sans"/>
                <a:cs typeface="Open Sans"/>
              </a:rPr>
              <a:t>Most of our audience </a:t>
            </a:r>
            <a:r>
              <a:rPr lang="en-US" sz="4400" dirty="0" smtClean="0">
                <a:solidFill>
                  <a:schemeClr val="bg1"/>
                </a:solidFill>
                <a:latin typeface="Open Sans"/>
                <a:cs typeface="Open Sans"/>
              </a:rPr>
              <a:t>are students </a:t>
            </a:r>
            <a:r>
              <a:rPr lang="en-US" sz="4400" dirty="0">
                <a:solidFill>
                  <a:schemeClr val="bg1"/>
                </a:solidFill>
                <a:latin typeface="Open Sans"/>
                <a:cs typeface="Open Sans"/>
              </a:rPr>
              <a:t>and educators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 smtClean="0">
                <a:solidFill>
                  <a:schemeClr val="bg1"/>
                </a:solidFill>
                <a:latin typeface="Open Sans"/>
                <a:cs typeface="Open Sans"/>
              </a:rPr>
              <a:t>Majority </a:t>
            </a:r>
            <a:r>
              <a:rPr lang="en-US" sz="4400" dirty="0" smtClean="0">
                <a:solidFill>
                  <a:schemeClr val="bg1"/>
                </a:solidFill>
                <a:latin typeface="Open Sans"/>
                <a:cs typeface="Open Sans"/>
              </a:rPr>
              <a:t>get </a:t>
            </a:r>
            <a:r>
              <a:rPr lang="en-US" sz="4400" dirty="0">
                <a:solidFill>
                  <a:schemeClr val="bg1"/>
                </a:solidFill>
                <a:latin typeface="Open Sans"/>
                <a:cs typeface="Open Sans"/>
              </a:rPr>
              <a:t>news about ATLAS from </a:t>
            </a:r>
            <a:r>
              <a:rPr lang="en-US" sz="4400" dirty="0" smtClean="0">
                <a:solidFill>
                  <a:schemeClr val="bg1"/>
                </a:solidFill>
                <a:latin typeface="Open Sans"/>
                <a:cs typeface="Open Sans"/>
              </a:rPr>
              <a:t>our website</a:t>
            </a:r>
            <a:r>
              <a:rPr lang="en-US" sz="4400" dirty="0">
                <a:solidFill>
                  <a:schemeClr val="bg1"/>
                </a:solidFill>
                <a:latin typeface="Open Sans"/>
                <a:cs typeface="Open Sans"/>
              </a:rPr>
              <a:t>, social media </a:t>
            </a:r>
            <a:r>
              <a:rPr lang="en-US" sz="4400" dirty="0" smtClean="0">
                <a:solidFill>
                  <a:schemeClr val="bg1"/>
                </a:solidFill>
                <a:latin typeface="Open Sans"/>
                <a:cs typeface="Open Sans"/>
              </a:rPr>
              <a:t>and </a:t>
            </a:r>
            <a:r>
              <a:rPr lang="en-US" sz="4400" dirty="0">
                <a:solidFill>
                  <a:schemeClr val="bg1"/>
                </a:solidFill>
                <a:latin typeface="Open Sans"/>
                <a:cs typeface="Open Sans"/>
              </a:rPr>
              <a:t>CERN </a:t>
            </a:r>
            <a:r>
              <a:rPr lang="en-US" sz="4400" dirty="0" smtClean="0">
                <a:solidFill>
                  <a:schemeClr val="bg1"/>
                </a:solidFill>
                <a:latin typeface="Open Sans"/>
                <a:cs typeface="Open Sans"/>
              </a:rPr>
              <a:t>communication platforms</a:t>
            </a:r>
            <a:endParaRPr lang="en-US" sz="4400" dirty="0">
              <a:latin typeface="Open Sans"/>
              <a:cs typeface="Open San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80233" y="20057692"/>
            <a:ext cx="39882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FFFFFF"/>
                </a:solidFill>
                <a:latin typeface="Open Sans"/>
                <a:cs typeface="Open Sans"/>
              </a:rPr>
              <a:t>Stakeholders </a:t>
            </a:r>
            <a:endParaRPr lang="en-US" sz="4500" dirty="0" smtClean="0">
              <a:solidFill>
                <a:srgbClr val="FFFFFF"/>
              </a:solidFill>
              <a:latin typeface="Open Sans"/>
              <a:cs typeface="Open Sans"/>
            </a:endParaRPr>
          </a:p>
          <a:p>
            <a:r>
              <a:rPr lang="en-US" sz="4500" dirty="0" smtClean="0">
                <a:solidFill>
                  <a:srgbClr val="FFFFFF"/>
                </a:solidFill>
                <a:latin typeface="Open Sans"/>
                <a:cs typeface="Open Sans"/>
              </a:rPr>
              <a:t>interview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954475" y="19749665"/>
            <a:ext cx="1956751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8526" y="25746265"/>
            <a:ext cx="5332382" cy="7802091"/>
          </a:xfrm>
          <a:prstGeom prst="rect">
            <a:avLst/>
          </a:prstGeom>
        </p:spPr>
      </p:pic>
      <p:sp>
        <p:nvSpPr>
          <p:cNvPr id="70" name="Rectangle 18"/>
          <p:cNvSpPr>
            <a:spLocks/>
          </p:cNvSpPr>
          <p:nvPr/>
        </p:nvSpPr>
        <p:spPr bwMode="auto">
          <a:xfrm>
            <a:off x="1832167" y="26014362"/>
            <a:ext cx="19628359" cy="13177464"/>
          </a:xfrm>
          <a:prstGeom prst="rect">
            <a:avLst/>
          </a:prstGeom>
          <a:solidFill>
            <a:srgbClr val="1D609D"/>
          </a:solidFill>
          <a:ln w="5162" cap="flat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38100" dir="2700000" algn="ctr" rotWithShape="0">
              <a:srgbClr val="000000">
                <a:alpha val="39999"/>
              </a:srgbClr>
            </a:outerShdw>
          </a:effectLst>
        </p:spPr>
        <p:txBody>
          <a:bodyPr lIns="332103" tIns="332103" rIns="332103" bIns="332103" numCol="2"/>
          <a:lstStyle/>
          <a:p>
            <a:pPr algn="ctr">
              <a:defRPr/>
            </a:pPr>
            <a:r>
              <a:rPr lang="en-US" sz="5000" i="1" dirty="0" smtClean="0">
                <a:solidFill>
                  <a:srgbClr val="FFFFFF"/>
                </a:solidFill>
                <a:latin typeface="Open Sans"/>
                <a:cs typeface="Open Sans"/>
              </a:rPr>
              <a:t>The process</a:t>
            </a:r>
            <a:endParaRPr lang="en-US" sz="5000" b="1" i="1" dirty="0" smtClean="0">
              <a:solidFill>
                <a:srgbClr val="FFFFFF"/>
              </a:solidFill>
              <a:latin typeface="Open Sans"/>
              <a:cs typeface="Open Sans"/>
            </a:endParaRPr>
          </a:p>
          <a:p>
            <a:pPr algn="l">
              <a:defRPr/>
            </a:pPr>
            <a:endParaRPr lang="en-US" sz="4500" dirty="0" smtClean="0">
              <a:solidFill>
                <a:srgbClr val="FFFFFF"/>
              </a:solidFill>
              <a:latin typeface="Open Sans"/>
              <a:cs typeface="Open Sans"/>
            </a:endParaRPr>
          </a:p>
          <a:p>
            <a:pPr algn="l">
              <a:defRPr/>
            </a:pPr>
            <a:endParaRPr lang="en-US" sz="4500" dirty="0" smtClean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532148" y="33995231"/>
            <a:ext cx="134243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solidFill>
                  <a:srgbClr val="FFFFFF"/>
                </a:solidFill>
                <a:latin typeface="Open Sans"/>
                <a:cs typeface="Open Sans"/>
              </a:rPr>
              <a:t>Developing and managing content for specific target groups</a:t>
            </a:r>
            <a:endParaRPr lang="en-US" sz="45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189545" y="36428995"/>
            <a:ext cx="39789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500" dirty="0" smtClean="0">
                <a:solidFill>
                  <a:srgbClr val="FFFFFF"/>
                </a:solidFill>
                <a:latin typeface="Open Sans"/>
                <a:cs typeface="Open Sans"/>
              </a:rPr>
              <a:t>Design development</a:t>
            </a:r>
            <a:endParaRPr lang="en-US" sz="45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514855" y="36380057"/>
            <a:ext cx="1394567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solidFill>
                  <a:schemeClr val="bg1"/>
                </a:solidFill>
                <a:latin typeface="Open Sans"/>
                <a:cs typeface="Open Sans"/>
              </a:rPr>
              <a:t>Improved user experience that supports the information architecture with scope for future content development 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1953307" y="27742554"/>
            <a:ext cx="19540723" cy="376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1832167" y="30334842"/>
            <a:ext cx="19601564" cy="1091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532148" y="30766890"/>
            <a:ext cx="135199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Open Sans"/>
                <a:cs typeface="Open Sans"/>
              </a:rPr>
              <a:t>Theme for main landing pages based on research: Discover (what ATLAS is &amp; does), Resources (rich content, video, images), News &amp; Updates</a:t>
            </a:r>
            <a:endParaRPr lang="en-US" sz="4400" dirty="0">
              <a:latin typeface="Open Sans"/>
              <a:cs typeface="Open Sans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205878" y="33995231"/>
            <a:ext cx="29717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solidFill>
                  <a:srgbClr val="FFFFFF"/>
                </a:solidFill>
                <a:latin typeface="Open Sans"/>
                <a:cs typeface="Open Sans"/>
              </a:rPr>
              <a:t>Content </a:t>
            </a:r>
          </a:p>
          <a:p>
            <a:r>
              <a:rPr lang="en-US" sz="4500" dirty="0" smtClean="0">
                <a:solidFill>
                  <a:srgbClr val="FFFFFF"/>
                </a:solidFill>
                <a:latin typeface="Open Sans"/>
                <a:cs typeface="Open Sans"/>
              </a:rPr>
              <a:t>strategy</a:t>
            </a:r>
            <a:endParaRPr lang="en-US" dirty="0"/>
          </a:p>
        </p:txBody>
      </p:sp>
      <p:cxnSp>
        <p:nvCxnSpPr>
          <p:cNvPr id="88" name="Straight Connector 87"/>
          <p:cNvCxnSpPr/>
          <p:nvPr/>
        </p:nvCxnSpPr>
        <p:spPr>
          <a:xfrm>
            <a:off x="1819719" y="35807450"/>
            <a:ext cx="196140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6955218" y="27742554"/>
            <a:ext cx="93980" cy="114492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514855" y="28129761"/>
            <a:ext cx="125987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solidFill>
                  <a:srgbClr val="FFFFFF"/>
                </a:solidFill>
                <a:latin typeface="Open Sans"/>
                <a:cs typeface="Open Sans"/>
              </a:rPr>
              <a:t>Qualitative assessment of all existing published web content</a:t>
            </a:r>
            <a:endParaRPr lang="en-US" sz="4500" dirty="0"/>
          </a:p>
        </p:txBody>
      </p:sp>
      <p:cxnSp>
        <p:nvCxnSpPr>
          <p:cNvPr id="90" name="Straight Connector 89"/>
          <p:cNvCxnSpPr/>
          <p:nvPr/>
        </p:nvCxnSpPr>
        <p:spPr>
          <a:xfrm>
            <a:off x="1893008" y="33489626"/>
            <a:ext cx="1954072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2" name="Picture 61" descr="Resourc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241" y="18831374"/>
            <a:ext cx="5327667" cy="6938357"/>
          </a:xfrm>
          <a:prstGeom prst="rect">
            <a:avLst/>
          </a:prstGeom>
        </p:spPr>
      </p:pic>
      <p:pic>
        <p:nvPicPr>
          <p:cNvPr id="63" name="Picture 62" descr="newsupdat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8526" y="32351066"/>
            <a:ext cx="5327667" cy="7702999"/>
          </a:xfrm>
          <a:prstGeom prst="rect">
            <a:avLst/>
          </a:prstGeom>
        </p:spPr>
      </p:pic>
      <p:pic>
        <p:nvPicPr>
          <p:cNvPr id="64" name="Picture 63" descr="Discove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8526" y="10841733"/>
            <a:ext cx="5337098" cy="79710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20711" y="28144594"/>
            <a:ext cx="38614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500" dirty="0">
                <a:solidFill>
                  <a:srgbClr val="FFFFFF"/>
                </a:solidFill>
                <a:latin typeface="Open Sans"/>
                <a:cs typeface="Open Sans"/>
              </a:rPr>
              <a:t>Content audit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1369" y="30766890"/>
            <a:ext cx="37828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500" dirty="0">
                <a:solidFill>
                  <a:srgbClr val="FFFFFF"/>
                </a:solidFill>
                <a:latin typeface="Open Sans"/>
                <a:cs typeface="Open Sans"/>
              </a:rPr>
              <a:t>Information</a:t>
            </a:r>
          </a:p>
          <a:p>
            <a:pPr>
              <a:defRPr/>
            </a:pPr>
            <a:r>
              <a:rPr lang="en-US" sz="4500" dirty="0" smtClean="0">
                <a:solidFill>
                  <a:srgbClr val="FFFFFF"/>
                </a:solidFill>
                <a:latin typeface="Open Sans"/>
                <a:cs typeface="Open Sans"/>
              </a:rPr>
              <a:t>architecture</a:t>
            </a:r>
            <a:endParaRPr lang="en-US" sz="4500" dirty="0"/>
          </a:p>
        </p:txBody>
      </p:sp>
      <p:pic>
        <p:nvPicPr>
          <p:cNvPr id="5" name="Picture 4" descr="WebViewerType2.tif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812" y="4600406"/>
            <a:ext cx="10025323" cy="750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46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</TotalTime>
  <Words>176</Words>
  <Application>Microsoft Macintosh PowerPoint</Application>
  <PresentationFormat>Custom</PresentationFormat>
  <Paragraphs>31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Goldfarb</dc:creator>
  <cp:lastModifiedBy>Steven Goldfarb</cp:lastModifiedBy>
  <cp:revision>56</cp:revision>
  <dcterms:created xsi:type="dcterms:W3CDTF">2012-05-16T20:43:36Z</dcterms:created>
  <dcterms:modified xsi:type="dcterms:W3CDTF">2014-06-29T20:34:04Z</dcterms:modified>
</cp:coreProperties>
</file>