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30276800" cy="42799000"/>
  <p:notesSz cx="6858000" cy="9144000"/>
  <p:defaultTextStyle>
    <a:defPPr>
      <a:defRPr lang="en-US"/>
    </a:defPPr>
    <a:lvl1pPr marL="0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850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5699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3549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1398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9248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7097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4947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2796" algn="l" defTabSz="208785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inimized">
    <p:restoredLeft sz="15620"/>
    <p:restoredTop sz="99106" autoAdjust="0"/>
  </p:normalViewPr>
  <p:slideViewPr>
    <p:cSldViewPr snapToGrid="0" snapToObjects="1">
      <p:cViewPr varScale="1">
        <p:scale>
          <a:sx n="15" d="100"/>
          <a:sy n="15" d="100"/>
        </p:scale>
        <p:origin x="-3512" y="-184"/>
      </p:cViewPr>
      <p:guideLst>
        <p:guide orient="horz" pos="13480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760" y="13295433"/>
            <a:ext cx="25735280" cy="91740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520" y="24252767"/>
            <a:ext cx="21193760" cy="109375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3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1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9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7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4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2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80091" y="10699753"/>
            <a:ext cx="22555163" cy="227894771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4595" y="10699753"/>
            <a:ext cx="67160882" cy="22789477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659" y="27502323"/>
            <a:ext cx="25735280" cy="8500357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659" y="18140045"/>
            <a:ext cx="25735280" cy="9362278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85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569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354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13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92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709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494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279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4597" y="62326047"/>
            <a:ext cx="44858023" cy="17626847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77233" y="62326047"/>
            <a:ext cx="44858023" cy="17626847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40" y="1713944"/>
            <a:ext cx="27249120" cy="7133167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840" y="9580242"/>
            <a:ext cx="13377511" cy="3992589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850" indent="0">
              <a:buNone/>
              <a:defRPr sz="9100" b="1"/>
            </a:lvl2pPr>
            <a:lvl3pPr marL="4175699" indent="0">
              <a:buNone/>
              <a:defRPr sz="8200" b="1"/>
            </a:lvl3pPr>
            <a:lvl4pPr marL="6263549" indent="0">
              <a:buNone/>
              <a:defRPr sz="7300" b="1"/>
            </a:lvl4pPr>
            <a:lvl5pPr marL="8351398" indent="0">
              <a:buNone/>
              <a:defRPr sz="7300" b="1"/>
            </a:lvl5pPr>
            <a:lvl6pPr marL="10439248" indent="0">
              <a:buNone/>
              <a:defRPr sz="7300" b="1"/>
            </a:lvl6pPr>
            <a:lvl7pPr marL="12527097" indent="0">
              <a:buNone/>
              <a:defRPr sz="7300" b="1"/>
            </a:lvl7pPr>
            <a:lvl8pPr marL="14614947" indent="0">
              <a:buNone/>
              <a:defRPr sz="7300" b="1"/>
            </a:lvl8pPr>
            <a:lvl9pPr marL="16702796" indent="0">
              <a:buNone/>
              <a:defRPr sz="73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840" y="13572831"/>
            <a:ext cx="13377511" cy="24658964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0196" y="9580242"/>
            <a:ext cx="13382766" cy="3992589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850" indent="0">
              <a:buNone/>
              <a:defRPr sz="9100" b="1"/>
            </a:lvl2pPr>
            <a:lvl3pPr marL="4175699" indent="0">
              <a:buNone/>
              <a:defRPr sz="8200" b="1"/>
            </a:lvl3pPr>
            <a:lvl4pPr marL="6263549" indent="0">
              <a:buNone/>
              <a:defRPr sz="7300" b="1"/>
            </a:lvl4pPr>
            <a:lvl5pPr marL="8351398" indent="0">
              <a:buNone/>
              <a:defRPr sz="7300" b="1"/>
            </a:lvl5pPr>
            <a:lvl6pPr marL="10439248" indent="0">
              <a:buNone/>
              <a:defRPr sz="7300" b="1"/>
            </a:lvl6pPr>
            <a:lvl7pPr marL="12527097" indent="0">
              <a:buNone/>
              <a:defRPr sz="7300" b="1"/>
            </a:lvl7pPr>
            <a:lvl8pPr marL="14614947" indent="0">
              <a:buNone/>
              <a:defRPr sz="7300" b="1"/>
            </a:lvl8pPr>
            <a:lvl9pPr marL="16702796" indent="0">
              <a:buNone/>
              <a:defRPr sz="73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0196" y="13572831"/>
            <a:ext cx="13382766" cy="24658964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841" y="1704034"/>
            <a:ext cx="9960859" cy="7252053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388" y="1704037"/>
            <a:ext cx="16925572" cy="36527761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841" y="8956090"/>
            <a:ext cx="9960859" cy="29275708"/>
          </a:xfrm>
        </p:spPr>
        <p:txBody>
          <a:bodyPr/>
          <a:lstStyle>
            <a:lvl1pPr marL="0" indent="0">
              <a:buNone/>
              <a:defRPr sz="6400"/>
            </a:lvl1pPr>
            <a:lvl2pPr marL="2087850" indent="0">
              <a:buNone/>
              <a:defRPr sz="5500"/>
            </a:lvl2pPr>
            <a:lvl3pPr marL="4175699" indent="0">
              <a:buNone/>
              <a:defRPr sz="4600"/>
            </a:lvl3pPr>
            <a:lvl4pPr marL="6263549" indent="0">
              <a:buNone/>
              <a:defRPr sz="4100"/>
            </a:lvl4pPr>
            <a:lvl5pPr marL="8351398" indent="0">
              <a:buNone/>
              <a:defRPr sz="4100"/>
            </a:lvl5pPr>
            <a:lvl6pPr marL="10439248" indent="0">
              <a:buNone/>
              <a:defRPr sz="4100"/>
            </a:lvl6pPr>
            <a:lvl7pPr marL="12527097" indent="0">
              <a:buNone/>
              <a:defRPr sz="4100"/>
            </a:lvl7pPr>
            <a:lvl8pPr marL="14614947" indent="0">
              <a:buNone/>
              <a:defRPr sz="4100"/>
            </a:lvl8pPr>
            <a:lvl9pPr marL="16702796" indent="0">
              <a:buNone/>
              <a:defRPr sz="41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465" y="29959300"/>
            <a:ext cx="18166080" cy="353686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465" y="3824170"/>
            <a:ext cx="18166080" cy="25679400"/>
          </a:xfrm>
        </p:spPr>
        <p:txBody>
          <a:bodyPr/>
          <a:lstStyle>
            <a:lvl1pPr marL="0" indent="0">
              <a:buNone/>
              <a:defRPr sz="14600"/>
            </a:lvl1pPr>
            <a:lvl2pPr marL="2087850" indent="0">
              <a:buNone/>
              <a:defRPr sz="12800"/>
            </a:lvl2pPr>
            <a:lvl3pPr marL="4175699" indent="0">
              <a:buNone/>
              <a:defRPr sz="11000"/>
            </a:lvl3pPr>
            <a:lvl4pPr marL="6263549" indent="0">
              <a:buNone/>
              <a:defRPr sz="9100"/>
            </a:lvl4pPr>
            <a:lvl5pPr marL="8351398" indent="0">
              <a:buNone/>
              <a:defRPr sz="9100"/>
            </a:lvl5pPr>
            <a:lvl6pPr marL="10439248" indent="0">
              <a:buNone/>
              <a:defRPr sz="9100"/>
            </a:lvl6pPr>
            <a:lvl7pPr marL="12527097" indent="0">
              <a:buNone/>
              <a:defRPr sz="9100"/>
            </a:lvl7pPr>
            <a:lvl8pPr marL="14614947" indent="0">
              <a:buNone/>
              <a:defRPr sz="9100"/>
            </a:lvl8pPr>
            <a:lvl9pPr marL="16702796" indent="0">
              <a:buNone/>
              <a:defRPr sz="91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465" y="33496165"/>
            <a:ext cx="18166080" cy="5022935"/>
          </a:xfrm>
        </p:spPr>
        <p:txBody>
          <a:bodyPr/>
          <a:lstStyle>
            <a:lvl1pPr marL="0" indent="0">
              <a:buNone/>
              <a:defRPr sz="6400"/>
            </a:lvl1pPr>
            <a:lvl2pPr marL="2087850" indent="0">
              <a:buNone/>
              <a:defRPr sz="5500"/>
            </a:lvl2pPr>
            <a:lvl3pPr marL="4175699" indent="0">
              <a:buNone/>
              <a:defRPr sz="4600"/>
            </a:lvl3pPr>
            <a:lvl4pPr marL="6263549" indent="0">
              <a:buNone/>
              <a:defRPr sz="4100"/>
            </a:lvl4pPr>
            <a:lvl5pPr marL="8351398" indent="0">
              <a:buNone/>
              <a:defRPr sz="4100"/>
            </a:lvl5pPr>
            <a:lvl6pPr marL="10439248" indent="0">
              <a:buNone/>
              <a:defRPr sz="4100"/>
            </a:lvl6pPr>
            <a:lvl7pPr marL="12527097" indent="0">
              <a:buNone/>
              <a:defRPr sz="4100"/>
            </a:lvl7pPr>
            <a:lvl8pPr marL="14614947" indent="0">
              <a:buNone/>
              <a:defRPr sz="4100"/>
            </a:lvl8pPr>
            <a:lvl9pPr marL="16702796" indent="0">
              <a:buNone/>
              <a:defRPr sz="41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840" y="1713944"/>
            <a:ext cx="27249120" cy="7133167"/>
          </a:xfrm>
          <a:prstGeom prst="rect">
            <a:avLst/>
          </a:prstGeom>
        </p:spPr>
        <p:txBody>
          <a:bodyPr vert="horz" lIns="417570" tIns="208785" rIns="417570" bIns="20878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840" y="9986436"/>
            <a:ext cx="27249120" cy="28245362"/>
          </a:xfrm>
          <a:prstGeom prst="rect">
            <a:avLst/>
          </a:prstGeom>
        </p:spPr>
        <p:txBody>
          <a:bodyPr vert="horz" lIns="417570" tIns="208785" rIns="417570" bIns="2087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840" y="39668336"/>
            <a:ext cx="7064587" cy="2278650"/>
          </a:xfrm>
          <a:prstGeom prst="rect">
            <a:avLst/>
          </a:prstGeom>
        </p:spPr>
        <p:txBody>
          <a:bodyPr vert="horz" lIns="417570" tIns="208785" rIns="417570" bIns="208785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FA01D-EBBD-5D46-974D-7C9DBBE7B814}" type="datetimeFigureOut">
              <a:rPr lang="en-US" smtClean="0"/>
              <a:pPr/>
              <a:t>7/1/14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574" y="39668336"/>
            <a:ext cx="9587653" cy="2278650"/>
          </a:xfrm>
          <a:prstGeom prst="rect">
            <a:avLst/>
          </a:prstGeom>
        </p:spPr>
        <p:txBody>
          <a:bodyPr vert="horz" lIns="417570" tIns="208785" rIns="417570" bIns="208785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8373" y="39668336"/>
            <a:ext cx="7064587" cy="2278650"/>
          </a:xfrm>
          <a:prstGeom prst="rect">
            <a:avLst/>
          </a:prstGeom>
        </p:spPr>
        <p:txBody>
          <a:bodyPr vert="horz" lIns="417570" tIns="208785" rIns="417570" bIns="208785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E3548-9AC0-8A47-8A24-F584E66264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7850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887" indent="-1565887" algn="l" defTabSz="2087850" rtl="0" eaLnBrk="1" latinLnBrk="0" hangingPunct="1">
        <a:spcBef>
          <a:spcPct val="20000"/>
        </a:spcBef>
        <a:buFont typeface="Arial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755" indent="-1304906" algn="l" defTabSz="2087850" rtl="0" eaLnBrk="1" latinLnBrk="0" hangingPunct="1">
        <a:spcBef>
          <a:spcPct val="20000"/>
        </a:spcBef>
        <a:buFont typeface="Arial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624" indent="-1043925" algn="l" defTabSz="208785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473" indent="-1043925" algn="l" defTabSz="2087850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5323" indent="-1043925" algn="l" defTabSz="2087850" rtl="0" eaLnBrk="1" latinLnBrk="0" hangingPunct="1">
        <a:spcBef>
          <a:spcPct val="20000"/>
        </a:spcBef>
        <a:buFont typeface="Arial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3172" indent="-1043925" algn="l" defTabSz="208785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1022" indent="-1043925" algn="l" defTabSz="208785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8871" indent="-1043925" algn="l" defTabSz="208785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6721" indent="-1043925" algn="l" defTabSz="208785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850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5699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3549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1398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9248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7097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4947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2796" algn="l" defTabSz="20878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2.png"/><Relationship Id="rId4" Type="http://schemas.openxmlformats.org/officeDocument/2006/relationships/image" Target="../media/image3.png"/><Relationship Id="rId7" Type="http://schemas.openxmlformats.org/officeDocument/2006/relationships/image" Target="../media/image6.png"/><Relationship Id="rId11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6" Type="http://schemas.openxmlformats.org/officeDocument/2006/relationships/image" Target="../media/image14.png"/><Relationship Id="rId8" Type="http://schemas.openxmlformats.org/officeDocument/2006/relationships/image" Target="../media/image7.gif"/><Relationship Id="rId13" Type="http://schemas.openxmlformats.org/officeDocument/2006/relationships/image" Target="../media/image121.png"/><Relationship Id="rId10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2" Type="http://schemas.openxmlformats.org/officeDocument/2006/relationships/image" Target="../media/image11.pdf"/><Relationship Id="rId2" Type="http://schemas.openxmlformats.org/officeDocument/2006/relationships/image" Target="../media/image1.png"/><Relationship Id="rId9" Type="http://schemas.openxmlformats.org/officeDocument/2006/relationships/image" Target="../media/image8.jpe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 descr="fig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6063" y="14858379"/>
            <a:ext cx="11816666" cy="8482157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18875992" y="14321507"/>
            <a:ext cx="9710665" cy="11910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/>
              <a:t>Missing transverse energy (</a:t>
            </a:r>
            <a:r>
              <a:rPr lang="en-US" sz="3200" b="1" dirty="0" err="1" smtClean="0"/>
              <a:t>E</a:t>
            </a:r>
            <a:r>
              <a:rPr lang="en-US" sz="3200" b="1" baseline="-25000" dirty="0" err="1" smtClean="0"/>
              <a:t>T</a:t>
            </a:r>
            <a:r>
              <a:rPr lang="en-US" sz="3200" b="1" dirty="0" err="1" smtClean="0"/>
              <a:t>miss</a:t>
            </a:r>
            <a:r>
              <a:rPr lang="en-US" sz="3200" b="1" dirty="0" smtClean="0"/>
              <a:t>) distribution</a:t>
            </a:r>
          </a:p>
          <a:p>
            <a:pPr algn="just"/>
            <a:endParaRPr lang="en-US" sz="3200" dirty="0" smtClean="0"/>
          </a:p>
          <a:p>
            <a:pPr algn="just"/>
            <a:endParaRPr lang="en-US" sz="3200" b="1" dirty="0" smtClean="0"/>
          </a:p>
          <a:p>
            <a:pPr algn="just"/>
            <a:endParaRPr lang="en-US" sz="3200" b="1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b="1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Systematics as nuisance parameters constrained by Gaussian distributions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b="1" dirty="0" smtClean="0">
                <a:latin typeface="Helvetica"/>
              </a:rPr>
              <a:t>Dominant uncertainties</a:t>
            </a:r>
            <a:r>
              <a:rPr lang="en-US" sz="3200" dirty="0" smtClean="0">
                <a:latin typeface="Helvetica"/>
              </a:rPr>
              <a:t> include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Theo. Uncert. of ZZ/WZ backgrounds (8-13%)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Theo. Uncert. on ZH cross-section (3.6 – 5.7%)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Jet energy scale and resolution (3-6%)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0490201" y="14912771"/>
            <a:ext cx="8080991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latin typeface="Helvetica"/>
              </a:rPr>
              <a:t>Event Selection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Pair of isolated leptons (e,</a:t>
            </a:r>
            <a:r>
              <a:rPr lang="en-US" sz="3200" dirty="0" smtClean="0">
                <a:latin typeface="Symbol"/>
              </a:rPr>
              <a:t>m</a:t>
            </a:r>
            <a:r>
              <a:rPr lang="en-US" sz="3200" dirty="0" smtClean="0">
                <a:latin typeface="Helvetica"/>
              </a:rPr>
              <a:t>) p</a:t>
            </a:r>
            <a:r>
              <a:rPr lang="en-US" sz="3200" baseline="-25000" dirty="0" smtClean="0">
                <a:latin typeface="Helvetica"/>
              </a:rPr>
              <a:t>T</a:t>
            </a:r>
            <a:r>
              <a:rPr lang="en-US" sz="3200" dirty="0" smtClean="0">
                <a:latin typeface="Helvetica"/>
              </a:rPr>
              <a:t> &gt; 20 GeV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Dilepton system consistent with Z decay</a:t>
            </a:r>
          </a:p>
          <a:p>
            <a:pPr algn="just">
              <a:buClr>
                <a:schemeClr val="accent2">
                  <a:lumMod val="75000"/>
                </a:schemeClr>
              </a:buClr>
            </a:pPr>
            <a:r>
              <a:rPr lang="en-US" sz="2800" dirty="0" smtClean="0">
                <a:latin typeface="Helvetica"/>
              </a:rPr>
              <a:t>  </a:t>
            </a:r>
            <a:r>
              <a:rPr lang="en-US" sz="2800" dirty="0" smtClean="0">
                <a:latin typeface="Helvetica"/>
              </a:rPr>
              <a:t>             </a:t>
            </a:r>
            <a:r>
              <a:rPr lang="en-US" sz="2800" dirty="0" smtClean="0">
                <a:latin typeface="Helvetica"/>
              </a:rPr>
              <a:t>(76 &lt; m</a:t>
            </a:r>
            <a:r>
              <a:rPr lang="en-US" sz="2800" i="1" dirty="0" smtClean="0">
                <a:latin typeface="Helvetica"/>
              </a:rPr>
              <a:t>ιι</a:t>
            </a:r>
            <a:r>
              <a:rPr lang="en-US" sz="2800" dirty="0" smtClean="0">
                <a:latin typeface="Helvetica"/>
              </a:rPr>
              <a:t> &lt; 106 GeV) 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Missing transverse energy &gt; 90 GeV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Require no reconstructed jets p</a:t>
            </a:r>
            <a:r>
              <a:rPr lang="en-US" sz="3200" baseline="-25000" dirty="0" smtClean="0">
                <a:latin typeface="Helvetica"/>
              </a:rPr>
              <a:t>T</a:t>
            </a:r>
            <a:r>
              <a:rPr lang="en-US" sz="3200" dirty="0" smtClean="0">
                <a:latin typeface="Helvetica"/>
              </a:rPr>
              <a:t> &gt; 20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r>
              <a:rPr lang="en-US" sz="3200" dirty="0" smtClean="0">
                <a:latin typeface="Helvetica"/>
              </a:rPr>
              <a:t>Azimuthal angles between E</a:t>
            </a:r>
            <a:r>
              <a:rPr lang="en-US" sz="3200" baseline="-25000" dirty="0" smtClean="0">
                <a:latin typeface="Helvetica"/>
              </a:rPr>
              <a:t>T</a:t>
            </a:r>
            <a:r>
              <a:rPr lang="en-US" sz="3200" dirty="0" smtClean="0">
                <a:latin typeface="Helvetica"/>
              </a:rPr>
              <a:t>miss and P</a:t>
            </a:r>
            <a:r>
              <a:rPr lang="en-US" sz="3200" baseline="-25000" dirty="0" smtClean="0">
                <a:latin typeface="Helvetica"/>
              </a:rPr>
              <a:t>T</a:t>
            </a:r>
            <a:r>
              <a:rPr lang="en-US" sz="3200" dirty="0" smtClean="0">
                <a:latin typeface="Helvetica"/>
              </a:rPr>
              <a:t>miss </a:t>
            </a:r>
          </a:p>
          <a:p>
            <a:pPr algn="just"/>
            <a:endParaRPr lang="en-US" sz="3200" b="1" dirty="0" smtClean="0">
              <a:latin typeface="Helvetica"/>
            </a:endParaRPr>
          </a:p>
          <a:p>
            <a:pPr algn="just"/>
            <a:endParaRPr lang="en-US" sz="3200" b="1" dirty="0" smtClean="0">
              <a:latin typeface="Helvetica"/>
            </a:endParaRPr>
          </a:p>
          <a:p>
            <a:pPr algn="just"/>
            <a:r>
              <a:rPr lang="en-US" sz="3200" b="1" dirty="0" smtClean="0">
                <a:latin typeface="Helvetica"/>
              </a:rPr>
              <a:t>Main backgrounds </a:t>
            </a:r>
            <a:r>
              <a:rPr lang="en-US" sz="3200" dirty="0" smtClean="0">
                <a:latin typeface="Helvetica"/>
              </a:rPr>
              <a:t>include</a:t>
            </a:r>
            <a:r>
              <a:rPr lang="en-US" sz="3200" b="1" dirty="0" smtClean="0">
                <a:latin typeface="Helvetica"/>
              </a:rPr>
              <a:t>  </a:t>
            </a:r>
            <a:r>
              <a:rPr lang="en-US" sz="3200" dirty="0" smtClean="0">
                <a:latin typeface="Helvetica"/>
              </a:rPr>
              <a:t>ZZ-&gt; ll</a:t>
            </a:r>
            <a:r>
              <a:rPr lang="en-US" sz="3200" dirty="0" smtClean="0">
                <a:latin typeface="Symbol"/>
              </a:rPr>
              <a:t>nn</a:t>
            </a:r>
            <a:r>
              <a:rPr lang="en-US" sz="3200" dirty="0" smtClean="0">
                <a:latin typeface="Helvetica"/>
              </a:rPr>
              <a:t> (68%) irreducible and WZ-&gt; l</a:t>
            </a:r>
            <a:r>
              <a:rPr lang="en-US" sz="3200" dirty="0" smtClean="0">
                <a:latin typeface="Symbol"/>
              </a:rPr>
              <a:t>n</a:t>
            </a:r>
            <a:r>
              <a:rPr lang="en-US" sz="3200" dirty="0" smtClean="0">
                <a:latin typeface="Helvetica"/>
              </a:rPr>
              <a:t>ll (19%) (estimated from simulation)</a:t>
            </a:r>
          </a:p>
        </p:txBody>
      </p:sp>
      <p:pic>
        <p:nvPicPr>
          <p:cNvPr id="46" name="Picture 45" descr="eightTE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160" y="9564036"/>
            <a:ext cx="5411724" cy="3867341"/>
          </a:xfrm>
          <a:prstGeom prst="rect">
            <a:avLst/>
          </a:prstGeom>
        </p:spPr>
      </p:pic>
      <p:pic>
        <p:nvPicPr>
          <p:cNvPr id="57" name="Picture 56" descr="fig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6978" y="31292328"/>
            <a:ext cx="10981883" cy="7882939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829117" y="27496449"/>
            <a:ext cx="15251032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Helvetica"/>
              </a:rPr>
              <a:t>Limits are placed using a maximum likelihood fit to the E</a:t>
            </a:r>
            <a:r>
              <a:rPr lang="en-US" sz="3200" baseline="-25000" dirty="0" smtClean="0">
                <a:latin typeface="Helvetica"/>
              </a:rPr>
              <a:t>T</a:t>
            </a:r>
            <a:r>
              <a:rPr lang="en-US" sz="3200" dirty="0" smtClean="0">
                <a:latin typeface="Helvetica"/>
              </a:rPr>
              <a:t>miss distribution on the ZH production </a:t>
            </a:r>
            <a:r>
              <a:rPr lang="en-US" sz="3200" dirty="0" smtClean="0">
                <a:latin typeface="Helvetica"/>
              </a:rPr>
              <a:t>cross section </a:t>
            </a:r>
            <a:r>
              <a:rPr lang="en-US" sz="3200" dirty="0" smtClean="0">
                <a:latin typeface="Helvetica"/>
              </a:rPr>
              <a:t>times branching ratio of additional Higgs-like bosons in the mass range 110 &lt; M</a:t>
            </a:r>
            <a:r>
              <a:rPr lang="en-US" sz="3200" baseline="-25000" dirty="0" smtClean="0">
                <a:latin typeface="Helvetica"/>
              </a:rPr>
              <a:t>H</a:t>
            </a:r>
            <a:r>
              <a:rPr lang="en-US" sz="3200" dirty="0" smtClean="0">
                <a:latin typeface="Helvetica"/>
              </a:rPr>
              <a:t> </a:t>
            </a:r>
            <a:r>
              <a:rPr lang="en-US" sz="3200" dirty="0" smtClean="0">
                <a:latin typeface="Helvetica"/>
              </a:rPr>
              <a:t>&lt; 400 </a:t>
            </a:r>
            <a:r>
              <a:rPr lang="en-US" sz="3200" dirty="0" smtClean="0">
                <a:latin typeface="Helvetica"/>
              </a:rPr>
              <a:t>GeV decaying to invisible particles.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r>
              <a:rPr lang="en-US" sz="3200" dirty="0" smtClean="0"/>
              <a:t>Assuming SM ZH production cross section with (M</a:t>
            </a:r>
            <a:r>
              <a:rPr lang="en-US" sz="3200" baseline="-25000" dirty="0" smtClean="0"/>
              <a:t>H</a:t>
            </a:r>
            <a:r>
              <a:rPr lang="en-US" sz="3200" dirty="0" smtClean="0"/>
              <a:t> = 125.5 GeV) an </a:t>
            </a:r>
            <a:r>
              <a:rPr lang="en-US" sz="3200" b="1" dirty="0" smtClean="0"/>
              <a:t>upper limit of 75% at 95% CL </a:t>
            </a:r>
            <a:r>
              <a:rPr lang="en-US" sz="3200" dirty="0" smtClean="0"/>
              <a:t>(63% at 90% CL) is set on the branching ratio to invisible particles. Expected limit in the absence of BSM decays to invisible particles is 62% at 95% CL (52% at 90% CL).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</p:txBody>
      </p:sp>
      <p:pic>
        <p:nvPicPr>
          <p:cNvPr id="59" name="Picture 58" descr="fig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80149" y="30759400"/>
            <a:ext cx="12666886" cy="85786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93266" y="0"/>
            <a:ext cx="24683533" cy="44026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9708667"/>
            <a:ext cx="30361461" cy="3175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TLAS_LOG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34" y="0"/>
            <a:ext cx="3649139" cy="46917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93266" y="0"/>
            <a:ext cx="2473433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"/>
              </a:rPr>
              <a:t>Searches for Invisibly Decaying Higgs Boson with ATLAS</a:t>
            </a:r>
          </a:p>
          <a:p>
            <a:pPr algn="ctr"/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Kate Shaw </a:t>
            </a:r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(INFN Udine / ICTP Trieste) </a:t>
            </a:r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on behalf of the ATLAS Collaboration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24712" y="41725850"/>
            <a:ext cx="3115492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37</a:t>
            </a:r>
            <a:r>
              <a:rPr lang="en-US" sz="58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th</a:t>
            </a:r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 International Conference on High Energy Physics </a:t>
            </a:r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2 </a:t>
            </a:r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– </a:t>
            </a:r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9 </a:t>
            </a:r>
            <a:r>
              <a:rPr lang="en-US" sz="5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July 2014, Valencia</a:t>
            </a:r>
            <a:endParaRPr lang="en-US" sz="5800" b="1" dirty="0">
              <a:solidFill>
                <a:schemeClr val="tx1">
                  <a:lumMod val="85000"/>
                  <a:lumOff val="15000"/>
                </a:schemeClr>
              </a:solidFill>
              <a:latin typeface="Helvetica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25400" y="40896117"/>
            <a:ext cx="2641600" cy="1993900"/>
          </a:xfrm>
          <a:prstGeom prst="rect">
            <a:avLst/>
          </a:prstGeom>
        </p:spPr>
      </p:pic>
      <p:pic>
        <p:nvPicPr>
          <p:cNvPr id="8" name="Picture 7" descr="infn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06006" y="228600"/>
            <a:ext cx="1415901" cy="1387512"/>
          </a:xfrm>
          <a:prstGeom prst="rect">
            <a:avLst/>
          </a:prstGeom>
        </p:spPr>
      </p:pic>
      <p:pic>
        <p:nvPicPr>
          <p:cNvPr id="6" name="Picture 5" descr="ICTP_logo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2134" y="3040234"/>
            <a:ext cx="1426646" cy="1507247"/>
          </a:xfrm>
          <a:prstGeom prst="rect">
            <a:avLst/>
          </a:prstGeom>
        </p:spPr>
      </p:pic>
      <p:pic>
        <p:nvPicPr>
          <p:cNvPr id="7" name="Picture 6" descr="universita_udine.g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06006" y="1730180"/>
            <a:ext cx="1259254" cy="125925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0705994" y="4837736"/>
            <a:ext cx="8876297" cy="9448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Helvetica"/>
              </a:rPr>
              <a:t>A number of extensions of the Standard Model allow for a significant </a:t>
            </a:r>
            <a:r>
              <a:rPr lang="en-US" sz="3200" dirty="0">
                <a:latin typeface="Helvetica"/>
              </a:rPr>
              <a:t>B</a:t>
            </a:r>
            <a:r>
              <a:rPr lang="en-US" sz="3200" dirty="0" smtClean="0">
                <a:latin typeface="Helvetica"/>
              </a:rPr>
              <a:t>ranching Ratio (BR) for a Higgs Boson to decay into </a:t>
            </a:r>
            <a:r>
              <a:rPr lang="en-US" sz="3200" b="1" dirty="0" smtClean="0">
                <a:latin typeface="Helvetica"/>
              </a:rPr>
              <a:t>stable neutral weakly interacting particles </a:t>
            </a:r>
            <a:r>
              <a:rPr lang="en-US" sz="3200" dirty="0" smtClean="0">
                <a:latin typeface="Helvetica"/>
              </a:rPr>
              <a:t>that are invisible to the ATLAS Detector.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r>
              <a:rPr lang="en-US" sz="3200" dirty="0" smtClean="0"/>
              <a:t>Excess of events consistent with this decay would constitute evidence</a:t>
            </a:r>
            <a:r>
              <a:rPr lang="en-US" sz="3200" dirty="0" smtClean="0">
                <a:latin typeface="Helvetica"/>
              </a:rPr>
              <a:t> for Beyond the Standard Model (BSM) physics such as SUSY, extra dimensions and Higgs portal dark matter.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r>
              <a:rPr lang="en-US" sz="3200" dirty="0" smtClean="0">
                <a:latin typeface="Helvetica"/>
              </a:rPr>
              <a:t>Using data collected by the ATLAS Experiment the branching ratio of the discovered Higgs Boson to invisible particles can be constrained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>
              <a:buClr>
                <a:schemeClr val="accent2">
                  <a:lumMod val="75000"/>
                </a:schemeClr>
              </a:buClr>
            </a:pPr>
            <a:r>
              <a:rPr lang="en-US" sz="3200" dirty="0" smtClean="0">
                <a:latin typeface="Helvetica"/>
              </a:rPr>
              <a:t>Furthermore limits can be placed on the cross section times branching ratio of any additional Higgs bosons to invisible particles. </a:t>
            </a:r>
          </a:p>
          <a:p>
            <a:pPr algn="just"/>
            <a:endParaRPr lang="en-US" sz="3200" dirty="0" smtClean="0">
              <a:latin typeface="Helvetic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08893" y="39708667"/>
            <a:ext cx="2705256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[1] “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Looking for an Invisible Higgs Signal at the LHC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”, D. Ghoah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 et al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. Phys Lett B 725 (2013) 344</a:t>
            </a:r>
          </a:p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[2] “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Search for Invisible Decays of a Higgs Boson Produced in Association with a Z Boson in ATLAS”,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</a:rPr>
              <a:t> Phys. Rev. Lett. 112, 201802 (2014)</a:t>
            </a:r>
          </a:p>
          <a:p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/>
            </a:endParaRPr>
          </a:p>
          <a:p>
            <a:endParaRPr lang="en-US" sz="4000" dirty="0" smtClean="0">
              <a:solidFill>
                <a:schemeClr val="tx1">
                  <a:lumMod val="85000"/>
                  <a:lumOff val="15000"/>
                </a:schemeClr>
              </a:solidFill>
              <a:latin typeface="Helvetica"/>
            </a:endParaRPr>
          </a:p>
          <a:p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Helvetica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22215" y="5956395"/>
            <a:ext cx="9897385" cy="5895862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-50800" y="4420482"/>
            <a:ext cx="30327600" cy="127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9874497" y="5230780"/>
            <a:ext cx="9945103" cy="8205820"/>
          </a:xfrm>
          <a:prstGeom prst="round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9976097" y="8077031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latin typeface="Helvetica"/>
            </a:endParaRPr>
          </a:p>
          <a:p>
            <a:pPr marL="514350" indent="-514350" algn="just">
              <a:buAutoNum type="alphaLcParenBoth"/>
            </a:pPr>
            <a:r>
              <a:rPr lang="en-US" sz="2000" dirty="0" smtClean="0">
                <a:latin typeface="Helvetica"/>
              </a:rPr>
              <a:t>gg fusion (ggF) via top quark loop (gg -&gt; H)</a:t>
            </a:r>
          </a:p>
          <a:p>
            <a:pPr marL="514350" indent="-514350" algn="just"/>
            <a:endParaRPr lang="en-US" sz="2000" dirty="0" smtClean="0">
              <a:latin typeface="Helvetic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74600" y="8077031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latin typeface="Helvetica"/>
            </a:endParaRPr>
          </a:p>
          <a:p>
            <a:pPr algn="just"/>
            <a:r>
              <a:rPr lang="en-US" sz="2000" dirty="0" smtClean="0">
                <a:latin typeface="Helvetica"/>
              </a:rPr>
              <a:t>  (b) Vector Boson Fusion (qq -&gt; qqH)</a:t>
            </a:r>
          </a:p>
          <a:p>
            <a:pPr marL="514350" indent="-514350" algn="just"/>
            <a:endParaRPr lang="en-US" sz="2000" dirty="0" smtClean="0">
              <a:latin typeface="Helvetica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1025958" y="5230780"/>
            <a:ext cx="5440842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000559" y="5192024"/>
            <a:ext cx="4975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Higgs Production channels [1]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128497" y="11852257"/>
            <a:ext cx="41285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000" dirty="0" smtClean="0">
              <a:latin typeface="Helvetica"/>
            </a:endParaRPr>
          </a:p>
          <a:p>
            <a:pPr algn="just"/>
            <a:r>
              <a:rPr lang="en-US" sz="2000" dirty="0" smtClean="0">
                <a:latin typeface="Helvetica"/>
              </a:rPr>
              <a:t>(c) Associated with vector bosons (qq -&gt; ZH/WH)</a:t>
            </a:r>
          </a:p>
          <a:p>
            <a:pPr marL="514350" indent="-514350" algn="just"/>
            <a:endParaRPr lang="en-US" sz="2000" dirty="0" smtClean="0">
              <a:latin typeface="Helvetic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374600" y="12115132"/>
            <a:ext cx="4128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Helvetica"/>
              </a:rPr>
              <a:t>(d) Associated with top quark pairs (gg/qq -&gt; ttH)</a:t>
            </a:r>
          </a:p>
          <a:p>
            <a:pPr marL="514350" indent="-514350" algn="just"/>
            <a:endParaRPr lang="en-US" sz="2000" dirty="0" smtClean="0">
              <a:latin typeface="Helvetica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31800" y="5269536"/>
            <a:ext cx="9945103" cy="8205820"/>
          </a:xfrm>
          <a:prstGeom prst="round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583260" y="5269536"/>
            <a:ext cx="5846761" cy="48446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583261" y="5269535"/>
            <a:ext cx="5846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Higgs Production Cross-sections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31800" y="13902100"/>
            <a:ext cx="29387800" cy="12423384"/>
          </a:xfrm>
          <a:prstGeom prst="round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2142061" y="13927501"/>
            <a:ext cx="12839282" cy="5759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142061" y="13927501"/>
            <a:ext cx="12925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Invisible Higgs Boson produced in association with a Z Boson </a:t>
            </a:r>
            <a:endParaRPr lang="en-US" sz="2800" dirty="0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52917" y="14841041"/>
            <a:ext cx="9446185" cy="9941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Helvetica"/>
              </a:rPr>
              <a:t>Search for </a:t>
            </a:r>
            <a:r>
              <a:rPr lang="en-US" sz="3200" b="1" dirty="0" smtClean="0">
                <a:latin typeface="Helvetica"/>
              </a:rPr>
              <a:t>Higgs associated production with Z </a:t>
            </a:r>
            <a:r>
              <a:rPr lang="en-US" sz="3200" dirty="0" smtClean="0">
                <a:latin typeface="Helvetica"/>
              </a:rPr>
              <a:t>decaying into leptons (e, </a:t>
            </a:r>
            <a:r>
              <a:rPr lang="en-US" sz="3200" dirty="0" smtClean="0">
                <a:latin typeface="Symbol"/>
              </a:rPr>
              <a:t>m</a:t>
            </a:r>
            <a:r>
              <a:rPr lang="en-US" sz="3200" dirty="0" smtClean="0">
                <a:latin typeface="Helvetica"/>
              </a:rPr>
              <a:t>) using 4.5 fb</a:t>
            </a:r>
            <a:r>
              <a:rPr lang="en-US" sz="3200" baseline="30000" dirty="0" smtClean="0">
                <a:latin typeface="Helvetica"/>
              </a:rPr>
              <a:t>-1</a:t>
            </a:r>
            <a:r>
              <a:rPr lang="en-US" sz="3200" dirty="0" smtClean="0">
                <a:latin typeface="Helvetica"/>
              </a:rPr>
              <a:t> of 7 TeV and 20.3 fb</a:t>
            </a:r>
            <a:r>
              <a:rPr lang="en-US" sz="3200" baseline="30000" dirty="0" smtClean="0">
                <a:latin typeface="Helvetica"/>
              </a:rPr>
              <a:t>-1</a:t>
            </a:r>
            <a:r>
              <a:rPr lang="en-US" sz="3200" dirty="0" smtClean="0">
                <a:latin typeface="Helvetica"/>
              </a:rPr>
              <a:t> of 8 TeV pp collision data collected by the ATLAS Experiment [2]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endParaRPr lang="en-US" sz="3200" dirty="0" smtClean="0">
              <a:latin typeface="Helvetica"/>
            </a:endParaRP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endParaRPr lang="en-US" sz="3200" dirty="0" smtClean="0">
              <a:latin typeface="Helvetica"/>
            </a:endParaRPr>
          </a:p>
          <a:p>
            <a:pPr algn="just">
              <a:buClr>
                <a:schemeClr val="accent2">
                  <a:lumMod val="75000"/>
                </a:schemeClr>
              </a:buClr>
              <a:buFont typeface="Wingdings" charset="2"/>
              <a:buChar char="§"/>
            </a:pPr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endParaRPr lang="en-US" sz="3200" dirty="0">
              <a:latin typeface="Helvetica"/>
            </a:endParaRPr>
          </a:p>
        </p:txBody>
      </p:sp>
      <p:pic>
        <p:nvPicPr>
          <p:cNvPr id="67" name="Picture 66" descr="fig_01.pdf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1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3"/>
              <a:stretch>
                <a:fillRect/>
              </a:stretch>
            </p:blipFill>
          </mc:Fallback>
        </mc:AlternateContent>
        <p:spPr>
          <a:xfrm>
            <a:off x="1969862" y="17148738"/>
            <a:ext cx="5278725" cy="3784146"/>
          </a:xfrm>
          <a:prstGeom prst="rect">
            <a:avLst/>
          </a:prstGeom>
        </p:spPr>
      </p:pic>
      <p:sp>
        <p:nvSpPr>
          <p:cNvPr id="53" name="Rounded Rectangle 52"/>
          <p:cNvSpPr/>
          <p:nvPr/>
        </p:nvSpPr>
        <p:spPr>
          <a:xfrm>
            <a:off x="386872" y="26761981"/>
            <a:ext cx="29387800" cy="12423384"/>
          </a:xfrm>
          <a:prstGeom prst="roundRect">
            <a:avLst/>
          </a:prstGeom>
          <a:noFill/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627567" y="38349848"/>
            <a:ext cx="57493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Symbol"/>
              </a:rPr>
              <a:t>s</a:t>
            </a:r>
            <a:r>
              <a:rPr lang="en-US" sz="3200" i="1" baseline="-25000" dirty="0" smtClean="0">
                <a:latin typeface="Helvetica"/>
              </a:rPr>
              <a:t>ZH</a:t>
            </a:r>
            <a:r>
              <a:rPr lang="en-US" sz="3200" dirty="0" smtClean="0">
                <a:latin typeface="Helvetica"/>
              </a:rPr>
              <a:t> x BR(</a:t>
            </a:r>
            <a:r>
              <a:rPr lang="en-US" sz="3200" i="1" dirty="0" smtClean="0">
                <a:latin typeface="Helvetica"/>
              </a:rPr>
              <a:t>H</a:t>
            </a:r>
            <a:r>
              <a:rPr lang="en-US" sz="3200" dirty="0" smtClean="0">
                <a:latin typeface="Helvetica"/>
              </a:rPr>
              <a:t> </a:t>
            </a:r>
            <a:r>
              <a:rPr lang="en-US" sz="32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3200" dirty="0" smtClean="0">
                <a:latin typeface="Helvetica"/>
              </a:rPr>
              <a:t> inv.) at 95% CL</a:t>
            </a:r>
            <a:endParaRPr lang="en-US" sz="3200" dirty="0">
              <a:latin typeface="Helvetica"/>
            </a:endParaRP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235149" y="18639598"/>
            <a:ext cx="3799365" cy="586666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16281399" y="27445649"/>
            <a:ext cx="128808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Helvetica"/>
              </a:rPr>
              <a:t>In the Higgs-portal Dark Matter (DM) scenario the Higgs boson acts as a mediator between DM and SM particles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r>
              <a:rPr lang="en-US" sz="3200" dirty="0" smtClean="0">
                <a:latin typeface="Helvetica"/>
              </a:rPr>
              <a:t>Limit on BR(</a:t>
            </a:r>
            <a:r>
              <a:rPr lang="en-US" sz="3200" i="1" dirty="0" smtClean="0">
                <a:latin typeface="Helvetica"/>
              </a:rPr>
              <a:t>H</a:t>
            </a:r>
            <a:r>
              <a:rPr lang="en-US" sz="3200" dirty="0" smtClean="0">
                <a:latin typeface="Helvetica"/>
              </a:rPr>
              <a:t> </a:t>
            </a:r>
            <a:r>
              <a:rPr lang="en-US" sz="24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3200" dirty="0" smtClean="0">
                <a:latin typeface="Helvetica"/>
              </a:rPr>
              <a:t> inv.) for 125.5 </a:t>
            </a:r>
            <a:r>
              <a:rPr lang="en-US" sz="3200" dirty="0" err="1" smtClean="0">
                <a:latin typeface="Helvetica"/>
              </a:rPr>
              <a:t>GeV</a:t>
            </a:r>
            <a:r>
              <a:rPr lang="en-US" sz="3200" dirty="0" smtClean="0">
                <a:latin typeface="Helvetica"/>
              </a:rPr>
              <a:t> Higgs boson interpreted in terms of upper limit on DM-nucleon scattering cross-section assuming Higgs nucleon coupling 0.33 +0.3 -0.07</a:t>
            </a:r>
          </a:p>
          <a:p>
            <a:pPr algn="just"/>
            <a:endParaRPr lang="en-US" sz="3200" dirty="0" smtClean="0">
              <a:latin typeface="Helvetica"/>
            </a:endParaRPr>
          </a:p>
          <a:p>
            <a:pPr algn="just"/>
            <a:r>
              <a:rPr lang="en-US" sz="3200" dirty="0" smtClean="0">
                <a:latin typeface="Helvetica"/>
              </a:rPr>
              <a:t>Strongest available limits set on Higgs-portal (low-mass) DM scenario</a:t>
            </a:r>
          </a:p>
          <a:p>
            <a:pPr algn="just"/>
            <a:endParaRPr lang="en-US" sz="3200" dirty="0" smtClean="0">
              <a:latin typeface="Helvetica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616200" y="26761981"/>
            <a:ext cx="12839282" cy="5759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616200" y="26814661"/>
            <a:ext cx="12925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Helvetica"/>
              </a:rPr>
              <a:t>Limit Setting</a:t>
            </a:r>
            <a:endParaRPr lang="en-US" sz="2800" dirty="0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473200" y="25417226"/>
            <a:ext cx="1701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Helvetica"/>
              </a:rPr>
              <a:t>Signal expectation corresponds to Higgs M</a:t>
            </a:r>
            <a:r>
              <a:rPr lang="en-US" sz="2800" baseline="-25000" dirty="0" smtClean="0">
                <a:latin typeface="Helvetica"/>
              </a:rPr>
              <a:t>H </a:t>
            </a:r>
            <a:r>
              <a:rPr lang="en-US" sz="2800" dirty="0" smtClean="0">
                <a:latin typeface="Helvetica"/>
              </a:rPr>
              <a:t>= 125.5 GeV with SM ZH production rate and BR(</a:t>
            </a:r>
            <a:r>
              <a:rPr lang="en-US" sz="2800" i="1" dirty="0" smtClean="0">
                <a:latin typeface="Helvetica"/>
              </a:rPr>
              <a:t>H</a:t>
            </a:r>
            <a:r>
              <a:rPr lang="en-US" sz="2800" dirty="0" smtClean="0">
                <a:latin typeface="Helvetica"/>
              </a:rPr>
              <a:t> </a:t>
            </a:r>
            <a:r>
              <a:rPr lang="en-US" sz="20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800" dirty="0" smtClean="0">
                <a:latin typeface="Helvetica"/>
              </a:rPr>
              <a:t> inv.) =1 </a:t>
            </a:r>
            <a:endParaRPr lang="en-US" sz="2800" dirty="0">
              <a:latin typeface="Helvetica"/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31281" y="21295780"/>
            <a:ext cx="16686326" cy="4272711"/>
          </a:xfrm>
          <a:prstGeom prst="rect">
            <a:avLst/>
          </a:prstGeom>
        </p:spPr>
      </p:pic>
      <p:pic>
        <p:nvPicPr>
          <p:cNvPr id="45" name="Picture 44" descr="sevenTEV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573380" y="5765294"/>
            <a:ext cx="5415280" cy="3896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691</Words>
  <Application>Microsoft Macintosh PowerPoint</Application>
  <PresentationFormat>Custom</PresentationFormat>
  <Paragraphs>82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Sheffield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  Shaw</dc:creator>
  <cp:lastModifiedBy>Kate  Shaw</cp:lastModifiedBy>
  <cp:revision>66</cp:revision>
  <dcterms:created xsi:type="dcterms:W3CDTF">2014-07-01T14:22:24Z</dcterms:created>
  <dcterms:modified xsi:type="dcterms:W3CDTF">2014-07-01T14:30:23Z</dcterms:modified>
</cp:coreProperties>
</file>