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29456063" cy="41748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1pPr>
    <a:lvl2pPr marL="483032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2pPr>
    <a:lvl3pPr marL="966064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3pPr>
    <a:lvl4pPr marL="1449095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4pPr>
    <a:lvl5pPr marL="1932127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5pPr>
    <a:lvl6pPr marL="2415159" algn="l" defTabSz="966064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6pPr>
    <a:lvl7pPr marL="2898191" algn="l" defTabSz="966064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7pPr>
    <a:lvl8pPr marL="3381223" algn="l" defTabSz="966064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8pPr>
    <a:lvl9pPr marL="3864254" algn="l" defTabSz="966064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CC99FF"/>
    <a:srgbClr val="CCFF33"/>
    <a:srgbClr val="66FFCC"/>
    <a:srgbClr val="CC6600"/>
    <a:srgbClr val="33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693" autoAdjust="0"/>
  </p:normalViewPr>
  <p:slideViewPr>
    <p:cSldViewPr>
      <p:cViewPr>
        <p:scale>
          <a:sx n="50" d="100"/>
          <a:sy n="50" d="100"/>
        </p:scale>
        <p:origin x="-144" y="4902"/>
      </p:cViewPr>
      <p:guideLst>
        <p:guide orient="horz" pos="13482"/>
        <p:guide pos="95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765088" cy="20875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684625" y="0"/>
            <a:ext cx="12765088" cy="20875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77945-4B84-4851-9056-D12056C6CA1F}" type="datetimeFigureOut">
              <a:rPr lang="en-US" smtClean="0"/>
              <a:pPr/>
              <a:t>6/26/2014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25" y="3130550"/>
            <a:ext cx="11074400" cy="15655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46400" y="19831050"/>
            <a:ext cx="23564850" cy="18786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9654163"/>
            <a:ext cx="12765088" cy="2085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684625" y="39654163"/>
            <a:ext cx="12765088" cy="2085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70F05-245C-4361-8710-1C7D99A4A0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039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0F05-245C-4361-8710-1C7D99A4A03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49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1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5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3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6FF1D-C98F-4990-8A26-FD3E875E24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7D3AC8-9D07-412D-A22D-11A1451F42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4139"/>
            <a:ext cx="6811923" cy="365219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1" y="1714139"/>
            <a:ext cx="19931182" cy="365219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914ED7-7379-45FF-9594-99AA971065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59E6BC-1184-4BB5-A16D-D75C806C7A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05384"/>
            <a:ext cx="25733931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2064"/>
            <a:ext cx="25733931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941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5882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382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176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970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7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55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35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C0475-BF79-430D-8D56-0A0C04D38F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1" y="9987548"/>
            <a:ext cx="13371552" cy="28248505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9987548"/>
            <a:ext cx="13371552" cy="28248505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F47B9-F8DF-43FE-A946-E4D64F7009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1308"/>
            <a:ext cx="13376810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941" indent="0">
              <a:buNone/>
              <a:defRPr sz="9100" b="1"/>
            </a:lvl2pPr>
            <a:lvl3pPr marL="4175882" indent="0">
              <a:buNone/>
              <a:defRPr sz="8200" b="1"/>
            </a:lvl3pPr>
            <a:lvl4pPr marL="6263823" indent="0">
              <a:buNone/>
              <a:defRPr sz="7300" b="1"/>
            </a:lvl4pPr>
            <a:lvl5pPr marL="8351764" indent="0">
              <a:buNone/>
              <a:defRPr sz="7300" b="1"/>
            </a:lvl5pPr>
            <a:lvl6pPr marL="10439705" indent="0">
              <a:buNone/>
              <a:defRPr sz="7300" b="1"/>
            </a:lvl6pPr>
            <a:lvl7pPr marL="12527646" indent="0">
              <a:buNone/>
              <a:defRPr sz="7300" b="1"/>
            </a:lvl7pPr>
            <a:lvl8pPr marL="14615587" indent="0">
              <a:buNone/>
              <a:defRPr sz="7300" b="1"/>
            </a:lvl8pPr>
            <a:lvl9pPr marL="16703528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4342"/>
            <a:ext cx="13376810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89" y="9581308"/>
            <a:ext cx="13382065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941" indent="0">
              <a:buNone/>
              <a:defRPr sz="9100" b="1"/>
            </a:lvl2pPr>
            <a:lvl3pPr marL="4175882" indent="0">
              <a:buNone/>
              <a:defRPr sz="8200" b="1"/>
            </a:lvl3pPr>
            <a:lvl4pPr marL="6263823" indent="0">
              <a:buNone/>
              <a:defRPr sz="7300" b="1"/>
            </a:lvl4pPr>
            <a:lvl5pPr marL="8351764" indent="0">
              <a:buNone/>
              <a:defRPr sz="7300" b="1"/>
            </a:lvl5pPr>
            <a:lvl6pPr marL="10439705" indent="0">
              <a:buNone/>
              <a:defRPr sz="7300" b="1"/>
            </a:lvl6pPr>
            <a:lvl7pPr marL="12527646" indent="0">
              <a:buNone/>
              <a:defRPr sz="7300" b="1"/>
            </a:lvl7pPr>
            <a:lvl8pPr marL="14615587" indent="0">
              <a:buNone/>
              <a:defRPr sz="7300" b="1"/>
            </a:lvl8pPr>
            <a:lvl9pPr marL="16703528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89" y="13574342"/>
            <a:ext cx="13382065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F6F7B-BF75-4FD7-9A51-7ACD06F9C3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C37D3E-F9FD-44B7-A827-F8CC4140C8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1B665-9704-4730-91D6-6B1D0715AD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1704224"/>
            <a:ext cx="9960336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227"/>
            <a:ext cx="16924685" cy="36531826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3" y="8957087"/>
            <a:ext cx="9960336" cy="29278966"/>
          </a:xfrm>
        </p:spPr>
        <p:txBody>
          <a:bodyPr/>
          <a:lstStyle>
            <a:lvl1pPr marL="0" indent="0">
              <a:buNone/>
              <a:defRPr sz="6400"/>
            </a:lvl1pPr>
            <a:lvl2pPr marL="2087941" indent="0">
              <a:buNone/>
              <a:defRPr sz="5500"/>
            </a:lvl2pPr>
            <a:lvl3pPr marL="4175882" indent="0">
              <a:buNone/>
              <a:defRPr sz="4600"/>
            </a:lvl3pPr>
            <a:lvl4pPr marL="6263823" indent="0">
              <a:buNone/>
              <a:defRPr sz="4100"/>
            </a:lvl4pPr>
            <a:lvl5pPr marL="8351764" indent="0">
              <a:buNone/>
              <a:defRPr sz="4100"/>
            </a:lvl5pPr>
            <a:lvl6pPr marL="10439705" indent="0">
              <a:buNone/>
              <a:defRPr sz="4100"/>
            </a:lvl6pPr>
            <a:lvl7pPr marL="12527646" indent="0">
              <a:buNone/>
              <a:defRPr sz="4100"/>
            </a:lvl7pPr>
            <a:lvl8pPr marL="14615587" indent="0">
              <a:buNone/>
              <a:defRPr sz="4100"/>
            </a:lvl8pPr>
            <a:lvl9pPr marL="16703528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39B37-153D-474A-8035-F590036398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2634"/>
            <a:ext cx="18165128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4595"/>
            <a:ext cx="18165128" cy="25682258"/>
          </a:xfrm>
        </p:spPr>
        <p:txBody>
          <a:bodyPr/>
          <a:lstStyle>
            <a:lvl1pPr marL="0" indent="0">
              <a:buNone/>
              <a:defRPr sz="14600"/>
            </a:lvl1pPr>
            <a:lvl2pPr marL="2087941" indent="0">
              <a:buNone/>
              <a:defRPr sz="12800"/>
            </a:lvl2pPr>
            <a:lvl3pPr marL="4175882" indent="0">
              <a:buNone/>
              <a:defRPr sz="11000"/>
            </a:lvl3pPr>
            <a:lvl4pPr marL="6263823" indent="0">
              <a:buNone/>
              <a:defRPr sz="9100"/>
            </a:lvl4pPr>
            <a:lvl5pPr marL="8351764" indent="0">
              <a:buNone/>
              <a:defRPr sz="9100"/>
            </a:lvl5pPr>
            <a:lvl6pPr marL="10439705" indent="0">
              <a:buNone/>
              <a:defRPr sz="9100"/>
            </a:lvl6pPr>
            <a:lvl7pPr marL="12527646" indent="0">
              <a:buNone/>
              <a:defRPr sz="9100"/>
            </a:lvl7pPr>
            <a:lvl8pPr marL="14615587" indent="0">
              <a:buNone/>
              <a:defRPr sz="9100"/>
            </a:lvl8pPr>
            <a:lvl9pPr marL="16703528" indent="0">
              <a:buNone/>
              <a:defRPr sz="9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499893"/>
            <a:ext cx="18165128" cy="5023494"/>
          </a:xfrm>
        </p:spPr>
        <p:txBody>
          <a:bodyPr/>
          <a:lstStyle>
            <a:lvl1pPr marL="0" indent="0">
              <a:buNone/>
              <a:defRPr sz="6400"/>
            </a:lvl1pPr>
            <a:lvl2pPr marL="2087941" indent="0">
              <a:buNone/>
              <a:defRPr sz="5500"/>
            </a:lvl2pPr>
            <a:lvl3pPr marL="4175882" indent="0">
              <a:buNone/>
              <a:defRPr sz="4600"/>
            </a:lvl3pPr>
            <a:lvl4pPr marL="6263823" indent="0">
              <a:buNone/>
              <a:defRPr sz="4100"/>
            </a:lvl4pPr>
            <a:lvl5pPr marL="8351764" indent="0">
              <a:buNone/>
              <a:defRPr sz="4100"/>
            </a:lvl5pPr>
            <a:lvl6pPr marL="10439705" indent="0">
              <a:buNone/>
              <a:defRPr sz="4100"/>
            </a:lvl6pPr>
            <a:lvl7pPr marL="12527646" indent="0">
              <a:buNone/>
              <a:defRPr sz="4100"/>
            </a:lvl7pPr>
            <a:lvl8pPr marL="14615587" indent="0">
              <a:buNone/>
              <a:defRPr sz="4100"/>
            </a:lvl8pPr>
            <a:lvl9pPr marL="16703528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FDE7E-B8DC-4C49-89C5-9CAA7F7B97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135"/>
            <a:ext cx="27247692" cy="7133961"/>
          </a:xfrm>
          <a:prstGeom prst="rect">
            <a:avLst/>
          </a:prstGeom>
        </p:spPr>
        <p:txBody>
          <a:bodyPr vert="horz" lIns="417588" tIns="208794" rIns="417588" bIns="2087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7548"/>
            <a:ext cx="27247692" cy="28248505"/>
          </a:xfrm>
          <a:prstGeom prst="rect">
            <a:avLst/>
          </a:prstGeom>
        </p:spPr>
        <p:txBody>
          <a:bodyPr vert="horz" lIns="417588" tIns="208794" rIns="417588" bIns="2087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72750"/>
            <a:ext cx="7064216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72750"/>
            <a:ext cx="9587151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72750"/>
            <a:ext cx="7064216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DED384-6155-46ED-B5D5-A331A40F1F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175882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956" indent="-1565956" algn="l" defTabSz="4175882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904" indent="-1304963" algn="l" defTabSz="4175882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852" indent="-1043970" algn="l" defTabSz="4175882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793" indent="-1043970" algn="l" defTabSz="4175882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5734" indent="-1043970" algn="l" defTabSz="4175882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3675" indent="-1043970" algn="l" defTabSz="4175882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1616" indent="-1043970" algn="l" defTabSz="4175882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9557" indent="-1043970" algn="l" defTabSz="4175882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7498" indent="-1043970" algn="l" defTabSz="4175882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941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882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823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764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705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7646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5587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3528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4"/>
          <p:cNvSpPr txBox="1"/>
          <p:nvPr/>
        </p:nvSpPr>
        <p:spPr>
          <a:xfrm>
            <a:off x="1255671" y="39479491"/>
            <a:ext cx="7799467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solidFill>
                  <a:srgbClr val="0000CC"/>
                </a:solidFill>
              </a:rPr>
              <a:t>Please check out:</a:t>
            </a:r>
          </a:p>
          <a:p>
            <a:r>
              <a:rPr lang="en-GB" sz="2000" dirty="0" smtClean="0">
                <a:solidFill>
                  <a:srgbClr val="0000CC"/>
                </a:solidFill>
              </a:rPr>
              <a:t>K</a:t>
            </a:r>
            <a:r>
              <a:rPr lang="en-GB" sz="2000" dirty="0" smtClean="0">
                <a:solidFill>
                  <a:srgbClr val="0000CC"/>
                </a:solidFill>
              </a:rPr>
              <a:t>. Ohmi et al., IPAC2014, THPRI003 &amp; </a:t>
            </a:r>
            <a:r>
              <a:rPr lang="en-GB" sz="2000" dirty="0" smtClean="0">
                <a:solidFill>
                  <a:srgbClr val="0000CC"/>
                </a:solidFill>
              </a:rPr>
              <a:t>THPRI004</a:t>
            </a:r>
          </a:p>
          <a:p>
            <a:r>
              <a:rPr lang="en-GB" sz="2000" dirty="0">
                <a:solidFill>
                  <a:srgbClr val="0000CC"/>
                </a:solidFill>
              </a:rPr>
              <a:t>A. Bogomyagkov, E. Levichev, P. </a:t>
            </a:r>
            <a:r>
              <a:rPr lang="en-GB" sz="2000" dirty="0" err="1">
                <a:solidFill>
                  <a:srgbClr val="0000CC"/>
                </a:solidFill>
              </a:rPr>
              <a:t>Piminov</a:t>
            </a:r>
            <a:r>
              <a:rPr lang="en-GB" sz="2000" dirty="0">
                <a:solidFill>
                  <a:srgbClr val="0000CC"/>
                </a:solidFill>
              </a:rPr>
              <a:t>, IPAC2014, </a:t>
            </a:r>
            <a:r>
              <a:rPr lang="en-GB" sz="2000" dirty="0" smtClean="0">
                <a:solidFill>
                  <a:srgbClr val="0000CC"/>
                </a:solidFill>
              </a:rPr>
              <a:t>THPRI008</a:t>
            </a:r>
            <a:endParaRPr lang="en-GB" sz="2000" dirty="0">
              <a:solidFill>
                <a:srgbClr val="0000CC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 rot="20432616">
            <a:off x="7131000" y="38985592"/>
            <a:ext cx="366006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Work in progress</a:t>
            </a:r>
            <a:endParaRPr lang="en-GB" sz="3600" dirty="0"/>
          </a:p>
        </p:txBody>
      </p:sp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0870406" y="599280"/>
            <a:ext cx="13944447" cy="617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571" tIns="208786" rIns="417571" bIns="208786" anchor="b"/>
          <a:lstStyle/>
          <a:p>
            <a:pPr algn="ctr" defTabSz="2088107">
              <a:spcBef>
                <a:spcPts val="0"/>
              </a:spcBef>
            </a:pPr>
            <a:r>
              <a:rPr lang="en-GB" sz="7200" dirty="0"/>
              <a:t>FCC-</a:t>
            </a:r>
            <a:r>
              <a:rPr lang="en-GB" sz="7200" dirty="0" err="1"/>
              <a:t>ee</a:t>
            </a:r>
            <a:r>
              <a:rPr lang="en-GB" sz="7200" dirty="0"/>
              <a:t> accelerator parameters, performance and </a:t>
            </a:r>
            <a:r>
              <a:rPr lang="en-GB" sz="7200" dirty="0" smtClean="0"/>
              <a:t>limitati</a:t>
            </a:r>
            <a:r>
              <a:rPr lang="en-GB" sz="7200" dirty="0" smtClean="0"/>
              <a:t>ons</a:t>
            </a:r>
          </a:p>
          <a:p>
            <a:pPr>
              <a:spcBef>
                <a:spcPts val="1200"/>
              </a:spcBef>
            </a:pPr>
            <a:r>
              <a:rPr lang="en-GB" sz="4800" dirty="0" smtClean="0"/>
              <a:t>M. Koratzinos</a:t>
            </a:r>
            <a:r>
              <a:rPr lang="en-GB" sz="4800" dirty="0" smtClean="0"/>
              <a:t>, University of Geneva, on behalf of the FCC-</a:t>
            </a:r>
            <a:r>
              <a:rPr lang="en-GB" sz="4800" dirty="0" err="1" smtClean="0"/>
              <a:t>ee</a:t>
            </a:r>
            <a:r>
              <a:rPr lang="en-GB" sz="4800" dirty="0" smtClean="0"/>
              <a:t> design study</a:t>
            </a:r>
          </a:p>
          <a:p>
            <a:pPr>
              <a:spcBef>
                <a:spcPts val="1200"/>
              </a:spcBef>
            </a:pPr>
            <a:endParaRPr lang="en-GB" sz="4800" dirty="0"/>
          </a:p>
        </p:txBody>
      </p:sp>
      <p:sp>
        <p:nvSpPr>
          <p:cNvPr id="2053" name="AutoShape 104"/>
          <p:cNvSpPr>
            <a:spLocks noChangeArrowheads="1"/>
          </p:cNvSpPr>
          <p:nvPr/>
        </p:nvSpPr>
        <p:spPr bwMode="auto">
          <a:xfrm>
            <a:off x="583406" y="25821481"/>
            <a:ext cx="9601200" cy="14818350"/>
          </a:xfrm>
          <a:prstGeom prst="roundRect">
            <a:avLst>
              <a:gd name="adj" fmla="val 3597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2055" name="AutoShape 111"/>
          <p:cNvSpPr>
            <a:spLocks noChangeArrowheads="1"/>
          </p:cNvSpPr>
          <p:nvPr/>
        </p:nvSpPr>
        <p:spPr bwMode="auto">
          <a:xfrm>
            <a:off x="20090607" y="32146081"/>
            <a:ext cx="9601200" cy="8493750"/>
          </a:xfrm>
          <a:prstGeom prst="roundRect">
            <a:avLst>
              <a:gd name="adj" fmla="val 2949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square" lIns="96606" tIns="48303" rIns="96606" bIns="48303" anchor="ctr"/>
          <a:lstStyle/>
          <a:p>
            <a:endParaRPr lang="en-US" sz="3200" dirty="0" smtClean="0"/>
          </a:p>
          <a:p>
            <a:endParaRPr lang="en-US" sz="3200" b="1" cap="all" dirty="0" smtClean="0"/>
          </a:p>
          <a:p>
            <a:pPr algn="just"/>
            <a:r>
              <a:rPr lang="en-GB" sz="3200" dirty="0" smtClean="0"/>
              <a:t> 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2057" name="AutoShape 137"/>
          <p:cNvSpPr>
            <a:spLocks noChangeArrowheads="1"/>
          </p:cNvSpPr>
          <p:nvPr/>
        </p:nvSpPr>
        <p:spPr bwMode="auto">
          <a:xfrm>
            <a:off x="354806" y="599281"/>
            <a:ext cx="29565600" cy="41376600"/>
          </a:xfrm>
          <a:prstGeom prst="roundRect">
            <a:avLst>
              <a:gd name="adj" fmla="val 2782"/>
            </a:avLst>
          </a:prstGeom>
          <a:noFill/>
          <a:ln w="1270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2062" name="Rectangle 23"/>
          <p:cNvSpPr>
            <a:spLocks noChangeArrowheads="1"/>
          </p:cNvSpPr>
          <p:nvPr/>
        </p:nvSpPr>
        <p:spPr bwMode="auto">
          <a:xfrm>
            <a:off x="15040025" y="-679716"/>
            <a:ext cx="195162" cy="135943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 lIns="96606" tIns="48303" rIns="96606" bIns="48303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063" name="Rectangle 25"/>
          <p:cNvSpPr>
            <a:spLocks noChangeArrowheads="1"/>
          </p:cNvSpPr>
          <p:nvPr/>
        </p:nvSpPr>
        <p:spPr bwMode="auto">
          <a:xfrm>
            <a:off x="15040025" y="-679716"/>
            <a:ext cx="195162" cy="135943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 lIns="96606" tIns="48303" rIns="96606" bIns="48303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064" name="AutoShape 107"/>
          <p:cNvSpPr>
            <a:spLocks noChangeArrowheads="1"/>
          </p:cNvSpPr>
          <p:nvPr/>
        </p:nvSpPr>
        <p:spPr bwMode="auto">
          <a:xfrm>
            <a:off x="10336446" y="31612681"/>
            <a:ext cx="9601200" cy="9027150"/>
          </a:xfrm>
          <a:prstGeom prst="roundRect">
            <a:avLst>
              <a:gd name="adj" fmla="val 3620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2065" name="AutoShape 107"/>
          <p:cNvSpPr>
            <a:spLocks noChangeArrowheads="1"/>
          </p:cNvSpPr>
          <p:nvPr/>
        </p:nvSpPr>
        <p:spPr bwMode="auto">
          <a:xfrm>
            <a:off x="567641" y="6664505"/>
            <a:ext cx="29124165" cy="4526576"/>
          </a:xfrm>
          <a:prstGeom prst="roundRect">
            <a:avLst>
              <a:gd name="adj" fmla="val 5815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square" lIns="96606" tIns="48303" rIns="96606" bIns="48303" anchor="ctr"/>
          <a:lstStyle/>
          <a:p>
            <a:r>
              <a:rPr lang="en-GB" sz="3200" b="1" i="1" dirty="0" smtClean="0"/>
              <a:t>Abstract</a:t>
            </a:r>
            <a:endParaRPr lang="en-US" sz="3200" b="1" i="1" dirty="0" smtClean="0"/>
          </a:p>
          <a:p>
            <a:endParaRPr lang="en-GB" sz="3200" dirty="0" smtClean="0"/>
          </a:p>
          <a:p>
            <a:r>
              <a:rPr lang="en-GB" sz="3200" dirty="0" smtClean="0"/>
              <a:t>CERN has recently launched the Future Circular Collider (FCC) study to deal with all aspects of an ambitious post-LHC possible </a:t>
            </a:r>
            <a:r>
              <a:rPr lang="en-GB" sz="3200" dirty="0" smtClean="0"/>
              <a:t>programme. The emphasis of the study is on a 100 </a:t>
            </a:r>
            <a:r>
              <a:rPr lang="en-GB" sz="3200" dirty="0" err="1" smtClean="0"/>
              <a:t>TeV</a:t>
            </a:r>
            <a:r>
              <a:rPr lang="en-GB" sz="3200" dirty="0" smtClean="0"/>
              <a:t> proton collider to be housed in a 80-100 km new ring in the Geneva region. An electron machine will also be considered as a possible intermediate first step (FCC-</a:t>
            </a:r>
            <a:r>
              <a:rPr lang="en-GB" sz="3200" dirty="0" err="1" smtClean="0"/>
              <a:t>ee</a:t>
            </a:r>
            <a:r>
              <a:rPr lang="en-GB" sz="3200" dirty="0" smtClean="0"/>
              <a:t>). The study benefits from earlier work done in the context of TLEP and has already published a parameter table, to serve as the basis for the work to be done. The study aims to publish a conceptual design report at around 2018. </a:t>
            </a:r>
            <a:r>
              <a:rPr lang="en-GB" sz="3200" dirty="0" smtClean="0"/>
              <a:t>The </a:t>
            </a:r>
            <a:r>
              <a:rPr lang="en-GB" sz="3200" dirty="0"/>
              <a:t>recent discovery of a light Higgs boson has opened up considerable interest in circular </a:t>
            </a:r>
            <a:r>
              <a:rPr lang="en-GB" sz="3200" dirty="0" err="1"/>
              <a:t>e</a:t>
            </a:r>
            <a:r>
              <a:rPr lang="en-GB" sz="3200" baseline="30000" dirty="0" err="1"/>
              <a:t>+</a:t>
            </a:r>
            <a:r>
              <a:rPr lang="en-GB" sz="3200" dirty="0" err="1"/>
              <a:t>e</a:t>
            </a:r>
            <a:r>
              <a:rPr lang="en-GB" sz="3200" baseline="30000" dirty="0"/>
              <a:t>-</a:t>
            </a:r>
            <a:r>
              <a:rPr lang="en-GB" sz="3200" dirty="0"/>
              <a:t> Higgs factories around the world. </a:t>
            </a:r>
            <a:r>
              <a:rPr lang="en-GB" sz="3200" dirty="0" smtClean="0"/>
              <a:t>FCC-</a:t>
            </a:r>
            <a:r>
              <a:rPr lang="en-GB" sz="3200" dirty="0" err="1" smtClean="0"/>
              <a:t>ee</a:t>
            </a:r>
            <a:r>
              <a:rPr lang="en-GB" sz="3200" dirty="0" smtClean="0"/>
              <a:t> is capable </a:t>
            </a:r>
            <a:r>
              <a:rPr lang="en-GB" sz="3200" dirty="0"/>
              <a:t>of very high luminosities in a wide centre-of-mass (E</a:t>
            </a:r>
            <a:r>
              <a:rPr lang="en-GB" sz="3200" baseline="-25000" dirty="0"/>
              <a:t>CM</a:t>
            </a:r>
            <a:r>
              <a:rPr lang="en-GB" sz="3200" dirty="0"/>
              <a:t>) spectrum from 90 to 350 GeV</a:t>
            </a:r>
            <a:r>
              <a:rPr lang="en-GB" sz="3200" dirty="0" smtClean="0"/>
              <a:t>. This allows the very precise study of the Z, W and H bosons as well as the top quark, allowing for </a:t>
            </a:r>
            <a:r>
              <a:rPr lang="en-GB" sz="3200" dirty="0"/>
              <a:t>meaningful precision tests of the closure of the Standard Model . </a:t>
            </a:r>
            <a:endParaRPr lang="en-US" sz="3200" dirty="0"/>
          </a:p>
        </p:txBody>
      </p:sp>
      <p:sp>
        <p:nvSpPr>
          <p:cNvPr id="149" name="TextBox 148"/>
          <p:cNvSpPr txBox="1"/>
          <p:nvPr/>
        </p:nvSpPr>
        <p:spPr>
          <a:xfrm>
            <a:off x="888206" y="26202481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A more ambitious scheme with great potential at low energies: crab-waist</a:t>
            </a:r>
            <a:endParaRPr lang="en-GB" sz="3600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964406" y="27430412"/>
            <a:ext cx="853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crab waist scheme promises large luminosity gains at beam energies of 45 and 80GeV. It avoids the hourglass effect and suppresses </a:t>
            </a:r>
            <a:r>
              <a:rPr lang="en-GB" sz="3200" dirty="0" err="1" smtClean="0"/>
              <a:t>betatron</a:t>
            </a:r>
            <a:r>
              <a:rPr lang="en-GB" sz="3200" dirty="0" smtClean="0"/>
              <a:t> coupling resonances allowing to achieve </a:t>
            </a:r>
            <a:r>
              <a:rPr lang="en-US" altLang="ru-RU" sz="3200" i="1" dirty="0">
                <a:sym typeface="Symbol" pitchFamily="18" charset="2"/>
              </a:rPr>
              <a:t></a:t>
            </a:r>
            <a:r>
              <a:rPr lang="en-US" altLang="ru-RU" sz="3200" i="1" baseline="-25000" dirty="0">
                <a:sym typeface="Symbol" pitchFamily="18" charset="2"/>
              </a:rPr>
              <a:t>y</a:t>
            </a:r>
            <a:r>
              <a:rPr lang="en-US" altLang="ru-RU" sz="3200" dirty="0"/>
              <a:t> </a:t>
            </a:r>
            <a:r>
              <a:rPr lang="en-US" altLang="ru-RU" sz="3200" dirty="0">
                <a:sym typeface="Symbol" pitchFamily="18" charset="2"/>
              </a:rPr>
              <a:t> 0.2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181" name="AutoShape 107"/>
          <p:cNvSpPr>
            <a:spLocks noChangeArrowheads="1"/>
          </p:cNvSpPr>
          <p:nvPr/>
        </p:nvSpPr>
        <p:spPr bwMode="auto">
          <a:xfrm>
            <a:off x="20114922" y="11495881"/>
            <a:ext cx="9601200" cy="20345400"/>
          </a:xfrm>
          <a:prstGeom prst="roundRect">
            <a:avLst>
              <a:gd name="adj" fmla="val 3620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187" name="TextBox 186"/>
          <p:cNvSpPr txBox="1"/>
          <p:nvPr/>
        </p:nvSpPr>
        <p:spPr>
          <a:xfrm>
            <a:off x="20471606" y="11724481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Latest </a:t>
            </a:r>
            <a:r>
              <a:rPr lang="en-GB" sz="3600" b="1" dirty="0" smtClean="0"/>
              <a:t>parameter list for </a:t>
            </a:r>
            <a:r>
              <a:rPr lang="en-GB" sz="3600" b="1" dirty="0" smtClean="0"/>
              <a:t>FCC-</a:t>
            </a:r>
            <a:r>
              <a:rPr lang="en-GB" sz="3600" b="1" dirty="0" err="1" smtClean="0"/>
              <a:t>ee</a:t>
            </a:r>
            <a:r>
              <a:rPr lang="en-GB" sz="3600" b="1" dirty="0" smtClean="0"/>
              <a:t> </a:t>
            </a:r>
            <a:r>
              <a:rPr lang="en-GB" sz="3600" b="1" dirty="0" smtClean="0"/>
              <a:t>at different energies</a:t>
            </a:r>
            <a:endParaRPr lang="en-GB" sz="3600" b="1" dirty="0"/>
          </a:p>
        </p:txBody>
      </p:sp>
      <p:sp>
        <p:nvSpPr>
          <p:cNvPr id="194" name="TextBox 193"/>
          <p:cNvSpPr txBox="1"/>
          <p:nvPr/>
        </p:nvSpPr>
        <p:spPr>
          <a:xfrm>
            <a:off x="21157406" y="28448536"/>
            <a:ext cx="7391400" cy="255454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Major assumptions: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Total SR power dissipation 100MW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Bending radius </a:t>
            </a:r>
            <a:r>
              <a:rPr lang="en-US" sz="3200" dirty="0" smtClean="0"/>
              <a:t>11 </a:t>
            </a:r>
            <a:r>
              <a:rPr lang="en-US" sz="3200" dirty="0" smtClean="0"/>
              <a:t>km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sz="3200" dirty="0" smtClean="0"/>
              <a:t>β</a:t>
            </a:r>
            <a:r>
              <a:rPr lang="en-US" sz="3200" dirty="0" smtClean="0"/>
              <a:t>*</a:t>
            </a:r>
            <a:r>
              <a:rPr lang="en-US" sz="3200" baseline="-25000" dirty="0" smtClean="0"/>
              <a:t>y</a:t>
            </a:r>
            <a:r>
              <a:rPr lang="en-US" sz="3200" dirty="0" smtClean="0"/>
              <a:t> of 1 mm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sz="3200" dirty="0" smtClean="0"/>
              <a:t>ξ</a:t>
            </a:r>
            <a:r>
              <a:rPr lang="en-GB" sz="3200" baseline="-25000" dirty="0" smtClean="0"/>
              <a:t>y</a:t>
            </a:r>
            <a:r>
              <a:rPr lang="en-US" sz="3200" baseline="-25000" dirty="0" smtClean="0"/>
              <a:t> </a:t>
            </a:r>
            <a:r>
              <a:rPr lang="en-US" sz="3200" dirty="0" smtClean="0"/>
              <a:t>in the range </a:t>
            </a:r>
            <a:r>
              <a:rPr lang="en-US" sz="3200" dirty="0" smtClean="0"/>
              <a:t>0.03 </a:t>
            </a:r>
            <a:r>
              <a:rPr lang="en-US" sz="3200" dirty="0" smtClean="0"/>
              <a:t>to </a:t>
            </a:r>
            <a:r>
              <a:rPr lang="en-US" sz="3200" dirty="0" smtClean="0"/>
              <a:t>0.09</a:t>
            </a:r>
            <a:endParaRPr lang="en-GB" sz="3200" dirty="0"/>
          </a:p>
        </p:txBody>
      </p:sp>
      <p:sp>
        <p:nvSpPr>
          <p:cNvPr id="195" name="AutoShape 104"/>
          <p:cNvSpPr>
            <a:spLocks noChangeArrowheads="1"/>
          </p:cNvSpPr>
          <p:nvPr/>
        </p:nvSpPr>
        <p:spPr bwMode="auto">
          <a:xfrm>
            <a:off x="583406" y="11495881"/>
            <a:ext cx="9601200" cy="14020800"/>
          </a:xfrm>
          <a:prstGeom prst="roundRect">
            <a:avLst>
              <a:gd name="adj" fmla="val 3597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196" name="TextBox 195"/>
          <p:cNvSpPr txBox="1"/>
          <p:nvPr/>
        </p:nvSpPr>
        <p:spPr>
          <a:xfrm>
            <a:off x="735806" y="11648281"/>
            <a:ext cx="9448800" cy="11987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</a:rPr>
              <a:t>FCC-</a:t>
            </a:r>
            <a:r>
              <a:rPr lang="en-GB" sz="3600" b="1" dirty="0" err="1" smtClean="0">
                <a:solidFill>
                  <a:srgbClr val="7030A0"/>
                </a:solidFill>
              </a:rPr>
              <a:t>ee</a:t>
            </a:r>
            <a:r>
              <a:rPr lang="en-GB" sz="3600" b="1" dirty="0" smtClean="0">
                <a:solidFill>
                  <a:srgbClr val="7030A0"/>
                </a:solidFill>
              </a:rPr>
              <a:t> modes </a:t>
            </a:r>
            <a:r>
              <a:rPr lang="en-GB" sz="3600" b="1" dirty="0" smtClean="0">
                <a:solidFill>
                  <a:srgbClr val="7030A0"/>
                </a:solidFill>
              </a:rPr>
              <a:t>of operation</a:t>
            </a:r>
          </a:p>
          <a:p>
            <a:endParaRPr lang="en-US" sz="3600" b="1" dirty="0"/>
          </a:p>
          <a:p>
            <a:pPr lvl="4">
              <a:spcAft>
                <a:spcPts val="2400"/>
              </a:spcAft>
            </a:pPr>
            <a:r>
              <a:rPr lang="en-US" sz="3600" dirty="0" smtClean="0"/>
              <a:t>Higgs factory mode: at 240GeV </a:t>
            </a:r>
            <a:r>
              <a:rPr lang="en-US" sz="3600" dirty="0" err="1" smtClean="0"/>
              <a:t>E</a:t>
            </a:r>
            <a:r>
              <a:rPr lang="en-US" sz="3600" baseline="-25000" dirty="0" err="1" smtClean="0"/>
              <a:t>cm</a:t>
            </a:r>
            <a:r>
              <a:rPr lang="en-US" sz="3600" dirty="0" smtClean="0"/>
              <a:t> above the ZH threshold</a:t>
            </a:r>
          </a:p>
          <a:p>
            <a:pPr lvl="4">
              <a:spcBef>
                <a:spcPts val="1200"/>
              </a:spcBef>
              <a:spcAft>
                <a:spcPts val="2400"/>
              </a:spcAft>
            </a:pPr>
            <a:r>
              <a:rPr lang="en-US" sz="3600" dirty="0" smtClean="0"/>
              <a:t>Top quark mode: at 350GeV, so that the Higgs can decay to </a:t>
            </a:r>
            <a:r>
              <a:rPr lang="en-US" sz="3600" dirty="0" err="1" smtClean="0"/>
              <a:t>ttbar</a:t>
            </a:r>
            <a:endParaRPr lang="en-US" sz="3600" dirty="0" smtClean="0"/>
          </a:p>
          <a:p>
            <a:pPr lvl="4">
              <a:spcBef>
                <a:spcPts val="1800"/>
              </a:spcBef>
              <a:spcAft>
                <a:spcPts val="2400"/>
              </a:spcAft>
            </a:pPr>
            <a:r>
              <a:rPr lang="en-US" sz="3600" dirty="0" smtClean="0"/>
              <a:t>WW threshold with transverse polarization at </a:t>
            </a:r>
            <a:r>
              <a:rPr lang="en-US" sz="3600" dirty="0"/>
              <a:t>160GeV </a:t>
            </a:r>
            <a:r>
              <a:rPr lang="en-US" sz="3600" dirty="0" err="1"/>
              <a:t>E</a:t>
            </a:r>
            <a:r>
              <a:rPr lang="en-US" sz="3600" baseline="-25000" dirty="0" err="1"/>
              <a:t>cm</a:t>
            </a:r>
            <a:r>
              <a:rPr lang="en-US" sz="3600" baseline="-25000" dirty="0"/>
              <a:t> </a:t>
            </a:r>
            <a:r>
              <a:rPr lang="en-US" sz="3600" dirty="0" smtClean="0"/>
              <a:t>: exquisite precision on the W mass</a:t>
            </a:r>
          </a:p>
          <a:p>
            <a:pPr lvl="4">
              <a:spcAft>
                <a:spcPts val="2400"/>
              </a:spcAft>
            </a:pPr>
            <a:r>
              <a:rPr lang="en-US" sz="3600" dirty="0" smtClean="0"/>
              <a:t>Z pole running: repeat the whole of the LEP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 in a few minutes</a:t>
            </a:r>
          </a:p>
          <a:p>
            <a:pPr lvl="4">
              <a:spcAft>
                <a:spcPts val="2400"/>
              </a:spcAft>
            </a:pPr>
            <a:r>
              <a:rPr lang="en-US" sz="3600" dirty="0" smtClean="0"/>
              <a:t>Z </a:t>
            </a:r>
            <a:r>
              <a:rPr lang="en-US" sz="3600" dirty="0" err="1" smtClean="0"/>
              <a:t>lineshape</a:t>
            </a:r>
            <a:r>
              <a:rPr lang="en-US" sz="3600" dirty="0" smtClean="0"/>
              <a:t> with transverse polarization: unprecedented precision on </a:t>
            </a:r>
            <a:r>
              <a:rPr lang="en-US" sz="3600" dirty="0" err="1" smtClean="0"/>
              <a:t>lineshape</a:t>
            </a:r>
            <a:r>
              <a:rPr lang="en-US" sz="3600" dirty="0" smtClean="0"/>
              <a:t> parameters</a:t>
            </a:r>
          </a:p>
          <a:p>
            <a:pPr lvl="4">
              <a:spcAft>
                <a:spcPts val="2400"/>
              </a:spcAft>
            </a:pPr>
            <a:r>
              <a:rPr lang="en-US" sz="3600" dirty="0" smtClean="0"/>
              <a:t>Z running with longitudinal polarization: accurate asymmetry measurements</a:t>
            </a:r>
            <a:endParaRPr lang="en-GB" sz="3600" dirty="0"/>
          </a:p>
        </p:txBody>
      </p:sp>
      <p:sp>
        <p:nvSpPr>
          <p:cNvPr id="198" name="AutoShape 104"/>
          <p:cNvSpPr>
            <a:spLocks noChangeArrowheads="1"/>
          </p:cNvSpPr>
          <p:nvPr/>
        </p:nvSpPr>
        <p:spPr bwMode="auto">
          <a:xfrm>
            <a:off x="10337006" y="11495881"/>
            <a:ext cx="9601200" cy="10172700"/>
          </a:xfrm>
          <a:prstGeom prst="roundRect">
            <a:avLst>
              <a:gd name="adj" fmla="val 3597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199" name="TextBox 198"/>
          <p:cNvSpPr txBox="1"/>
          <p:nvPr/>
        </p:nvSpPr>
        <p:spPr>
          <a:xfrm>
            <a:off x="10718006" y="11724481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/>
              <a:t>Join us!</a:t>
            </a:r>
            <a:endParaRPr lang="en-GB" sz="9600" b="1" dirty="0"/>
          </a:p>
        </p:txBody>
      </p:sp>
      <p:sp>
        <p:nvSpPr>
          <p:cNvPr id="184" name="TextBox 183"/>
          <p:cNvSpPr txBox="1"/>
          <p:nvPr/>
        </p:nvSpPr>
        <p:spPr>
          <a:xfrm>
            <a:off x="10882312" y="13349505"/>
            <a:ext cx="777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 design study is under way and we need experts in all aspects of accelerator design (plus theory, plus experiments).</a:t>
            </a:r>
          </a:p>
          <a:p>
            <a:r>
              <a:rPr lang="en-GB" sz="3200" dirty="0"/>
              <a:t>Number of subscribers to date: 430</a:t>
            </a:r>
            <a:endParaRPr lang="en-GB" sz="3200" dirty="0"/>
          </a:p>
        </p:txBody>
      </p:sp>
      <p:sp>
        <p:nvSpPr>
          <p:cNvPr id="202" name="TextBox 201"/>
          <p:cNvSpPr txBox="1"/>
          <p:nvPr/>
        </p:nvSpPr>
        <p:spPr>
          <a:xfrm>
            <a:off x="10641806" y="31860152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Very high luminosity is a trait of circular machines</a:t>
            </a:r>
            <a:endParaRPr lang="en-GB" sz="36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10794206" y="39298463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Above is the total luminosity delivered to four experiments at different beam energies</a:t>
            </a:r>
            <a:endParaRPr lang="en-GB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0158" y="41393542"/>
            <a:ext cx="7243134" cy="110371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7238" y="1513681"/>
            <a:ext cx="4121658" cy="4114800"/>
          </a:xfrm>
          <a:prstGeom prst="rect">
            <a:avLst/>
          </a:prstGeom>
        </p:spPr>
      </p:pic>
      <p:pic>
        <p:nvPicPr>
          <p:cNvPr id="201" name="Picture 20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6" y="1513681"/>
            <a:ext cx="9839017" cy="411480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409318"/>
              </p:ext>
            </p:extLst>
          </p:nvPr>
        </p:nvGraphicFramePr>
        <p:xfrm>
          <a:off x="20357306" y="14165255"/>
          <a:ext cx="9182100" cy="12712025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4991100"/>
                <a:gridCol w="1047750"/>
                <a:gridCol w="1047750"/>
                <a:gridCol w="1047750"/>
                <a:gridCol w="1047750"/>
              </a:tblGrid>
              <a:tr h="587129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17780" marB="1778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US" sz="3200" kern="1200" dirty="0" smtClean="0">
                          <a:effectLst/>
                        </a:rPr>
                        <a:t>Z</a:t>
                      </a:r>
                      <a:endParaRPr lang="en-GB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US" sz="3200" kern="1200" dirty="0" smtClean="0">
                          <a:effectLst/>
                        </a:rPr>
                        <a:t>W</a:t>
                      </a:r>
                      <a:endParaRPr lang="en-GB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US" sz="3200" kern="1200" dirty="0" smtClean="0">
                          <a:effectLst/>
                        </a:rPr>
                        <a:t> </a:t>
                      </a:r>
                      <a:r>
                        <a:rPr lang="en-US" sz="3200" kern="1200" dirty="0">
                          <a:effectLst/>
                        </a:rPr>
                        <a:t>H</a:t>
                      </a:r>
                      <a:endParaRPr lang="en-GB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US" sz="3200" kern="1200" dirty="0" smtClean="0">
                          <a:effectLst/>
                        </a:rPr>
                        <a:t> t</a:t>
                      </a:r>
                      <a:endParaRPr lang="en-GB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4175882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Circumference [km]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75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 marL="68580" marR="68580" marT="0" marB="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4175882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Bending radius [km]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118745"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endParaRPr lang="en-GB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Beam energy [GeV]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45.5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120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175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Beam current [mA]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1450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152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6.6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Bunches / beam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16700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4490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1360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160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Bunch population [10</a:t>
                      </a:r>
                      <a:r>
                        <a:rPr lang="en-GB" sz="1800" baseline="30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1.8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0.7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0.46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0.86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29356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Transverse emittance </a:t>
                      </a:r>
                      <a:r>
                        <a:rPr lang="en-GB" sz="1800" dirty="0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e</a:t>
                      </a:r>
                      <a:endParaRPr lang="en-GB" sz="1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Horizontal [nm]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Vertical [pm]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29.2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0.94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1.9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Momentum comp. [10</a:t>
                      </a:r>
                      <a:r>
                        <a:rPr lang="en-GB" sz="1800" baseline="30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-5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Betatron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function at IP </a:t>
                      </a:r>
                      <a:r>
                        <a:rPr lang="en-GB" sz="1800" dirty="0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Horizontal [m]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Vertical [mm]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29356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Beam size at IP </a:t>
                      </a:r>
                      <a:r>
                        <a:rPr lang="en-GB" sz="1800" dirty="0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 [</a:t>
                      </a:r>
                      <a:r>
                        <a:rPr lang="en-GB" sz="1800" dirty="0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m]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Horizontal 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Vertical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121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0.25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0.13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0.044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45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0.045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29356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Energy spread [%]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Synchrotron radiation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Total (including BS)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0.04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0.06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0.07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0.09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0.10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0.14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0.14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0.16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Bunch length [mm]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Synchrotron radiation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1.64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2.56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1.01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1.49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0.81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1.17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1.16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1.27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Energy loss / turn [GeV]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0.03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0.33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1.67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7.55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SR power / beam [MW]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</a:t>
                      </a:r>
                    </a:p>
                  </a:txBody>
                  <a:tcPr marL="68580" marR="68580" marT="17780" marB="17780" anchor="ctr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</a:t>
                      </a:r>
                    </a:p>
                  </a:txBody>
                  <a:tcPr marL="68580" marR="68580" marT="17780" marB="17780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</a:t>
                      </a:r>
                    </a:p>
                  </a:txBody>
                  <a:tcPr marL="68580" marR="68580" marT="17780" marB="17780" anchor="ctr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</a:t>
                      </a:r>
                    </a:p>
                  </a:txBody>
                  <a:tcPr marL="68580" marR="68580" marT="17780" marB="17780" anchor="ctr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Total RF voltage [GV]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2.5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5.5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RF frequency [MHz]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800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800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800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Longitudinal damping time </a:t>
                      </a:r>
                      <a:r>
                        <a:rPr lang="en-GB" sz="1800" dirty="0" err="1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GB" sz="1800" baseline="-25000" dirty="0" err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[turns]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1320</a:t>
                      </a:r>
                    </a:p>
                  </a:txBody>
                  <a:tcPr marL="68580" marR="68580" marT="17780" marB="17780" anchor="ctr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243</a:t>
                      </a:r>
                    </a:p>
                  </a:txBody>
                  <a:tcPr marL="68580" marR="68580" marT="17780" marB="17780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72</a:t>
                      </a:r>
                    </a:p>
                  </a:txBody>
                  <a:tcPr marL="68580" marR="68580" marT="17780" marB="17780" anchor="ctr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23</a:t>
                      </a:r>
                    </a:p>
                  </a:txBody>
                  <a:tcPr marL="68580" marR="68580" marT="17780" marB="17780" anchor="ctr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Energy acceptance RF [%]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2.7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7.2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11.2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Synchrotron tune Q</a:t>
                      </a:r>
                      <a:r>
                        <a:rPr lang="en-GB" sz="1800" baseline="-25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</a:t>
                      </a:r>
                      <a:endParaRPr lang="en-GB" sz="1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0.65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0.21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0.096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0.10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Polarization time </a:t>
                      </a:r>
                      <a:r>
                        <a:rPr lang="en-GB" sz="1800" dirty="0" err="1">
                          <a:effectLst/>
                          <a:latin typeface="Symbol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GB" sz="1800" baseline="-25000" dirty="0" err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[min]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11200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672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89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Hourglass factor H</a:t>
                      </a:r>
                    </a:p>
                  </a:txBody>
                  <a:tcPr marL="68580" marR="685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0.64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0.77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0.83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0.81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Luminosity/IP [10</a:t>
                      </a:r>
                      <a:r>
                        <a:rPr lang="en-GB" sz="1800" baseline="30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34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cm</a:t>
                      </a:r>
                      <a:r>
                        <a:rPr lang="en-GB" sz="1800" baseline="30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-2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30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28.0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12.0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6.0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1.2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7299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Beam-beam parameter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Horizontal</a:t>
                      </a:r>
                    </a:p>
                    <a:p>
                      <a:pPr marL="342900" lvl="0" indent="-3429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Verdana"/>
                        <a:buChar char="-"/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Vertical</a:t>
                      </a: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0.031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0.030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0.060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0.059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0.093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0.093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0.056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0.056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Luminosity lifetime [min</a:t>
                      </a:r>
                      <a:r>
                        <a:rPr lang="en-GB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  <a:endParaRPr lang="en-GB" sz="18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17780" marB="177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213</a:t>
                      </a:r>
                    </a:p>
                  </a:txBody>
                  <a:tcPr marL="68580" marR="68580" marT="17780" marB="17780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52</a:t>
                      </a:r>
                    </a:p>
                  </a:txBody>
                  <a:tcPr marL="68580" marR="68580" marT="17780" marB="1778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21</a:t>
                      </a:r>
                    </a:p>
                  </a:txBody>
                  <a:tcPr marL="68580" marR="68580" marT="17780" marB="17780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</a:t>
                      </a:r>
                    </a:p>
                  </a:txBody>
                  <a:tcPr marL="68580" marR="68580" marT="17780" marB="17780">
                    <a:solidFill>
                      <a:srgbClr val="CCFF33"/>
                    </a:solidFill>
                  </a:tcPr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006" y="15654098"/>
            <a:ext cx="8923931" cy="4604783"/>
          </a:xfrm>
          <a:prstGeom prst="rect">
            <a:avLst/>
          </a:prstGeom>
        </p:spPr>
      </p:pic>
      <p:sp>
        <p:nvSpPr>
          <p:cNvPr id="210" name="TextBox 209"/>
          <p:cNvSpPr txBox="1"/>
          <p:nvPr/>
        </p:nvSpPr>
        <p:spPr>
          <a:xfrm>
            <a:off x="11034712" y="20563681"/>
            <a:ext cx="8522494" cy="83099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We have an aggressive time schedule: detailed technical study in time for the next European strategy update in 2018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1233606" y="32374681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FCC in the Geneva region</a:t>
            </a:r>
            <a:r>
              <a:rPr lang="en-US" sz="4400" dirty="0" smtClean="0"/>
              <a:t>:</a:t>
            </a:r>
            <a:endParaRPr lang="en-GB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20395405" y="13197516"/>
            <a:ext cx="7620001" cy="5843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FCC-ACC-SPC-0004 </a:t>
            </a:r>
            <a:r>
              <a:rPr lang="en-US" sz="3200" dirty="0" smtClean="0"/>
              <a:t>EDMS no </a:t>
            </a:r>
            <a:r>
              <a:rPr lang="en-GB" sz="3200" dirty="0"/>
              <a:t>1346082</a:t>
            </a:r>
            <a:endParaRPr lang="en-GB" sz="3200" dirty="0"/>
          </a:p>
        </p:txBody>
      </p:sp>
      <p:sp>
        <p:nvSpPr>
          <p:cNvPr id="212" name="TextBox 211"/>
          <p:cNvSpPr txBox="1"/>
          <p:nvPr/>
        </p:nvSpPr>
        <p:spPr>
          <a:xfrm rot="20432616">
            <a:off x="73649" y="34980044"/>
            <a:ext cx="3660066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Very exciting</a:t>
            </a:r>
            <a:endParaRPr lang="en-GB" sz="4400" dirty="0"/>
          </a:p>
        </p:txBody>
      </p:sp>
      <p:sp>
        <p:nvSpPr>
          <p:cNvPr id="16" name="TextBox 15"/>
          <p:cNvSpPr txBox="1"/>
          <p:nvPr/>
        </p:nvSpPr>
        <p:spPr>
          <a:xfrm>
            <a:off x="888206" y="23611681"/>
            <a:ext cx="8991600" cy="1754326"/>
          </a:xfrm>
          <a:prstGeom prst="rect">
            <a:avLst/>
          </a:prstGeom>
          <a:solidFill>
            <a:srgbClr val="CC99F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Very rich scientific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, </a:t>
            </a:r>
            <a:r>
              <a:rPr lang="en-US" sz="3600" dirty="0" smtClean="0"/>
              <a:t>testing not only the Higgs sector, but many crucial aspects of the Standard </a:t>
            </a:r>
            <a:r>
              <a:rPr lang="en-US" sz="3600" dirty="0"/>
              <a:t>M</a:t>
            </a:r>
            <a:r>
              <a:rPr lang="en-US" sz="3600" dirty="0" smtClean="0"/>
              <a:t>odel</a:t>
            </a:r>
            <a:endParaRPr lang="en-GB" sz="3600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8" r="-173"/>
          <a:stretch/>
        </p:blipFill>
        <p:spPr>
          <a:xfrm>
            <a:off x="22290000" y="33365281"/>
            <a:ext cx="4811006" cy="509498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03" y="30157404"/>
            <a:ext cx="9359753" cy="3741277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1489306" y="33964463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gain with respect to the baseline design at the Z is a factor of 10!</a:t>
            </a:r>
            <a:endParaRPr lang="en-GB" sz="3200" dirty="0"/>
          </a:p>
        </p:txBody>
      </p:sp>
      <p:sp>
        <p:nvSpPr>
          <p:cNvPr id="105" name="Oval 104"/>
          <p:cNvSpPr/>
          <p:nvPr/>
        </p:nvSpPr>
        <p:spPr>
          <a:xfrm>
            <a:off x="10565606" y="18887281"/>
            <a:ext cx="2666848" cy="79649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944394" y="12421063"/>
            <a:ext cx="154401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H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193006" y="13775690"/>
            <a:ext cx="101822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t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35806" y="15680690"/>
            <a:ext cx="202491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W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964406" y="17668081"/>
            <a:ext cx="141096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Z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964406" y="19649281"/>
            <a:ext cx="141096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Z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964406" y="21548090"/>
            <a:ext cx="141096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800" dirty="0" smtClean="0">
                <a:latin typeface="Comic Sans MS" panose="030F0702030302020204" pitchFamily="66" charset="0"/>
              </a:rPr>
              <a:t>Z</a:t>
            </a:r>
            <a:endParaRPr lang="en-GB" sz="138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6606" y="33211478"/>
            <a:ext cx="8534400" cy="6021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0859006" y="38618767"/>
            <a:ext cx="783579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Final tunnel circumference will depend 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Physics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Geology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Minimization of cost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234174"/>
                  </p:ext>
                </p:extLst>
              </p:nvPr>
            </p:nvGraphicFramePr>
            <p:xfrm>
              <a:off x="1347103" y="35669056"/>
              <a:ext cx="7924801" cy="3566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729668"/>
                    <a:gridCol w="1254993"/>
                    <a:gridCol w="1313380"/>
                    <a:gridCol w="1313380"/>
                    <a:gridCol w="1313380"/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ECM Energy [GeV]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45.5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80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Collision scheme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Head-on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Crab waist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Head-on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Crab waist</a:t>
                          </a: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N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p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[10</a:t>
                          </a:r>
                          <a:r>
                            <a:rPr lang="en-GB" sz="1800" b="1" baseline="30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11</a:t>
                          </a:r>
                          <a:r>
                            <a:rPr lang="en-GB" sz="1800" b="1" baseline="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1.8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0.7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θ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</a:t>
                          </a:r>
                          <a:r>
                            <a:rPr lang="en-GB" sz="1800" b="1" dirty="0" err="1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mrad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σ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z </a:t>
                          </a:r>
                          <a:r>
                            <a:rPr lang="en-GB" sz="1800" b="1" baseline="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(SR/total) [mm]</a:t>
                          </a:r>
                          <a:endParaRPr lang="en-GB" sz="1800" b="1" baseline="-25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1.6/3.0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2.8/7.6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1.0/1.8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4.1/11.6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ε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x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[nm]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29.2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0.14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3.3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0.44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marL="0" marR="0" indent="0" algn="l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ε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y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[pm]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60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7.0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marL="0" marR="0" indent="0" algn="l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l-GR" sz="2000" b="1" i="1" smtClean="0">
                                  <a:latin typeface="Cambria Math"/>
                                  <a:ea typeface="Verdana" panose="020B0604030504040204" pitchFamily="34" charset="0"/>
                                  <a:cs typeface="Verdana" panose="020B0604030504040204" pitchFamily="34" charset="0"/>
                                </a:rPr>
                                <m:t>𝝃</m:t>
                              </m:r>
                              <m:r>
                                <a:rPr lang="en-GB" sz="2000" b="1" i="1" baseline="-25000" smtClean="0">
                                  <a:latin typeface="Cambria Math"/>
                                  <a:ea typeface="Verdana" panose="020B0604030504040204" pitchFamily="34" charset="0"/>
                                  <a:cs typeface="Verdana" panose="020B0604030504040204" pitchFamily="34" charset="0"/>
                                </a:rPr>
                                <m:t>𝒙</m:t>
                              </m:r>
                              <m:r>
                                <a:rPr lang="en-GB" sz="2000" b="1" i="1" smtClean="0">
                                  <a:latin typeface="Cambria Math"/>
                                  <a:ea typeface="Verdana" panose="020B0604030504040204" pitchFamily="34" charset="0"/>
                                  <a:cs typeface="Verdana" panose="020B0604030504040204" pitchFamily="34" charset="0"/>
                                </a:rPr>
                                <m:t>/</m:t>
                              </m:r>
                              <m:r>
                                <a:rPr lang="el-GR" sz="2000" b="1" i="1" smtClean="0">
                                  <a:latin typeface="Cambria Math"/>
                                  <a:ea typeface="Verdana" panose="020B0604030504040204" pitchFamily="34" charset="0"/>
                                  <a:cs typeface="Verdana" panose="020B0604030504040204" pitchFamily="34" charset="0"/>
                                </a:rPr>
                                <m:t>𝝃</m:t>
                              </m:r>
                              <m:r>
                                <a:rPr lang="en-GB" sz="2000" b="1" i="1" baseline="-25000" smtClean="0">
                                  <a:latin typeface="Cambria Math"/>
                                  <a:ea typeface="Verdana" panose="020B0604030504040204" pitchFamily="34" charset="0"/>
                                  <a:cs typeface="Verdana" panose="020B0604030504040204" pitchFamily="34" charset="0"/>
                                </a:rPr>
                                <m:t>𝒚</m:t>
                              </m:r>
                            </m:oMath>
                          </a14:m>
                          <a:r>
                            <a:rPr lang="en-GB" sz="20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</a:t>
                          </a:r>
                          <a:endParaRPr lang="en-GB" sz="2000" b="1" baseline="-25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0.03/0.03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0.02/0.14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0.06/0.06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0.02/0.20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20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Script MT Bold"/>
                            </a:rPr>
                            <a:t>L 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[10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34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cm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-1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s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-1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i="0" u="none" strike="noStrike" dirty="0">
                            <a:solidFill>
                              <a:schemeClr val="tx1"/>
                            </a:solidFill>
                            <a:effectLst/>
                            <a:latin typeface="Script MT Bold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17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180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13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45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234174"/>
                  </p:ext>
                </p:extLst>
              </p:nvPr>
            </p:nvGraphicFramePr>
            <p:xfrm>
              <a:off x="1347103" y="35669056"/>
              <a:ext cx="7924801" cy="3566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729668"/>
                    <a:gridCol w="1254993"/>
                    <a:gridCol w="1313380"/>
                    <a:gridCol w="1313380"/>
                    <a:gridCol w="1313380"/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ECM Energy [GeV]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45.5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80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Collision scheme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Head-on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Crab waist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Head-on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Crab waist</a:t>
                          </a: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N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p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[10</a:t>
                          </a:r>
                          <a:r>
                            <a:rPr lang="en-GB" sz="1800" b="1" baseline="30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11</a:t>
                          </a:r>
                          <a:r>
                            <a:rPr lang="en-GB" sz="1800" b="1" baseline="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1.8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0.7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θ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</a:t>
                          </a:r>
                          <a:r>
                            <a:rPr lang="en-GB" sz="1800" b="1" dirty="0" err="1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mrad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σ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z </a:t>
                          </a:r>
                          <a:r>
                            <a:rPr lang="en-GB" sz="1800" b="1" baseline="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(SR/total) [mm]</a:t>
                          </a:r>
                          <a:endParaRPr lang="en-GB" sz="1800" b="1" baseline="-25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1.6/3.0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2.8/7.6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1.0/1.8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4.1/11.6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ε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x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[nm]</a:t>
                          </a:r>
                          <a:endParaRPr lang="en-GB" sz="1800" b="1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29.2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0.14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3.3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0.44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marL="0" marR="0" indent="0" algn="l" defTabSz="4175882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ε</a:t>
                          </a:r>
                          <a:r>
                            <a:rPr lang="en-GB" sz="1800" b="1" baseline="-25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y</a:t>
                          </a:r>
                          <a:r>
                            <a:rPr lang="en-GB" sz="1800" b="1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[pm]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60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7.0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1.0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10"/>
                          <a:stretch>
                            <a:fillRect l="-223" t="-707692" r="-190179" b="-1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0.03/0.03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0.02/0.14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0.06/0.06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0.02/0.20</a:t>
                          </a:r>
                          <a:endParaRPr lang="en-GB" sz="16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20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Script MT Bold"/>
                            </a:rPr>
                            <a:t>L 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[10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34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 cm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-1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s</a:t>
                          </a:r>
                          <a:r>
                            <a:rPr lang="en-GB" sz="1800" b="1" i="0" u="none" strike="noStrike" baseline="30000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-1</a:t>
                          </a:r>
                          <a:r>
                            <a:rPr lang="en-GB" sz="1800" b="1" i="0" u="none" strike="noStrike" dirty="0" smtClean="0">
                              <a:solidFill>
                                <a:schemeClr val="tx1"/>
                              </a:solidFill>
                              <a:effectLst/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]</a:t>
                          </a:r>
                          <a:endParaRPr lang="en-GB" sz="1800" b="1" i="0" u="none" strike="noStrike" dirty="0">
                            <a:solidFill>
                              <a:schemeClr val="tx1"/>
                            </a:solidFill>
                            <a:effectLst/>
                            <a:latin typeface="Script MT Bold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17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180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13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 smtClean="0">
                              <a:latin typeface="Verdana" panose="020B0604030504040204" pitchFamily="34" charset="0"/>
                              <a:ea typeface="Verdana" panose="020B0604030504040204" pitchFamily="34" charset="0"/>
                              <a:cs typeface="Verdana" panose="020B0604030504040204" pitchFamily="34" charset="0"/>
                            </a:rPr>
                            <a:t>45</a:t>
                          </a:r>
                          <a:endParaRPr lang="en-GB" sz="2000" dirty="0">
                            <a:latin typeface="Verdana" panose="020B0604030504040204" pitchFamily="34" charset="0"/>
                            <a:ea typeface="Verdana" panose="020B0604030504040204" pitchFamily="34" charset="0"/>
                            <a:cs typeface="Verdana" panose="020B0604030504040204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117" name="AutoShape 107"/>
          <p:cNvSpPr>
            <a:spLocks noChangeArrowheads="1"/>
          </p:cNvSpPr>
          <p:nvPr/>
        </p:nvSpPr>
        <p:spPr bwMode="auto">
          <a:xfrm>
            <a:off x="10337006" y="22011481"/>
            <a:ext cx="9601200" cy="9296400"/>
          </a:xfrm>
          <a:prstGeom prst="roundRect">
            <a:avLst>
              <a:gd name="adj" fmla="val 3620"/>
            </a:avLst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  <p:txBody>
          <a:bodyPr wrap="none" lIns="96606" tIns="48303" rIns="96606" bIns="48303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0946606" y="22240081"/>
            <a:ext cx="80880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Beamstrahlung: a limitation at high energies</a:t>
            </a:r>
            <a:endParaRPr lang="en-GB" sz="36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0946606" y="23540938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Beamstrahlung limits the performance of a circular collider due to beam lifetimes becoming too short. Above a certain energy, it does not allow the machine to run at its theoretical beam-beam limit (red curve). For the FCC-</a:t>
            </a:r>
            <a:r>
              <a:rPr lang="en-GB" sz="2400" dirty="0" err="1" smtClean="0"/>
              <a:t>ee</a:t>
            </a:r>
            <a:r>
              <a:rPr lang="en-GB" sz="2400" dirty="0" smtClean="0"/>
              <a:t> parameters, with a momentum acceptance of 2% and beam lifetimes of 300 s (black curve) this crossover is above 120GeV, so only the </a:t>
            </a:r>
            <a:r>
              <a:rPr lang="en-GB" sz="2400" dirty="0" err="1" smtClean="0"/>
              <a:t>tt</a:t>
            </a:r>
            <a:r>
              <a:rPr lang="en-GB" sz="2400" dirty="0" smtClean="0"/>
              <a:t> running is affected.</a:t>
            </a:r>
            <a:endParaRPr lang="en-GB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5206" y="26354881"/>
            <a:ext cx="7859486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5166</TotalTime>
  <Words>934</Words>
  <Application>Microsoft Office PowerPoint</Application>
  <PresentationFormat>Custom</PresentationFormat>
  <Paragraphs>279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cscheuer</dc:creator>
  <cp:lastModifiedBy>m Koratzinos</cp:lastModifiedBy>
  <cp:revision>236</cp:revision>
  <dcterms:created xsi:type="dcterms:W3CDTF">2008-05-22T16:09:13Z</dcterms:created>
  <dcterms:modified xsi:type="dcterms:W3CDTF">2014-06-27T21:44:47Z</dcterms:modified>
</cp:coreProperties>
</file>