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132" autoAdjust="0"/>
    <p:restoredTop sz="94660"/>
  </p:normalViewPr>
  <p:slideViewPr>
    <p:cSldViewPr>
      <p:cViewPr>
        <p:scale>
          <a:sx n="100" d="100"/>
          <a:sy n="100" d="100"/>
        </p:scale>
        <p:origin x="-894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17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467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20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2064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75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359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835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62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363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901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BBB35-25BC-490B-8178-96352F852BB5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8E1C0-84BF-4A0E-993D-C5C4682AB6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31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hla.ganbarova@cern.ch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1214422"/>
            <a:ext cx="9144000" cy="49244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300" b="1" dirty="0" err="1" smtClean="0">
                <a:solidFill>
                  <a:schemeClr val="bg1"/>
                </a:solidFill>
                <a:latin typeface="Adobe Myungjo Std M" pitchFamily="18" charset="-128"/>
                <a:ea typeface="Adobe Myungjo Std M" pitchFamily="18" charset="-128"/>
                <a:cs typeface="Lucida Sans Unicode" pitchFamily="34" charset="0"/>
              </a:rPr>
              <a:t>Pseudorapidity</a:t>
            </a:r>
            <a:r>
              <a:rPr lang="en-US" sz="1300" b="1" dirty="0" smtClean="0">
                <a:solidFill>
                  <a:schemeClr val="bg1"/>
                </a:solidFill>
                <a:latin typeface="Adobe Myungjo Std M" pitchFamily="18" charset="-128"/>
                <a:ea typeface="Adobe Myungjo Std M" pitchFamily="18" charset="-128"/>
                <a:cs typeface="Lucida Sans Unicode" pitchFamily="34" charset="0"/>
              </a:rPr>
              <a:t> </a:t>
            </a:r>
            <a:r>
              <a:rPr lang="en-US" sz="1300" b="1" dirty="0">
                <a:solidFill>
                  <a:schemeClr val="bg1"/>
                </a:solidFill>
                <a:latin typeface="Adobe Myungjo Std M" pitchFamily="18" charset="-128"/>
                <a:ea typeface="Adobe Myungjo Std M" pitchFamily="18" charset="-128"/>
                <a:cs typeface="Lucida Sans Unicode" pitchFamily="34" charset="0"/>
              </a:rPr>
              <a:t>spectra of secondary particles </a:t>
            </a:r>
            <a:endParaRPr lang="en-US" sz="1300" b="1" dirty="0" smtClean="0">
              <a:solidFill>
                <a:schemeClr val="bg1"/>
              </a:solidFill>
              <a:latin typeface="Adobe Myungjo Std M" pitchFamily="18" charset="-128"/>
              <a:ea typeface="Adobe Myungjo Std M" pitchFamily="18" charset="-128"/>
              <a:cs typeface="Lucida Sans Unicode" pitchFamily="34" charset="0"/>
            </a:endParaRPr>
          </a:p>
          <a:p>
            <a:pPr algn="just"/>
            <a:r>
              <a:rPr lang="en-US" sz="1300" b="1" dirty="0" smtClean="0">
                <a:solidFill>
                  <a:schemeClr val="bg1"/>
                </a:solidFill>
                <a:latin typeface="Adobe Myungjo Std M" pitchFamily="18" charset="-128"/>
                <a:ea typeface="Adobe Myungjo Std M" pitchFamily="18" charset="-128"/>
                <a:cs typeface="Lucida Sans Unicode" pitchFamily="34" charset="0"/>
              </a:rPr>
              <a:t>emitted </a:t>
            </a:r>
            <a:r>
              <a:rPr lang="en-US" sz="1300" b="1" dirty="0">
                <a:solidFill>
                  <a:schemeClr val="bg1"/>
                </a:solidFill>
                <a:latin typeface="Adobe Myungjo Std M" pitchFamily="18" charset="-128"/>
                <a:ea typeface="Adobe Myungjo Std M" pitchFamily="18" charset="-128"/>
                <a:cs typeface="Lucida Sans Unicode" pitchFamily="34" charset="0"/>
              </a:rPr>
              <a:t>in the relativistic nucleus-nucleus collisions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7544" y="1918566"/>
            <a:ext cx="2016224" cy="4725144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100" dirty="0"/>
              <a:t>We discuss new results connected with more detail structure of the </a:t>
            </a:r>
            <a:r>
              <a:rPr lang="en-US" sz="1100" dirty="0" err="1"/>
              <a:t>pseudorapidity</a:t>
            </a:r>
            <a:r>
              <a:rPr lang="en-US" sz="1100" dirty="0"/>
              <a:t> spectra of charged relativistic particles with </a:t>
            </a:r>
            <a:r>
              <a:rPr lang="en-US" sz="1100" dirty="0" smtClean="0">
                <a:sym typeface="Symbol"/>
              </a:rPr>
              <a:t></a:t>
            </a:r>
            <a:r>
              <a:rPr lang="en-US" sz="1100" dirty="0" smtClean="0"/>
              <a:t> </a:t>
            </a:r>
            <a:r>
              <a:rPr lang="en-US" sz="1100" dirty="0"/>
              <a:t>&gt; 0.7 produced in Si (at energy 4 A </a:t>
            </a:r>
            <a:r>
              <a:rPr lang="en-US" sz="1100" dirty="0" err="1"/>
              <a:t>GeV</a:t>
            </a:r>
            <a:r>
              <a:rPr lang="en-US" sz="1100" dirty="0"/>
              <a:t> and 14 A </a:t>
            </a:r>
            <a:r>
              <a:rPr lang="en-US" sz="1100" dirty="0" err="1"/>
              <a:t>GeV</a:t>
            </a:r>
            <a:r>
              <a:rPr lang="en-US" sz="1100" dirty="0"/>
              <a:t>), Au (at energy 11.6 A </a:t>
            </a:r>
            <a:r>
              <a:rPr lang="en-US" sz="1100" dirty="0" err="1"/>
              <a:t>GeV</a:t>
            </a:r>
            <a:r>
              <a:rPr lang="en-US" sz="1100" dirty="0"/>
              <a:t>) and </a:t>
            </a:r>
            <a:r>
              <a:rPr lang="en-US" sz="1100" dirty="0" err="1"/>
              <a:t>Pb+Em</a:t>
            </a:r>
            <a:r>
              <a:rPr lang="en-US" sz="1100" dirty="0"/>
              <a:t> (at energy 158 A </a:t>
            </a:r>
            <a:r>
              <a:rPr lang="en-US" sz="1100" dirty="0" err="1"/>
              <a:t>GeV</a:t>
            </a:r>
            <a:r>
              <a:rPr lang="en-US" sz="1100" dirty="0"/>
              <a:t>) reactions. The relativistic nucleus beams were obtained from AGS and SPS machines. The </a:t>
            </a:r>
            <a:r>
              <a:rPr lang="en-US" sz="1100" dirty="0" err="1"/>
              <a:t>pseudorapidity</a:t>
            </a:r>
            <a:r>
              <a:rPr lang="en-US" sz="1100" dirty="0"/>
              <a:t> spectra were analyzed using Maximum Entropy Methods. The number of fast target protons: g-particles are used to fix the centrality of collisions. Using the method we found some selected </a:t>
            </a:r>
            <a:r>
              <a:rPr lang="en-US" sz="1100" dirty="0" err="1"/>
              <a:t>pseudorapidity</a:t>
            </a:r>
            <a:r>
              <a:rPr lang="en-US" sz="1100" dirty="0"/>
              <a:t> values – nontrivial structure, the number of which depends on energy; increases from 2 to 4 with energy.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83768" y="1919136"/>
            <a:ext cx="2195736" cy="465313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000" dirty="0" smtClean="0"/>
          </a:p>
          <a:p>
            <a:pPr algn="just"/>
            <a:endParaRPr lang="en-US" sz="1000" dirty="0" smtClean="0"/>
          </a:p>
          <a:p>
            <a:pPr algn="just"/>
            <a:endParaRPr lang="en-US" sz="1000" dirty="0" smtClean="0"/>
          </a:p>
          <a:p>
            <a:pPr algn="just"/>
            <a:r>
              <a:rPr lang="en-US" sz="1000" dirty="0" smtClean="0"/>
              <a:t>The </a:t>
            </a:r>
            <a:r>
              <a:rPr lang="en-US" sz="1000" dirty="0"/>
              <a:t>stacks of </a:t>
            </a:r>
            <a:r>
              <a:rPr lang="en-US" sz="1000" i="1" dirty="0"/>
              <a:t>NIKFI BR- </a:t>
            </a:r>
            <a:r>
              <a:rPr lang="en-US" sz="1000" dirty="0"/>
              <a:t>2 nuclear emulsions were irradiated horizontally by </a:t>
            </a:r>
            <a:r>
              <a:rPr lang="en-US" sz="1000" baseline="30000" dirty="0"/>
              <a:t>28</a:t>
            </a:r>
            <a:r>
              <a:rPr lang="en-US" sz="1000" i="1" dirty="0"/>
              <a:t>Si </a:t>
            </a:r>
            <a:r>
              <a:rPr lang="en-US" sz="1000" dirty="0"/>
              <a:t>beam at 4 </a:t>
            </a:r>
            <a:r>
              <a:rPr lang="en-US" sz="1000" dirty="0" smtClean="0"/>
              <a:t> </a:t>
            </a:r>
            <a:r>
              <a:rPr lang="en-US" sz="1000" dirty="0"/>
              <a:t>and 14 A </a:t>
            </a:r>
            <a:r>
              <a:rPr lang="en-US" sz="1000" dirty="0" err="1"/>
              <a:t>GeV</a:t>
            </a:r>
            <a:r>
              <a:rPr lang="en-US" sz="1000" dirty="0"/>
              <a:t> </a:t>
            </a:r>
            <a:r>
              <a:rPr lang="en-US" sz="1000" dirty="0" smtClean="0"/>
              <a:t>, </a:t>
            </a:r>
            <a:r>
              <a:rPr lang="en-US" sz="1000" dirty="0"/>
              <a:t>by </a:t>
            </a:r>
            <a:r>
              <a:rPr lang="en-US" sz="1000" baseline="30000" dirty="0"/>
              <a:t>208</a:t>
            </a:r>
            <a:r>
              <a:rPr lang="en-US" sz="1000" i="1" dirty="0"/>
              <a:t>Pb </a:t>
            </a:r>
            <a:r>
              <a:rPr lang="en-US" sz="1000" dirty="0"/>
              <a:t>beam at 158 </a:t>
            </a:r>
            <a:r>
              <a:rPr lang="en-US" sz="1000" i="1" dirty="0"/>
              <a:t>A </a:t>
            </a:r>
            <a:r>
              <a:rPr lang="en-US" sz="1000" i="1" dirty="0" err="1"/>
              <a:t>GeV</a:t>
            </a:r>
            <a:r>
              <a:rPr lang="en-US" sz="1000" i="1" dirty="0"/>
              <a:t>/c </a:t>
            </a:r>
            <a:r>
              <a:rPr lang="en-US" sz="1000" dirty="0" smtClean="0"/>
              <a:t>(</a:t>
            </a:r>
            <a:r>
              <a:rPr lang="en-US" sz="1000" i="1" dirty="0" smtClean="0"/>
              <a:t>EMU</a:t>
            </a:r>
            <a:r>
              <a:rPr lang="en-US" sz="1000" dirty="0" smtClean="0"/>
              <a:t>12 at </a:t>
            </a:r>
            <a:r>
              <a:rPr lang="en-US" sz="1000" dirty="0"/>
              <a:t>the </a:t>
            </a:r>
            <a:r>
              <a:rPr lang="en-US" sz="1000" i="1" dirty="0"/>
              <a:t>CERN SPS </a:t>
            </a:r>
            <a:r>
              <a:rPr lang="en-US" sz="1000" dirty="0" smtClean="0"/>
              <a:t>) </a:t>
            </a:r>
            <a:r>
              <a:rPr lang="en-US" sz="1000" dirty="0"/>
              <a:t>and by </a:t>
            </a:r>
            <a:r>
              <a:rPr lang="en-US" sz="1000" baseline="30000" dirty="0"/>
              <a:t>197</a:t>
            </a:r>
            <a:r>
              <a:rPr lang="en-US" sz="1000" i="1" dirty="0"/>
              <a:t>Au </a:t>
            </a:r>
            <a:r>
              <a:rPr lang="en-US" sz="1000" dirty="0"/>
              <a:t>beam at 11.6 </a:t>
            </a:r>
            <a:r>
              <a:rPr lang="en-US" sz="1000" i="1" dirty="0"/>
              <a:t>A </a:t>
            </a:r>
            <a:r>
              <a:rPr lang="en-US" sz="1000" i="1" dirty="0" err="1"/>
              <a:t>GeV</a:t>
            </a:r>
            <a:r>
              <a:rPr lang="en-US" sz="1000" i="1" dirty="0"/>
              <a:t>=c </a:t>
            </a:r>
            <a:r>
              <a:rPr lang="en-US" sz="1000" dirty="0"/>
              <a:t>(Experiment </a:t>
            </a:r>
            <a:r>
              <a:rPr lang="en-US" sz="1000" i="1" dirty="0"/>
              <a:t>E</a:t>
            </a:r>
            <a:r>
              <a:rPr lang="en-US" sz="1000" dirty="0"/>
              <a:t>863 at </a:t>
            </a:r>
            <a:r>
              <a:rPr lang="en-US" sz="1000" i="1" dirty="0"/>
              <a:t>BNL AGS </a:t>
            </a:r>
            <a:r>
              <a:rPr lang="en-US" sz="1000" dirty="0" smtClean="0"/>
              <a:t>). Secondary </a:t>
            </a:r>
            <a:r>
              <a:rPr lang="en-US" sz="1000" dirty="0"/>
              <a:t>charged particles used in this study were classified into the (1) relativistic (shower) </a:t>
            </a:r>
            <a:r>
              <a:rPr lang="en-US" sz="1000" i="1" dirty="0"/>
              <a:t>s</a:t>
            </a:r>
            <a:r>
              <a:rPr lang="en-US" sz="1000" dirty="0"/>
              <a:t>-particles (</a:t>
            </a:r>
            <a:r>
              <a:rPr lang="en-US" sz="1000" i="1" dirty="0"/>
              <a:t>Ns</a:t>
            </a:r>
            <a:r>
              <a:rPr lang="en-US" sz="1000" dirty="0"/>
              <a:t>), fast singly charged particles with </a:t>
            </a:r>
            <a:r>
              <a:rPr lang="en-US" sz="1000" dirty="0" smtClean="0">
                <a:sym typeface="Symbol"/>
              </a:rPr>
              <a:t></a:t>
            </a:r>
            <a:r>
              <a:rPr lang="en-US" sz="1000" dirty="0" smtClean="0"/>
              <a:t>&gt;</a:t>
            </a:r>
            <a:r>
              <a:rPr lang="en-US" sz="1000" dirty="0"/>
              <a:t>0</a:t>
            </a:r>
            <a:r>
              <a:rPr lang="en-US" sz="1000" i="1" dirty="0"/>
              <a:t>.</a:t>
            </a:r>
            <a:r>
              <a:rPr lang="en-US" sz="1000" dirty="0"/>
              <a:t>7. </a:t>
            </a:r>
            <a:r>
              <a:rPr lang="en-US" sz="1000" dirty="0" smtClean="0"/>
              <a:t>(</a:t>
            </a:r>
            <a:r>
              <a:rPr lang="en-US" sz="1000" dirty="0"/>
              <a:t>2) fast target fragments, </a:t>
            </a:r>
            <a:r>
              <a:rPr lang="en-US" sz="1000" i="1" dirty="0"/>
              <a:t>g</a:t>
            </a:r>
            <a:r>
              <a:rPr lang="en-US" sz="1000" dirty="0"/>
              <a:t>-particles (</a:t>
            </a:r>
            <a:r>
              <a:rPr lang="en-US" sz="1000" i="1" dirty="0"/>
              <a:t>Ng</a:t>
            </a:r>
            <a:r>
              <a:rPr lang="en-US" sz="1000" dirty="0"/>
              <a:t>), with </a:t>
            </a:r>
            <a:r>
              <a:rPr lang="en-US" sz="1000" dirty="0" smtClean="0"/>
              <a:t>0</a:t>
            </a:r>
            <a:r>
              <a:rPr lang="en-US" sz="1000" i="1" dirty="0" smtClean="0"/>
              <a:t>.</a:t>
            </a:r>
            <a:r>
              <a:rPr lang="en-US" sz="1000" dirty="0" smtClean="0"/>
              <a:t>23&lt;</a:t>
            </a:r>
            <a:r>
              <a:rPr lang="en-US" sz="1000" dirty="0" smtClean="0">
                <a:sym typeface="Symbol"/>
              </a:rPr>
              <a:t>  </a:t>
            </a:r>
            <a:r>
              <a:rPr lang="en-US" sz="1000" dirty="0" smtClean="0"/>
              <a:t>&lt; 0</a:t>
            </a:r>
            <a:r>
              <a:rPr lang="en-US" sz="1000" i="1" dirty="0" smtClean="0"/>
              <a:t>.</a:t>
            </a:r>
            <a:r>
              <a:rPr lang="en-US" sz="1000" dirty="0" smtClean="0"/>
              <a:t>7. </a:t>
            </a:r>
            <a:r>
              <a:rPr lang="en-US" sz="1000" dirty="0"/>
              <a:t>In this work we have analyzed 1322 </a:t>
            </a:r>
            <a:r>
              <a:rPr lang="en-US" sz="1000" i="1" dirty="0" err="1"/>
              <a:t>Si+Em</a:t>
            </a:r>
            <a:r>
              <a:rPr lang="en-US" sz="1000" i="1" dirty="0"/>
              <a:t> (at 4 </a:t>
            </a:r>
            <a:r>
              <a:rPr lang="en-US" sz="1000" i="1" dirty="0" err="1"/>
              <a:t>AGeV</a:t>
            </a:r>
            <a:r>
              <a:rPr lang="en-US" sz="1000" i="1" dirty="0"/>
              <a:t>) </a:t>
            </a:r>
            <a:r>
              <a:rPr lang="en-US" sz="1000" dirty="0"/>
              <a:t>, 1093 </a:t>
            </a:r>
            <a:r>
              <a:rPr lang="en-US" sz="1000" i="1" dirty="0" err="1"/>
              <a:t>Si+Em</a:t>
            </a:r>
            <a:r>
              <a:rPr lang="en-US" sz="1000" i="1" dirty="0"/>
              <a:t> (at 14 </a:t>
            </a:r>
            <a:r>
              <a:rPr lang="en-US" sz="1000" i="1" dirty="0" err="1"/>
              <a:t>AGeV</a:t>
            </a:r>
            <a:r>
              <a:rPr lang="en-US" sz="1000" i="1" dirty="0"/>
              <a:t>)</a:t>
            </a:r>
            <a:r>
              <a:rPr lang="en-US" sz="1000" dirty="0"/>
              <a:t>, 628 </a:t>
            </a:r>
            <a:r>
              <a:rPr lang="en-US" sz="1000" i="1" dirty="0" err="1"/>
              <a:t>Pb</a:t>
            </a:r>
            <a:r>
              <a:rPr lang="en-US" sz="1000" dirty="0" err="1"/>
              <a:t>+</a:t>
            </a:r>
            <a:r>
              <a:rPr lang="en-US" sz="1000" i="1" dirty="0" err="1"/>
              <a:t>Em</a:t>
            </a:r>
            <a:r>
              <a:rPr lang="en-US" sz="1000" i="1" dirty="0"/>
              <a:t> </a:t>
            </a:r>
            <a:r>
              <a:rPr lang="en-US" sz="1000" dirty="0"/>
              <a:t>and 1185 </a:t>
            </a:r>
            <a:r>
              <a:rPr lang="en-US" sz="1000" i="1" dirty="0" err="1"/>
              <a:t>Au</a:t>
            </a:r>
            <a:r>
              <a:rPr lang="en-US" sz="1000" dirty="0" err="1"/>
              <a:t>+</a:t>
            </a:r>
            <a:r>
              <a:rPr lang="en-US" sz="1000" i="1" dirty="0" err="1"/>
              <a:t>Em</a:t>
            </a:r>
            <a:r>
              <a:rPr lang="en-US" sz="1000" i="1" dirty="0"/>
              <a:t> </a:t>
            </a:r>
            <a:r>
              <a:rPr lang="en-US" sz="1000" dirty="0"/>
              <a:t>collisions found by the along the track scanning</a:t>
            </a:r>
            <a:r>
              <a:rPr lang="en-US" sz="1000" dirty="0" smtClean="0"/>
              <a:t>.</a:t>
            </a:r>
          </a:p>
          <a:p>
            <a:pPr algn="just"/>
            <a:endParaRPr lang="en-US" sz="1000" dirty="0" smtClean="0"/>
          </a:p>
          <a:p>
            <a:pPr algn="just"/>
            <a:endParaRPr lang="en-US" sz="1000" dirty="0"/>
          </a:p>
          <a:p>
            <a:pPr algn="just"/>
            <a:endParaRPr lang="en-US" sz="1000" dirty="0" smtClean="0"/>
          </a:p>
          <a:p>
            <a:pPr algn="just"/>
            <a:endParaRPr lang="en-US" sz="1000" dirty="0" smtClean="0"/>
          </a:p>
          <a:p>
            <a:pPr algn="just"/>
            <a:endParaRPr lang="en-US" sz="1000" dirty="0"/>
          </a:p>
          <a:p>
            <a:pPr algn="just"/>
            <a:endParaRPr lang="en-US" sz="1000" dirty="0"/>
          </a:p>
          <a:p>
            <a:pPr algn="just"/>
            <a:endParaRPr lang="en-US" sz="1000" dirty="0" smtClean="0"/>
          </a:p>
          <a:p>
            <a:pPr algn="just"/>
            <a:endParaRPr lang="en-US" sz="1000" dirty="0"/>
          </a:p>
          <a:p>
            <a:pPr algn="just"/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4716016" y="1857364"/>
            <a:ext cx="2051720" cy="4735017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200" dirty="0"/>
          </a:p>
          <a:p>
            <a:pPr algn="just"/>
            <a:r>
              <a:rPr lang="it-IT" sz="1600" b="1" dirty="0" smtClean="0"/>
              <a:t>          Method:</a:t>
            </a:r>
            <a:endParaRPr lang="it-IT" sz="1200" b="1" dirty="0" smtClean="0"/>
          </a:p>
          <a:p>
            <a:pPr algn="just"/>
            <a:r>
              <a:rPr lang="it-IT" sz="1200" dirty="0" smtClean="0"/>
              <a:t>Pseudorapidity </a:t>
            </a:r>
            <a:r>
              <a:rPr lang="it-IT" sz="1200" dirty="0"/>
              <a:t>distributions were considered in the framework of </a:t>
            </a:r>
            <a:r>
              <a:rPr lang="it-IT" sz="1200" dirty="0" smtClean="0"/>
              <a:t>the</a:t>
            </a:r>
          </a:p>
          <a:p>
            <a:pPr algn="just"/>
            <a:endParaRPr lang="en-US" sz="1200" dirty="0"/>
          </a:p>
          <a:p>
            <a:pPr algn="just"/>
            <a:r>
              <a:rPr lang="it-IT" sz="1200" dirty="0"/>
              <a:t>(</a:t>
            </a:r>
            <a:r>
              <a:rPr lang="it-IT" sz="1200" i="1" dirty="0"/>
              <a:t>i=1,…M</a:t>
            </a:r>
            <a:r>
              <a:rPr lang="it-IT" sz="1200" dirty="0"/>
              <a:t>)  model, where </a:t>
            </a:r>
            <a:r>
              <a:rPr lang="it-IT" sz="1200" i="1" dirty="0"/>
              <a:t>s</a:t>
            </a:r>
            <a:r>
              <a:rPr lang="it-IT" sz="1200" dirty="0"/>
              <a:t> is the estimation of the </a:t>
            </a:r>
            <a:r>
              <a:rPr lang="it-IT" sz="1200" i="1" dirty="0"/>
              <a:t>z-</a:t>
            </a:r>
            <a:r>
              <a:rPr lang="it-IT" sz="1200" dirty="0"/>
              <a:t>distribution</a:t>
            </a:r>
            <a:r>
              <a:rPr lang="it-IT" sz="1200" i="1" dirty="0"/>
              <a:t> </a:t>
            </a:r>
            <a:r>
              <a:rPr lang="it-IT" sz="1200" dirty="0"/>
              <a:t>(smoothed</a:t>
            </a:r>
            <a:r>
              <a:rPr lang="it-IT" sz="1200" i="1" dirty="0"/>
              <a:t> </a:t>
            </a:r>
            <a:r>
              <a:rPr lang="it-IT" sz="1200" dirty="0"/>
              <a:t>distribution) of the  </a:t>
            </a:r>
            <a:r>
              <a:rPr lang="it-IT" sz="1200" i="1" dirty="0">
                <a:sym typeface="Symbol"/>
              </a:rPr>
              <a:t></a:t>
            </a:r>
            <a:r>
              <a:rPr lang="it-IT" sz="1200" dirty="0"/>
              <a:t>-spectra with the smoothed fluctuations,  </a:t>
            </a:r>
            <a:r>
              <a:rPr lang="it-IT" sz="1200" i="1" dirty="0"/>
              <a:t>h</a:t>
            </a:r>
            <a:r>
              <a:rPr lang="it-IT" sz="1200" dirty="0"/>
              <a:t> is the blurring function, </a:t>
            </a:r>
            <a:r>
              <a:rPr lang="it-IT" sz="1200" i="1" dirty="0"/>
              <a:t>n</a:t>
            </a:r>
            <a:r>
              <a:rPr lang="it-IT" sz="1200" dirty="0"/>
              <a:t> is the additive noise,  </a:t>
            </a:r>
            <a:r>
              <a:rPr lang="it-IT" sz="1200" i="1" dirty="0"/>
              <a:t>f </a:t>
            </a:r>
            <a:r>
              <a:rPr lang="it-IT" sz="1200" dirty="0"/>
              <a:t>is the estimation of the distribution which defines the structure of </a:t>
            </a:r>
            <a:r>
              <a:rPr lang="it-IT" sz="1200" i="1" dirty="0"/>
              <a:t>z</a:t>
            </a:r>
            <a:r>
              <a:rPr lang="it-IT" sz="1200" dirty="0"/>
              <a:t>-distribution  and </a:t>
            </a:r>
            <a:r>
              <a:rPr lang="it-IT" sz="1200" i="1" dirty="0"/>
              <a:t>M</a:t>
            </a:r>
            <a:r>
              <a:rPr lang="it-IT" sz="1200" dirty="0"/>
              <a:t> is the number of steps in the histogram</a:t>
            </a:r>
            <a:r>
              <a:rPr lang="it-IT" sz="1200" dirty="0" smtClean="0"/>
              <a:t>.</a:t>
            </a:r>
          </a:p>
          <a:p>
            <a:pPr algn="just"/>
            <a:endParaRPr lang="it-IT" sz="1200" dirty="0" smtClean="0"/>
          </a:p>
          <a:p>
            <a:pPr algn="just"/>
            <a:endParaRPr lang="it-IT" sz="1200" dirty="0"/>
          </a:p>
          <a:p>
            <a:pPr algn="just"/>
            <a:endParaRPr lang="it-IT" sz="1200" dirty="0" smtClean="0"/>
          </a:p>
          <a:p>
            <a:pPr algn="just"/>
            <a:endParaRPr lang="it-IT" sz="1200" dirty="0"/>
          </a:p>
          <a:p>
            <a:pPr algn="just"/>
            <a:endParaRPr lang="it-IT" sz="1200" dirty="0" smtClean="0"/>
          </a:p>
          <a:p>
            <a:pPr algn="just"/>
            <a:endParaRPr lang="it-IT" sz="1200" dirty="0"/>
          </a:p>
          <a:p>
            <a:pPr algn="just"/>
            <a:r>
              <a:rPr lang="it-IT" sz="1200" dirty="0" smtClean="0"/>
              <a:t>  </a:t>
            </a:r>
            <a:endParaRPr lang="en-US" sz="1200" dirty="0"/>
          </a:p>
        </p:txBody>
      </p:sp>
      <p:sp>
        <p:nvSpPr>
          <p:cNvPr id="10" name="Rounded Rectangle 9"/>
          <p:cNvSpPr/>
          <p:nvPr/>
        </p:nvSpPr>
        <p:spPr>
          <a:xfrm>
            <a:off x="6804248" y="1991144"/>
            <a:ext cx="2015208" cy="458112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it-IT" sz="1600" b="1" dirty="0" smtClean="0"/>
              <a:t>Results:</a:t>
            </a:r>
            <a:r>
              <a:rPr lang="it-IT" sz="1000" dirty="0" smtClean="0"/>
              <a:t> The </a:t>
            </a:r>
            <a:r>
              <a:rPr lang="it-IT" sz="1000" dirty="0"/>
              <a:t>method could extract some selected values for  </a:t>
            </a:r>
            <a:r>
              <a:rPr lang="it-IT" sz="1000" dirty="0">
                <a:sym typeface="Symbol"/>
              </a:rPr>
              <a:t></a:t>
            </a:r>
            <a:r>
              <a:rPr lang="it-IT" sz="1000" dirty="0"/>
              <a:t>  </a:t>
            </a:r>
            <a:r>
              <a:rPr lang="it-IT" sz="1000" dirty="0" smtClean="0"/>
              <a:t> </a:t>
            </a:r>
            <a:r>
              <a:rPr lang="it-IT" sz="1000" dirty="0"/>
              <a:t>which are very close to observed visually ones.</a:t>
            </a:r>
            <a:endParaRPr lang="en-US" sz="1000" dirty="0"/>
          </a:p>
          <a:p>
            <a:pPr algn="just"/>
            <a:r>
              <a:rPr lang="it-IT" sz="1000" dirty="0"/>
              <a:t>The number of peaks increases with energy from 2 to 4</a:t>
            </a:r>
            <a:r>
              <a:rPr lang="it-IT" sz="1000" dirty="0" smtClean="0"/>
              <a:t>.</a:t>
            </a:r>
          </a:p>
          <a:p>
            <a:pPr lvl="0" algn="just"/>
            <a:r>
              <a:rPr lang="en-US" sz="1000" dirty="0"/>
              <a:t>The fourth peak observed  in case  </a:t>
            </a:r>
            <a:r>
              <a:rPr lang="en-US" sz="1000" i="1" dirty="0" err="1"/>
              <a:t>PbEm</a:t>
            </a:r>
            <a:r>
              <a:rPr lang="en-US" sz="1000" i="1" dirty="0"/>
              <a:t> (at 158 </a:t>
            </a:r>
            <a:r>
              <a:rPr lang="en-US" sz="1000" i="1" dirty="0" err="1"/>
              <a:t>AGeV</a:t>
            </a:r>
            <a:r>
              <a:rPr lang="en-US" sz="1000" i="1" dirty="0"/>
              <a:t>)-</a:t>
            </a:r>
            <a:r>
              <a:rPr lang="en-US" sz="1000" dirty="0"/>
              <a:t>reactions for experimental events with a number of g particles </a:t>
            </a:r>
            <a:r>
              <a:rPr lang="en-US" sz="1000" i="1" dirty="0"/>
              <a:t>N</a:t>
            </a:r>
            <a:r>
              <a:rPr lang="en-US" sz="1000" i="1" baseline="-25000" dirty="0"/>
              <a:t>g</a:t>
            </a:r>
            <a:r>
              <a:rPr lang="en-US" sz="1000" i="1" dirty="0"/>
              <a:t>=15-20</a:t>
            </a:r>
            <a:r>
              <a:rPr lang="en-US" sz="1000" dirty="0"/>
              <a:t> </a:t>
            </a:r>
          </a:p>
          <a:p>
            <a:pPr lvl="0" algn="just"/>
            <a:r>
              <a:rPr lang="en-US" sz="1000" dirty="0"/>
              <a:t>For the last case the value of the </a:t>
            </a:r>
            <a:r>
              <a:rPr lang="en-US" sz="1000" i="1" dirty="0"/>
              <a:t>P4=6.3±0.2</a:t>
            </a:r>
            <a:r>
              <a:rPr lang="en-US" sz="1000" dirty="0"/>
              <a:t>, is in the stripping area of </a:t>
            </a:r>
            <a:r>
              <a:rPr lang="en-US" sz="1000" i="1" dirty="0">
                <a:sym typeface="Symbol"/>
              </a:rPr>
              <a:t></a:t>
            </a:r>
            <a:r>
              <a:rPr lang="en-US" sz="1000" dirty="0"/>
              <a:t>. But </a:t>
            </a:r>
            <a:r>
              <a:rPr lang="en-US" sz="1000" i="1" dirty="0" smtClean="0"/>
              <a:t>N</a:t>
            </a:r>
            <a:r>
              <a:rPr lang="en-US" sz="1000" i="1" baseline="-25000" dirty="0" smtClean="0"/>
              <a:t>g</a:t>
            </a:r>
            <a:r>
              <a:rPr lang="en-US" sz="1000" i="1" dirty="0" smtClean="0"/>
              <a:t>=15-20</a:t>
            </a:r>
            <a:r>
              <a:rPr lang="en-US" sz="1000" dirty="0" smtClean="0"/>
              <a:t> </a:t>
            </a:r>
            <a:r>
              <a:rPr lang="en-US" sz="1000" dirty="0"/>
              <a:t>which show that these are not stripping particles. So we support that the case may be connected with some special dynamics other than dynamics for 3 previous cases. </a:t>
            </a:r>
            <a:endParaRPr lang="it-IT" sz="1000" dirty="0" smtClean="0"/>
          </a:p>
          <a:p>
            <a:pPr lvl="0" algn="just"/>
            <a:endParaRPr lang="it-IT" sz="1000" dirty="0"/>
          </a:p>
          <a:p>
            <a:pPr lvl="0" algn="just"/>
            <a:endParaRPr lang="it-IT" sz="1000" dirty="0" smtClean="0"/>
          </a:p>
          <a:p>
            <a:pPr lvl="0" algn="just"/>
            <a:endParaRPr lang="it-IT" sz="1000" dirty="0"/>
          </a:p>
          <a:p>
            <a:pPr lvl="0" algn="just"/>
            <a:endParaRPr lang="it-IT" sz="1000" dirty="0" smtClean="0"/>
          </a:p>
          <a:p>
            <a:pPr lvl="0" algn="just"/>
            <a:endParaRPr lang="it-IT" sz="1000" dirty="0"/>
          </a:p>
          <a:p>
            <a:pPr lvl="0" algn="just"/>
            <a:endParaRPr lang="it-IT" sz="1000" dirty="0" smtClean="0"/>
          </a:p>
          <a:p>
            <a:pPr lvl="0" algn="just"/>
            <a:endParaRPr lang="it-IT" sz="1000" dirty="0"/>
          </a:p>
          <a:p>
            <a:pPr lvl="0" algn="just"/>
            <a:endParaRPr lang="it-IT" sz="1000" dirty="0" smtClean="0"/>
          </a:p>
          <a:p>
            <a:pPr lvl="0" algn="just"/>
            <a:endParaRPr lang="it-IT" sz="1000" dirty="0"/>
          </a:p>
          <a:p>
            <a:pPr lvl="0" algn="just"/>
            <a:endParaRPr lang="en-US" sz="1000" dirty="0"/>
          </a:p>
        </p:txBody>
      </p:sp>
      <p:sp>
        <p:nvSpPr>
          <p:cNvPr id="7" name="Rectangle 6"/>
          <p:cNvSpPr/>
          <p:nvPr/>
        </p:nvSpPr>
        <p:spPr>
          <a:xfrm>
            <a:off x="6516216" y="6516052"/>
            <a:ext cx="2717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hlinkClick r:id="rId3"/>
              </a:rPr>
              <a:t>shahla.ganbarov@cern.ch</a:t>
            </a:r>
            <a:r>
              <a:rPr lang="en-US" u="sng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724128" y="1214422"/>
            <a:ext cx="3419872" cy="584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u="sng" dirty="0"/>
              <a:t>Sh. </a:t>
            </a:r>
            <a:r>
              <a:rPr lang="en-US" sz="1200" b="1" u="sng" dirty="0" err="1"/>
              <a:t>Khalilova</a:t>
            </a:r>
            <a:r>
              <a:rPr lang="en-US" sz="1200" b="1" dirty="0"/>
              <a:t>, M. K. </a:t>
            </a:r>
            <a:r>
              <a:rPr lang="en-US" sz="1200" b="1" dirty="0" err="1"/>
              <a:t>Suleymanov</a:t>
            </a:r>
            <a:r>
              <a:rPr lang="en-US" sz="1200" b="1" dirty="0"/>
              <a:t>, B. Z. </a:t>
            </a:r>
            <a:r>
              <a:rPr lang="en-US" sz="1200" b="1" dirty="0" err="1"/>
              <a:t>Belashev</a:t>
            </a:r>
            <a:r>
              <a:rPr lang="en-US" sz="1200" b="1" dirty="0"/>
              <a:t> , S. </a:t>
            </a:r>
            <a:r>
              <a:rPr lang="en-US" sz="1200" b="1" dirty="0" err="1"/>
              <a:t>Vokal</a:t>
            </a:r>
            <a:r>
              <a:rPr lang="en-US" sz="1200" b="1" dirty="0"/>
              <a:t>, J. </a:t>
            </a:r>
            <a:r>
              <a:rPr lang="en-US" sz="1200" b="1" dirty="0" err="1"/>
              <a:t>Vrláková</a:t>
            </a:r>
            <a:r>
              <a:rPr lang="en-US" sz="1200" b="1" dirty="0"/>
              <a:t> , O. B. </a:t>
            </a:r>
            <a:r>
              <a:rPr lang="en-US" sz="1200" b="1" dirty="0" err="1"/>
              <a:t>Abdinov</a:t>
            </a:r>
            <a:r>
              <a:rPr lang="en-US" sz="1200" b="1" dirty="0"/>
              <a:t> , M. </a:t>
            </a:r>
            <a:r>
              <a:rPr lang="en-US" sz="1200" b="1" dirty="0" err="1"/>
              <a:t>Ajaz</a:t>
            </a:r>
            <a:r>
              <a:rPr lang="en-US" sz="1200" b="1" dirty="0"/>
              <a:t> , Ali </a:t>
            </a:r>
            <a:r>
              <a:rPr lang="en-US" sz="1200" b="1" dirty="0" err="1"/>
              <a:t>Zaman</a:t>
            </a:r>
            <a:r>
              <a:rPr lang="en-US" sz="1200" b="1" dirty="0"/>
              <a:t>, K. H. Khan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36512" y="1643050"/>
            <a:ext cx="63367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/>
              <a:t>H.M. </a:t>
            </a:r>
            <a:r>
              <a:rPr lang="en-US" sz="1400" b="1" i="1" dirty="0" err="1"/>
              <a:t>Abdullayev</a:t>
            </a:r>
            <a:r>
              <a:rPr lang="en-US" sz="1400" b="1" i="1" dirty="0"/>
              <a:t> Institute of Physics </a:t>
            </a:r>
            <a:r>
              <a:rPr lang="en-US" sz="1400" b="1" i="1" dirty="0" smtClean="0"/>
              <a:t>NAS </a:t>
            </a:r>
            <a:r>
              <a:rPr lang="en-US" sz="1400" b="1" i="1" dirty="0" smtClean="0"/>
              <a:t>Baku</a:t>
            </a:r>
            <a:r>
              <a:rPr lang="en-US" sz="1400" b="1" i="1" dirty="0"/>
              <a:t>, Azerbaijan 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 rot="16200000">
            <a:off x="-2065712" y="3416024"/>
            <a:ext cx="46257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/>
              <a:t>COMSATS Institute of Information Technology </a:t>
            </a:r>
            <a:endParaRPr lang="en-US" sz="1600" b="1" dirty="0"/>
          </a:p>
          <a:p>
            <a:r>
              <a:rPr lang="en-US" sz="1600" b="1" i="1" dirty="0"/>
              <a:t>Park Road </a:t>
            </a:r>
            <a:r>
              <a:rPr lang="en-US" sz="1600" b="1" i="1" dirty="0" err="1"/>
              <a:t>Shahzad</a:t>
            </a:r>
            <a:r>
              <a:rPr lang="en-US" sz="1600" b="1" i="1" dirty="0"/>
              <a:t> Town, Islamabad, Pakistan 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6590908"/>
            <a:ext cx="6643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Institute of Geology, Karelian Research Center, Russian Academy of Sciences 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 rot="5400000">
            <a:off x="6229043" y="4490234"/>
            <a:ext cx="5490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P. J. </a:t>
            </a:r>
            <a:r>
              <a:rPr lang="en-US" sz="1400" b="1" i="1" dirty="0" err="1"/>
              <a:t>Šafárik</a:t>
            </a:r>
            <a:r>
              <a:rPr lang="en-US" sz="1400" b="1" i="1" dirty="0"/>
              <a:t> University </a:t>
            </a:r>
            <a:r>
              <a:rPr lang="en-US" sz="1400" b="1" i="1" dirty="0" smtClean="0"/>
              <a:t> </a:t>
            </a:r>
            <a:r>
              <a:rPr lang="en-US" sz="1400" b="1" i="1" dirty="0" err="1" smtClean="0"/>
              <a:t>Košice</a:t>
            </a:r>
            <a:r>
              <a:rPr lang="en-US" sz="1400" b="1" i="1" dirty="0"/>
              <a:t>, Slovakia </a:t>
            </a:r>
            <a:endParaRPr lang="en-US" sz="1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74" y="5357826"/>
            <a:ext cx="1896111" cy="100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643174" y="2000240"/>
            <a:ext cx="1954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Experimental data: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6058"/>
            <a:ext cx="864096" cy="2233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572754"/>
            <a:ext cx="1296144" cy="102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142268"/>
            <a:ext cx="1512168" cy="1355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3951013" y="1214422"/>
            <a:ext cx="174278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/>
              <a:t>PoS</a:t>
            </a:r>
            <a:r>
              <a:rPr lang="en-US" sz="1100" b="1" dirty="0"/>
              <a:t>(</a:t>
            </a:r>
            <a:r>
              <a:rPr lang="en-US" sz="1100" b="1" dirty="0" err="1"/>
              <a:t>Baldin</a:t>
            </a:r>
            <a:r>
              <a:rPr lang="en-US" sz="1100" b="1" dirty="0"/>
              <a:t> ISHEPP XXI)043</a:t>
            </a:r>
          </a:p>
        </p:txBody>
      </p:sp>
    </p:spTree>
    <p:extLst>
      <p:ext uri="{BB962C8B-B14F-4D97-AF65-F5344CB8AC3E}">
        <p14:creationId xmlns:p14="http://schemas.microsoft.com/office/powerpoint/2010/main" xmlns="" val="22480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544</Words>
  <Application>Microsoft Office PowerPoint</Application>
  <PresentationFormat>Экран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Shahla</cp:lastModifiedBy>
  <cp:revision>31</cp:revision>
  <dcterms:created xsi:type="dcterms:W3CDTF">2014-05-26T09:02:00Z</dcterms:created>
  <dcterms:modified xsi:type="dcterms:W3CDTF">2014-05-27T09:18:54Z</dcterms:modified>
</cp:coreProperties>
</file>