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</p:sldIdLst>
  <p:sldSz cx="9144000" cy="6858000" type="screen4x3"/>
  <p:notesSz cx="67818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29D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vicfa.uv.es/wp-content/uploads/2013/09/IVICFA_Fridays_2013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3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899592" y="17635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Funded by </a:t>
            </a:r>
            <a:r>
              <a:rPr lang="en-US" i="1" dirty="0" err="1" smtClean="0"/>
              <a:t>Generalitat</a:t>
            </a:r>
            <a:r>
              <a:rPr lang="en-US" i="1" dirty="0" smtClean="0"/>
              <a:t> </a:t>
            </a:r>
            <a:r>
              <a:rPr lang="en-US" i="1" dirty="0" err="1" smtClean="0"/>
              <a:t>Valenciana</a:t>
            </a:r>
            <a:endParaRPr lang="en-US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355976" y="11663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Objective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n-US" sz="2400" dirty="0" smtClean="0"/>
              <a:t>Coordination of the research </a:t>
            </a:r>
            <a:br>
              <a:rPr lang="en-US" sz="2400" dirty="0" smtClean="0"/>
            </a:br>
            <a:r>
              <a:rPr lang="en-US" sz="2400" dirty="0" smtClean="0"/>
              <a:t>in the frontier of Advanced Physics, from fundamental physics </a:t>
            </a:r>
            <a:br>
              <a:rPr lang="en-US" sz="2400" dirty="0" smtClean="0"/>
            </a:br>
            <a:r>
              <a:rPr lang="en-US" sz="2400" dirty="0" smtClean="0"/>
              <a:t>to applied physics.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 </a:t>
            </a:r>
            <a:r>
              <a:rPr lang="en-US" sz="2400" b="1" u="sng" dirty="0" smtClean="0"/>
              <a:t>Variety of instrumentation</a:t>
            </a:r>
            <a:r>
              <a:rPr lang="en-US" sz="2400" dirty="0" smtClean="0"/>
              <a:t>: accelerators, detectors, telescopes,…, in </a:t>
            </a:r>
            <a:r>
              <a:rPr lang="en-US" sz="2400" dirty="0" err="1" smtClean="0"/>
              <a:t>terrestial</a:t>
            </a:r>
            <a:r>
              <a:rPr lang="en-US" sz="2400" dirty="0" smtClean="0"/>
              <a:t>, underground, underwater, satellites, etc.</a:t>
            </a:r>
            <a:endParaRPr lang="en-US" sz="2400" dirty="0"/>
          </a:p>
        </p:txBody>
      </p:sp>
      <p:sp>
        <p:nvSpPr>
          <p:cNvPr id="3074" name="AutoShape 2" descr="data:image/jpeg;base64,/9j/4AAQSkZJRgABAQAAAQABAAD/2wCEAAkGBxQTEhQUExQWFhUXGRwbGBgYGCAfIBwfHx8hGyAfIB0fIiggICEmIB0dITEhJSksLi4uGh8zODMsNygtLisBCgoKDg0OGxAQGy8mICQvNDcsNCwsLDQ3LzQsLDQ0LCw0NCwtLCwsLDQsNCwsLCwsLCwsNCwsLC80LCwsLCwsLP/AABEIALUBFgMBIgACEQEDEQH/xAAcAAACAgMBAQAAAAAAAAAAAAAFBgQHAAIDAQj/xABEEAACAQIEBAQDBgQEBAQHAAABAhEDIQAEEjEFIkFRBhNhcTKBkRQjQlKh8GKxwdEHM3KCFiTh8RWSssIlNENTY6Li/8QAGgEAAwEBAQEAAAAAAAAAAAAAAgMEAQUABv/EADERAAICAQMBBgUEAwADAAAAAAECABEDEiExQQQTIlFh8HGBkcHRQqGx4TIz8QUUYv/aAAwDAQACEQMRAD8Ar3j2YHlPo2JC7bd5HT/rhUGHTj/D08ypScyaccyTsQG2O8SJHTCxmuGMo1KQ6fmW/wBR0x1u1hnbWNx6Tn9kKoug7H1kQHDBwXxGyELVJKj4WHxL/fAFaZMSQJ2PT641qLBi3yOJ8edsZtZVlwLkWmEsUIrqXpaYK7DZrja9jvb6Y9zYWmxKrz7sNo5jPsbsexj54ReGcTqUTKnl6r0P/XFyeCuD+fozLIVLLyhu0ghz9Bp9L9sUHJirvF2I6fiSDFlDaG3B6/YyX4F8MMv3laNZuLf5an8P+rf/AEzGDvizxJ9nQUKA+/awAvoB2P8AqPQH3Prt4n4+mRo6Vg1WHIp/9ben89u8IHAuJ1KeYeq3O8P5mqAY/EAWFqgg2jaR7w2/aHlfgwpsJ7k+GVw7KaTGrBZgTeO/r6n1E7jHtfKF1VXpgh7rzbwYmxkAX/lg23ETUcVEqAkEGlpnWGJ2JNoImQbAe99eKZzyFNSp95XqmAOrHoAOij93xycvYAmfUxNg/wDJVjz68e3ED1wtLTRoqald4AUDf17QI9hHYYkNwlsrSR6qhKhe5LyagO4CiwC9WMbx1jE3wrwmpS1Z7MJUSqGVlMgl0MhqQpSIJGxJkGDEKZas9w6jmKi5szVosmgrH+WdtUGCAJJZTdTzXvFDb9ZqWGknIcZXyQ7OqIoEFuv77YArSyubzSK2plaQG2ufoYMRt2wn5ikVqPS1qwQkK0yGXoQRaCIO/XE/KVSq61BBp80j+G4jBK/6TDZLBYe/nHLjeRVcnlkZWZKbNY3siVYmDBgCYG8Wxn/CeWpL5lJ1cq1MwCSQTUUT8ZjrhW8P57iNfMvQXiGgomtS6BtSCP4b2Yde+OtPiubkf/FkUkTy5Mn138oT3nDhdSUkSwcr4RyhRCaMmBcu3aZ+LAv/AIXyz1K6uqolNl0liYAIuJ1DqR1wBfMZ8Eg8X2JBjJk7WsRTjGj5rOCNXF2IO2nJk+8xTsZ6Y0Az1ib8c4JSWvTpUVXQFJ1rsSQxZSSxnSAh/wB+FipwqlQp1WdJrHMMtOTsquZP6Af7hgZ4q8R54VfL+2VHUcobT5W+8qACN98ZlKbhR5jMzkmo+ozd9zfqYkz13wlg2q45COJaXhHxDlxS8s1DTqno23yJ5flY4g+Mc/qK03ZUZ2jUZ09+bspiJ6TOEnLDc2HbDj4f4H5+W0st6xvU3FNVOmBNtZ5oHSQT2KteraOZSgswf4c4hV4bV1VEmi0q6C7UhPxAdBaSBuoH5Rhp4hkEr0BULIrPzaTGpJ2kTeNmA7WuMAvFAoVvLoUBoFHSiVS3Kx+EIO5BmCSBIPTHfgXFWyVUBgDQYKKoDA+V92gXc/mFSRved8PAGnS249eskPNiAMxw+orQSkG9iLD1MR6fLBHhnC2p+U/mU5NQTT1CdJYWN+puF3B0kQSYbK1FGCVTGgRbfU22qdiC2yTff0wGztWtVamT90PMX4ypAAbrBMu4+GNgTsfi9h7HjxuXXrAyZmIAMbuCcXp56lqWFdbMvVG9+qnoesd9q/8AGPhdqTirQQCnD+cg2EpAZV/LA0x+GbCJhf4VxZqFUVcpqhBBmSGAsdX8JgddyIMwcW7wjilLPURUp2YfEvVD2PcHoev1ivG7YH9P5i3VcqylMu4qRUmWVoKwIlQF1X6mBINrjfbEqsszVqPppajzfEWPZFmXb2svUjBfx/4abL03rZdWCzzoizoHVh/CewFpuY2r4Zp6ku7sWsssVWBBhRqZVUCNh6+uOkmbGiak69fKc58GTI1PwOB5zfiuZTWWgqhABXzYnodTDqYuoFh9cR/trP8A5aU+gmRC+wm23qT1JxxGUUnVUIYDZBUWPmdUfIEYl5bLCsWao1OiiDSAgRyeygiVXrc395xO2bUaMqXEFHwk7J8Ly4g5mpVqVX/yqNAKajnvBBCL7iTeAYxOz+Rq5c03qaQ5v5fma3UCw1naSLW7bLtjmmbGWFRMmpp0ak/eMsOyxJBciYi8DrJG4GIa5dqlVgGDBZLPtMg6RG5lu02BOK8I7vxEyXMO98IH1jNuARcETjMROEZomnpC6mQwb9OnQ+o+Qx5jrjOKnzb4XViB/IianB84S2a0611EsdYbVJveSDe309MRmyz05qUrISB1kTNj7X+mC/AOLPRZFIDCoQA4Y9TF4jUJmzSDj1atKo58uT5oYlGWNLxq5dNiCegURBsZx8kHItDseQffnPtyoNMN+h9+kl+H/CiZzJZquyAVEnQULSWUAmU2MyIAkk/LCjUy1SiYKIwNrrN9uu3zxevhPK1aOWVQE52JcaSpYERIINiIAmBbpN8Ac34Mp/bq1d9S0KhnyQY5iBquDB5pIFtxgO8R71/WN7t03SLP+H/hD7RFWvSAQOdCEfHECSD+AEX7kRtOLc4rxRMnR1G7myr1Y/0A6/3xHoZihlKAYcxAEDTAIAACoo+kSNj0BirfGXFcxXJIR9TGLKxCr+UEC2+/qfkDEnaeni+KlfOF6p1PM6j8M9o7AW/c4PDNtWKSrcogOpEtEaNUjmJFj1NxtdatTg1U12oEQ4NydgJHN3iDbvIxa/BFo5KmBU1SqkqpEk2uR0Leg2EDvig9oVcWit+h/PnE9wTk13t1H48pPrVKeTpGpUsxmADJkmdIncmZJ/oMCvD1KpmK5rvpup5tVqSAFTIFxuB3JNr7jstPEaxNjIZUEyKQAJLMekblv+kWt4R8P0KdFWDh6Y5naDNSpG7AiQFmFTsZ63nbAoS8nJ4+Hv3zGd6Wak4HMCeIOG1DToVKDuaaMVCCZQkfE95LE2jb4RsbxWz1TI0GqIS1WrqVVdidZFvNIN+UjTP4rDYWePE3E6eUQ16l3aFSku7tFl7m5nV0FusFAzmSrk+bWXzMxWi2y0EMwAehgECNrkyY1RuwWkXkyhRe5i/T4DXp1FpMpqZh1WoQIA5p5QTAkBWYnYQR0Mt+X4dl8qmvN5mmAy8tKkdbNeZkdCLGBA1Hm64G8fzCmgfPJby2NOnUmWckD7tp+JhqDaouJnSblFqUdLOgbVpNiJE/W8dJ7dsarafjDZdVVHrwRn6SVVrNT8mnTVqMrrZVXSpGpjLEzG8bi2+D2R8UJSVaK5nLNSAhnbzfMvuAuiIGwk7e0Gv+B1AQ6j4iNaRY605h+gIA7nFmcWqszmoqsVZE5tYUfDP5TJJJ+hw8ZVCW3v6RL4yrVJ3DfGGSp01Q5gEidkfqSfy4FjxhSQOMtmaLE1HZw9GuY1GR8C777/0vO4bl6b0w1Ss6sZgB0EgTEcsmwF9jM4E1KbSy09TnRDHzCkG42ECSkMfr1wTOiizFgGVrxZBm8y5pFswTU1EojXHUgESBYxOwjtg/wLiGTzCMM5GVrMeWrTVvLYRA8wEsA3c8oNjOAWYoCjUe0WFvX9kziErSfbCmao9MZYWI08b4eaALJXoVqdMBmNKoNVwNErMwzHcSItM4zw3nGyRCVixymbUGoBOqmWF9usWYD4l9QMLeTyqhlb87FW1LCh5JVdW3MOh697EMdThZekKlNnZzarrA0wDcb8gQhSWMTrAk3nwW9xBJ6GMaeGHquECqacArUEaShP8AmapMs2wEQAqr0nBjN5CmogKTqAXWQD5igRB/M0HcxMwdrhuC5tuH6Fqt5uSq7MN6LG5BAmNxqXuTH8Vg1slTqIoHNTccpBkCbzM7bRhuq4siVvwzxF9jrlmVny4ZxB/+m9wzU+4B5GIHUxJ1amrPcFWqErkrUDFWGk8iiQw0d1PU7m5ECwXvGXCVchkk1F1KGMBKto0kn8YEgHZgSN8QPBmfrUdVFak0Gbtq8lpuqkm5N7X2kiSQXWB4liaJ8LRT45VpZQtTI8vsgM9ZHXaGMH0G22NfCfiqtRqeeq6Rq07HQ0/gPv0v9MWL418KUc5RWqhtGqnUXdJvBj8J6jobjqDVGb4LWp0mpMnMKyyAemhpIvtJsevbD82UZEA2qKx4tDE2STPoPh2dpZ6iKlKzbMp3U9VPceuxxUvjDwWtN3bLo/Myl6SGGQ81xMyktEAcsjpEdOB5jM5F6dS4kW1AjzFG4I7WN5MYfGztHOFK6agRYKrANqEEgxe35rWIidQxKCRKTKnPg2sEp6KdT75wEao4GpiDawBI9bDDX/iF4VFPL5NqWhdC6XtCuyiRYAyzc3Ntv83w5Go9cVyx9A4GkEiJER3tJP8AfnxrgZq02pVahe+pQx2gRylQIieoO/XGjKVIm90DKlzHidamWKGkVriFiSR7qT0tABmJ3O+JPhbJimup30kgvqEEE6SwAa4+ERsenfAzPcCcV6qHenGgDrMGZECBMT3J7Y65TilNKfl1KfKZIYC4NwVj3m98XphBxeD4n5/aRv2hhlt/Kh8vvGGpksrSqM/nBWqKrfGOUMA0FSZkmTcmAB3xmK5FQ+bUdiTqJN/e3zjGYpTUFALmR5e7LE6AZvmuHNRr5dWDIylAQRG1Q7j++NeCIorK5plQOoPL9DcWkC53wzcR8StmqlGpVSoXNgwVejkXOkEf2xvwVaa+ZmKqPyFkUNBLsRcBVG0dSPxY5BZVU6+a6TrDUSCo6xr4XxfcqwjYA7mw/F8+oOwwdyvGFdQCoWTaY29DcEnFOtxI03C0kIuZGoQL2CrvA26/LbDFQ406qrVFKq9hPWDcfzxzza8TpKysQDH7NeHKVf8ACVfe3QesyGNu3TCh4j/w+ZUlJdizkqQCCDcabzy2tJkdsGuB+IQNjadukYZcpxZHJLGBEnraYA7xMk/LBrlIFQGxBmJ6CVTmT5eZJMgwhIA2bQJN9rzaO/XAzjtOvnGy9OgrkszfFKgRB1EyQABJltgOuLszuQy2aBFREZQLWv7gi4PaI3GB6+F6VCn5YGlT8R+JwluST+GQLdSBvAw1WB3iGQjaLec8HfYMrVFOWqOqu9Rd6pDAmmLcqost3aNRmABL8E8dqUqFTNZio/lqAOa5drwigmTbaTbeYJlnfMUMqjI7lsuF5Q0kqwMhQ3ruFJBEdvhSa9Zs9mAahpqiA+RlmaJiLnbVI+JtzFogkbqvmDVQjwrVnKyZrMsnm1TGXokgrSSWUkqbk2BBgEmOhgM3G8lQo0xWNTSq3d9zUk3t1YmwG5PsGFfUw61n1hwoqaneoCFQAQTy8uoIbKAdgACDGPeIcY+1lWqOfKQxSVr/AMPmuLyTcAbdBN5UaJ2hCxN88xdlYqECrqpU41CkPiEzd6rkcxsbG8ASteI6IWprgq7czUxBCzckEWhpkf6iIEEBx4wtJPLKf5jLYDr1LOfWRsJ+ZXSIqZUMjFjLauYAXa9oXowOw22X1xgpozdIsZTNaXDDbf8Afvh48OVqJBXWQskCoQphdIN0IYSGB7HmnoRivs5l2psVPe1wfWJBg7i/XBfhSK9SmwUsVbTEBrC4sYEWPXodsHjsGpmXcapYfAGoCiBmXIqKWuq0zqEkgyyEz036YE5LigWpUeo4KCqB5EIOXcQYgEhhYECJnbHmZygVK2rLITAOt6aLp3mAZifQi+AOQydRVzH3SwJLuALalRLn11AkDv74YxYEiIXcAwLxTNKXJAvfUAAADOwI39/545ZUSQACb3j2k/peMQqlbUxPczv9BOGPhOqipj/Mayy4UAmxOq4TvqiYBjcEKrU28oLaVqHKdNfKFKF8plYqDDeYYOpiZJVjMJ6xJtidwbK6XpU6rA0qujy6wkBiskU6vXzFkadW8dGAwtcEy7i1RWenfUysLxBIQxGrTMxJjYSLnfED5cIBDGnCEgMF1L/tIANt9jPpIZxsYjmOvi3htM5ercUxoAfSIUjYEdAwiIEmLdbqXhPxMcr91WJOSqMQjBr09if4gLwy79RvzR+H+JnYrRYmoylWy9SpcOCRyNsvnAAqrmxO4B+Llw7Iis7l18mkoPnlibabTf8AHeJHcrG4wZqoG9w1xjKMXl6eosymVP3ZUqiDQ0czMFgRudIgWOJWf4CCKdSrV8qs9RVFMEnzAG1BTP4rwzWEHSejYB+G+MVMropkDNUZY01F6lIybAEaluIIiOq+rXn8slYa6obzWA3I+7BiwjoLbXMEk9hLWYQWKvCuJVchTpUa4Y5aoWU3IKMphmKgaom5UGDzbkQWLLZQtqNBLNpKsySqi5tLXWSDBEbx3wx0vD6EJ5wFVqYsKgBt6dPnvYdsSK3FKVK6X2lR67EdBeAffGnIAKmjFZgs+GVq6GzJLvMl9RgkgiLQAt7W+c4mrlqGVUqqoqi8AABv/wChPzn6Qc/xo86yEQiQDBI2BHYXv13wqcR8RqArSS53JMm4IiT0k7YQ2XoJSmLqfe234jXxDjZgqt4Ni3VT6bn37YW+JeIAi6mcmDeTAAFj+gwp1ONO5swFlAnrgK2brCpUHlmsFnUFpMwUC+rWI0kHreMCAzczxZUO0keNmq1KiOQwVqYaJuQSbx0W3XrJ64HcJUOGWNWgagACewiAR6demHniNb7flaS1wlPMUr06sgq6kwwMbExqkrFthtjTgfhSWBFUajCrTPOCSNRPKAsjTtpO5369XF2sIgAHSjOVl7MXYsfOLtHLHSNIrDqRDD/9MuysP98++Mw+cWqcQMa8nTrUwSFNEKRIMTcEgWI+Ee/TGYLUx8vqJmw23+n9SpK1NytKSqnUd6ijZgY+KDv2J9sRqmTq+a4GlgKhHxJN3231WE2/tgzxXw1madNfMQoAXM6WK3CwZAvcH6e+OGco5cVnY1FDa2MFXkS0kGFjfsSMSZNqNfQf3LMQ1EjVXxP9GCn1U8wdVNagcUiWYk6SVUkggyNz22EW3efEnDi2Uy+lD5K0mdDqnTKxB6ySGjp19MJ3G3UVQUcEaKcBi23lqJg+g69zix81R8zLI+rWQpXSKKgSykmXCiwnuZt74Q1GPVSAesrWhxhqVRi06CAAFMQ1r3BEb2tvg7wjxaVjVKz/AHJ/rhVz+Z0vEILA3XE7hNY1V1ELYsDb0UiB2jGtjVhcWuRl26SzeEeIl5CDBMSRH4Rb3v3nDPR8TiAxhpMnuANt7dsUvQQ/akTo9FnGkEmykiANzKmLYZjw8ij5orMpAJZHpvMA9wvXtF/kYSUKbiP70OKb37+0sQ8RpVUKyVZibj1HqI37iLYTHDpTNV6Y1Gr5atRQiQBqLRsCDEFCJgsDbAfI8ckHTMrAAF2HaFsWJ/pgrxriqIaOXpETQ1F5BA80k6997ljIP4/THlJ6zz6WIqa8cr16iqapV6T6SdCwCQZAZpAJAm0WkjvC5mKCOVzDEL1CqiyxmSsAco2m1oPpg7U4xyMhkSZINwST06+uBmboI8EH3Ex7X9wDGM7wXCbAQLhDgmeZX8/7tgpgtqFrCIWZGmT03ub7dst4h/5k1KlNSANVMFSVkEAk6TvFryem5wCyRZHWW6yNQnmBgW6/LvidRyX2tirsEJdWLElDt2gKJvbe0gd3KgO4O4k5cilbgmEvE3DadSkXpmWbST2RjzaRJuTf9fkteEM2aeYA2JBUX27z3ETaRixOGcL10y61lQkNJqsQs7Fd7n8xHYCcLL8F+9OZqVaWXNNEeTMPIOllPUtpIgXttgkxOU7wnrMyZ8Yyd0PKWE1HNFTrQkEACZIkzazQJm59BhR8dCvl6NVnJAr2YTuYCknmPQL07dcRKf8AiaW0aQSUJ5UUwSRAbnM7mTESe+OvEs+OJ0/JbM0ErIxC0oZTUItIZiVJMmI3iwx5lPnARx5RQ8K8NarUB0zeAO5PTE3i2dUFqSSQp1BTZhEj1uIA62mZIxY/hvw9VGVpeWtIIyWEEOQ0G5LQDboO+FzjnBaS1Hc20aRDCC95gt0YATM3uCcEqlbE0uH3+kD8N4qzURRcKjbB72G/Tcg3HVT6Y281WXyXA8uPjFOfLIB59AJtG4XpzC5vAzrPCB2hQJQahAJMzY2Gp5Pe18cqGcJVVYCNNzGkkyYPW479pFpxhIXaeVS3EKZvL0my6UgvmO4Daj+ECy6COUMwvJmRYgQoMqvmK9KlTpvVNRvjIkhrAqrO+xjSAL6hf0Yi8vxAJGm5G379v5nHLNcSdzJPv1wg5d5T3FLcsDIKaNVfMPlUalFKqIoAJJXm1vdnKtMaYEadUzeVX8RIGBVbhQJNgbRv2279cLWW42mZySUwC1fKglTYaqRZRAYkAESPkmAK5o1K4oA3aZIUtEKW6bm2yz74FtR4mYyoBDSxq3itXRdbXHK2mb27/Q/XC1xXxQiq8W3j232+v0wNzfA6gWESsxO5gKP1PvviDwbIls3XF/LGZqj0AAaP1j9MaMercme70KKUSDxPxUzgsDpvpBbrsTYX2xEHEWq1KQWmGWVBJRlEhukuSSCwue4tglxbI1AZSkzS5/Axiy3gfvfEThuQzHn0iadTSHBvTKgXEnaB7ntgwAOIpmJ5jQ3Dg2WRxSUk00J+KLqvZhaTgZWFFnPnMbOxVQ1VoYExYM1za5gYsbheUnKJO5pU59+XFV55qKVmdxbWTBBM3kfhx4DVc263hOnxKhRqGrTpK605DCqh1BSZkNBZStQt6aXJ9pnCeN1QtQ0TSpItPVClmUEAANp0hpsWLA2naMBm4xQ1iJOqwEg7yLfvcYkcNzqUVr06ZcIysWAgAnVp1Cf9RgdjijEh4qJyuvN7fSOPBM5m6waoc07rJ5UC01BJ1E7Ez6H82Mwp1uMqiK1LzaetiWCinfSAJIjuT+uPcPOHKen7RAz4h1/ec62TzFdgYao1UF/wg3AkkWuQF29PXATj/BswlR2KEAy0MoYATc39RG2DeV4g9TSMvSYVqSCyXLXUSRvBXqLksPfEnO+IqYamAMxzQwlkMLPmMLi5KwBMXk7RiTLjybFOK3F+9pXizJuH28jQ3/aLlTw9XzLKKdOm/wB3fUBMrKnqD0w68PoMaVDXpinA03v3VtpExb0F8Q6nE6ShNXnliqEBfK08wKb7/EJjsBN5wT4dSLUFcMYLHYg9uotb0tiaswJL8dJScmEgd3z1iNUzOUWKdVMyKn56VURvHwlTefXGnAlRywNRypLBSxvspE9MEWy1A1GWsGu7BdInbl23Mkjbsflnl0gUNIcpJgRBFiAYne0fLFQBAupFrBNTjTV0zuW5qZgHQWYapYuLCZYWEgYaD4nr+Yia6TqYLFATAuI+OxFv7GcBTo+00JphiPKCsYlTMk6otJY7X27YO0uA5dnV4qAnSTAIkgT/APb7Xt07GcLYjYmOVdjRipnOFNSrupplqYdriwkOZXUCNgRadiMe5qqDSeqtNjAI3g3EyCZJMet5OGPjWT05qtbUCzwIMDS6kGxi89vw4jCi60ippqbjlhojfoZFiOmx2wAN7QqreK7rG1RtUSFZDt3kE7j0xwTOk7lNwBeN9zG4j+vpg5xHhzCsHKBRyydLD8IWY2/fTAT7KocjSesG/Se/S0ehxpAmDIw6zBmjvBje99pO3ynE3I8dakbTM3B2gQYg33GIGYFOmgJUgFeljJ62E2g/UXthl8L0A9QKtEVWhpV2MNa+wJHf3nGhB5zS5PIhZ+KrXyb1C+lMupZrkMxZoCrYhr2vESs4Usllq2bc1QRUKwq5eJAWZ0gSYsPiNyZtacdfGdHSQjKtNGqmyEQGWTF9NhsOWwGDnCM29FAFp06LhPK1CNbKJg61IMyTv6DpiguxQJewuIGJQ5etzX8Tpw+nRpO5CgKyABAghW2J5gxuIBO8g4icV8J+bTpQAYX7ysQZi4utg0m4MTA7YD8Q48+oqxqWJ06aQYabWJ8xDM7/ANwTg3wzi9TNqwadIsNQC8saeYKYmB9D7zKR1jh5Sf8A4eeJa6VhkdaONTCi1R5HLPJK3OrcEz27ADvGPi93quoAUyA0AiCBBABJgH+eIHHsoaTpVSkF8hwKRRl5oIdZH8o799nzO5Z2OcdqGWDFBUJWZhgeZTpEk73i4+eGISy2IBAVqlTVKjOxZVa/z6d/ljdaT9YHuesxFvr7YMcQrhKnMigAtymSP5mI6H1+eJeUrc2WBReS4ICgsIJg26nqemAIHMMOYGOUYMBqDKTErc9SCR0/79sSjk10a6YZypDXB/CRMmIjoRGxwez7l5YBl0tRCgxtFVegiTbftjfIci1AeQmi4OojmMwAb2EkiNoPrjBU8WaYeFVPL1GjTdWk3YXIUs34TsAevTEXgeVZMy1Z1I0UatRAoViQE02t3BAnthjr1qpoin5ZNJZIgruVg9dX4j+xjhwlUqVwk6wMtUpsh6cxGn4huCDuPimeuPBrEwipE4XxmpUFNnzAUu4AQIhN+48vbm+Kfwi3eAMtTZ7VDWDVHLr5ZRQYJAnrBI5v54ZuH8Hp0wYV/jU6iEYqQypAMloBQCJOx7mVWnxNaglDOmpVU8otMNv3Go3jr02wS8EwD0hH/wALygg1KdeoY5VogmLCzGbdIv3x24llqCGiKfD6tEswmrWkEDUo5eY3kx/uxO8NZuilOt5tRVZjTCKzAaps1jY2IxG8fcVpVczlVy9bzEVGZmVgwkssAEbHlJ+Yx697nuBHLhIjLUx/+On/ACGKg4n4RzDZhEL0UGYbkL3BZeTSSFYgkzFoMi84uXhlJBQX/Sn4j2HSbe2K08I8Py71WXMkQ4gGQCGJGlgf4AD+mNBKEes9yp+8B8R8M1MqKZqBTDNT1A8pYMwIkqCJgxboexAJcI4e1UjSqGow0eWx+JpBA3A+EHboowWeonl1cvUc1KtItz6zpqjU/MBIEiADc7je+NvCdBRmqQqMRAY6wSBuY6kggR16nfo1gSLB3Bihl3ogcQ9S8BGslNppJC6SAH3kkyNRgyYj0xmCPAs9/wAxWXWIVVsZZZJa8FrGI649ws6b3MNchYWBKg/8WYKpVRICoQESSACCQdJvYWP/AH5181UNVAqJptfQkiFEy2kne3WMDm5Bpcw4ixY+5sDbp9cRPtT9Ssehqf1gfrijIMgNBBJUfbe9vWow1y7ARpEECCVmJJ7Dp1jthjyGeprlwhYArc2k9zFr+wxXTcQgXHz1Ef8AvOD/AAvJLVpLUlxPZierDe35f1wjIMlbgCOxsRsBfz/qFszSOtmVWYaiV01QsX6XWZ7A4zKU6jsAwdiuxZhtcSSRH79MLdajW11Fp0mdUYhmloAkwWMwBAN/Q4kjh+ZFOnVemESoYXUzSbxIHa4vbftBIeOrm6iNiv7wpmfMp1EK025WhpBOxB6Rbrvh2TO0gqLqk+gtsZMmw+Rnp3xWeYZkqNRJ2RXJBYWLhereu+NOPV6WWqFBTKwSCQssw5hqlrC4H0xmliN4wZG4Ah/xhxiombVsqQwbUGGoCQSpHX03x3Obr1qEVXRGbceaCfU2A7d8DuLcNC1tE1qhZQyueYiaasfhvuw27YjUkqidVI0gokNpeZ1AiWfp0AjGczbydKk6uwQFRW1DYCGLEA22AUAkT13wFzIYuAtRTcxK6Z/FsSGG+8Yl0HHK+saokjyzcwCOabwY9PTGmQyLtD6HCxKmCOosJtsSfl64yaFY8n6SBmsr5iDU6xMkKpJBvAuIkwdsGvCVXyswlRdbMhB5qkKbX2AFyRAM7dcaLkNI5iOto7yP5GMQc7mgrQvxfv6Y0ZBwBGd0eSYY8cZd6xqVQAVovqdDUkxVY/hFiASFBEEBTqubS/DVAVdKE1CzLrIeYE20hiI3BsNxiLw/h5em1MIC9QanqM19tIWBMjmBBnod4wBocRq5Y1aZqPpKzuGIKmAyG4QRyzcH6Q39I84P6iOkZOKeHXV2ZBa9iJIEbelh73HqSU4bwKoqPVCjlA1ERpAUWADEEx9e87kUfHeXqVQSrUqPlBQJYnUCD+HVIA+uBP8AxiCtGmS+pZLQAVNibgklphTFsSkPco8FAiZxPL/aq1GjS8xjmHkCoWCq0hRAIsY1SBsIw1cRz4fz1q1EJuiEZqssBJ0jlUCrBEA1AJgbyThZ8M8RdapzrAuaasw5hGpmCSOoMMYHSCZsBiP4nq0/N8ykgphoLqr6l1bkiQIJkWuJm+HK+kaak7JqN3UF1nU1CGqMgk3cswEiegLb8u24xOoyDSZa6OzCdIc/d2NmkACPSR7zj3IulQdRM3FtwQf0Jx2/4eZpNO+8aTAnoINoA2AvYY8WBFVU93ZG9yVUq1QyWZjpTTphp1c4svWxtvv3x3yvEDVYDzWUqdTaVInmmDpb1wIrZZ6VYcpCglQ0RygWMAg3jp3+eNKYVEim4JcgMWQ3BMHmbt6euB0+U8wa491fESAEAsbdj/2xA8GcUQV6ztUA+MyYESUgc1pwK4hwepVkDKEpErUFMyZERYfMQe2I3C+E03qZlW82gtKm7GCVKldLQd7QZjAKtdZjFyOksXI8VSoHnMpqBnT5tIk8wIgATsJxXzU6uUpwaZuxYC7i+m40n02/vf3gapXrrSalTrI2gFgo1KNYE6lF5Ei59cQeEcPLV1y/KNSF5Kmx2iAwtht0IshyJ1qcTeupV6FiLiGUEC4HLsduo6/PvwygbFaVOmgP8WsXmJYbek9scszwyquqDRJWYBVxqIAO+sjrgKc5WX46dHafxSD2ILSMFbEWKiz3nBEvHJcfprTAjYKJJ7CPy9Ym/rgN4QWlltfm1NRaP8uq1OI7gMJ64HZ/w1RREIW50zc9d+uK+HEiAPMpBGPQgj9GvgsavkPhH7zHd0G4j14iy4qoaivLKzGmDU1EBmdmFydwVBNybn34ZJ6b0QKjlWhjB6MJItpO5C39e4wltnCwldAvEFCf/eMTeFVaZMV9IE7qhNvbWPXr2xYqdpAC1I2dbJvpUbuC5xzVqaqgDQLlg09JBgTtOw3xmBlJKZX7mVQmRoZlJEmCwveIF+wxmGDsjv4iSL8htAXtKY/D4fmZpkvCutS1bzwxBEIohSBI1MSSRA7C/tOCnAfCuSL0wwFSoxSEcteSAQSGAuCSDBx7xDMozB9BAJIbXTp3jqS1xA9rHHPh7ClmqbO2imW1atSyGA3VQT1jp2tbBA94u+x5/I+4hEd2/pVfhvsY7eIeE5PL5dDRoUkLNIIpqGGm5BMSCDY4XKmWQmoVsLbd5M/qcdfF3EvOKeWzEBr3gFmDCQJgA6QbCxmb3xvwpJ1A/EDEexB/rjlOpG98zqYmB2qKlOkftGYSSFZgWUfi3ge19sTs1lD9nWlLSramJInUzoOl4AEA+ntjTOqVzeZgGAskjTyiFk87KvWJk77Y3p56nVpVUpsC4FMwW3g30mdE9I3sb43WdFT2gd5cWW4QXrOlQEsArK56gGGBPcE/ocPuY4fkajHzKzsVc2KltJm4B8s9cQ62TdnSokSDJuIjZh2g7/7jhiynDXeq9IKEOoljM/h1b7Df1wAN8RxWoucep1PtTeSDISFaAY+7UfikfXBbhuQappD/AHwKg3SmywRZtlBvf5bYYjwrL6AK6rUkQwYBh2BMyJG0X27YHZKslBatMMoFPnpmAIRieXYA6W7fmAjG7E7wSCBPcj4fy9AABQfVrm3v19scuMcYp01I5QNv6fLC1x/xUEQGTJ9DIG+o2+G/6HCYc02YcisG0FgFjee9pncbemPWeBHWum5JzeeaqSaY5Zk+37tO2B/CMv5rl6esMSV0veSIFjBmBaPlgqvh1lzFPmYMP8srtV3J6wrgbrBBAEYPZ7LsyTyKaYJYkxAVdh6zAA6E9iI0KFFxJcsanDwx4afMVxSI+7tLEgaRubGSTAMdJi/NgNncnVTM1qlCq6w7BXEGQCYUx+HpAEfrh54J4hy6ZKqE1Pm6m5Mjm+GVIJICqSTHUkmAbL+bygWmB8MAgliAWH8mPSOtsayi9pqFquIXFs/TaqS1OgrEEMKOoCZ3JJYT0OmxjErhvEyE8uhoQkQ9RVOrYg8zE/FqM2ETAgEzwzHC6jFnmnyzLQPqTH88cPD9E+c4YgAiZJAXcXnYfTAkCqhBjd1GDhFGmlKtrUuwamyKDAFyDCxMktEbdfTHJUY6ioMmbbehDeu4P7GD/CcyKNWlUWnqVSCwDEa1kahAuTGw2nTNsT/GtRatbzaIkVFHs25BBG+qR+nfGAir6wWBiCNWspT1Tv8AFygnfSCeukT3MekMPAuNmlUAcAWPsYn+2JWZ4cxU06QioRzmdoBkybe5/tgFk+GgUpMmkstqAOqoSLQJICi5kXN7xjTRmKxWWnw/O5euukhQSJIIkH19PcY0zfhKg8OF5lIZQYYMQQbhrMO4OKsyXE2psCBFIjlPaLRf1ER9MPPAvET+VqF1mGBHw7CT7zuO2A6xzEaZIztJytXQTQK/CGIVQCQojddyBHc45+Hsu1PNu1ZXAddJIBJJZVBI0XNxuLDBtUpsaVNipVvvamxDT8AJMrG5vPwjvifmaNFXQUl8tWDBVRDa1zCiLycFYiQpMHLwzJ0nUKaq6nBC6aigmYvCRv3/AJYSeFcPFGsGUDWGYap/DJAH0vHeMWPWRjURVZKkNZzsYBY3HaI+uFtso6szlTzPYj/V/T+hxh2noNr1i1RuVDBa5RG/L+KCfmRf5YE8Vq1FzI5KekwJNCnBvHxFJmOxxNo8WYP94qXYydN/efXvjtnOIlcwKaaSGcKSaZFyYPPsd+l5xgaEV2sx58QUQET0I/QYB8YyT1UR6f8A8xQOqlqEg2hqZmRpcW9DB6YNeKM8qIojVY/F6A9VIPTrhXyWckQoX4CQQxO0D8TMJknpjwJqxCUAmjBvF6FGtl6VVKdMMWk8qhg19SNoAbe0NYH3GJPhrw1l61E1HRgdRFmYECB0PYzuMAuJ1ild4XTSqVOZSTAex1AKRuD26DBrhWdOX+9TTpI++UayxjTpcI0EG5HrPpikrlCUjEE8b/t7+8DXiL+NRQ52H19/ab5nw7Xoqn2YGoCBKzLD1BBAK9O4Pece4buGZweVTDIY0KVPNtA6gR8p/ljMXY+3doVdPPyv7iQ5f/G9ldtXF+tfYyvnrMFYaoIY9gPl0PuMacNqec3kTqLAwCTHv2EEWJwFr77kzYTv/OP1wd4P4SqVpZmFNUjXszgSZYCy8t+uoRsbS3KExruZFjL5G42nPP161AulekSVIEsH09lYMpVT1uZv88G/DOY82ktXkTUzci+YeyjeYkrMLa4O5OHisJIphlqIgGqo25GkGygBW1EX2Ueuwyu1GiGgKGk3MEkwOvuYt6Y42ftAcUB7+E7PZ+zFTd7RMzfhFszX1VF+6JU7lSYEWtIsDuBg9kPD+XomEpokQLC5BPVjJN1O5t6Y3zHGiCrL0k9YuAPXsfrgBxDjHOzNUEH0Mde09++EDIxWr2lfdorA17/5D3F8/SpBgBPqOkQYPa4n2xF4vxU0M1VIbSxCGd/wDv8AP64S+J8bVwQKqAjeA5jtshwQ8Zfe0hnVDVEUL5ioI02C8xksqyPiIm+wmcaoMB3Fb+/dTvxLxfqPKZ1AyNgDt8oj9cBv/FcyX82mjbMusgsBqiZToDAg3uF2mca8NyNN0aqzgU25kpgQwO8NubTAAmbGemJ/APFIytVqNZZp1JDyZi5W47dCcNUAHeJfISIFzecGVqoSnmBjqbV121fO/wDT3J/Z0y5TOUEZsm6ksl9WXLD41/gvMRaT0wcz3BhQzGupSGayNYALIlqLxAkC7CfxepB6ammvwc0wrUiHQrFhYjsANu0dIwYUrvFXZgbM8LTyQ6kVcs6hvMBHvrU9GDXjfr3lf4o7VqiozhmInzVjmBECVELJvq3nfG/GKByislGGytXUGpFr0asGGQEkR00xY4Xk12FOPNqHSg7E9fkJPyxrNtQ6zVXezCvBuDkVql2J1sLqBJUmWWLgSSIsDE9sFeKIfMpoCRtIhrjcjl9hY+mDHhrIMgViC4pgIGmWMAAdJP1OOvBeCVcxUrVEdk0syXFpgcy3htiDIH88eUb2YxvCtCKGZy9QjXSKgEn/ADBU322ZQR/LCpm+G1qVdmIuZII1fWRsZ9Zxe2W8K1VHPVZz1JVQP0P9MC+K+Aq1RwVr1FH5YWPmQ8/Qd8CVN7QNQiPwbh/nUCzSxXtI+d7/APbHJqjBTT5uXmRoAABJ5BG2m0bGD6YcMlwypkq3l1mLlkkGOWNRAAYkkkSJECPWcAfFmRqaT5J5kbXoBADxYqe9iY3+W+F0AY7kXBvDB5ieWzaaYP3oJk1CSSq36XEiYJEm25PjuTWhSXM1X0AH7tBPOZHIoG89T6D5L5CtoqrBVobYG0gxfY9MH+HZc5hkr1ruJ8mnrlaaA2gXgjveJHWIZYI3iKo7QD9kFBftecQyZ8igJ5J6kbA3BJ6T3265TP8Am0vNgU2pkgMBy7TB2G0e8dxJauNcPTyHetGkWlupF4A73n5dTBwG4F4SOajMZlfJySmadI28yJ5j1FMX/wBXtfA7lpovpB2X4nmHPmeW33kaWUwGgBQQhiEgCDIsJi9y2Q8SujgvK6IC9pMgnf8AlM4j53xhTr5kU6KaqU6VMbwNwNxfaeh26DhxqlTp0i2oeSwBA/KdyQCJ7cu4Mm9hjKBbaEH8NR34RxE1q6MGmSdRAj8LECR0Ebe2NuGcWVqAUsdTAhSSxkkSN99x9DhY8FUnpl6gqgoY0KAxAGlwJkybkNPcbCcF6C8yzUrbqolmII2E3uT1J6knBAHmYWWFeJZWk6u6NdTO+9pIMX/rgJm+E1/tIqUasISpak0ggSA0Tdgb9etsERlwAfv5JFpqk/p/Y4mU84hMHRtAhhcki/S4AP1OBNjpDBVusWM7ms2TzJVW+0ECNj0v9YwDFPMqR5jObi2ppuRaDi08w9CurB1R1OwYA9L+3TEXJ8Mo5WqtWlTQgRq1/EixAKsZ2gCDsOuNV62E82MjeVFx7geZoolSshRahJFNn+8EAKSyG8WF+lgYOO/B+MxT01CpSxbWTtI3EMDASDh68cZJM3WSuzVFAGhgq64WeQ6WsDLXAEnbcYD5r/DzNIgq0TTfSCwIcqxF55WtbuHG+22OjhyIw8Uhzo6nw+7kXhXHUolkWq3lboytUJ9VNiDfYzj3ArN061JitY11YdNZH85md5k4zDf/AFdW9X84odv07XXyhHUhAo1AGp1AIIVQVO0ALStf8Rb+uJPBMyaNRqFXTrOkU2YWdSdMz1Im46gbyoONszSpsILAjSZJOlRzDYd4m8A/PEKrlqjL5cryXo1ZSRtJFgFi1x6GdsRLsKbr7v8AMpyHWbHT+PL8RlzXE1psCrWdQCp/Ad4AFouSLxftGBXEeKKSGe5Hc7eoxpRzSmnSDKjVlUh1NRQkW5gqkEk2kkm7HsDiB4spUhSp+QtNGqoVcB1AmxaNRuBBW18SZcYDXKsOY6CJJyGcOZ8xUJNpWIkxJgSRv2wIQJUKk1HKKSSEpCwIEAyxvvvJ+kYheEKARvIqMYfU1npm2wCqCSZvJNuXbDlwuglMvpNRQokrKX2vCkRv17YH/E7Rlh1smJmT4aKbFNVRjUaWHlbmCBzBpAkzE36+jLwPMV8uh0KWcsVZWTQmnrq1FgRaBMjErN8c0G3mxBMjSfeQ7dP7YjZnMLVpKwZiCwhW0jeexggen/fQT1i20qNjPeNcEAjOZKqzUqIitRWGansdhZqcXFrfqPOCcGoZ0pW0u2YtFLWIIn8VvzA3m4Nx0MXhNWtl8x59EmTEgAMGEAQwB26YK8RygqUjn+GAh6Yl6A3TmMsonmpk6rDtb0b8Yo1GnheafLkrVUOjSGUiw7i4/nJ98DMxmqmRqFQ9R+H1mFweeiT0m50nbV023uZXDPE6Z7Ko/lTmjA0CIa9nJ6CRM77dYwO4ZwrO5nLz5uXppUMgO5DgdioBCyIMbxvfGlgNjPVe8Tq9VmJBMqCQDEDfcA7TAxP4Hkg7rWV9WlWUpEaST06sNOk6gIvGIvjDJPlG8kVEqVGAvTkgFpFyRvafmMM3gzL0kRFkqEsPMEaj3BIhpMn1nbGWtQwTcOrmDRoyOVhzSBPSwMjbrBnBPgPiFvKL1tKnXpBQETMRymQd45Y2+eF7xrn9KwULLBBB1DpYal2MiZ9PngNw6oa1QmmhRQZEyVQHYTv19zghtMclhctfN8bWmhLlYsAQdyTAET/Iz6Y3HiGj5Rq6gUjVa5jvG+Kn8SU/IGWptLq1ZWLaSAulWIUarkySbDa+IHhnjlSnkkWacUnZdDkQ0ksCD8QIkifQTjN75g0Kj1484wJyzoyshLCRfeDY/wC39xgZxJQVV5M9f2MLuaz1OpSLMjbWVmJAbUDrV1vMAgqQBfecN/h8mpR5ltA9B3kenr74BwLjcbELQlc5uh5NZlUBlLh0DbQxmD6apBHSR3AxrwnMhK6+Y5RFaWi1oJ5egMz0i+3TBnx7kaZpakqaqiEshUEi0kgtEXANp6emPOAeFK2aopVD0AjgGWqbWmCADB9DjwcBYDKbh/hORbPOmYzsjKUh9zRiPMI/EwHT+foNy/GsxUrkBAABYJFo6Db9x8sLnF+JZrL1MtQqaKgBVVqI2oOdgD8oEQDyk3wX4z4ppZLLFkpt586Skf5d4N+xP4v2duxsZlVEriHC8tw4muq1PPM6aZZYBHRTEgd2JMCwmcd+C8IKUnz3Fdqo+5y95Ivcj8KX2Nzabm8mnkEy8cQ4mfMruZy+Wa0nozjoo6A7bmThX4rxXMZmrWqZjmYrYRyqCY0qegA/vjwEyEznamZp1aiCpOtQBTBsAKlhFhFp9h89eHnMGtR5MwAGQNKsBAiSSf19jiJwxSaDKisw1CYmdmJ27SP0xKpZeoKtNlotIKzJIFgv6dx/fAqZisTIFJszNMac4ZiCVNgNw5j9d4Aiep7hKZgkuy1AiMRcMCYBNhF7x7yPbBHLcFp0aRI1ajbcksxIEXPwj93wP4xWqTSorTIQUyq1FdZDMpUyrEayCQ0Ag7X3nxoxgJE7ZHjSkggzFibT6+t5wwv4iTSS8XtHp6+m5xXPhzhzI1Ok60wKjDUfOpXIYEGA03EiFn4sNNbK0xUqolNRTEAnzksRcn4/9SkMBsO2MGLexGd+dNGaZbiF2o1dGtH3YMTUQsNLWtsIJ3MT1w5cBzQp06lBmGpaP3CqXg04i6vbUC0GD8MWhQcJmQ4OZ1UqqNoDRSp1QGMgkKI+AhoGpWB/TBvO+aU0VR5L0xKzWUaoDFQ0gG8aSWQ2B646AVTsJA7tdyyaC0kdmIUSPiIAI/hM9ug7W6YzHzNxvxXWOar1TrTXUaIc7A2XUCQ0CBIPQY8wo1GV5Rkr52iQoB1sVOoLKjbcAjmPqbWsNo2cmsxl3gqNPLyITpaQouTM9PTE5mpII5TMAqoAsf5+vp0x1pHLammooIgAeau0DoNjbre3rj2btSqKVd4sYabxtt8JrwLJZQOzVaj1GsGBBFhBN7Wj8vrJOGXxP4V+0+WUPkoqlVVd4N9oEe1tumA+QahQbXT0vU1KYLhjuJi46f1jDG/iEHdqf7+eIWcMbYygMgFDiJieDRR0kP8A5Y0zedywuDO7fuce0lJqkINJgE8sSCPTf598Mo4hLNtFrzY/r7Y41ggvAtNlAv8AuMYXW94QyACgYA/8HKgkhGDCDfSTPeSR9BiHlciRTKs62MFtJgXJiPTbDJ9mR1EyLCe/qN/lbGlbhlM6V0sFY3AAgQDc367Y05FPEAkHYyC60XUU3rBdRuZ08vWZH4gYgRYna8xsxxZaFen9iGhae7KJ1dxtdZ+pk+uIvFKlChWVNLlAQrmYK8oI09GtG/re2NOK5migVly9Z6ZF2Y6I7RCMGB998NbJYBqeVVuwZN45l6bFM7lGGXrBwK1GOU6jzMg6q0XW0G9jiItWp1zFTc9THc21WxstFYkLomOUvqjveFn6Y4sBtMEyB/T9b/I4ScvWULjs0Os0y/DzVzNPmDBeYksskmwJUtqjfpfSMXlllpCiEIXTpg29Ij0sAP8AtiieE5pVqI4Vg600ltRhuXVBWNhPv64ff+I/NyskFVYeYYN9g1j6ah0xjZmUCxzx7uMGAMTR49+UVuOsVrlKbk05LFSeUQDYDoJMwOw9cTFoikQojVbmU37i4t8sA+Dk5lne7anIURcqvLIHsJPvhoy3B30k6DI6FTf2tf2w/ZQLk+53g7OZpnGlidN4k2BCxYbbWxo2TDPq1NpItTFl2vbsZJj1PfEvNcFqOCpouQf4DHe9sa5PhNZSZp1bmYKtb0mNvTHutz3SpFzVEU0OhQAOaL9IIi/pgz4KrI9UU6tXWiiFpn4bMwBi2owBczEY5ZrhtRlI8t//ACn+2FevXOWqUugLFG6ESJUHqLqw/wB2MYXCQ1Lh8UU6T5dkGk2sIH7/AO+KQ4albLNVVapRVPKyVBOkm0hGLAXiSI2GLEbjYSkOXpYztqAgD9Bt3xXHE3pirVOlxUak0NrBHKRUgjSD+Hv8u0+POXBNce/OPfAEYC+fflDNF31LVNYsymRqLNce98SuH16OUU53NuuYzDMfJpbAEH42B2A3UexucDuF7EE3H7n+mCYauKbjLvpci17SOh/pghl39Ipsdc8xP4v4jXMVWqZgVKrMZsw2/LHQDpGOnDOKKUqxTcBFtrJNi2kLABZhfeLYm5TxDmvLdS5JLfExvFgVFuUyDJ39t8Mnh/xNJWlWdiRZKlyWmwVjvMkDV2nDwwklrzUXsslNstYkL5pJlGlZVZgFQTHePpiXm+FAEspUtYjkPYCJvIt0w7mmlQMIYOJuCwBLAdetxjTK5Ig8xOkjY7g7fMHf0wAdAeZneKIrZfLDVTJIFkkFSSIg9fWB7n2ww0+Ba6iMpbShAjpIO4kz9O2JWTpIyhvvB3G0x6HBAVVpywDGWBMC5k36/P64wOl7mGcgqrifS8AVqbo1KtUOltQDwwkXH4xYGDBwcy/hVmLeZWbzDBclRcjUPhBiOabWt6YY6WYtOpLdzgbmeLKSAQIidUwAZjeZm/TscEMmLVYMyyF+MWs14fOVLHU+kqwDACLggXmVvETF+pxlKi1SrTRB961MlWZOxc3ggGxJtf1wwvxxNOlnpEXFyt/1jADMZikACovOlVR1IFzDAD0aYnFCdpUesQQrVvBTcPYVaoKCrECotJHAV730kG5HWTtj3BNKqEISiE6dJaWltPUmTe94gH5CPMM1+Y/eVByAAD+0FcdyrHUWpoCFk6dNgL9BuN/TCtluEK6NJdWP+WYBUwYM7zt6R64dmLeVXqOVCDUjsQAFuVABPQ2hRfsDthVo/eIKRNOnTQl3quCe5AkAx6KLk9RikO+RSSAKPSc4Y0xOACTY6yTmuIrmrVqaqyMORRpEahLA3aTO82ER3ITxJlDpdtbOvLHmczbgfH1AFhPTE3LZN6zqVVoHwtphmAv8hY/KfbEzjlIGjU2lRBA6EX6Y5/aWAqpYuoCDuNZFKdRnU6g2iAu62Ak9AZ/SJxG4bwlCKjO4FpBjU9Qk2C/O7En/AKFK3CGFGjVcMtFzEj4n/MF79B8/SxZOEPWU1C1OnIOilInSgFlvMgEXIv7YBnIIPU/8nuhHlJOW8P8AmZdHrHVIVadOdQSnBif4jYx0F7SAFXinCmXL0GDaqbZVXIeJQ35VPVZFp2mMWZ4OrU6lNKbD71AIBESv5l7g2n19Iwq8Sp/8gg/Jl3X5qzjC2tCw+H8mAMl1XE5cOyIrIouW0jlY/EN7diO30xvm0dUWiXby1OpUmwN4JHpLEDaWJiTj1c8tNkoZdi602D6iqwFI1OdQg6gzBR0JBJnHLP1i7MSbkycZrsbdZZQnFsycQ3zE1KfVjzewBgD6j9D3xICSY+Z/f6/I42GQ1ZmhCsE0ESCLRqb3Gwv1nCHyKDp9DK8GElS30niiqYgIupVgxTi6r03H0PS2GPiVA+QKJlZRltAk+X06fmj/AEjBfhvCabJqbVIn4TA5THa4tPtgTxvOikrVNIeCQEbYyVBmO9z7E4mdi2RFMpxhQrsL9Z74aypopRShOtCd7kAhv6R+vtgvleK8WOZ8uG8qTqlR8PQq4PW3KQCDO/RHH+Jq0W0rk6BI30lgPqDiYn+LhN/sNM/76mOtR5nKvpLQStnNxr/fyx6cxnR0f6f9MVmn+LzDbI0wPSrUx2y/+Lju6IMkgLMFE1am5IH8zgdJ84Vi+BDuR47xk5pkqUwKKkzyESJ5YMmZ9u+xjC14wRatFlqgrUFXoI/Exkfp+uNK/wDiyBpc5BJYGD51SbGD+oxEz3j2jXQa8lSJeSNVVzcGL33n640huZ4VxD/lscuVDBiFGm3UKJB6dHI9WGFXOeaW1MiQFbUYQj4Tt+LeBtho4BxAVFDgaQYOmZA6RJ9QBjbN5QEddiILMRcRsT2MY4S9pOFmxsOTO43ZxlAcdIlcPzOmrUjcGfQib/0/TDHQ4lH7+hwv0slozdZCGKhWAJ6gwRf2/libl6RnSASQLdyOo/r7EYvVlJr0E5+XGQuofOSs/kTWMqwhmDOpiAwBGtR0JFjG9vXEo8M8pZkj8o6n19MR6OtT8LfQ/u2PeJ8bYNoqJdjK1ATcEQRp2s1/QRilG/SZEwHMWuEZis1XkqMJqNDsSY2ixnvscMnhnJmpSLIzGoBqWTqB5isEGxkdLekGCA3hw6EJJ2qNf2i/9cGfA+d8jy2glSlMlepOpjb1+cG+1p8Bqv0khIuRXFRGcghgZD02vvaP4pNlYbxDaWuZHBaKhkNZkYIChM/AVEiQBBHxjV0gjuScThgqUsxX1gMKlRgNIOn8TASL9iNjBwB+yLAq0TorU9JqUAJSrTEDzaZ36QwNxIB7tUyt/jXw25ig4O56SB4xpMc/yAMwoiPW/f2OCuUyKMEGZd6hVRpphSEUR17mOux9cCtKjOOEEKKcKOgFtuy9QNhOHzy0NGmykTCBWAB3IHzE7qbGO+y8JVshDDaG5b9MXa9LL5hVo1aSowkI5OjSLkQeki4EaTA2tgPS4d9mrNTLhwBqBXsRI73gdN7d8NtfJqE0t8QkrOzbkqCdj/CT/wCaJC9Trg5lmdlAA0zoJG0RpE3ufSZx3UYOdajjp5+XxnKKFB3ZPP7efwhWjweq4BAWCJBNRYIPUGYI9sZjytxSUgQZYEskqGsRJSI1X+IRPWd8Zivs6PkTUaHy/uS52x430jUfmPxBObyrZuq+pylMMzLTUWBj1P6m+98ReGZAVSdRMLcL0mN4xmMxxC7dyw8q+87xQDMvz+0IcSqNT8ukhCl76wLixEfTA+rC5euoA5AfnyzJx5jMQ5v9Y99Y48n30miV30KzOW0GFDbATcAdJ74svw/w/TRJJBLCSdMb9N8ZjMWdlQaQ3X+zIs7kkj3wJG4fkRUyOWcEpVQEpUXdSC31Bjb1wqly2Vq6jMLV6d9TH9WOMxmIf/I/7z76mM7P/rkLh40oCDd41esWA+Q/rjenfGYzCZ1BN+H7lze1h2H7j6euDOSEnX3DgCNiCRPr7YzGY5mTdmPvidpNsage94xUHanSgsWuFBMCOUkzG8x1xXf+IVSKQUbFmJ/2jSP0P6Y9xmH4t+0j31Mlfbsx+Mr4XAEC2CVCqRTBB/HP6YzGY65nJnek82IBkHf/AE46ZmsQTHdj/I/0x5jMZNkDiOf1wAIUFtIJkjUSTeBNz27YiVFBRPd7/IHGYzBCa28ffAuYbQsmeYfRgB+hvhg4hxeGddG0GdX5gG7euMxmOLnxI/aDqE7GHIy9nFGD+JsA+uLyFPsRP9/rjlXzrZatTzFOzUmJjuACSPmJX2Y4zGYUmzpUe3ixNfveXVTzzEnpcde+A/jLhy5vK1FqWKS6GPhZRuPcSCOoJxmMxUpNzlsoriUlwhv+XJ7lsNHhTKqhooeY6afNt+JVsPr9cZjMX4AC1ep+04zGHMos5DMMdycwf/V/bHTxR4dFGjlai1IZyukqgUo2kcwMmbWIIgyZ3xmMx1e0gEb+v8SbFsCR5feV1w5iazliCSDsIFnIsOgtthlyeZK0UrLZXqItSl+FjqHMPytIuRuNxMEZjMcvs3+Z+Usbr8I11qMypuIvI398KmVATO1xBNiBJuLJeSDJ959ZxmMxfhJ0uP8A5gZlGpD6zfO5QtzFydrQPraO2MxmMx7HnyBQAZmTCms7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idi.mineco.gob.es/stfls/MICINN/Investigacion/IMAGENES/Experimento%20ATLAS%20en%20el%20C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3957"/>
            <a:ext cx="3165322" cy="20151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http://www.lsc-canfranc.es/images/News/Mu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104699"/>
            <a:ext cx="3310184" cy="1564661"/>
          </a:xfrm>
          <a:prstGeom prst="rect">
            <a:avLst/>
          </a:prstGeom>
          <a:noFill/>
        </p:spPr>
      </p:pic>
      <p:pic>
        <p:nvPicPr>
          <p:cNvPr id="3079" name="Picture 7" descr="LSC 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149080"/>
            <a:ext cx="173199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1" name="Picture 9" descr="http://estaticos04.cache.el-mundo.net/elmundo/imagenes/2007/07/10/118406007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694880"/>
            <a:ext cx="2267856" cy="3046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Documents and Settings\andreu\Escritorio\PREPARACION RSEF\LHC_h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559393"/>
            <a:ext cx="3168352" cy="2181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332656"/>
            <a:ext cx="4139950" cy="1440160"/>
          </a:xfrm>
          <a:prstGeom prst="rect">
            <a:avLst/>
          </a:prstGeom>
        </p:spPr>
      </p:pic>
      <p:sp>
        <p:nvSpPr>
          <p:cNvPr id="12" name="11 Abrir llave"/>
          <p:cNvSpPr/>
          <p:nvPr/>
        </p:nvSpPr>
        <p:spPr>
          <a:xfrm>
            <a:off x="4139952" y="116632"/>
            <a:ext cx="288032" cy="3312368"/>
          </a:xfrm>
          <a:prstGeom prst="leftBrace">
            <a:avLst>
              <a:gd name="adj1" fmla="val 8333"/>
              <a:gd name="adj2" fmla="val 419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dreu\Escritorio\Experimental_Physics_25o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2448"/>
            <a:ext cx="4824536" cy="6860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251520" y="2420888"/>
            <a:ext cx="4248472" cy="165618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339752" y="692696"/>
            <a:ext cx="6552728" cy="1656184"/>
          </a:xfrm>
          <a:prstGeom prst="rect">
            <a:avLst/>
          </a:prstGeom>
          <a:solidFill>
            <a:srgbClr val="ECECEC"/>
          </a:solidFill>
          <a:ln w="82550">
            <a:solidFill>
              <a:srgbClr val="F29D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ts val="3000"/>
              </a:lnSpc>
            </a:pPr>
            <a:endParaRPr lang="es-ES" sz="5400" b="1" dirty="0" smtClean="0">
              <a:latin typeface="Mistral" pitchFamily="66" charset="0"/>
            </a:endParaRPr>
          </a:p>
          <a:p>
            <a:pPr algn="ctr">
              <a:lnSpc>
                <a:spcPts val="3000"/>
              </a:lnSpc>
            </a:pPr>
            <a:r>
              <a:rPr lang="es-ES" sz="5400" b="1" dirty="0" smtClean="0">
                <a:latin typeface="Mistral" pitchFamily="66" charset="0"/>
              </a:rPr>
              <a:t>IFIMED</a:t>
            </a:r>
          </a:p>
          <a:p>
            <a:pPr algn="ctr">
              <a:lnSpc>
                <a:spcPts val="3000"/>
              </a:lnSpc>
            </a:pPr>
            <a:r>
              <a:rPr lang="es-ES" sz="2800" b="1" dirty="0" err="1" smtClean="0"/>
              <a:t>Research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Imaging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Accelerators</a:t>
            </a:r>
            <a:r>
              <a:rPr lang="es-ES" sz="2800" b="1" dirty="0" smtClean="0"/>
              <a:t> </a:t>
            </a:r>
            <a:br>
              <a:rPr lang="es-ES" sz="2800" b="1" dirty="0" smtClean="0"/>
            </a:br>
            <a:r>
              <a:rPr lang="es-ES" sz="2800" b="1" dirty="0" err="1" smtClean="0"/>
              <a:t>applied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Medicine</a:t>
            </a:r>
            <a:endParaRPr lang="es-ES" sz="2800" b="1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2088232" cy="21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624"/>
            <a:ext cx="83571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624"/>
            <a:ext cx="1580095" cy="61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16632"/>
            <a:ext cx="1584176" cy="4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21088"/>
            <a:ext cx="2592288" cy="2513159"/>
          </a:xfrm>
          <a:prstGeom prst="rect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Image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492896"/>
            <a:ext cx="4176464" cy="306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395536" y="242088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ACTIVITY IN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Accelerators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Medical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Physics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Detectors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Image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Science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e-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Health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932040" y="5805264"/>
            <a:ext cx="3635896" cy="707886"/>
          </a:xfrm>
          <a:prstGeom prst="rect">
            <a:avLst/>
          </a:prstGeom>
          <a:solidFill>
            <a:srgbClr val="ECECE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err="1" smtClean="0"/>
              <a:t>Coordinator</a:t>
            </a:r>
            <a:endParaRPr lang="es-ES" sz="2000" i="1" dirty="0" smtClean="0"/>
          </a:p>
          <a:p>
            <a:pPr algn="ctr"/>
            <a:r>
              <a:rPr lang="es-ES" sz="2000" i="1" dirty="0" smtClean="0"/>
              <a:t>José Bernabéu - </a:t>
            </a:r>
            <a:r>
              <a:rPr lang="es-ES" sz="2000" dirty="0" smtClean="0"/>
              <a:t>IFIC Valencia</a:t>
            </a:r>
          </a:p>
        </p:txBody>
      </p:sp>
      <p:pic>
        <p:nvPicPr>
          <p:cNvPr id="39938" name="Picture 2" descr="http://www.buceofederado.com/imagenes/GVA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44624"/>
            <a:ext cx="1062165" cy="491937"/>
          </a:xfrm>
          <a:prstGeom prst="rect">
            <a:avLst/>
          </a:prstGeom>
          <a:noFill/>
        </p:spPr>
      </p:pic>
      <p:sp>
        <p:nvSpPr>
          <p:cNvPr id="39940" name="AutoShape 4" descr="http://www.uv.es/corporate/privatidentitat/logos_tots_oficials/UV_corporatiu/UV_1_linia/logo_UV_1_lin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4" name="Picture 8" descr="http://www.uv.es/corporate/privatidentitat/logos_tots_oficials/UV_corporatiu/UV_2_linies/logo_UV_2_lini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16632"/>
            <a:ext cx="1314492" cy="38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erecha"/>
          <p:cNvSpPr/>
          <p:nvPr/>
        </p:nvSpPr>
        <p:spPr>
          <a:xfrm>
            <a:off x="323528" y="5877272"/>
            <a:ext cx="1008112" cy="720080"/>
          </a:xfrm>
          <a:prstGeom prst="rightArrow">
            <a:avLst>
              <a:gd name="adj1" fmla="val 50000"/>
              <a:gd name="adj2" fmla="val 48718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lecha derecha"/>
          <p:cNvSpPr/>
          <p:nvPr/>
        </p:nvSpPr>
        <p:spPr>
          <a:xfrm>
            <a:off x="323528" y="4653136"/>
            <a:ext cx="1008112" cy="720080"/>
          </a:xfrm>
          <a:prstGeom prst="rightArrow">
            <a:avLst>
              <a:gd name="adj1" fmla="val 50000"/>
              <a:gd name="adj2" fmla="val 48718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Flecha derecha"/>
          <p:cNvSpPr/>
          <p:nvPr/>
        </p:nvSpPr>
        <p:spPr>
          <a:xfrm>
            <a:off x="323528" y="3789040"/>
            <a:ext cx="1008112" cy="720080"/>
          </a:xfrm>
          <a:prstGeom prst="rightArrow">
            <a:avLst>
              <a:gd name="adj1" fmla="val 50000"/>
              <a:gd name="adj2" fmla="val 48718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Flecha derecha"/>
          <p:cNvSpPr/>
          <p:nvPr/>
        </p:nvSpPr>
        <p:spPr>
          <a:xfrm>
            <a:off x="323528" y="2564904"/>
            <a:ext cx="1008112" cy="720080"/>
          </a:xfrm>
          <a:prstGeom prst="rightArrow">
            <a:avLst>
              <a:gd name="adj1" fmla="val 50000"/>
              <a:gd name="adj2" fmla="val 48718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Flecha derecha"/>
          <p:cNvSpPr/>
          <p:nvPr/>
        </p:nvSpPr>
        <p:spPr>
          <a:xfrm>
            <a:off x="323528" y="1700808"/>
            <a:ext cx="1008112" cy="720080"/>
          </a:xfrm>
          <a:prstGeom prst="rightArrow">
            <a:avLst>
              <a:gd name="adj1" fmla="val 50000"/>
              <a:gd name="adj2" fmla="val 48718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07504" y="44624"/>
            <a:ext cx="8928992" cy="936104"/>
          </a:xfrm>
          <a:prstGeom prst="rect">
            <a:avLst/>
          </a:prstGeom>
          <a:solidFill>
            <a:srgbClr val="ECECEC"/>
          </a:solidFill>
          <a:ln w="82550">
            <a:solidFill>
              <a:srgbClr val="F29D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000"/>
              </a:lnSpc>
            </a:pPr>
            <a:r>
              <a:rPr lang="es-ES" sz="3600" b="1" dirty="0" smtClean="0">
                <a:latin typeface="Mistral" pitchFamily="66" charset="0"/>
              </a:rPr>
              <a:t>                     </a:t>
            </a:r>
            <a:r>
              <a:rPr lang="es-ES" sz="2800" b="1" dirty="0" err="1" smtClean="0"/>
              <a:t>Research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Imaging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Accelerators</a:t>
            </a:r>
            <a:r>
              <a:rPr lang="es-ES" sz="2800" b="1" dirty="0" smtClean="0"/>
              <a:t> </a:t>
            </a:r>
            <a:br>
              <a:rPr lang="es-ES" sz="2800" b="1" dirty="0" smtClean="0"/>
            </a:br>
            <a:r>
              <a:rPr lang="es-ES" sz="2800" b="1" dirty="0" smtClean="0"/>
              <a:t>                              </a:t>
            </a:r>
            <a:r>
              <a:rPr lang="es-ES" sz="2800" b="1" dirty="0" err="1" smtClean="0"/>
              <a:t>applied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Medicine</a:t>
            </a:r>
            <a:endParaRPr lang="es-ES" sz="2800" b="1" dirty="0"/>
          </a:p>
        </p:txBody>
      </p:sp>
      <p:sp>
        <p:nvSpPr>
          <p:cNvPr id="4" name="3 Flecha derecha"/>
          <p:cNvSpPr/>
          <p:nvPr/>
        </p:nvSpPr>
        <p:spPr>
          <a:xfrm>
            <a:off x="323528" y="908720"/>
            <a:ext cx="1008112" cy="720080"/>
          </a:xfrm>
          <a:prstGeom prst="rightArrow">
            <a:avLst>
              <a:gd name="adj1" fmla="val 50000"/>
              <a:gd name="adj2" fmla="val 48718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0" y="1006852"/>
            <a:ext cx="91085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2006 </a:t>
            </a:r>
            <a:r>
              <a:rPr lang="en-US" sz="2400" dirty="0" smtClean="0">
                <a:sym typeface="Wingdings" pitchFamily="2" charset="2"/>
              </a:rPr>
              <a:t>      IFIMED is recognized in the Map of ICTS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 of Spanish Government.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2007       approved in Conference of Presidents by Governments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of Spain and </a:t>
            </a:r>
            <a:r>
              <a:rPr lang="en-US" sz="2400" dirty="0" err="1" smtClean="0">
                <a:sym typeface="Wingdings" pitchFamily="2" charset="2"/>
              </a:rPr>
              <a:t>Generalitat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Valenciana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2007      IFIMED joins ENLIGHT, European Platform for Medical Physics,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participating in EU Projects: PARTNER, ENVISION,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INTERVISION, COST,…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 2010     The Technical Design Report approved by CAIS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(</a:t>
            </a:r>
            <a:r>
              <a:rPr lang="en-US" sz="2400" dirty="0" err="1" smtClean="0">
                <a:sym typeface="Wingdings" pitchFamily="2" charset="2"/>
              </a:rPr>
              <a:t>Comisión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Asesora</a:t>
            </a:r>
            <a:r>
              <a:rPr lang="en-US" sz="2400" dirty="0" smtClean="0">
                <a:sym typeface="Wingdings" pitchFamily="2" charset="2"/>
              </a:rPr>
              <a:t> de </a:t>
            </a:r>
            <a:r>
              <a:rPr lang="en-US" sz="2400" dirty="0" err="1" smtClean="0">
                <a:sym typeface="Wingdings" pitchFamily="2" charset="2"/>
              </a:rPr>
              <a:t>Infraestructuras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Singulares</a:t>
            </a:r>
            <a:r>
              <a:rPr lang="en-US" sz="2400" dirty="0" smtClean="0">
                <a:sym typeface="Wingdings" pitchFamily="2" charset="2"/>
              </a:rPr>
              <a:t>)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2012       Modular development of the Facility using FEDER Funding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with a collaboration between MINECO and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University of Valencia.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ym typeface="Wingdings" pitchFamily="2" charset="2"/>
              </a:rPr>
              <a:t> 2013      The Agreement between MINECO and the </a:t>
            </a:r>
            <a:r>
              <a:rPr lang="en-US" sz="2400" dirty="0" err="1" smtClean="0">
                <a:sym typeface="Wingdings" pitchFamily="2" charset="2"/>
              </a:rPr>
              <a:t>Unversity</a:t>
            </a:r>
            <a:r>
              <a:rPr lang="en-US" sz="2400" dirty="0" smtClean="0">
                <a:sym typeface="Wingdings" pitchFamily="2" charset="2"/>
              </a:rPr>
              <a:t> of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                Valencia approved by Council of Ministers.</a:t>
            </a:r>
            <a:endParaRPr lang="en-US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4689" y="44624"/>
            <a:ext cx="233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latin typeface="Mistral" pitchFamily="66" charset="0"/>
              </a:rPr>
              <a:t> IFIMED 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51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evalu144.ific.uv.es</cp:lastModifiedBy>
  <cp:revision>35</cp:revision>
  <dcterms:modified xsi:type="dcterms:W3CDTF">2013-10-24T11:31:16Z</dcterms:modified>
</cp:coreProperties>
</file>