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64" r:id="rId2"/>
  </p:sldMasterIdLst>
  <p:notesMasterIdLst>
    <p:notesMasterId r:id="rId49"/>
  </p:notesMasterIdLst>
  <p:sldIdLst>
    <p:sldId id="352" r:id="rId3"/>
    <p:sldId id="417" r:id="rId4"/>
    <p:sldId id="419" r:id="rId5"/>
    <p:sldId id="430" r:id="rId6"/>
    <p:sldId id="431" r:id="rId7"/>
    <p:sldId id="432" r:id="rId8"/>
    <p:sldId id="434" r:id="rId9"/>
    <p:sldId id="433" r:id="rId10"/>
    <p:sldId id="436" r:id="rId11"/>
    <p:sldId id="371" r:id="rId12"/>
    <p:sldId id="438" r:id="rId13"/>
    <p:sldId id="355" r:id="rId14"/>
    <p:sldId id="399" r:id="rId15"/>
    <p:sldId id="427" r:id="rId16"/>
    <p:sldId id="404" r:id="rId17"/>
    <p:sldId id="407" r:id="rId18"/>
    <p:sldId id="358" r:id="rId19"/>
    <p:sldId id="362" r:id="rId20"/>
    <p:sldId id="374" r:id="rId21"/>
    <p:sldId id="364" r:id="rId22"/>
    <p:sldId id="366" r:id="rId23"/>
    <p:sldId id="422" r:id="rId24"/>
    <p:sldId id="441" r:id="rId25"/>
    <p:sldId id="442" r:id="rId26"/>
    <p:sldId id="397" r:id="rId27"/>
    <p:sldId id="368" r:id="rId28"/>
    <p:sldId id="447" r:id="rId29"/>
    <p:sldId id="445" r:id="rId30"/>
    <p:sldId id="424" r:id="rId31"/>
    <p:sldId id="439" r:id="rId32"/>
    <p:sldId id="426" r:id="rId33"/>
    <p:sldId id="412" r:id="rId34"/>
    <p:sldId id="411" r:id="rId35"/>
    <p:sldId id="408" r:id="rId36"/>
    <p:sldId id="410" r:id="rId37"/>
    <p:sldId id="416" r:id="rId38"/>
    <p:sldId id="421" r:id="rId39"/>
    <p:sldId id="406" r:id="rId40"/>
    <p:sldId id="425" r:id="rId41"/>
    <p:sldId id="428" r:id="rId42"/>
    <p:sldId id="429" r:id="rId43"/>
    <p:sldId id="435" r:id="rId44"/>
    <p:sldId id="437" r:id="rId45"/>
    <p:sldId id="443" r:id="rId46"/>
    <p:sldId id="444" r:id="rId47"/>
    <p:sldId id="446" r:id="rId48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D4EA"/>
    <a:srgbClr val="008000"/>
    <a:srgbClr val="CCFF99"/>
    <a:srgbClr val="FF9900"/>
    <a:srgbClr val="000099"/>
    <a:srgbClr val="FF00FF"/>
    <a:srgbClr val="FF0000"/>
    <a:srgbClr val="FFFF00"/>
    <a:srgbClr val="44F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7654" autoAdjust="0"/>
  </p:normalViewPr>
  <p:slideViewPr>
    <p:cSldViewPr>
      <p:cViewPr>
        <p:scale>
          <a:sx n="90" d="100"/>
          <a:sy n="90" d="100"/>
        </p:scale>
        <p:origin x="-140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C5CF8ED-35B9-437C-BB53-A661C12A96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1819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1349375" y="914400"/>
            <a:ext cx="41576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9739" tIns="44870" rIns="89739" bIns="4487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/>
          </p:nvPr>
        </p:nvSpPr>
        <p:spPr>
          <a:xfrm>
            <a:off x="1046163" y="4354513"/>
            <a:ext cx="4770437" cy="3476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276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0919F427-9AC9-41AD-8903-D03E642A9F2E}" type="slidenum">
              <a:rPr lang="it-IT" smtClean="0"/>
              <a:pPr eaLnBrk="1" hangingPunct="1"/>
              <a:t>18</a:t>
            </a:fld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9850" y="914400"/>
            <a:ext cx="4176713" cy="3133725"/>
          </a:xfrm>
          <a:ln/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4513"/>
            <a:ext cx="4770437" cy="3476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39850" y="914400"/>
            <a:ext cx="4175125" cy="3132138"/>
          </a:xfrm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7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8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87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9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38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11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37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92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400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20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38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71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86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354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9591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69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86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22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4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75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5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068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0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2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91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6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22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0.png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 txBox="1">
            <a:spLocks/>
          </p:cNvSpPr>
          <p:nvPr/>
        </p:nvSpPr>
        <p:spPr bwMode="auto">
          <a:xfrm>
            <a:off x="-34112" y="2708920"/>
            <a:ext cx="9036496" cy="204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Effecti</a:t>
            </a:r>
            <a:r>
              <a:rPr lang="en-US" sz="4000" b="1" dirty="0" smtClean="0">
                <a:solidFill>
                  <a:srgbClr val="0070C0"/>
                </a:solidFill>
              </a:rPr>
              <a:t>ve </a:t>
            </a:r>
            <a:r>
              <a:rPr lang="en-US" sz="4000" b="1" dirty="0">
                <a:solidFill>
                  <a:srgbClr val="0070C0"/>
                </a:solidFill>
              </a:rPr>
              <a:t>3</a:t>
            </a:r>
            <a:r>
              <a:rPr lang="en-US" sz="4000" b="1" dirty="0" smtClean="0">
                <a:solidFill>
                  <a:srgbClr val="0070C0"/>
                </a:solidFill>
              </a:rPr>
              <a:t>-body forces: the case of</a:t>
            </a:r>
            <a:endParaRPr lang="en-US" sz="4000" b="1" dirty="0">
              <a:solidFill>
                <a:srgbClr val="0070C0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neutron-rich </a:t>
            </a:r>
            <a:r>
              <a:rPr lang="en-US" sz="4000" b="1" dirty="0">
                <a:solidFill>
                  <a:srgbClr val="0070C0"/>
                </a:solidFill>
              </a:rPr>
              <a:t>lead isotopes </a:t>
            </a:r>
          </a:p>
        </p:txBody>
      </p:sp>
      <p:cxnSp>
        <p:nvCxnSpPr>
          <p:cNvPr id="11" name="Straight Connector 4"/>
          <p:cNvCxnSpPr/>
          <p:nvPr/>
        </p:nvCxnSpPr>
        <p:spPr>
          <a:xfrm>
            <a:off x="685800" y="3600450"/>
            <a:ext cx="7772400" cy="1588"/>
          </a:xfrm>
          <a:prstGeom prst="line">
            <a:avLst/>
          </a:prstGeom>
          <a:ln w="114300" cap="rnd">
            <a:gradFill flip="none" rotWithShape="1">
              <a:gsLst>
                <a:gs pos="81000">
                  <a:schemeClr val="accent1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6" name="Subtitle 2"/>
          <p:cNvSpPr txBox="1">
            <a:spLocks/>
          </p:cNvSpPr>
          <p:nvPr/>
        </p:nvSpPr>
        <p:spPr bwMode="auto">
          <a:xfrm>
            <a:off x="2927021" y="5041029"/>
            <a:ext cx="3182454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400" b="1" dirty="0"/>
              <a:t>Andrea </a:t>
            </a:r>
            <a:r>
              <a:rPr lang="en-US" sz="2400" b="1" dirty="0" err="1"/>
              <a:t>Gottardo</a:t>
            </a:r>
            <a:endParaRPr lang="en-US" sz="2400" b="1" dirty="0"/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1619672" y="468312"/>
            <a:ext cx="6143625" cy="48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0748" tIns="50373" rIns="100748" bIns="50373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13"/>
              </a:spcBef>
            </a:pP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Universa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Universis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Patavina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Libertas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026" name="Picture 2" descr="Logo_unip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66292"/>
            <a:ext cx="13144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http://www.infn.it/logo/weblogo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89005"/>
            <a:ext cx="2070901" cy="1319915"/>
          </a:xfrm>
          <a:prstGeom prst="rect">
            <a:avLst/>
          </a:prstGeom>
          <a:noFill/>
          <a:effectLst>
            <a:glow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2141539" y="6021288"/>
            <a:ext cx="486092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IVICFA Seminar, Valencia 2013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2" y="2413535"/>
            <a:ext cx="6515100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/>
          <p:cNvSpPr txBox="1">
            <a:spLocks/>
          </p:cNvSpPr>
          <p:nvPr/>
        </p:nvSpPr>
        <p:spPr bwMode="auto">
          <a:xfrm>
            <a:off x="396104" y="147825"/>
            <a:ext cx="8532813" cy="91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</a:rPr>
              <a:t>The Z=82 and beyond </a:t>
            </a:r>
            <a:r>
              <a:rPr lang="en-US" sz="3600" dirty="0" smtClean="0">
                <a:solidFill>
                  <a:schemeClr val="tx2"/>
                </a:solidFill>
              </a:rPr>
              <a:t>N=126 region </a:t>
            </a:r>
            <a:endParaRPr lang="en-US" sz="3600" dirty="0">
              <a:solidFill>
                <a:schemeClr val="tx2"/>
              </a:solidFill>
            </a:endParaRPr>
          </a:p>
        </p:txBody>
      </p:sp>
      <p:cxnSp>
        <p:nvCxnSpPr>
          <p:cNvPr id="5" name="Connettore 1 4"/>
          <p:cNvCxnSpPr>
            <a:cxnSpLocks noChangeShapeType="1"/>
          </p:cNvCxnSpPr>
          <p:nvPr/>
        </p:nvCxnSpPr>
        <p:spPr bwMode="auto">
          <a:xfrm>
            <a:off x="-17562" y="3924835"/>
            <a:ext cx="6767636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Connettore 1 5"/>
          <p:cNvCxnSpPr>
            <a:cxnSpLocks noChangeShapeType="1"/>
          </p:cNvCxnSpPr>
          <p:nvPr/>
        </p:nvCxnSpPr>
        <p:spPr bwMode="auto">
          <a:xfrm>
            <a:off x="-17562" y="4285197"/>
            <a:ext cx="6767636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>
            <a:off x="1854224" y="2197635"/>
            <a:ext cx="0" cy="3671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>
            <a:off x="2286024" y="2197634"/>
            <a:ext cx="0" cy="3671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4806974" y="4645560"/>
            <a:ext cx="935038" cy="461962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 baseline="30000" dirty="0">
                <a:solidFill>
                  <a:schemeClr val="dk1"/>
                </a:solidFill>
                <a:latin typeface="+mn-lt"/>
                <a:ea typeface="+mn-ea"/>
              </a:rPr>
              <a:t>216</a:t>
            </a:r>
            <a:r>
              <a:rPr lang="it-IT" sz="2400" dirty="0">
                <a:solidFill>
                  <a:schemeClr val="dk1"/>
                </a:solidFill>
                <a:latin typeface="+mn-lt"/>
                <a:ea typeface="+mn-ea"/>
              </a:rPr>
              <a:t>Pb</a:t>
            </a: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3078187" y="5077360"/>
            <a:ext cx="936625" cy="461962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 baseline="30000" dirty="0">
                <a:solidFill>
                  <a:schemeClr val="dk1"/>
                </a:solidFill>
                <a:latin typeface="+mn-lt"/>
                <a:ea typeface="+mn-ea"/>
              </a:rPr>
              <a:t>212</a:t>
            </a:r>
            <a:r>
              <a:rPr lang="it-IT" sz="2400" dirty="0">
                <a:solidFill>
                  <a:schemeClr val="dk1"/>
                </a:solidFill>
                <a:latin typeface="+mn-lt"/>
                <a:ea typeface="+mn-ea"/>
              </a:rPr>
              <a:t>Pb</a:t>
            </a: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6678637" y="3277135"/>
            <a:ext cx="936625" cy="461962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 baseline="30000" dirty="0">
                <a:solidFill>
                  <a:schemeClr val="dk1"/>
                </a:solidFill>
                <a:latin typeface="+mn-lt"/>
                <a:ea typeface="+mn-ea"/>
              </a:rPr>
              <a:t>218</a:t>
            </a:r>
            <a:r>
              <a:rPr lang="it-IT" sz="2400" dirty="0">
                <a:solidFill>
                  <a:schemeClr val="dk1"/>
                </a:solidFill>
                <a:latin typeface="+mn-lt"/>
                <a:ea typeface="+mn-ea"/>
              </a:rPr>
              <a:t>Pb</a:t>
            </a:r>
          </a:p>
        </p:txBody>
      </p:sp>
      <p:cxnSp>
        <p:nvCxnSpPr>
          <p:cNvPr id="14" name="Connettore 2 13"/>
          <p:cNvCxnSpPr>
            <a:cxnSpLocks noChangeShapeType="1"/>
            <a:stCxn id="11" idx="0"/>
          </p:cNvCxnSpPr>
          <p:nvPr/>
        </p:nvCxnSpPr>
        <p:spPr bwMode="auto">
          <a:xfrm flipV="1">
            <a:off x="3546500" y="4140735"/>
            <a:ext cx="18255" cy="93662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Connettore 2 15"/>
          <p:cNvCxnSpPr>
            <a:cxnSpLocks noChangeShapeType="1"/>
            <a:stCxn id="10" idx="0"/>
          </p:cNvCxnSpPr>
          <p:nvPr/>
        </p:nvCxnSpPr>
        <p:spPr bwMode="auto">
          <a:xfrm flipH="1" flipV="1">
            <a:off x="5022874" y="4140735"/>
            <a:ext cx="252413" cy="50482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Connettore 2 17"/>
          <p:cNvCxnSpPr>
            <a:cxnSpLocks noChangeShapeType="1"/>
            <a:stCxn id="12" idx="2"/>
          </p:cNvCxnSpPr>
          <p:nvPr/>
        </p:nvCxnSpPr>
        <p:spPr bwMode="auto">
          <a:xfrm flipH="1">
            <a:off x="5742012" y="3739097"/>
            <a:ext cx="1404937" cy="33020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nettore 2 19"/>
          <p:cNvCxnSpPr>
            <a:cxnSpLocks noChangeShapeType="1"/>
          </p:cNvCxnSpPr>
          <p:nvPr/>
        </p:nvCxnSpPr>
        <p:spPr bwMode="auto">
          <a:xfrm>
            <a:off x="2286024" y="6104819"/>
            <a:ext cx="3671888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3941786" y="6248835"/>
            <a:ext cx="720725" cy="522288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chemeClr val="dk1"/>
                </a:solidFill>
                <a:latin typeface="+mn-lt"/>
                <a:ea typeface="+mn-ea"/>
              </a:rPr>
              <a:t>g</a:t>
            </a:r>
            <a:r>
              <a:rPr lang="it-IT" sz="2800" baseline="-25000" dirty="0">
                <a:solidFill>
                  <a:schemeClr val="dk1"/>
                </a:solidFill>
                <a:latin typeface="+mn-lt"/>
                <a:ea typeface="+mn-ea"/>
              </a:rPr>
              <a:t>9/2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11188" y="1355725"/>
            <a:ext cx="8231187" cy="930097"/>
          </a:xfrm>
          <a:prstGeom prst="rect">
            <a:avLst/>
          </a:prstGeom>
          <a:solidFill>
            <a:schemeClr val="accent1"/>
          </a:solidFill>
          <a:ln w="38100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lIns="82902" tIns="41451" rIns="82902" bIns="4145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2175"/>
              </a:lnSpc>
              <a:spcBef>
                <a:spcPct val="50000"/>
              </a:spcBef>
              <a:defRPr/>
            </a:pPr>
            <a:r>
              <a:rPr lang="it-IT" sz="1800" dirty="0" err="1" smtClean="0">
                <a:cs typeface="Arial" pitchFamily="34" charset="0"/>
              </a:rPr>
              <a:t>Presence</a:t>
            </a:r>
            <a:r>
              <a:rPr lang="it-IT" sz="1800" dirty="0" smtClean="0">
                <a:cs typeface="Arial" pitchFamily="34" charset="0"/>
              </a:rPr>
              <a:t> of </a:t>
            </a:r>
            <a:r>
              <a:rPr lang="it-IT" sz="1800" dirty="0" err="1" smtClean="0">
                <a:cs typeface="Arial" pitchFamily="34" charset="0"/>
              </a:rPr>
              <a:t>isomers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involving</a:t>
            </a:r>
            <a:r>
              <a:rPr lang="it-IT" sz="1800" dirty="0" smtClean="0">
                <a:cs typeface="Arial" pitchFamily="34" charset="0"/>
              </a:rPr>
              <a:t> high-j </a:t>
            </a:r>
            <a:r>
              <a:rPr lang="it-IT" sz="1800" dirty="0" err="1" smtClean="0">
                <a:cs typeface="Arial" pitchFamily="34" charset="0"/>
              </a:rPr>
              <a:t>orbitals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el-GR" sz="1800" dirty="0" smtClean="0">
                <a:cs typeface="Arial" pitchFamily="34" charset="0"/>
              </a:rPr>
              <a:t>ν</a:t>
            </a:r>
            <a:r>
              <a:rPr lang="it-IT" sz="1800" dirty="0" smtClean="0">
                <a:cs typeface="Arial" pitchFamily="34" charset="0"/>
              </a:rPr>
              <a:t>g</a:t>
            </a:r>
            <a:r>
              <a:rPr lang="it-IT" sz="1800" baseline="-25000" dirty="0" smtClean="0">
                <a:cs typeface="Arial" pitchFamily="34" charset="0"/>
              </a:rPr>
              <a:t>9/2</a:t>
            </a:r>
            <a:r>
              <a:rPr lang="it-IT" sz="1800" dirty="0" smtClean="0">
                <a:cs typeface="Arial" pitchFamily="34" charset="0"/>
              </a:rPr>
              <a:t>, </a:t>
            </a:r>
            <a:r>
              <a:rPr lang="el-GR" sz="1800" dirty="0" smtClean="0">
                <a:cs typeface="Arial" pitchFamily="34" charset="0"/>
              </a:rPr>
              <a:t>ν</a:t>
            </a:r>
            <a:r>
              <a:rPr lang="it-IT" sz="1800" dirty="0" smtClean="0">
                <a:cs typeface="Arial" pitchFamily="34" charset="0"/>
              </a:rPr>
              <a:t>i</a:t>
            </a:r>
            <a:r>
              <a:rPr lang="it-IT" sz="1800" baseline="-25000" dirty="0" smtClean="0">
                <a:cs typeface="Arial" pitchFamily="34" charset="0"/>
              </a:rPr>
              <a:t>11/2</a:t>
            </a:r>
            <a:r>
              <a:rPr lang="it-IT" sz="1800" dirty="0" smtClean="0">
                <a:cs typeface="Arial" pitchFamily="34" charset="0"/>
              </a:rPr>
              <a:t>, </a:t>
            </a:r>
            <a:r>
              <a:rPr lang="el-GR" sz="1800" dirty="0" smtClean="0">
                <a:cs typeface="Arial" pitchFamily="34" charset="0"/>
              </a:rPr>
              <a:t>ν</a:t>
            </a:r>
            <a:r>
              <a:rPr lang="it-IT" sz="1800" dirty="0" smtClean="0">
                <a:cs typeface="Arial" pitchFamily="34" charset="0"/>
              </a:rPr>
              <a:t>j</a:t>
            </a:r>
            <a:r>
              <a:rPr lang="it-IT" sz="1800" baseline="-25000" dirty="0" smtClean="0">
                <a:cs typeface="Arial" pitchFamily="34" charset="0"/>
              </a:rPr>
              <a:t>15/2</a:t>
            </a:r>
            <a:r>
              <a:rPr lang="it-IT" sz="1800" dirty="0" smtClean="0">
                <a:cs typeface="Arial" pitchFamily="34" charset="0"/>
              </a:rPr>
              <a:t>.Taking </a:t>
            </a:r>
            <a:r>
              <a:rPr lang="it-IT" sz="1800" dirty="0" err="1" smtClean="0">
                <a:cs typeface="Arial" pitchFamily="34" charset="0"/>
              </a:rPr>
              <a:t>advantage</a:t>
            </a:r>
            <a:r>
              <a:rPr lang="it-IT" sz="1800" dirty="0" smtClean="0">
                <a:cs typeface="Arial" pitchFamily="34" charset="0"/>
              </a:rPr>
              <a:t> of </a:t>
            </a:r>
            <a:r>
              <a:rPr lang="it-IT" sz="1800" dirty="0" err="1" smtClean="0">
                <a:cs typeface="Arial" pitchFamily="34" charset="0"/>
              </a:rPr>
              <a:t>these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isomers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we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want</a:t>
            </a:r>
            <a:r>
              <a:rPr lang="it-IT" sz="1800" dirty="0" smtClean="0">
                <a:cs typeface="Arial" pitchFamily="34" charset="0"/>
              </a:rPr>
              <a:t> to </a:t>
            </a:r>
            <a:r>
              <a:rPr lang="it-IT" sz="1800" dirty="0" err="1" smtClean="0">
                <a:cs typeface="Arial" pitchFamily="34" charset="0"/>
              </a:rPr>
              <a:t>study</a:t>
            </a:r>
            <a:r>
              <a:rPr lang="it-IT" sz="1800" dirty="0" smtClean="0">
                <a:cs typeface="Arial" pitchFamily="34" charset="0"/>
              </a:rPr>
              <a:t> the </a:t>
            </a:r>
            <a:r>
              <a:rPr lang="it-IT" sz="1800" dirty="0" err="1" smtClean="0">
                <a:cs typeface="Arial" pitchFamily="34" charset="0"/>
              </a:rPr>
              <a:t>nuclear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structure</a:t>
            </a:r>
            <a:r>
              <a:rPr lang="it-IT" sz="1800" dirty="0" smtClean="0">
                <a:cs typeface="Arial" pitchFamily="34" charset="0"/>
              </a:rPr>
              <a:t> from </a:t>
            </a:r>
            <a:r>
              <a:rPr lang="it-IT" sz="1800" baseline="30000" dirty="0" smtClean="0">
                <a:cs typeface="Arial" pitchFamily="34" charset="0"/>
              </a:rPr>
              <a:t>212</a:t>
            </a:r>
            <a:r>
              <a:rPr lang="it-IT" sz="1800" dirty="0" smtClean="0">
                <a:cs typeface="Arial" pitchFamily="34" charset="0"/>
              </a:rPr>
              <a:t>Pb up to </a:t>
            </a:r>
            <a:r>
              <a:rPr lang="it-IT" sz="1800" baseline="30000" dirty="0" smtClean="0">
                <a:cs typeface="Arial" pitchFamily="34" charset="0"/>
              </a:rPr>
              <a:t>218</a:t>
            </a:r>
            <a:r>
              <a:rPr lang="it-IT" sz="1800" dirty="0" smtClean="0">
                <a:cs typeface="Arial" pitchFamily="34" charset="0"/>
              </a:rPr>
              <a:t>Pb and </a:t>
            </a:r>
            <a:r>
              <a:rPr lang="it-IT" sz="1800" dirty="0" err="1" smtClean="0">
                <a:cs typeface="Arial" pitchFamily="34" charset="0"/>
              </a:rPr>
              <a:t>nearby</a:t>
            </a:r>
            <a:r>
              <a:rPr lang="it-IT" sz="1800" dirty="0" smtClean="0">
                <a:cs typeface="Arial" pitchFamily="34" charset="0"/>
              </a:rPr>
              <a:t> nuclei</a:t>
            </a:r>
            <a:endParaRPr lang="el-GR" sz="1800" baseline="-25000" dirty="0" smtClean="0">
              <a:cs typeface="Arial" pitchFamily="34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186054" y="4358222"/>
            <a:ext cx="2858413" cy="132562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dist="107933" dir="8100000" algn="ctr" rotWithShape="0">
              <a:srgbClr val="330033">
                <a:alpha val="50026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000" dirty="0" err="1" smtClean="0">
                <a:latin typeface="+mj-lt"/>
              </a:rPr>
              <a:t>Semimagic</a:t>
            </a:r>
            <a:r>
              <a:rPr lang="it-IT" sz="2000" dirty="0" smtClean="0">
                <a:latin typeface="+mj-lt"/>
              </a:rPr>
              <a:t> nuclei : </a:t>
            </a:r>
            <a:r>
              <a:rPr lang="it-IT" sz="2000" dirty="0" err="1" smtClean="0">
                <a:latin typeface="+mj-lt"/>
              </a:rPr>
              <a:t>possibility</a:t>
            </a:r>
            <a:r>
              <a:rPr lang="it-IT" sz="2000" dirty="0" smtClean="0">
                <a:latin typeface="+mj-lt"/>
              </a:rPr>
              <a:t> of a full </a:t>
            </a:r>
            <a:r>
              <a:rPr lang="it-IT" sz="2000" dirty="0" err="1" smtClean="0">
                <a:latin typeface="+mj-lt"/>
              </a:rPr>
              <a:t>diagonalization</a:t>
            </a:r>
            <a:r>
              <a:rPr lang="it-IT" sz="2000" dirty="0" smtClean="0">
                <a:latin typeface="+mj-lt"/>
              </a:rPr>
              <a:t> in the </a:t>
            </a:r>
            <a:r>
              <a:rPr lang="it-IT" sz="2000" dirty="0" err="1" smtClean="0">
                <a:latin typeface="+mj-lt"/>
              </a:rPr>
              <a:t>valence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space</a:t>
            </a:r>
            <a:r>
              <a:rPr lang="it-IT" sz="2000" dirty="0" smtClean="0">
                <a:latin typeface="+mj-lt"/>
              </a:rPr>
              <a:t> </a:t>
            </a:r>
            <a:endParaRPr lang="it-IT" sz="2000" baseline="-25000" dirty="0">
              <a:latin typeface="+mj-lt"/>
              <a:cs typeface="Arial" charset="0"/>
            </a:endParaRPr>
          </a:p>
        </p:txBody>
      </p:sp>
      <p:sp>
        <p:nvSpPr>
          <p:cNvPr id="28" name="CasellaDiTesto 27"/>
          <p:cNvSpPr txBox="1">
            <a:spLocks noChangeArrowheads="1"/>
          </p:cNvSpPr>
          <p:nvPr/>
        </p:nvSpPr>
        <p:spPr bwMode="auto">
          <a:xfrm>
            <a:off x="6086394" y="6091361"/>
            <a:ext cx="2925389" cy="707886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 err="1" smtClean="0">
                <a:solidFill>
                  <a:schemeClr val="dk1"/>
                </a:solidFill>
                <a:latin typeface="+mn-lt"/>
                <a:ea typeface="+mn-ea"/>
              </a:rPr>
              <a:t>Good</a:t>
            </a:r>
            <a:r>
              <a:rPr lang="it-IT" sz="2000" dirty="0" smtClean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2000" dirty="0" err="1" smtClean="0">
                <a:solidFill>
                  <a:schemeClr val="dk1"/>
                </a:solidFill>
                <a:latin typeface="+mn-lt"/>
                <a:ea typeface="+mn-ea"/>
              </a:rPr>
              <a:t>testing</a:t>
            </a:r>
            <a:r>
              <a:rPr lang="it-IT" sz="2000" dirty="0" smtClean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2000" dirty="0" err="1" smtClean="0">
                <a:solidFill>
                  <a:schemeClr val="dk1"/>
                </a:solidFill>
                <a:latin typeface="+mn-lt"/>
                <a:ea typeface="+mn-ea"/>
              </a:rPr>
              <a:t>ground</a:t>
            </a:r>
            <a:r>
              <a:rPr lang="it-IT" sz="2000" dirty="0" smtClean="0">
                <a:solidFill>
                  <a:schemeClr val="dk1"/>
                </a:solidFill>
                <a:latin typeface="+mn-lt"/>
                <a:ea typeface="+mn-ea"/>
              </a:rPr>
              <a:t> for SM → </a:t>
            </a:r>
            <a:r>
              <a:rPr lang="it-IT" sz="2000" dirty="0" err="1" smtClean="0">
                <a:solidFill>
                  <a:schemeClr val="dk1"/>
                </a:solidFill>
                <a:latin typeface="+mn-lt"/>
                <a:ea typeface="+mn-ea"/>
              </a:rPr>
              <a:t>effective</a:t>
            </a:r>
            <a:r>
              <a:rPr lang="it-IT" sz="2000" dirty="0" smtClean="0">
                <a:solidFill>
                  <a:schemeClr val="dk1"/>
                </a:solidFill>
                <a:latin typeface="+mn-lt"/>
                <a:ea typeface="+mn-ea"/>
              </a:rPr>
              <a:t> 3-body</a:t>
            </a:r>
            <a:endParaRPr lang="it-IT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96104" y="147825"/>
            <a:ext cx="8532813" cy="91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Why </a:t>
            </a:r>
            <a:r>
              <a:rPr lang="en-US" sz="3600" dirty="0" err="1" smtClean="0">
                <a:solidFill>
                  <a:schemeClr val="tx2"/>
                </a:solidFill>
              </a:rPr>
              <a:t>Pb</a:t>
            </a:r>
            <a:r>
              <a:rPr lang="en-US" sz="3600" dirty="0" smtClean="0">
                <a:solidFill>
                  <a:schemeClr val="tx2"/>
                </a:solidFill>
              </a:rPr>
              <a:t> n-rich isotopes ?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9700" y="1273324"/>
            <a:ext cx="8858250" cy="710067"/>
          </a:xfrm>
          <a:prstGeom prst="rect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  <a:effectLst>
            <a:outerShdw dist="107933" dir="8100000" algn="ctr" rotWithShape="0">
              <a:srgbClr val="330033">
                <a:alpha val="50027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it-IT" sz="2000" dirty="0" err="1">
                <a:solidFill>
                  <a:srgbClr val="000000"/>
                </a:solidFill>
                <a:latin typeface="+mn-lt"/>
              </a:rPr>
              <a:t>Nucleons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in a </a:t>
            </a:r>
            <a:r>
              <a:rPr lang="it-IT" sz="2000" dirty="0" err="1">
                <a:solidFill>
                  <a:srgbClr val="000000"/>
                </a:solidFill>
                <a:latin typeface="+mn-lt"/>
              </a:rPr>
              <a:t>valence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+mn-lt"/>
              </a:rPr>
              <a:t>j</a:t>
            </a:r>
            <a:r>
              <a:rPr lang="it-IT" sz="2000" baseline="30000" dirty="0" err="1">
                <a:solidFill>
                  <a:srgbClr val="000000"/>
                </a:solidFill>
                <a:latin typeface="+mn-lt"/>
              </a:rPr>
              <a:t>n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+mn-lt"/>
              </a:rPr>
              <a:t>configuration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+mn-lt"/>
              </a:rPr>
              <a:t>behave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+mn-lt"/>
              </a:rPr>
              <a:t>according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to a </a:t>
            </a:r>
            <a:r>
              <a:rPr lang="it-IT" sz="2000" dirty="0" err="1">
                <a:solidFill>
                  <a:srgbClr val="000000"/>
                </a:solidFill>
                <a:latin typeface="+mn-lt"/>
              </a:rPr>
              <a:t>seniority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+mn-lt"/>
              </a:rPr>
              <a:t>scheme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: the </a:t>
            </a:r>
            <a:r>
              <a:rPr lang="it-IT" sz="2000" dirty="0" err="1">
                <a:solidFill>
                  <a:srgbClr val="000000"/>
                </a:solidFill>
                <a:latin typeface="+mn-lt"/>
              </a:rPr>
              <a:t>states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can be </a:t>
            </a:r>
            <a:r>
              <a:rPr lang="it-IT" sz="2000" dirty="0" err="1">
                <a:solidFill>
                  <a:srgbClr val="000000"/>
                </a:solidFill>
                <a:latin typeface="+mn-lt"/>
              </a:rPr>
              <a:t>labelled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by </a:t>
            </a:r>
            <a:r>
              <a:rPr lang="it-IT" sz="2000" dirty="0" err="1">
                <a:solidFill>
                  <a:srgbClr val="000000"/>
                </a:solidFill>
                <a:latin typeface="+mn-lt"/>
              </a:rPr>
              <a:t>their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+mn-lt"/>
              </a:rPr>
              <a:t>seniority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l-GR" sz="2000" dirty="0">
                <a:solidFill>
                  <a:schemeClr val="tx1"/>
                </a:solidFill>
                <a:cs typeface="Times New Roman" pitchFamily="18" charset="0"/>
              </a:rPr>
              <a:t>ν</a:t>
            </a:r>
            <a:endParaRPr lang="it-IT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2218" y="4581128"/>
            <a:ext cx="8585229" cy="710067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dist="107933" dir="8100000" algn="ctr" rotWithShape="0">
              <a:srgbClr val="330033">
                <a:alpha val="50027"/>
              </a:srgbClr>
            </a:outerShdw>
          </a:effec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9pPr>
          </a:lstStyle>
          <a:p>
            <a:pPr algn="ctr" eaLnBrk="1" hangingPunct="1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For even-even nuclei, the 0</a:t>
            </a:r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ground state has seniority </a:t>
            </a:r>
            <a:r>
              <a:rPr lang="el-GR" sz="2000" dirty="0">
                <a:solidFill>
                  <a:schemeClr val="tx1"/>
                </a:solidFill>
                <a:cs typeface="Times New Roman" pitchFamily="18" charset="0"/>
              </a:rPr>
              <a:t>ν</a:t>
            </a:r>
            <a:r>
              <a:rPr lang="it-IT" sz="2000" dirty="0">
                <a:solidFill>
                  <a:schemeClr val="tx1"/>
                </a:solidFill>
                <a:latin typeface="+mn-lt"/>
              </a:rPr>
              <a:t> = 0,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 while the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2</a:t>
            </a:r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, 4</a:t>
            </a:r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, 6</a:t>
            </a:r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, 8</a:t>
            </a:r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states have </a:t>
            </a:r>
            <a:r>
              <a:rPr lang="el-GR" sz="2000" dirty="0">
                <a:solidFill>
                  <a:schemeClr val="tx1"/>
                </a:solidFill>
                <a:cs typeface="Times New Roman" pitchFamily="18" charset="0"/>
              </a:rPr>
              <a:t>ν</a:t>
            </a:r>
            <a:r>
              <a:rPr lang="it-IT" sz="2000" dirty="0">
                <a:solidFill>
                  <a:schemeClr val="tx1"/>
                </a:solidFill>
                <a:latin typeface="+mn-lt"/>
              </a:rPr>
              <a:t> = 2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892" y="5445224"/>
            <a:ext cx="907256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In a pure seniority scheme, the relative level energies do not depend on the number of particles in the shell j  </a:t>
            </a:r>
          </a:p>
        </p:txBody>
      </p:sp>
      <p:cxnSp>
        <p:nvCxnSpPr>
          <p:cNvPr id="6" name="Connettore 1 9"/>
          <p:cNvCxnSpPr>
            <a:cxnSpLocks noChangeShapeType="1"/>
          </p:cNvCxnSpPr>
          <p:nvPr/>
        </p:nvCxnSpPr>
        <p:spPr bwMode="auto">
          <a:xfrm>
            <a:off x="2195736" y="3993654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Connettore 1 10"/>
          <p:cNvCxnSpPr>
            <a:cxnSpLocks noChangeShapeType="1"/>
          </p:cNvCxnSpPr>
          <p:nvPr/>
        </p:nvCxnSpPr>
        <p:spPr bwMode="auto">
          <a:xfrm>
            <a:off x="2195736" y="2707779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ttore 1 11"/>
          <p:cNvCxnSpPr>
            <a:cxnSpLocks noChangeShapeType="1"/>
          </p:cNvCxnSpPr>
          <p:nvPr/>
        </p:nvCxnSpPr>
        <p:spPr bwMode="auto">
          <a:xfrm>
            <a:off x="2195736" y="2850654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12"/>
          <p:cNvCxnSpPr>
            <a:cxnSpLocks noChangeShapeType="1"/>
          </p:cNvCxnSpPr>
          <p:nvPr/>
        </p:nvCxnSpPr>
        <p:spPr bwMode="auto">
          <a:xfrm>
            <a:off x="2195736" y="3207842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CasellaDiTesto 13"/>
          <p:cNvSpPr txBox="1">
            <a:spLocks noChangeArrowheads="1"/>
          </p:cNvSpPr>
          <p:nvPr/>
        </p:nvSpPr>
        <p:spPr bwMode="auto">
          <a:xfrm>
            <a:off x="1695674" y="3707904"/>
            <a:ext cx="500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0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11" name="CasellaDiTesto 14"/>
          <p:cNvSpPr txBox="1">
            <a:spLocks noChangeArrowheads="1"/>
          </p:cNvSpPr>
          <p:nvPr/>
        </p:nvSpPr>
        <p:spPr bwMode="auto">
          <a:xfrm>
            <a:off x="1695674" y="3064967"/>
            <a:ext cx="500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12" name="CasellaDiTesto 15"/>
          <p:cNvSpPr txBox="1">
            <a:spLocks noChangeArrowheads="1"/>
          </p:cNvSpPr>
          <p:nvPr/>
        </p:nvSpPr>
        <p:spPr bwMode="auto">
          <a:xfrm>
            <a:off x="1695674" y="2493467"/>
            <a:ext cx="500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6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13" name="CasellaDiTesto 16"/>
          <p:cNvSpPr txBox="1">
            <a:spLocks noChangeArrowheads="1"/>
          </p:cNvSpPr>
          <p:nvPr/>
        </p:nvSpPr>
        <p:spPr bwMode="auto">
          <a:xfrm>
            <a:off x="1695674" y="2207717"/>
            <a:ext cx="500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8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cxnSp>
        <p:nvCxnSpPr>
          <p:cNvPr id="14" name="Connettore 1 17"/>
          <p:cNvCxnSpPr>
            <a:cxnSpLocks noChangeShapeType="1"/>
          </p:cNvCxnSpPr>
          <p:nvPr/>
        </p:nvCxnSpPr>
        <p:spPr bwMode="auto">
          <a:xfrm>
            <a:off x="2195736" y="2564904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CasellaDiTesto 18"/>
          <p:cNvSpPr txBox="1">
            <a:spLocks noChangeArrowheads="1"/>
          </p:cNvSpPr>
          <p:nvPr/>
        </p:nvSpPr>
        <p:spPr bwMode="auto">
          <a:xfrm>
            <a:off x="1695674" y="2707779"/>
            <a:ext cx="500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4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16" name="CasellaDiTesto 19"/>
          <p:cNvSpPr txBox="1">
            <a:spLocks noChangeArrowheads="1"/>
          </p:cNvSpPr>
          <p:nvPr/>
        </p:nvSpPr>
        <p:spPr bwMode="auto">
          <a:xfrm>
            <a:off x="2052861" y="3922217"/>
            <a:ext cx="1214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+mn-lt"/>
              </a:rPr>
              <a:t>(2g</a:t>
            </a:r>
            <a:r>
              <a:rPr lang="en-US" sz="2000" baseline="-25000">
                <a:solidFill>
                  <a:schemeClr val="tx1"/>
                </a:solidFill>
                <a:latin typeface="+mn-lt"/>
              </a:rPr>
              <a:t>9/2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)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cxnSp>
        <p:nvCxnSpPr>
          <p:cNvPr id="17" name="Connettore 1 20"/>
          <p:cNvCxnSpPr>
            <a:cxnSpLocks noChangeShapeType="1"/>
          </p:cNvCxnSpPr>
          <p:nvPr/>
        </p:nvCxnSpPr>
        <p:spPr bwMode="auto">
          <a:xfrm>
            <a:off x="4124549" y="3993654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Connettore 1 21"/>
          <p:cNvCxnSpPr>
            <a:cxnSpLocks noChangeShapeType="1"/>
          </p:cNvCxnSpPr>
          <p:nvPr/>
        </p:nvCxnSpPr>
        <p:spPr bwMode="auto">
          <a:xfrm>
            <a:off x="4124549" y="2707779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nettore 1 22"/>
          <p:cNvCxnSpPr>
            <a:cxnSpLocks noChangeShapeType="1"/>
          </p:cNvCxnSpPr>
          <p:nvPr/>
        </p:nvCxnSpPr>
        <p:spPr bwMode="auto">
          <a:xfrm>
            <a:off x="4124549" y="2850654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nettore 1 23"/>
          <p:cNvCxnSpPr>
            <a:cxnSpLocks noChangeShapeType="1"/>
          </p:cNvCxnSpPr>
          <p:nvPr/>
        </p:nvCxnSpPr>
        <p:spPr bwMode="auto">
          <a:xfrm>
            <a:off x="4124549" y="3207842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CasellaDiTesto 24"/>
          <p:cNvSpPr txBox="1">
            <a:spLocks noChangeArrowheads="1"/>
          </p:cNvSpPr>
          <p:nvPr/>
        </p:nvSpPr>
        <p:spPr bwMode="auto">
          <a:xfrm>
            <a:off x="3624486" y="3707904"/>
            <a:ext cx="50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0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22" name="CasellaDiTesto 25"/>
          <p:cNvSpPr txBox="1">
            <a:spLocks noChangeArrowheads="1"/>
          </p:cNvSpPr>
          <p:nvPr/>
        </p:nvSpPr>
        <p:spPr bwMode="auto">
          <a:xfrm>
            <a:off x="3624486" y="3064967"/>
            <a:ext cx="50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cxnSp>
        <p:nvCxnSpPr>
          <p:cNvPr id="23" name="Connettore 1 28"/>
          <p:cNvCxnSpPr>
            <a:cxnSpLocks noChangeShapeType="1"/>
          </p:cNvCxnSpPr>
          <p:nvPr/>
        </p:nvCxnSpPr>
        <p:spPr bwMode="auto">
          <a:xfrm>
            <a:off x="4124549" y="2564904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CasellaDiTesto 30"/>
          <p:cNvSpPr txBox="1">
            <a:spLocks noChangeArrowheads="1"/>
          </p:cNvSpPr>
          <p:nvPr/>
        </p:nvSpPr>
        <p:spPr bwMode="auto">
          <a:xfrm>
            <a:off x="3981674" y="3922217"/>
            <a:ext cx="1214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+mn-lt"/>
              </a:rPr>
              <a:t>(2g</a:t>
            </a:r>
            <a:r>
              <a:rPr lang="en-US" sz="2000" baseline="-25000">
                <a:solidFill>
                  <a:schemeClr val="tx1"/>
                </a:solidFill>
                <a:latin typeface="+mn-lt"/>
              </a:rPr>
              <a:t>9/2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)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4</a:t>
            </a:r>
          </a:p>
        </p:txBody>
      </p:sp>
      <p:cxnSp>
        <p:nvCxnSpPr>
          <p:cNvPr id="25" name="Connettore 1 42"/>
          <p:cNvCxnSpPr>
            <a:cxnSpLocks noChangeShapeType="1"/>
          </p:cNvCxnSpPr>
          <p:nvPr/>
        </p:nvCxnSpPr>
        <p:spPr bwMode="auto">
          <a:xfrm>
            <a:off x="5910486" y="3993654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Connettore 1 43"/>
          <p:cNvCxnSpPr>
            <a:cxnSpLocks noChangeShapeType="1"/>
          </p:cNvCxnSpPr>
          <p:nvPr/>
        </p:nvCxnSpPr>
        <p:spPr bwMode="auto">
          <a:xfrm>
            <a:off x="5910486" y="2707779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Connettore 1 44"/>
          <p:cNvCxnSpPr>
            <a:cxnSpLocks noChangeShapeType="1"/>
          </p:cNvCxnSpPr>
          <p:nvPr/>
        </p:nvCxnSpPr>
        <p:spPr bwMode="auto">
          <a:xfrm>
            <a:off x="5910486" y="2850654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Connettore 1 45"/>
          <p:cNvCxnSpPr>
            <a:cxnSpLocks noChangeShapeType="1"/>
          </p:cNvCxnSpPr>
          <p:nvPr/>
        </p:nvCxnSpPr>
        <p:spPr bwMode="auto">
          <a:xfrm>
            <a:off x="5910486" y="3207842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CasellaDiTesto 46"/>
          <p:cNvSpPr txBox="1">
            <a:spLocks noChangeArrowheads="1"/>
          </p:cNvSpPr>
          <p:nvPr/>
        </p:nvSpPr>
        <p:spPr bwMode="auto">
          <a:xfrm>
            <a:off x="5410424" y="3707904"/>
            <a:ext cx="500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0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30" name="CasellaDiTesto 47"/>
          <p:cNvSpPr txBox="1">
            <a:spLocks noChangeArrowheads="1"/>
          </p:cNvSpPr>
          <p:nvPr/>
        </p:nvSpPr>
        <p:spPr bwMode="auto">
          <a:xfrm>
            <a:off x="5410424" y="3064967"/>
            <a:ext cx="500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cxnSp>
        <p:nvCxnSpPr>
          <p:cNvPr id="31" name="Connettore 1 50"/>
          <p:cNvCxnSpPr>
            <a:cxnSpLocks noChangeShapeType="1"/>
          </p:cNvCxnSpPr>
          <p:nvPr/>
        </p:nvCxnSpPr>
        <p:spPr bwMode="auto">
          <a:xfrm>
            <a:off x="5910486" y="2564904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CasellaDiTesto 52"/>
          <p:cNvSpPr txBox="1">
            <a:spLocks noChangeArrowheads="1"/>
          </p:cNvSpPr>
          <p:nvPr/>
        </p:nvSpPr>
        <p:spPr bwMode="auto">
          <a:xfrm>
            <a:off x="5767611" y="3922217"/>
            <a:ext cx="1214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+mn-lt"/>
              </a:rPr>
              <a:t>(2g</a:t>
            </a:r>
            <a:r>
              <a:rPr lang="en-US" sz="2000" baseline="-25000">
                <a:solidFill>
                  <a:schemeClr val="tx1"/>
                </a:solidFill>
                <a:latin typeface="+mn-lt"/>
              </a:rPr>
              <a:t>9/2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)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6</a:t>
            </a:r>
          </a:p>
        </p:txBody>
      </p:sp>
      <p:cxnSp>
        <p:nvCxnSpPr>
          <p:cNvPr id="33" name="Connettore 1 53"/>
          <p:cNvCxnSpPr>
            <a:cxnSpLocks noChangeShapeType="1"/>
          </p:cNvCxnSpPr>
          <p:nvPr/>
        </p:nvCxnSpPr>
        <p:spPr bwMode="auto">
          <a:xfrm>
            <a:off x="7553549" y="3993654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nettore 1 54"/>
          <p:cNvCxnSpPr>
            <a:cxnSpLocks noChangeShapeType="1"/>
          </p:cNvCxnSpPr>
          <p:nvPr/>
        </p:nvCxnSpPr>
        <p:spPr bwMode="auto">
          <a:xfrm>
            <a:off x="7553549" y="2707779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nettore 1 55"/>
          <p:cNvCxnSpPr>
            <a:cxnSpLocks noChangeShapeType="1"/>
          </p:cNvCxnSpPr>
          <p:nvPr/>
        </p:nvCxnSpPr>
        <p:spPr bwMode="auto">
          <a:xfrm>
            <a:off x="7553549" y="2850654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Connettore 1 56"/>
          <p:cNvCxnSpPr>
            <a:cxnSpLocks noChangeShapeType="1"/>
          </p:cNvCxnSpPr>
          <p:nvPr/>
        </p:nvCxnSpPr>
        <p:spPr bwMode="auto">
          <a:xfrm>
            <a:off x="7553549" y="3207842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CasellaDiTesto 57"/>
          <p:cNvSpPr txBox="1">
            <a:spLocks noChangeArrowheads="1"/>
          </p:cNvSpPr>
          <p:nvPr/>
        </p:nvSpPr>
        <p:spPr bwMode="auto">
          <a:xfrm>
            <a:off x="7053486" y="3707904"/>
            <a:ext cx="50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0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38" name="CasellaDiTesto 58"/>
          <p:cNvSpPr txBox="1">
            <a:spLocks noChangeArrowheads="1"/>
          </p:cNvSpPr>
          <p:nvPr/>
        </p:nvSpPr>
        <p:spPr bwMode="auto">
          <a:xfrm>
            <a:off x="7053486" y="3064967"/>
            <a:ext cx="50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cxnSp>
        <p:nvCxnSpPr>
          <p:cNvPr id="39" name="Connettore 1 61"/>
          <p:cNvCxnSpPr>
            <a:cxnSpLocks noChangeShapeType="1"/>
          </p:cNvCxnSpPr>
          <p:nvPr/>
        </p:nvCxnSpPr>
        <p:spPr bwMode="auto">
          <a:xfrm>
            <a:off x="7553549" y="2564904"/>
            <a:ext cx="8572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CasellaDiTesto 63"/>
          <p:cNvSpPr txBox="1">
            <a:spLocks noChangeArrowheads="1"/>
          </p:cNvSpPr>
          <p:nvPr/>
        </p:nvSpPr>
        <p:spPr bwMode="auto">
          <a:xfrm>
            <a:off x="7410674" y="3922217"/>
            <a:ext cx="1214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+mn-lt"/>
              </a:rPr>
              <a:t>(2g</a:t>
            </a:r>
            <a:r>
              <a:rPr lang="en-US" sz="2000" baseline="-25000">
                <a:solidFill>
                  <a:schemeClr val="tx1"/>
                </a:solidFill>
                <a:latin typeface="+mn-lt"/>
              </a:rPr>
              <a:t>9/2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)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8</a:t>
            </a:r>
          </a:p>
        </p:txBody>
      </p:sp>
      <p:sp>
        <p:nvSpPr>
          <p:cNvPr id="41" name="CasellaDiTesto 64"/>
          <p:cNvSpPr txBox="1">
            <a:spLocks noChangeArrowheads="1"/>
          </p:cNvSpPr>
          <p:nvPr/>
        </p:nvSpPr>
        <p:spPr bwMode="auto">
          <a:xfrm>
            <a:off x="624111" y="3779342"/>
            <a:ext cx="857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it-IT" b="1" dirty="0">
                <a:solidFill>
                  <a:schemeClr val="tx1"/>
                </a:solidFill>
                <a:latin typeface="+mn-lt"/>
              </a:rPr>
              <a:t> = 0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2" name="CasellaDiTesto 65"/>
          <p:cNvSpPr txBox="1">
            <a:spLocks noChangeArrowheads="1"/>
          </p:cNvSpPr>
          <p:nvPr/>
        </p:nvSpPr>
        <p:spPr bwMode="auto">
          <a:xfrm>
            <a:off x="624111" y="2636342"/>
            <a:ext cx="857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it-IT" b="1" dirty="0">
                <a:solidFill>
                  <a:schemeClr val="tx1"/>
                </a:solidFill>
                <a:latin typeface="+mn-lt"/>
              </a:rPr>
              <a:t> = 2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3" name="Parentesi graffa aperta 66"/>
          <p:cNvSpPr>
            <a:spLocks/>
          </p:cNvSpPr>
          <p:nvPr/>
        </p:nvSpPr>
        <p:spPr bwMode="auto">
          <a:xfrm>
            <a:off x="1409924" y="2350592"/>
            <a:ext cx="357187" cy="1071562"/>
          </a:xfrm>
          <a:prstGeom prst="leftBrace">
            <a:avLst>
              <a:gd name="adj1" fmla="val 8333"/>
              <a:gd name="adj2" fmla="val 50000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44" name="CasellaDiTesto 67"/>
          <p:cNvSpPr txBox="1">
            <a:spLocks noChangeArrowheads="1"/>
          </p:cNvSpPr>
          <p:nvPr/>
        </p:nvSpPr>
        <p:spPr bwMode="auto">
          <a:xfrm>
            <a:off x="1173254" y="6304002"/>
            <a:ext cx="7143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+mn-lt"/>
              </a:rPr>
              <a:t>SENIORITY </a:t>
            </a:r>
            <a:r>
              <a:rPr lang="en-US" b="1" u="sng" dirty="0" smtClean="0">
                <a:solidFill>
                  <a:srgbClr val="FF0000"/>
                </a:solidFill>
                <a:latin typeface="+mn-lt"/>
              </a:rPr>
              <a:t>SCHEME: VERY “CLEAN” SYSTEM TO STUDY !</a:t>
            </a:r>
            <a:endParaRPr lang="en-US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5" name="CasellaDiTesto 15"/>
          <p:cNvSpPr txBox="1">
            <a:spLocks noChangeArrowheads="1"/>
          </p:cNvSpPr>
          <p:nvPr/>
        </p:nvSpPr>
        <p:spPr bwMode="auto">
          <a:xfrm>
            <a:off x="3624486" y="2564904"/>
            <a:ext cx="50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6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46" name="CasellaDiTesto 16"/>
          <p:cNvSpPr txBox="1">
            <a:spLocks noChangeArrowheads="1"/>
          </p:cNvSpPr>
          <p:nvPr/>
        </p:nvSpPr>
        <p:spPr bwMode="auto">
          <a:xfrm>
            <a:off x="3624486" y="2279154"/>
            <a:ext cx="50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8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47" name="CasellaDiTesto 18"/>
          <p:cNvSpPr txBox="1">
            <a:spLocks noChangeArrowheads="1"/>
          </p:cNvSpPr>
          <p:nvPr/>
        </p:nvSpPr>
        <p:spPr bwMode="auto">
          <a:xfrm>
            <a:off x="3624486" y="2779217"/>
            <a:ext cx="50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4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48" name="CasellaDiTesto 15"/>
          <p:cNvSpPr txBox="1">
            <a:spLocks noChangeArrowheads="1"/>
          </p:cNvSpPr>
          <p:nvPr/>
        </p:nvSpPr>
        <p:spPr bwMode="auto">
          <a:xfrm>
            <a:off x="5410424" y="2564904"/>
            <a:ext cx="500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6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49" name="CasellaDiTesto 16"/>
          <p:cNvSpPr txBox="1">
            <a:spLocks noChangeArrowheads="1"/>
          </p:cNvSpPr>
          <p:nvPr/>
        </p:nvSpPr>
        <p:spPr bwMode="auto">
          <a:xfrm>
            <a:off x="5410424" y="2279154"/>
            <a:ext cx="500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8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50" name="CasellaDiTesto 18"/>
          <p:cNvSpPr txBox="1">
            <a:spLocks noChangeArrowheads="1"/>
          </p:cNvSpPr>
          <p:nvPr/>
        </p:nvSpPr>
        <p:spPr bwMode="auto">
          <a:xfrm>
            <a:off x="5410424" y="2779217"/>
            <a:ext cx="500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4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51" name="CasellaDiTesto 15"/>
          <p:cNvSpPr txBox="1">
            <a:spLocks noChangeArrowheads="1"/>
          </p:cNvSpPr>
          <p:nvPr/>
        </p:nvSpPr>
        <p:spPr bwMode="auto">
          <a:xfrm>
            <a:off x="7053486" y="2636342"/>
            <a:ext cx="50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6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52" name="CasellaDiTesto 16"/>
          <p:cNvSpPr txBox="1">
            <a:spLocks noChangeArrowheads="1"/>
          </p:cNvSpPr>
          <p:nvPr/>
        </p:nvSpPr>
        <p:spPr bwMode="auto">
          <a:xfrm>
            <a:off x="7053486" y="2350592"/>
            <a:ext cx="50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8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  <p:sp>
        <p:nvSpPr>
          <p:cNvPr id="53" name="CasellaDiTesto 18"/>
          <p:cNvSpPr txBox="1">
            <a:spLocks noChangeArrowheads="1"/>
          </p:cNvSpPr>
          <p:nvPr/>
        </p:nvSpPr>
        <p:spPr bwMode="auto">
          <a:xfrm>
            <a:off x="7053486" y="2850654"/>
            <a:ext cx="50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4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6502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uppo 1"/>
          <p:cNvGrpSpPr>
            <a:grpSpLocks/>
          </p:cNvGrpSpPr>
          <p:nvPr/>
        </p:nvGrpSpPr>
        <p:grpSpPr bwMode="auto">
          <a:xfrm>
            <a:off x="847725" y="3468688"/>
            <a:ext cx="8296275" cy="3389312"/>
            <a:chOff x="191936" y="1874880"/>
            <a:chExt cx="9817144" cy="5464080"/>
          </a:xfrm>
        </p:grpSpPr>
        <p:pic>
          <p:nvPicPr>
            <p:cNvPr id="7193" name="Immagin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"/>
            <a:stretch>
              <a:fillRect/>
            </a:stretch>
          </p:blipFill>
          <p:spPr bwMode="auto">
            <a:xfrm>
              <a:off x="201886" y="1874880"/>
              <a:ext cx="9807194" cy="546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Figura a mano libera 24"/>
            <p:cNvSpPr/>
            <p:nvPr/>
          </p:nvSpPr>
          <p:spPr>
            <a:xfrm>
              <a:off x="191936" y="6891085"/>
              <a:ext cx="229179" cy="23033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wrap="none" lIns="90000" tIns="46800" rIns="90000" bIns="46800" anchor="ctr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defTabSz="414511" fontAlgn="auto">
                <a:spcBef>
                  <a:spcPts val="0"/>
                </a:spcBef>
                <a:spcAft>
                  <a:spcPts val="0"/>
                </a:spcAft>
                <a:buFont typeface="StarSymbol"/>
                <a:buNone/>
                <a:defRPr/>
              </a:pPr>
              <a:endParaRPr lang="en-US">
                <a:latin typeface="Arial" pitchFamily="18"/>
                <a:ea typeface="+mn-ea"/>
                <a:cs typeface="DejaVu Sans" pitchFamily="2"/>
              </a:endParaRPr>
            </a:p>
          </p:txBody>
        </p:sp>
      </p:grp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55675" y="1368425"/>
            <a:ext cx="7577138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97" tIns="42431" rIns="81597" bIns="42431">
            <a:spAutoFit/>
          </a:bodyPr>
          <a:lstStyle/>
          <a:p>
            <a:pPr algn="ctr" defTabSz="414511">
              <a:spcBef>
                <a:spcPts val="1361"/>
              </a:spcBef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en-GB" sz="25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FRS-Rising at GSI: stopped beam campaign</a:t>
            </a:r>
          </a:p>
        </p:txBody>
      </p:sp>
      <p:sp>
        <p:nvSpPr>
          <p:cNvPr id="7172" name="Text Box 13"/>
          <p:cNvSpPr txBox="1">
            <a:spLocks noChangeArrowheads="1"/>
          </p:cNvSpPr>
          <p:nvPr/>
        </p:nvSpPr>
        <p:spPr bwMode="auto">
          <a:xfrm>
            <a:off x="327025" y="4408488"/>
            <a:ext cx="19589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  <a:cs typeface="Arial" pitchFamily="34" charset="0"/>
              </a:rPr>
              <a:t>Target</a:t>
            </a:r>
          </a:p>
          <a:p>
            <a:pPr algn="ctr" eaLnBrk="1" hangingPunct="1"/>
            <a:r>
              <a:rPr lang="en-US" b="1">
                <a:solidFill>
                  <a:srgbClr val="0000FF"/>
                </a:solidFill>
                <a:cs typeface="Arial" pitchFamily="34" charset="0"/>
              </a:rPr>
              <a:t> 2.5 g/cm</a:t>
            </a:r>
            <a:r>
              <a:rPr lang="en-US" b="1" baseline="30000">
                <a:solidFill>
                  <a:srgbClr val="0000FF"/>
                </a:solidFill>
                <a:cs typeface="Arial" pitchFamily="34" charset="0"/>
              </a:rPr>
              <a:t>2</a:t>
            </a:r>
            <a:r>
              <a:rPr lang="en-US" b="1">
                <a:solidFill>
                  <a:srgbClr val="0000FF"/>
                </a:solidFill>
                <a:cs typeface="Arial" pitchFamily="34" charset="0"/>
              </a:rPr>
              <a:t> Be</a:t>
            </a:r>
          </a:p>
        </p:txBody>
      </p:sp>
      <p:sp>
        <p:nvSpPr>
          <p:cNvPr id="7173" name="Rectangle 14"/>
          <p:cNvSpPr>
            <a:spLocks noChangeArrowheads="1"/>
          </p:cNvSpPr>
          <p:nvPr/>
        </p:nvSpPr>
        <p:spPr bwMode="auto">
          <a:xfrm>
            <a:off x="1241425" y="5322888"/>
            <a:ext cx="20240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cs typeface="Arial" pitchFamily="34" charset="0"/>
              </a:rPr>
              <a:t>Deg. S1: </a:t>
            </a:r>
          </a:p>
          <a:p>
            <a:pPr algn="ctr"/>
            <a:r>
              <a:rPr lang="en-US" b="1">
                <a:solidFill>
                  <a:srgbClr val="0000FF"/>
                </a:solidFill>
                <a:cs typeface="Arial" pitchFamily="34" charset="0"/>
              </a:rPr>
              <a:t>Al 2.0 g/cm</a:t>
            </a:r>
            <a:r>
              <a:rPr lang="en-US" b="1" baseline="30000">
                <a:solidFill>
                  <a:srgbClr val="0000FF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7174" name="Line 15"/>
          <p:cNvSpPr>
            <a:spLocks noChangeShapeType="1"/>
          </p:cNvSpPr>
          <p:nvPr/>
        </p:nvSpPr>
        <p:spPr bwMode="auto">
          <a:xfrm flipV="1">
            <a:off x="2286000" y="4670425"/>
            <a:ext cx="261938" cy="652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02" tIns="41451" rIns="82902" bIns="41451"/>
          <a:lstStyle/>
          <a:p>
            <a:endParaRPr lang="it-IT"/>
          </a:p>
        </p:txBody>
      </p:sp>
      <p:sp>
        <p:nvSpPr>
          <p:cNvPr id="7175" name="Text Box 20"/>
          <p:cNvSpPr txBox="1">
            <a:spLocks noChangeArrowheads="1"/>
          </p:cNvSpPr>
          <p:nvPr/>
        </p:nvSpPr>
        <p:spPr bwMode="auto">
          <a:xfrm>
            <a:off x="2351088" y="5911850"/>
            <a:ext cx="3475037" cy="642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  <a:cs typeface="Arial" pitchFamily="34" charset="0"/>
              </a:rPr>
              <a:t>MONOCHROMATIC</a:t>
            </a:r>
          </a:p>
          <a:p>
            <a:pPr algn="ctr" eaLnBrk="1" hangingPunct="1"/>
            <a:r>
              <a:rPr lang="en-US" b="1">
                <a:solidFill>
                  <a:srgbClr val="0000FF"/>
                </a:solidFill>
                <a:cs typeface="Arial" pitchFamily="34" charset="0"/>
              </a:rPr>
              <a:t>Deg S2: Al 758 mg/cm</a:t>
            </a:r>
            <a:r>
              <a:rPr lang="en-US" b="1" baseline="30000">
                <a:solidFill>
                  <a:srgbClr val="0000FF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7176" name="CasellaDiTesto 25"/>
          <p:cNvSpPr txBox="1">
            <a:spLocks noChangeArrowheads="1"/>
          </p:cNvSpPr>
          <p:nvPr/>
        </p:nvSpPr>
        <p:spPr bwMode="auto">
          <a:xfrm>
            <a:off x="2481263" y="3951288"/>
            <a:ext cx="5651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400">
                <a:cs typeface="Arial" pitchFamily="34" charset="0"/>
              </a:rPr>
              <a:t>S1</a:t>
            </a:r>
          </a:p>
        </p:txBody>
      </p:sp>
      <p:sp>
        <p:nvSpPr>
          <p:cNvPr id="7177" name="CasellaDiTesto 25"/>
          <p:cNvSpPr txBox="1">
            <a:spLocks noChangeArrowheads="1"/>
          </p:cNvSpPr>
          <p:nvPr/>
        </p:nvSpPr>
        <p:spPr bwMode="auto">
          <a:xfrm>
            <a:off x="4179888" y="4670425"/>
            <a:ext cx="6350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400">
                <a:cs typeface="Arial" pitchFamily="34" charset="0"/>
              </a:rPr>
              <a:t>S2</a:t>
            </a:r>
          </a:p>
        </p:txBody>
      </p:sp>
      <p:sp>
        <p:nvSpPr>
          <p:cNvPr id="7178" name="CasellaDiTesto 25"/>
          <p:cNvSpPr txBox="1">
            <a:spLocks noChangeArrowheads="1"/>
          </p:cNvSpPr>
          <p:nvPr/>
        </p:nvSpPr>
        <p:spPr bwMode="auto">
          <a:xfrm>
            <a:off x="5813425" y="5062538"/>
            <a:ext cx="706438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400">
                <a:cs typeface="Arial" pitchFamily="34" charset="0"/>
              </a:rPr>
              <a:t>S3</a:t>
            </a:r>
          </a:p>
        </p:txBody>
      </p:sp>
      <p:sp>
        <p:nvSpPr>
          <p:cNvPr id="7179" name="CasellaDiTesto 25"/>
          <p:cNvSpPr txBox="1">
            <a:spLocks noChangeArrowheads="1"/>
          </p:cNvSpPr>
          <p:nvPr/>
        </p:nvSpPr>
        <p:spPr bwMode="auto">
          <a:xfrm>
            <a:off x="7510463" y="5192713"/>
            <a:ext cx="6365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400">
                <a:cs typeface="Arial" pitchFamily="34" charset="0"/>
              </a:rPr>
              <a:t>S4</a:t>
            </a:r>
          </a:p>
        </p:txBody>
      </p:sp>
      <p:grpSp>
        <p:nvGrpSpPr>
          <p:cNvPr id="7180" name="Gruppo 12"/>
          <p:cNvGrpSpPr>
            <a:grpSpLocks/>
          </p:cNvGrpSpPr>
          <p:nvPr/>
        </p:nvGrpSpPr>
        <p:grpSpPr bwMode="auto">
          <a:xfrm>
            <a:off x="5794375" y="2254250"/>
            <a:ext cx="3349625" cy="2733675"/>
            <a:chOff x="5592548" y="1155600"/>
            <a:chExt cx="4532320" cy="4055777"/>
          </a:xfrm>
        </p:grpSpPr>
        <p:pic>
          <p:nvPicPr>
            <p:cNvPr id="7190" name="Immagin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067" y="2119873"/>
              <a:ext cx="4054893" cy="309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Figura a mano libera 27"/>
            <p:cNvSpPr/>
            <p:nvPr/>
          </p:nvSpPr>
          <p:spPr>
            <a:xfrm>
              <a:off x="5592548" y="1155600"/>
              <a:ext cx="4532320" cy="58175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5000" rIns="90000" bIns="4500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defTabSz="414511" fontAlgn="auto">
                <a:spcBef>
                  <a:spcPts val="499"/>
                </a:spcBef>
                <a:spcAft>
                  <a:spcPts val="0"/>
                </a:spcAft>
                <a:buFont typeface="StarSymbol"/>
                <a:buNone/>
                <a:defRPr/>
              </a:pPr>
              <a:r>
                <a:rPr lang="en-US" b="1" dirty="0">
                  <a:latin typeface="Arial"/>
                  <a:ea typeface="+mn-ea"/>
                  <a:cs typeface="Arial"/>
                </a:rPr>
                <a:t>15 CLUSTERs x 7 crystals</a:t>
              </a:r>
            </a:p>
          </p:txBody>
        </p:sp>
        <p:sp>
          <p:nvSpPr>
            <p:cNvPr id="7192" name="Figura a mano libera 28"/>
            <p:cNvSpPr>
              <a:spLocks/>
            </p:cNvSpPr>
            <p:nvPr/>
          </p:nvSpPr>
          <p:spPr bwMode="auto">
            <a:xfrm>
              <a:off x="5972515" y="1640413"/>
              <a:ext cx="3815255" cy="48481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/>
            <a:p>
              <a:pPr>
                <a:lnSpc>
                  <a:spcPct val="93000"/>
                </a:lnSpc>
                <a:buSzPct val="45000"/>
                <a:buFont typeface="StarSymbol"/>
                <a:buNone/>
              </a:pPr>
              <a:r>
                <a:rPr lang="el-GR" b="1">
                  <a:cs typeface="Arial" pitchFamily="34" charset="0"/>
                </a:rPr>
                <a:t>ε</a:t>
              </a:r>
              <a:r>
                <a:rPr lang="el-GR" b="1" baseline="-25000">
                  <a:cs typeface="Arial" pitchFamily="34" charset="0"/>
                </a:rPr>
                <a:t>γ</a:t>
              </a:r>
              <a:r>
                <a:rPr lang="it-IT" b="1">
                  <a:cs typeface="Arial" pitchFamily="34" charset="0"/>
                </a:rPr>
                <a:t> = </a:t>
              </a:r>
              <a:r>
                <a:rPr lang="en-US" b="1">
                  <a:cs typeface="Arial" pitchFamily="34" charset="0"/>
                </a:rPr>
                <a:t>11% at 1.3MeV</a:t>
              </a:r>
            </a:p>
          </p:txBody>
        </p:sp>
      </p:grpSp>
      <p:sp>
        <p:nvSpPr>
          <p:cNvPr id="7181" name="Line 15"/>
          <p:cNvSpPr>
            <a:spLocks noChangeShapeType="1"/>
          </p:cNvSpPr>
          <p:nvPr/>
        </p:nvSpPr>
        <p:spPr bwMode="auto">
          <a:xfrm flipV="1">
            <a:off x="3852863" y="5453063"/>
            <a:ext cx="196850" cy="45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02" tIns="41451" rIns="82902" bIns="41451"/>
          <a:lstStyle/>
          <a:p>
            <a:endParaRPr lang="it-IT"/>
          </a:p>
        </p:txBody>
      </p:sp>
      <p:pic>
        <p:nvPicPr>
          <p:cNvPr id="7182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2774950"/>
            <a:ext cx="24479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Text Box 13"/>
          <p:cNvSpPr txBox="1">
            <a:spLocks noChangeArrowheads="1"/>
          </p:cNvSpPr>
          <p:nvPr/>
        </p:nvSpPr>
        <p:spPr bwMode="auto">
          <a:xfrm>
            <a:off x="457200" y="3036888"/>
            <a:ext cx="1709738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  <a:cs typeface="Arial" pitchFamily="34" charset="0"/>
              </a:rPr>
              <a:t>Beam: </a:t>
            </a:r>
            <a:r>
              <a:rPr lang="en-US" b="1" baseline="30000">
                <a:solidFill>
                  <a:srgbClr val="0000FF"/>
                </a:solidFill>
                <a:cs typeface="Arial" pitchFamily="34" charset="0"/>
              </a:rPr>
              <a:t>238</a:t>
            </a:r>
            <a:r>
              <a:rPr lang="en-US" b="1">
                <a:solidFill>
                  <a:srgbClr val="0000FF"/>
                </a:solidFill>
                <a:cs typeface="Arial" pitchFamily="34" charset="0"/>
              </a:rPr>
              <a:t>U @ 1GeVA</a:t>
            </a:r>
          </a:p>
        </p:txBody>
      </p:sp>
      <p:sp>
        <p:nvSpPr>
          <p:cNvPr id="33" name="Connettore 1 32"/>
          <p:cNvSpPr/>
          <p:nvPr/>
        </p:nvSpPr>
        <p:spPr>
          <a:xfrm>
            <a:off x="5551488" y="3689350"/>
            <a:ext cx="1763712" cy="261938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miter/>
            <a:tailEnd type="arrow"/>
          </a:ln>
        </p:spPr>
        <p:txBody>
          <a:bodyPr lIns="81597" tIns="42431" rIns="81597" bIns="4243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414511" fontAlgn="auto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34" name="Connettore 1 33"/>
          <p:cNvSpPr/>
          <p:nvPr/>
        </p:nvSpPr>
        <p:spPr>
          <a:xfrm flipH="1">
            <a:off x="8097838" y="5127625"/>
            <a:ext cx="66675" cy="652463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miter/>
            <a:tailEnd type="arrow"/>
          </a:ln>
        </p:spPr>
        <p:txBody>
          <a:bodyPr lIns="81597" tIns="42431" rIns="81597" bIns="4243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414511" fontAlgn="auto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35" name="Figura a mano libera 34"/>
          <p:cNvSpPr/>
          <p:nvPr/>
        </p:nvSpPr>
        <p:spPr>
          <a:xfrm>
            <a:off x="2286000" y="2187575"/>
            <a:ext cx="3589338" cy="7191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597" tIns="40799" rIns="81597" bIns="40799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defTabSz="414511" fontAlgn="auto">
              <a:spcBef>
                <a:spcPts val="499"/>
              </a:spcBef>
              <a:spcAft>
                <a:spcPts val="0"/>
              </a:spcAft>
              <a:buFont typeface="StarSymbol"/>
              <a:buNone/>
              <a:defRPr sz="1800"/>
            </a:pPr>
            <a:r>
              <a:rPr lang="en-US" sz="1600" b="1" dirty="0">
                <a:latin typeface="Arial"/>
                <a:ea typeface="+mn-ea"/>
                <a:cs typeface="Arial"/>
              </a:rPr>
              <a:t>9 DSSSD, 1mm thick,  5x5 cm</a:t>
            </a:r>
            <a:r>
              <a:rPr lang="en-US" sz="1600" b="1" baseline="30000" dirty="0">
                <a:latin typeface="Arial"/>
                <a:ea typeface="+mn-ea"/>
                <a:cs typeface="Arial"/>
              </a:rPr>
              <a:t>2</a:t>
            </a:r>
            <a:r>
              <a:rPr lang="en-US" sz="1600" b="1" dirty="0">
                <a:latin typeface="Arial"/>
                <a:ea typeface="+mn-ea"/>
                <a:cs typeface="Arial"/>
              </a:rPr>
              <a:t> 16x16 x-y strips</a:t>
            </a:r>
          </a:p>
        </p:txBody>
      </p:sp>
      <p:sp>
        <p:nvSpPr>
          <p:cNvPr id="36" name="Connettore 1 35"/>
          <p:cNvSpPr/>
          <p:nvPr/>
        </p:nvSpPr>
        <p:spPr>
          <a:xfrm>
            <a:off x="587375" y="3689350"/>
            <a:ext cx="458788" cy="131763"/>
          </a:xfrm>
          <a:prstGeom prst="line">
            <a:avLst/>
          </a:prstGeom>
          <a:noFill/>
          <a:ln w="63500">
            <a:solidFill>
              <a:srgbClr val="FF0000"/>
            </a:solidFill>
            <a:prstDash val="solid"/>
            <a:miter/>
            <a:tailEnd type="arrow"/>
          </a:ln>
        </p:spPr>
        <p:txBody>
          <a:bodyPr lIns="81597" tIns="42431" rIns="81597" bIns="4243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414511" fontAlgn="auto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7188" name="Line 15"/>
          <p:cNvSpPr>
            <a:spLocks noChangeShapeType="1"/>
          </p:cNvSpPr>
          <p:nvPr/>
        </p:nvSpPr>
        <p:spPr bwMode="auto">
          <a:xfrm flipH="1" flipV="1">
            <a:off x="1174750" y="4213225"/>
            <a:ext cx="131763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02" tIns="41451" rIns="82902" bIns="41451"/>
          <a:lstStyle/>
          <a:p>
            <a:endParaRPr lang="it-IT"/>
          </a:p>
        </p:txBody>
      </p:sp>
      <p:sp>
        <p:nvSpPr>
          <p:cNvPr id="7189" name="Title 1"/>
          <p:cNvSpPr txBox="1">
            <a:spLocks/>
          </p:cNvSpPr>
          <p:nvPr/>
        </p:nvSpPr>
        <p:spPr bwMode="auto">
          <a:xfrm>
            <a:off x="760413" y="1651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>
                <a:solidFill>
                  <a:schemeClr val="tx2"/>
                </a:solidFill>
              </a:rPr>
              <a:t>Experimental setup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roprietario\Desktop\DOTTORATO\pres_tesi_dott\FRS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247775"/>
            <a:ext cx="8945562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 txBox="1">
            <a:spLocks/>
          </p:cNvSpPr>
          <p:nvPr/>
        </p:nvSpPr>
        <p:spPr bwMode="auto">
          <a:xfrm>
            <a:off x="739775" y="188913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>
                <a:solidFill>
                  <a:schemeClr val="tx2"/>
                </a:solidFill>
              </a:rPr>
              <a:t>Experimental setup: FRS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5000769"/>
            <a:ext cx="4914900" cy="914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597" tIns="42431" rIns="81597" bIns="42431">
            <a:spAutoFit/>
          </a:bodyPr>
          <a:lstStyle/>
          <a:p>
            <a:pPr marL="342900" indent="-342900" defTabSz="414511">
              <a:lnSpc>
                <a:spcPts val="1200"/>
              </a:lnSpc>
              <a:spcBef>
                <a:spcPts val="1361"/>
              </a:spcBef>
              <a:buFont typeface="Arial" pitchFamily="34" charset="0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Fragment position: TPC, MWPC,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Scintillators</a:t>
            </a:r>
            <a:endParaRPr lang="it-IT" sz="16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342900" indent="-342900" defTabSz="414511">
              <a:lnSpc>
                <a:spcPts val="1200"/>
              </a:lnSpc>
              <a:spcBef>
                <a:spcPts val="1361"/>
              </a:spcBef>
              <a:buFont typeface="Arial" pitchFamily="34" charset="0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Time Of Flight TOF: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Scintillators</a:t>
            </a:r>
            <a:endParaRPr lang="it-IT" sz="16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342900" indent="-342900" defTabSz="414511">
              <a:lnSpc>
                <a:spcPts val="1200"/>
              </a:lnSpc>
              <a:spcBef>
                <a:spcPts val="1361"/>
              </a:spcBef>
              <a:buFont typeface="Arial" pitchFamily="34" charset="0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Atomic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</a:t>
            </a:r>
            <a:r>
              <a:rPr lang="it-IT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number</a:t>
            </a:r>
            <a:r>
              <a:rPr lang="it-IT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: MUSIC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211638" y="4416242"/>
            <a:ext cx="1152525" cy="39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97" tIns="42431" rIns="81597" bIns="42431">
            <a:spAutoFit/>
          </a:bodyPr>
          <a:lstStyle/>
          <a:p>
            <a:pPr algn="ctr" defTabSz="414511">
              <a:spcBef>
                <a:spcPts val="1361"/>
              </a:spcBef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72 m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1258887" y="4808354"/>
            <a:ext cx="4537075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6588224" y="4755505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H. </a:t>
            </a:r>
            <a:r>
              <a:rPr lang="it-IT" sz="1200" dirty="0" err="1"/>
              <a:t>Geissel</a:t>
            </a:r>
            <a:r>
              <a:rPr lang="it-IT" sz="1200" dirty="0"/>
              <a:t> et al</a:t>
            </a:r>
            <a:r>
              <a:rPr lang="it-IT" sz="1200" i="1" dirty="0"/>
              <a:t>.</a:t>
            </a:r>
            <a:r>
              <a:rPr lang="it-IT" sz="1200" dirty="0"/>
              <a:t>, </a:t>
            </a:r>
            <a:r>
              <a:rPr lang="it-IT" sz="1200" dirty="0" err="1"/>
              <a:t>Nucl</a:t>
            </a:r>
            <a:r>
              <a:rPr lang="it-IT" sz="1200" dirty="0"/>
              <a:t>. </a:t>
            </a:r>
            <a:r>
              <a:rPr lang="it-IT" sz="1200" dirty="0" err="1"/>
              <a:t>Instr</a:t>
            </a:r>
            <a:r>
              <a:rPr lang="it-IT" sz="1200" dirty="0"/>
              <a:t>. </a:t>
            </a:r>
            <a:r>
              <a:rPr lang="it-IT" sz="1200" dirty="0" err="1"/>
              <a:t>Meth</a:t>
            </a:r>
            <a:r>
              <a:rPr lang="it-IT" sz="1200" dirty="0"/>
              <a:t>. B70, </a:t>
            </a:r>
            <a:r>
              <a:rPr lang="it-IT" sz="1200" dirty="0" smtClean="0"/>
              <a:t>286 (1992)</a:t>
            </a:r>
            <a:endParaRPr lang="it-IT" sz="1200" b="1" dirty="0">
              <a:latin typeface="+mn-lt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963749"/>
            <a:ext cx="3240087" cy="7794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97" tIns="42431" rIns="81597" bIns="42431">
            <a:spAutoFit/>
          </a:bodyPr>
          <a:lstStyle/>
          <a:p>
            <a:pPr marL="342900" indent="-342900" defTabSz="414511">
              <a:lnSpc>
                <a:spcPts val="800"/>
              </a:lnSpc>
              <a:spcBef>
                <a:spcPts val="1361"/>
              </a:spcBef>
              <a:buFont typeface="Arial" pitchFamily="34" charset="0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TOF → </a:t>
            </a:r>
            <a:r>
              <a:rPr lang="it-IT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Velocity</a:t>
            </a:r>
            <a:r>
              <a:rPr lang="it-IT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l-GR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β</a:t>
            </a:r>
            <a:endParaRPr lang="it-IT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342900" indent="-342900" defTabSz="414511">
              <a:lnSpc>
                <a:spcPts val="800"/>
              </a:lnSpc>
              <a:spcBef>
                <a:spcPts val="1361"/>
              </a:spcBef>
              <a:buFont typeface="Arial" pitchFamily="34" charset="0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x</a:t>
            </a:r>
            <a:r>
              <a:rPr lang="it-IT" baseline="-25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2</a:t>
            </a:r>
            <a:r>
              <a:rPr lang="it-IT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x</a:t>
            </a:r>
            <a:r>
              <a:rPr lang="it-IT" baseline="-25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4</a:t>
            </a:r>
            <a:r>
              <a:rPr lang="it-IT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→ B</a:t>
            </a:r>
            <a:r>
              <a:rPr lang="el-GR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ρ</a:t>
            </a:r>
            <a:endParaRPr lang="it-IT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342900" indent="-342900" defTabSz="414511">
              <a:lnSpc>
                <a:spcPts val="800"/>
              </a:lnSpc>
              <a:spcBef>
                <a:spcPts val="1361"/>
              </a:spcBef>
              <a:buFont typeface="Arial" pitchFamily="34" charset="0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el-GR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Δ</a:t>
            </a:r>
            <a:r>
              <a:rPr lang="it-IT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E MUSIC → Z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/>
              <p:cNvSpPr txBox="1"/>
              <p:nvPr/>
            </p:nvSpPr>
            <p:spPr>
              <a:xfrm>
                <a:off x="5652120" y="5373393"/>
                <a:ext cx="3169457" cy="616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it-IT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𝐵</m:t>
                      </m:r>
                      <m:sSub>
                        <m:sSubPr>
                          <m:ctrlPr>
                            <a:rPr lang="it-IT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− </m:t>
                      </m:r>
                      <m:d>
                        <m:dPr>
                          <m:ctrlPr>
                            <a:rPr lang="it-IT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/>
                                      <a:ea typeface="Cambria Math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den>
                          </m:f>
                        </m:e>
                      </m:d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5373393"/>
                <a:ext cx="3169457" cy="61677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/>
              <p:cNvSpPr txBox="1"/>
              <p:nvPr/>
            </p:nvSpPr>
            <p:spPr>
              <a:xfrm>
                <a:off x="5679103" y="6023779"/>
                <a:ext cx="1459071" cy="659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it-IT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</m:den>
                      </m:f>
                      <m:f>
                        <m:fPr>
                          <m:ctrlPr>
                            <a:rPr lang="it-IT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𝛽𝛾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103" y="6023779"/>
                <a:ext cx="1459071" cy="65941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prietario\Desktop\DOTTORATO\pres_tesi_dott\215Pb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602010"/>
            <a:ext cx="8344679" cy="525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/>
          <p:cNvSpPr/>
          <p:nvPr/>
        </p:nvSpPr>
        <p:spPr>
          <a:xfrm>
            <a:off x="6642617" y="3338924"/>
            <a:ext cx="432048" cy="383157"/>
          </a:xfrm>
          <a:prstGeom prst="ellipse">
            <a:avLst/>
          </a:prstGeom>
          <a:noFill/>
          <a:ln w="31750">
            <a:solidFill>
              <a:schemeClr val="tx1"/>
            </a:solidFill>
          </a:ln>
          <a:effectLst>
            <a:outerShdw blurRad="40000" dist="23000" sx="6000" sy="6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nettore 2 3"/>
          <p:cNvCxnSpPr/>
          <p:nvPr/>
        </p:nvCxnSpPr>
        <p:spPr>
          <a:xfrm flipH="1">
            <a:off x="6948264" y="2708920"/>
            <a:ext cx="216024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800056" y="2326099"/>
            <a:ext cx="1168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baseline="30000" dirty="0" smtClean="0"/>
              <a:t>218</a:t>
            </a:r>
            <a:r>
              <a:rPr lang="it-IT" sz="3000" b="1" dirty="0" smtClean="0"/>
              <a:t>Pb</a:t>
            </a:r>
            <a:endParaRPr lang="en-US" sz="3000" b="1" dirty="0"/>
          </a:p>
        </p:txBody>
      </p:sp>
      <p:sp>
        <p:nvSpPr>
          <p:cNvPr id="7" name="Ovale 6"/>
          <p:cNvSpPr/>
          <p:nvPr/>
        </p:nvSpPr>
        <p:spPr>
          <a:xfrm>
            <a:off x="4716016" y="3093405"/>
            <a:ext cx="432048" cy="383157"/>
          </a:xfrm>
          <a:prstGeom prst="ellipse">
            <a:avLst/>
          </a:prstGeom>
          <a:noFill/>
          <a:ln w="31750">
            <a:solidFill>
              <a:schemeClr val="tx1"/>
            </a:solidFill>
          </a:ln>
          <a:effectLst>
            <a:outerShdw blurRad="40000" dist="23000" sx="6000" sy="6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5123733" y="2481863"/>
            <a:ext cx="216024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5123733" y="2060848"/>
            <a:ext cx="1168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baseline="30000" dirty="0" smtClean="0"/>
              <a:t>217</a:t>
            </a:r>
            <a:r>
              <a:rPr lang="it-IT" sz="3000" b="1" dirty="0" smtClean="0"/>
              <a:t>Bi</a:t>
            </a:r>
            <a:endParaRPr lang="en-US" sz="3000" b="1" dirty="0"/>
          </a:p>
        </p:txBody>
      </p:sp>
      <p:sp>
        <p:nvSpPr>
          <p:cNvPr id="10" name="Ovale 9"/>
          <p:cNvSpPr/>
          <p:nvPr/>
        </p:nvSpPr>
        <p:spPr>
          <a:xfrm>
            <a:off x="4283968" y="3742807"/>
            <a:ext cx="355914" cy="383157"/>
          </a:xfrm>
          <a:prstGeom prst="ellipse">
            <a:avLst/>
          </a:prstGeom>
          <a:noFill/>
          <a:ln w="31750">
            <a:solidFill>
              <a:schemeClr val="tx1"/>
            </a:solidFill>
          </a:ln>
          <a:effectLst>
            <a:outerShdw blurRad="40000" dist="23000" sx="6000" sy="6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ttore 2 10"/>
          <p:cNvCxnSpPr/>
          <p:nvPr/>
        </p:nvCxnSpPr>
        <p:spPr>
          <a:xfrm flipH="1" flipV="1">
            <a:off x="4716016" y="4125964"/>
            <a:ext cx="432048" cy="7431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4808343" y="4847643"/>
            <a:ext cx="1168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baseline="30000" dirty="0" smtClean="0"/>
              <a:t>211</a:t>
            </a:r>
            <a:r>
              <a:rPr lang="it-IT" sz="3000" b="1" dirty="0" smtClean="0"/>
              <a:t>Tl</a:t>
            </a:r>
            <a:endParaRPr lang="en-US" sz="3000" b="1" dirty="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838200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dirty="0">
                <a:solidFill>
                  <a:schemeClr val="tx2"/>
                </a:solidFill>
              </a:rPr>
              <a:t>Nuclei populated in t</a:t>
            </a:r>
            <a:r>
              <a:rPr lang="it-IT" sz="3600" dirty="0">
                <a:solidFill>
                  <a:schemeClr val="tx2"/>
                </a:solidFill>
              </a:rPr>
              <a:t>he</a:t>
            </a:r>
            <a:r>
              <a:rPr lang="en-US" sz="3600" dirty="0">
                <a:solidFill>
                  <a:schemeClr val="tx2"/>
                </a:solidFill>
              </a:rPr>
              <a:t> fragmentation </a:t>
            </a:r>
          </a:p>
        </p:txBody>
      </p:sp>
      <p:sp>
        <p:nvSpPr>
          <p:cNvPr id="19" name="Ovale 18"/>
          <p:cNvSpPr/>
          <p:nvPr/>
        </p:nvSpPr>
        <p:spPr>
          <a:xfrm>
            <a:off x="5417886" y="3773217"/>
            <a:ext cx="450257" cy="383157"/>
          </a:xfrm>
          <a:prstGeom prst="ellipse">
            <a:avLst/>
          </a:prstGeom>
          <a:noFill/>
          <a:ln w="31750">
            <a:solidFill>
              <a:schemeClr val="tx1"/>
            </a:solidFill>
          </a:ln>
          <a:effectLst>
            <a:outerShdw blurRad="40000" dist="23000" sx="6000" sy="6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ttore 2 20"/>
          <p:cNvCxnSpPr/>
          <p:nvPr/>
        </p:nvCxnSpPr>
        <p:spPr>
          <a:xfrm flipH="1" flipV="1">
            <a:off x="5868143" y="4156374"/>
            <a:ext cx="424534" cy="4967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6237429" y="4500656"/>
            <a:ext cx="1168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baseline="30000" dirty="0" smtClean="0"/>
              <a:t>213</a:t>
            </a:r>
            <a:r>
              <a:rPr lang="it-IT" sz="3000" b="1" dirty="0" smtClean="0"/>
              <a:t>Tl</a:t>
            </a:r>
            <a:endParaRPr lang="en-US" sz="3000" b="1" dirty="0"/>
          </a:p>
        </p:txBody>
      </p:sp>
      <p:sp>
        <p:nvSpPr>
          <p:cNvPr id="26" name="Ovale 25"/>
          <p:cNvSpPr/>
          <p:nvPr/>
        </p:nvSpPr>
        <p:spPr>
          <a:xfrm>
            <a:off x="5870342" y="2996952"/>
            <a:ext cx="432048" cy="383157"/>
          </a:xfrm>
          <a:prstGeom prst="ellipse">
            <a:avLst/>
          </a:prstGeom>
          <a:noFill/>
          <a:ln w="31750">
            <a:solidFill>
              <a:schemeClr val="tx1"/>
            </a:solidFill>
          </a:ln>
          <a:effectLst>
            <a:outerShdw blurRad="40000" dist="23000" sx="6000" sy="6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onnettore 2 26"/>
          <p:cNvCxnSpPr/>
          <p:nvPr/>
        </p:nvCxnSpPr>
        <p:spPr>
          <a:xfrm flipH="1">
            <a:off x="6194378" y="2337847"/>
            <a:ext cx="216024" cy="6591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5995345" y="1930471"/>
            <a:ext cx="1168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baseline="30000" dirty="0" smtClean="0"/>
              <a:t>219</a:t>
            </a:r>
            <a:r>
              <a:rPr lang="it-IT" sz="3000" b="1" dirty="0" smtClean="0"/>
              <a:t>Bi</a:t>
            </a:r>
            <a:endParaRPr lang="en-US" sz="3000" b="1" dirty="0"/>
          </a:p>
        </p:txBody>
      </p:sp>
      <p:sp>
        <p:nvSpPr>
          <p:cNvPr id="30" name="Ovale 29"/>
          <p:cNvSpPr/>
          <p:nvPr/>
        </p:nvSpPr>
        <p:spPr>
          <a:xfrm>
            <a:off x="3896778" y="3414384"/>
            <a:ext cx="432048" cy="383157"/>
          </a:xfrm>
          <a:prstGeom prst="ellipse">
            <a:avLst/>
          </a:prstGeom>
          <a:noFill/>
          <a:ln w="31750">
            <a:solidFill>
              <a:schemeClr val="tx1"/>
            </a:solidFill>
          </a:ln>
          <a:effectLst>
            <a:outerShdw blurRad="40000" dist="23000" sx="6000" sy="6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nettore 2 30"/>
          <p:cNvCxnSpPr/>
          <p:nvPr/>
        </p:nvCxnSpPr>
        <p:spPr>
          <a:xfrm flipV="1">
            <a:off x="3059832" y="3797542"/>
            <a:ext cx="836946" cy="4324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2475360" y="4156374"/>
            <a:ext cx="1168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baseline="30000" dirty="0" smtClean="0"/>
              <a:t>213</a:t>
            </a:r>
            <a:r>
              <a:rPr lang="it-IT" sz="3000" b="1" dirty="0" smtClean="0"/>
              <a:t>Pb</a:t>
            </a:r>
            <a:endParaRPr lang="en-US" sz="3000" b="1" dirty="0"/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033463" y="1268760"/>
            <a:ext cx="7577137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97" tIns="42431" rIns="81597" bIns="42431">
            <a:spAutoFit/>
          </a:bodyPr>
          <a:lstStyle/>
          <a:p>
            <a:pPr defTabSz="414511">
              <a:defRPr/>
            </a:pPr>
            <a:r>
              <a:rPr lang="en-US" sz="2400" dirty="0">
                <a:latin typeface="Arial"/>
                <a:ea typeface="+mn-ea"/>
                <a:cs typeface="Arial"/>
              </a:rPr>
              <a:t>1 </a:t>
            </a:r>
            <a:r>
              <a:rPr lang="en-US" sz="2400" dirty="0" err="1" smtClean="0">
                <a:latin typeface="Arial"/>
                <a:ea typeface="+mn-ea"/>
                <a:cs typeface="Arial"/>
              </a:rPr>
              <a:t>GeV</a:t>
            </a:r>
            <a:r>
              <a:rPr lang="en-US" sz="2400" dirty="0" smtClean="0">
                <a:latin typeface="Arial"/>
                <a:ea typeface="+mn-ea"/>
                <a:cs typeface="Arial"/>
              </a:rPr>
              <a:t>/u </a:t>
            </a:r>
            <a:r>
              <a:rPr lang="en-US" sz="2400" baseline="30000" dirty="0">
                <a:latin typeface="Arial"/>
                <a:ea typeface="+mn-ea"/>
                <a:cs typeface="Arial"/>
              </a:rPr>
              <a:t>238</a:t>
            </a:r>
            <a:r>
              <a:rPr lang="en-US" sz="2400" dirty="0">
                <a:latin typeface="Arial"/>
                <a:ea typeface="+mn-ea"/>
                <a:cs typeface="Arial"/>
              </a:rPr>
              <a:t>U beam from UNILAC-SIS at 10</a:t>
            </a:r>
            <a:r>
              <a:rPr lang="en-US" sz="2400" baseline="30000" dirty="0">
                <a:latin typeface="Arial"/>
                <a:ea typeface="+mn-ea"/>
                <a:cs typeface="Arial"/>
              </a:rPr>
              <a:t>9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pps</a:t>
            </a:r>
            <a:endParaRPr lang="en-US" sz="2400" dirty="0"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85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 txBox="1">
            <a:spLocks/>
          </p:cNvSpPr>
          <p:nvPr/>
        </p:nvSpPr>
        <p:spPr bwMode="auto">
          <a:xfrm>
            <a:off x="760413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>
                <a:solidFill>
                  <a:schemeClr val="tx2"/>
                </a:solidFill>
              </a:rPr>
              <a:t>Implantation setup: RISING, DSSSD</a:t>
            </a:r>
          </a:p>
        </p:txBody>
      </p:sp>
      <p:pic>
        <p:nvPicPr>
          <p:cNvPr id="24579" name="Picture 3" descr="c:\users\proprietario\Desktop\DOTTORATO\tesi_dott\Si_cent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73536"/>
            <a:ext cx="3875145" cy="332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proprietario\Desktop\DOTTORATO\pres_tesi_dott\active_stopp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99" y="2232790"/>
            <a:ext cx="3309818" cy="242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71386" y="1656854"/>
            <a:ext cx="2891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550"/>
              </a:spcBef>
              <a:spcAft>
                <a:spcPts val="0"/>
              </a:spcAft>
              <a:buFont typeface="StarSymbol"/>
              <a:buNone/>
              <a:defRPr sz="1800"/>
            </a:pPr>
            <a:r>
              <a:rPr lang="en-US" dirty="0">
                <a:latin typeface="+mn-lt"/>
                <a:cs typeface="DejaVu Sans" pitchFamily="2"/>
              </a:rPr>
              <a:t>9 DSSSD, 1mm thick,  5x5 cm</a:t>
            </a:r>
            <a:r>
              <a:rPr lang="en-US" baseline="30000" dirty="0">
                <a:latin typeface="+mn-lt"/>
                <a:cs typeface="DejaVu Sans" pitchFamily="2"/>
              </a:rPr>
              <a:t>2</a:t>
            </a:r>
            <a:r>
              <a:rPr lang="en-US" dirty="0">
                <a:latin typeface="+mn-lt"/>
                <a:cs typeface="DejaVu Sans" pitchFamily="2"/>
              </a:rPr>
              <a:t> 16x16 x-y strips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790254" y="132086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Active stopper</a:t>
            </a:r>
            <a:endParaRPr lang="it-IT" b="1" dirty="0"/>
          </a:p>
        </p:txBody>
      </p:sp>
      <p:sp>
        <p:nvSpPr>
          <p:cNvPr id="9" name="Figura a mano libera 8"/>
          <p:cNvSpPr/>
          <p:nvPr/>
        </p:nvSpPr>
        <p:spPr bwMode="auto">
          <a:xfrm>
            <a:off x="5014424" y="1783617"/>
            <a:ext cx="3692525" cy="9988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Bef>
                <a:spcPts val="55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DejaVu Sans" pitchFamily="2"/>
              </a:rPr>
              <a:t>15 CLUSTERs x 7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cs typeface="DejaVu Sans" pitchFamily="2"/>
              </a:rPr>
              <a:t>crystals,</a:t>
            </a:r>
          </a:p>
          <a:p>
            <a:pPr fontAlgn="auto">
              <a:spcBef>
                <a:spcPts val="550"/>
              </a:spcBef>
              <a:spcAft>
                <a:spcPts val="0"/>
              </a:spcAft>
              <a:buNone/>
              <a:defRPr/>
            </a:pPr>
            <a:r>
              <a:rPr lang="el-GR" sz="2000" dirty="0">
                <a:latin typeface="+mn-lt"/>
              </a:rPr>
              <a:t>ε</a:t>
            </a:r>
            <a:r>
              <a:rPr lang="el-GR" sz="2000" baseline="-25000" dirty="0">
                <a:latin typeface="+mn-lt"/>
              </a:rPr>
              <a:t>γ</a:t>
            </a:r>
            <a:r>
              <a:rPr lang="it-IT" sz="2000" dirty="0">
                <a:latin typeface="+mn-lt"/>
              </a:rPr>
              <a:t> = </a:t>
            </a:r>
            <a:r>
              <a:rPr lang="en-US" sz="2000" dirty="0">
                <a:latin typeface="+mn-lt"/>
              </a:rPr>
              <a:t>11% at 1.3MeV</a:t>
            </a:r>
          </a:p>
          <a:p>
            <a:pPr fontAlgn="auto">
              <a:spcBef>
                <a:spcPts val="55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2000" dirty="0">
              <a:solidFill>
                <a:schemeClr val="tx1"/>
              </a:solidFill>
              <a:latin typeface="+mn-lt"/>
              <a:cs typeface="DejaVu Sans" pitchFamily="2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135818" y="1320860"/>
            <a:ext cx="1676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RISING</a:t>
            </a:r>
            <a:endParaRPr lang="it-IT" sz="24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712308" y="2609454"/>
            <a:ext cx="2180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FF00"/>
                </a:solidFill>
              </a:rPr>
              <a:t>CLUSTERS</a:t>
            </a:r>
            <a:endParaRPr lang="it-IT" sz="2800" b="1" dirty="0">
              <a:solidFill>
                <a:srgbClr val="FFFF00"/>
              </a:solidFill>
            </a:endParaRPr>
          </a:p>
        </p:txBody>
      </p:sp>
      <p:cxnSp>
        <p:nvCxnSpPr>
          <p:cNvPr id="8" name="Connettore 2 7"/>
          <p:cNvCxnSpPr/>
          <p:nvPr/>
        </p:nvCxnSpPr>
        <p:spPr>
          <a:xfrm flipH="1">
            <a:off x="7236296" y="3132674"/>
            <a:ext cx="288032" cy="44034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7524328" y="3132674"/>
            <a:ext cx="199415" cy="137644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7380312" y="3172825"/>
            <a:ext cx="133459" cy="220039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5554499" y="5366062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DSSSD</a:t>
            </a:r>
            <a:endParaRPr lang="it-IT" sz="2800" b="1" dirty="0">
              <a:solidFill>
                <a:srgbClr val="FF0000"/>
              </a:solidFill>
            </a:endParaRPr>
          </a:p>
        </p:txBody>
      </p:sp>
      <p:cxnSp>
        <p:nvCxnSpPr>
          <p:cNvPr id="16" name="Connettore 2 15"/>
          <p:cNvCxnSpPr>
            <a:stCxn id="13" idx="0"/>
          </p:cNvCxnSpPr>
          <p:nvPr/>
        </p:nvCxnSpPr>
        <p:spPr>
          <a:xfrm flipV="1">
            <a:off x="6264790" y="4509120"/>
            <a:ext cx="251426" cy="8569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4847704" y="335923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C000"/>
                </a:solidFill>
              </a:rPr>
              <a:t>SCI43</a:t>
            </a:r>
            <a:endParaRPr lang="it-IT" sz="2400" b="1" dirty="0">
              <a:solidFill>
                <a:srgbClr val="FFC000"/>
              </a:solidFill>
            </a:endParaRPr>
          </a:p>
        </p:txBody>
      </p:sp>
      <p:cxnSp>
        <p:nvCxnSpPr>
          <p:cNvPr id="21" name="Connettore 2 20"/>
          <p:cNvCxnSpPr/>
          <p:nvPr/>
        </p:nvCxnSpPr>
        <p:spPr>
          <a:xfrm>
            <a:off x="5423768" y="3820897"/>
            <a:ext cx="372368" cy="41568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1790254" y="5373216"/>
            <a:ext cx="1053554" cy="864096"/>
          </a:xfrm>
          <a:prstGeom prst="rect">
            <a:avLst/>
          </a:prstGeom>
          <a:solidFill>
            <a:srgbClr val="06D4EA"/>
          </a:solidFill>
          <a:ln>
            <a:solidFill>
              <a:srgbClr val="00B0F0"/>
            </a:solidFill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1 9"/>
          <p:cNvCxnSpPr/>
          <p:nvPr/>
        </p:nvCxnSpPr>
        <p:spPr>
          <a:xfrm>
            <a:off x="2195736" y="5373216"/>
            <a:ext cx="0" cy="864096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1979712" y="5373216"/>
            <a:ext cx="0" cy="864096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2412829" y="5373216"/>
            <a:ext cx="0" cy="864096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2627784" y="5373216"/>
            <a:ext cx="0" cy="864096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H="1">
            <a:off x="1790254" y="5517232"/>
            <a:ext cx="1053554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H="1">
            <a:off x="1794541" y="5675526"/>
            <a:ext cx="1053554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 flipH="1">
            <a:off x="1790254" y="5822032"/>
            <a:ext cx="1053554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1794541" y="5974784"/>
            <a:ext cx="1053554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1790254" y="6126832"/>
            <a:ext cx="1053554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539552" y="5899626"/>
            <a:ext cx="1777479" cy="6261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e 24"/>
          <p:cNvSpPr/>
          <p:nvPr/>
        </p:nvSpPr>
        <p:spPr>
          <a:xfrm>
            <a:off x="2317032" y="5889282"/>
            <a:ext cx="47364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576" name="Connettore 2 24575"/>
          <p:cNvCxnSpPr>
            <a:stCxn id="25" idx="0"/>
          </p:cNvCxnSpPr>
          <p:nvPr/>
        </p:nvCxnSpPr>
        <p:spPr>
          <a:xfrm flipH="1" flipV="1">
            <a:off x="2267744" y="5733256"/>
            <a:ext cx="72970" cy="1560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77" name="CasellaDiTesto 24576"/>
          <p:cNvSpPr txBox="1"/>
          <p:nvPr/>
        </p:nvSpPr>
        <p:spPr>
          <a:xfrm>
            <a:off x="2238039" y="5591040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e</a:t>
            </a:r>
          </a:p>
        </p:txBody>
      </p:sp>
      <p:sp>
        <p:nvSpPr>
          <p:cNvPr id="24583" name="Figura a mano libera 24582"/>
          <p:cNvSpPr/>
          <p:nvPr/>
        </p:nvSpPr>
        <p:spPr>
          <a:xfrm>
            <a:off x="2382982" y="5229200"/>
            <a:ext cx="676850" cy="667295"/>
          </a:xfrm>
          <a:custGeom>
            <a:avLst/>
            <a:gdLst>
              <a:gd name="connsiteX0" fmla="*/ 0 w 626225"/>
              <a:gd name="connsiteY0" fmla="*/ 565297 h 581923"/>
              <a:gd name="connsiteX1" fmla="*/ 66502 w 626225"/>
              <a:gd name="connsiteY1" fmla="*/ 581923 h 581923"/>
              <a:gd name="connsiteX2" fmla="*/ 105294 w 626225"/>
              <a:gd name="connsiteY2" fmla="*/ 570839 h 581923"/>
              <a:gd name="connsiteX3" fmla="*/ 116378 w 626225"/>
              <a:gd name="connsiteY3" fmla="*/ 554213 h 581923"/>
              <a:gd name="connsiteX4" fmla="*/ 133003 w 626225"/>
              <a:gd name="connsiteY4" fmla="*/ 543130 h 581923"/>
              <a:gd name="connsiteX5" fmla="*/ 138545 w 626225"/>
              <a:gd name="connsiteY5" fmla="*/ 526504 h 581923"/>
              <a:gd name="connsiteX6" fmla="*/ 133003 w 626225"/>
              <a:gd name="connsiteY6" fmla="*/ 504337 h 581923"/>
              <a:gd name="connsiteX7" fmla="*/ 121920 w 626225"/>
              <a:gd name="connsiteY7" fmla="*/ 471086 h 581923"/>
              <a:gd name="connsiteX8" fmla="*/ 127462 w 626225"/>
              <a:gd name="connsiteY8" fmla="*/ 437835 h 581923"/>
              <a:gd name="connsiteX9" fmla="*/ 138545 w 626225"/>
              <a:gd name="connsiteY9" fmla="*/ 421210 h 581923"/>
              <a:gd name="connsiteX10" fmla="*/ 243840 w 626225"/>
              <a:gd name="connsiteY10" fmla="*/ 404584 h 581923"/>
              <a:gd name="connsiteX11" fmla="*/ 293716 w 626225"/>
              <a:gd name="connsiteY11" fmla="*/ 382417 h 581923"/>
              <a:gd name="connsiteX12" fmla="*/ 299258 w 626225"/>
              <a:gd name="connsiteY12" fmla="*/ 360250 h 581923"/>
              <a:gd name="connsiteX13" fmla="*/ 288174 w 626225"/>
              <a:gd name="connsiteY13" fmla="*/ 293748 h 581923"/>
              <a:gd name="connsiteX14" fmla="*/ 293716 w 626225"/>
              <a:gd name="connsiteY14" fmla="*/ 227246 h 581923"/>
              <a:gd name="connsiteX15" fmla="*/ 354676 w 626225"/>
              <a:gd name="connsiteY15" fmla="*/ 232788 h 581923"/>
              <a:gd name="connsiteX16" fmla="*/ 387927 w 626225"/>
              <a:gd name="connsiteY16" fmla="*/ 227246 h 581923"/>
              <a:gd name="connsiteX17" fmla="*/ 432262 w 626225"/>
              <a:gd name="connsiteY17" fmla="*/ 216163 h 581923"/>
              <a:gd name="connsiteX18" fmla="*/ 443345 w 626225"/>
              <a:gd name="connsiteY18" fmla="*/ 199537 h 581923"/>
              <a:gd name="connsiteX19" fmla="*/ 443345 w 626225"/>
              <a:gd name="connsiteY19" fmla="*/ 144119 h 581923"/>
              <a:gd name="connsiteX20" fmla="*/ 432262 w 626225"/>
              <a:gd name="connsiteY20" fmla="*/ 127493 h 581923"/>
              <a:gd name="connsiteX21" fmla="*/ 426720 w 626225"/>
              <a:gd name="connsiteY21" fmla="*/ 110868 h 581923"/>
              <a:gd name="connsiteX22" fmla="*/ 432262 w 626225"/>
              <a:gd name="connsiteY22" fmla="*/ 94243 h 581923"/>
              <a:gd name="connsiteX23" fmla="*/ 532014 w 626225"/>
              <a:gd name="connsiteY23" fmla="*/ 72075 h 581923"/>
              <a:gd name="connsiteX24" fmla="*/ 570807 w 626225"/>
              <a:gd name="connsiteY24" fmla="*/ 60992 h 581923"/>
              <a:gd name="connsiteX25" fmla="*/ 587433 w 626225"/>
              <a:gd name="connsiteY25" fmla="*/ 49908 h 581923"/>
              <a:gd name="connsiteX26" fmla="*/ 609600 w 626225"/>
              <a:gd name="connsiteY26" fmla="*/ 16657 h 581923"/>
              <a:gd name="connsiteX27" fmla="*/ 626225 w 626225"/>
              <a:gd name="connsiteY27" fmla="*/ 32 h 58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6225" h="581923">
                <a:moveTo>
                  <a:pt x="0" y="565297"/>
                </a:moveTo>
                <a:cubicBezTo>
                  <a:pt x="26607" y="575940"/>
                  <a:pt x="35233" y="581923"/>
                  <a:pt x="66502" y="581923"/>
                </a:cubicBezTo>
                <a:cubicBezTo>
                  <a:pt x="73461" y="581923"/>
                  <a:pt x="97454" y="573453"/>
                  <a:pt x="105294" y="570839"/>
                </a:cubicBezTo>
                <a:cubicBezTo>
                  <a:pt x="108989" y="565297"/>
                  <a:pt x="111668" y="558923"/>
                  <a:pt x="116378" y="554213"/>
                </a:cubicBezTo>
                <a:cubicBezTo>
                  <a:pt x="121087" y="549504"/>
                  <a:pt x="128842" y="548331"/>
                  <a:pt x="133003" y="543130"/>
                </a:cubicBezTo>
                <a:cubicBezTo>
                  <a:pt x="136652" y="538568"/>
                  <a:pt x="136698" y="532046"/>
                  <a:pt x="138545" y="526504"/>
                </a:cubicBezTo>
                <a:cubicBezTo>
                  <a:pt x="136698" y="519115"/>
                  <a:pt x="135192" y="511632"/>
                  <a:pt x="133003" y="504337"/>
                </a:cubicBezTo>
                <a:cubicBezTo>
                  <a:pt x="129646" y="493147"/>
                  <a:pt x="121920" y="471086"/>
                  <a:pt x="121920" y="471086"/>
                </a:cubicBezTo>
                <a:cubicBezTo>
                  <a:pt x="123767" y="460002"/>
                  <a:pt x="123909" y="448495"/>
                  <a:pt x="127462" y="437835"/>
                </a:cubicBezTo>
                <a:cubicBezTo>
                  <a:pt x="129568" y="431517"/>
                  <a:pt x="133836" y="425919"/>
                  <a:pt x="138545" y="421210"/>
                </a:cubicBezTo>
                <a:cubicBezTo>
                  <a:pt x="165139" y="394616"/>
                  <a:pt x="213759" y="406464"/>
                  <a:pt x="243840" y="404584"/>
                </a:cubicBezTo>
                <a:cubicBezTo>
                  <a:pt x="283410" y="391395"/>
                  <a:pt x="267370" y="399982"/>
                  <a:pt x="293716" y="382417"/>
                </a:cubicBezTo>
                <a:cubicBezTo>
                  <a:pt x="295563" y="375028"/>
                  <a:pt x="299258" y="367866"/>
                  <a:pt x="299258" y="360250"/>
                </a:cubicBezTo>
                <a:cubicBezTo>
                  <a:pt x="299258" y="323127"/>
                  <a:pt x="296846" y="319761"/>
                  <a:pt x="288174" y="293748"/>
                </a:cubicBezTo>
                <a:cubicBezTo>
                  <a:pt x="290021" y="271581"/>
                  <a:pt x="277319" y="242277"/>
                  <a:pt x="293716" y="227246"/>
                </a:cubicBezTo>
                <a:cubicBezTo>
                  <a:pt x="308757" y="213459"/>
                  <a:pt x="334272" y="232788"/>
                  <a:pt x="354676" y="232788"/>
                </a:cubicBezTo>
                <a:cubicBezTo>
                  <a:pt x="365913" y="232788"/>
                  <a:pt x="376872" y="229256"/>
                  <a:pt x="387927" y="227246"/>
                </a:cubicBezTo>
                <a:cubicBezTo>
                  <a:pt x="417350" y="221896"/>
                  <a:pt x="409190" y="223852"/>
                  <a:pt x="432262" y="216163"/>
                </a:cubicBezTo>
                <a:cubicBezTo>
                  <a:pt x="435956" y="210621"/>
                  <a:pt x="440366" y="205494"/>
                  <a:pt x="443345" y="199537"/>
                </a:cubicBezTo>
                <a:cubicBezTo>
                  <a:pt x="452873" y="180480"/>
                  <a:pt x="450036" y="166424"/>
                  <a:pt x="443345" y="144119"/>
                </a:cubicBezTo>
                <a:cubicBezTo>
                  <a:pt x="441431" y="137739"/>
                  <a:pt x="435241" y="133450"/>
                  <a:pt x="432262" y="127493"/>
                </a:cubicBezTo>
                <a:cubicBezTo>
                  <a:pt x="429650" y="122268"/>
                  <a:pt x="428567" y="116410"/>
                  <a:pt x="426720" y="110868"/>
                </a:cubicBezTo>
                <a:cubicBezTo>
                  <a:pt x="428567" y="105326"/>
                  <a:pt x="429650" y="99468"/>
                  <a:pt x="432262" y="94243"/>
                </a:cubicBezTo>
                <a:cubicBezTo>
                  <a:pt x="452673" y="53420"/>
                  <a:pt x="468256" y="76060"/>
                  <a:pt x="532014" y="72075"/>
                </a:cubicBezTo>
                <a:cubicBezTo>
                  <a:pt x="539111" y="70301"/>
                  <a:pt x="562860" y="64965"/>
                  <a:pt x="570807" y="60992"/>
                </a:cubicBezTo>
                <a:cubicBezTo>
                  <a:pt x="576765" y="58013"/>
                  <a:pt x="581891" y="53603"/>
                  <a:pt x="587433" y="49908"/>
                </a:cubicBezTo>
                <a:lnTo>
                  <a:pt x="609600" y="16657"/>
                </a:lnTo>
                <a:cubicBezTo>
                  <a:pt x="621708" y="-1505"/>
                  <a:pt x="614023" y="32"/>
                  <a:pt x="626225" y="32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5" name="Ovale 24584"/>
          <p:cNvSpPr/>
          <p:nvPr/>
        </p:nvSpPr>
        <p:spPr>
          <a:xfrm>
            <a:off x="1349210" y="4903375"/>
            <a:ext cx="1944216" cy="1803778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586" name="CasellaDiTesto 24585"/>
          <p:cNvSpPr txBox="1"/>
          <p:nvPr/>
        </p:nvSpPr>
        <p:spPr>
          <a:xfrm>
            <a:off x="2913655" y="5280082"/>
            <a:ext cx="29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γ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7" name="CasellaDiTesto 24586"/>
          <p:cNvSpPr txBox="1"/>
          <p:nvPr/>
        </p:nvSpPr>
        <p:spPr>
          <a:xfrm>
            <a:off x="3220567" y="5044534"/>
            <a:ext cx="129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RISING</a:t>
            </a:r>
            <a:endParaRPr lang="it-IT" dirty="0"/>
          </a:p>
        </p:txBody>
      </p:sp>
      <p:sp>
        <p:nvSpPr>
          <p:cNvPr id="24588" name="CasellaDiTesto 24587"/>
          <p:cNvSpPr txBox="1"/>
          <p:nvPr/>
        </p:nvSpPr>
        <p:spPr>
          <a:xfrm>
            <a:off x="1790254" y="624136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DSSSD</a:t>
            </a:r>
            <a:endParaRPr lang="it-IT" dirty="0"/>
          </a:p>
        </p:txBody>
      </p:sp>
      <p:sp>
        <p:nvSpPr>
          <p:cNvPr id="36" name="CasellaDiTesto 35"/>
          <p:cNvSpPr txBox="1"/>
          <p:nvPr/>
        </p:nvSpPr>
        <p:spPr>
          <a:xfrm rot="20436576">
            <a:off x="364285" y="5956416"/>
            <a:ext cx="126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fragment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942402" y="6056700"/>
            <a:ext cx="4342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/>
              <a:t>Pietri</a:t>
            </a:r>
            <a:r>
              <a:rPr lang="it-IT" sz="1600" dirty="0" smtClean="0"/>
              <a:t> et al</a:t>
            </a:r>
            <a:r>
              <a:rPr lang="it-IT" sz="1600" i="1" dirty="0" smtClean="0"/>
              <a:t>.</a:t>
            </a:r>
            <a:r>
              <a:rPr lang="it-IT" sz="1600" dirty="0" smtClean="0"/>
              <a:t>, </a:t>
            </a:r>
            <a:r>
              <a:rPr lang="it-IT" sz="1600" dirty="0" err="1" smtClean="0"/>
              <a:t>Nucl</a:t>
            </a:r>
            <a:r>
              <a:rPr lang="it-IT" sz="1600" dirty="0" smtClean="0"/>
              <a:t>. </a:t>
            </a:r>
            <a:r>
              <a:rPr lang="it-IT" sz="1600" dirty="0" err="1" smtClean="0"/>
              <a:t>Instr</a:t>
            </a:r>
            <a:r>
              <a:rPr lang="it-IT" sz="1600" dirty="0" smtClean="0"/>
              <a:t>. </a:t>
            </a:r>
            <a:r>
              <a:rPr lang="it-IT" sz="1600" dirty="0" err="1" smtClean="0"/>
              <a:t>Meth</a:t>
            </a:r>
            <a:r>
              <a:rPr lang="it-IT" sz="1600" dirty="0" smtClean="0"/>
              <a:t>. B261, 79 (2007)</a:t>
            </a:r>
            <a:endParaRPr lang="it-IT" sz="1600" dirty="0"/>
          </a:p>
        </p:txBody>
      </p:sp>
      <p:sp>
        <p:nvSpPr>
          <p:cNvPr id="38" name="Rettangolo 37"/>
          <p:cNvSpPr/>
          <p:nvPr/>
        </p:nvSpPr>
        <p:spPr>
          <a:xfrm>
            <a:off x="3927193" y="6395254"/>
            <a:ext cx="4605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/>
              <a:t>Kumar et al</a:t>
            </a:r>
            <a:r>
              <a:rPr lang="it-IT" sz="1600" i="1" dirty="0"/>
              <a:t>.</a:t>
            </a:r>
            <a:r>
              <a:rPr lang="it-IT" sz="1600" dirty="0"/>
              <a:t>, </a:t>
            </a:r>
            <a:r>
              <a:rPr lang="it-IT" sz="1600" dirty="0" err="1"/>
              <a:t>Nucl</a:t>
            </a:r>
            <a:r>
              <a:rPr lang="it-IT" sz="1600" dirty="0"/>
              <a:t>. </a:t>
            </a:r>
            <a:r>
              <a:rPr lang="it-IT" sz="1600" dirty="0" err="1"/>
              <a:t>Instr</a:t>
            </a:r>
            <a:r>
              <a:rPr lang="it-IT" sz="1600" dirty="0"/>
              <a:t>. </a:t>
            </a:r>
            <a:r>
              <a:rPr lang="it-IT" sz="1600" dirty="0" err="1"/>
              <a:t>Meth</a:t>
            </a:r>
            <a:r>
              <a:rPr lang="it-IT" sz="1600" dirty="0"/>
              <a:t>. A598, 754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18063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it-IT" sz="3600" dirty="0" err="1" smtClean="0">
                <a:solidFill>
                  <a:schemeClr val="tx2"/>
                </a:solidFill>
              </a:rPr>
              <a:t>Isomer</a:t>
            </a:r>
            <a:r>
              <a:rPr lang="it-IT" sz="3600" dirty="0" smtClean="0">
                <a:solidFill>
                  <a:schemeClr val="tx2"/>
                </a:solidFill>
              </a:rPr>
              <a:t> </a:t>
            </a:r>
            <a:r>
              <a:rPr lang="it-IT" sz="3600" dirty="0" err="1" smtClean="0">
                <a:solidFill>
                  <a:schemeClr val="tx2"/>
                </a:solidFill>
              </a:rPr>
              <a:t>spectroscopy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21508" name="Picture 4" descr="C:\Users\proprietario\Desktop\DOTTORATO\pres_tesi_dott\215Pb_214Pb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8" y="1207827"/>
            <a:ext cx="891927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proprietario\Desktop\DOTTORATO\pres_tesi_dott\215Pb_214Pb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8" y="1207827"/>
            <a:ext cx="891927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proprietario\Desktop\DOTTORATO\pres_tesi_dott\215Pb_214Pb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72" y="1412777"/>
            <a:ext cx="352076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413655" y="1618001"/>
            <a:ext cx="1358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baseline="30000" dirty="0" smtClean="0"/>
              <a:t>214</a:t>
            </a:r>
            <a:r>
              <a:rPr lang="it-IT" sz="3200" b="1" dirty="0" smtClean="0"/>
              <a:t>Pb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0099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808958" y="18197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baseline="30000" dirty="0">
                <a:solidFill>
                  <a:schemeClr val="tx2"/>
                </a:solidFill>
              </a:rPr>
              <a:t>212,214,216</a:t>
            </a:r>
            <a:r>
              <a:rPr lang="en-US" sz="3600" dirty="0">
                <a:solidFill>
                  <a:schemeClr val="tx2"/>
                </a:solidFill>
              </a:rPr>
              <a:t>Pb: 8</a:t>
            </a:r>
            <a:r>
              <a:rPr lang="en-US" sz="3600" baseline="30000" dirty="0">
                <a:solidFill>
                  <a:schemeClr val="tx2"/>
                </a:solidFill>
              </a:rPr>
              <a:t>+</a:t>
            </a:r>
            <a:r>
              <a:rPr lang="en-US" sz="3600" dirty="0">
                <a:solidFill>
                  <a:schemeClr val="tx2"/>
                </a:solidFill>
              </a:rPr>
              <a:t> isomer </a:t>
            </a:r>
          </a:p>
        </p:txBody>
      </p:sp>
      <p:pic>
        <p:nvPicPr>
          <p:cNvPr id="13315" name="Picture 5" descr="C:\Users\proprietario\Desktop\DOTTORATO\tre_spettri_vm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7"/>
          <a:stretch>
            <a:fillRect/>
          </a:stretch>
        </p:blipFill>
        <p:spPr bwMode="auto">
          <a:xfrm>
            <a:off x="900113" y="1341438"/>
            <a:ext cx="8064500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sellaDiTesto 7"/>
          <p:cNvSpPr txBox="1">
            <a:spLocks noChangeArrowheads="1"/>
          </p:cNvSpPr>
          <p:nvPr/>
        </p:nvSpPr>
        <p:spPr bwMode="auto">
          <a:xfrm>
            <a:off x="619107" y="1962519"/>
            <a:ext cx="1166812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400" b="1" baseline="30000" dirty="0">
                <a:cs typeface="Arial" pitchFamily="34" charset="0"/>
              </a:rPr>
              <a:t>210</a:t>
            </a:r>
            <a:r>
              <a:rPr lang="en-US" sz="2400" b="1" dirty="0">
                <a:cs typeface="Arial" pitchFamily="34" charset="0"/>
              </a:rPr>
              <a:t>Pb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08062" y="1394269"/>
            <a:ext cx="7642225" cy="36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97" tIns="42431" rIns="81597" bIns="42431">
            <a:spAutoFit/>
          </a:bodyPr>
          <a:lstStyle/>
          <a:p>
            <a:pPr algn="ctr" defTabSz="414511">
              <a:spcBef>
                <a:spcPts val="1134"/>
              </a:spcBef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The 8</a:t>
            </a:r>
            <a:r>
              <a:rPr lang="en-US" baseline="30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+</a:t>
            </a: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isomer is a seniority isomer, involving neutrons in the 2g</a:t>
            </a:r>
            <a:r>
              <a:rPr lang="en-US" baseline="-25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9/2</a:t>
            </a: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14340" name="CasellaDiTesto 8"/>
          <p:cNvSpPr txBox="1">
            <a:spLocks noChangeArrowheads="1"/>
          </p:cNvSpPr>
          <p:nvPr/>
        </p:nvSpPr>
        <p:spPr bwMode="auto">
          <a:xfrm>
            <a:off x="5176042" y="1962519"/>
            <a:ext cx="9731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400" b="1" baseline="30000" dirty="0">
                <a:cs typeface="Arial" pitchFamily="34" charset="0"/>
              </a:rPr>
              <a:t>214</a:t>
            </a:r>
            <a:r>
              <a:rPr lang="en-US" sz="2400" b="1" dirty="0">
                <a:cs typeface="Arial" pitchFamily="34" charset="0"/>
              </a:rPr>
              <a:t>Pb</a:t>
            </a:r>
          </a:p>
        </p:txBody>
      </p:sp>
      <p:sp>
        <p:nvSpPr>
          <p:cNvPr id="14341" name="CasellaDiTesto 9"/>
          <p:cNvSpPr txBox="1">
            <a:spLocks noChangeArrowheads="1"/>
          </p:cNvSpPr>
          <p:nvPr/>
        </p:nvSpPr>
        <p:spPr bwMode="auto">
          <a:xfrm>
            <a:off x="3036888" y="1962519"/>
            <a:ext cx="9080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400" b="1" baseline="30000" dirty="0">
                <a:cs typeface="Arial" pitchFamily="34" charset="0"/>
              </a:rPr>
              <a:t>212</a:t>
            </a:r>
            <a:r>
              <a:rPr lang="en-US" sz="2400" b="1" dirty="0">
                <a:cs typeface="Arial" pitchFamily="34" charset="0"/>
              </a:rPr>
              <a:t>Pb</a:t>
            </a:r>
          </a:p>
        </p:txBody>
      </p:sp>
      <p:sp>
        <p:nvSpPr>
          <p:cNvPr id="14342" name="CasellaDiTesto 10"/>
          <p:cNvSpPr txBox="1">
            <a:spLocks noChangeArrowheads="1"/>
          </p:cNvSpPr>
          <p:nvPr/>
        </p:nvSpPr>
        <p:spPr bwMode="auto">
          <a:xfrm>
            <a:off x="7459663" y="1960932"/>
            <a:ext cx="9064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400" b="1" baseline="30000">
                <a:cs typeface="Arial" pitchFamily="34" charset="0"/>
              </a:rPr>
              <a:t>216</a:t>
            </a:r>
            <a:r>
              <a:rPr lang="en-US" sz="2400" b="1">
                <a:cs typeface="Arial" pitchFamily="34" charset="0"/>
              </a:rPr>
              <a:t>Pb</a:t>
            </a:r>
          </a:p>
        </p:txBody>
      </p:sp>
      <p:sp>
        <p:nvSpPr>
          <p:cNvPr id="14343" name="Title 1"/>
          <p:cNvSpPr txBox="1">
            <a:spLocks/>
          </p:cNvSpPr>
          <p:nvPr/>
        </p:nvSpPr>
        <p:spPr bwMode="auto">
          <a:xfrm>
            <a:off x="682625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>
                <a:solidFill>
                  <a:schemeClr val="tx2"/>
                </a:solidFill>
              </a:rPr>
              <a:t>Experimental level schemes  </a:t>
            </a:r>
          </a:p>
        </p:txBody>
      </p:sp>
      <p:pic>
        <p:nvPicPr>
          <p:cNvPr id="14344" name="Picture 17" descr="C:\Users\proprietario\Desktop\210Pb_ex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1" y="3183970"/>
            <a:ext cx="2016125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8" descr="C:\Users\proprietario\Desktop\212Pb_ex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76" y="3123501"/>
            <a:ext cx="21574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9" descr="C:\Users\proprietario\Desktop\214Pb_ex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99" y="3183970"/>
            <a:ext cx="228282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20" descr="C:\Users\proprietario\Desktop\216Pb_ex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2852936"/>
            <a:ext cx="2414587" cy="390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374420" y="2373134"/>
            <a:ext cx="1836155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t</a:t>
            </a:r>
            <a:r>
              <a:rPr lang="it-IT" sz="1600" baseline="-25000" dirty="0" smtClean="0"/>
              <a:t>1/2 </a:t>
            </a:r>
            <a:r>
              <a:rPr lang="it-IT" sz="1600" dirty="0" smtClean="0"/>
              <a:t>= 0.201(17) </a:t>
            </a:r>
            <a:r>
              <a:rPr lang="el-GR" sz="1600" dirty="0" smtClean="0"/>
              <a:t>μ</a:t>
            </a:r>
            <a:r>
              <a:rPr lang="it-IT" sz="1600" dirty="0" smtClean="0"/>
              <a:t>s </a:t>
            </a:r>
            <a:endParaRPr lang="it-IT" sz="16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932040" y="2372097"/>
            <a:ext cx="1656184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t</a:t>
            </a:r>
            <a:r>
              <a:rPr lang="it-IT" sz="1600" baseline="-25000" dirty="0" smtClean="0"/>
              <a:t>1/2 </a:t>
            </a:r>
            <a:r>
              <a:rPr lang="it-IT" sz="1600" dirty="0" smtClean="0"/>
              <a:t>= 6.2(3) </a:t>
            </a:r>
            <a:r>
              <a:rPr lang="el-GR" sz="1600" dirty="0" smtClean="0"/>
              <a:t>μ</a:t>
            </a:r>
            <a:r>
              <a:rPr lang="it-IT" sz="1600" dirty="0" smtClean="0"/>
              <a:t>s </a:t>
            </a:r>
            <a:endParaRPr lang="it-IT" sz="16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677340" y="2372097"/>
            <a:ext cx="1656184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t</a:t>
            </a:r>
            <a:r>
              <a:rPr lang="it-IT" sz="1600" baseline="-25000" dirty="0" smtClean="0"/>
              <a:t>1/2 </a:t>
            </a:r>
            <a:r>
              <a:rPr lang="it-IT" sz="1600" dirty="0" smtClean="0"/>
              <a:t>= 6.0(8) </a:t>
            </a:r>
            <a:r>
              <a:rPr lang="el-GR" sz="1600" dirty="0" smtClean="0"/>
              <a:t>μ</a:t>
            </a:r>
            <a:r>
              <a:rPr lang="it-IT" sz="1600" dirty="0" smtClean="0"/>
              <a:t>s </a:t>
            </a:r>
            <a:endParaRPr lang="it-IT" sz="16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184814" y="2372097"/>
            <a:ext cx="1656184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t</a:t>
            </a:r>
            <a:r>
              <a:rPr lang="it-IT" sz="1600" baseline="-25000" dirty="0" smtClean="0"/>
              <a:t>1/2 </a:t>
            </a:r>
            <a:r>
              <a:rPr lang="it-IT" sz="1600" dirty="0" smtClean="0"/>
              <a:t>= 0.4(4) </a:t>
            </a:r>
            <a:r>
              <a:rPr lang="el-GR" sz="1600" dirty="0" smtClean="0"/>
              <a:t>μ</a:t>
            </a:r>
            <a:r>
              <a:rPr lang="it-IT" sz="1600" dirty="0" smtClean="0"/>
              <a:t>s 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proprietario\Desktop\DOTTORATO\pres_tesi_dott\Pagine da PhysRevC.43.6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51" y="2173668"/>
            <a:ext cx="5439295" cy="447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300192" y="6218311"/>
            <a:ext cx="2686050" cy="6396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97" tIns="42431" rIns="81597" bIns="42431">
            <a:spAutoFit/>
          </a:bodyPr>
          <a:lstStyle/>
          <a:p>
            <a:pPr algn="ctr" defTabSz="414511">
              <a:spcBef>
                <a:spcPts val="1361"/>
              </a:spcBef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en-US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Warbourton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and Brown PRC  </a:t>
            </a: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43,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602 (1992)</a:t>
            </a:r>
            <a:endParaRPr lang="en-US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046162" y="1266251"/>
            <a:ext cx="7642225" cy="7653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97" tIns="42431" rIns="81597" bIns="42431">
            <a:spAutoFit/>
          </a:bodyPr>
          <a:lstStyle/>
          <a:p>
            <a:pPr algn="ctr" defTabSz="414511">
              <a:spcBef>
                <a:spcPts val="544"/>
              </a:spcBef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en-US" sz="2000" baseline="30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208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Pb is a doubly-magic nucleus (Z=82, N=126).</a:t>
            </a:r>
          </a:p>
          <a:p>
            <a:pPr algn="ctr" defTabSz="414511">
              <a:spcBef>
                <a:spcPts val="544"/>
              </a:spcBef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For neutron-rich Lead isotopes, the N=6 major shell is involved</a:t>
            </a:r>
          </a:p>
        </p:txBody>
      </p:sp>
      <p:sp>
        <p:nvSpPr>
          <p:cNvPr id="15390" name="Title 1"/>
          <p:cNvSpPr txBox="1">
            <a:spLocks/>
          </p:cNvSpPr>
          <p:nvPr/>
        </p:nvSpPr>
        <p:spPr bwMode="auto">
          <a:xfrm>
            <a:off x="356456" y="78216"/>
            <a:ext cx="84310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 err="1">
                <a:solidFill>
                  <a:schemeClr val="tx2"/>
                </a:solidFill>
              </a:rPr>
              <a:t>Kuo-Herling</a:t>
            </a:r>
            <a:r>
              <a:rPr lang="en-US" sz="3600" dirty="0">
                <a:solidFill>
                  <a:schemeClr val="tx2"/>
                </a:solidFill>
              </a:rPr>
              <a:t> interaction: Valence space  </a:t>
            </a:r>
          </a:p>
        </p:txBody>
      </p:sp>
      <p:sp>
        <p:nvSpPr>
          <p:cNvPr id="84" name="Rettangolo 83"/>
          <p:cNvSpPr/>
          <p:nvPr/>
        </p:nvSpPr>
        <p:spPr>
          <a:xfrm>
            <a:off x="5665949" y="2031615"/>
            <a:ext cx="2135025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4572000" y="2249380"/>
            <a:ext cx="2724637" cy="646331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From 2 </a:t>
            </a:r>
            <a:r>
              <a:rPr lang="it-IT" dirty="0" err="1" smtClean="0"/>
              <a:t>neutrons</a:t>
            </a:r>
            <a:r>
              <a:rPr lang="it-IT" dirty="0" smtClean="0"/>
              <a:t> (</a:t>
            </a:r>
            <a:r>
              <a:rPr lang="it-IT" baseline="30000" dirty="0" smtClean="0"/>
              <a:t>210</a:t>
            </a:r>
            <a:r>
              <a:rPr lang="it-IT" dirty="0" smtClean="0"/>
              <a:t>Pb) to 10 </a:t>
            </a:r>
            <a:r>
              <a:rPr lang="it-IT" dirty="0" err="1" smtClean="0"/>
              <a:t>neutrons</a:t>
            </a:r>
            <a:r>
              <a:rPr lang="it-IT" dirty="0" smtClean="0"/>
              <a:t> (</a:t>
            </a:r>
            <a:r>
              <a:rPr lang="it-IT" baseline="30000" dirty="0" smtClean="0"/>
              <a:t>218</a:t>
            </a:r>
            <a:r>
              <a:rPr lang="it-IT" dirty="0" smtClean="0"/>
              <a:t>Pb)</a:t>
            </a:r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4867274" y="5445224"/>
            <a:ext cx="1360910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prietario\Desktop\DOTTORATO\pres_tesi_dott\Immagin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t="9570" r="5735" b="11701"/>
          <a:stretch/>
        </p:blipFill>
        <p:spPr bwMode="auto">
          <a:xfrm>
            <a:off x="72748" y="1340767"/>
            <a:ext cx="9071252" cy="55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07504" y="1700808"/>
            <a:ext cx="2088232" cy="12241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 txBox="1">
            <a:spLocks/>
          </p:cNvSpPr>
          <p:nvPr/>
        </p:nvSpPr>
        <p:spPr bwMode="auto">
          <a:xfrm>
            <a:off x="760413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Contents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2748" y="1644506"/>
            <a:ext cx="83156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400" dirty="0" smtClean="0"/>
              <a:t>The </a:t>
            </a:r>
            <a:r>
              <a:rPr lang="it-IT" sz="2400" dirty="0" err="1" smtClean="0"/>
              <a:t>nuclear</a:t>
            </a:r>
            <a:r>
              <a:rPr lang="it-IT" sz="2400" dirty="0" smtClean="0"/>
              <a:t> </a:t>
            </a:r>
            <a:r>
              <a:rPr lang="it-IT" sz="2400" dirty="0" err="1" smtClean="0"/>
              <a:t>shell</a:t>
            </a:r>
            <a:r>
              <a:rPr lang="it-IT" sz="2400" dirty="0" smtClean="0"/>
              <a:t> model</a:t>
            </a:r>
            <a:endParaRPr lang="it-IT" sz="2400" dirty="0" smtClean="0"/>
          </a:p>
          <a:p>
            <a:pPr marL="342900" indent="-342900">
              <a:buFont typeface="+mj-lt"/>
              <a:buAutoNum type="arabicPeriod"/>
            </a:pPr>
            <a:endParaRPr lang="it-IT" sz="2400" dirty="0"/>
          </a:p>
          <a:p>
            <a:pPr marL="342900" indent="-342900">
              <a:buFont typeface="+mj-lt"/>
              <a:buAutoNum type="arabicPeriod"/>
            </a:pPr>
            <a:endParaRPr lang="it-IT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it-IT" sz="2400" dirty="0" smtClean="0"/>
              <a:t>Real and </a:t>
            </a:r>
            <a:r>
              <a:rPr lang="it-IT" sz="2400" dirty="0" err="1" smtClean="0"/>
              <a:t>effective</a:t>
            </a:r>
            <a:r>
              <a:rPr lang="it-IT" sz="2400" dirty="0" smtClean="0"/>
              <a:t> 3-body </a:t>
            </a:r>
            <a:r>
              <a:rPr lang="it-IT" sz="2400" dirty="0" err="1" smtClean="0"/>
              <a:t>forces</a:t>
            </a:r>
            <a:endParaRPr lang="it-IT" sz="2400" dirty="0" smtClean="0"/>
          </a:p>
          <a:p>
            <a:pPr marL="342900" indent="-342900">
              <a:buFont typeface="+mj-lt"/>
              <a:buAutoNum type="arabicPeriod"/>
            </a:pPr>
            <a:endParaRPr lang="it-IT" sz="2400" dirty="0"/>
          </a:p>
          <a:p>
            <a:pPr marL="342900" indent="-342900">
              <a:buFont typeface="+mj-lt"/>
              <a:buAutoNum type="arabicPeriod"/>
            </a:pPr>
            <a:endParaRPr lang="it-IT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it-IT" sz="2400" dirty="0" smtClean="0"/>
              <a:t>The </a:t>
            </a:r>
            <a:r>
              <a:rPr lang="it-IT" sz="2400" dirty="0" err="1" smtClean="0"/>
              <a:t>experiment</a:t>
            </a:r>
            <a:r>
              <a:rPr lang="it-IT" sz="2400" dirty="0" smtClean="0"/>
              <a:t> for </a:t>
            </a:r>
            <a:r>
              <a:rPr lang="it-IT" sz="2400" dirty="0" err="1" smtClean="0"/>
              <a:t>neutron-rich</a:t>
            </a:r>
            <a:r>
              <a:rPr lang="it-IT" sz="2400" dirty="0" smtClean="0"/>
              <a:t> </a:t>
            </a:r>
            <a:r>
              <a:rPr lang="it-IT" sz="2400" dirty="0" err="1" smtClean="0"/>
              <a:t>lead</a:t>
            </a:r>
            <a:r>
              <a:rPr lang="it-IT" sz="2400" dirty="0" smtClean="0"/>
              <a:t> </a:t>
            </a:r>
            <a:r>
              <a:rPr lang="it-IT" sz="2400" dirty="0" err="1" smtClean="0"/>
              <a:t>isotopes</a:t>
            </a:r>
            <a:endParaRPr lang="it-IT" sz="2400" dirty="0" smtClean="0"/>
          </a:p>
          <a:p>
            <a:pPr marL="342900" indent="-342900">
              <a:buFont typeface="+mj-lt"/>
              <a:buAutoNum type="arabicPeriod"/>
            </a:pPr>
            <a:endParaRPr lang="it-IT" sz="2400" dirty="0"/>
          </a:p>
          <a:p>
            <a:pPr marL="342900" indent="-342900">
              <a:buFont typeface="+mj-lt"/>
              <a:buAutoNum type="arabicPeriod"/>
            </a:pPr>
            <a:endParaRPr lang="it-IT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it-IT" sz="2400" dirty="0" err="1"/>
              <a:t>Results</a:t>
            </a:r>
            <a:r>
              <a:rPr lang="it-IT" sz="2400" dirty="0"/>
              <a:t> for </a:t>
            </a:r>
            <a:r>
              <a:rPr lang="it-IT" sz="2400" dirty="0" err="1"/>
              <a:t>neutron-rich</a:t>
            </a:r>
            <a:r>
              <a:rPr lang="it-IT" sz="2400" dirty="0"/>
              <a:t> </a:t>
            </a:r>
            <a:r>
              <a:rPr lang="it-IT" sz="2400" dirty="0" err="1"/>
              <a:t>lead</a:t>
            </a:r>
            <a:r>
              <a:rPr lang="it-IT" sz="2400" dirty="0"/>
              <a:t> </a:t>
            </a:r>
            <a:r>
              <a:rPr lang="it-IT" sz="2400" dirty="0" err="1" smtClean="0"/>
              <a:t>isotopes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632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55675" y="1524000"/>
            <a:ext cx="7577138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97" tIns="42431" rIns="81597" bIns="42431">
            <a:spAutoFit/>
          </a:bodyPr>
          <a:lstStyle/>
          <a:p>
            <a:pPr algn="ctr" defTabSz="414511">
              <a:spcBef>
                <a:spcPts val="1361"/>
              </a:spcBef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Calculations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with Antoine and Nathan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codes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and K-H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interaction</a:t>
            </a:r>
            <a:endParaRPr lang="it-IT" sz="20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6411" name="Title 1"/>
          <p:cNvSpPr txBox="1">
            <a:spLocks/>
          </p:cNvSpPr>
          <p:nvPr/>
        </p:nvSpPr>
        <p:spPr bwMode="auto">
          <a:xfrm>
            <a:off x="838200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>
                <a:solidFill>
                  <a:schemeClr val="tx2"/>
                </a:solidFill>
              </a:rPr>
              <a:t>Shell Model calculations Kuo-Herling</a:t>
            </a:r>
          </a:p>
        </p:txBody>
      </p:sp>
      <p:sp>
        <p:nvSpPr>
          <p:cNvPr id="2" name="Rettangolo 1"/>
          <p:cNvSpPr/>
          <p:nvPr/>
        </p:nvSpPr>
        <p:spPr>
          <a:xfrm>
            <a:off x="7942263" y="2386013"/>
            <a:ext cx="1177925" cy="3768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31746" name="Picture 2" descr="C:\Users\proprietario\Desktop\DOTTORATO\pres_tesi_dott\livelli_comp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03105"/>
            <a:ext cx="7850907" cy="48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prietario\Desktop\DOTTORATO\pres_tesi_dott\be2_6noj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9" y="2608030"/>
            <a:ext cx="5499195" cy="42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478584"/>
              </p:ext>
            </p:extLst>
          </p:nvPr>
        </p:nvGraphicFramePr>
        <p:xfrm>
          <a:off x="107950" y="1412776"/>
          <a:ext cx="8928102" cy="1327250"/>
        </p:xfrm>
        <a:graphic>
          <a:graphicData uri="http://schemas.openxmlformats.org/drawingml/2006/table">
            <a:tbl>
              <a:tblPr/>
              <a:tblGrid>
                <a:gridCol w="1785620"/>
                <a:gridCol w="1785620"/>
                <a:gridCol w="1785621"/>
                <a:gridCol w="1785620"/>
                <a:gridCol w="1785621"/>
              </a:tblGrid>
              <a:tr h="331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MS PGothic" pitchFamily="34" charset="-128"/>
                      </a:endParaRPr>
                    </a:p>
                  </a:txBody>
                  <a:tcPr marL="82926" marR="82926" marT="41494" marB="4149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210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Pb</a:t>
                      </a:r>
                    </a:p>
                  </a:txBody>
                  <a:tcPr marL="82926" marR="82926" marT="41494" marB="4149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212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Pb</a:t>
                      </a:r>
                    </a:p>
                  </a:txBody>
                  <a:tcPr marL="82926" marR="82926" marT="41494" marB="4149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214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Pb</a:t>
                      </a:r>
                    </a:p>
                  </a:txBody>
                  <a:tcPr marL="82926" marR="82926" marT="41494" marB="4149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216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Pb</a:t>
                      </a:r>
                    </a:p>
                  </a:txBody>
                  <a:tcPr marL="82926" marR="82926" marT="41494" marB="4149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Isomer  t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1/2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μ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s)</a:t>
                      </a:r>
                    </a:p>
                  </a:txBody>
                  <a:tcPr marL="82926" marR="82926" marT="41494" marB="4149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0.20 (2)</a:t>
                      </a:r>
                    </a:p>
                  </a:txBody>
                  <a:tcPr marL="82926" marR="82926" marT="41494" marB="4149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6.0 (8)</a:t>
                      </a:r>
                    </a:p>
                  </a:txBody>
                  <a:tcPr marL="82926" marR="82926" marT="41494" marB="4149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6.2 (3)</a:t>
                      </a:r>
                    </a:p>
                  </a:txBody>
                  <a:tcPr marL="82926" marR="82926" marT="41494" marB="4149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0.40 (4)</a:t>
                      </a:r>
                    </a:p>
                  </a:txBody>
                  <a:tcPr marL="82926" marR="82926" marT="41494" marB="4149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B(E2) e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fm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4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Exp.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2929" marR="82929" marT="41418" marB="414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>
                          <a:latin typeface="Arial"/>
                          <a:cs typeface="Arial"/>
                        </a:rPr>
                        <a:t>47(4)</a:t>
                      </a:r>
                      <a:endParaRPr lang="it-IT" sz="1600" b="1" dirty="0">
                        <a:latin typeface="Arial"/>
                        <a:cs typeface="Arial"/>
                      </a:endParaRPr>
                    </a:p>
                  </a:txBody>
                  <a:tcPr marL="82929" marR="82929" marT="41418" marB="414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smtClean="0">
                          <a:latin typeface="Arial"/>
                          <a:cs typeface="Arial"/>
                        </a:rPr>
                        <a:t>1.8(3</a:t>
                      </a:r>
                      <a:r>
                        <a:rPr lang="it-IT" sz="1600" b="1" dirty="0" smtClean="0">
                          <a:latin typeface="Arial"/>
                          <a:cs typeface="Arial"/>
                        </a:rPr>
                        <a:t>)</a:t>
                      </a:r>
                      <a:endParaRPr lang="it-IT" sz="1600" b="1" dirty="0">
                        <a:latin typeface="Arial"/>
                        <a:cs typeface="Arial"/>
                      </a:endParaRPr>
                    </a:p>
                  </a:txBody>
                  <a:tcPr marL="82929" marR="82929" marT="41418" marB="414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>
                          <a:latin typeface="Arial"/>
                          <a:cs typeface="Arial"/>
                        </a:rPr>
                        <a:t>1.4-1.9</a:t>
                      </a:r>
                      <a:endParaRPr lang="it-IT" sz="1600" b="1" dirty="0">
                        <a:latin typeface="Arial"/>
                        <a:cs typeface="Arial"/>
                      </a:endParaRPr>
                    </a:p>
                  </a:txBody>
                  <a:tcPr marL="82929" marR="82929" marT="41418" marB="414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>
                          <a:latin typeface="Arial"/>
                          <a:cs typeface="Arial"/>
                        </a:rPr>
                        <a:t>24.7-30.5</a:t>
                      </a:r>
                      <a:endParaRPr lang="it-IT" sz="1600" b="1" dirty="0">
                        <a:latin typeface="Arial"/>
                        <a:cs typeface="Arial"/>
                      </a:endParaRPr>
                    </a:p>
                  </a:txBody>
                  <a:tcPr marL="82929" marR="82929" marT="41418" marB="414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B(E2) e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fm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4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KH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2929" marR="82929" marT="41418" marB="414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>
                          <a:latin typeface="Arial"/>
                          <a:cs typeface="Arial"/>
                        </a:rPr>
                        <a:t>41</a:t>
                      </a:r>
                      <a:endParaRPr lang="it-IT" sz="1600" b="1" dirty="0">
                        <a:latin typeface="Arial"/>
                        <a:cs typeface="Arial"/>
                      </a:endParaRPr>
                    </a:p>
                  </a:txBody>
                  <a:tcPr marL="82929" marR="82929" marT="41418" marB="414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>
                          <a:latin typeface="Arial"/>
                          <a:cs typeface="Arial"/>
                        </a:rPr>
                        <a:t>8</a:t>
                      </a:r>
                      <a:endParaRPr lang="it-IT" sz="1600" b="1" dirty="0">
                        <a:latin typeface="Arial"/>
                        <a:cs typeface="Arial"/>
                      </a:endParaRPr>
                    </a:p>
                  </a:txBody>
                  <a:tcPr marL="82929" marR="82929" marT="41418" marB="414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>
                          <a:latin typeface="Arial"/>
                          <a:cs typeface="Arial"/>
                        </a:rPr>
                        <a:t>0.26</a:t>
                      </a:r>
                      <a:endParaRPr lang="it-IT" sz="1600" b="1" dirty="0">
                        <a:latin typeface="Arial"/>
                        <a:cs typeface="Arial"/>
                      </a:endParaRPr>
                    </a:p>
                  </a:txBody>
                  <a:tcPr marL="82929" marR="82929" marT="41418" marB="414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>
                          <a:latin typeface="Arial"/>
                          <a:cs typeface="Arial"/>
                        </a:rPr>
                        <a:t>16.4</a:t>
                      </a:r>
                      <a:endParaRPr lang="it-IT" sz="1600" b="1" dirty="0">
                        <a:latin typeface="Arial"/>
                        <a:cs typeface="Arial"/>
                      </a:endParaRPr>
                    </a:p>
                  </a:txBody>
                  <a:tcPr marL="82929" marR="82929" marT="41418" marB="414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17444" name="Title 1"/>
          <p:cNvSpPr txBox="1">
            <a:spLocks/>
          </p:cNvSpPr>
          <p:nvPr/>
        </p:nvSpPr>
        <p:spPr bwMode="auto">
          <a:xfrm>
            <a:off x="1116013" y="14288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>
                <a:solidFill>
                  <a:schemeClr val="tx2"/>
                </a:solidFill>
              </a:rPr>
              <a:t>Reduced transition prob. B(E2)</a:t>
            </a:r>
          </a:p>
        </p:txBody>
      </p:sp>
      <p:sp>
        <p:nvSpPr>
          <p:cNvPr id="17448" name="Rettangolo 1"/>
          <p:cNvSpPr>
            <a:spLocks noChangeArrowheads="1"/>
          </p:cNvSpPr>
          <p:nvPr/>
        </p:nvSpPr>
        <p:spPr bwMode="auto">
          <a:xfrm>
            <a:off x="842963" y="5196885"/>
            <a:ext cx="15123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400" dirty="0"/>
              <a:t>e</a:t>
            </a:r>
            <a:r>
              <a:rPr lang="el-GR" sz="2400" b="1" baseline="-25000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it-IT" sz="2400" dirty="0"/>
              <a:t> = </a:t>
            </a:r>
            <a:r>
              <a:rPr lang="it-IT" sz="2400" dirty="0" smtClean="0"/>
              <a:t>0.8e</a:t>
            </a:r>
            <a:endParaRPr lang="it-IT" sz="2400" dirty="0"/>
          </a:p>
        </p:txBody>
      </p:sp>
      <p:sp>
        <p:nvSpPr>
          <p:cNvPr id="2" name="Rettangolo 1"/>
          <p:cNvSpPr/>
          <p:nvPr/>
        </p:nvSpPr>
        <p:spPr>
          <a:xfrm>
            <a:off x="4211960" y="3573016"/>
            <a:ext cx="1152128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5715289" y="2996952"/>
                <a:ext cx="3237425" cy="661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/>
                            </a:rPr>
                            <m:t>1.23</m:t>
                          </m:r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9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/>
                            <m:sup>
                              <m:r>
                                <a:rPr lang="it-IT" b="0" i="1" smtClean="0"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sup>
                          </m:sSubSup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(1+</m:t>
                          </m:r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289" y="2996952"/>
                <a:ext cx="3237425" cy="66191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/>
          <p:cNvSpPr txBox="1"/>
          <p:nvPr/>
        </p:nvSpPr>
        <p:spPr>
          <a:xfrm>
            <a:off x="6444208" y="3861048"/>
            <a:ext cx="2508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/>
              <a:t>E</a:t>
            </a:r>
            <a:r>
              <a:rPr lang="it-IT" sz="1600" dirty="0" smtClean="0"/>
              <a:t> : </a:t>
            </a:r>
            <a:r>
              <a:rPr lang="it-IT" sz="1600" dirty="0" err="1" smtClean="0"/>
              <a:t>transition</a:t>
            </a:r>
            <a:r>
              <a:rPr lang="it-IT" sz="1600" dirty="0" smtClean="0"/>
              <a:t> </a:t>
            </a:r>
            <a:r>
              <a:rPr lang="it-IT" sz="1600" dirty="0" err="1" smtClean="0"/>
              <a:t>energy</a:t>
            </a:r>
            <a:endParaRPr lang="it-IT" sz="1600" dirty="0" smtClean="0"/>
          </a:p>
          <a:p>
            <a:r>
              <a:rPr lang="it-IT" sz="1600" i="1" dirty="0" smtClean="0">
                <a:latin typeface="Times New Roman" pitchFamily="18" charset="0"/>
              </a:rPr>
              <a:t>α</a:t>
            </a:r>
            <a:r>
              <a:rPr lang="it-IT" sz="1600" dirty="0" smtClean="0"/>
              <a:t> : </a:t>
            </a:r>
            <a:r>
              <a:rPr lang="it-IT" sz="1600" dirty="0" err="1" smtClean="0"/>
              <a:t>internal</a:t>
            </a:r>
            <a:r>
              <a:rPr lang="it-IT" sz="1600" dirty="0" smtClean="0"/>
              <a:t> </a:t>
            </a:r>
            <a:r>
              <a:rPr lang="it-IT" sz="1600" dirty="0" err="1" smtClean="0"/>
              <a:t>conversion</a:t>
            </a:r>
            <a:endParaRPr lang="it-IT" sz="1600" dirty="0" smtClean="0"/>
          </a:p>
          <a:p>
            <a:r>
              <a:rPr lang="it-IT" sz="1600" i="1" dirty="0" smtClean="0">
                <a:latin typeface="Times New Roman" pitchFamily="18" charset="0"/>
              </a:rPr>
              <a:t>τ</a:t>
            </a:r>
            <a:r>
              <a:rPr lang="it-IT" sz="1600" dirty="0" smtClean="0"/>
              <a:t> : </a:t>
            </a:r>
            <a:r>
              <a:rPr lang="it-IT" sz="1600" dirty="0" err="1" smtClean="0"/>
              <a:t>lifetime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596116" y="1412776"/>
            <a:ext cx="7862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it-IT" sz="2000" dirty="0" err="1"/>
              <a:t>When</a:t>
            </a:r>
            <a:r>
              <a:rPr lang="it-IT" sz="2000" dirty="0"/>
              <a:t> an </a:t>
            </a:r>
            <a:r>
              <a:rPr lang="it-IT" sz="2000" dirty="0" err="1"/>
              <a:t>interaction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adapted</a:t>
            </a:r>
            <a:r>
              <a:rPr lang="it-IT" sz="2000" dirty="0"/>
              <a:t> to a model </a:t>
            </a:r>
            <a:r>
              <a:rPr lang="it-IT" sz="2000" dirty="0" err="1"/>
              <a:t>space</a:t>
            </a:r>
            <a:r>
              <a:rPr lang="it-IT" sz="2000" dirty="0"/>
              <a:t>,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to be RENORMALISED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41363" y="139700"/>
            <a:ext cx="77724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</a:rPr>
              <a:t>Effective three-body forces </a:t>
            </a:r>
            <a:r>
              <a:rPr lang="en-US" sz="3600" dirty="0" smtClean="0">
                <a:solidFill>
                  <a:schemeClr val="tx2"/>
                </a:solidFill>
              </a:rPr>
              <a:t>(I)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643984" y="2348880"/>
            <a:ext cx="6238344" cy="1015663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ts val="12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The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renormalisation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takes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into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account the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coupling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to the 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high-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energy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core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excitation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modes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as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the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giant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quadrupole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resonance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(~10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MeV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)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Rettangolo 3"/>
          <p:cNvSpPr>
            <a:spLocks noChangeArrowheads="1"/>
          </p:cNvSpPr>
          <p:nvPr/>
        </p:nvSpPr>
        <p:spPr bwMode="auto">
          <a:xfrm>
            <a:off x="2195736" y="5304644"/>
            <a:ext cx="5088894" cy="369332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it-IT" dirty="0" err="1" smtClean="0"/>
              <a:t>Constant</a:t>
            </a:r>
            <a:r>
              <a:rPr lang="it-IT" dirty="0" smtClean="0"/>
              <a:t> </a:t>
            </a:r>
            <a:r>
              <a:rPr lang="it-IT" dirty="0" err="1" smtClean="0"/>
              <a:t>effective</a:t>
            </a:r>
            <a:r>
              <a:rPr lang="it-IT" dirty="0" smtClean="0"/>
              <a:t> </a:t>
            </a:r>
            <a:r>
              <a:rPr lang="it-IT" dirty="0" err="1" smtClean="0"/>
              <a:t>charges</a:t>
            </a:r>
            <a:r>
              <a:rPr lang="it-IT" dirty="0" smtClean="0"/>
              <a:t>  </a:t>
            </a:r>
            <a:r>
              <a:rPr lang="it-IT" dirty="0"/>
              <a:t>e</a:t>
            </a:r>
            <a:r>
              <a:rPr lang="el-GR" b="1" baseline="-25000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it-IT" dirty="0"/>
              <a:t> </a:t>
            </a:r>
            <a:r>
              <a:rPr lang="it-IT" dirty="0" smtClean="0"/>
              <a:t>~ 0.5e, </a:t>
            </a:r>
            <a:r>
              <a:rPr lang="it-IT" dirty="0"/>
              <a:t>e</a:t>
            </a:r>
            <a:r>
              <a:rPr lang="el-GR" b="1" baseline="-25000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l-GR" b="1" baseline="-25000" dirty="0">
                <a:cs typeface="Times New Roman" pitchFamily="18" charset="0"/>
              </a:rPr>
              <a:t> </a:t>
            </a:r>
            <a:r>
              <a:rPr lang="it-IT" dirty="0"/>
              <a:t>~ </a:t>
            </a:r>
            <a:r>
              <a:rPr lang="it-IT" dirty="0" smtClean="0"/>
              <a:t>1.5e </a:t>
            </a:r>
            <a:endParaRPr lang="it-IT" dirty="0"/>
          </a:p>
        </p:txBody>
      </p:sp>
      <p:sp>
        <p:nvSpPr>
          <p:cNvPr id="8" name="Freccia in giù 7"/>
          <p:cNvSpPr/>
          <p:nvPr/>
        </p:nvSpPr>
        <p:spPr>
          <a:xfrm rot="16200000">
            <a:off x="1425703" y="5234721"/>
            <a:ext cx="436562" cy="5091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pic>
        <p:nvPicPr>
          <p:cNvPr id="9" name="Picture 43" descr="isGQR_attila_animation_04s_del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478" y="3655945"/>
            <a:ext cx="1856085" cy="125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4" descr="ivGQR_attila_animation_04s_del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3655030"/>
            <a:ext cx="1844640" cy="12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6626250" y="400506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Isovector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308050" y="410098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Isoscalar</a:t>
            </a:r>
            <a:endParaRPr lang="it-IT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643984" y="5815784"/>
            <a:ext cx="6456408" cy="710067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dist="107933" dir="8100000" algn="ctr" rotWithShape="0">
              <a:srgbClr val="330033">
                <a:alpha val="50026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000" dirty="0" smtClean="0">
                <a:latin typeface="+mj-lt"/>
              </a:rPr>
              <a:t>BUT </a:t>
            </a:r>
            <a:r>
              <a:rPr lang="it-IT" sz="2000" dirty="0" err="1" smtClean="0">
                <a:latin typeface="+mj-lt"/>
              </a:rPr>
              <a:t>not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all</a:t>
            </a:r>
            <a:r>
              <a:rPr lang="it-IT" sz="2000" dirty="0" smtClean="0">
                <a:latin typeface="+mj-lt"/>
              </a:rPr>
              <a:t> the core </a:t>
            </a:r>
            <a:r>
              <a:rPr lang="it-IT" sz="2000" dirty="0" err="1" smtClean="0">
                <a:latin typeface="+mj-lt"/>
              </a:rPr>
              <a:t>excitation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modes</a:t>
            </a:r>
            <a:r>
              <a:rPr lang="it-IT" sz="2000" dirty="0" smtClean="0">
                <a:latin typeface="+mj-lt"/>
              </a:rPr>
              <a:t> are </a:t>
            </a:r>
            <a:r>
              <a:rPr lang="it-IT" sz="2000" dirty="0" err="1" smtClean="0">
                <a:latin typeface="+mj-lt"/>
              </a:rPr>
              <a:t>at</a:t>
            </a:r>
            <a:r>
              <a:rPr lang="it-IT" sz="2000" dirty="0" smtClean="0">
                <a:latin typeface="+mj-lt"/>
              </a:rPr>
              <a:t> high </a:t>
            </a:r>
            <a:r>
              <a:rPr lang="it-IT" sz="2000" dirty="0" err="1" smtClean="0">
                <a:latin typeface="+mj-lt"/>
              </a:rPr>
              <a:t>energy</a:t>
            </a:r>
            <a:r>
              <a:rPr lang="it-IT" sz="2000" dirty="0" smtClean="0">
                <a:latin typeface="+mj-lt"/>
              </a:rPr>
              <a:t>…</a:t>
            </a:r>
            <a:endParaRPr lang="it-IT" sz="2000" baseline="-25000" dirty="0">
              <a:latin typeface="+mj-lt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284630" y="4652294"/>
            <a:ext cx="1963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Bohr</a:t>
            </a:r>
            <a:r>
              <a:rPr lang="it-IT" sz="1200" dirty="0" smtClean="0"/>
              <a:t> and </a:t>
            </a:r>
            <a:r>
              <a:rPr lang="it-IT" sz="1200" dirty="0" err="1" smtClean="0"/>
              <a:t>Mottleson</a:t>
            </a:r>
            <a:r>
              <a:rPr lang="it-IT" sz="1200" dirty="0" smtClean="0"/>
              <a:t>, </a:t>
            </a:r>
            <a:r>
              <a:rPr lang="it-IT" sz="1200" dirty="0" err="1" smtClean="0"/>
              <a:t>Nuclear</a:t>
            </a:r>
            <a:r>
              <a:rPr lang="it-IT" sz="1200" dirty="0" smtClean="0"/>
              <a:t> </a:t>
            </a:r>
            <a:r>
              <a:rPr lang="it-IT" sz="1200" dirty="0" err="1" smtClean="0"/>
              <a:t>Structure</a:t>
            </a:r>
            <a:r>
              <a:rPr lang="it-IT" sz="1200" dirty="0" smtClean="0"/>
              <a:t> (</a:t>
            </a:r>
            <a:r>
              <a:rPr lang="it-IT" sz="1200" dirty="0" smtClean="0"/>
              <a:t>1975)</a:t>
            </a:r>
            <a:endParaRPr lang="it-IT" sz="12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284630" y="5245926"/>
            <a:ext cx="1963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Dufour</a:t>
            </a:r>
            <a:r>
              <a:rPr lang="en-US" sz="1200" dirty="0"/>
              <a:t> and </a:t>
            </a:r>
            <a:r>
              <a:rPr lang="en-US" sz="1200" dirty="0" err="1"/>
              <a:t>Zuker</a:t>
            </a:r>
            <a:r>
              <a:rPr lang="en-US" sz="1200" dirty="0"/>
              <a:t> </a:t>
            </a:r>
            <a:r>
              <a:rPr lang="en-US" sz="1200" dirty="0" smtClean="0"/>
              <a:t>PRC 54, 1641 (1996)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75992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741363" y="139700"/>
            <a:ext cx="77724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</a:rPr>
              <a:t>Effective three-body forces </a:t>
            </a:r>
            <a:r>
              <a:rPr lang="en-US" sz="3600" dirty="0" smtClean="0">
                <a:solidFill>
                  <a:schemeClr val="tx2"/>
                </a:solidFill>
              </a:rPr>
              <a:t>(</a:t>
            </a:r>
            <a:r>
              <a:rPr lang="en-US" sz="3600" dirty="0" smtClean="0">
                <a:solidFill>
                  <a:schemeClr val="tx2"/>
                </a:solidFill>
              </a:rPr>
              <a:t>II)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" name="Picture 43" descr="isGQR_attila_animation_04s_del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065" y="6203452"/>
            <a:ext cx="74842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4" descr="ivGQR_attila_animation_04s_del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183" y="6203453"/>
            <a:ext cx="727467" cy="5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36265" y="6203452"/>
            <a:ext cx="748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 smtClean="0">
                <a:latin typeface="+mj-lt"/>
              </a:rPr>
              <a:t>GQR </a:t>
            </a:r>
            <a:endParaRPr lang="it-IT" dirty="0">
              <a:latin typeface="+mj-lt"/>
            </a:endParaRPr>
          </a:p>
        </p:txBody>
      </p:sp>
      <p:sp>
        <p:nvSpPr>
          <p:cNvPr id="7" name="Rettangolo 1"/>
          <p:cNvSpPr>
            <a:spLocks noChangeArrowheads="1"/>
          </p:cNvSpPr>
          <p:nvPr/>
        </p:nvSpPr>
        <p:spPr bwMode="auto">
          <a:xfrm>
            <a:off x="2898267" y="6064952"/>
            <a:ext cx="3892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 dirty="0"/>
              <a:t>+</a:t>
            </a:r>
            <a:endParaRPr lang="it-IT" sz="3600" b="1" baseline="-25000" dirty="0">
              <a:cs typeface="Arial" pitchFamily="34" charset="0"/>
            </a:endParaRPr>
          </a:p>
        </p:txBody>
      </p:sp>
      <p:sp>
        <p:nvSpPr>
          <p:cNvPr id="8" name="Rettangolo 2"/>
          <p:cNvSpPr>
            <a:spLocks noChangeArrowheads="1"/>
          </p:cNvSpPr>
          <p:nvPr/>
        </p:nvSpPr>
        <p:spPr bwMode="auto">
          <a:xfrm>
            <a:off x="3232086" y="6212682"/>
            <a:ext cx="5252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 err="1"/>
              <a:t>coupling</a:t>
            </a:r>
            <a:r>
              <a:rPr lang="it-IT" dirty="0"/>
              <a:t> to 2</a:t>
            </a:r>
            <a:r>
              <a:rPr lang="it-IT" baseline="30000" dirty="0"/>
              <a:t>+</a:t>
            </a:r>
            <a:r>
              <a:rPr lang="it-IT" dirty="0"/>
              <a:t>  (and 3</a:t>
            </a:r>
            <a:r>
              <a:rPr lang="it-IT" baseline="30000" dirty="0"/>
              <a:t>-</a:t>
            </a:r>
            <a:r>
              <a:rPr lang="it-IT" dirty="0"/>
              <a:t>) </a:t>
            </a:r>
            <a:r>
              <a:rPr lang="it-IT" dirty="0" err="1"/>
              <a:t>excitations</a:t>
            </a:r>
            <a:r>
              <a:rPr lang="it-IT" dirty="0"/>
              <a:t> from the core</a:t>
            </a:r>
            <a:endParaRPr lang="it-IT" baseline="-25000" dirty="0">
              <a:cs typeface="Arial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/>
              <p:cNvSpPr txBox="1">
                <a:spLocks noChangeArrowheads="1"/>
              </p:cNvSpPr>
              <p:nvPr/>
            </p:nvSpPr>
            <p:spPr bwMode="auto">
              <a:xfrm>
                <a:off x="162791" y="1556792"/>
                <a:ext cx="8680450" cy="400110"/>
              </a:xfrm>
              <a:prstGeom prst="rect">
                <a:avLst/>
              </a:prstGeom>
              <a:gradFill rotWithShape="1">
                <a:gsLst>
                  <a:gs pos="0">
                    <a:srgbClr val="EDEDED"/>
                  </a:gs>
                  <a:gs pos="64999">
                    <a:srgbClr val="D0D0D0"/>
                  </a:gs>
                  <a:gs pos="100000">
                    <a:srgbClr val="BCBCBC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it-IT" sz="2000" dirty="0"/>
                  <a:t>SU(3) E2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Δ</m:t>
                    </m:r>
                    <m:r>
                      <a:rPr lang="it-IT" sz="20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𝐽</m:t>
                    </m:r>
                    <m:r>
                      <a:rPr lang="it-IT" sz="20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l-GR" sz="20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Δ</m:t>
                    </m:r>
                    <m:r>
                      <a:rPr lang="el-GR" sz="20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ℓ=2</m:t>
                    </m:r>
                  </m:oMath>
                </a14:m>
                <a:r>
                  <a:rPr lang="it-IT" sz="2000" dirty="0">
                    <a:solidFill>
                      <a:srgbClr val="000000"/>
                    </a:solidFill>
                  </a:rPr>
                  <a:t> </a:t>
                </a:r>
                <a:r>
                  <a:rPr lang="it-IT" sz="2000" dirty="0"/>
                  <a:t>) partner </a:t>
                </a:r>
                <a:r>
                  <a:rPr lang="it-IT" sz="2000" dirty="0" err="1"/>
                  <a:t>shells</a:t>
                </a:r>
                <a:r>
                  <a:rPr lang="it-IT" sz="2000" dirty="0"/>
                  <a:t>: ‘small’ </a:t>
                </a:r>
                <a:r>
                  <a:rPr lang="it-IT" sz="2000" dirty="0" err="1"/>
                  <a:t>energy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>
                        <a:latin typeface="Cambria Math"/>
                        <a:ea typeface="Cambria Math"/>
                      </a:rPr>
                      <m:t>0</m:t>
                    </m:r>
                    <m:r>
                      <a:rPr lang="it-IT" sz="2000" i="1">
                        <a:latin typeface="Cambria Math"/>
                        <a:ea typeface="Cambria Math"/>
                      </a:rPr>
                      <m:t>ℏ</m:t>
                    </m:r>
                    <m:r>
                      <a:rPr lang="it-IT" sz="2000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/>
                  <a:t>p-h excitations</a:t>
                </a:r>
                <a:endParaRPr lang="it-IT" sz="2000" baseline="-25000" dirty="0">
                  <a:cs typeface="Arial" charset="0"/>
                </a:endParaRPr>
              </a:p>
            </p:txBody>
          </p:sp>
        </mc:Choice>
        <mc:Fallback>
          <p:sp>
            <p:nvSpPr>
              <p:cNvPr id="11" name="CasellaDiTes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791" y="1556792"/>
                <a:ext cx="8680450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/>
          <p:cNvSpPr txBox="1"/>
          <p:nvPr/>
        </p:nvSpPr>
        <p:spPr>
          <a:xfrm>
            <a:off x="4524738" y="4383575"/>
            <a:ext cx="2442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 smtClean="0">
                <a:latin typeface="+mj-lt"/>
              </a:rPr>
              <a:t>N=126 p-h </a:t>
            </a:r>
            <a:r>
              <a:rPr lang="it-IT" dirty="0">
                <a:latin typeface="+mj-lt"/>
              </a:rPr>
              <a:t>core break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899759" y="4357582"/>
            <a:ext cx="2360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 smtClean="0">
                <a:latin typeface="+mj-lt"/>
              </a:rPr>
              <a:t>Z=82 p-h core </a:t>
            </a:r>
            <a:r>
              <a:rPr lang="it-IT" dirty="0">
                <a:latin typeface="+mj-lt"/>
              </a:rPr>
              <a:t>break</a:t>
            </a:r>
          </a:p>
        </p:txBody>
      </p:sp>
      <p:cxnSp>
        <p:nvCxnSpPr>
          <p:cNvPr id="20" name="Connettore 1 19"/>
          <p:cNvCxnSpPr/>
          <p:nvPr/>
        </p:nvCxnSpPr>
        <p:spPr>
          <a:xfrm>
            <a:off x="2566266" y="4057455"/>
            <a:ext cx="12954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>
            <a:off x="2566266" y="3438330"/>
            <a:ext cx="12954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4812579" y="4057455"/>
            <a:ext cx="12954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4812579" y="3414518"/>
            <a:ext cx="12954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arentesi quadra aperta 23"/>
          <p:cNvSpPr/>
          <p:nvPr/>
        </p:nvSpPr>
        <p:spPr>
          <a:xfrm>
            <a:off x="1783629" y="3976493"/>
            <a:ext cx="179387" cy="360362"/>
          </a:xfrm>
          <a:prstGeom prst="leftBracket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" name="Parentesi quadra aperta 24"/>
          <p:cNvSpPr/>
          <p:nvPr/>
        </p:nvSpPr>
        <p:spPr>
          <a:xfrm>
            <a:off x="4631604" y="3949505"/>
            <a:ext cx="179387" cy="358775"/>
          </a:xfrm>
          <a:prstGeom prst="leftBracket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" name="Parentesi quadra chiusa 25"/>
          <p:cNvSpPr/>
          <p:nvPr/>
        </p:nvSpPr>
        <p:spPr>
          <a:xfrm>
            <a:off x="3760066" y="3949505"/>
            <a:ext cx="288925" cy="358775"/>
          </a:xfrm>
          <a:prstGeom prst="rightBracket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7" name="Parentesi quadra chiusa 26"/>
          <p:cNvSpPr/>
          <p:nvPr/>
        </p:nvSpPr>
        <p:spPr>
          <a:xfrm>
            <a:off x="6555654" y="3949505"/>
            <a:ext cx="288925" cy="360363"/>
          </a:xfrm>
          <a:prstGeom prst="rightBracket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8" name="CasellaDiTesto 16"/>
          <p:cNvSpPr txBox="1">
            <a:spLocks noChangeArrowheads="1"/>
          </p:cNvSpPr>
          <p:nvPr/>
        </p:nvSpPr>
        <p:spPr bwMode="auto">
          <a:xfrm>
            <a:off x="969241" y="3903468"/>
            <a:ext cx="792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/>
              <a:t>Z=82</a:t>
            </a:r>
          </a:p>
        </p:txBody>
      </p:sp>
      <p:sp>
        <p:nvSpPr>
          <p:cNvPr id="29" name="CasellaDiTesto 18"/>
          <p:cNvSpPr txBox="1">
            <a:spLocks noChangeArrowheads="1"/>
          </p:cNvSpPr>
          <p:nvPr/>
        </p:nvSpPr>
        <p:spPr bwMode="auto">
          <a:xfrm>
            <a:off x="6812829" y="3912993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/>
              <a:t>N=126</a:t>
            </a:r>
          </a:p>
        </p:txBody>
      </p:sp>
      <p:sp>
        <p:nvSpPr>
          <p:cNvPr id="30" name="CasellaDiTesto 20"/>
          <p:cNvSpPr txBox="1">
            <a:spLocks noChangeArrowheads="1"/>
          </p:cNvSpPr>
          <p:nvPr/>
        </p:nvSpPr>
        <p:spPr bwMode="auto">
          <a:xfrm>
            <a:off x="1899759" y="3914580"/>
            <a:ext cx="7379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dirty="0" smtClean="0"/>
              <a:t>1h</a:t>
            </a:r>
            <a:r>
              <a:rPr lang="it-IT" baseline="-25000" dirty="0" smtClean="0"/>
              <a:t>11/2</a:t>
            </a:r>
            <a:endParaRPr lang="it-IT" baseline="-25000" dirty="0"/>
          </a:p>
        </p:txBody>
      </p:sp>
      <p:sp>
        <p:nvSpPr>
          <p:cNvPr id="31" name="CasellaDiTesto 23"/>
          <p:cNvSpPr txBox="1">
            <a:spLocks noChangeArrowheads="1"/>
          </p:cNvSpPr>
          <p:nvPr/>
        </p:nvSpPr>
        <p:spPr bwMode="auto">
          <a:xfrm>
            <a:off x="6107980" y="3914580"/>
            <a:ext cx="704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dirty="0" smtClean="0"/>
              <a:t>1i</a:t>
            </a:r>
            <a:r>
              <a:rPr lang="it-IT" baseline="-25000" dirty="0" smtClean="0"/>
              <a:t>13/2</a:t>
            </a:r>
            <a:endParaRPr lang="it-IT" baseline="-25000" dirty="0"/>
          </a:p>
        </p:txBody>
      </p:sp>
      <p:sp>
        <p:nvSpPr>
          <p:cNvPr id="32" name="CasellaDiTesto 25"/>
          <p:cNvSpPr txBox="1">
            <a:spLocks noChangeArrowheads="1"/>
          </p:cNvSpPr>
          <p:nvPr/>
        </p:nvSpPr>
        <p:spPr bwMode="auto">
          <a:xfrm>
            <a:off x="1867766" y="3295455"/>
            <a:ext cx="677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/>
              <a:t>2f</a:t>
            </a:r>
            <a:r>
              <a:rPr lang="it-IT" baseline="-25000"/>
              <a:t>7/2</a:t>
            </a:r>
          </a:p>
        </p:txBody>
      </p:sp>
      <p:sp>
        <p:nvSpPr>
          <p:cNvPr id="33" name="CasellaDiTesto 27"/>
          <p:cNvSpPr txBox="1">
            <a:spLocks noChangeArrowheads="1"/>
          </p:cNvSpPr>
          <p:nvPr/>
        </p:nvSpPr>
        <p:spPr bwMode="auto">
          <a:xfrm>
            <a:off x="6187354" y="3230368"/>
            <a:ext cx="677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/>
              <a:t>2g</a:t>
            </a:r>
            <a:r>
              <a:rPr lang="it-IT" baseline="-25000"/>
              <a:t>9/2</a:t>
            </a:r>
          </a:p>
        </p:txBody>
      </p:sp>
      <p:sp>
        <p:nvSpPr>
          <p:cNvPr id="36" name="Per 35"/>
          <p:cNvSpPr/>
          <p:nvPr/>
        </p:nvSpPr>
        <p:spPr>
          <a:xfrm>
            <a:off x="2764704" y="3898705"/>
            <a:ext cx="347662" cy="265113"/>
          </a:xfrm>
          <a:prstGeom prst="mathMultiply">
            <a:avLst/>
          </a:prstGeom>
          <a:solidFill>
            <a:schemeClr val="bg2"/>
          </a:solidFill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7" name="Per 36"/>
          <p:cNvSpPr/>
          <p:nvPr/>
        </p:nvSpPr>
        <p:spPr>
          <a:xfrm>
            <a:off x="5134841" y="3912993"/>
            <a:ext cx="349250" cy="265112"/>
          </a:xfrm>
          <a:prstGeom prst="mathMultiply">
            <a:avLst/>
          </a:prstGeom>
          <a:solidFill>
            <a:schemeClr val="bg2"/>
          </a:solidFill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8" name="Connettore 37"/>
          <p:cNvSpPr/>
          <p:nvPr/>
        </p:nvSpPr>
        <p:spPr>
          <a:xfrm>
            <a:off x="3206029" y="3295455"/>
            <a:ext cx="173037" cy="184150"/>
          </a:xfrm>
          <a:prstGeom prst="flowChartConnector">
            <a:avLst/>
          </a:prstGeom>
          <a:solidFill>
            <a:schemeClr val="bg2"/>
          </a:solidFill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9" name="Connettore 38"/>
          <p:cNvSpPr/>
          <p:nvPr/>
        </p:nvSpPr>
        <p:spPr>
          <a:xfrm>
            <a:off x="5658716" y="3295455"/>
            <a:ext cx="174625" cy="185738"/>
          </a:xfrm>
          <a:prstGeom prst="flowChartConnector">
            <a:avLst/>
          </a:prstGeom>
          <a:solidFill>
            <a:schemeClr val="bg2"/>
          </a:solidFill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0" name="Arco 39"/>
          <p:cNvSpPr/>
          <p:nvPr/>
        </p:nvSpPr>
        <p:spPr>
          <a:xfrm rot="16670106">
            <a:off x="2655300" y="3747474"/>
            <a:ext cx="1284287" cy="757238"/>
          </a:xfrm>
          <a:prstGeom prst="arc">
            <a:avLst>
              <a:gd name="adj1" fmla="val 17546280"/>
              <a:gd name="adj2" fmla="val 20713695"/>
            </a:avLst>
          </a:prstGeom>
          <a:ln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1" name="Arco 40"/>
          <p:cNvSpPr/>
          <p:nvPr/>
        </p:nvSpPr>
        <p:spPr>
          <a:xfrm rot="16670106">
            <a:off x="5092826" y="3757541"/>
            <a:ext cx="1285875" cy="757238"/>
          </a:xfrm>
          <a:prstGeom prst="arc">
            <a:avLst>
              <a:gd name="adj1" fmla="val 17546280"/>
              <a:gd name="adj2" fmla="val 20713695"/>
            </a:avLst>
          </a:prstGeom>
          <a:ln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2" name="CasellaDiTesto 18"/>
          <p:cNvSpPr txBox="1">
            <a:spLocks noChangeArrowheads="1"/>
          </p:cNvSpPr>
          <p:nvPr/>
        </p:nvSpPr>
        <p:spPr bwMode="auto">
          <a:xfrm>
            <a:off x="5257079" y="2463605"/>
            <a:ext cx="1152525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it-IT" sz="6600"/>
              <a:t>.</a:t>
            </a:r>
          </a:p>
          <a:p>
            <a:pPr eaLnBrk="1" hangingPunct="1">
              <a:lnSpc>
                <a:spcPts val="2000"/>
              </a:lnSpc>
            </a:pPr>
            <a:r>
              <a:rPr lang="it-IT" sz="6600"/>
              <a:t>.</a:t>
            </a:r>
          </a:p>
          <a:p>
            <a:pPr eaLnBrk="1" hangingPunct="1">
              <a:lnSpc>
                <a:spcPts val="2000"/>
              </a:lnSpc>
            </a:pPr>
            <a:r>
              <a:rPr lang="it-IT" sz="6600"/>
              <a:t>.</a:t>
            </a:r>
          </a:p>
        </p:txBody>
      </p:sp>
      <p:sp>
        <p:nvSpPr>
          <p:cNvPr id="43" name="CasellaDiTesto 18"/>
          <p:cNvSpPr txBox="1">
            <a:spLocks noChangeArrowheads="1"/>
          </p:cNvSpPr>
          <p:nvPr/>
        </p:nvSpPr>
        <p:spPr bwMode="auto">
          <a:xfrm>
            <a:off x="2896466" y="2509643"/>
            <a:ext cx="1152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it-IT" sz="6600"/>
              <a:t>.</a:t>
            </a:r>
          </a:p>
          <a:p>
            <a:pPr eaLnBrk="1" hangingPunct="1">
              <a:lnSpc>
                <a:spcPts val="2000"/>
              </a:lnSpc>
            </a:pPr>
            <a:r>
              <a:rPr lang="it-IT" sz="6600"/>
              <a:t>.</a:t>
            </a:r>
          </a:p>
          <a:p>
            <a:pPr eaLnBrk="1" hangingPunct="1">
              <a:lnSpc>
                <a:spcPts val="2000"/>
              </a:lnSpc>
            </a:pPr>
            <a:r>
              <a:rPr lang="it-IT" sz="6600"/>
              <a:t>.</a:t>
            </a:r>
          </a:p>
        </p:txBody>
      </p:sp>
      <p:sp>
        <p:nvSpPr>
          <p:cNvPr id="44" name="CasellaDiTesto 18"/>
          <p:cNvSpPr txBox="1">
            <a:spLocks noChangeArrowheads="1"/>
          </p:cNvSpPr>
          <p:nvPr/>
        </p:nvSpPr>
        <p:spPr bwMode="auto">
          <a:xfrm>
            <a:off x="6204816" y="2646168"/>
            <a:ext cx="2638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l-GR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it-IT" dirty="0"/>
              <a:t> </a:t>
            </a:r>
            <a:r>
              <a:rPr lang="it-IT" dirty="0" err="1"/>
              <a:t>shells</a:t>
            </a:r>
            <a:r>
              <a:rPr lang="it-IT" dirty="0"/>
              <a:t> </a:t>
            </a:r>
            <a:r>
              <a:rPr lang="it-IT" dirty="0" err="1"/>
              <a:t>above</a:t>
            </a:r>
            <a:r>
              <a:rPr lang="it-IT" dirty="0"/>
              <a:t> N=126</a:t>
            </a:r>
          </a:p>
        </p:txBody>
      </p:sp>
      <p:sp>
        <p:nvSpPr>
          <p:cNvPr id="45" name="Rettangolo 1"/>
          <p:cNvSpPr>
            <a:spLocks noChangeArrowheads="1"/>
          </p:cNvSpPr>
          <p:nvPr/>
        </p:nvSpPr>
        <p:spPr bwMode="auto">
          <a:xfrm>
            <a:off x="221529" y="2646168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/>
              <a:t> shells above Z=82</a:t>
            </a:r>
          </a:p>
        </p:txBody>
      </p: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539552" y="4794456"/>
            <a:ext cx="7944696" cy="1017844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dist="107933" dir="8100000" algn="ctr" rotWithShape="0">
              <a:srgbClr val="330033">
                <a:alpha val="50026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000" dirty="0" smtClean="0">
                <a:latin typeface="+mj-lt"/>
              </a:rPr>
              <a:t>The </a:t>
            </a:r>
            <a:r>
              <a:rPr lang="it-IT" sz="2000" dirty="0" err="1" smtClean="0">
                <a:latin typeface="+mj-lt"/>
              </a:rPr>
              <a:t>wave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function</a:t>
            </a:r>
            <a:r>
              <a:rPr lang="it-IT" sz="2000" dirty="0" smtClean="0">
                <a:latin typeface="+mj-lt"/>
              </a:rPr>
              <a:t> in the bare g</a:t>
            </a:r>
            <a:r>
              <a:rPr lang="it-IT" sz="2000" baseline="-25000" dirty="0" smtClean="0">
                <a:latin typeface="+mj-lt"/>
              </a:rPr>
              <a:t>9/2 </a:t>
            </a:r>
            <a:r>
              <a:rPr lang="it-IT" sz="2000" dirty="0" err="1" smtClean="0">
                <a:latin typeface="+mj-lt"/>
              </a:rPr>
              <a:t>is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dressed</a:t>
            </a:r>
            <a:r>
              <a:rPr lang="it-IT" sz="2000" dirty="0" smtClean="0">
                <a:latin typeface="+mj-lt"/>
              </a:rPr>
              <a:t>, </a:t>
            </a:r>
            <a:r>
              <a:rPr lang="it-IT" sz="2000" dirty="0" err="1" smtClean="0">
                <a:latin typeface="+mj-lt"/>
              </a:rPr>
              <a:t>as</a:t>
            </a:r>
            <a:r>
              <a:rPr lang="it-IT" sz="2000" dirty="0" smtClean="0">
                <a:latin typeface="+mj-lt"/>
              </a:rPr>
              <a:t> a first-</a:t>
            </a:r>
            <a:r>
              <a:rPr lang="it-IT" sz="2000" dirty="0" err="1" smtClean="0">
                <a:latin typeface="+mj-lt"/>
              </a:rPr>
              <a:t>order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perturbation</a:t>
            </a:r>
            <a:r>
              <a:rPr lang="it-IT" sz="2000" dirty="0" smtClean="0">
                <a:latin typeface="+mj-lt"/>
              </a:rPr>
              <a:t>, by </a:t>
            </a:r>
            <a:r>
              <a:rPr lang="it-IT" sz="2000" dirty="0" err="1" smtClean="0">
                <a:latin typeface="+mj-lt"/>
              </a:rPr>
              <a:t>these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low-energy</a:t>
            </a:r>
            <a:r>
              <a:rPr lang="it-IT" sz="2000" dirty="0" smtClean="0">
                <a:latin typeface="+mj-lt"/>
              </a:rPr>
              <a:t> p-h </a:t>
            </a:r>
            <a:r>
              <a:rPr lang="it-IT" sz="2000" dirty="0" err="1" smtClean="0">
                <a:latin typeface="+mj-lt"/>
              </a:rPr>
              <a:t>excitations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which</a:t>
            </a:r>
            <a:r>
              <a:rPr lang="it-IT" sz="2000" dirty="0" smtClean="0">
                <a:latin typeface="+mj-lt"/>
              </a:rPr>
              <a:t> are </a:t>
            </a:r>
            <a:r>
              <a:rPr lang="it-IT" sz="2000" dirty="0" err="1" smtClean="0">
                <a:latin typeface="+mj-lt"/>
              </a:rPr>
              <a:t>clearly</a:t>
            </a:r>
            <a:r>
              <a:rPr lang="it-IT" sz="2000" dirty="0" smtClean="0">
                <a:latin typeface="+mj-lt"/>
              </a:rPr>
              <a:t> state-</a:t>
            </a:r>
            <a:r>
              <a:rPr lang="it-IT" sz="2000" dirty="0" err="1" smtClean="0">
                <a:latin typeface="+mj-lt"/>
              </a:rPr>
              <a:t>dependent</a:t>
            </a:r>
            <a:endParaRPr lang="it-IT" sz="2000" baseline="-25000" dirty="0"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5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741363" y="139700"/>
            <a:ext cx="77724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</a:rPr>
              <a:t>Effective three-body forces </a:t>
            </a:r>
            <a:r>
              <a:rPr lang="en-US" sz="3600" dirty="0" smtClean="0">
                <a:solidFill>
                  <a:schemeClr val="tx2"/>
                </a:solidFill>
              </a:rPr>
              <a:t>(III)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179512" y="1318666"/>
            <a:ext cx="8569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eaLnBrk="1" hangingPunct="1">
              <a:defRPr/>
            </a:pPr>
            <a:r>
              <a:rPr lang="it-IT" dirty="0" err="1" smtClean="0"/>
              <a:t>Effective</a:t>
            </a:r>
            <a:r>
              <a:rPr lang="it-IT" dirty="0" smtClean="0"/>
              <a:t> 3-body </a:t>
            </a:r>
            <a:r>
              <a:rPr lang="it-IT" dirty="0" err="1" smtClean="0"/>
              <a:t>terms</a:t>
            </a:r>
            <a:r>
              <a:rPr lang="it-IT" dirty="0" smtClean="0"/>
              <a:t> </a:t>
            </a:r>
            <a:r>
              <a:rPr lang="it-IT" dirty="0" err="1" smtClean="0"/>
              <a:t>appear</a:t>
            </a:r>
            <a:r>
              <a:rPr lang="it-IT" dirty="0" smtClean="0"/>
              <a:t> </a:t>
            </a:r>
            <a:r>
              <a:rPr lang="it-IT" dirty="0" err="1" smtClean="0"/>
              <a:t>naturally</a:t>
            </a:r>
            <a:r>
              <a:rPr lang="it-IT" dirty="0" smtClean="0"/>
              <a:t> in the </a:t>
            </a:r>
            <a:r>
              <a:rPr lang="it-IT" dirty="0" err="1" smtClean="0"/>
              <a:t>renormalization</a:t>
            </a:r>
            <a:r>
              <a:rPr lang="it-IT" dirty="0" smtClean="0"/>
              <a:t> </a:t>
            </a:r>
            <a:r>
              <a:rPr lang="it-IT" dirty="0" err="1" smtClean="0"/>
              <a:t>process</a:t>
            </a:r>
            <a:r>
              <a:rPr lang="it-IT" dirty="0" smtClean="0"/>
              <a:t>,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are </a:t>
            </a:r>
            <a:r>
              <a:rPr lang="it-IT" b="1" dirty="0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included</a:t>
            </a:r>
            <a:r>
              <a:rPr lang="it-IT" dirty="0" smtClean="0"/>
              <a:t> in </a:t>
            </a:r>
            <a:r>
              <a:rPr lang="it-IT" dirty="0" err="1" smtClean="0"/>
              <a:t>shell</a:t>
            </a:r>
            <a:r>
              <a:rPr lang="it-IT" dirty="0" smtClean="0"/>
              <a:t>-model </a:t>
            </a:r>
            <a:r>
              <a:rPr lang="it-IT" dirty="0" err="1" smtClean="0"/>
              <a:t>codes</a:t>
            </a:r>
            <a:r>
              <a:rPr lang="it-IT" dirty="0" smtClean="0"/>
              <a:t> (ANTOINE and NATHAN):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t-IT" dirty="0" err="1" smtClean="0"/>
              <a:t>Two</a:t>
            </a:r>
            <a:r>
              <a:rPr lang="it-IT" dirty="0" smtClean="0"/>
              <a:t>-body </a:t>
            </a:r>
            <a:r>
              <a:rPr lang="it-IT" dirty="0" err="1" smtClean="0"/>
              <a:t>operators</a:t>
            </a:r>
            <a:r>
              <a:rPr lang="it-IT" dirty="0" smtClean="0"/>
              <a:t> (H) </a:t>
            </a:r>
            <a:r>
              <a:rPr lang="it-IT" dirty="0" err="1" smtClean="0"/>
              <a:t>become</a:t>
            </a:r>
            <a:r>
              <a:rPr lang="it-IT" dirty="0" smtClean="0"/>
              <a:t> </a:t>
            </a:r>
            <a:r>
              <a:rPr lang="it-IT" dirty="0" err="1" smtClean="0"/>
              <a:t>effective</a:t>
            </a:r>
            <a:r>
              <a:rPr lang="it-IT" dirty="0" smtClean="0"/>
              <a:t> 3-body </a:t>
            </a:r>
            <a:r>
              <a:rPr lang="it-IT" dirty="0" err="1" smtClean="0"/>
              <a:t>operators</a:t>
            </a:r>
            <a:endParaRPr lang="it-IT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t-IT" dirty="0" err="1" smtClean="0"/>
              <a:t>One</a:t>
            </a:r>
            <a:r>
              <a:rPr lang="it-IT" dirty="0" smtClean="0"/>
              <a:t>-body </a:t>
            </a:r>
            <a:r>
              <a:rPr lang="it-IT" dirty="0" err="1" smtClean="0"/>
              <a:t>transition</a:t>
            </a:r>
            <a:r>
              <a:rPr lang="it-IT" dirty="0" smtClean="0"/>
              <a:t> </a:t>
            </a:r>
            <a:r>
              <a:rPr lang="it-IT" dirty="0" err="1" smtClean="0"/>
              <a:t>operators</a:t>
            </a:r>
            <a:r>
              <a:rPr lang="it-IT" dirty="0" smtClean="0"/>
              <a:t> (B(E2)) </a:t>
            </a:r>
            <a:r>
              <a:rPr lang="it-IT" dirty="0" err="1" smtClean="0"/>
              <a:t>become</a:t>
            </a:r>
            <a:r>
              <a:rPr lang="it-IT" dirty="0" smtClean="0"/>
              <a:t> </a:t>
            </a:r>
            <a:r>
              <a:rPr lang="it-IT" dirty="0" err="1" smtClean="0"/>
              <a:t>effective</a:t>
            </a:r>
            <a:r>
              <a:rPr lang="it-IT" dirty="0" smtClean="0"/>
              <a:t> 2-body </a:t>
            </a:r>
            <a:r>
              <a:rPr lang="it-IT" dirty="0" err="1" smtClean="0"/>
              <a:t>operators</a:t>
            </a:r>
            <a:r>
              <a:rPr lang="it-IT" dirty="0" smtClean="0"/>
              <a:t> </a:t>
            </a: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287338" y="3889780"/>
            <a:ext cx="8680450" cy="646331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dirty="0">
                <a:latin typeface="+mn-lt"/>
              </a:rPr>
              <a:t>The </a:t>
            </a:r>
            <a:r>
              <a:rPr lang="it-IT" dirty="0" err="1">
                <a:latin typeface="+mn-lt"/>
              </a:rPr>
              <a:t>only</a:t>
            </a:r>
            <a:r>
              <a:rPr lang="it-IT" dirty="0">
                <a:latin typeface="+mn-lt"/>
              </a:rPr>
              <a:t> way to include </a:t>
            </a:r>
            <a:r>
              <a:rPr lang="it-IT" dirty="0" err="1" smtClean="0">
                <a:latin typeface="+mn-lt"/>
              </a:rPr>
              <a:t>these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terms</a:t>
            </a:r>
            <a:r>
              <a:rPr lang="it-IT" dirty="0" smtClean="0">
                <a:latin typeface="+mn-lt"/>
              </a:rPr>
              <a:t> in a standard </a:t>
            </a:r>
            <a:r>
              <a:rPr lang="it-IT" dirty="0" err="1">
                <a:latin typeface="+mn-lt"/>
              </a:rPr>
              <a:t>shell</a:t>
            </a:r>
            <a:r>
              <a:rPr lang="it-IT" dirty="0">
                <a:latin typeface="+mn-lt"/>
              </a:rPr>
              <a:t>-model </a:t>
            </a:r>
            <a:r>
              <a:rPr lang="it-IT" dirty="0" err="1">
                <a:latin typeface="+mn-lt"/>
              </a:rPr>
              <a:t>calculation</a:t>
            </a:r>
            <a:r>
              <a:rPr lang="it-IT" dirty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is</a:t>
            </a:r>
            <a:r>
              <a:rPr lang="it-IT" dirty="0" smtClean="0">
                <a:latin typeface="+mn-lt"/>
              </a:rPr>
              <a:t> </a:t>
            </a:r>
            <a:r>
              <a:rPr lang="it-IT" dirty="0">
                <a:latin typeface="+mn-lt"/>
              </a:rPr>
              <a:t>to </a:t>
            </a:r>
            <a:r>
              <a:rPr lang="it-IT" dirty="0" err="1">
                <a:latin typeface="+mn-lt"/>
              </a:rPr>
              <a:t>diagonalize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using</a:t>
            </a:r>
            <a:r>
              <a:rPr lang="it-IT" dirty="0">
                <a:latin typeface="+mn-lt"/>
              </a:rPr>
              <a:t> the </a:t>
            </a:r>
            <a:r>
              <a:rPr lang="it-IT" dirty="0" err="1" smtClean="0">
                <a:latin typeface="+mn-lt"/>
              </a:rPr>
              <a:t>dressed</a:t>
            </a:r>
            <a:r>
              <a:rPr lang="it-IT" dirty="0" smtClean="0">
                <a:latin typeface="+mn-lt"/>
              </a:rPr>
              <a:t>  </a:t>
            </a:r>
            <a:r>
              <a:rPr lang="it-IT" dirty="0" err="1">
                <a:latin typeface="+mn-lt"/>
              </a:rPr>
              <a:t>wave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function</a:t>
            </a:r>
            <a:endParaRPr lang="it-IT" baseline="-25000" dirty="0">
              <a:latin typeface="+mn-lt"/>
              <a:cs typeface="Arial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884241" y="6410043"/>
            <a:ext cx="2442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 smtClean="0">
                <a:latin typeface="+mj-lt"/>
              </a:rPr>
              <a:t>N=126 p-h </a:t>
            </a:r>
            <a:r>
              <a:rPr lang="it-IT" dirty="0">
                <a:latin typeface="+mj-lt"/>
              </a:rPr>
              <a:t>core break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259262" y="6384050"/>
            <a:ext cx="2360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 smtClean="0">
                <a:latin typeface="+mj-lt"/>
              </a:rPr>
              <a:t>Z=82 p-h core </a:t>
            </a:r>
            <a:r>
              <a:rPr lang="it-IT" dirty="0">
                <a:latin typeface="+mj-lt"/>
              </a:rPr>
              <a:t>break</a:t>
            </a:r>
          </a:p>
        </p:txBody>
      </p:sp>
      <p:cxnSp>
        <p:nvCxnSpPr>
          <p:cNvPr id="20" name="Connettore 1 19"/>
          <p:cNvCxnSpPr/>
          <p:nvPr/>
        </p:nvCxnSpPr>
        <p:spPr>
          <a:xfrm>
            <a:off x="2925769" y="6083923"/>
            <a:ext cx="12954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>
            <a:off x="2925769" y="5464798"/>
            <a:ext cx="12954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5172082" y="6083923"/>
            <a:ext cx="12954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5172082" y="5440986"/>
            <a:ext cx="12954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arentesi quadra aperta 23"/>
          <p:cNvSpPr/>
          <p:nvPr/>
        </p:nvSpPr>
        <p:spPr>
          <a:xfrm>
            <a:off x="2143132" y="6002961"/>
            <a:ext cx="179387" cy="360362"/>
          </a:xfrm>
          <a:prstGeom prst="leftBracket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" name="Parentesi quadra aperta 24"/>
          <p:cNvSpPr/>
          <p:nvPr/>
        </p:nvSpPr>
        <p:spPr>
          <a:xfrm>
            <a:off x="4991107" y="5975973"/>
            <a:ext cx="179387" cy="358775"/>
          </a:xfrm>
          <a:prstGeom prst="leftBracket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" name="Parentesi quadra chiusa 25"/>
          <p:cNvSpPr/>
          <p:nvPr/>
        </p:nvSpPr>
        <p:spPr>
          <a:xfrm>
            <a:off x="4119569" y="5975973"/>
            <a:ext cx="288925" cy="358775"/>
          </a:xfrm>
          <a:prstGeom prst="rightBracket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7" name="Parentesi quadra chiusa 26"/>
          <p:cNvSpPr/>
          <p:nvPr/>
        </p:nvSpPr>
        <p:spPr>
          <a:xfrm>
            <a:off x="6915157" y="5975973"/>
            <a:ext cx="288925" cy="360363"/>
          </a:xfrm>
          <a:prstGeom prst="rightBracket">
            <a:avLst/>
          </a:prstGeom>
          <a:ln>
            <a:solidFill>
              <a:schemeClr val="tx1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8" name="CasellaDiTesto 16"/>
          <p:cNvSpPr txBox="1">
            <a:spLocks noChangeArrowheads="1"/>
          </p:cNvSpPr>
          <p:nvPr/>
        </p:nvSpPr>
        <p:spPr bwMode="auto">
          <a:xfrm>
            <a:off x="1328744" y="5929936"/>
            <a:ext cx="792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/>
              <a:t>Z=82</a:t>
            </a:r>
          </a:p>
        </p:txBody>
      </p:sp>
      <p:sp>
        <p:nvSpPr>
          <p:cNvPr id="29" name="CasellaDiTesto 18"/>
          <p:cNvSpPr txBox="1">
            <a:spLocks noChangeArrowheads="1"/>
          </p:cNvSpPr>
          <p:nvPr/>
        </p:nvSpPr>
        <p:spPr bwMode="auto">
          <a:xfrm>
            <a:off x="7172332" y="5939461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/>
              <a:t>N=126</a:t>
            </a:r>
          </a:p>
        </p:txBody>
      </p:sp>
      <p:sp>
        <p:nvSpPr>
          <p:cNvPr id="30" name="CasellaDiTesto 20"/>
          <p:cNvSpPr txBox="1">
            <a:spLocks noChangeArrowheads="1"/>
          </p:cNvSpPr>
          <p:nvPr/>
        </p:nvSpPr>
        <p:spPr bwMode="auto">
          <a:xfrm>
            <a:off x="2319344" y="5941048"/>
            <a:ext cx="677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/>
              <a:t>h</a:t>
            </a:r>
            <a:r>
              <a:rPr lang="it-IT" baseline="-25000"/>
              <a:t>11/2</a:t>
            </a:r>
          </a:p>
        </p:txBody>
      </p:sp>
      <p:sp>
        <p:nvSpPr>
          <p:cNvPr id="31" name="CasellaDiTesto 23"/>
          <p:cNvSpPr txBox="1">
            <a:spLocks noChangeArrowheads="1"/>
          </p:cNvSpPr>
          <p:nvPr/>
        </p:nvSpPr>
        <p:spPr bwMode="auto">
          <a:xfrm>
            <a:off x="6526219" y="5941048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/>
              <a:t>i</a:t>
            </a:r>
            <a:r>
              <a:rPr lang="it-IT" baseline="-25000"/>
              <a:t>13/2</a:t>
            </a:r>
          </a:p>
        </p:txBody>
      </p:sp>
      <p:sp>
        <p:nvSpPr>
          <p:cNvPr id="32" name="CasellaDiTesto 25"/>
          <p:cNvSpPr txBox="1">
            <a:spLocks noChangeArrowheads="1"/>
          </p:cNvSpPr>
          <p:nvPr/>
        </p:nvSpPr>
        <p:spPr bwMode="auto">
          <a:xfrm>
            <a:off x="2227269" y="5321923"/>
            <a:ext cx="677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/>
              <a:t>2f</a:t>
            </a:r>
            <a:r>
              <a:rPr lang="it-IT" baseline="-25000"/>
              <a:t>7/2</a:t>
            </a:r>
          </a:p>
        </p:txBody>
      </p:sp>
      <p:sp>
        <p:nvSpPr>
          <p:cNvPr id="33" name="CasellaDiTesto 27"/>
          <p:cNvSpPr txBox="1">
            <a:spLocks noChangeArrowheads="1"/>
          </p:cNvSpPr>
          <p:nvPr/>
        </p:nvSpPr>
        <p:spPr bwMode="auto">
          <a:xfrm>
            <a:off x="6546857" y="5256836"/>
            <a:ext cx="677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/>
              <a:t>2g</a:t>
            </a:r>
            <a:r>
              <a:rPr lang="it-IT" baseline="-25000"/>
              <a:t>9/2</a:t>
            </a:r>
          </a:p>
        </p:txBody>
      </p:sp>
      <p:sp>
        <p:nvSpPr>
          <p:cNvPr id="36" name="Per 35"/>
          <p:cNvSpPr/>
          <p:nvPr/>
        </p:nvSpPr>
        <p:spPr>
          <a:xfrm>
            <a:off x="3124207" y="5925173"/>
            <a:ext cx="347662" cy="265113"/>
          </a:xfrm>
          <a:prstGeom prst="mathMultiply">
            <a:avLst/>
          </a:prstGeom>
          <a:solidFill>
            <a:schemeClr val="bg2"/>
          </a:solidFill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7" name="Per 36"/>
          <p:cNvSpPr/>
          <p:nvPr/>
        </p:nvSpPr>
        <p:spPr>
          <a:xfrm>
            <a:off x="5494344" y="5939461"/>
            <a:ext cx="349250" cy="265112"/>
          </a:xfrm>
          <a:prstGeom prst="mathMultiply">
            <a:avLst/>
          </a:prstGeom>
          <a:solidFill>
            <a:schemeClr val="bg2"/>
          </a:solidFill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8" name="Connettore 37"/>
          <p:cNvSpPr/>
          <p:nvPr/>
        </p:nvSpPr>
        <p:spPr>
          <a:xfrm>
            <a:off x="3565532" y="5321923"/>
            <a:ext cx="173037" cy="184150"/>
          </a:xfrm>
          <a:prstGeom prst="flowChartConnector">
            <a:avLst/>
          </a:prstGeom>
          <a:solidFill>
            <a:schemeClr val="bg2"/>
          </a:solidFill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9" name="Connettore 38"/>
          <p:cNvSpPr/>
          <p:nvPr/>
        </p:nvSpPr>
        <p:spPr>
          <a:xfrm>
            <a:off x="6018219" y="5321923"/>
            <a:ext cx="174625" cy="185738"/>
          </a:xfrm>
          <a:prstGeom prst="flowChartConnector">
            <a:avLst/>
          </a:prstGeom>
          <a:solidFill>
            <a:schemeClr val="bg2"/>
          </a:solidFill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0" name="Arco 39"/>
          <p:cNvSpPr/>
          <p:nvPr/>
        </p:nvSpPr>
        <p:spPr>
          <a:xfrm rot="16670106">
            <a:off x="3014803" y="5773942"/>
            <a:ext cx="1284287" cy="757238"/>
          </a:xfrm>
          <a:prstGeom prst="arc">
            <a:avLst>
              <a:gd name="adj1" fmla="val 17546280"/>
              <a:gd name="adj2" fmla="val 20713695"/>
            </a:avLst>
          </a:prstGeom>
          <a:ln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1" name="Arco 40"/>
          <p:cNvSpPr/>
          <p:nvPr/>
        </p:nvSpPr>
        <p:spPr>
          <a:xfrm rot="16670106">
            <a:off x="5452329" y="5784009"/>
            <a:ext cx="1285875" cy="757238"/>
          </a:xfrm>
          <a:prstGeom prst="arc">
            <a:avLst>
              <a:gd name="adj1" fmla="val 17546280"/>
              <a:gd name="adj2" fmla="val 20713695"/>
            </a:avLst>
          </a:prstGeom>
          <a:ln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2" name="CasellaDiTesto 18"/>
          <p:cNvSpPr txBox="1">
            <a:spLocks noChangeArrowheads="1"/>
          </p:cNvSpPr>
          <p:nvPr/>
        </p:nvSpPr>
        <p:spPr bwMode="auto">
          <a:xfrm>
            <a:off x="5616582" y="4490073"/>
            <a:ext cx="1152525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it-IT" sz="6600"/>
              <a:t>.</a:t>
            </a:r>
          </a:p>
          <a:p>
            <a:pPr eaLnBrk="1" hangingPunct="1">
              <a:lnSpc>
                <a:spcPts val="2000"/>
              </a:lnSpc>
            </a:pPr>
            <a:r>
              <a:rPr lang="it-IT" sz="6600"/>
              <a:t>.</a:t>
            </a:r>
          </a:p>
          <a:p>
            <a:pPr eaLnBrk="1" hangingPunct="1">
              <a:lnSpc>
                <a:spcPts val="2000"/>
              </a:lnSpc>
            </a:pPr>
            <a:r>
              <a:rPr lang="it-IT" sz="6600"/>
              <a:t>.</a:t>
            </a:r>
          </a:p>
        </p:txBody>
      </p:sp>
      <p:sp>
        <p:nvSpPr>
          <p:cNvPr id="43" name="CasellaDiTesto 18"/>
          <p:cNvSpPr txBox="1">
            <a:spLocks noChangeArrowheads="1"/>
          </p:cNvSpPr>
          <p:nvPr/>
        </p:nvSpPr>
        <p:spPr bwMode="auto">
          <a:xfrm>
            <a:off x="3255969" y="4536111"/>
            <a:ext cx="1152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it-IT" sz="6600"/>
              <a:t>.</a:t>
            </a:r>
          </a:p>
          <a:p>
            <a:pPr eaLnBrk="1" hangingPunct="1">
              <a:lnSpc>
                <a:spcPts val="2000"/>
              </a:lnSpc>
            </a:pPr>
            <a:r>
              <a:rPr lang="it-IT" sz="6600"/>
              <a:t>.</a:t>
            </a:r>
          </a:p>
          <a:p>
            <a:pPr eaLnBrk="1" hangingPunct="1">
              <a:lnSpc>
                <a:spcPts val="2000"/>
              </a:lnSpc>
            </a:pPr>
            <a:r>
              <a:rPr lang="it-IT" sz="6600"/>
              <a:t>.</a:t>
            </a:r>
          </a:p>
        </p:txBody>
      </p:sp>
      <p:sp>
        <p:nvSpPr>
          <p:cNvPr id="44" name="CasellaDiTesto 18"/>
          <p:cNvSpPr txBox="1">
            <a:spLocks noChangeArrowheads="1"/>
          </p:cNvSpPr>
          <p:nvPr/>
        </p:nvSpPr>
        <p:spPr bwMode="auto">
          <a:xfrm>
            <a:off x="6564319" y="4672636"/>
            <a:ext cx="2638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l-GR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it-IT" dirty="0"/>
              <a:t> </a:t>
            </a:r>
            <a:r>
              <a:rPr lang="it-IT" dirty="0" err="1"/>
              <a:t>shells</a:t>
            </a:r>
            <a:r>
              <a:rPr lang="it-IT" dirty="0"/>
              <a:t> </a:t>
            </a:r>
            <a:r>
              <a:rPr lang="it-IT" dirty="0" err="1"/>
              <a:t>above</a:t>
            </a:r>
            <a:r>
              <a:rPr lang="it-IT" dirty="0"/>
              <a:t> N=126</a:t>
            </a:r>
          </a:p>
        </p:txBody>
      </p:sp>
      <p:sp>
        <p:nvSpPr>
          <p:cNvPr id="45" name="Rettangolo 1"/>
          <p:cNvSpPr>
            <a:spLocks noChangeArrowheads="1"/>
          </p:cNvSpPr>
          <p:nvPr/>
        </p:nvSpPr>
        <p:spPr bwMode="auto">
          <a:xfrm>
            <a:off x="581032" y="4672636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/>
              <a:t> shells above Z=82</a:t>
            </a:r>
          </a:p>
        </p:txBody>
      </p:sp>
      <p:grpSp>
        <p:nvGrpSpPr>
          <p:cNvPr id="46" name="Gruppo 45"/>
          <p:cNvGrpSpPr/>
          <p:nvPr/>
        </p:nvGrpSpPr>
        <p:grpSpPr>
          <a:xfrm>
            <a:off x="5107731" y="2563969"/>
            <a:ext cx="3641106" cy="1083072"/>
            <a:chOff x="1772142" y="2200275"/>
            <a:chExt cx="7696798" cy="2399660"/>
          </a:xfrm>
        </p:grpSpPr>
        <p:sp>
          <p:nvSpPr>
            <p:cNvPr id="47" name="CasellaDiTesto 46"/>
            <p:cNvSpPr txBox="1"/>
            <p:nvPr/>
          </p:nvSpPr>
          <p:spPr>
            <a:xfrm>
              <a:off x="1772142" y="3978276"/>
              <a:ext cx="1924000" cy="613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sz="1200" b="1" dirty="0" err="1">
                  <a:solidFill>
                    <a:srgbClr val="FF0000"/>
                  </a:solidFill>
                  <a:latin typeface="+mn-lt"/>
                </a:rPr>
                <a:t>One</a:t>
              </a:r>
              <a:r>
                <a:rPr lang="it-IT" sz="1200" b="1" dirty="0">
                  <a:solidFill>
                    <a:srgbClr val="FF0000"/>
                  </a:solidFill>
                  <a:latin typeface="+mn-lt"/>
                </a:rPr>
                <a:t> body</a:t>
              </a: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3649660" y="3957638"/>
              <a:ext cx="1931301" cy="613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sz="1200" b="1" dirty="0" err="1">
                  <a:solidFill>
                    <a:srgbClr val="FF0000"/>
                  </a:solidFill>
                  <a:latin typeface="+mn-lt"/>
                </a:rPr>
                <a:t>Two</a:t>
              </a:r>
              <a:r>
                <a:rPr lang="it-IT" sz="1200" b="1" dirty="0">
                  <a:solidFill>
                    <a:srgbClr val="FF0000"/>
                  </a:solidFill>
                  <a:latin typeface="+mn-lt"/>
                </a:rPr>
                <a:t> body</a:t>
              </a: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5580063" y="3986215"/>
              <a:ext cx="2564929" cy="613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sz="1200" b="1" dirty="0">
                  <a:solidFill>
                    <a:srgbClr val="FF0000"/>
                  </a:solidFill>
                  <a:latin typeface="+mn-lt"/>
                </a:rPr>
                <a:t>Three body</a:t>
              </a:r>
            </a:p>
          </p:txBody>
        </p:sp>
        <p:sp>
          <p:nvSpPr>
            <p:cNvPr id="50" name="Ovale 49"/>
            <p:cNvSpPr/>
            <p:nvPr/>
          </p:nvSpPr>
          <p:spPr>
            <a:xfrm>
              <a:off x="5303838" y="2200275"/>
              <a:ext cx="1816100" cy="1717675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1" name="CasellaDiTesto 50"/>
            <p:cNvSpPr txBox="1"/>
            <p:nvPr/>
          </p:nvSpPr>
          <p:spPr>
            <a:xfrm>
              <a:off x="7320755" y="2782888"/>
              <a:ext cx="2148185" cy="1159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1400" dirty="0" err="1">
                  <a:latin typeface="+mn-lt"/>
                </a:rPr>
                <a:t>Usually</a:t>
              </a:r>
              <a:r>
                <a:rPr lang="it-IT" sz="1400" dirty="0">
                  <a:latin typeface="+mn-lt"/>
                </a:rPr>
                <a:t> </a:t>
              </a:r>
              <a:r>
                <a:rPr lang="it-IT" sz="1400" dirty="0" err="1" smtClean="0">
                  <a:latin typeface="+mn-lt"/>
                </a:rPr>
                <a:t>neglected</a:t>
              </a:r>
              <a:r>
                <a:rPr lang="it-IT" sz="1400" dirty="0">
                  <a:latin typeface="+mn-lt"/>
                </a:rPr>
                <a:t>!</a:t>
              </a:r>
            </a:p>
          </p:txBody>
        </p:sp>
        <p:cxnSp>
          <p:nvCxnSpPr>
            <p:cNvPr id="52" name="Connettore 2 51"/>
            <p:cNvCxnSpPr>
              <a:stCxn id="50" idx="6"/>
            </p:cNvCxnSpPr>
            <p:nvPr/>
          </p:nvCxnSpPr>
          <p:spPr>
            <a:xfrm>
              <a:off x="7119938" y="3059112"/>
              <a:ext cx="533854" cy="1517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2" descr="C:\Users\proprietario\Desktop\Immagine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525" y="2392363"/>
              <a:ext cx="4735513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4" name="Picture 3" descr="C:\Users\proprietario\Desktop\Pagine da tesi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" t="19537" r="2752" b="19125"/>
          <a:stretch/>
        </p:blipFill>
        <p:spPr bwMode="auto">
          <a:xfrm>
            <a:off x="618795" y="2587970"/>
            <a:ext cx="4388523" cy="36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CasellaDiTesto 54"/>
          <p:cNvSpPr txBox="1"/>
          <p:nvPr/>
        </p:nvSpPr>
        <p:spPr>
          <a:xfrm>
            <a:off x="157155" y="5165058"/>
            <a:ext cx="1963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Poves</a:t>
            </a:r>
            <a:r>
              <a:rPr lang="it-IT" sz="1200" dirty="0" smtClean="0"/>
              <a:t> and </a:t>
            </a:r>
            <a:r>
              <a:rPr lang="it-IT" sz="1200" dirty="0" err="1" smtClean="0"/>
              <a:t>Zuker</a:t>
            </a:r>
            <a:r>
              <a:rPr lang="it-IT" sz="1200" dirty="0" smtClean="0"/>
              <a:t>, </a:t>
            </a:r>
            <a:r>
              <a:rPr lang="it-IT" sz="1200" dirty="0" err="1" smtClean="0"/>
              <a:t>Phys</a:t>
            </a:r>
            <a:r>
              <a:rPr lang="it-IT" sz="1200" dirty="0" smtClean="0"/>
              <a:t> Rep. 71, 141 (1981)</a:t>
            </a:r>
            <a:endParaRPr lang="it-IT" sz="1200" dirty="0"/>
          </a:p>
        </p:txBody>
      </p:sp>
      <p:sp>
        <p:nvSpPr>
          <p:cNvPr id="56" name="CasellaDiTesto 55"/>
          <p:cNvSpPr txBox="1"/>
          <p:nvPr/>
        </p:nvSpPr>
        <p:spPr>
          <a:xfrm>
            <a:off x="143739" y="5561825"/>
            <a:ext cx="1963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Poves</a:t>
            </a:r>
            <a:r>
              <a:rPr lang="it-IT" sz="1200" dirty="0" smtClean="0"/>
              <a:t> et al., </a:t>
            </a:r>
            <a:r>
              <a:rPr lang="it-IT" sz="1200" dirty="0" err="1"/>
              <a:t>Phys</a:t>
            </a:r>
            <a:r>
              <a:rPr lang="it-IT" sz="1200" dirty="0"/>
              <a:t>. </a:t>
            </a:r>
            <a:r>
              <a:rPr lang="it-IT" sz="1200" dirty="0" err="1"/>
              <a:t>Lett</a:t>
            </a:r>
            <a:r>
              <a:rPr lang="it-IT" sz="1200" dirty="0"/>
              <a:t>. B82, </a:t>
            </a:r>
            <a:r>
              <a:rPr lang="it-IT" sz="1200" dirty="0" smtClean="0"/>
              <a:t>319 (1979)</a:t>
            </a:r>
            <a:endParaRPr lang="it-IT" sz="1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63" y="2935633"/>
            <a:ext cx="2385378" cy="86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8"/>
          <p:cNvSpPr/>
          <p:nvPr/>
        </p:nvSpPr>
        <p:spPr>
          <a:xfrm>
            <a:off x="247374" y="3071668"/>
            <a:ext cx="2098655" cy="4600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>
                <a:solidFill>
                  <a:schemeClr val="tx1"/>
                </a:solidFill>
              </a:rPr>
              <a:t>E2 quadrupole </a:t>
            </a:r>
            <a:r>
              <a:rPr lang="it-IT" sz="1600" dirty="0" err="1" smtClean="0">
                <a:solidFill>
                  <a:schemeClr val="tx1"/>
                </a:solidFill>
              </a:rPr>
              <a:t>transition</a:t>
            </a:r>
            <a:r>
              <a:rPr lang="it-IT" sz="1600" dirty="0" smtClean="0">
                <a:solidFill>
                  <a:schemeClr val="tx1"/>
                </a:solidFill>
              </a:rPr>
              <a:t> operator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1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proprietario\Desktop\fig_tab9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8" y="2077587"/>
            <a:ext cx="5061778" cy="39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1 3"/>
          <p:cNvCxnSpPr/>
          <p:nvPr/>
        </p:nvCxnSpPr>
        <p:spPr>
          <a:xfrm>
            <a:off x="5534266" y="3295199"/>
            <a:ext cx="688975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5535854" y="3599999"/>
            <a:ext cx="695325" cy="0"/>
          </a:xfrm>
          <a:prstGeom prst="line">
            <a:avLst/>
          </a:prstGeom>
          <a:ln w="3175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5534266" y="2942774"/>
            <a:ext cx="65881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5535854" y="3974649"/>
            <a:ext cx="717550" cy="0"/>
          </a:xfrm>
          <a:prstGeom prst="line">
            <a:avLst/>
          </a:prstGeom>
          <a:ln w="317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6607416" y="2750686"/>
            <a:ext cx="12477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 err="1">
                <a:latin typeface="+mj-lt"/>
              </a:rPr>
              <a:t>Exp</a:t>
            </a:r>
            <a:r>
              <a:rPr lang="it-IT" dirty="0">
                <a:latin typeface="+mj-lt"/>
              </a:rPr>
              <a:t>. data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594715" y="3807961"/>
            <a:ext cx="2408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i="1" dirty="0">
                <a:solidFill>
                  <a:srgbClr val="0070C0"/>
                </a:solidFill>
                <a:latin typeface="+mj-lt"/>
              </a:rPr>
              <a:t>g</a:t>
            </a:r>
            <a:r>
              <a:rPr lang="it-IT" i="1" baseline="-25000" dirty="0">
                <a:solidFill>
                  <a:srgbClr val="0070C0"/>
                </a:solidFill>
                <a:latin typeface="+mj-lt"/>
              </a:rPr>
              <a:t>9/2</a:t>
            </a:r>
            <a:r>
              <a:rPr lang="it-IT" dirty="0">
                <a:solidFill>
                  <a:srgbClr val="0070C0"/>
                </a:solidFill>
                <a:latin typeface="+mj-lt"/>
              </a:rPr>
              <a:t> + </a:t>
            </a:r>
            <a:r>
              <a:rPr lang="el-GR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it-IT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0070C0"/>
                </a:solidFill>
                <a:latin typeface="+mj-lt"/>
              </a:rPr>
              <a:t>shells</a:t>
            </a:r>
            <a:r>
              <a:rPr lang="it-IT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0070C0"/>
                </a:solidFill>
                <a:latin typeface="+mj-lt"/>
              </a:rPr>
              <a:t>above</a:t>
            </a:r>
            <a:r>
              <a:rPr lang="it-IT" dirty="0">
                <a:solidFill>
                  <a:srgbClr val="0070C0"/>
                </a:solidFill>
                <a:latin typeface="+mj-lt"/>
              </a:rPr>
              <a:t> + core </a:t>
            </a:r>
            <a:r>
              <a:rPr lang="it-IT" dirty="0" err="1">
                <a:solidFill>
                  <a:srgbClr val="0070C0"/>
                </a:solidFill>
                <a:latin typeface="+mj-lt"/>
              </a:rPr>
              <a:t>exc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. (</a:t>
            </a:r>
            <a:r>
              <a:rPr lang="it-IT" b="1" dirty="0" smtClean="0">
                <a:solidFill>
                  <a:srgbClr val="0070C0"/>
                </a:solidFill>
                <a:latin typeface="+mj-lt"/>
              </a:rPr>
              <a:t>3 body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)</a:t>
            </a:r>
            <a:endParaRPr lang="it-IT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571697" y="3414261"/>
            <a:ext cx="25669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i="1" dirty="0">
                <a:solidFill>
                  <a:srgbClr val="00B050"/>
                </a:solidFill>
                <a:latin typeface="+mj-lt"/>
              </a:rPr>
              <a:t>g</a:t>
            </a:r>
            <a:r>
              <a:rPr lang="it-IT" i="1" baseline="-25000" dirty="0">
                <a:solidFill>
                  <a:srgbClr val="00B050"/>
                </a:solidFill>
                <a:latin typeface="+mj-lt"/>
              </a:rPr>
              <a:t>9/2</a:t>
            </a:r>
            <a:r>
              <a:rPr lang="it-IT" dirty="0">
                <a:solidFill>
                  <a:srgbClr val="00B050"/>
                </a:solidFill>
                <a:latin typeface="+mj-lt"/>
              </a:rPr>
              <a:t> + </a:t>
            </a:r>
            <a:r>
              <a:rPr lang="el-GR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it-IT" dirty="0">
                <a:solidFill>
                  <a:srgbClr val="00B05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00B050"/>
                </a:solidFill>
                <a:latin typeface="+mj-lt"/>
              </a:rPr>
              <a:t>shells</a:t>
            </a:r>
            <a:r>
              <a:rPr lang="it-IT" dirty="0">
                <a:solidFill>
                  <a:srgbClr val="00B05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00B050"/>
                </a:solidFill>
                <a:latin typeface="+mj-lt"/>
              </a:rPr>
              <a:t>above</a:t>
            </a:r>
            <a:endParaRPr lang="it-IT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583604" y="3044374"/>
            <a:ext cx="6238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i="1" dirty="0">
                <a:solidFill>
                  <a:srgbClr val="FF0000"/>
                </a:solidFill>
                <a:latin typeface="+mj-lt"/>
              </a:rPr>
              <a:t>g</a:t>
            </a:r>
            <a:r>
              <a:rPr lang="it-IT" i="1" baseline="-25000" dirty="0">
                <a:solidFill>
                  <a:srgbClr val="FF0000"/>
                </a:solidFill>
                <a:latin typeface="+mj-lt"/>
              </a:rPr>
              <a:t>9/2</a:t>
            </a:r>
            <a:endParaRPr lang="it-IT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631733" y="4912861"/>
            <a:ext cx="3078163" cy="86360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dist="107933" dir="8100000" algn="ctr" rotWithShape="0">
              <a:srgbClr val="330033">
                <a:alpha val="50026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000" dirty="0">
                <a:latin typeface="+mj-lt"/>
              </a:rPr>
              <a:t>Standard </a:t>
            </a:r>
            <a:r>
              <a:rPr lang="it-IT" sz="2000" dirty="0" err="1">
                <a:latin typeface="+mj-lt"/>
              </a:rPr>
              <a:t>eff</a:t>
            </a:r>
            <a:r>
              <a:rPr lang="it-IT" sz="2000" dirty="0">
                <a:latin typeface="+mj-lt"/>
              </a:rPr>
              <a:t>. </a:t>
            </a:r>
            <a:r>
              <a:rPr lang="it-IT" sz="2000" dirty="0" err="1">
                <a:latin typeface="+mj-lt"/>
              </a:rPr>
              <a:t>charges</a:t>
            </a:r>
            <a:r>
              <a:rPr lang="it-IT" sz="2000" dirty="0">
                <a:latin typeface="+mj-lt"/>
              </a:rPr>
              <a:t>: </a:t>
            </a:r>
          </a:p>
          <a:p>
            <a:pPr algn="ctr">
              <a:spcBef>
                <a:spcPct val="50000"/>
              </a:spcBef>
              <a:defRPr/>
            </a:pPr>
            <a:r>
              <a:rPr lang="it-IT" sz="2000" dirty="0">
                <a:latin typeface="+mj-lt"/>
              </a:rPr>
              <a:t>e</a:t>
            </a:r>
            <a:r>
              <a:rPr lang="el-GR" sz="2000" b="1" baseline="-25000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it-IT" sz="2000" dirty="0">
                <a:latin typeface="+mj-lt"/>
              </a:rPr>
              <a:t> = </a:t>
            </a:r>
            <a:r>
              <a:rPr lang="it-IT" sz="2000" dirty="0" smtClean="0">
                <a:latin typeface="+mj-lt"/>
              </a:rPr>
              <a:t>0.5e, </a:t>
            </a:r>
            <a:r>
              <a:rPr lang="it-IT" sz="2000" dirty="0">
                <a:latin typeface="+mj-lt"/>
              </a:rPr>
              <a:t>e</a:t>
            </a:r>
            <a:r>
              <a:rPr lang="el-GR" sz="2000" b="1" baseline="-25000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l-GR" sz="2000" b="1" baseline="-25000" dirty="0">
                <a:latin typeface="+mj-lt"/>
                <a:cs typeface="Times New Roman" pitchFamily="18" charset="0"/>
              </a:rPr>
              <a:t> </a:t>
            </a:r>
            <a:r>
              <a:rPr lang="it-IT" sz="2000" b="1" baseline="-25000" dirty="0">
                <a:latin typeface="+mj-lt"/>
                <a:cs typeface="Times New Roman" pitchFamily="18" charset="0"/>
              </a:rPr>
              <a:t> </a:t>
            </a:r>
            <a:r>
              <a:rPr lang="it-IT" sz="2000" dirty="0">
                <a:latin typeface="+mj-lt"/>
              </a:rPr>
              <a:t>= </a:t>
            </a:r>
            <a:r>
              <a:rPr lang="it-IT" sz="2000" dirty="0" smtClean="0">
                <a:latin typeface="+mj-lt"/>
              </a:rPr>
              <a:t>1.5e  </a:t>
            </a:r>
            <a:endParaRPr lang="it-IT" sz="2000" baseline="-25000" dirty="0">
              <a:latin typeface="+mj-lt"/>
              <a:cs typeface="Arial" charset="0"/>
            </a:endParaRPr>
          </a:p>
        </p:txBody>
      </p:sp>
      <p:sp>
        <p:nvSpPr>
          <p:cNvPr id="21519" name="Title 1"/>
          <p:cNvSpPr txBox="1">
            <a:spLocks/>
          </p:cNvSpPr>
          <p:nvPr/>
        </p:nvSpPr>
        <p:spPr bwMode="auto">
          <a:xfrm>
            <a:off x="685800" y="26035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dirty="0">
                <a:solidFill>
                  <a:schemeClr val="tx2"/>
                </a:solidFill>
              </a:rPr>
              <a:t>   Effective 3-body interaction: results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97819" y="6021288"/>
            <a:ext cx="7860381" cy="648512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dist="107933" dir="8100000" algn="ctr" rotWithShape="0">
              <a:srgbClr val="330033">
                <a:alpha val="50027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dirty="0">
                <a:solidFill>
                  <a:srgbClr val="000000"/>
                </a:solidFill>
                <a:latin typeface="+mn-lt"/>
              </a:rPr>
              <a:t>The </a:t>
            </a:r>
            <a:r>
              <a:rPr lang="it-IT" dirty="0" err="1">
                <a:solidFill>
                  <a:srgbClr val="000000"/>
                </a:solidFill>
                <a:latin typeface="+mn-lt"/>
              </a:rPr>
              <a:t>explicit</a:t>
            </a:r>
            <a:r>
              <a:rPr lang="it-IT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+mn-lt"/>
              </a:rPr>
              <a:t>coupling</a:t>
            </a:r>
            <a:r>
              <a:rPr lang="it-IT" dirty="0">
                <a:solidFill>
                  <a:srgbClr val="000000"/>
                </a:solidFill>
                <a:latin typeface="+mn-lt"/>
              </a:rPr>
              <a:t> to the core </a:t>
            </a:r>
            <a:r>
              <a:rPr lang="it-IT" dirty="0" err="1">
                <a:solidFill>
                  <a:srgbClr val="000000"/>
                </a:solidFill>
                <a:latin typeface="+mn-lt"/>
              </a:rPr>
              <a:t>restores</a:t>
            </a:r>
            <a:r>
              <a:rPr lang="it-IT" dirty="0">
                <a:solidFill>
                  <a:srgbClr val="000000"/>
                </a:solidFill>
                <a:latin typeface="+mn-lt"/>
              </a:rPr>
              <a:t> a </a:t>
            </a:r>
            <a:r>
              <a:rPr lang="it-IT" dirty="0" err="1">
                <a:solidFill>
                  <a:srgbClr val="000000"/>
                </a:solidFill>
                <a:latin typeface="+mn-lt"/>
              </a:rPr>
              <a:t>seniority-like</a:t>
            </a:r>
            <a:r>
              <a:rPr lang="it-IT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+mn-lt"/>
              </a:rPr>
              <a:t>behaviour</a:t>
            </a:r>
            <a:r>
              <a:rPr lang="it-IT" dirty="0" smtClean="0">
                <a:solidFill>
                  <a:srgbClr val="000000"/>
                </a:solidFill>
                <a:latin typeface="+mn-lt"/>
              </a:rPr>
              <a:t> (</a:t>
            </a:r>
            <a:r>
              <a:rPr lang="it-IT" dirty="0" err="1" smtClean="0">
                <a:solidFill>
                  <a:srgbClr val="000000"/>
                </a:solidFill>
                <a:latin typeface="+mn-lt"/>
              </a:rPr>
              <a:t>midshell</a:t>
            </a:r>
            <a:r>
              <a:rPr lang="it-IT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+mn-lt"/>
              </a:rPr>
              <a:t>symmetry</a:t>
            </a:r>
            <a:r>
              <a:rPr lang="it-IT" dirty="0" smtClean="0">
                <a:solidFill>
                  <a:srgbClr val="000000"/>
                </a:solidFill>
                <a:latin typeface="+mn-lt"/>
              </a:rPr>
              <a:t>) and </a:t>
            </a:r>
            <a:r>
              <a:rPr lang="it-IT" dirty="0" err="1" smtClean="0">
                <a:solidFill>
                  <a:srgbClr val="000000"/>
                </a:solidFill>
                <a:latin typeface="+mn-lt"/>
              </a:rPr>
              <a:t>also</a:t>
            </a:r>
            <a:r>
              <a:rPr lang="it-IT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+mn-lt"/>
              </a:rPr>
              <a:t>justifies</a:t>
            </a:r>
            <a:r>
              <a:rPr lang="it-IT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dirty="0"/>
              <a:t>e</a:t>
            </a:r>
            <a:r>
              <a:rPr lang="el-GR" b="1" baseline="-25000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it-IT" dirty="0"/>
              <a:t> = </a:t>
            </a:r>
            <a:r>
              <a:rPr lang="it-IT" dirty="0" smtClean="0"/>
              <a:t>0.8e from the standard </a:t>
            </a:r>
            <a:r>
              <a:rPr lang="it-IT" dirty="0"/>
              <a:t>e</a:t>
            </a:r>
            <a:r>
              <a:rPr lang="el-GR" b="1" baseline="-25000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it-IT" dirty="0"/>
              <a:t> = 0.5e</a:t>
            </a:r>
            <a:r>
              <a:rPr lang="it-IT" dirty="0" smtClean="0">
                <a:solidFill>
                  <a:srgbClr val="000000"/>
                </a:solidFill>
                <a:latin typeface="+mn-lt"/>
              </a:rPr>
              <a:t>  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076056" y="2135739"/>
            <a:ext cx="3926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Lee </a:t>
            </a:r>
            <a:r>
              <a:rPr lang="it-IT" dirty="0" err="1" smtClean="0"/>
              <a:t>interaction</a:t>
            </a:r>
            <a:r>
              <a:rPr lang="it-IT" dirty="0" smtClean="0"/>
              <a:t> for </a:t>
            </a:r>
            <a:r>
              <a:rPr lang="it-IT" dirty="0" err="1" smtClean="0"/>
              <a:t>evaluating</a:t>
            </a:r>
            <a:r>
              <a:rPr lang="it-IT" dirty="0" smtClean="0"/>
              <a:t> </a:t>
            </a:r>
            <a:r>
              <a:rPr lang="it-IT" dirty="0" smtClean="0"/>
              <a:t>3-body </a:t>
            </a:r>
            <a:r>
              <a:rPr lang="it-IT" dirty="0" err="1" smtClean="0"/>
              <a:t>effects</a:t>
            </a:r>
            <a:endParaRPr lang="en-US" dirty="0"/>
          </a:p>
        </p:txBody>
      </p:sp>
      <p:pic>
        <p:nvPicPr>
          <p:cNvPr id="15" name="Picture 2" descr="C:\Users\proprietario\Desktop\POSTDOCLNL\Nuclear_cookies\Pagine da e1625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69" y="1233376"/>
            <a:ext cx="6511214" cy="89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prietario\Desktop\DOTTORATO\pres_tesi_dott\Immagin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t="9570" r="5735" b="11701"/>
          <a:stretch/>
        </p:blipFill>
        <p:spPr bwMode="auto">
          <a:xfrm>
            <a:off x="72748" y="1340767"/>
            <a:ext cx="9071252" cy="55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00050" y="1628775"/>
            <a:ext cx="8229600" cy="49331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97" tIns="42431" rIns="81597" bIns="42431">
            <a:spAutoFit/>
          </a:bodyPr>
          <a:lstStyle/>
          <a:p>
            <a:pPr marL="342900" indent="-342900" defTabSz="414511">
              <a:spcBef>
                <a:spcPts val="1361"/>
              </a:spcBef>
              <a:buFont typeface="Arial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Presence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of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real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and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effective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three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-body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forces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as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a general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feature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of the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nuclear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system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marL="342900" indent="-342900" defTabSz="414511">
              <a:spcBef>
                <a:spcPts val="1361"/>
              </a:spcBef>
              <a:buFont typeface="Arial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Experiment 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with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radioactive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beam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with the in-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flight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technique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Several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experimental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challenges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overcome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 State-of-the-art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experimental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devices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</a:t>
            </a:r>
          </a:p>
          <a:p>
            <a:pPr marL="342900" indent="-342900" defTabSz="414511">
              <a:spcBef>
                <a:spcPts val="1361"/>
              </a:spcBef>
              <a:buFont typeface="Arial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The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neutron-rich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region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along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Z = 82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was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populated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enabling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to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study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the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nuclear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structure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in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this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region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up to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now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unknown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due to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experimental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difficulties</a:t>
            </a:r>
            <a:endParaRPr lang="it-IT" sz="20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342900" indent="-342900" defTabSz="414511">
              <a:spcBef>
                <a:spcPts val="1361"/>
              </a:spcBef>
              <a:buFont typeface="Arial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The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observed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shell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structure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seems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to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follow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a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seniority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scheme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However, a closer look reveals that the B(E2) values have an unexpected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behaviour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. B(E2) values are a sensitive probe to understand in detail the features of the nuclear force </a:t>
            </a:r>
            <a:r>
              <a:rPr lang="it-IT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The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mechanism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 of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effective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 3-body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forces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is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 general, and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could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 be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relevant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also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 for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other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parts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 of the nuclide chart (Sn?, Ni?,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Cd</a:t>
            </a:r>
            <a:r>
              <a:rPr lang="it-IT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?)..</a:t>
            </a:r>
            <a:endParaRPr lang="it-IT" sz="20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Wingdings"/>
            </a:endParaRPr>
          </a:p>
        </p:txBody>
      </p:sp>
      <p:sp>
        <p:nvSpPr>
          <p:cNvPr id="22531" name="Title 1"/>
          <p:cNvSpPr txBox="1">
            <a:spLocks/>
          </p:cNvSpPr>
          <p:nvPr/>
        </p:nvSpPr>
        <p:spPr bwMode="auto">
          <a:xfrm>
            <a:off x="683568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83568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it-IT" sz="3600" dirty="0" smtClean="0">
                <a:solidFill>
                  <a:schemeClr val="tx2"/>
                </a:solidFill>
              </a:rPr>
              <a:t>Future </a:t>
            </a:r>
            <a:r>
              <a:rPr lang="it-IT" sz="3600" dirty="0" err="1" smtClean="0">
                <a:solidFill>
                  <a:schemeClr val="tx2"/>
                </a:solidFill>
              </a:rPr>
              <a:t>perspectives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8194" name="Picture 2" descr="C:\Users\andrea\Desktop\DOTTORATO\tesi_dott\ag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19502"/>
            <a:ext cx="289551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ir-center.eu/uploads/pics/SuperFRS_3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21155"/>
            <a:ext cx="5271780" cy="273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87624" y="1538528"/>
            <a:ext cx="3078163" cy="710067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dist="107933" dir="8100000" algn="ctr" rotWithShape="0">
              <a:srgbClr val="330033">
                <a:alpha val="50026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000" dirty="0" smtClean="0">
                <a:latin typeface="+mj-lt"/>
              </a:rPr>
              <a:t>Super FRS: a </a:t>
            </a:r>
            <a:r>
              <a:rPr lang="it-IT" sz="2000" dirty="0" err="1" smtClean="0">
                <a:latin typeface="+mj-lt"/>
              </a:rPr>
              <a:t>factor</a:t>
            </a:r>
            <a:r>
              <a:rPr lang="it-IT" sz="2000" dirty="0" smtClean="0">
                <a:latin typeface="+mj-lt"/>
              </a:rPr>
              <a:t> from 100 to 1000 in </a:t>
            </a:r>
            <a:r>
              <a:rPr lang="it-IT" sz="2000" dirty="0" err="1" smtClean="0">
                <a:latin typeface="+mj-lt"/>
              </a:rPr>
              <a:t>yield</a:t>
            </a:r>
            <a:endParaRPr lang="it-IT" sz="2000" baseline="-25000" dirty="0">
              <a:latin typeface="+mj-lt"/>
              <a:cs typeface="Arial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660232" y="5659004"/>
            <a:ext cx="1872208" cy="648512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dist="107933" dir="8100000" algn="ctr" rotWithShape="0">
              <a:srgbClr val="330033">
                <a:alpha val="50027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dirty="0" smtClean="0">
                <a:solidFill>
                  <a:srgbClr val="000000"/>
                </a:solidFill>
                <a:latin typeface="+mn-lt"/>
              </a:rPr>
              <a:t>New detectors</a:t>
            </a:r>
            <a:r>
              <a:rPr lang="it-IT" smtClean="0">
                <a:solidFill>
                  <a:srgbClr val="000000"/>
                </a:solidFill>
                <a:latin typeface="+mn-lt"/>
              </a:rPr>
              <a:t>: AGATA, 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424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611188" y="1341438"/>
            <a:ext cx="8229600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9" rIns="82936" bIns="41469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Tx/>
              <a:buAutoNum type="alphaUcPeriod"/>
            </a:pPr>
            <a:r>
              <a:rPr lang="en-US" altLang="en-US" sz="1400" b="1" dirty="0" err="1"/>
              <a:t>Gottardo</a:t>
            </a:r>
            <a:r>
              <a:rPr lang="en-US" altLang="en-US" sz="1400" b="1" dirty="0"/>
              <a:t>, J.J. </a:t>
            </a:r>
            <a:r>
              <a:rPr lang="en-US" altLang="en-US" sz="1400" b="1" dirty="0" err="1"/>
              <a:t>Valiente-Dobon</a:t>
            </a:r>
            <a:r>
              <a:rPr lang="en-US" altLang="en-US" sz="1400" b="1" dirty="0"/>
              <a:t>, G. </a:t>
            </a:r>
            <a:r>
              <a:rPr lang="en-US" altLang="en-US" sz="1400" b="1" dirty="0" err="1"/>
              <a:t>Benzoni</a:t>
            </a:r>
            <a:r>
              <a:rPr lang="en-US" altLang="en-US" sz="1400" b="1" dirty="0"/>
              <a:t>, R. </a:t>
            </a:r>
            <a:r>
              <a:rPr lang="en-US" altLang="en-US" sz="1400" b="1" dirty="0" err="1"/>
              <a:t>Nicolini</a:t>
            </a:r>
            <a:r>
              <a:rPr lang="en-US" altLang="en-US" sz="1400" b="1" dirty="0"/>
              <a:t>, </a:t>
            </a:r>
          </a:p>
          <a:p>
            <a:pPr algn="ctr" eaLnBrk="1" hangingPunct="1"/>
            <a:r>
              <a:rPr lang="en-US" altLang="en-US" sz="1400" b="1" dirty="0"/>
              <a:t>E. </a:t>
            </a:r>
            <a:r>
              <a:rPr lang="en-US" altLang="en-US" sz="1400" b="1" dirty="0" err="1"/>
              <a:t>Maglione</a:t>
            </a:r>
            <a:r>
              <a:rPr lang="en-US" altLang="en-US" sz="1400" b="1" dirty="0"/>
              <a:t>, A. </a:t>
            </a:r>
            <a:r>
              <a:rPr lang="en-US" altLang="en-US" sz="1400" b="1" dirty="0" err="1"/>
              <a:t>Zuker</a:t>
            </a:r>
            <a:r>
              <a:rPr lang="en-US" altLang="en-US" sz="1400" b="1" dirty="0"/>
              <a:t>, F. </a:t>
            </a:r>
            <a:r>
              <a:rPr lang="en-US" altLang="en-US" sz="1400" b="1" dirty="0" err="1"/>
              <a:t>Nowacki</a:t>
            </a:r>
            <a:endParaRPr lang="en-US" altLang="en-US" sz="1400" b="1" dirty="0"/>
          </a:p>
          <a:p>
            <a:pPr algn="ctr" eaLnBrk="1" hangingPunct="1"/>
            <a:r>
              <a:rPr lang="en-US" altLang="en-US" sz="1400" dirty="0"/>
              <a:t>A. </a:t>
            </a:r>
            <a:r>
              <a:rPr lang="en-US" altLang="en-US" sz="1400" dirty="0" err="1"/>
              <a:t>Bracco</a:t>
            </a:r>
            <a:r>
              <a:rPr lang="en-US" altLang="en-US" sz="1400" dirty="0"/>
              <a:t>, G. de Angelis, F.C.L. </a:t>
            </a:r>
            <a:r>
              <a:rPr lang="en-US" altLang="en-US" sz="1400" dirty="0" err="1"/>
              <a:t>Crespi,F</a:t>
            </a:r>
            <a:r>
              <a:rPr lang="en-US" altLang="en-US" sz="1400" dirty="0"/>
              <a:t>. Camera, A. </a:t>
            </a:r>
            <a:r>
              <a:rPr lang="en-US" altLang="en-US" sz="1400" dirty="0" err="1"/>
              <a:t>Corsi</a:t>
            </a:r>
            <a:r>
              <a:rPr lang="en-US" altLang="en-US" sz="1400" dirty="0"/>
              <a:t>, S. </a:t>
            </a:r>
            <a:r>
              <a:rPr lang="en-US" altLang="en-US" sz="1400" dirty="0" err="1"/>
              <a:t>Leoni</a:t>
            </a:r>
            <a:r>
              <a:rPr lang="en-US" altLang="en-US" sz="1400" dirty="0"/>
              <a:t>, B. Million, O. Wieland, D.R. Napoli, E. </a:t>
            </a:r>
            <a:r>
              <a:rPr lang="en-US" altLang="en-US" sz="1400" dirty="0" err="1"/>
              <a:t>Sahin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S.Lunardi</a:t>
            </a:r>
            <a:r>
              <a:rPr lang="en-US" altLang="en-US" sz="1400" dirty="0"/>
              <a:t>, R. </a:t>
            </a:r>
            <a:r>
              <a:rPr lang="en-US" altLang="en-US" sz="1400" dirty="0" err="1"/>
              <a:t>Menegazzo</a:t>
            </a:r>
            <a:r>
              <a:rPr lang="en-US" altLang="en-US" sz="1400" dirty="0"/>
              <a:t>, D. </a:t>
            </a:r>
            <a:r>
              <a:rPr lang="en-US" altLang="en-US" sz="1400" dirty="0" err="1"/>
              <a:t>Mengoni</a:t>
            </a:r>
            <a:r>
              <a:rPr lang="en-US" altLang="en-US" sz="1400" dirty="0"/>
              <a:t>, F. </a:t>
            </a:r>
            <a:r>
              <a:rPr lang="en-US" altLang="en-US" sz="1400" dirty="0" err="1"/>
              <a:t>Recchia</a:t>
            </a:r>
            <a:r>
              <a:rPr lang="en-US" altLang="en-US" sz="1400" dirty="0"/>
              <a:t>, P. </a:t>
            </a:r>
            <a:r>
              <a:rPr lang="en-US" altLang="en-US" sz="1400" dirty="0" err="1"/>
              <a:t>Boutachkov</a:t>
            </a:r>
            <a:r>
              <a:rPr lang="en-US" altLang="en-US" sz="1400" dirty="0"/>
              <a:t>, L. Cortes, C. Domingo-</a:t>
            </a:r>
            <a:r>
              <a:rPr lang="en-US" altLang="en-US" sz="1400" dirty="0" err="1"/>
              <a:t>Prado,F</a:t>
            </a:r>
            <a:r>
              <a:rPr lang="en-US" altLang="en-US" sz="1400" dirty="0"/>
              <a:t>. </a:t>
            </a:r>
            <a:r>
              <a:rPr lang="en-US" altLang="en-US" sz="1400" dirty="0" err="1"/>
              <a:t>Farinon</a:t>
            </a:r>
            <a:r>
              <a:rPr lang="en-US" altLang="en-US" sz="1400" dirty="0"/>
              <a:t>, H. </a:t>
            </a:r>
            <a:r>
              <a:rPr lang="en-US" altLang="en-US" sz="1400" dirty="0" err="1"/>
              <a:t>Geissel</a:t>
            </a:r>
            <a:r>
              <a:rPr lang="en-US" altLang="en-US" sz="1400" dirty="0"/>
              <a:t>, J. </a:t>
            </a:r>
            <a:r>
              <a:rPr lang="en-US" altLang="en-US" sz="1400" dirty="0" err="1"/>
              <a:t>Gerl</a:t>
            </a:r>
            <a:r>
              <a:rPr lang="en-US" altLang="en-US" sz="1400" dirty="0"/>
              <a:t>, N. </a:t>
            </a:r>
            <a:r>
              <a:rPr lang="en-US" altLang="en-US" sz="1400" dirty="0" err="1"/>
              <a:t>Goel</a:t>
            </a:r>
            <a:r>
              <a:rPr lang="en-US" altLang="en-US" sz="1400" dirty="0"/>
              <a:t>, M. </a:t>
            </a:r>
            <a:r>
              <a:rPr lang="en-US" altLang="en-US" sz="1400" dirty="0" err="1"/>
              <a:t>Gorska</a:t>
            </a:r>
            <a:r>
              <a:rPr lang="en-US" altLang="en-US" sz="1400" dirty="0"/>
              <a:t>, J. </a:t>
            </a:r>
            <a:r>
              <a:rPr lang="en-US" altLang="en-US" sz="1400" dirty="0" err="1"/>
              <a:t>Grebosz</a:t>
            </a:r>
            <a:r>
              <a:rPr lang="en-US" altLang="en-US" sz="1400" dirty="0"/>
              <a:t>, E. </a:t>
            </a:r>
            <a:r>
              <a:rPr lang="en-US" altLang="en-US" sz="1400" dirty="0" err="1"/>
              <a:t>Gregor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T.Haberman,I</a:t>
            </a:r>
            <a:r>
              <a:rPr lang="en-US" altLang="en-US" sz="1400" dirty="0"/>
              <a:t>. </a:t>
            </a:r>
            <a:r>
              <a:rPr lang="en-US" altLang="en-US" sz="1400" dirty="0" err="1"/>
              <a:t>Kojouharov</a:t>
            </a:r>
            <a:r>
              <a:rPr lang="en-US" altLang="en-US" sz="1400" dirty="0"/>
              <a:t>, N. </a:t>
            </a:r>
            <a:r>
              <a:rPr lang="en-US" altLang="en-US" sz="1400" dirty="0" err="1"/>
              <a:t>Kurz</a:t>
            </a:r>
            <a:r>
              <a:rPr lang="en-US" altLang="en-US" sz="1400" dirty="0"/>
              <a:t>, C. </a:t>
            </a:r>
            <a:r>
              <a:rPr lang="en-US" altLang="en-US" sz="1400" dirty="0" err="1"/>
              <a:t>Nociforo</a:t>
            </a:r>
            <a:r>
              <a:rPr lang="en-US" altLang="en-US" sz="1400" dirty="0"/>
              <a:t>, S. </a:t>
            </a:r>
            <a:r>
              <a:rPr lang="en-US" altLang="en-US" sz="1400" dirty="0" err="1"/>
              <a:t>Pietri</a:t>
            </a:r>
            <a:r>
              <a:rPr lang="en-US" altLang="en-US" sz="1400" dirty="0"/>
              <a:t>, A. </a:t>
            </a:r>
            <a:r>
              <a:rPr lang="en-US" altLang="en-US" sz="1400" dirty="0" err="1"/>
              <a:t>Prochazka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W.Prokopowicz</a:t>
            </a:r>
            <a:r>
              <a:rPr lang="en-US" altLang="en-US" sz="1400" dirty="0"/>
              <a:t>, H. </a:t>
            </a:r>
            <a:r>
              <a:rPr lang="en-US" altLang="en-US" sz="1400" dirty="0" err="1"/>
              <a:t>Schaffner,A</a:t>
            </a:r>
            <a:r>
              <a:rPr lang="en-US" altLang="en-US" sz="1400" dirty="0"/>
              <a:t>. Sharma, H. </a:t>
            </a:r>
            <a:r>
              <a:rPr lang="en-US" altLang="en-US" sz="1400" dirty="0" err="1"/>
              <a:t>Weick</a:t>
            </a:r>
            <a:r>
              <a:rPr lang="en-US" altLang="en-US" sz="1400" dirty="0"/>
              <a:t>, H-</a:t>
            </a:r>
            <a:r>
              <a:rPr lang="en-US" altLang="en-US" sz="1400" dirty="0" err="1"/>
              <a:t>J.Wollersheim</a:t>
            </a:r>
            <a:r>
              <a:rPr lang="en-US" altLang="en-US" sz="1400" dirty="0"/>
              <a:t>, A.M. Bruce, A.M. Denis </a:t>
            </a:r>
            <a:r>
              <a:rPr lang="en-US" altLang="en-US" sz="1400" dirty="0" err="1"/>
              <a:t>Bacelar</a:t>
            </a:r>
            <a:r>
              <a:rPr lang="en-US" altLang="en-US" sz="1400" dirty="0"/>
              <a:t>, A. </a:t>
            </a:r>
            <a:r>
              <a:rPr lang="en-US" altLang="en-US" sz="1400" dirty="0" err="1"/>
              <a:t>Algora,A</a:t>
            </a:r>
            <a:r>
              <a:rPr lang="en-US" altLang="en-US" sz="1400" dirty="0"/>
              <a:t>. </a:t>
            </a:r>
            <a:r>
              <a:rPr lang="en-US" altLang="en-US" sz="1400" dirty="0" err="1"/>
              <a:t>Gadea</a:t>
            </a:r>
            <a:r>
              <a:rPr lang="en-US" altLang="en-US" sz="1400" dirty="0"/>
              <a:t>, M. </a:t>
            </a:r>
            <a:r>
              <a:rPr lang="en-US" altLang="en-US" sz="1400" dirty="0" err="1"/>
              <a:t>Pf¨utzner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Zs</a:t>
            </a:r>
            <a:r>
              <a:rPr lang="en-US" altLang="en-US" sz="1400" dirty="0"/>
              <a:t>. </a:t>
            </a:r>
            <a:r>
              <a:rPr lang="en-US" altLang="en-US" sz="1400" dirty="0" err="1"/>
              <a:t>Podolyak</a:t>
            </a:r>
            <a:r>
              <a:rPr lang="en-US" altLang="en-US" sz="1400" dirty="0"/>
              <a:t>, N. Al-</a:t>
            </a:r>
            <a:r>
              <a:rPr lang="en-US" altLang="en-US" sz="1400" dirty="0" err="1"/>
              <a:t>Dahan</a:t>
            </a:r>
            <a:r>
              <a:rPr lang="en-US" altLang="en-US" sz="1400" dirty="0"/>
              <a:t>, N. </a:t>
            </a:r>
            <a:r>
              <a:rPr lang="en-US" altLang="en-US" sz="1400" dirty="0" err="1"/>
              <a:t>Alkhomashi</a:t>
            </a:r>
            <a:r>
              <a:rPr lang="en-US" altLang="en-US" sz="1400" dirty="0"/>
              <a:t>, M. </a:t>
            </a:r>
            <a:r>
              <a:rPr lang="en-US" altLang="en-US" sz="1400" dirty="0" err="1"/>
              <a:t>Bowry</a:t>
            </a:r>
            <a:r>
              <a:rPr lang="en-US" altLang="en-US" sz="1400" dirty="0"/>
              <a:t>, M. </a:t>
            </a:r>
            <a:r>
              <a:rPr lang="en-US" altLang="en-US" sz="1400" dirty="0" err="1"/>
              <a:t>Bunce,A</a:t>
            </a:r>
            <a:r>
              <a:rPr lang="en-US" altLang="en-US" sz="1400" dirty="0"/>
              <a:t>. </a:t>
            </a:r>
            <a:r>
              <a:rPr lang="en-US" altLang="en-US" sz="1400" dirty="0" err="1"/>
              <a:t>Deo</a:t>
            </a:r>
            <a:r>
              <a:rPr lang="en-US" altLang="en-US" sz="1400" dirty="0"/>
              <a:t>, G.F. </a:t>
            </a:r>
            <a:r>
              <a:rPr lang="en-US" altLang="en-US" sz="1400" dirty="0" err="1"/>
              <a:t>Farrelly</a:t>
            </a:r>
            <a:r>
              <a:rPr lang="en-US" altLang="en-US" sz="1400" dirty="0"/>
              <a:t>, M.W. Reed, P.H. Regan, T.P.D. Swan, P.M. Walker, K. </a:t>
            </a:r>
            <a:r>
              <a:rPr lang="en-US" altLang="en-US" sz="1400" dirty="0" err="1"/>
              <a:t>Eppinger,S</a:t>
            </a:r>
            <a:r>
              <a:rPr lang="en-US" altLang="en-US" sz="1400" dirty="0"/>
              <a:t>. </a:t>
            </a:r>
            <a:r>
              <a:rPr lang="en-US" altLang="en-US" sz="1400" dirty="0" err="1"/>
              <a:t>Klupp</a:t>
            </a:r>
            <a:r>
              <a:rPr lang="en-US" altLang="en-US" sz="1400" dirty="0"/>
              <a:t>, K. Steger, J. </a:t>
            </a:r>
            <a:r>
              <a:rPr lang="en-US" altLang="en-US" sz="1400" dirty="0" err="1"/>
              <a:t>Alcantara</a:t>
            </a:r>
            <a:r>
              <a:rPr lang="en-US" altLang="en-US" sz="1400" dirty="0"/>
              <a:t> Nunez, Y. </a:t>
            </a:r>
            <a:r>
              <a:rPr lang="en-US" altLang="en-US" sz="1400" dirty="0" err="1"/>
              <a:t>Ayyad</a:t>
            </a:r>
            <a:r>
              <a:rPr lang="en-US" altLang="en-US" sz="1400" dirty="0"/>
              <a:t>, J. </a:t>
            </a:r>
            <a:r>
              <a:rPr lang="en-US" altLang="en-US" sz="1400" dirty="0" err="1"/>
              <a:t>Benlliure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Zs.Dombradi</a:t>
            </a:r>
            <a:r>
              <a:rPr lang="en-US" altLang="en-US" sz="1400" dirty="0"/>
              <a:t>  E. </a:t>
            </a:r>
            <a:r>
              <a:rPr lang="en-US" altLang="en-US" sz="1400" dirty="0" err="1"/>
              <a:t>Casarejos,R</a:t>
            </a:r>
            <a:r>
              <a:rPr lang="en-US" altLang="en-US" sz="1400" dirty="0"/>
              <a:t>. </a:t>
            </a:r>
            <a:r>
              <a:rPr lang="en-US" altLang="en-US" sz="1400" dirty="0" err="1"/>
              <a:t>Janik,B</a:t>
            </a:r>
            <a:r>
              <a:rPr lang="en-US" altLang="en-US" sz="1400" dirty="0"/>
              <a:t>. Sitar, P. </a:t>
            </a:r>
            <a:r>
              <a:rPr lang="en-US" altLang="en-US" sz="1400" dirty="0" err="1"/>
              <a:t>Strmen</a:t>
            </a:r>
            <a:r>
              <a:rPr lang="en-US" altLang="en-US" sz="1400" dirty="0"/>
              <a:t>, I. </a:t>
            </a:r>
            <a:r>
              <a:rPr lang="en-US" altLang="en-US" sz="1400" dirty="0" err="1"/>
              <a:t>Szarka</a:t>
            </a:r>
            <a:r>
              <a:rPr lang="en-US" altLang="en-US" sz="1400" dirty="0"/>
              <a:t>, M. </a:t>
            </a:r>
            <a:r>
              <a:rPr lang="en-US" altLang="en-US" sz="1400" dirty="0" err="1"/>
              <a:t>Doncel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S.Mandal</a:t>
            </a:r>
            <a:r>
              <a:rPr lang="en-US" altLang="en-US" sz="1400" dirty="0"/>
              <a:t>, D. </a:t>
            </a:r>
            <a:r>
              <a:rPr lang="en-US" altLang="en-US" sz="1400" dirty="0" err="1"/>
              <a:t>Siwal</a:t>
            </a:r>
            <a:r>
              <a:rPr lang="en-US" altLang="en-US" sz="1400" dirty="0"/>
              <a:t>, F. </a:t>
            </a:r>
            <a:r>
              <a:rPr lang="en-US" altLang="en-US" sz="1400" dirty="0" err="1"/>
              <a:t>Naqvi,T</a:t>
            </a:r>
            <a:r>
              <a:rPr lang="en-US" altLang="en-US" sz="1400" dirty="0"/>
              <a:t>. </a:t>
            </a:r>
            <a:r>
              <a:rPr lang="en-US" altLang="en-US" sz="1400" dirty="0" err="1"/>
              <a:t>Pissulla,D</a:t>
            </a:r>
            <a:r>
              <a:rPr lang="en-US" altLang="en-US" sz="1400" dirty="0"/>
              <a:t>. </a:t>
            </a:r>
            <a:r>
              <a:rPr lang="en-US" altLang="en-US" sz="1400" dirty="0" err="1"/>
              <a:t>Rudolph,R</a:t>
            </a:r>
            <a:r>
              <a:rPr lang="en-US" altLang="en-US" sz="1400" dirty="0"/>
              <a:t>. </a:t>
            </a:r>
            <a:r>
              <a:rPr lang="en-US" altLang="en-US" sz="1400" dirty="0" err="1"/>
              <a:t>Hoischen</a:t>
            </a:r>
            <a:r>
              <a:rPr lang="en-US" altLang="en-US" sz="1400" dirty="0"/>
              <a:t>, P.R.P. Allegro, </a:t>
            </a:r>
            <a:r>
              <a:rPr lang="en-US" altLang="en-US" sz="1400" dirty="0" err="1"/>
              <a:t>R.V.Ribas</a:t>
            </a:r>
            <a:r>
              <a:rPr lang="en-US" altLang="en-US" sz="1400" dirty="0"/>
              <a:t>, and the </a:t>
            </a:r>
            <a:r>
              <a:rPr lang="en-US" altLang="en-US" b="1" dirty="0">
                <a:solidFill>
                  <a:srgbClr val="000000"/>
                </a:solidFill>
              </a:rPr>
              <a:t>Rising collaboration</a:t>
            </a:r>
          </a:p>
          <a:p>
            <a:pPr eaLnBrk="1" hangingPunct="1"/>
            <a:endParaRPr lang="en-US" altLang="en-US" sz="1400" dirty="0"/>
          </a:p>
          <a:p>
            <a:pPr algn="ctr" eaLnBrk="1" hangingPunct="1"/>
            <a:r>
              <a:rPr lang="en-US" altLang="en-US" sz="1600" i="1" dirty="0" err="1"/>
              <a:t>Università</a:t>
            </a:r>
            <a:r>
              <a:rPr lang="en-US" altLang="en-US" sz="1600" i="1" dirty="0"/>
              <a:t> di </a:t>
            </a:r>
            <a:r>
              <a:rPr lang="en-US" altLang="en-US" sz="1600" i="1" dirty="0" err="1"/>
              <a:t>Padova</a:t>
            </a:r>
            <a:r>
              <a:rPr lang="en-US" altLang="en-US" sz="1600" i="1" dirty="0"/>
              <a:t> e INFN </a:t>
            </a:r>
            <a:r>
              <a:rPr lang="en-US" altLang="en-US" sz="1600" i="1" dirty="0" err="1"/>
              <a:t>sezione</a:t>
            </a:r>
            <a:r>
              <a:rPr lang="en-US" altLang="en-US" sz="1600" i="1" dirty="0"/>
              <a:t> di </a:t>
            </a:r>
            <a:r>
              <a:rPr lang="en-US" altLang="en-US" sz="1600" i="1" dirty="0" err="1"/>
              <a:t>Padova</a:t>
            </a:r>
            <a:r>
              <a:rPr lang="en-US" altLang="en-US" sz="1600" i="1" dirty="0"/>
              <a:t>, </a:t>
            </a:r>
            <a:r>
              <a:rPr lang="en-US" altLang="en-US" sz="1600" i="1" dirty="0" err="1"/>
              <a:t>Padova</a:t>
            </a:r>
            <a:r>
              <a:rPr lang="en-US" altLang="en-US" sz="1600" i="1" dirty="0"/>
              <a:t>, I; INFN-LNL, </a:t>
            </a:r>
            <a:r>
              <a:rPr lang="en-US" altLang="en-US" sz="1600" i="1" dirty="0" err="1"/>
              <a:t>Legnaro</a:t>
            </a:r>
            <a:r>
              <a:rPr lang="en-US" altLang="en-US" sz="1600" i="1" dirty="0"/>
              <a:t> (</a:t>
            </a:r>
            <a:r>
              <a:rPr lang="en-US" altLang="en-US" sz="1600" i="1" dirty="0" err="1"/>
              <a:t>Pd</a:t>
            </a:r>
            <a:r>
              <a:rPr lang="en-US" altLang="en-US" sz="1600" i="1" dirty="0"/>
              <a:t>), I; </a:t>
            </a:r>
          </a:p>
          <a:p>
            <a:pPr algn="ctr" eaLnBrk="1" hangingPunct="1"/>
            <a:r>
              <a:rPr lang="en-US" altLang="en-US" sz="1600" i="1" dirty="0" err="1"/>
              <a:t>Università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degli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Studi</a:t>
            </a:r>
            <a:r>
              <a:rPr lang="en-US" altLang="en-US" sz="1600" i="1" dirty="0"/>
              <a:t> e INFN </a:t>
            </a:r>
            <a:r>
              <a:rPr lang="en-US" altLang="en-US" sz="1600" i="1" dirty="0" err="1"/>
              <a:t>sezione</a:t>
            </a:r>
            <a:r>
              <a:rPr lang="en-US" altLang="en-US" sz="1600" i="1" dirty="0"/>
              <a:t> di Milano, Milano, I; University of the West of Scotland, Paisley, UK;  GSI, Darmstadt, D;  Univ. Of Brighton, Brighton, UK;  IFIC, Valencia, E; University of Warsaw, Warsaw, Pl; </a:t>
            </a:r>
            <a:r>
              <a:rPr lang="en-US" altLang="en-US" sz="1600" i="1" dirty="0" err="1"/>
              <a:t>Universiy</a:t>
            </a:r>
            <a:r>
              <a:rPr lang="en-US" altLang="en-US" sz="1600" i="1" dirty="0"/>
              <a:t> of Surrey, Guildford, UK; TU Munich, Munich, D; University of Santiago de </a:t>
            </a:r>
            <a:r>
              <a:rPr lang="en-US" altLang="en-US" sz="1600" i="1" dirty="0" err="1"/>
              <a:t>Compostela</a:t>
            </a:r>
            <a:r>
              <a:rPr lang="en-US" altLang="en-US" sz="1600" i="1" dirty="0"/>
              <a:t>, S. de </a:t>
            </a:r>
            <a:r>
              <a:rPr lang="en-US" altLang="en-US" sz="1600" i="1" dirty="0" err="1"/>
              <a:t>Compostela</a:t>
            </a:r>
            <a:r>
              <a:rPr lang="en-US" altLang="en-US" sz="1600" i="1" dirty="0"/>
              <a:t>, E;  Univ. Of Salamanca, Salamanca, E; Univ. of Delhi, Delhi, IND;   IKP </a:t>
            </a:r>
            <a:r>
              <a:rPr lang="en-US" altLang="en-US" sz="1600" i="1" dirty="0" err="1"/>
              <a:t>Koeln</a:t>
            </a:r>
            <a:r>
              <a:rPr lang="en-US" altLang="en-US" sz="1600" i="1" dirty="0"/>
              <a:t>, </a:t>
            </a:r>
            <a:r>
              <a:rPr lang="en-US" altLang="en-US" sz="1600" i="1" dirty="0" err="1"/>
              <a:t>Koeln</a:t>
            </a:r>
            <a:r>
              <a:rPr lang="en-US" altLang="en-US" sz="1600" i="1" dirty="0"/>
              <a:t>, D;  Lund University, Lund, S;  Univ. Of Sao Paulo, Sao Paulo, Br;  ATOMKI, Debrecen, H.</a:t>
            </a:r>
          </a:p>
        </p:txBody>
      </p:sp>
      <p:sp>
        <p:nvSpPr>
          <p:cNvPr id="19459" name="Title 1"/>
          <p:cNvSpPr txBox="1">
            <a:spLocks/>
          </p:cNvSpPr>
          <p:nvPr/>
        </p:nvSpPr>
        <p:spPr bwMode="auto">
          <a:xfrm>
            <a:off x="684213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3600">
                <a:solidFill>
                  <a:schemeClr val="tx2"/>
                </a:solidFill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350719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prietario\Desktop\DOTTORATO\pres_tesi_dott\id_plot_bell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7865" r="9704" b="7905"/>
          <a:stretch/>
        </p:blipFill>
        <p:spPr bwMode="auto">
          <a:xfrm>
            <a:off x="2055900" y="1988840"/>
            <a:ext cx="493677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roprietario\Desktop\DOTTORATO\pres_tesi_dott\213Pb_dQ0_gatemul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5001" r="2460" b="2062"/>
          <a:stretch/>
        </p:blipFill>
        <p:spPr bwMode="auto">
          <a:xfrm>
            <a:off x="0" y="1390773"/>
            <a:ext cx="3024318" cy="17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685800" y="26035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 glimpse of the other results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" name="Picture 3" descr="C:\Users\proprietario\Desktop\DOTTORATO\pres_tesi_dott\217Bi_gatemult_dQ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r="6314" b="3339"/>
          <a:stretch/>
        </p:blipFill>
        <p:spPr bwMode="auto">
          <a:xfrm>
            <a:off x="6073197" y="1246607"/>
            <a:ext cx="307080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e 5"/>
          <p:cNvSpPr/>
          <p:nvPr/>
        </p:nvSpPr>
        <p:spPr>
          <a:xfrm>
            <a:off x="3743908" y="3336832"/>
            <a:ext cx="360040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orma 9"/>
          <p:cNvSpPr/>
          <p:nvPr/>
        </p:nvSpPr>
        <p:spPr>
          <a:xfrm rot="18834437" flipV="1">
            <a:off x="4837180" y="2681149"/>
            <a:ext cx="1412411" cy="537446"/>
          </a:xfrm>
          <a:prstGeom prst="swooshArrow">
            <a:avLst>
              <a:gd name="adj1" fmla="val 19219"/>
              <a:gd name="adj2" fmla="val 31370"/>
            </a:avLst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69000">
                <a:srgbClr val="FF0000"/>
              </a:gs>
              <a:gs pos="100000">
                <a:srgbClr val="FF8200"/>
              </a:gs>
            </a:gsLst>
            <a:lin ang="16200000" scaled="0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Ovale 10"/>
          <p:cNvSpPr/>
          <p:nvPr/>
        </p:nvSpPr>
        <p:spPr>
          <a:xfrm>
            <a:off x="4403754" y="3164718"/>
            <a:ext cx="360040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orma 11"/>
          <p:cNvSpPr/>
          <p:nvPr/>
        </p:nvSpPr>
        <p:spPr>
          <a:xfrm rot="12029825" flipV="1">
            <a:off x="2533155" y="2552679"/>
            <a:ext cx="1412411" cy="537446"/>
          </a:xfrm>
          <a:prstGeom prst="swooshArrow">
            <a:avLst>
              <a:gd name="adj1" fmla="val 17880"/>
              <a:gd name="adj2" fmla="val 31370"/>
            </a:avLst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69000">
                <a:srgbClr val="FF0000"/>
              </a:gs>
              <a:gs pos="100000">
                <a:srgbClr val="FF8200"/>
              </a:gs>
            </a:gsLst>
            <a:lin ang="16200000" scaled="0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Ovale 12"/>
          <p:cNvSpPr/>
          <p:nvPr/>
        </p:nvSpPr>
        <p:spPr>
          <a:xfrm>
            <a:off x="4763794" y="3761274"/>
            <a:ext cx="360040" cy="2171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 descr="C:\Users\proprietario\Desktop\DOTTORATO\pres_tesi_dott\210Hg_gatemult_dQ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341" y="4671526"/>
            <a:ext cx="3285948" cy="22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e 15"/>
          <p:cNvSpPr/>
          <p:nvPr/>
        </p:nvSpPr>
        <p:spPr>
          <a:xfrm>
            <a:off x="4038587" y="3552856"/>
            <a:ext cx="360040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8" name="Picture 4" descr="C:\Users\proprietario\Desktop\DOTTORATO\pres_tesi_dott\211Tl_gatemult_dQ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t="10934" r="9391" b="4215"/>
          <a:stretch/>
        </p:blipFill>
        <p:spPr bwMode="auto">
          <a:xfrm>
            <a:off x="0" y="3594868"/>
            <a:ext cx="2909202" cy="215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rma 17"/>
          <p:cNvSpPr/>
          <p:nvPr/>
        </p:nvSpPr>
        <p:spPr>
          <a:xfrm rot="7870721" flipV="1">
            <a:off x="2632416" y="3818478"/>
            <a:ext cx="1412411" cy="537446"/>
          </a:xfrm>
          <a:prstGeom prst="swooshArrow">
            <a:avLst>
              <a:gd name="adj1" fmla="val 19219"/>
              <a:gd name="adj2" fmla="val 31370"/>
            </a:avLst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69000">
                <a:srgbClr val="FF0000"/>
              </a:gs>
              <a:gs pos="100000">
                <a:srgbClr val="FF8200"/>
              </a:gs>
            </a:gsLst>
            <a:lin ang="16200000" scaled="0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orma 14"/>
          <p:cNvSpPr/>
          <p:nvPr/>
        </p:nvSpPr>
        <p:spPr>
          <a:xfrm rot="5133323" flipV="1">
            <a:off x="4122485" y="4161534"/>
            <a:ext cx="857692" cy="550770"/>
          </a:xfrm>
          <a:prstGeom prst="swooshArrow">
            <a:avLst>
              <a:gd name="adj1" fmla="val 19219"/>
              <a:gd name="adj2" fmla="val 31370"/>
            </a:avLst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69000">
                <a:srgbClr val="FF0000"/>
              </a:gs>
              <a:gs pos="100000">
                <a:srgbClr val="FF8200"/>
              </a:gs>
            </a:gsLst>
            <a:lin ang="16200000" scaled="0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Ovale 19"/>
          <p:cNvSpPr/>
          <p:nvPr/>
        </p:nvSpPr>
        <p:spPr>
          <a:xfrm>
            <a:off x="4943814" y="3542949"/>
            <a:ext cx="360040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3" descr="C:\Users\proprietario\Desktop\DOTTORATO\pres_tesi_dott\213Tl_gatemult_dQ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39" y="4106757"/>
            <a:ext cx="2937161" cy="21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rma 20"/>
          <p:cNvSpPr/>
          <p:nvPr/>
        </p:nvSpPr>
        <p:spPr>
          <a:xfrm rot="485337" flipV="1">
            <a:off x="5210342" y="3813488"/>
            <a:ext cx="1246394" cy="550770"/>
          </a:xfrm>
          <a:prstGeom prst="swooshArrow">
            <a:avLst>
              <a:gd name="adj1" fmla="val 19219"/>
              <a:gd name="adj2" fmla="val 31370"/>
            </a:avLst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69000">
                <a:srgbClr val="FF0000"/>
              </a:gs>
              <a:gs pos="100000">
                <a:srgbClr val="FF8200"/>
              </a:gs>
            </a:gsLst>
            <a:lin ang="16200000" scaled="0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688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83568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The nuclear shell model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355976" y="2363315"/>
            <a:ext cx="4320479" cy="2520276"/>
          </a:xfrm>
          <a:prstGeom prst="rect">
            <a:avLst/>
          </a:prstGeom>
          <a:gradFill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 lIns="82902" tIns="41451" rIns="82902" bIns="4145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2175"/>
              </a:lnSpc>
              <a:spcBef>
                <a:spcPct val="50000"/>
              </a:spcBef>
              <a:defRPr/>
            </a:pPr>
            <a:r>
              <a:rPr lang="it-IT" sz="2000" dirty="0" err="1" smtClean="0">
                <a:cs typeface="Arial" pitchFamily="34" charset="0"/>
              </a:rPr>
              <a:t>Main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tenets</a:t>
            </a:r>
            <a:r>
              <a:rPr lang="it-IT" sz="2000" dirty="0" smtClean="0">
                <a:cs typeface="Arial" pitchFamily="34" charset="0"/>
              </a:rPr>
              <a:t> of </a:t>
            </a:r>
            <a:r>
              <a:rPr lang="it-IT" sz="2000" dirty="0" err="1" smtClean="0">
                <a:cs typeface="Arial" pitchFamily="34" charset="0"/>
              </a:rPr>
              <a:t>shell</a:t>
            </a:r>
            <a:r>
              <a:rPr lang="it-IT" sz="2000" dirty="0" smtClean="0">
                <a:cs typeface="Arial" pitchFamily="34" charset="0"/>
              </a:rPr>
              <a:t> model:</a:t>
            </a:r>
          </a:p>
          <a:p>
            <a:pPr marL="342900" indent="-342900" eaLnBrk="1" hangingPunct="1">
              <a:lnSpc>
                <a:spcPts val="2175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it-IT" sz="2000" dirty="0" err="1" smtClean="0">
                <a:cs typeface="Arial" pitchFamily="34" charset="0"/>
              </a:rPr>
              <a:t>Atomic-like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shell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orbits</a:t>
            </a:r>
            <a:r>
              <a:rPr lang="it-IT" sz="2000" dirty="0" smtClean="0">
                <a:cs typeface="Arial" pitchFamily="34" charset="0"/>
              </a:rPr>
              <a:t> for the </a:t>
            </a:r>
            <a:r>
              <a:rPr lang="it-IT" sz="2000" dirty="0" err="1" smtClean="0">
                <a:cs typeface="Arial" pitchFamily="34" charset="0"/>
              </a:rPr>
              <a:t>nucleons</a:t>
            </a:r>
            <a:endParaRPr lang="it-IT" sz="20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ts val="2175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it-IT" sz="2000" dirty="0" smtClean="0">
                <a:cs typeface="Arial" pitchFamily="34" charset="0"/>
              </a:rPr>
              <a:t>Magic </a:t>
            </a:r>
            <a:r>
              <a:rPr lang="it-IT" sz="2000" dirty="0" err="1" smtClean="0">
                <a:cs typeface="Arial" pitchFamily="34" charset="0"/>
              </a:rPr>
              <a:t>numbers</a:t>
            </a:r>
            <a:endParaRPr lang="it-IT" sz="20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ts val="2175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it-IT" sz="2000" dirty="0" smtClean="0">
                <a:cs typeface="Arial" pitchFamily="34" charset="0"/>
              </a:rPr>
              <a:t>Central </a:t>
            </a:r>
            <a:r>
              <a:rPr lang="it-IT" sz="2000" dirty="0" err="1" smtClean="0">
                <a:cs typeface="Arial" pitchFamily="34" charset="0"/>
              </a:rPr>
              <a:t>mean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field</a:t>
            </a:r>
            <a:r>
              <a:rPr lang="it-IT" sz="2000" dirty="0" smtClean="0">
                <a:cs typeface="Arial" pitchFamily="34" charset="0"/>
              </a:rPr>
              <a:t> (3d </a:t>
            </a:r>
            <a:r>
              <a:rPr lang="it-IT" sz="2000" dirty="0" err="1" smtClean="0">
                <a:cs typeface="Arial" pitchFamily="34" charset="0"/>
              </a:rPr>
              <a:t>harmonic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oscillator</a:t>
            </a:r>
            <a:r>
              <a:rPr lang="it-IT" sz="2000" dirty="0" smtClean="0">
                <a:cs typeface="Arial" pitchFamily="34" charset="0"/>
              </a:rPr>
              <a:t> + SO) and a </a:t>
            </a:r>
            <a:r>
              <a:rPr lang="it-IT" sz="2000" dirty="0" err="1" smtClean="0">
                <a:cs typeface="Arial" pitchFamily="34" charset="0"/>
              </a:rPr>
              <a:t>residual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two</a:t>
            </a:r>
            <a:r>
              <a:rPr lang="it-IT" sz="2000" dirty="0" smtClean="0">
                <a:cs typeface="Arial" pitchFamily="34" charset="0"/>
              </a:rPr>
              <a:t>-body </a:t>
            </a:r>
            <a:r>
              <a:rPr lang="it-IT" sz="2000" dirty="0" err="1" smtClean="0">
                <a:cs typeface="Arial" pitchFamily="34" charset="0"/>
              </a:rPr>
              <a:t>interaction</a:t>
            </a:r>
            <a:endParaRPr lang="it-IT" sz="2000" dirty="0" smtClean="0">
              <a:cs typeface="Arial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t="6221" r="7315" b="6030"/>
          <a:stretch>
            <a:fillRect/>
          </a:stretch>
        </p:blipFill>
        <p:spPr bwMode="auto">
          <a:xfrm>
            <a:off x="335608" y="1232792"/>
            <a:ext cx="3732336" cy="478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0" y="5962337"/>
            <a:ext cx="4656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It </a:t>
            </a:r>
            <a:r>
              <a:rPr lang="en-US" sz="1200" dirty="0"/>
              <a:t>appeared difficult </a:t>
            </a:r>
            <a:r>
              <a:rPr lang="en-US" sz="1200" dirty="0" smtClean="0"/>
              <a:t>to define </a:t>
            </a:r>
            <a:r>
              <a:rPr lang="en-US" sz="1200" dirty="0"/>
              <a:t>what one should </a:t>
            </a:r>
            <a:r>
              <a:rPr lang="en-US" sz="1200" dirty="0" smtClean="0"/>
              <a:t> understand </a:t>
            </a:r>
            <a:r>
              <a:rPr lang="en-US" sz="1200" dirty="0"/>
              <a:t>by first principles in a field of </a:t>
            </a:r>
            <a:r>
              <a:rPr lang="en-US" sz="1200" dirty="0" smtClean="0"/>
              <a:t>knowledge where </a:t>
            </a:r>
            <a:r>
              <a:rPr lang="en-US" sz="1200" dirty="0"/>
              <a:t>our starting point is empirical evidence of different kinds, which </a:t>
            </a:r>
            <a:r>
              <a:rPr lang="en-US" sz="1200" dirty="0" smtClean="0"/>
              <a:t>is not </a:t>
            </a:r>
            <a:r>
              <a:rPr lang="en-US" sz="1200" dirty="0"/>
              <a:t>directly </a:t>
            </a:r>
            <a:r>
              <a:rPr lang="en-US" sz="1200" dirty="0" smtClean="0"/>
              <a:t>combinable. N. Bohr, 1952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400476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:\Users\proprietario\Desktop\DOTTORATO\pres_tesi_dott\214Pb_coin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1785"/>
            <a:ext cx="5508104" cy="402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808958" y="18197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l-GR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γγ</a:t>
            </a:r>
            <a:r>
              <a:rPr lang="it-IT" sz="3600" dirty="0" smtClean="0">
                <a:solidFill>
                  <a:schemeClr val="tx2"/>
                </a:solidFill>
              </a:rPr>
              <a:t> </a:t>
            </a:r>
            <a:r>
              <a:rPr lang="it-IT" sz="3600" dirty="0" err="1" smtClean="0">
                <a:solidFill>
                  <a:schemeClr val="tx2"/>
                </a:solidFill>
              </a:rPr>
              <a:t>coincidences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499991" y="1221314"/>
            <a:ext cx="1640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baseline="30000" dirty="0" smtClean="0"/>
              <a:t>214</a:t>
            </a:r>
            <a:r>
              <a:rPr lang="it-IT" sz="3200" b="1" dirty="0" smtClean="0"/>
              <a:t>Pb</a:t>
            </a:r>
            <a:endParaRPr lang="it-IT" sz="3200" b="1" dirty="0"/>
          </a:p>
        </p:txBody>
      </p:sp>
      <p:pic>
        <p:nvPicPr>
          <p:cNvPr id="9" name="Picture 19" descr="C:\Users\proprietario\Desktop\214Pb_ex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91565"/>
            <a:ext cx="228282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23728" y="6021288"/>
            <a:ext cx="5679996" cy="647969"/>
          </a:xfrm>
          <a:prstGeom prst="rect">
            <a:avLst/>
          </a:prstGeom>
          <a:solidFill>
            <a:schemeClr val="accent1"/>
          </a:solidFill>
          <a:ln w="38100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 lIns="82902" tIns="41451" rIns="82902" bIns="4145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2175"/>
              </a:lnSpc>
              <a:spcBef>
                <a:spcPct val="50000"/>
              </a:spcBef>
              <a:defRPr/>
            </a:pPr>
            <a:r>
              <a:rPr lang="it-IT" sz="2000" dirty="0" smtClean="0">
                <a:cs typeface="Arial" pitchFamily="34" charset="0"/>
              </a:rPr>
              <a:t>The 8</a:t>
            </a:r>
            <a:r>
              <a:rPr lang="it-IT" sz="2000" baseline="30000" dirty="0" smtClean="0">
                <a:cs typeface="Arial" pitchFamily="34" charset="0"/>
              </a:rPr>
              <a:t>+</a:t>
            </a:r>
            <a:r>
              <a:rPr lang="it-IT" sz="2000" dirty="0" smtClean="0">
                <a:cs typeface="Arial" pitchFamily="34" charset="0"/>
              </a:rPr>
              <a:t>→6</a:t>
            </a:r>
            <a:r>
              <a:rPr lang="it-IT" sz="2000" baseline="30000" dirty="0" smtClean="0">
                <a:cs typeface="Arial" pitchFamily="34" charset="0"/>
              </a:rPr>
              <a:t>+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transition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is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not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observed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because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fully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converted</a:t>
            </a:r>
            <a:r>
              <a:rPr lang="it-IT" sz="2000" dirty="0" smtClean="0">
                <a:cs typeface="Arial" pitchFamily="34" charset="0"/>
              </a:rPr>
              <a:t> with </a:t>
            </a:r>
            <a:r>
              <a:rPr lang="it-IT" sz="2000" dirty="0" err="1" smtClean="0">
                <a:cs typeface="Arial" pitchFamily="34" charset="0"/>
              </a:rPr>
              <a:t>atomic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electrons</a:t>
            </a:r>
            <a:r>
              <a:rPr lang="it-IT" sz="2000" dirty="0" smtClean="0">
                <a:cs typeface="Arial" pitchFamily="34" charset="0"/>
              </a:rPr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181464" y="180178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6.2(3) </a:t>
            </a:r>
            <a:r>
              <a:rPr lang="el-GR" dirty="0" smtClean="0"/>
              <a:t>μ</a:t>
            </a:r>
            <a:r>
              <a:rPr lang="it-IT" dirty="0" smtClean="0"/>
              <a:t>s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779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6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85800" y="26035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</a:rPr>
              <a:t>   </a:t>
            </a:r>
            <a:r>
              <a:rPr lang="en-US" sz="3600" dirty="0" smtClean="0">
                <a:solidFill>
                  <a:schemeClr val="tx2"/>
                </a:solidFill>
              </a:rPr>
              <a:t>Mercury isotopes (II): </a:t>
            </a:r>
            <a:r>
              <a:rPr lang="en-US" sz="3600" baseline="30000" dirty="0" smtClean="0">
                <a:solidFill>
                  <a:schemeClr val="tx2"/>
                </a:solidFill>
              </a:rPr>
              <a:t>210</a:t>
            </a:r>
            <a:r>
              <a:rPr lang="en-US" sz="3600" dirty="0" smtClean="0">
                <a:solidFill>
                  <a:schemeClr val="tx2"/>
                </a:solidFill>
              </a:rPr>
              <a:t>Hg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3" name="Segnaposto contenuto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9360" r="8130" b="3918"/>
          <a:stretch/>
        </p:blipFill>
        <p:spPr>
          <a:xfrm>
            <a:off x="1" y="1268760"/>
            <a:ext cx="5724127" cy="4752528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593208"/>
              </p:ext>
            </p:extLst>
          </p:nvPr>
        </p:nvGraphicFramePr>
        <p:xfrm>
          <a:off x="5868144" y="1387650"/>
          <a:ext cx="2880320" cy="1523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440160"/>
              </a:tblGrid>
              <a:tr h="236538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Area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corrected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/>
                </a:tc>
              </a:tr>
              <a:tr h="236538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553</a:t>
                      </a:r>
                      <a:endParaRPr lang="it-IT" sz="14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12 (4)</a:t>
                      </a:r>
                      <a:endParaRPr lang="it-IT" sz="1400" dirty="0"/>
                    </a:p>
                  </a:txBody>
                  <a:tcPr marT="45713" marB="45713"/>
                </a:tc>
              </a:tr>
              <a:tr h="236538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643</a:t>
                      </a:r>
                      <a:endParaRPr lang="it-IT" sz="14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49 (8)</a:t>
                      </a:r>
                      <a:endParaRPr lang="it-IT" sz="1400" dirty="0"/>
                    </a:p>
                  </a:txBody>
                  <a:tcPr marT="45713" marB="45713"/>
                </a:tc>
              </a:tr>
              <a:tr h="204908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663</a:t>
                      </a:r>
                      <a:endParaRPr lang="it-IT" sz="14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28 (7)</a:t>
                      </a:r>
                      <a:endParaRPr lang="it-IT" sz="1400" dirty="0"/>
                    </a:p>
                  </a:txBody>
                  <a:tcPr marT="45713" marB="45713"/>
                </a:tc>
              </a:tr>
              <a:tr h="236538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170</a:t>
                      </a:r>
                      <a:endParaRPr lang="it-IT" sz="14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13 (7)</a:t>
                      </a:r>
                      <a:endParaRPr lang="it-IT" sz="1400" dirty="0"/>
                    </a:p>
                  </a:txBody>
                  <a:tcPr marT="45713" marB="45713"/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2267744" y="138765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Helvetica-Normal" pitchFamily="2" charset="0"/>
              </a:rPr>
              <a:t>Δ</a:t>
            </a:r>
            <a:r>
              <a:rPr lang="it-IT" sz="1600" dirty="0" smtClean="0">
                <a:latin typeface="Helvetica-Normal" pitchFamily="2" charset="0"/>
              </a:rPr>
              <a:t>t = 0.12 – 5.50 </a:t>
            </a:r>
            <a:r>
              <a:rPr lang="el-GR" sz="1600" dirty="0" smtClean="0">
                <a:latin typeface="Helvetica-Normal" pitchFamily="2" charset="0"/>
              </a:rPr>
              <a:t>μ</a:t>
            </a:r>
            <a:r>
              <a:rPr lang="it-IT" sz="1600" dirty="0" smtClean="0">
                <a:latin typeface="Helvetica-Normal" pitchFamily="2" charset="0"/>
              </a:rPr>
              <a:t>s</a:t>
            </a:r>
            <a:endParaRPr lang="it-IT" sz="1600" dirty="0">
              <a:latin typeface="Helvetica-Normal" pitchFamily="2" charset="0"/>
            </a:endParaRPr>
          </a:p>
        </p:txBody>
      </p:sp>
      <p:pic>
        <p:nvPicPr>
          <p:cNvPr id="26626" name="Picture 2" descr="C:\Users\proprietario\Desktop\DOTTORATO\pres_tesi_dott\livelli210hg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13" y="3950343"/>
            <a:ext cx="3327203" cy="256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37037" y="6171855"/>
            <a:ext cx="2369872" cy="30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1597" tIns="42431" rIns="81597" bIns="42431">
            <a:spAutoFit/>
          </a:bodyPr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1138"/>
              </a:spcBef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1/2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(553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keV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)=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1.1 (4) </a:t>
            </a:r>
            <a:r>
              <a:rPr lang="el-GR" sz="1400" dirty="0" smtClean="0">
                <a:solidFill>
                  <a:srgbClr val="000000"/>
                </a:solidFill>
                <a:latin typeface="Arial" charset="0"/>
              </a:rPr>
              <a:t>μ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</a:rPr>
              <a:t>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87410" y="6467874"/>
            <a:ext cx="2162607" cy="30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1597" tIns="42431" rIns="81597" bIns="42431">
            <a:spAutoFit/>
          </a:bodyPr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1138"/>
              </a:spcBef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1/2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(643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keV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)=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1.2(1)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ns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548983" y="6181637"/>
            <a:ext cx="2577512" cy="30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1597" tIns="42431" rIns="81597" bIns="42431">
            <a:spAutoFit/>
          </a:bodyPr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2313" algn="l"/>
                <a:tab pos="6216650" algn="l"/>
                <a:tab pos="6630988" algn="l"/>
                <a:tab pos="7045325" algn="l"/>
                <a:tab pos="7459663" algn="l"/>
                <a:tab pos="7875588" algn="l"/>
                <a:tab pos="82899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1138"/>
              </a:spcBef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1/2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(663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keV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)=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1.3(3)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380904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:\Users\proprietario\Desktop\DOTTORATO\pres_tesi_dott\livelli_208H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" y="3978562"/>
            <a:ext cx="4375514" cy="28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685800" y="26035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</a:rPr>
              <a:t>   </a:t>
            </a:r>
            <a:r>
              <a:rPr lang="en-US" sz="3600" dirty="0" smtClean="0">
                <a:solidFill>
                  <a:schemeClr val="tx2"/>
                </a:solidFill>
              </a:rPr>
              <a:t>Mercury isotopes (I)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25602" name="Picture 2" descr="C:\Users\proprietario\Desktop\DOTTORATO\pres_tesi_dott\208Hg_gatemult_dQ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/>
          <a:stretch/>
        </p:blipFill>
        <p:spPr bwMode="auto">
          <a:xfrm>
            <a:off x="144295" y="1247673"/>
            <a:ext cx="4401726" cy="305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proprietario\Desktop\DOTTORATO\pres_tesi_dott\208hg_tau_S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595" y="1309098"/>
            <a:ext cx="2177259" cy="164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proprietario\Desktop\DOTTORATO\pres_tesi_dott\Pagine da PhysRevC.43.602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1" b="1269"/>
          <a:stretch/>
        </p:blipFill>
        <p:spPr bwMode="auto">
          <a:xfrm>
            <a:off x="5437078" y="3050876"/>
            <a:ext cx="3315347" cy="376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508105" y="3085798"/>
            <a:ext cx="1440160" cy="7130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110536" y="4496168"/>
            <a:ext cx="1786819" cy="1844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5175708" y="3900350"/>
            <a:ext cx="12148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Z = 82</a:t>
            </a:r>
          </a:p>
          <a:p>
            <a:pPr algn="ctr"/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614547" y="3908797"/>
            <a:ext cx="12623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N = 126</a:t>
            </a:r>
          </a:p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8308535" y="2935414"/>
            <a:ext cx="430486" cy="2309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 rot="16200000">
            <a:off x="3946062" y="5017941"/>
            <a:ext cx="2183226" cy="46166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txBody>
          <a:bodyPr wrap="none" rtlCol="0">
            <a:spAutoFit/>
          </a:bodyPr>
          <a:lstStyle/>
          <a:p>
            <a:r>
              <a:rPr lang="it-IT" sz="2400" dirty="0" smtClean="0"/>
              <a:t>Valence </a:t>
            </a:r>
            <a:r>
              <a:rPr lang="it-IT" sz="2400" dirty="0" err="1" smtClean="0"/>
              <a:t>space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66221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685800" y="26035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</a:rPr>
              <a:t>   </a:t>
            </a:r>
            <a:r>
              <a:rPr lang="en-US" sz="3600" dirty="0" smtClean="0">
                <a:solidFill>
                  <a:schemeClr val="tx2"/>
                </a:solidFill>
              </a:rPr>
              <a:t>Bismuth isotopes (I)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22531" name="Picture 3" descr="C:\Users\proprietario\Desktop\DOTTORATO\pres_tesi_dott\217Bi_gatemult_dQ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r="6314" b="3339"/>
          <a:stretch/>
        </p:blipFill>
        <p:spPr bwMode="auto">
          <a:xfrm>
            <a:off x="323527" y="1250280"/>
            <a:ext cx="4248472" cy="278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proprietario\Desktop\DOTTORATO\pres_tesi_dott\217Bi_coin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7" r="6019"/>
          <a:stretch/>
        </p:blipFill>
        <p:spPr bwMode="auto">
          <a:xfrm>
            <a:off x="323527" y="4039737"/>
            <a:ext cx="4248473" cy="26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proprietario\Desktop\DOTTORATO\pres_tesi_dott\217Bi_tau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0"/>
          <a:stretch/>
        </p:blipFill>
        <p:spPr bwMode="auto">
          <a:xfrm>
            <a:off x="4788024" y="1250280"/>
            <a:ext cx="3888432" cy="243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C:\Users\proprietario\Desktop\DOTTORATO\pres_tesi_dott\217Bi_ex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961" y="3722820"/>
            <a:ext cx="2364205" cy="280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71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85800" y="26035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</a:rPr>
              <a:t>   </a:t>
            </a:r>
            <a:r>
              <a:rPr lang="en-US" sz="3600" dirty="0" smtClean="0">
                <a:solidFill>
                  <a:schemeClr val="tx2"/>
                </a:solidFill>
              </a:rPr>
              <a:t>Bismuth isotopes (II)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24578" name="Picture 2" descr="C:\Users\proprietario\Desktop\DOTTORATO\pres_tesi_dott\215217B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73" y="1329783"/>
            <a:ext cx="4997027" cy="20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proprietario\Desktop\DOTTORATO\pres_tesi_dott\211213B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r="4038"/>
          <a:stretch/>
        </p:blipFill>
        <p:spPr bwMode="auto">
          <a:xfrm>
            <a:off x="50990" y="1341323"/>
            <a:ext cx="409598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696502"/>
              </p:ext>
            </p:extLst>
          </p:nvPr>
        </p:nvGraphicFramePr>
        <p:xfrm>
          <a:off x="4146974" y="4725144"/>
          <a:ext cx="4817514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838"/>
                <a:gridCol w="1605838"/>
                <a:gridCol w="160583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Bi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Bi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B(E2; 25/2</a:t>
                      </a:r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→21/2</a:t>
                      </a:r>
                      <a:r>
                        <a:rPr lang="it-IT" strike="noStrike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) EXP.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8 (2) e</a:t>
                      </a:r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fm</a:t>
                      </a:r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4.4 (3.6) e</a:t>
                      </a:r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fm</a:t>
                      </a:r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B(E2; 25/2</a:t>
                      </a:r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→21/2</a:t>
                      </a:r>
                      <a:r>
                        <a:rPr lang="it-IT" strike="noStrike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) KH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92 e</a:t>
                      </a:r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fm</a:t>
                      </a:r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it-IT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1.0 e</a:t>
                      </a:r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fm</a:t>
                      </a:r>
                      <a:r>
                        <a:rPr lang="it-IT" baseline="30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ttangolo 3"/>
          <p:cNvSpPr>
            <a:spLocks noChangeArrowheads="1"/>
          </p:cNvSpPr>
          <p:nvPr/>
        </p:nvSpPr>
        <p:spPr bwMode="auto">
          <a:xfrm>
            <a:off x="5652120" y="4221088"/>
            <a:ext cx="21691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 dirty="0" smtClean="0"/>
              <a:t>e</a:t>
            </a:r>
            <a:r>
              <a:rPr lang="el-GR" sz="2000" b="1" baseline="-25000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it-IT" sz="2000" dirty="0"/>
              <a:t> = </a:t>
            </a:r>
            <a:r>
              <a:rPr lang="it-IT" sz="2000" dirty="0" smtClean="0"/>
              <a:t>0.8, </a:t>
            </a:r>
            <a:r>
              <a:rPr lang="it-IT" sz="2000" dirty="0"/>
              <a:t>e</a:t>
            </a:r>
            <a:r>
              <a:rPr lang="el-GR" sz="2000" b="1" baseline="-25000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l-GR" sz="2000" b="1" baseline="-25000" dirty="0">
                <a:cs typeface="Times New Roman" pitchFamily="18" charset="0"/>
              </a:rPr>
              <a:t> </a:t>
            </a:r>
            <a:r>
              <a:rPr lang="it-IT" sz="2000" b="1" baseline="-25000" dirty="0">
                <a:cs typeface="Times New Roman" pitchFamily="18" charset="0"/>
              </a:rPr>
              <a:t> </a:t>
            </a:r>
            <a:r>
              <a:rPr lang="it-IT" sz="2000" dirty="0"/>
              <a:t>= 1.5 </a:t>
            </a:r>
          </a:p>
        </p:txBody>
      </p:sp>
      <p:pic>
        <p:nvPicPr>
          <p:cNvPr id="24582" name="Picture 6" descr="C:\Users\proprietario\Desktop\DOTTORATO\pres_tesi_dott\Pagine da PhysRevC.43.6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8" y="3789040"/>
            <a:ext cx="3732833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33783" y="6159298"/>
            <a:ext cx="115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Z = 82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699792" y="6149024"/>
            <a:ext cx="115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N = 126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 rot="16200000">
            <a:off x="-845339" y="4858473"/>
            <a:ext cx="2183226" cy="46166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txBody>
          <a:bodyPr wrap="none" rtlCol="0">
            <a:spAutoFit/>
          </a:bodyPr>
          <a:lstStyle/>
          <a:p>
            <a:r>
              <a:rPr lang="it-IT" sz="2400" dirty="0" smtClean="0"/>
              <a:t>Valence </a:t>
            </a:r>
            <a:r>
              <a:rPr lang="it-IT" sz="2400" dirty="0" err="1" smtClean="0"/>
              <a:t>space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09156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:\Users\proprietario\Desktop\DOTTORATO\pres_tesi_dott\oddevenP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8"/>
          <a:stretch/>
        </p:blipFill>
        <p:spPr bwMode="auto">
          <a:xfrm>
            <a:off x="107504" y="4049688"/>
            <a:ext cx="504056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808958" y="18197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baseline="30000" dirty="0" smtClean="0">
                <a:solidFill>
                  <a:schemeClr val="tx2"/>
                </a:solidFill>
              </a:rPr>
              <a:t>213</a:t>
            </a:r>
            <a:r>
              <a:rPr lang="en-US" sz="3600" dirty="0" smtClean="0">
                <a:solidFill>
                  <a:schemeClr val="tx2"/>
                </a:solidFill>
              </a:rPr>
              <a:t>Pb</a:t>
            </a:r>
            <a:r>
              <a:rPr lang="en-US" sz="3600" dirty="0">
                <a:solidFill>
                  <a:schemeClr val="tx2"/>
                </a:solidFill>
              </a:rPr>
              <a:t>: </a:t>
            </a:r>
            <a:r>
              <a:rPr lang="en-US" sz="3600" dirty="0" smtClean="0">
                <a:solidFill>
                  <a:schemeClr val="tx2"/>
                </a:solidFill>
              </a:rPr>
              <a:t>a strange case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28674" name="Picture 2" descr="C:\Users\proprietario\Desktop\DOTTORATO\pres_tesi_dott\213Pb_coin_100ns_all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561" y="1405561"/>
            <a:ext cx="3836232" cy="21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proprietario\Desktop\DOTTORATO\pres_tesi_dott\213Pb_dQ0_gatemul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5001" r="2460" b="2062"/>
          <a:stretch/>
        </p:blipFill>
        <p:spPr bwMode="auto">
          <a:xfrm>
            <a:off x="101033" y="1268761"/>
            <a:ext cx="491052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5520387" y="4437112"/>
            <a:ext cx="3292996" cy="1323439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000" dirty="0" err="1" smtClean="0">
                <a:latin typeface="+mn-lt"/>
              </a:rPr>
              <a:t>What</a:t>
            </a:r>
            <a:r>
              <a:rPr lang="it-IT" sz="2000" dirty="0" smtClean="0">
                <a:latin typeface="+mn-lt"/>
              </a:rPr>
              <a:t> are </a:t>
            </a:r>
            <a:r>
              <a:rPr lang="it-IT" sz="2000" dirty="0" err="1" smtClean="0">
                <a:latin typeface="+mn-lt"/>
              </a:rPr>
              <a:t>we</a:t>
            </a:r>
            <a:r>
              <a:rPr lang="it-IT" sz="2000" dirty="0" smtClean="0">
                <a:latin typeface="+mn-lt"/>
              </a:rPr>
              <a:t> </a:t>
            </a:r>
            <a:r>
              <a:rPr lang="it-IT" sz="2000" dirty="0" err="1" smtClean="0">
                <a:latin typeface="+mn-lt"/>
              </a:rPr>
              <a:t>observing</a:t>
            </a:r>
            <a:r>
              <a:rPr lang="it-IT" sz="2000" dirty="0" smtClean="0">
                <a:latin typeface="+mn-lt"/>
              </a:rPr>
              <a:t> in </a:t>
            </a:r>
            <a:r>
              <a:rPr lang="it-IT" sz="2000" baseline="30000" dirty="0" smtClean="0">
                <a:latin typeface="+mn-lt"/>
              </a:rPr>
              <a:t>213</a:t>
            </a:r>
            <a:r>
              <a:rPr lang="it-IT" sz="2000" dirty="0" smtClean="0">
                <a:latin typeface="+mn-lt"/>
              </a:rPr>
              <a:t>Pb ? More </a:t>
            </a:r>
            <a:r>
              <a:rPr lang="it-IT" sz="2000" dirty="0" err="1" smtClean="0">
                <a:latin typeface="+mn-lt"/>
              </a:rPr>
              <a:t>than</a:t>
            </a:r>
            <a:r>
              <a:rPr lang="it-IT" sz="2000" dirty="0" smtClean="0">
                <a:latin typeface="+mn-lt"/>
              </a:rPr>
              <a:t> </a:t>
            </a:r>
            <a:r>
              <a:rPr lang="it-IT" sz="2000" dirty="0" err="1" smtClean="0">
                <a:latin typeface="+mn-lt"/>
              </a:rPr>
              <a:t>one</a:t>
            </a:r>
            <a:r>
              <a:rPr lang="it-IT" sz="2000" dirty="0" smtClean="0">
                <a:latin typeface="+mn-lt"/>
              </a:rPr>
              <a:t> </a:t>
            </a:r>
            <a:r>
              <a:rPr lang="it-IT" sz="2000" dirty="0" err="1" smtClean="0">
                <a:latin typeface="+mn-lt"/>
              </a:rPr>
              <a:t>isomer</a:t>
            </a:r>
            <a:r>
              <a:rPr lang="it-IT" sz="2000" dirty="0" smtClean="0">
                <a:latin typeface="+mn-lt"/>
              </a:rPr>
              <a:t>, </a:t>
            </a:r>
            <a:r>
              <a:rPr lang="it-IT" sz="2000" dirty="0" err="1" smtClean="0">
                <a:latin typeface="+mn-lt"/>
              </a:rPr>
              <a:t>but</a:t>
            </a:r>
            <a:r>
              <a:rPr lang="it-IT" sz="2000" dirty="0" smtClean="0">
                <a:latin typeface="+mn-lt"/>
              </a:rPr>
              <a:t> </a:t>
            </a:r>
            <a:r>
              <a:rPr lang="it-IT" sz="2000" dirty="0" err="1" smtClean="0">
                <a:latin typeface="+mn-lt"/>
              </a:rPr>
              <a:t>appearantly</a:t>
            </a:r>
            <a:r>
              <a:rPr lang="it-IT" sz="2000" dirty="0" smtClean="0">
                <a:latin typeface="+mn-lt"/>
              </a:rPr>
              <a:t> NOT the </a:t>
            </a:r>
            <a:r>
              <a:rPr lang="it-IT" sz="2000" dirty="0" err="1" smtClean="0">
                <a:latin typeface="+mn-lt"/>
              </a:rPr>
              <a:t>seniority</a:t>
            </a:r>
            <a:r>
              <a:rPr lang="it-IT" sz="2000" dirty="0" smtClean="0">
                <a:latin typeface="+mn-lt"/>
              </a:rPr>
              <a:t> </a:t>
            </a:r>
            <a:r>
              <a:rPr lang="it-IT" sz="2000" dirty="0" err="1" smtClean="0">
                <a:latin typeface="+mn-lt"/>
              </a:rPr>
              <a:t>isomer</a:t>
            </a:r>
            <a:endParaRPr lang="it-IT" sz="2000" baseline="-25000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:\Users\proprietario\Desktop\DOTTORATO\pres_tesi_dott\214Pb_coin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26068"/>
            <a:ext cx="4320480" cy="277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808958" y="18197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l-GR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γγ</a:t>
            </a:r>
            <a:r>
              <a:rPr lang="it-IT" sz="3600" dirty="0" smtClean="0">
                <a:solidFill>
                  <a:schemeClr val="tx2"/>
                </a:solidFill>
              </a:rPr>
              <a:t> </a:t>
            </a:r>
            <a:r>
              <a:rPr lang="it-IT" sz="3600" dirty="0" err="1" smtClean="0">
                <a:solidFill>
                  <a:schemeClr val="tx2"/>
                </a:solidFill>
              </a:rPr>
              <a:t>coincidences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23555" name="Picture 3" descr="C:\Users\proprietario\Desktop\DOTTORATO\pres_tesi_dott\212Pb_coi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" y="1250468"/>
            <a:ext cx="4551850" cy="275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proprietario\Desktop\DOTTORATO\pres_tesi_dott\216Pb_coin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05065"/>
            <a:ext cx="4408538" cy="281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35644" y="1378295"/>
            <a:ext cx="104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aseline="30000" dirty="0" smtClean="0"/>
              <a:t>212</a:t>
            </a:r>
            <a:r>
              <a:rPr lang="it-IT" sz="2400" dirty="0" smtClean="0"/>
              <a:t>Pb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516216" y="1378296"/>
            <a:ext cx="104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aseline="30000" dirty="0" smtClean="0"/>
              <a:t>214</a:t>
            </a:r>
            <a:r>
              <a:rPr lang="it-IT" sz="2400" dirty="0" smtClean="0"/>
              <a:t>Pb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916311" y="4149079"/>
            <a:ext cx="104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aseline="30000" dirty="0" smtClean="0"/>
              <a:t>216</a:t>
            </a:r>
            <a:r>
              <a:rPr lang="it-IT" sz="2400" dirty="0" smtClean="0"/>
              <a:t>Pb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549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11560" y="260648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 Charge state identification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542727" y="1336061"/>
            <a:ext cx="835183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dirty="0">
                <a:latin typeface="+mj-lt"/>
                <a:cs typeface="Times New Roman" pitchFamily="18" charset="0"/>
              </a:rPr>
              <a:t>Formation of many charge states owing to interactions with materials</a:t>
            </a:r>
          </a:p>
          <a:p>
            <a:pPr eaLnBrk="1" hangingPunct="1">
              <a:buFont typeface="Wingdings" pitchFamily="2" charset="2"/>
              <a:buChar char="è"/>
            </a:pPr>
            <a:r>
              <a:rPr lang="en-US" sz="2400" dirty="0">
                <a:latin typeface="+mj-lt"/>
                <a:cs typeface="Times New Roman" pitchFamily="18" charset="0"/>
                <a:sym typeface="Wingdings" pitchFamily="2" charset="2"/>
              </a:rPr>
              <a:t>Isotope identification is more complicated</a:t>
            </a:r>
          </a:p>
          <a:p>
            <a:pPr eaLnBrk="1" hangingPunct="1">
              <a:buFont typeface="Wingdings" pitchFamily="2" charset="2"/>
              <a:buChar char="è"/>
            </a:pPr>
            <a:r>
              <a:rPr lang="en-US" sz="2400" dirty="0">
                <a:latin typeface="+mj-lt"/>
                <a:cs typeface="Times New Roman" pitchFamily="18" charset="0"/>
              </a:rPr>
              <a:t> Need to disentangle nuclei that change their charge state after S2 deg.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latin typeface="+mj-lt"/>
                <a:cs typeface="Times New Roman" pitchFamily="18" charset="0"/>
              </a:rPr>
              <a:t>			(</a:t>
            </a:r>
            <a:r>
              <a:rPr lang="en-US" sz="2400" dirty="0" smtClean="0">
                <a:latin typeface="+mj-lt"/>
                <a:cs typeface="Times New Roman" pitchFamily="18" charset="0"/>
              </a:rPr>
              <a:t>B</a:t>
            </a:r>
            <a:r>
              <a:rPr lang="el-GR" sz="2400" dirty="0" smtClean="0">
                <a:latin typeface="+mj-lt"/>
                <a:cs typeface="Times New Roman" pitchFamily="18" charset="0"/>
              </a:rPr>
              <a:t>ρ</a:t>
            </a:r>
            <a:r>
              <a:rPr lang="en-US" sz="2400" dirty="0" smtClean="0">
                <a:latin typeface="+mj-lt"/>
                <a:cs typeface="Times New Roman" pitchFamily="18" charset="0"/>
              </a:rPr>
              <a:t>)</a:t>
            </a:r>
            <a:r>
              <a:rPr lang="en-US" sz="2400" baseline="-25000" dirty="0" smtClean="0">
                <a:latin typeface="+mj-lt"/>
                <a:cs typeface="Times New Roman" pitchFamily="18" charset="0"/>
              </a:rPr>
              <a:t>TA-S2</a:t>
            </a:r>
            <a:r>
              <a:rPr lang="en-US" sz="2400" dirty="0" smtClean="0">
                <a:latin typeface="+mj-lt"/>
                <a:cs typeface="Times New Roman" pitchFamily="18" charset="0"/>
              </a:rPr>
              <a:t> </a:t>
            </a:r>
            <a:r>
              <a:rPr lang="en-US" sz="2400" dirty="0">
                <a:latin typeface="+mj-lt"/>
                <a:cs typeface="Times New Roman" pitchFamily="18" charset="0"/>
              </a:rPr>
              <a:t>– (</a:t>
            </a:r>
            <a:r>
              <a:rPr lang="en-US" sz="2400" dirty="0" smtClean="0">
                <a:latin typeface="+mj-lt"/>
                <a:cs typeface="Times New Roman" pitchFamily="18" charset="0"/>
              </a:rPr>
              <a:t>B</a:t>
            </a:r>
            <a:r>
              <a:rPr lang="el-GR" sz="2400" dirty="0">
                <a:cs typeface="Times New Roman" pitchFamily="18" charset="0"/>
              </a:rPr>
              <a:t>ρ</a:t>
            </a:r>
            <a:r>
              <a:rPr lang="en-US" sz="2400" dirty="0" smtClean="0">
                <a:latin typeface="+mj-lt"/>
                <a:cs typeface="Times New Roman" pitchFamily="18" charset="0"/>
              </a:rPr>
              <a:t>)</a:t>
            </a:r>
            <a:r>
              <a:rPr lang="en-US" sz="2400" baseline="-25000" dirty="0" smtClean="0">
                <a:latin typeface="+mj-lt"/>
                <a:cs typeface="Times New Roman" pitchFamily="18" charset="0"/>
              </a:rPr>
              <a:t>S2-S4</a:t>
            </a:r>
            <a:endParaRPr lang="en-US" sz="2400" baseline="-25000" dirty="0">
              <a:latin typeface="+mj-lt"/>
              <a:cs typeface="Times New Roman" pitchFamily="18" charset="0"/>
            </a:endParaRPr>
          </a:p>
        </p:txBody>
      </p:sp>
      <p:pic>
        <p:nvPicPr>
          <p:cNvPr id="4" name="Picture 4" descr="215_d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7527" r="9196" b="5690"/>
          <a:stretch>
            <a:fillRect/>
          </a:stretch>
        </p:blipFill>
        <p:spPr bwMode="auto">
          <a:xfrm>
            <a:off x="2613545" y="3634761"/>
            <a:ext cx="3941366" cy="273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738091" y="6403975"/>
            <a:ext cx="1608523" cy="45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b="1" dirty="0" smtClean="0">
                <a:latin typeface="Comic Sans MS" pitchFamily="66" charset="0"/>
              </a:rPr>
              <a:t>B</a:t>
            </a:r>
            <a:r>
              <a:rPr lang="el-GR" sz="2400" dirty="0" smtClean="0">
                <a:cs typeface="Times New Roman" pitchFamily="18" charset="0"/>
              </a:rPr>
              <a:t>ρ</a:t>
            </a:r>
            <a:r>
              <a:rPr lang="en-US" sz="2400" b="1" baseline="-25000" dirty="0" smtClean="0">
                <a:latin typeface="Comic Sans MS" pitchFamily="66" charset="0"/>
              </a:rPr>
              <a:t>1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- </a:t>
            </a:r>
            <a:r>
              <a:rPr lang="en-US" sz="2400" b="1" dirty="0" smtClean="0">
                <a:latin typeface="Comic Sans MS" pitchFamily="66" charset="0"/>
              </a:rPr>
              <a:t>B</a:t>
            </a:r>
            <a:r>
              <a:rPr lang="el-GR" sz="2400" dirty="0" smtClean="0">
                <a:cs typeface="Times New Roman" pitchFamily="18" charset="0"/>
              </a:rPr>
              <a:t>ρ</a:t>
            </a:r>
            <a:r>
              <a:rPr lang="en-US" sz="2400" b="1" baseline="-25000" dirty="0" smtClean="0">
                <a:latin typeface="Comic Sans MS" pitchFamily="66" charset="0"/>
              </a:rPr>
              <a:t>2</a:t>
            </a:r>
            <a:endParaRPr lang="en-US" sz="2400" b="1" baseline="-25000" dirty="0">
              <a:latin typeface="Comic Sans MS" pitchFamily="66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 rot="16200000">
            <a:off x="2063353" y="4885531"/>
            <a:ext cx="3810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b="1" dirty="0">
                <a:latin typeface="Comic Sans MS" pitchFamily="66" charset="0"/>
              </a:rPr>
              <a:t>Z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5772050" y="3883026"/>
            <a:ext cx="1003300" cy="45243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dirty="0">
                <a:latin typeface="Comic Sans MS" pitchFamily="66" charset="0"/>
              </a:rPr>
              <a:t>DQ=0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4795751" y="5075237"/>
            <a:ext cx="1101725" cy="4540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dirty="0">
                <a:latin typeface="Comic Sans MS" pitchFamily="66" charset="0"/>
              </a:rPr>
              <a:t>DQ=+1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3642841" y="4335463"/>
            <a:ext cx="1082675" cy="45243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dirty="0">
                <a:latin typeface="Comic Sans MS" pitchFamily="66" charset="0"/>
              </a:rPr>
              <a:t>DQ=-1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410465" y="3856042"/>
            <a:ext cx="1131887" cy="45243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dirty="0">
                <a:latin typeface="Comic Sans MS" pitchFamily="66" charset="0"/>
              </a:rPr>
              <a:t>DQ=-2</a:t>
            </a:r>
          </a:p>
        </p:txBody>
      </p:sp>
    </p:spTree>
    <p:extLst>
      <p:ext uri="{BB962C8B-B14F-4D97-AF65-F5344CB8AC3E}">
        <p14:creationId xmlns:p14="http://schemas.microsoft.com/office/powerpoint/2010/main" val="243223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 txBox="1">
            <a:spLocks/>
          </p:cNvSpPr>
          <p:nvPr/>
        </p:nvSpPr>
        <p:spPr bwMode="auto">
          <a:xfrm>
            <a:off x="760413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baseline="30000" dirty="0">
                <a:solidFill>
                  <a:schemeClr val="tx2"/>
                </a:solidFill>
              </a:rPr>
              <a:t>238</a:t>
            </a:r>
            <a:r>
              <a:rPr lang="en-US" sz="3600" dirty="0">
                <a:solidFill>
                  <a:schemeClr val="tx2"/>
                </a:solidFill>
              </a:rPr>
              <a:t>U charge-state problem</a:t>
            </a:r>
          </a:p>
        </p:txBody>
      </p:sp>
      <p:pic>
        <p:nvPicPr>
          <p:cNvPr id="21506" name="Picture 2" descr="C:\Users\proprietario\Desktop\DOTTORATO\pres_tesi_dott\S1_te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2355" y="871983"/>
            <a:ext cx="2158774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proprietario\Desktop\DOTTORATO\pres_tesi_dott\S2_tes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67124" y="704971"/>
            <a:ext cx="2142379" cy="41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proprietario\Desktop\DOTTORATO\pres_tesi_dott\NODEG_2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8" y="4202019"/>
            <a:ext cx="4236270" cy="265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419872" y="1196752"/>
            <a:ext cx="2232248" cy="3934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597" tIns="42431" rIns="81597" bIns="42431">
            <a:spAutoFit/>
          </a:bodyPr>
          <a:lstStyle/>
          <a:p>
            <a:pPr defTabSz="414511">
              <a:spcBef>
                <a:spcPts val="1361"/>
              </a:spcBef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Mocadi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simulation</a:t>
            </a:r>
            <a:endParaRPr lang="it-IT" sz="20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419872" y="3827624"/>
            <a:ext cx="2232248" cy="3934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597" tIns="42431" rIns="81597" bIns="42431">
            <a:spAutoFit/>
          </a:bodyPr>
          <a:lstStyle/>
          <a:p>
            <a:pPr defTabSz="414511">
              <a:spcBef>
                <a:spcPts val="1361"/>
              </a:spcBef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LISE++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simulation</a:t>
            </a:r>
            <a:endParaRPr lang="it-IT" sz="20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21509" name="Picture 5" descr="C:\Users\proprietario\Desktop\DOTTORATO\pres_tesi_dott\DEG_2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92" y="4196914"/>
            <a:ext cx="4195588" cy="26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2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54090" y="24809"/>
            <a:ext cx="7848872" cy="108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The nuclear shell </a:t>
            </a:r>
            <a:r>
              <a:rPr lang="en-US" sz="3600" dirty="0" smtClean="0">
                <a:solidFill>
                  <a:schemeClr val="tx2"/>
                </a:solidFill>
              </a:rPr>
              <a:t>model: instructions for use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813668" y="4159489"/>
            <a:ext cx="1997061" cy="172819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2" descr="C:\Users\proprietario\Desktop\DOTTORATO\pres_tesi_dott\livelliSP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79551" y="1947434"/>
            <a:ext cx="51081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499992" y="1384688"/>
            <a:ext cx="4097161" cy="2470959"/>
          </a:xfrm>
          <a:prstGeom prst="rect">
            <a:avLst/>
          </a:prstGeom>
          <a:gradFill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square" lIns="81597" tIns="42431" rIns="81597" bIns="42431">
            <a:spAutoFit/>
          </a:bodyPr>
          <a:lstStyle/>
          <a:p>
            <a:pPr defTabSz="414511">
              <a:spcBef>
                <a:spcPts val="1361"/>
              </a:spcBef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Main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«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ingredients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» of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shell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model:</a:t>
            </a:r>
          </a:p>
          <a:p>
            <a:pPr marL="342900" indent="-342900" defTabSz="414511">
              <a:spcBef>
                <a:spcPts val="1361"/>
              </a:spcBef>
              <a:buFont typeface="Arial" pitchFamily="34" charset="0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Valence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space</a:t>
            </a:r>
            <a:endParaRPr lang="it-IT" sz="20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342900" indent="-342900" defTabSz="414511">
              <a:spcBef>
                <a:spcPts val="1361"/>
              </a:spcBef>
              <a:buFont typeface="Arial" pitchFamily="34" charset="0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Realistic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hamiltonian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renormalized</a:t>
            </a:r>
            <a:endParaRPr lang="it-IT" sz="20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342900" indent="-342900" defTabSz="414511">
              <a:spcBef>
                <a:spcPts val="1361"/>
              </a:spcBef>
              <a:buFont typeface="Arial" pitchFamily="34" charset="0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Shell-model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codes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(Antoine, 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Nathan,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Oxbash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it-IT" sz="2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Nushell</a:t>
            </a:r>
            <a:r>
              <a:rPr lang="it-IT" sz="2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)</a:t>
            </a:r>
            <a:endParaRPr lang="it-IT" sz="20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cxnSp>
        <p:nvCxnSpPr>
          <p:cNvPr id="11" name="Connettore 1 10"/>
          <p:cNvCxnSpPr/>
          <p:nvPr/>
        </p:nvCxnSpPr>
        <p:spPr>
          <a:xfrm flipV="1">
            <a:off x="4813668" y="3932783"/>
            <a:ext cx="0" cy="2271765"/>
          </a:xfrm>
          <a:prstGeom prst="line">
            <a:avLst/>
          </a:prstGeom>
          <a:ln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V="1">
            <a:off x="4381620" y="5876999"/>
            <a:ext cx="2880320" cy="1"/>
          </a:xfrm>
          <a:prstGeom prst="line">
            <a:avLst/>
          </a:prstGeom>
          <a:ln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4813668" y="5036543"/>
            <a:ext cx="998748" cy="8412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5029692" y="520955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</a:t>
            </a:r>
            <a:endParaRPr lang="it-IT" sz="24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037804" y="443683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Q</a:t>
            </a:r>
            <a:endParaRPr lang="it-IT" sz="24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829891" y="4377111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70C0"/>
                </a:solidFill>
              </a:rPr>
              <a:t>Model </a:t>
            </a:r>
            <a:r>
              <a:rPr lang="it-IT" sz="2000" dirty="0" err="1" smtClean="0">
                <a:solidFill>
                  <a:srgbClr val="0070C0"/>
                </a:solidFill>
              </a:rPr>
              <a:t>space</a:t>
            </a:r>
            <a:r>
              <a:rPr lang="it-IT" sz="2000" dirty="0" smtClean="0">
                <a:solidFill>
                  <a:srgbClr val="0070C0"/>
                </a:solidFill>
              </a:rPr>
              <a:t> P</a:t>
            </a:r>
            <a:endParaRPr lang="it-IT" sz="2000" dirty="0">
              <a:solidFill>
                <a:srgbClr val="0070C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829891" y="4746443"/>
            <a:ext cx="2313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FF0000"/>
                </a:solidFill>
              </a:rPr>
              <a:t>Excluded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space</a:t>
            </a:r>
            <a:r>
              <a:rPr lang="it-IT" sz="2000" dirty="0" smtClean="0">
                <a:solidFill>
                  <a:srgbClr val="FF0000"/>
                </a:solidFill>
              </a:rPr>
              <a:t> Q</a:t>
            </a:r>
            <a:endParaRPr lang="it-IT" sz="2000" dirty="0">
              <a:solidFill>
                <a:srgbClr val="FF0000"/>
              </a:solidFill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134858" y="2487759"/>
            <a:ext cx="4157757" cy="4181601"/>
            <a:chOff x="134858" y="2487759"/>
            <a:chExt cx="4157757" cy="4181601"/>
          </a:xfrm>
        </p:grpSpPr>
        <p:sp>
          <p:nvSpPr>
            <p:cNvPr id="19" name="Rettangolo arrotondato 18"/>
            <p:cNvSpPr/>
            <p:nvPr/>
          </p:nvSpPr>
          <p:spPr>
            <a:xfrm>
              <a:off x="143506" y="2492896"/>
              <a:ext cx="4140462" cy="417646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dist="23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0" name="Gruppo 19"/>
            <p:cNvGrpSpPr/>
            <p:nvPr/>
          </p:nvGrpSpPr>
          <p:grpSpPr>
            <a:xfrm>
              <a:off x="395536" y="2487759"/>
              <a:ext cx="3888432" cy="4005094"/>
              <a:chOff x="395536" y="2487759"/>
              <a:chExt cx="3888432" cy="4005094"/>
            </a:xfrm>
          </p:grpSpPr>
          <p:cxnSp>
            <p:nvCxnSpPr>
              <p:cNvPr id="59" name="Connettore 1 58"/>
              <p:cNvCxnSpPr/>
              <p:nvPr/>
            </p:nvCxnSpPr>
            <p:spPr>
              <a:xfrm>
                <a:off x="395536" y="2636912"/>
                <a:ext cx="3672408" cy="3855941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ttore 1 59"/>
              <p:cNvCxnSpPr/>
              <p:nvPr/>
            </p:nvCxnSpPr>
            <p:spPr>
              <a:xfrm>
                <a:off x="1043608" y="2492896"/>
                <a:ext cx="3240360" cy="3443816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ttore 1 60"/>
              <p:cNvCxnSpPr/>
              <p:nvPr/>
            </p:nvCxnSpPr>
            <p:spPr>
              <a:xfrm>
                <a:off x="570896" y="2522934"/>
                <a:ext cx="3569056" cy="3804089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ttore 1 61"/>
              <p:cNvCxnSpPr/>
              <p:nvPr/>
            </p:nvCxnSpPr>
            <p:spPr>
              <a:xfrm>
                <a:off x="801107" y="2508642"/>
                <a:ext cx="3436567" cy="3666792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1 62"/>
              <p:cNvCxnSpPr/>
              <p:nvPr/>
            </p:nvCxnSpPr>
            <p:spPr>
              <a:xfrm>
                <a:off x="1331640" y="2492896"/>
                <a:ext cx="2952328" cy="3144529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1 63"/>
              <p:cNvCxnSpPr/>
              <p:nvPr/>
            </p:nvCxnSpPr>
            <p:spPr>
              <a:xfrm>
                <a:off x="2213737" y="2492896"/>
                <a:ext cx="2070231" cy="2209432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1 64"/>
              <p:cNvCxnSpPr/>
              <p:nvPr/>
            </p:nvCxnSpPr>
            <p:spPr>
              <a:xfrm>
                <a:off x="1903894" y="2487759"/>
                <a:ext cx="2380074" cy="2554951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1 65"/>
              <p:cNvCxnSpPr/>
              <p:nvPr/>
            </p:nvCxnSpPr>
            <p:spPr>
              <a:xfrm>
                <a:off x="1621577" y="2505349"/>
                <a:ext cx="2662391" cy="2828805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ttore 1 66"/>
              <p:cNvCxnSpPr/>
              <p:nvPr/>
            </p:nvCxnSpPr>
            <p:spPr>
              <a:xfrm>
                <a:off x="2539007" y="2492896"/>
                <a:ext cx="1744961" cy="1872208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ttore 1 67"/>
              <p:cNvCxnSpPr/>
              <p:nvPr/>
            </p:nvCxnSpPr>
            <p:spPr>
              <a:xfrm>
                <a:off x="2843808" y="2492896"/>
                <a:ext cx="1440160" cy="1592247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1 68"/>
              <p:cNvCxnSpPr/>
              <p:nvPr/>
            </p:nvCxnSpPr>
            <p:spPr>
              <a:xfrm>
                <a:off x="3093931" y="2492896"/>
                <a:ext cx="1190037" cy="1272338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69"/>
              <p:cNvCxnSpPr/>
              <p:nvPr/>
            </p:nvCxnSpPr>
            <p:spPr>
              <a:xfrm>
                <a:off x="3362582" y="2492896"/>
                <a:ext cx="921386" cy="941551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1 70"/>
              <p:cNvCxnSpPr/>
              <p:nvPr/>
            </p:nvCxnSpPr>
            <p:spPr>
              <a:xfrm>
                <a:off x="3688949" y="2505349"/>
                <a:ext cx="595019" cy="616244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Connettore 1 20"/>
            <p:cNvCxnSpPr/>
            <p:nvPr/>
          </p:nvCxnSpPr>
          <p:spPr>
            <a:xfrm rot="10800000">
              <a:off x="143506" y="3220407"/>
              <a:ext cx="3240360" cy="3443816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 rot="10800000">
              <a:off x="287522" y="2830096"/>
              <a:ext cx="3569056" cy="3804089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 rot="10800000">
              <a:off x="189800" y="2981685"/>
              <a:ext cx="3436567" cy="3666792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 rot="10800000">
              <a:off x="143506" y="3519694"/>
              <a:ext cx="2952328" cy="3144529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/>
          </p:nvCxnSpPr>
          <p:spPr>
            <a:xfrm rot="10800000">
              <a:off x="143506" y="4454791"/>
              <a:ext cx="2070231" cy="2209432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 rot="10800000">
              <a:off x="143506" y="4114409"/>
              <a:ext cx="2380074" cy="2554951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 rot="10800000">
              <a:off x="143506" y="3822965"/>
              <a:ext cx="2662391" cy="2828805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 rot="10800000">
              <a:off x="143506" y="4792015"/>
              <a:ext cx="1744961" cy="1872208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/>
          </p:nvCxnSpPr>
          <p:spPr>
            <a:xfrm rot="10800000">
              <a:off x="143506" y="5071976"/>
              <a:ext cx="1440160" cy="1592247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/>
            <p:cNvCxnSpPr/>
            <p:nvPr/>
          </p:nvCxnSpPr>
          <p:spPr>
            <a:xfrm rot="10800000">
              <a:off x="143506" y="5391885"/>
              <a:ext cx="1190037" cy="1272338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 rot="10800000">
              <a:off x="143506" y="5722672"/>
              <a:ext cx="921386" cy="941551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/>
            <p:cNvCxnSpPr/>
            <p:nvPr/>
          </p:nvCxnSpPr>
          <p:spPr>
            <a:xfrm rot="10800000">
              <a:off x="143506" y="6035526"/>
              <a:ext cx="595019" cy="616244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o 32"/>
            <p:cNvGrpSpPr/>
            <p:nvPr/>
          </p:nvGrpSpPr>
          <p:grpSpPr>
            <a:xfrm rot="16200000">
              <a:off x="193189" y="2440905"/>
              <a:ext cx="3888432" cy="4005094"/>
              <a:chOff x="395536" y="2487759"/>
              <a:chExt cx="3888432" cy="4005094"/>
            </a:xfrm>
          </p:grpSpPr>
          <p:cxnSp>
            <p:nvCxnSpPr>
              <p:cNvPr id="46" name="Connettore 1 45"/>
              <p:cNvCxnSpPr/>
              <p:nvPr/>
            </p:nvCxnSpPr>
            <p:spPr>
              <a:xfrm>
                <a:off x="395536" y="2636912"/>
                <a:ext cx="3672408" cy="3855941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1 46"/>
              <p:cNvCxnSpPr/>
              <p:nvPr/>
            </p:nvCxnSpPr>
            <p:spPr>
              <a:xfrm>
                <a:off x="1043608" y="2492896"/>
                <a:ext cx="3240360" cy="3443816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1 47"/>
              <p:cNvCxnSpPr/>
              <p:nvPr/>
            </p:nvCxnSpPr>
            <p:spPr>
              <a:xfrm>
                <a:off x="570896" y="2522934"/>
                <a:ext cx="3569056" cy="3804089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ttore 1 48"/>
              <p:cNvCxnSpPr/>
              <p:nvPr/>
            </p:nvCxnSpPr>
            <p:spPr>
              <a:xfrm>
                <a:off x="801107" y="2508642"/>
                <a:ext cx="3436567" cy="3666792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ttore 1 49"/>
              <p:cNvCxnSpPr/>
              <p:nvPr/>
            </p:nvCxnSpPr>
            <p:spPr>
              <a:xfrm>
                <a:off x="1331640" y="2492896"/>
                <a:ext cx="2952328" cy="3144529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1 50"/>
              <p:cNvCxnSpPr/>
              <p:nvPr/>
            </p:nvCxnSpPr>
            <p:spPr>
              <a:xfrm>
                <a:off x="2213737" y="2492896"/>
                <a:ext cx="2070231" cy="2209432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1 51"/>
              <p:cNvCxnSpPr/>
              <p:nvPr/>
            </p:nvCxnSpPr>
            <p:spPr>
              <a:xfrm>
                <a:off x="1903894" y="2487759"/>
                <a:ext cx="2380074" cy="2554951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ttore 1 52"/>
              <p:cNvCxnSpPr/>
              <p:nvPr/>
            </p:nvCxnSpPr>
            <p:spPr>
              <a:xfrm>
                <a:off x="1621577" y="2505349"/>
                <a:ext cx="2662391" cy="2828805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ttore 1 53"/>
              <p:cNvCxnSpPr/>
              <p:nvPr/>
            </p:nvCxnSpPr>
            <p:spPr>
              <a:xfrm>
                <a:off x="2539007" y="2492896"/>
                <a:ext cx="1744961" cy="1872208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ttore 1 54"/>
              <p:cNvCxnSpPr/>
              <p:nvPr/>
            </p:nvCxnSpPr>
            <p:spPr>
              <a:xfrm>
                <a:off x="2843808" y="2492896"/>
                <a:ext cx="1440160" cy="1592247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ttore 1 55"/>
              <p:cNvCxnSpPr/>
              <p:nvPr/>
            </p:nvCxnSpPr>
            <p:spPr>
              <a:xfrm>
                <a:off x="3093931" y="2492896"/>
                <a:ext cx="1190037" cy="1272338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ttore 1 56"/>
              <p:cNvCxnSpPr/>
              <p:nvPr/>
            </p:nvCxnSpPr>
            <p:spPr>
              <a:xfrm>
                <a:off x="3362582" y="2492896"/>
                <a:ext cx="921386" cy="941551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ttore 1 57"/>
              <p:cNvCxnSpPr/>
              <p:nvPr/>
            </p:nvCxnSpPr>
            <p:spPr>
              <a:xfrm>
                <a:off x="3688949" y="2505349"/>
                <a:ext cx="595019" cy="616244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none"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Connettore 1 33"/>
            <p:cNvCxnSpPr/>
            <p:nvPr/>
          </p:nvCxnSpPr>
          <p:spPr>
            <a:xfrm rot="5400000">
              <a:off x="945390" y="3309682"/>
              <a:ext cx="3240360" cy="3443816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 rot="5400000">
              <a:off x="570868" y="2821182"/>
              <a:ext cx="3569056" cy="3804089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 rot="5400000">
              <a:off x="720053" y="3053797"/>
              <a:ext cx="3436567" cy="3666792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 rot="5400000">
              <a:off x="1239050" y="3603342"/>
              <a:ext cx="2952328" cy="3144529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 rot="5400000">
              <a:off x="2147647" y="4511939"/>
              <a:ext cx="2070231" cy="2209432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 rot="5400000">
              <a:off x="1825103" y="4184258"/>
              <a:ext cx="2380074" cy="2554951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 rot="5400000">
              <a:off x="1529427" y="3906172"/>
              <a:ext cx="2662391" cy="2828805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 rot="5400000">
              <a:off x="2478894" y="4843186"/>
              <a:ext cx="1744961" cy="1872208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/>
            <p:cNvCxnSpPr/>
            <p:nvPr/>
          </p:nvCxnSpPr>
          <p:spPr>
            <a:xfrm rot="5400000">
              <a:off x="2771275" y="5135567"/>
              <a:ext cx="1440160" cy="1592247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/>
          </p:nvCxnSpPr>
          <p:spPr>
            <a:xfrm rot="5400000">
              <a:off x="3056291" y="5420583"/>
              <a:ext cx="1190037" cy="1272338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 rot="5400000">
              <a:off x="3356010" y="5720302"/>
              <a:ext cx="921386" cy="941551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/>
            <p:cNvCxnSpPr/>
            <p:nvPr/>
          </p:nvCxnSpPr>
          <p:spPr>
            <a:xfrm rot="5400000">
              <a:off x="3669394" y="6046139"/>
              <a:ext cx="595019" cy="616244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  <a:effectLst>
              <a:outerShdw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CasellaDiTesto 71"/>
          <p:cNvSpPr txBox="1"/>
          <p:nvPr/>
        </p:nvSpPr>
        <p:spPr>
          <a:xfrm>
            <a:off x="3253573" y="2182501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N=126</a:t>
            </a:r>
            <a:endParaRPr lang="it-IT" dirty="0"/>
          </a:p>
        </p:txBody>
      </p:sp>
      <p:cxnSp>
        <p:nvCxnSpPr>
          <p:cNvPr id="73" name="Connettore 1 72"/>
          <p:cNvCxnSpPr/>
          <p:nvPr/>
        </p:nvCxnSpPr>
        <p:spPr>
          <a:xfrm>
            <a:off x="1395150" y="2252333"/>
            <a:ext cx="765762" cy="0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1 73"/>
          <p:cNvCxnSpPr/>
          <p:nvPr/>
        </p:nvCxnSpPr>
        <p:spPr>
          <a:xfrm>
            <a:off x="2424923" y="2252333"/>
            <a:ext cx="556331" cy="0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1 74"/>
          <p:cNvCxnSpPr/>
          <p:nvPr/>
        </p:nvCxnSpPr>
        <p:spPr>
          <a:xfrm flipV="1">
            <a:off x="3172898" y="2251753"/>
            <a:ext cx="151907" cy="580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64" y="6061533"/>
            <a:ext cx="2847260" cy="64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0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9" descr="215sett_all_cl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r="9818"/>
          <a:stretch>
            <a:fillRect/>
          </a:stretch>
        </p:blipFill>
        <p:spPr bwMode="auto">
          <a:xfrm>
            <a:off x="1462088" y="2068513"/>
            <a:ext cx="6562725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08063" y="1614488"/>
            <a:ext cx="7577137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97" tIns="42431" rIns="81597" bIns="42431">
            <a:spAutoFit/>
          </a:bodyPr>
          <a:lstStyle/>
          <a:p>
            <a:pPr defTabSz="414511">
              <a:defRPr/>
            </a:pPr>
            <a:r>
              <a:rPr lang="en-US" sz="2400" dirty="0">
                <a:latin typeface="Arial"/>
                <a:ea typeface="+mn-ea"/>
                <a:cs typeface="Arial"/>
              </a:rPr>
              <a:t>1 </a:t>
            </a:r>
            <a:r>
              <a:rPr lang="en-US" sz="2400" dirty="0" err="1">
                <a:latin typeface="Arial"/>
                <a:ea typeface="+mn-ea"/>
                <a:cs typeface="Arial"/>
              </a:rPr>
              <a:t>GeVA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baseline="30000" dirty="0">
                <a:latin typeface="Arial"/>
                <a:ea typeface="+mn-ea"/>
                <a:cs typeface="Arial"/>
              </a:rPr>
              <a:t>238</a:t>
            </a:r>
            <a:r>
              <a:rPr lang="en-US" sz="2400" dirty="0">
                <a:latin typeface="Arial"/>
                <a:ea typeface="+mn-ea"/>
                <a:cs typeface="Arial"/>
              </a:rPr>
              <a:t>U beam from UNILAC-SIS at 10</a:t>
            </a:r>
            <a:r>
              <a:rPr lang="en-US" sz="2400" baseline="30000" dirty="0">
                <a:latin typeface="Arial"/>
                <a:ea typeface="+mn-ea"/>
                <a:cs typeface="Arial"/>
              </a:rPr>
              <a:t>9</a:t>
            </a:r>
            <a:r>
              <a:rPr lang="en-US" sz="2400" dirty="0"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latin typeface="Arial"/>
                <a:ea typeface="+mn-ea"/>
                <a:cs typeface="Arial"/>
              </a:rPr>
              <a:t>pps</a:t>
            </a:r>
            <a:endParaRPr lang="en-US" sz="2400" dirty="0">
              <a:latin typeface="Arial"/>
              <a:ea typeface="+mn-ea"/>
              <a:cs typeface="Arial"/>
            </a:endParaRPr>
          </a:p>
        </p:txBody>
      </p:sp>
      <p:sp>
        <p:nvSpPr>
          <p:cNvPr id="11268" name="Text Box 91"/>
          <p:cNvSpPr txBox="1">
            <a:spLocks noChangeArrowheads="1"/>
          </p:cNvSpPr>
          <p:nvPr/>
        </p:nvSpPr>
        <p:spPr bwMode="auto">
          <a:xfrm>
            <a:off x="3565525" y="3784600"/>
            <a:ext cx="16668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it-IT" sz="160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4" name="Group 95"/>
          <p:cNvGrpSpPr>
            <a:grpSpLocks/>
          </p:cNvGrpSpPr>
          <p:nvPr/>
        </p:nvGrpSpPr>
        <p:grpSpPr bwMode="auto">
          <a:xfrm>
            <a:off x="3470275" y="3760788"/>
            <a:ext cx="3305175" cy="717550"/>
            <a:chOff x="2258" y="1752"/>
            <a:chExt cx="2295" cy="499"/>
          </a:xfrm>
        </p:grpSpPr>
        <p:sp>
          <p:nvSpPr>
            <p:cNvPr id="11285" name="Rectangle 90"/>
            <p:cNvSpPr>
              <a:spLocks noChangeArrowheads="1"/>
            </p:cNvSpPr>
            <p:nvPr/>
          </p:nvSpPr>
          <p:spPr bwMode="auto">
            <a:xfrm>
              <a:off x="2699" y="2024"/>
              <a:ext cx="1406" cy="22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600">
                <a:cs typeface="Arial" pitchFamily="34" charset="0"/>
              </a:endParaRPr>
            </a:p>
          </p:txBody>
        </p:sp>
        <p:sp>
          <p:nvSpPr>
            <p:cNvPr id="11286" name="Text Box 93"/>
            <p:cNvSpPr txBox="1">
              <a:spLocks noChangeArrowheads="1"/>
            </p:cNvSpPr>
            <p:nvPr/>
          </p:nvSpPr>
          <p:spPr bwMode="auto">
            <a:xfrm>
              <a:off x="2258" y="1752"/>
              <a:ext cx="622" cy="2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aseline="30000">
                  <a:cs typeface="Arial" pitchFamily="34" charset="0"/>
                </a:rPr>
                <a:t>206</a:t>
              </a:r>
              <a:r>
                <a:rPr lang="en-US" sz="1600">
                  <a:cs typeface="Arial" pitchFamily="34" charset="0"/>
                </a:rPr>
                <a:t>Hg</a:t>
              </a:r>
            </a:p>
          </p:txBody>
        </p:sp>
        <p:sp>
          <p:nvSpPr>
            <p:cNvPr id="11287" name="Text Box 94"/>
            <p:cNvSpPr txBox="1">
              <a:spLocks noChangeArrowheads="1"/>
            </p:cNvSpPr>
            <p:nvPr/>
          </p:nvSpPr>
          <p:spPr bwMode="auto">
            <a:xfrm>
              <a:off x="3923" y="1752"/>
              <a:ext cx="630" cy="2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aseline="30000">
                  <a:cs typeface="Arial" pitchFamily="34" charset="0"/>
                </a:rPr>
                <a:t>210</a:t>
              </a:r>
              <a:r>
                <a:rPr lang="en-US" sz="1600">
                  <a:cs typeface="Arial" pitchFamily="34" charset="0"/>
                </a:rPr>
                <a:t>Hg</a:t>
              </a:r>
            </a:p>
          </p:txBody>
        </p:sp>
      </p:grpSp>
      <p:grpSp>
        <p:nvGrpSpPr>
          <p:cNvPr id="5" name="Group 96"/>
          <p:cNvGrpSpPr>
            <a:grpSpLocks/>
          </p:cNvGrpSpPr>
          <p:nvPr/>
        </p:nvGrpSpPr>
        <p:grpSpPr bwMode="auto">
          <a:xfrm>
            <a:off x="3794125" y="3565525"/>
            <a:ext cx="2932113" cy="723900"/>
            <a:chOff x="2382" y="1748"/>
            <a:chExt cx="2036" cy="503"/>
          </a:xfrm>
        </p:grpSpPr>
        <p:sp>
          <p:nvSpPr>
            <p:cNvPr id="11282" name="Rectangle 97"/>
            <p:cNvSpPr>
              <a:spLocks noChangeArrowheads="1"/>
            </p:cNvSpPr>
            <p:nvPr/>
          </p:nvSpPr>
          <p:spPr bwMode="auto">
            <a:xfrm>
              <a:off x="2699" y="2024"/>
              <a:ext cx="1406" cy="22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600">
                <a:cs typeface="Arial" pitchFamily="34" charset="0"/>
              </a:endParaRPr>
            </a:p>
          </p:txBody>
        </p:sp>
        <p:sp>
          <p:nvSpPr>
            <p:cNvPr id="11283" name="Text Box 98"/>
            <p:cNvSpPr txBox="1">
              <a:spLocks noChangeArrowheads="1"/>
            </p:cNvSpPr>
            <p:nvPr/>
          </p:nvSpPr>
          <p:spPr bwMode="auto">
            <a:xfrm>
              <a:off x="2382" y="1752"/>
              <a:ext cx="498" cy="2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aseline="30000">
                  <a:cs typeface="Arial" pitchFamily="34" charset="0"/>
                </a:rPr>
                <a:t>209</a:t>
              </a:r>
              <a:r>
                <a:rPr lang="en-US" sz="1600">
                  <a:cs typeface="Arial" pitchFamily="34" charset="0"/>
                </a:rPr>
                <a:t>Tl</a:t>
              </a:r>
            </a:p>
          </p:txBody>
        </p:sp>
        <p:sp>
          <p:nvSpPr>
            <p:cNvPr id="11284" name="Text Box 99"/>
            <p:cNvSpPr txBox="1">
              <a:spLocks noChangeArrowheads="1"/>
            </p:cNvSpPr>
            <p:nvPr/>
          </p:nvSpPr>
          <p:spPr bwMode="auto">
            <a:xfrm>
              <a:off x="3919" y="1748"/>
              <a:ext cx="499" cy="2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aseline="30000">
                  <a:cs typeface="Arial" pitchFamily="34" charset="0"/>
                </a:rPr>
                <a:t>213</a:t>
              </a:r>
              <a:r>
                <a:rPr lang="en-US" sz="1600">
                  <a:cs typeface="Arial" pitchFamily="34" charset="0"/>
                </a:rPr>
                <a:t>Tl</a:t>
              </a:r>
            </a:p>
          </p:txBody>
        </p:sp>
      </p:grpSp>
      <p:grpSp>
        <p:nvGrpSpPr>
          <p:cNvPr id="6" name="Group 100"/>
          <p:cNvGrpSpPr>
            <a:grpSpLocks/>
          </p:cNvGrpSpPr>
          <p:nvPr/>
        </p:nvGrpSpPr>
        <p:grpSpPr bwMode="auto">
          <a:xfrm>
            <a:off x="3665538" y="3436938"/>
            <a:ext cx="3446462" cy="717550"/>
            <a:chOff x="2247" y="1752"/>
            <a:chExt cx="2394" cy="499"/>
          </a:xfrm>
        </p:grpSpPr>
        <p:sp>
          <p:nvSpPr>
            <p:cNvPr id="11279" name="Rectangle 101"/>
            <p:cNvSpPr>
              <a:spLocks noChangeArrowheads="1"/>
            </p:cNvSpPr>
            <p:nvPr/>
          </p:nvSpPr>
          <p:spPr bwMode="auto">
            <a:xfrm>
              <a:off x="2699" y="2024"/>
              <a:ext cx="1406" cy="22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600">
                <a:cs typeface="Arial" pitchFamily="34" charset="0"/>
              </a:endParaRPr>
            </a:p>
          </p:txBody>
        </p:sp>
        <p:sp>
          <p:nvSpPr>
            <p:cNvPr id="11280" name="Text Box 102"/>
            <p:cNvSpPr txBox="1">
              <a:spLocks noChangeArrowheads="1"/>
            </p:cNvSpPr>
            <p:nvPr/>
          </p:nvSpPr>
          <p:spPr bwMode="auto">
            <a:xfrm>
              <a:off x="2247" y="1752"/>
              <a:ext cx="633" cy="2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aseline="30000">
                  <a:cs typeface="Arial" pitchFamily="34" charset="0"/>
                </a:rPr>
                <a:t>212</a:t>
              </a:r>
              <a:r>
                <a:rPr lang="en-US" sz="1600">
                  <a:cs typeface="Arial" pitchFamily="34" charset="0"/>
                </a:rPr>
                <a:t>Pb</a:t>
              </a:r>
            </a:p>
          </p:txBody>
        </p:sp>
        <p:sp>
          <p:nvSpPr>
            <p:cNvPr id="11281" name="Text Box 103"/>
            <p:cNvSpPr txBox="1">
              <a:spLocks noChangeArrowheads="1"/>
            </p:cNvSpPr>
            <p:nvPr/>
          </p:nvSpPr>
          <p:spPr bwMode="auto">
            <a:xfrm>
              <a:off x="3923" y="1752"/>
              <a:ext cx="718" cy="2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aseline="30000">
                  <a:cs typeface="Arial" pitchFamily="34" charset="0"/>
                </a:rPr>
                <a:t>218</a:t>
              </a:r>
              <a:r>
                <a:rPr lang="en-US" sz="1600">
                  <a:cs typeface="Arial" pitchFamily="34" charset="0"/>
                </a:rPr>
                <a:t>Pb</a:t>
              </a:r>
            </a:p>
          </p:txBody>
        </p:sp>
      </p:grpSp>
      <p:grpSp>
        <p:nvGrpSpPr>
          <p:cNvPr id="7" name="Group 104"/>
          <p:cNvGrpSpPr>
            <a:grpSpLocks/>
          </p:cNvGrpSpPr>
          <p:nvPr/>
        </p:nvGrpSpPr>
        <p:grpSpPr bwMode="auto">
          <a:xfrm>
            <a:off x="4052888" y="3306763"/>
            <a:ext cx="2938462" cy="717550"/>
            <a:chOff x="2382" y="1752"/>
            <a:chExt cx="2040" cy="499"/>
          </a:xfrm>
        </p:grpSpPr>
        <p:sp>
          <p:nvSpPr>
            <p:cNvPr id="11276" name="Rectangle 105"/>
            <p:cNvSpPr>
              <a:spLocks noChangeArrowheads="1"/>
            </p:cNvSpPr>
            <p:nvPr/>
          </p:nvSpPr>
          <p:spPr bwMode="auto">
            <a:xfrm>
              <a:off x="2699" y="2024"/>
              <a:ext cx="1406" cy="22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600">
                <a:cs typeface="Arial" pitchFamily="34" charset="0"/>
              </a:endParaRPr>
            </a:p>
          </p:txBody>
        </p:sp>
        <p:sp>
          <p:nvSpPr>
            <p:cNvPr id="11277" name="Text Box 106"/>
            <p:cNvSpPr txBox="1">
              <a:spLocks noChangeArrowheads="1"/>
            </p:cNvSpPr>
            <p:nvPr/>
          </p:nvSpPr>
          <p:spPr bwMode="auto">
            <a:xfrm>
              <a:off x="2382" y="1752"/>
              <a:ext cx="498" cy="2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aseline="30000">
                  <a:cs typeface="Arial" pitchFamily="34" charset="0"/>
                </a:rPr>
                <a:t>215</a:t>
              </a:r>
              <a:r>
                <a:rPr lang="en-US" sz="1600">
                  <a:cs typeface="Arial" pitchFamily="34" charset="0"/>
                </a:rPr>
                <a:t>Bi</a:t>
              </a:r>
            </a:p>
          </p:txBody>
        </p:sp>
        <p:sp>
          <p:nvSpPr>
            <p:cNvPr id="11278" name="Text Box 107"/>
            <p:cNvSpPr txBox="1">
              <a:spLocks noChangeArrowheads="1"/>
            </p:cNvSpPr>
            <p:nvPr/>
          </p:nvSpPr>
          <p:spPr bwMode="auto">
            <a:xfrm>
              <a:off x="3923" y="1752"/>
              <a:ext cx="499" cy="2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aseline="30000">
                  <a:cs typeface="Arial" pitchFamily="34" charset="0"/>
                </a:rPr>
                <a:t>219</a:t>
              </a:r>
              <a:r>
                <a:rPr lang="en-US" sz="1600">
                  <a:cs typeface="Arial" pitchFamily="34" charset="0"/>
                </a:rPr>
                <a:t>Bi</a:t>
              </a:r>
            </a:p>
          </p:txBody>
        </p:sp>
      </p:grpSp>
      <p:sp>
        <p:nvSpPr>
          <p:cNvPr id="11273" name="CasellaDiTesto 12"/>
          <p:cNvSpPr txBox="1">
            <a:spLocks noChangeArrowheads="1"/>
          </p:cNvSpPr>
          <p:nvPr/>
        </p:nvSpPr>
        <p:spPr bwMode="auto">
          <a:xfrm>
            <a:off x="3924300" y="6438900"/>
            <a:ext cx="220345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400" b="1">
                <a:cs typeface="Arial" pitchFamily="34" charset="0"/>
              </a:rPr>
              <a:t>A/Z</a:t>
            </a:r>
          </a:p>
        </p:txBody>
      </p:sp>
      <p:sp>
        <p:nvSpPr>
          <p:cNvPr id="11274" name="CasellaDiTesto 12"/>
          <p:cNvSpPr txBox="1">
            <a:spLocks noChangeArrowheads="1"/>
          </p:cNvSpPr>
          <p:nvPr/>
        </p:nvSpPr>
        <p:spPr bwMode="auto">
          <a:xfrm rot="-5400000">
            <a:off x="893763" y="3656013"/>
            <a:ext cx="14255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2" tIns="41451" rIns="82902" bIns="414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400" b="1">
                <a:cs typeface="Arial" pitchFamily="34" charset="0"/>
              </a:rPr>
              <a:t>Z</a:t>
            </a:r>
          </a:p>
        </p:txBody>
      </p:sp>
      <p:sp>
        <p:nvSpPr>
          <p:cNvPr id="11275" name="Title 1"/>
          <p:cNvSpPr txBox="1">
            <a:spLocks/>
          </p:cNvSpPr>
          <p:nvPr/>
        </p:nvSpPr>
        <p:spPr bwMode="auto">
          <a:xfrm>
            <a:off x="838200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dirty="0">
                <a:solidFill>
                  <a:schemeClr val="tx2"/>
                </a:solidFill>
              </a:rPr>
              <a:t>Nuclei populated in t</a:t>
            </a:r>
            <a:r>
              <a:rPr lang="it-IT" sz="3600" dirty="0">
                <a:solidFill>
                  <a:schemeClr val="tx2"/>
                </a:solidFill>
              </a:rPr>
              <a:t>he</a:t>
            </a:r>
            <a:r>
              <a:rPr lang="en-US" sz="3600" dirty="0">
                <a:solidFill>
                  <a:schemeClr val="tx2"/>
                </a:solidFill>
              </a:rPr>
              <a:t> fragmentation </a:t>
            </a:r>
          </a:p>
        </p:txBody>
      </p:sp>
    </p:spTree>
    <p:extLst>
      <p:ext uri="{BB962C8B-B14F-4D97-AF65-F5344CB8AC3E}">
        <p14:creationId xmlns:p14="http://schemas.microsoft.com/office/powerpoint/2010/main" val="226451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83568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The nuclear shell model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478136" y="1352019"/>
            <a:ext cx="4198319" cy="2520276"/>
          </a:xfrm>
          <a:prstGeom prst="rect">
            <a:avLst/>
          </a:prstGeom>
          <a:gradFill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 lIns="82902" tIns="41451" rIns="82902" bIns="4145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2175"/>
              </a:lnSpc>
              <a:spcBef>
                <a:spcPct val="50000"/>
              </a:spcBef>
              <a:defRPr/>
            </a:pPr>
            <a:r>
              <a:rPr lang="it-IT" sz="2000" dirty="0" err="1" smtClean="0">
                <a:cs typeface="Arial" pitchFamily="34" charset="0"/>
              </a:rPr>
              <a:t>Main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tenets</a:t>
            </a:r>
            <a:r>
              <a:rPr lang="it-IT" sz="2000" dirty="0" smtClean="0">
                <a:cs typeface="Arial" pitchFamily="34" charset="0"/>
              </a:rPr>
              <a:t> of </a:t>
            </a:r>
            <a:r>
              <a:rPr lang="it-IT" sz="2000" dirty="0" err="1" smtClean="0">
                <a:cs typeface="Arial" pitchFamily="34" charset="0"/>
              </a:rPr>
              <a:t>shell</a:t>
            </a:r>
            <a:r>
              <a:rPr lang="it-IT" sz="2000" dirty="0" smtClean="0">
                <a:cs typeface="Arial" pitchFamily="34" charset="0"/>
              </a:rPr>
              <a:t> model:</a:t>
            </a:r>
          </a:p>
          <a:p>
            <a:pPr marL="342900" indent="-342900" eaLnBrk="1" hangingPunct="1">
              <a:lnSpc>
                <a:spcPts val="2175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it-IT" sz="2000" dirty="0" err="1" smtClean="0">
                <a:cs typeface="Arial" pitchFamily="34" charset="0"/>
              </a:rPr>
              <a:t>Atomic-like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shell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orbits</a:t>
            </a:r>
            <a:r>
              <a:rPr lang="it-IT" sz="2000" dirty="0" smtClean="0">
                <a:cs typeface="Arial" pitchFamily="34" charset="0"/>
              </a:rPr>
              <a:t> for the </a:t>
            </a:r>
            <a:r>
              <a:rPr lang="it-IT" sz="2000" dirty="0" err="1" smtClean="0">
                <a:cs typeface="Arial" pitchFamily="34" charset="0"/>
              </a:rPr>
              <a:t>nucleons</a:t>
            </a:r>
            <a:endParaRPr lang="it-IT" sz="20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ts val="2175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it-IT" sz="2000" dirty="0" smtClean="0">
                <a:cs typeface="Arial" pitchFamily="34" charset="0"/>
              </a:rPr>
              <a:t>Magic </a:t>
            </a:r>
            <a:r>
              <a:rPr lang="it-IT" sz="2000" dirty="0" err="1" smtClean="0">
                <a:cs typeface="Arial" pitchFamily="34" charset="0"/>
              </a:rPr>
              <a:t>numbers</a:t>
            </a:r>
            <a:endParaRPr lang="it-IT" sz="20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ts val="2175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it-IT" sz="2000" dirty="0" smtClean="0">
                <a:cs typeface="Arial" pitchFamily="34" charset="0"/>
              </a:rPr>
              <a:t>Central </a:t>
            </a:r>
            <a:r>
              <a:rPr lang="it-IT" sz="2000" dirty="0" err="1" smtClean="0">
                <a:cs typeface="Arial" pitchFamily="34" charset="0"/>
              </a:rPr>
              <a:t>mean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field</a:t>
            </a:r>
            <a:r>
              <a:rPr lang="it-IT" sz="2000" dirty="0" smtClean="0">
                <a:cs typeface="Arial" pitchFamily="34" charset="0"/>
              </a:rPr>
              <a:t> (3d </a:t>
            </a:r>
            <a:r>
              <a:rPr lang="it-IT" sz="2000" dirty="0" err="1" smtClean="0">
                <a:cs typeface="Arial" pitchFamily="34" charset="0"/>
              </a:rPr>
              <a:t>harmonic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oscillator</a:t>
            </a:r>
            <a:r>
              <a:rPr lang="it-IT" sz="2000" dirty="0" smtClean="0">
                <a:cs typeface="Arial" pitchFamily="34" charset="0"/>
              </a:rPr>
              <a:t> + SO) and a </a:t>
            </a:r>
            <a:r>
              <a:rPr lang="it-IT" sz="2000" dirty="0" err="1" smtClean="0">
                <a:cs typeface="Arial" pitchFamily="34" charset="0"/>
              </a:rPr>
              <a:t>residual</a:t>
            </a:r>
            <a:r>
              <a:rPr lang="it-IT" sz="2000" dirty="0" smtClean="0">
                <a:cs typeface="Arial" pitchFamily="34" charset="0"/>
              </a:rPr>
              <a:t> </a:t>
            </a:r>
            <a:r>
              <a:rPr lang="it-IT" sz="2000" dirty="0" err="1" smtClean="0">
                <a:cs typeface="Arial" pitchFamily="34" charset="0"/>
              </a:rPr>
              <a:t>two</a:t>
            </a:r>
            <a:r>
              <a:rPr lang="it-IT" sz="2000" dirty="0" smtClean="0">
                <a:cs typeface="Arial" pitchFamily="34" charset="0"/>
              </a:rPr>
              <a:t>-body </a:t>
            </a:r>
            <a:r>
              <a:rPr lang="it-IT" sz="2000" dirty="0" err="1" smtClean="0">
                <a:cs typeface="Arial" pitchFamily="34" charset="0"/>
              </a:rPr>
              <a:t>interaction</a:t>
            </a:r>
            <a:endParaRPr lang="it-IT" sz="2000" dirty="0" smtClean="0">
              <a:cs typeface="Arial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t="6221" r="7315" b="6030"/>
          <a:stretch>
            <a:fillRect/>
          </a:stretch>
        </p:blipFill>
        <p:spPr bwMode="auto">
          <a:xfrm>
            <a:off x="335608" y="1232792"/>
            <a:ext cx="3732336" cy="478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915382" y="3924093"/>
            <a:ext cx="3600400" cy="64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ctr">
              <a:spcBef>
                <a:spcPct val="20000"/>
              </a:spcBef>
            </a:pPr>
            <a:r>
              <a:rPr kumimoji="1" lang="en-US" b="0" dirty="0" smtClean="0">
                <a:latin typeface="+mn-lt"/>
              </a:rPr>
              <a:t>Certain effects become clearer in exotic nuclei: </a:t>
            </a:r>
            <a:endParaRPr kumimoji="1" lang="en-US" b="0" dirty="0">
              <a:latin typeface="+mn-lt"/>
            </a:endParaRPr>
          </a:p>
        </p:txBody>
      </p:sp>
      <p:pic>
        <p:nvPicPr>
          <p:cNvPr id="10" name="Immagine 9" descr="ot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19" y="4653765"/>
            <a:ext cx="2639061" cy="135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C:\Users\proprietario\Desktop\DOTTORATO\pres_tesi_dott\Pagine da PhysRevLett.105.0325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037" y="4539543"/>
            <a:ext cx="2016224" cy="146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907608" y="6008504"/>
            <a:ext cx="144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Tensor</a:t>
            </a:r>
            <a:r>
              <a:rPr lang="it-IT" dirty="0" smtClean="0"/>
              <a:t> force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7616361" y="5969714"/>
            <a:ext cx="96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3 body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569768" y="6319746"/>
            <a:ext cx="201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Otsuka</a:t>
            </a:r>
            <a:r>
              <a:rPr lang="en-US" sz="1200" dirty="0" smtClean="0">
                <a:latin typeface="+mn-lt"/>
              </a:rPr>
              <a:t> et al,  Phys. Rev. </a:t>
            </a:r>
            <a:r>
              <a:rPr lang="en-US" sz="1200" dirty="0" err="1" smtClean="0">
                <a:latin typeface="+mn-lt"/>
              </a:rPr>
              <a:t>Lett</a:t>
            </a:r>
            <a:r>
              <a:rPr lang="en-US" sz="1200" dirty="0" smtClean="0">
                <a:latin typeface="+mn-lt"/>
              </a:rPr>
              <a:t>. </a:t>
            </a:r>
            <a:r>
              <a:rPr lang="it-IT" sz="1200" dirty="0">
                <a:latin typeface="+mn-lt"/>
              </a:rPr>
              <a:t>95, </a:t>
            </a:r>
            <a:r>
              <a:rPr lang="it-IT" sz="1200" dirty="0" smtClean="0">
                <a:latin typeface="+mn-lt"/>
              </a:rPr>
              <a:t>232502 (2005)</a:t>
            </a:r>
            <a:r>
              <a:rPr lang="it-IT" sz="1200" b="1" dirty="0">
                <a:latin typeface="+mn-lt"/>
              </a:rPr>
              <a:t> 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909289" y="6315671"/>
            <a:ext cx="218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Wiringa</a:t>
            </a:r>
            <a:r>
              <a:rPr lang="en-US" sz="1200" dirty="0" smtClean="0">
                <a:latin typeface="+mn-lt"/>
              </a:rPr>
              <a:t> and Pieper,  Phys. Rev. </a:t>
            </a:r>
            <a:r>
              <a:rPr lang="en-US" sz="1200" dirty="0" err="1" smtClean="0">
                <a:latin typeface="+mn-lt"/>
              </a:rPr>
              <a:t>Lett</a:t>
            </a:r>
            <a:r>
              <a:rPr lang="en-US" sz="1200" dirty="0" smtClean="0">
                <a:latin typeface="+mn-lt"/>
              </a:rPr>
              <a:t>. </a:t>
            </a:r>
            <a:r>
              <a:rPr lang="it-IT" sz="1200" dirty="0" smtClean="0"/>
              <a:t>89,182501 (2002)</a:t>
            </a:r>
            <a:r>
              <a:rPr lang="it-IT" sz="1200" b="1" dirty="0">
                <a:latin typeface="+mn-lt"/>
              </a:rPr>
              <a:t> 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962337"/>
            <a:ext cx="4656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It </a:t>
            </a:r>
            <a:r>
              <a:rPr lang="en-US" sz="1200" dirty="0"/>
              <a:t>appeared difficult </a:t>
            </a:r>
            <a:r>
              <a:rPr lang="en-US" sz="1200" dirty="0" smtClean="0"/>
              <a:t>to define </a:t>
            </a:r>
            <a:r>
              <a:rPr lang="en-US" sz="1200" dirty="0"/>
              <a:t>what one should </a:t>
            </a:r>
            <a:r>
              <a:rPr lang="en-US" sz="1200" dirty="0" smtClean="0"/>
              <a:t> understand </a:t>
            </a:r>
            <a:r>
              <a:rPr lang="en-US" sz="1200" dirty="0"/>
              <a:t>by first principles in a field of </a:t>
            </a:r>
            <a:r>
              <a:rPr lang="en-US" sz="1200" dirty="0" smtClean="0"/>
              <a:t>knowledge where </a:t>
            </a:r>
            <a:r>
              <a:rPr lang="en-US" sz="1200" dirty="0"/>
              <a:t>our starting point is empirical evidence of different kinds, which </a:t>
            </a:r>
            <a:r>
              <a:rPr lang="en-US" sz="1200" dirty="0" smtClean="0"/>
              <a:t>is not </a:t>
            </a:r>
            <a:r>
              <a:rPr lang="en-US" sz="1200" dirty="0"/>
              <a:t>directly </a:t>
            </a:r>
            <a:r>
              <a:rPr lang="en-US" sz="1200" dirty="0" smtClean="0"/>
              <a:t>combinable. N. Bohr, 1952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43772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0" y="1378219"/>
            <a:ext cx="6371665" cy="5363149"/>
            <a:chOff x="564" y="890"/>
            <a:chExt cx="2786" cy="3319"/>
          </a:xfrm>
        </p:grpSpPr>
        <p:pic>
          <p:nvPicPr>
            <p:cNvPr id="13" name="Picture 2" descr="chartofnuclides200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6" t="22438" r="21481" b="11602"/>
            <a:stretch/>
          </p:blipFill>
          <p:spPr bwMode="auto">
            <a:xfrm>
              <a:off x="564" y="1557"/>
              <a:ext cx="2786" cy="2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748" y="890"/>
              <a:ext cx="999" cy="1420"/>
              <a:chOff x="748" y="890"/>
              <a:chExt cx="999" cy="1420"/>
            </a:xfrm>
          </p:grpSpPr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851" y="890"/>
                <a:ext cx="896" cy="14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120000"/>
                  </a:lnSpc>
                </a:pPr>
                <a:r>
                  <a:rPr lang="en-US" b="1" dirty="0">
                    <a:latin typeface="Times New Roman" pitchFamily="18" charset="0"/>
                  </a:rPr>
                  <a:t>Stable</a:t>
                </a:r>
              </a:p>
              <a:p>
                <a:pPr eaLnBrk="1" hangingPunct="1">
                  <a:lnSpc>
                    <a:spcPct val="120000"/>
                  </a:lnSpc>
                  <a:buFont typeface="Symbol" pitchFamily="18" charset="2"/>
                  <a:buNone/>
                </a:pPr>
                <a:r>
                  <a:rPr lang="en-US" b="1" dirty="0">
                    <a:latin typeface="Times New Roman" pitchFamily="18" charset="0"/>
                    <a:sym typeface="Symbol" pitchFamily="18" charset="2"/>
                  </a:rPr>
                  <a:t></a:t>
                </a:r>
                <a:r>
                  <a:rPr lang="en-US" b="1" baseline="30000" dirty="0">
                    <a:latin typeface="Times New Roman" pitchFamily="18" charset="0"/>
                    <a:sym typeface="Symbol" pitchFamily="18" charset="2"/>
                  </a:rPr>
                  <a:t>+</a:t>
                </a:r>
                <a:r>
                  <a:rPr lang="en-US" b="1" dirty="0">
                    <a:latin typeface="Times New Roman" pitchFamily="18" charset="0"/>
                    <a:sym typeface="Symbol" pitchFamily="18" charset="2"/>
                  </a:rPr>
                  <a:t> decay</a:t>
                </a:r>
              </a:p>
              <a:p>
                <a:pPr eaLnBrk="1" hangingPunct="1">
                  <a:lnSpc>
                    <a:spcPct val="120000"/>
                  </a:lnSpc>
                  <a:buFont typeface="Symbol" pitchFamily="18" charset="2"/>
                  <a:buChar char="b"/>
                </a:pPr>
                <a:r>
                  <a:rPr lang="en-US" b="1" baseline="30000" dirty="0">
                    <a:latin typeface="Times New Roman" pitchFamily="18" charset="0"/>
                    <a:sym typeface="Symbol" pitchFamily="18" charset="2"/>
                  </a:rPr>
                  <a:t>-</a:t>
                </a:r>
                <a:r>
                  <a:rPr lang="en-US" b="1" dirty="0">
                    <a:latin typeface="Times New Roman" pitchFamily="18" charset="0"/>
                    <a:sym typeface="Symbol" pitchFamily="18" charset="2"/>
                  </a:rPr>
                  <a:t> decay</a:t>
                </a:r>
              </a:p>
              <a:p>
                <a:pPr eaLnBrk="1" hangingPunct="1">
                  <a:lnSpc>
                    <a:spcPct val="120000"/>
                  </a:lnSpc>
                  <a:buFont typeface="Symbol" pitchFamily="18" charset="2"/>
                  <a:buNone/>
                </a:pPr>
                <a:r>
                  <a:rPr lang="en-US" b="1" dirty="0">
                    <a:latin typeface="Times New Roman" pitchFamily="18" charset="0"/>
                    <a:sym typeface="Symbol" pitchFamily="18" charset="2"/>
                  </a:rPr>
                  <a:t> decay</a:t>
                </a:r>
              </a:p>
              <a:p>
                <a:pPr eaLnBrk="1" hangingPunct="1">
                  <a:lnSpc>
                    <a:spcPct val="120000"/>
                  </a:lnSpc>
                  <a:buFont typeface="Symbol" pitchFamily="18" charset="2"/>
                  <a:buNone/>
                </a:pPr>
                <a:r>
                  <a:rPr lang="en-US" b="1" dirty="0">
                    <a:latin typeface="Times New Roman" pitchFamily="18" charset="0"/>
                    <a:sym typeface="Symbol" pitchFamily="18" charset="2"/>
                  </a:rPr>
                  <a:t>p decay</a:t>
                </a:r>
              </a:p>
              <a:p>
                <a:pPr eaLnBrk="1" hangingPunct="1">
                  <a:lnSpc>
                    <a:spcPct val="120000"/>
                  </a:lnSpc>
                  <a:buFont typeface="Symbol" pitchFamily="18" charset="2"/>
                  <a:buNone/>
                </a:pPr>
                <a:r>
                  <a:rPr lang="en-US" b="1" dirty="0">
                    <a:latin typeface="Times New Roman" pitchFamily="18" charset="0"/>
                    <a:sym typeface="Symbol" pitchFamily="18" charset="2"/>
                  </a:rPr>
                  <a:t>spontaneous fission</a:t>
                </a:r>
                <a:endParaRPr lang="en-GB" b="1" dirty="0">
                  <a:latin typeface="Times New Roman" pitchFamily="18" charset="0"/>
                </a:endParaRPr>
              </a:p>
            </p:txBody>
          </p:sp>
          <p:sp>
            <p:nvSpPr>
              <p:cNvPr id="18" name="Rectangle 7"/>
              <p:cNvSpPr>
                <a:spLocks noChangeArrowheads="1"/>
              </p:cNvSpPr>
              <p:nvPr/>
            </p:nvSpPr>
            <p:spPr bwMode="auto">
              <a:xfrm>
                <a:off x="750" y="890"/>
                <a:ext cx="116" cy="1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" name="Rectangle 8"/>
              <p:cNvSpPr>
                <a:spLocks noChangeArrowheads="1"/>
              </p:cNvSpPr>
              <p:nvPr/>
            </p:nvSpPr>
            <p:spPr bwMode="auto">
              <a:xfrm>
                <a:off x="748" y="957"/>
                <a:ext cx="103" cy="19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748" y="1157"/>
                <a:ext cx="103" cy="195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1" name="Rectangle 10"/>
              <p:cNvSpPr>
                <a:spLocks noChangeArrowheads="1"/>
              </p:cNvSpPr>
              <p:nvPr/>
            </p:nvSpPr>
            <p:spPr bwMode="auto">
              <a:xfrm>
                <a:off x="748" y="1362"/>
                <a:ext cx="103" cy="195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" name="Rectangle 11"/>
              <p:cNvSpPr>
                <a:spLocks noChangeArrowheads="1"/>
              </p:cNvSpPr>
              <p:nvPr/>
            </p:nvSpPr>
            <p:spPr bwMode="auto">
              <a:xfrm>
                <a:off x="748" y="1570"/>
                <a:ext cx="103" cy="19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" name="Rectangle 12"/>
              <p:cNvSpPr>
                <a:spLocks noChangeArrowheads="1"/>
              </p:cNvSpPr>
              <p:nvPr/>
            </p:nvSpPr>
            <p:spPr bwMode="auto">
              <a:xfrm>
                <a:off x="748" y="1784"/>
                <a:ext cx="103" cy="195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Rectangle 13"/>
              <p:cNvSpPr>
                <a:spLocks noChangeArrowheads="1"/>
              </p:cNvSpPr>
              <p:nvPr/>
            </p:nvSpPr>
            <p:spPr bwMode="auto">
              <a:xfrm>
                <a:off x="748" y="2003"/>
                <a:ext cx="103" cy="194"/>
              </a:xfrm>
              <a:prstGeom prst="rect">
                <a:avLst/>
              </a:pr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2" name="Title 1"/>
          <p:cNvSpPr txBox="1">
            <a:spLocks/>
          </p:cNvSpPr>
          <p:nvPr/>
        </p:nvSpPr>
        <p:spPr bwMode="auto">
          <a:xfrm>
            <a:off x="760413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Exotic nuclei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516216" y="3420873"/>
            <a:ext cx="2577124" cy="3038367"/>
          </a:xfrm>
          <a:prstGeom prst="rect">
            <a:avLst/>
          </a:prstGeom>
          <a:gradFill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 lIns="82902" tIns="41451" rIns="82902" bIns="4145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2175"/>
              </a:lnSpc>
              <a:spcBef>
                <a:spcPct val="50000"/>
              </a:spcBef>
              <a:defRPr/>
            </a:pPr>
            <a:r>
              <a:rPr lang="it-IT" sz="1800" dirty="0" smtClean="0">
                <a:cs typeface="Arial" pitchFamily="34" charset="0"/>
              </a:rPr>
              <a:t>Nuclei far from </a:t>
            </a:r>
            <a:r>
              <a:rPr lang="it-IT" sz="1800" dirty="0" err="1" smtClean="0">
                <a:cs typeface="Arial" pitchFamily="34" charset="0"/>
              </a:rPr>
              <a:t>stability</a:t>
            </a:r>
            <a:r>
              <a:rPr lang="it-IT" sz="1800" dirty="0" smtClean="0">
                <a:cs typeface="Arial" pitchFamily="34" charset="0"/>
              </a:rPr>
              <a:t>:</a:t>
            </a:r>
          </a:p>
          <a:p>
            <a:pPr marL="285750" indent="-285750" eaLnBrk="1" hangingPunct="1">
              <a:lnSpc>
                <a:spcPts val="2175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it-IT" sz="1800" dirty="0" err="1" smtClean="0">
                <a:cs typeface="Arial" pitchFamily="34" charset="0"/>
              </a:rPr>
              <a:t>Better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>
                <a:cs typeface="Arial" pitchFamily="34" charset="0"/>
              </a:rPr>
              <a:t>understanding</a:t>
            </a:r>
            <a:r>
              <a:rPr lang="it-IT" sz="1800" dirty="0">
                <a:cs typeface="Arial" pitchFamily="34" charset="0"/>
              </a:rPr>
              <a:t> of </a:t>
            </a:r>
            <a:r>
              <a:rPr lang="it-IT" sz="1800" dirty="0" err="1">
                <a:cs typeface="Arial" pitchFamily="34" charset="0"/>
              </a:rPr>
              <a:t>nuclear</a:t>
            </a:r>
            <a:r>
              <a:rPr lang="it-IT" sz="1800" dirty="0">
                <a:cs typeface="Arial" pitchFamily="34" charset="0"/>
              </a:rPr>
              <a:t> </a:t>
            </a:r>
            <a:r>
              <a:rPr lang="it-IT" sz="1800" dirty="0" err="1">
                <a:cs typeface="Arial" pitchFamily="34" charset="0"/>
              </a:rPr>
              <a:t>structure</a:t>
            </a:r>
            <a:r>
              <a:rPr lang="it-IT" sz="1800" dirty="0">
                <a:cs typeface="Arial" pitchFamily="34" charset="0"/>
              </a:rPr>
              <a:t> (3-body</a:t>
            </a:r>
            <a:r>
              <a:rPr lang="it-IT" sz="1800" dirty="0" smtClean="0">
                <a:cs typeface="Arial" pitchFamily="34" charset="0"/>
              </a:rPr>
              <a:t>), new </a:t>
            </a:r>
            <a:r>
              <a:rPr lang="it-IT" sz="1800" dirty="0" err="1" smtClean="0">
                <a:cs typeface="Arial" pitchFamily="34" charset="0"/>
              </a:rPr>
              <a:t>magic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numbers</a:t>
            </a:r>
            <a:endParaRPr lang="it-IT" sz="1800" dirty="0">
              <a:cs typeface="Arial" pitchFamily="34" charset="0"/>
            </a:endParaRPr>
          </a:p>
          <a:p>
            <a:pPr marL="285750" indent="-285750" eaLnBrk="1" hangingPunct="1">
              <a:lnSpc>
                <a:spcPts val="2175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it-IT" sz="1800" dirty="0" err="1" smtClean="0">
                <a:cs typeface="Arial" pitchFamily="34" charset="0"/>
              </a:rPr>
              <a:t>Coupling</a:t>
            </a:r>
            <a:r>
              <a:rPr lang="it-IT" sz="1800" dirty="0" smtClean="0">
                <a:cs typeface="Arial" pitchFamily="34" charset="0"/>
              </a:rPr>
              <a:t> to continuum, </a:t>
            </a:r>
            <a:r>
              <a:rPr lang="it-IT" sz="1800" dirty="0" err="1" smtClean="0">
                <a:cs typeface="Arial" pitchFamily="34" charset="0"/>
              </a:rPr>
              <a:t>neutron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skins</a:t>
            </a:r>
            <a:r>
              <a:rPr lang="it-IT" sz="1800" dirty="0" smtClean="0">
                <a:cs typeface="Arial" pitchFamily="34" charset="0"/>
              </a:rPr>
              <a:t> or </a:t>
            </a:r>
            <a:r>
              <a:rPr lang="it-IT" sz="1800" dirty="0" err="1" smtClean="0">
                <a:cs typeface="Arial" pitchFamily="34" charset="0"/>
              </a:rPr>
              <a:t>halos</a:t>
            </a:r>
            <a:endParaRPr lang="it-IT" sz="1800" dirty="0" smtClean="0">
              <a:cs typeface="Arial" pitchFamily="34" charset="0"/>
            </a:endParaRPr>
          </a:p>
          <a:p>
            <a:pPr marL="285750" indent="-285750" eaLnBrk="1" hangingPunct="1">
              <a:lnSpc>
                <a:spcPts val="2175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it-IT" sz="1800" dirty="0" err="1" smtClean="0">
                <a:cs typeface="Arial" pitchFamily="34" charset="0"/>
              </a:rPr>
              <a:t>Nucleosynthesis</a:t>
            </a:r>
            <a:endParaRPr lang="el-GR" sz="1800" dirty="0" smtClean="0">
              <a:cs typeface="Arial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30890" y="1266041"/>
            <a:ext cx="5410820" cy="402291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dist="107933" dir="8100000" algn="ctr" rotWithShape="0">
              <a:srgbClr val="330033">
                <a:alpha val="50026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000" dirty="0" err="1" smtClean="0">
                <a:latin typeface="+mj-lt"/>
              </a:rPr>
              <a:t>Exotic</a:t>
            </a:r>
            <a:r>
              <a:rPr lang="it-IT" sz="2000" dirty="0" smtClean="0">
                <a:latin typeface="+mj-lt"/>
              </a:rPr>
              <a:t> nuclei → </a:t>
            </a:r>
            <a:r>
              <a:rPr lang="it-IT" sz="2000" dirty="0" err="1" smtClean="0">
                <a:latin typeface="+mj-lt"/>
              </a:rPr>
              <a:t>need</a:t>
            </a:r>
            <a:r>
              <a:rPr lang="it-IT" sz="2000" dirty="0" smtClean="0">
                <a:latin typeface="+mj-lt"/>
              </a:rPr>
              <a:t> of </a:t>
            </a:r>
            <a:r>
              <a:rPr lang="it-IT" sz="2000" dirty="0" err="1" smtClean="0">
                <a:latin typeface="+mj-lt"/>
              </a:rPr>
              <a:t>radioactive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beams</a:t>
            </a:r>
            <a:endParaRPr lang="it-IT" sz="2000" baseline="-25000" dirty="0">
              <a:latin typeface="+mj-lt"/>
              <a:cs typeface="Arial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843808" y="1832527"/>
            <a:ext cx="4522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- ISOL (Isolde, Spiral2, SPES, </a:t>
            </a:r>
            <a:r>
              <a:rPr lang="it-IT" sz="2000" dirty="0" err="1" smtClean="0"/>
              <a:t>IsacII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835587" y="2155775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- In-</a:t>
            </a:r>
            <a:r>
              <a:rPr lang="it-IT" sz="2000" dirty="0" err="1" smtClean="0"/>
              <a:t>flight</a:t>
            </a:r>
            <a:r>
              <a:rPr lang="it-IT" sz="2000" dirty="0" smtClean="0"/>
              <a:t> </a:t>
            </a:r>
            <a:r>
              <a:rPr lang="it-IT" sz="2000" dirty="0" err="1" smtClean="0"/>
              <a:t>separation</a:t>
            </a:r>
            <a:r>
              <a:rPr lang="it-IT" sz="2000" dirty="0" smtClean="0"/>
              <a:t> (GSI, MSU, RIKEN)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45480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p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323148"/>
            <a:ext cx="7564152" cy="509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itle 1"/>
          <p:cNvSpPr txBox="1">
            <a:spLocks/>
          </p:cNvSpPr>
          <p:nvPr/>
        </p:nvSpPr>
        <p:spPr bwMode="auto">
          <a:xfrm>
            <a:off x="760413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</a:rPr>
              <a:t>The </a:t>
            </a:r>
            <a:r>
              <a:rPr lang="en-US" sz="3600" dirty="0" smtClean="0">
                <a:solidFill>
                  <a:schemeClr val="tx2"/>
                </a:solidFill>
              </a:rPr>
              <a:t>rapid </a:t>
            </a:r>
            <a:r>
              <a:rPr lang="en-US" sz="3600" dirty="0">
                <a:solidFill>
                  <a:schemeClr val="tx2"/>
                </a:solidFill>
              </a:rPr>
              <a:t>process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448393" y="5624068"/>
            <a:ext cx="469560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it-IT" dirty="0" err="1">
                <a:solidFill>
                  <a:schemeClr val="tx1"/>
                </a:solidFill>
                <a:latin typeface="+mj-lt"/>
              </a:rPr>
              <a:t>Experimental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 </a:t>
            </a:r>
            <a:r>
              <a:rPr lang="el-GR" dirty="0">
                <a:solidFill>
                  <a:schemeClr val="tx1"/>
                </a:solidFill>
                <a:latin typeface="+mj-lt"/>
              </a:rPr>
              <a:t>β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-</a:t>
            </a:r>
            <a:r>
              <a:rPr lang="it-IT" dirty="0" err="1">
                <a:solidFill>
                  <a:schemeClr val="tx1"/>
                </a:solidFill>
                <a:latin typeface="+mj-lt"/>
              </a:rPr>
              <a:t>decay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 data </a:t>
            </a:r>
            <a:r>
              <a:rPr lang="it-IT" dirty="0" err="1">
                <a:solidFill>
                  <a:schemeClr val="tx1"/>
                </a:solidFill>
                <a:latin typeface="+mj-lt"/>
              </a:rPr>
              <a:t>needed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+mj-lt"/>
              </a:rPr>
              <a:t>around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baseline="30000" dirty="0">
                <a:solidFill>
                  <a:schemeClr val="tx1"/>
                </a:solidFill>
                <a:latin typeface="+mj-lt"/>
              </a:rPr>
              <a:t>208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Pb to validate </a:t>
            </a:r>
            <a:r>
              <a:rPr lang="it-IT" dirty="0" err="1">
                <a:solidFill>
                  <a:schemeClr val="tx1"/>
                </a:solidFill>
                <a:latin typeface="+mj-lt"/>
              </a:rPr>
              <a:t>theoretical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+mj-lt"/>
              </a:rPr>
              <a:t>models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t-IT" dirty="0" err="1">
                <a:latin typeface="+mj-lt"/>
              </a:rPr>
              <a:t>L</a:t>
            </a:r>
            <a:r>
              <a:rPr lang="it-IT" dirty="0" err="1" smtClean="0">
                <a:solidFill>
                  <a:schemeClr val="tx1"/>
                </a:solidFill>
                <a:latin typeface="+mj-lt"/>
              </a:rPr>
              <a:t>ifetime</a:t>
            </a:r>
            <a:r>
              <a:rPr lang="it-IT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+mj-lt"/>
              </a:rPr>
              <a:t>measured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only</a:t>
            </a:r>
            <a:r>
              <a:rPr lang="it-IT" dirty="0" smtClean="0">
                <a:latin typeface="+mj-lt"/>
              </a:rPr>
              <a:t> up to </a:t>
            </a:r>
            <a:r>
              <a:rPr lang="it-IT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t-IT" baseline="30000" dirty="0">
                <a:solidFill>
                  <a:schemeClr val="tx1"/>
                </a:solidFill>
                <a:latin typeface="+mj-lt"/>
              </a:rPr>
              <a:t>215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Pb</a:t>
            </a:r>
            <a:endParaRPr lang="el-G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42872" y="1323149"/>
            <a:ext cx="4664280" cy="360710"/>
          </a:xfrm>
          <a:prstGeom prst="rect">
            <a:avLst/>
          </a:prstGeom>
          <a:solidFill>
            <a:schemeClr val="accent1"/>
          </a:solidFill>
          <a:ln w="38100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 lIns="82902" tIns="41451" rIns="82902" bIns="4145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2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800" dirty="0">
                <a:solidFill>
                  <a:srgbClr val="000000"/>
                </a:solidFill>
                <a:latin typeface="+mn-lt"/>
              </a:rPr>
              <a:t>Beta-decay half-lives for the r-process </a:t>
            </a:r>
          </a:p>
        </p:txBody>
      </p:sp>
      <p:pic>
        <p:nvPicPr>
          <p:cNvPr id="21506" name="Picture 2" descr="http://npg.york.ac.uk/images/Keplers_superno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61164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ttore 2 13"/>
          <p:cNvCxnSpPr/>
          <p:nvPr/>
        </p:nvCxnSpPr>
        <p:spPr>
          <a:xfrm>
            <a:off x="6733385" y="5175807"/>
            <a:ext cx="21964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7025040" y="4027124"/>
            <a:ext cx="0" cy="14367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7643440" y="517580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 rot="16200000">
            <a:off x="6650483" y="440447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Z</a:t>
            </a:r>
            <a:endParaRPr lang="it-IT" dirty="0"/>
          </a:p>
        </p:txBody>
      </p:sp>
      <p:cxnSp>
        <p:nvCxnSpPr>
          <p:cNvPr id="24" name="Connettore 2 23"/>
          <p:cNvCxnSpPr/>
          <p:nvPr/>
        </p:nvCxnSpPr>
        <p:spPr>
          <a:xfrm>
            <a:off x="7539856" y="4745481"/>
            <a:ext cx="138997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7447827" y="4752004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Neutron</a:t>
            </a:r>
            <a:r>
              <a:rPr lang="it-IT" sz="1600" dirty="0" smtClean="0"/>
              <a:t> </a:t>
            </a:r>
            <a:r>
              <a:rPr lang="it-IT" sz="1600" dirty="0" err="1" smtClean="0"/>
              <a:t>capture</a:t>
            </a:r>
            <a:endParaRPr lang="it-IT" sz="1600" dirty="0"/>
          </a:p>
        </p:txBody>
      </p:sp>
      <p:cxnSp>
        <p:nvCxnSpPr>
          <p:cNvPr id="27" name="Connettore 2 26"/>
          <p:cNvCxnSpPr/>
          <p:nvPr/>
        </p:nvCxnSpPr>
        <p:spPr>
          <a:xfrm flipH="1" flipV="1">
            <a:off x="7385320" y="4223209"/>
            <a:ext cx="432048" cy="5168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flipH="1" flipV="1">
            <a:off x="7624738" y="4236334"/>
            <a:ext cx="432048" cy="5168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 flipH="1" flipV="1">
            <a:off x="7878736" y="4223208"/>
            <a:ext cx="432048" cy="5168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8165808" y="4267116"/>
            <a:ext cx="348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β</a:t>
            </a:r>
            <a:r>
              <a:rPr lang="it-IT" sz="1600" baseline="30000" dirty="0" smtClean="0"/>
              <a:t>-</a:t>
            </a:r>
            <a:endParaRPr lang="it-IT" sz="1600" baseline="30000" dirty="0"/>
          </a:p>
        </p:txBody>
      </p:sp>
      <p:cxnSp>
        <p:nvCxnSpPr>
          <p:cNvPr id="35" name="Connettore 2 34"/>
          <p:cNvCxnSpPr/>
          <p:nvPr/>
        </p:nvCxnSpPr>
        <p:spPr>
          <a:xfrm>
            <a:off x="7624738" y="4236334"/>
            <a:ext cx="138997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1763687" y="6334385"/>
            <a:ext cx="20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Borzov</a:t>
            </a:r>
            <a:r>
              <a:rPr lang="it-IT" sz="1200" dirty="0" smtClean="0"/>
              <a:t>, </a:t>
            </a:r>
            <a:r>
              <a:rPr lang="it-IT" sz="1200" dirty="0" err="1" smtClean="0"/>
              <a:t>Phys</a:t>
            </a:r>
            <a:r>
              <a:rPr lang="it-IT" sz="1200" dirty="0"/>
              <a:t>. </a:t>
            </a:r>
            <a:r>
              <a:rPr lang="it-IT" sz="1200" dirty="0" smtClean="0"/>
              <a:t>Rev. C</a:t>
            </a:r>
            <a:r>
              <a:rPr lang="it-IT" sz="1200" dirty="0"/>
              <a:t> 67, </a:t>
            </a:r>
            <a:endParaRPr lang="it-IT" sz="1200" dirty="0" smtClean="0"/>
          </a:p>
          <a:p>
            <a:r>
              <a:rPr lang="it-IT" sz="1200" dirty="0" smtClean="0"/>
              <a:t>025802</a:t>
            </a:r>
            <a:r>
              <a:rPr lang="it-IT" sz="1200" dirty="0"/>
              <a:t> (2003)</a:t>
            </a:r>
            <a:r>
              <a:rPr lang="it-IT" sz="1200" b="1" dirty="0">
                <a:latin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490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3" descr="C:\Users\proprietario\Desktop\Pagine da tesi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07" y="1475564"/>
            <a:ext cx="7513340" cy="91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Text Box 3"/>
          <p:cNvSpPr txBox="1">
            <a:spLocks noChangeArrowheads="1"/>
          </p:cNvSpPr>
          <p:nvPr/>
        </p:nvSpPr>
        <p:spPr bwMode="auto">
          <a:xfrm>
            <a:off x="513210" y="2727715"/>
            <a:ext cx="1728192" cy="402291"/>
          </a:xfrm>
          <a:prstGeom prst="rect">
            <a:avLst/>
          </a:prstGeom>
          <a:noFill/>
          <a:ln>
            <a:noFill/>
          </a:ln>
          <a:effectLst>
            <a:outerShdw dist="107933" sx="1000" sy="1000" algn="ctr" rotWithShape="0">
              <a:srgbClr val="330033"/>
            </a:outerShdw>
          </a:effectLst>
          <a:extLst/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err="1" smtClean="0">
                <a:solidFill>
                  <a:schemeClr val="tx1"/>
                </a:solidFill>
                <a:latin typeface="+mn-lt"/>
              </a:rPr>
              <a:t>where</a:t>
            </a:r>
            <a:r>
              <a:rPr lang="it-IT" sz="2000" dirty="0" smtClean="0">
                <a:solidFill>
                  <a:schemeClr val="tx1"/>
                </a:solidFill>
                <a:latin typeface="+mn-lt"/>
              </a:rPr>
              <a:t>:  </a:t>
            </a:r>
            <a:endParaRPr lang="it-IT" sz="2000" baseline="-250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grpSp>
        <p:nvGrpSpPr>
          <p:cNvPr id="137" name="Gruppo 136"/>
          <p:cNvGrpSpPr/>
          <p:nvPr/>
        </p:nvGrpSpPr>
        <p:grpSpPr>
          <a:xfrm>
            <a:off x="2241402" y="2445921"/>
            <a:ext cx="4531792" cy="1523882"/>
            <a:chOff x="2463542" y="2766667"/>
            <a:chExt cx="4531792" cy="1523882"/>
          </a:xfrm>
        </p:grpSpPr>
        <p:grpSp>
          <p:nvGrpSpPr>
            <p:cNvPr id="138" name="Gruppo 137"/>
            <p:cNvGrpSpPr/>
            <p:nvPr/>
          </p:nvGrpSpPr>
          <p:grpSpPr>
            <a:xfrm>
              <a:off x="3984807" y="2794494"/>
              <a:ext cx="0" cy="989698"/>
              <a:chOff x="1691680" y="1565176"/>
              <a:chExt cx="0" cy="1647800"/>
            </a:xfrm>
          </p:grpSpPr>
          <p:cxnSp>
            <p:nvCxnSpPr>
              <p:cNvPr id="174" name="Connettore 2 173"/>
              <p:cNvCxnSpPr/>
              <p:nvPr/>
            </p:nvCxnSpPr>
            <p:spPr>
              <a:xfrm flipV="1">
                <a:off x="1691680" y="2312876"/>
                <a:ext cx="0" cy="9001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ttore 2 174"/>
              <p:cNvCxnSpPr/>
              <p:nvPr/>
            </p:nvCxnSpPr>
            <p:spPr>
              <a:xfrm flipV="1">
                <a:off x="1691680" y="1565176"/>
                <a:ext cx="0" cy="9001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uppo 138"/>
            <p:cNvGrpSpPr/>
            <p:nvPr/>
          </p:nvGrpSpPr>
          <p:grpSpPr>
            <a:xfrm>
              <a:off x="5051186" y="2790844"/>
              <a:ext cx="0" cy="989698"/>
              <a:chOff x="1691680" y="1565176"/>
              <a:chExt cx="0" cy="1647800"/>
            </a:xfrm>
          </p:grpSpPr>
          <p:cxnSp>
            <p:nvCxnSpPr>
              <p:cNvPr id="172" name="Connettore 2 171"/>
              <p:cNvCxnSpPr/>
              <p:nvPr/>
            </p:nvCxnSpPr>
            <p:spPr>
              <a:xfrm flipV="1">
                <a:off x="1691680" y="2312876"/>
                <a:ext cx="0" cy="9001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ttore 2 172"/>
              <p:cNvCxnSpPr/>
              <p:nvPr/>
            </p:nvCxnSpPr>
            <p:spPr>
              <a:xfrm flipV="1">
                <a:off x="1691680" y="1565176"/>
                <a:ext cx="0" cy="9001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Ovale 139"/>
            <p:cNvSpPr/>
            <p:nvPr/>
          </p:nvSpPr>
          <p:spPr>
            <a:xfrm>
              <a:off x="4405448" y="3110765"/>
              <a:ext cx="224501" cy="380949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1" name="Connettore 1 140"/>
            <p:cNvCxnSpPr>
              <a:endCxn id="140" idx="4"/>
            </p:cNvCxnSpPr>
            <p:nvPr/>
          </p:nvCxnSpPr>
          <p:spPr>
            <a:xfrm>
              <a:off x="3984807" y="3491715"/>
              <a:ext cx="532891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41"/>
            <p:cNvCxnSpPr/>
            <p:nvPr/>
          </p:nvCxnSpPr>
          <p:spPr>
            <a:xfrm>
              <a:off x="4517698" y="3110765"/>
              <a:ext cx="532891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" name="Gruppo 142"/>
            <p:cNvGrpSpPr/>
            <p:nvPr/>
          </p:nvGrpSpPr>
          <p:grpSpPr>
            <a:xfrm>
              <a:off x="5891997" y="2787805"/>
              <a:ext cx="0" cy="989698"/>
              <a:chOff x="1691680" y="1565176"/>
              <a:chExt cx="0" cy="1647800"/>
            </a:xfrm>
          </p:grpSpPr>
          <p:cxnSp>
            <p:nvCxnSpPr>
              <p:cNvPr id="170" name="Connettore 2 169"/>
              <p:cNvCxnSpPr/>
              <p:nvPr/>
            </p:nvCxnSpPr>
            <p:spPr>
              <a:xfrm flipV="1">
                <a:off x="1691680" y="2312876"/>
                <a:ext cx="0" cy="9001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ttore 2 170"/>
              <p:cNvCxnSpPr/>
              <p:nvPr/>
            </p:nvCxnSpPr>
            <p:spPr>
              <a:xfrm flipV="1">
                <a:off x="1691680" y="1565176"/>
                <a:ext cx="0" cy="9001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4" name="Connettore 2 143"/>
            <p:cNvCxnSpPr/>
            <p:nvPr/>
          </p:nvCxnSpPr>
          <p:spPr>
            <a:xfrm>
              <a:off x="4405448" y="3292382"/>
              <a:ext cx="0" cy="42729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2 144"/>
            <p:cNvCxnSpPr/>
            <p:nvPr/>
          </p:nvCxnSpPr>
          <p:spPr>
            <a:xfrm>
              <a:off x="4629948" y="3243576"/>
              <a:ext cx="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45"/>
            <p:cNvCxnSpPr/>
            <p:nvPr/>
          </p:nvCxnSpPr>
          <p:spPr>
            <a:xfrm>
              <a:off x="5891997" y="3435640"/>
              <a:ext cx="532891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Arco 146"/>
            <p:cNvSpPr/>
            <p:nvPr/>
          </p:nvSpPr>
          <p:spPr>
            <a:xfrm rot="10800000">
              <a:off x="6277484" y="3061152"/>
              <a:ext cx="294807" cy="372193"/>
            </a:xfrm>
            <a:prstGeom prst="arc">
              <a:avLst>
                <a:gd name="adj1" fmla="val 14091556"/>
                <a:gd name="adj2" fmla="val 7009156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8" name="Connettore 2 147"/>
            <p:cNvCxnSpPr/>
            <p:nvPr/>
          </p:nvCxnSpPr>
          <p:spPr>
            <a:xfrm flipH="1">
              <a:off x="6277484" y="3239926"/>
              <a:ext cx="4332" cy="7382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uppo 148"/>
            <p:cNvGrpSpPr/>
            <p:nvPr/>
          </p:nvGrpSpPr>
          <p:grpSpPr>
            <a:xfrm>
              <a:off x="6959699" y="2770820"/>
              <a:ext cx="35635" cy="1006683"/>
              <a:chOff x="1691680" y="1565176"/>
              <a:chExt cx="0" cy="1647800"/>
            </a:xfrm>
          </p:grpSpPr>
          <p:cxnSp>
            <p:nvCxnSpPr>
              <p:cNvPr id="168" name="Connettore 2 167"/>
              <p:cNvCxnSpPr/>
              <p:nvPr/>
            </p:nvCxnSpPr>
            <p:spPr>
              <a:xfrm flipV="1">
                <a:off x="1691680" y="2312876"/>
                <a:ext cx="0" cy="9001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ttore 2 168"/>
              <p:cNvCxnSpPr/>
              <p:nvPr/>
            </p:nvCxnSpPr>
            <p:spPr>
              <a:xfrm flipV="1">
                <a:off x="1691680" y="1565176"/>
                <a:ext cx="0" cy="9001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uppo 149"/>
            <p:cNvGrpSpPr/>
            <p:nvPr/>
          </p:nvGrpSpPr>
          <p:grpSpPr>
            <a:xfrm rot="20487626">
              <a:off x="6664269" y="3064004"/>
              <a:ext cx="147660" cy="727932"/>
              <a:chOff x="1691680" y="1565176"/>
              <a:chExt cx="0" cy="1647800"/>
            </a:xfrm>
          </p:grpSpPr>
          <p:cxnSp>
            <p:nvCxnSpPr>
              <p:cNvPr id="166" name="Connettore 2 165"/>
              <p:cNvCxnSpPr/>
              <p:nvPr/>
            </p:nvCxnSpPr>
            <p:spPr>
              <a:xfrm flipV="1">
                <a:off x="1691680" y="2312876"/>
                <a:ext cx="0" cy="900100"/>
              </a:xfrm>
              <a:prstGeom prst="straightConnector1">
                <a:avLst/>
              </a:prstGeom>
              <a:ln w="2032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ttore 2 166"/>
              <p:cNvCxnSpPr/>
              <p:nvPr/>
            </p:nvCxnSpPr>
            <p:spPr>
              <a:xfrm flipV="1">
                <a:off x="1691680" y="1565176"/>
                <a:ext cx="0" cy="900100"/>
              </a:xfrm>
              <a:prstGeom prst="straightConnector1">
                <a:avLst/>
              </a:prstGeom>
              <a:ln w="2032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uppo 150"/>
            <p:cNvGrpSpPr/>
            <p:nvPr/>
          </p:nvGrpSpPr>
          <p:grpSpPr>
            <a:xfrm rot="1383687">
              <a:off x="6694939" y="2766667"/>
              <a:ext cx="147660" cy="661690"/>
              <a:chOff x="1691680" y="1565176"/>
              <a:chExt cx="0" cy="1647800"/>
            </a:xfrm>
          </p:grpSpPr>
          <p:cxnSp>
            <p:nvCxnSpPr>
              <p:cNvPr id="164" name="Connettore 2 163"/>
              <p:cNvCxnSpPr/>
              <p:nvPr/>
            </p:nvCxnSpPr>
            <p:spPr>
              <a:xfrm flipV="1">
                <a:off x="1691680" y="2312876"/>
                <a:ext cx="0" cy="900100"/>
              </a:xfrm>
              <a:prstGeom prst="straightConnector1">
                <a:avLst/>
              </a:prstGeom>
              <a:ln w="2032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ttore 2 164"/>
              <p:cNvCxnSpPr/>
              <p:nvPr/>
            </p:nvCxnSpPr>
            <p:spPr>
              <a:xfrm flipV="1">
                <a:off x="1691680" y="1565176"/>
                <a:ext cx="0" cy="900100"/>
              </a:xfrm>
              <a:prstGeom prst="straightConnector1">
                <a:avLst/>
              </a:prstGeom>
              <a:ln w="2032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2" name="Connettore 1 151"/>
            <p:cNvCxnSpPr/>
            <p:nvPr/>
          </p:nvCxnSpPr>
          <p:spPr>
            <a:xfrm>
              <a:off x="6413977" y="3061376"/>
              <a:ext cx="532891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" name="Gruppo 152"/>
            <p:cNvGrpSpPr/>
            <p:nvPr/>
          </p:nvGrpSpPr>
          <p:grpSpPr>
            <a:xfrm>
              <a:off x="2541137" y="2794494"/>
              <a:ext cx="0" cy="989698"/>
              <a:chOff x="1691680" y="1565176"/>
              <a:chExt cx="0" cy="1647800"/>
            </a:xfrm>
          </p:grpSpPr>
          <p:cxnSp>
            <p:nvCxnSpPr>
              <p:cNvPr id="162" name="Connettore 2 161"/>
              <p:cNvCxnSpPr/>
              <p:nvPr/>
            </p:nvCxnSpPr>
            <p:spPr>
              <a:xfrm flipV="1">
                <a:off x="1691680" y="2312876"/>
                <a:ext cx="0" cy="9001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ttore 2 162"/>
              <p:cNvCxnSpPr/>
              <p:nvPr/>
            </p:nvCxnSpPr>
            <p:spPr>
              <a:xfrm flipV="1">
                <a:off x="1691680" y="1565176"/>
                <a:ext cx="0" cy="9001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Ovale 153"/>
            <p:cNvSpPr/>
            <p:nvPr/>
          </p:nvSpPr>
          <p:spPr>
            <a:xfrm>
              <a:off x="2961778" y="3110765"/>
              <a:ext cx="224501" cy="380949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5" name="Connettore 1 154"/>
            <p:cNvCxnSpPr>
              <a:endCxn id="154" idx="4"/>
            </p:cNvCxnSpPr>
            <p:nvPr/>
          </p:nvCxnSpPr>
          <p:spPr>
            <a:xfrm>
              <a:off x="2541137" y="3491715"/>
              <a:ext cx="532891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2 155"/>
            <p:cNvCxnSpPr/>
            <p:nvPr/>
          </p:nvCxnSpPr>
          <p:spPr>
            <a:xfrm>
              <a:off x="2961778" y="3292382"/>
              <a:ext cx="0" cy="42729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2 156"/>
            <p:cNvCxnSpPr/>
            <p:nvPr/>
          </p:nvCxnSpPr>
          <p:spPr>
            <a:xfrm>
              <a:off x="3186279" y="3243576"/>
              <a:ext cx="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57"/>
            <p:cNvCxnSpPr/>
            <p:nvPr/>
          </p:nvCxnSpPr>
          <p:spPr>
            <a:xfrm>
              <a:off x="2541137" y="3110765"/>
              <a:ext cx="532891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CasellaDiTesto 158"/>
            <p:cNvSpPr txBox="1"/>
            <p:nvPr/>
          </p:nvSpPr>
          <p:spPr>
            <a:xfrm>
              <a:off x="2463542" y="3767329"/>
              <a:ext cx="809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 smtClean="0"/>
                <a:t>ω</a:t>
              </a:r>
              <a:r>
                <a:rPr lang="it-IT" sz="2800" baseline="-25000" dirty="0" smtClean="0"/>
                <a:t>1</a:t>
              </a:r>
              <a:endParaRPr lang="it-IT" sz="2800" baseline="-25000" dirty="0"/>
            </a:p>
          </p:txBody>
        </p:sp>
        <p:sp>
          <p:nvSpPr>
            <p:cNvPr id="160" name="CasellaDiTesto 159"/>
            <p:cNvSpPr txBox="1"/>
            <p:nvPr/>
          </p:nvSpPr>
          <p:spPr>
            <a:xfrm>
              <a:off x="4165809" y="3767190"/>
              <a:ext cx="8081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 smtClean="0"/>
                <a:t>ω</a:t>
              </a:r>
              <a:r>
                <a:rPr lang="it-IT" sz="2800" baseline="-25000" dirty="0" smtClean="0"/>
                <a:t>2</a:t>
              </a:r>
              <a:endParaRPr lang="it-IT" sz="2800" baseline="-25000" dirty="0"/>
            </a:p>
          </p:txBody>
        </p:sp>
        <p:sp>
          <p:nvSpPr>
            <p:cNvPr id="161" name="CasellaDiTesto 160"/>
            <p:cNvSpPr txBox="1"/>
            <p:nvPr/>
          </p:nvSpPr>
          <p:spPr>
            <a:xfrm>
              <a:off x="6152387" y="3714753"/>
              <a:ext cx="807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 smtClean="0"/>
                <a:t>ω</a:t>
              </a:r>
              <a:r>
                <a:rPr lang="it-IT" sz="2800" baseline="-25000" dirty="0" smtClean="0"/>
                <a:t>3</a:t>
              </a:r>
              <a:endParaRPr lang="it-IT" sz="2800" baseline="-25000" dirty="0"/>
            </a:p>
          </p:txBody>
        </p:sp>
      </p:grpSp>
      <p:sp>
        <p:nvSpPr>
          <p:cNvPr id="176" name="CasellaDiTesto 175"/>
          <p:cNvSpPr txBox="1"/>
          <p:nvPr/>
        </p:nvSpPr>
        <p:spPr>
          <a:xfrm>
            <a:off x="1977387" y="3978782"/>
            <a:ext cx="133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latin typeface="+mn-lt"/>
              </a:rPr>
              <a:t>One</a:t>
            </a:r>
            <a:r>
              <a:rPr lang="it-IT" b="1" dirty="0" smtClean="0">
                <a:solidFill>
                  <a:srgbClr val="FF0000"/>
                </a:solidFill>
                <a:latin typeface="+mn-lt"/>
              </a:rPr>
              <a:t> body</a:t>
            </a:r>
            <a:endParaRPr lang="it-IT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7" name="CasellaDiTesto 176"/>
          <p:cNvSpPr txBox="1"/>
          <p:nvPr/>
        </p:nvSpPr>
        <p:spPr>
          <a:xfrm>
            <a:off x="3649223" y="3956984"/>
            <a:ext cx="133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latin typeface="+mn-lt"/>
              </a:rPr>
              <a:t>Two</a:t>
            </a:r>
            <a:r>
              <a:rPr lang="it-IT" b="1" dirty="0" smtClean="0">
                <a:solidFill>
                  <a:srgbClr val="FF0000"/>
                </a:solidFill>
                <a:latin typeface="+mn-lt"/>
              </a:rPr>
              <a:t> body</a:t>
            </a:r>
            <a:endParaRPr lang="it-IT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8" name="CasellaDiTesto 177"/>
          <p:cNvSpPr txBox="1"/>
          <p:nvPr/>
        </p:nvSpPr>
        <p:spPr>
          <a:xfrm>
            <a:off x="5579573" y="3986554"/>
            <a:ext cx="154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+mn-lt"/>
              </a:rPr>
              <a:t>Three body</a:t>
            </a:r>
            <a:endParaRPr lang="it-IT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9" name="Ovale 178"/>
          <p:cNvSpPr/>
          <p:nvPr/>
        </p:nvSpPr>
        <p:spPr>
          <a:xfrm>
            <a:off x="5304411" y="2199913"/>
            <a:ext cx="1816317" cy="1717963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0" name="CasellaDiTesto 179"/>
          <p:cNvSpPr txBox="1"/>
          <p:nvPr/>
        </p:nvSpPr>
        <p:spPr>
          <a:xfrm>
            <a:off x="7521732" y="2782872"/>
            <a:ext cx="1486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latin typeface="+mn-lt"/>
              </a:rPr>
              <a:t>Usually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neglected</a:t>
            </a:r>
            <a:r>
              <a:rPr lang="it-IT" dirty="0" smtClean="0">
                <a:latin typeface="+mn-lt"/>
              </a:rPr>
              <a:t>!</a:t>
            </a:r>
            <a:endParaRPr lang="it-IT" dirty="0">
              <a:latin typeface="+mn-lt"/>
            </a:endParaRPr>
          </a:p>
        </p:txBody>
      </p:sp>
      <p:cxnSp>
        <p:nvCxnSpPr>
          <p:cNvPr id="181" name="Connettore 2 180"/>
          <p:cNvCxnSpPr>
            <a:stCxn id="179" idx="6"/>
            <a:endCxn id="180" idx="1"/>
          </p:cNvCxnSpPr>
          <p:nvPr/>
        </p:nvCxnSpPr>
        <p:spPr>
          <a:xfrm>
            <a:off x="7120728" y="3058895"/>
            <a:ext cx="401004" cy="471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itle 1"/>
          <p:cNvSpPr txBox="1">
            <a:spLocks/>
          </p:cNvSpPr>
          <p:nvPr/>
        </p:nvSpPr>
        <p:spPr bwMode="auto">
          <a:xfrm>
            <a:off x="741363" y="139700"/>
            <a:ext cx="77724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>
                <a:solidFill>
                  <a:schemeClr val="tx2"/>
                </a:solidFill>
              </a:rPr>
              <a:t>Effective three-body forces </a:t>
            </a:r>
            <a:r>
              <a:rPr lang="en-US" sz="3600" dirty="0" smtClean="0">
                <a:solidFill>
                  <a:schemeClr val="tx2"/>
                </a:solidFill>
              </a:rPr>
              <a:t>(II)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186" name="Picture 2" descr="C:\Users\proprietario\Desktop\Pagine da tesi-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r="5030"/>
          <a:stretch/>
        </p:blipFill>
        <p:spPr bwMode="auto">
          <a:xfrm>
            <a:off x="3299101" y="4458042"/>
            <a:ext cx="5512486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Text Box 3"/>
          <p:cNvSpPr txBox="1">
            <a:spLocks noChangeArrowheads="1"/>
          </p:cNvSpPr>
          <p:nvPr/>
        </p:nvSpPr>
        <p:spPr bwMode="auto">
          <a:xfrm>
            <a:off x="2851888" y="5455217"/>
            <a:ext cx="1294143" cy="402291"/>
          </a:xfrm>
          <a:prstGeom prst="rect">
            <a:avLst/>
          </a:prstGeom>
          <a:noFill/>
          <a:ln>
            <a:noFill/>
          </a:ln>
          <a:effectLst>
            <a:outerShdw dist="107933" sx="1000" sy="1000" algn="ctr" rotWithShape="0">
              <a:srgbClr val="330033"/>
            </a:outerShdw>
          </a:effectLst>
          <a:extLst/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err="1" smtClean="0">
                <a:solidFill>
                  <a:schemeClr val="tx1"/>
                </a:solidFill>
                <a:latin typeface="+mn-lt"/>
              </a:rPr>
              <a:t>where</a:t>
            </a:r>
            <a:r>
              <a:rPr lang="it-IT" sz="2000" dirty="0" smtClean="0">
                <a:solidFill>
                  <a:schemeClr val="tx1"/>
                </a:solidFill>
                <a:latin typeface="+mn-lt"/>
              </a:rPr>
              <a:t>:  </a:t>
            </a:r>
            <a:endParaRPr lang="it-IT" sz="2000" baseline="-250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195" name="CasellaDiTesto 194"/>
          <p:cNvSpPr txBox="1">
            <a:spLocks noChangeArrowheads="1"/>
          </p:cNvSpPr>
          <p:nvPr/>
        </p:nvSpPr>
        <p:spPr bwMode="auto">
          <a:xfrm>
            <a:off x="865607" y="1275509"/>
            <a:ext cx="7343775" cy="40011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>
                <a:latin typeface="+mn-lt"/>
              </a:rPr>
              <a:t>The </a:t>
            </a:r>
            <a:r>
              <a:rPr lang="it-IT" sz="2000" dirty="0" err="1">
                <a:latin typeface="+mn-lt"/>
              </a:rPr>
              <a:t>hamiltonian</a:t>
            </a:r>
            <a:r>
              <a:rPr lang="it-IT" sz="2000" dirty="0">
                <a:latin typeface="+mn-lt"/>
              </a:rPr>
              <a:t> </a:t>
            </a:r>
            <a:r>
              <a:rPr lang="it-IT" sz="2000" dirty="0" err="1">
                <a:latin typeface="+mn-lt"/>
              </a:rPr>
              <a:t>matrix</a:t>
            </a:r>
            <a:r>
              <a:rPr lang="it-IT" sz="2000" dirty="0">
                <a:latin typeface="+mn-lt"/>
              </a:rPr>
              <a:t> </a:t>
            </a:r>
            <a:r>
              <a:rPr lang="it-IT" sz="2000" dirty="0" err="1">
                <a:latin typeface="+mn-lt"/>
              </a:rPr>
              <a:t>elements</a:t>
            </a:r>
            <a:r>
              <a:rPr lang="it-IT" sz="2000" dirty="0">
                <a:latin typeface="+mn-lt"/>
              </a:rPr>
              <a:t> are </a:t>
            </a:r>
            <a:r>
              <a:rPr lang="it-IT" sz="2000" dirty="0" err="1">
                <a:latin typeface="+mn-lt"/>
              </a:rPr>
              <a:t>determined</a:t>
            </a:r>
            <a:r>
              <a:rPr lang="it-IT" sz="2000" dirty="0">
                <a:latin typeface="+mn-lt"/>
              </a:rPr>
              <a:t> </a:t>
            </a:r>
            <a:r>
              <a:rPr lang="it-IT" sz="2000" dirty="0" err="1">
                <a:latin typeface="+mn-lt"/>
              </a:rPr>
              <a:t>as</a:t>
            </a:r>
            <a:r>
              <a:rPr lang="it-IT" sz="2000" dirty="0">
                <a:latin typeface="+mn-lt"/>
              </a:rPr>
              <a:t>:  </a:t>
            </a:r>
            <a:endParaRPr lang="it-IT" sz="2000" baseline="-25000" dirty="0">
              <a:latin typeface="+mn-lt"/>
              <a:cs typeface="Arial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866906" y="5008227"/>
            <a:ext cx="5085689" cy="1767227"/>
            <a:chOff x="3866906" y="5008227"/>
            <a:chExt cx="5085689" cy="1767227"/>
          </a:xfrm>
        </p:grpSpPr>
        <p:grpSp>
          <p:nvGrpSpPr>
            <p:cNvPr id="196" name="Gruppo 195"/>
            <p:cNvGrpSpPr/>
            <p:nvPr/>
          </p:nvGrpSpPr>
          <p:grpSpPr>
            <a:xfrm>
              <a:off x="4062094" y="5200803"/>
              <a:ext cx="2662635" cy="1200431"/>
              <a:chOff x="3285795" y="3566002"/>
              <a:chExt cx="2995100" cy="1347681"/>
            </a:xfrm>
          </p:grpSpPr>
          <p:grpSp>
            <p:nvGrpSpPr>
              <p:cNvPr id="197" name="Gruppo 196"/>
              <p:cNvGrpSpPr/>
              <p:nvPr/>
            </p:nvGrpSpPr>
            <p:grpSpPr>
              <a:xfrm>
                <a:off x="4886646" y="3589622"/>
                <a:ext cx="0" cy="989698"/>
                <a:chOff x="1691680" y="1565176"/>
                <a:chExt cx="0" cy="1647800"/>
              </a:xfrm>
            </p:grpSpPr>
            <p:cxnSp>
              <p:nvCxnSpPr>
                <p:cNvPr id="220" name="Connettore 2 219"/>
                <p:cNvCxnSpPr/>
                <p:nvPr/>
              </p:nvCxnSpPr>
              <p:spPr>
                <a:xfrm flipV="1">
                  <a:off x="1691680" y="2312876"/>
                  <a:ext cx="0" cy="90010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Connettore 2 220"/>
                <p:cNvCxnSpPr/>
                <p:nvPr/>
              </p:nvCxnSpPr>
              <p:spPr>
                <a:xfrm flipV="1">
                  <a:off x="1691680" y="1565176"/>
                  <a:ext cx="0" cy="90010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8" name="Connettore 1 197"/>
              <p:cNvCxnSpPr/>
              <p:nvPr/>
            </p:nvCxnSpPr>
            <p:spPr>
              <a:xfrm>
                <a:off x="4886646" y="4237457"/>
                <a:ext cx="532891" cy="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Arco 198"/>
              <p:cNvSpPr/>
              <p:nvPr/>
            </p:nvSpPr>
            <p:spPr>
              <a:xfrm rot="10800000">
                <a:off x="5272133" y="3862969"/>
                <a:ext cx="294807" cy="372193"/>
              </a:xfrm>
              <a:prstGeom prst="arc">
                <a:avLst>
                  <a:gd name="adj1" fmla="val 14091556"/>
                  <a:gd name="adj2" fmla="val 7009156"/>
                </a:avLst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00" name="Connettore 2 199"/>
              <p:cNvCxnSpPr/>
              <p:nvPr/>
            </p:nvCxnSpPr>
            <p:spPr>
              <a:xfrm>
                <a:off x="5276465" y="4041743"/>
                <a:ext cx="0" cy="42729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uppo 200"/>
              <p:cNvGrpSpPr/>
              <p:nvPr/>
            </p:nvGrpSpPr>
            <p:grpSpPr>
              <a:xfrm rot="20487626">
                <a:off x="5658918" y="3865821"/>
                <a:ext cx="147660" cy="727932"/>
                <a:chOff x="1691680" y="1565176"/>
                <a:chExt cx="0" cy="1647800"/>
              </a:xfrm>
            </p:grpSpPr>
            <p:cxnSp>
              <p:nvCxnSpPr>
                <p:cNvPr id="218" name="Connettore 2 217"/>
                <p:cNvCxnSpPr/>
                <p:nvPr/>
              </p:nvCxnSpPr>
              <p:spPr>
                <a:xfrm flipV="1">
                  <a:off x="1691680" y="2312876"/>
                  <a:ext cx="0" cy="900100"/>
                </a:xfrm>
                <a:prstGeom prst="straightConnector1">
                  <a:avLst/>
                </a:prstGeom>
                <a:ln w="2032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Connettore 2 218"/>
                <p:cNvCxnSpPr/>
                <p:nvPr/>
              </p:nvCxnSpPr>
              <p:spPr>
                <a:xfrm flipV="1">
                  <a:off x="1691680" y="1565176"/>
                  <a:ext cx="0" cy="900100"/>
                </a:xfrm>
                <a:prstGeom prst="straightConnector1">
                  <a:avLst/>
                </a:prstGeom>
                <a:ln w="2032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uppo 201"/>
              <p:cNvGrpSpPr/>
              <p:nvPr/>
            </p:nvGrpSpPr>
            <p:grpSpPr>
              <a:xfrm rot="1383687">
                <a:off x="5689588" y="3568484"/>
                <a:ext cx="147660" cy="661690"/>
                <a:chOff x="1691680" y="1565176"/>
                <a:chExt cx="0" cy="1647800"/>
              </a:xfrm>
            </p:grpSpPr>
            <p:cxnSp>
              <p:nvCxnSpPr>
                <p:cNvPr id="216" name="Connettore 2 215"/>
                <p:cNvCxnSpPr/>
                <p:nvPr/>
              </p:nvCxnSpPr>
              <p:spPr>
                <a:xfrm flipV="1">
                  <a:off x="1691680" y="2312876"/>
                  <a:ext cx="0" cy="900100"/>
                </a:xfrm>
                <a:prstGeom prst="straightConnector1">
                  <a:avLst/>
                </a:prstGeom>
                <a:ln w="2032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Connettore 2 216"/>
                <p:cNvCxnSpPr/>
                <p:nvPr/>
              </p:nvCxnSpPr>
              <p:spPr>
                <a:xfrm flipV="1">
                  <a:off x="1691680" y="1565176"/>
                  <a:ext cx="0" cy="900100"/>
                </a:xfrm>
                <a:prstGeom prst="straightConnector1">
                  <a:avLst/>
                </a:prstGeom>
                <a:ln w="2032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3" name="Connettore 1 202"/>
              <p:cNvCxnSpPr/>
              <p:nvPr/>
            </p:nvCxnSpPr>
            <p:spPr>
              <a:xfrm>
                <a:off x="5408625" y="3863193"/>
                <a:ext cx="532891" cy="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4" name="Gruppo 203"/>
              <p:cNvGrpSpPr/>
              <p:nvPr/>
            </p:nvGrpSpPr>
            <p:grpSpPr>
              <a:xfrm>
                <a:off x="3285795" y="3577726"/>
                <a:ext cx="0" cy="989698"/>
                <a:chOff x="1691680" y="1565176"/>
                <a:chExt cx="0" cy="1647800"/>
              </a:xfrm>
            </p:grpSpPr>
            <p:cxnSp>
              <p:nvCxnSpPr>
                <p:cNvPr id="214" name="Connettore 2 213"/>
                <p:cNvCxnSpPr/>
                <p:nvPr/>
              </p:nvCxnSpPr>
              <p:spPr>
                <a:xfrm flipV="1">
                  <a:off x="1691680" y="2312876"/>
                  <a:ext cx="0" cy="90010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Connettore 2 214"/>
                <p:cNvCxnSpPr/>
                <p:nvPr/>
              </p:nvCxnSpPr>
              <p:spPr>
                <a:xfrm flipV="1">
                  <a:off x="1691680" y="1565176"/>
                  <a:ext cx="0" cy="90010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5" name="Ovale 204"/>
              <p:cNvSpPr/>
              <p:nvPr/>
            </p:nvSpPr>
            <p:spPr>
              <a:xfrm>
                <a:off x="3706436" y="3893997"/>
                <a:ext cx="224501" cy="380949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06" name="Connettore 1 205"/>
              <p:cNvCxnSpPr>
                <a:endCxn id="205" idx="4"/>
              </p:cNvCxnSpPr>
              <p:nvPr/>
            </p:nvCxnSpPr>
            <p:spPr>
              <a:xfrm>
                <a:off x="3285795" y="4274946"/>
                <a:ext cx="532891" cy="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onnettore 2 206"/>
              <p:cNvCxnSpPr/>
              <p:nvPr/>
            </p:nvCxnSpPr>
            <p:spPr>
              <a:xfrm>
                <a:off x="3706436" y="4075614"/>
                <a:ext cx="0" cy="42729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nettore 2 207"/>
              <p:cNvCxnSpPr/>
              <p:nvPr/>
            </p:nvCxnSpPr>
            <p:spPr>
              <a:xfrm>
                <a:off x="3930937" y="4026808"/>
                <a:ext cx="0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nettore 1 208"/>
              <p:cNvCxnSpPr/>
              <p:nvPr/>
            </p:nvCxnSpPr>
            <p:spPr>
              <a:xfrm flipH="1">
                <a:off x="3818686" y="3893997"/>
                <a:ext cx="491544" cy="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0" name="CasellaDiTesto 209"/>
              <p:cNvSpPr txBox="1"/>
              <p:nvPr/>
            </p:nvSpPr>
            <p:spPr>
              <a:xfrm>
                <a:off x="3541059" y="4312410"/>
                <a:ext cx="657459" cy="587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 smtClean="0"/>
                  <a:t>q</a:t>
                </a:r>
                <a:r>
                  <a:rPr lang="it-IT" sz="2800" baseline="-25000" dirty="0" smtClean="0"/>
                  <a:t>1</a:t>
                </a:r>
                <a:endParaRPr lang="it-IT" sz="2800" baseline="-25000" dirty="0"/>
              </a:p>
            </p:txBody>
          </p:sp>
          <p:sp>
            <p:nvSpPr>
              <p:cNvPr id="211" name="CasellaDiTesto 210"/>
              <p:cNvSpPr txBox="1"/>
              <p:nvPr/>
            </p:nvSpPr>
            <p:spPr>
              <a:xfrm>
                <a:off x="5206211" y="4326282"/>
                <a:ext cx="657459" cy="587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 smtClean="0"/>
                  <a:t>q</a:t>
                </a:r>
                <a:r>
                  <a:rPr lang="it-IT" sz="2800" baseline="-25000" dirty="0" smtClean="0"/>
                  <a:t>2</a:t>
                </a:r>
                <a:endParaRPr lang="it-IT" sz="2800" baseline="-25000" dirty="0"/>
              </a:p>
            </p:txBody>
          </p:sp>
          <p:sp>
            <p:nvSpPr>
              <p:cNvPr id="212" name="CasellaDiTesto 211"/>
              <p:cNvSpPr txBox="1"/>
              <p:nvPr/>
            </p:nvSpPr>
            <p:spPr>
              <a:xfrm>
                <a:off x="4229755" y="3589622"/>
                <a:ext cx="417225" cy="51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X</a:t>
                </a:r>
                <a:endParaRPr lang="it-IT" sz="2400" dirty="0"/>
              </a:p>
            </p:txBody>
          </p:sp>
          <p:sp>
            <p:nvSpPr>
              <p:cNvPr id="213" name="CasellaDiTesto 212"/>
              <p:cNvSpPr txBox="1"/>
              <p:nvPr/>
            </p:nvSpPr>
            <p:spPr>
              <a:xfrm>
                <a:off x="5863670" y="3566002"/>
                <a:ext cx="417225" cy="51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X</a:t>
                </a:r>
                <a:endParaRPr lang="it-IT" sz="2400" dirty="0"/>
              </a:p>
            </p:txBody>
          </p:sp>
        </p:grpSp>
        <p:sp>
          <p:nvSpPr>
            <p:cNvPr id="222" name="CasellaDiTesto 221"/>
            <p:cNvSpPr txBox="1"/>
            <p:nvPr/>
          </p:nvSpPr>
          <p:spPr>
            <a:xfrm>
              <a:off x="3866906" y="6399674"/>
              <a:ext cx="1337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>
                  <a:solidFill>
                    <a:srgbClr val="FF0000"/>
                  </a:solidFill>
                  <a:latin typeface="+mj-lt"/>
                </a:rPr>
                <a:t>One</a:t>
              </a:r>
              <a:r>
                <a:rPr lang="it-IT" b="1" dirty="0" smtClean="0">
                  <a:solidFill>
                    <a:srgbClr val="FF0000"/>
                  </a:solidFill>
                  <a:latin typeface="+mj-lt"/>
                </a:rPr>
                <a:t> body</a:t>
              </a:r>
              <a:endParaRPr lang="it-IT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3" name="CasellaDiTesto 222"/>
            <p:cNvSpPr txBox="1"/>
            <p:nvPr/>
          </p:nvSpPr>
          <p:spPr>
            <a:xfrm>
              <a:off x="5577596" y="6406122"/>
              <a:ext cx="1337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>
                  <a:solidFill>
                    <a:srgbClr val="FF0000"/>
                  </a:solidFill>
                  <a:latin typeface="+mj-lt"/>
                </a:rPr>
                <a:t>Two</a:t>
              </a:r>
              <a:r>
                <a:rPr lang="it-IT" b="1" dirty="0" smtClean="0">
                  <a:solidFill>
                    <a:srgbClr val="FF0000"/>
                  </a:solidFill>
                  <a:latin typeface="+mj-lt"/>
                </a:rPr>
                <a:t> body</a:t>
              </a:r>
              <a:endParaRPr lang="it-IT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4" name="Ovale 223"/>
            <p:cNvSpPr/>
            <p:nvPr/>
          </p:nvSpPr>
          <p:spPr>
            <a:xfrm>
              <a:off x="5272183" y="5008227"/>
              <a:ext cx="1643266" cy="137524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5" name="CasellaDiTesto 224"/>
            <p:cNvSpPr txBox="1"/>
            <p:nvPr/>
          </p:nvSpPr>
          <p:spPr>
            <a:xfrm>
              <a:off x="7466169" y="5432227"/>
              <a:ext cx="1486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 smtClean="0">
                  <a:latin typeface="+mn-lt"/>
                </a:rPr>
                <a:t>Usually</a:t>
              </a:r>
              <a:r>
                <a:rPr lang="it-IT" dirty="0" smtClean="0">
                  <a:latin typeface="+mn-lt"/>
                </a:rPr>
                <a:t> </a:t>
              </a:r>
              <a:r>
                <a:rPr lang="it-IT" dirty="0" err="1" smtClean="0">
                  <a:latin typeface="+mn-lt"/>
                </a:rPr>
                <a:t>neglected</a:t>
              </a:r>
              <a:r>
                <a:rPr lang="it-IT" dirty="0" smtClean="0">
                  <a:latin typeface="+mn-lt"/>
                </a:rPr>
                <a:t>!</a:t>
              </a:r>
              <a:endParaRPr lang="it-IT" dirty="0">
                <a:latin typeface="+mn-lt"/>
              </a:endParaRPr>
            </a:p>
          </p:txBody>
        </p:sp>
        <p:cxnSp>
          <p:nvCxnSpPr>
            <p:cNvPr id="226" name="Connettore 2 225"/>
            <p:cNvCxnSpPr>
              <a:stCxn id="224" idx="6"/>
              <a:endCxn id="225" idx="1"/>
            </p:cNvCxnSpPr>
            <p:nvPr/>
          </p:nvCxnSpPr>
          <p:spPr>
            <a:xfrm>
              <a:off x="6915449" y="5695851"/>
              <a:ext cx="550720" cy="5954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7" name="CasellaDiTesto 226"/>
          <p:cNvSpPr txBox="1">
            <a:spLocks noChangeArrowheads="1"/>
          </p:cNvSpPr>
          <p:nvPr/>
        </p:nvSpPr>
        <p:spPr bwMode="auto">
          <a:xfrm>
            <a:off x="53727" y="4446952"/>
            <a:ext cx="2997499" cy="1015663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ts val="12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2000" dirty="0" err="1">
                <a:solidFill>
                  <a:srgbClr val="000000"/>
                </a:solidFill>
                <a:latin typeface="+mn-lt"/>
              </a:rPr>
              <a:t>Same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+mn-lt"/>
              </a:rPr>
              <a:t>calculations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for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transition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+mn-lt"/>
              </a:rPr>
              <a:t>operators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 (e.g. </a:t>
            </a:r>
            <a:r>
              <a:rPr lang="it-IT" sz="2000" dirty="0" err="1">
                <a:solidFill>
                  <a:srgbClr val="000000"/>
                </a:solidFill>
                <a:latin typeface="+mn-lt"/>
              </a:rPr>
              <a:t>electric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 quadrupole)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5" name="CasellaDiTesto 84"/>
          <p:cNvSpPr txBox="1"/>
          <p:nvPr/>
        </p:nvSpPr>
        <p:spPr>
          <a:xfrm>
            <a:off x="513210" y="5783470"/>
            <a:ext cx="1963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Poves</a:t>
            </a:r>
            <a:r>
              <a:rPr lang="it-IT" sz="1200" dirty="0" smtClean="0"/>
              <a:t> and </a:t>
            </a:r>
            <a:r>
              <a:rPr lang="it-IT" sz="1200" dirty="0" err="1" smtClean="0"/>
              <a:t>Zuker</a:t>
            </a:r>
            <a:r>
              <a:rPr lang="it-IT" sz="1200" dirty="0" smtClean="0"/>
              <a:t>, </a:t>
            </a:r>
            <a:r>
              <a:rPr lang="it-IT" sz="1200" dirty="0" err="1" smtClean="0"/>
              <a:t>Phys</a:t>
            </a:r>
            <a:r>
              <a:rPr lang="it-IT" sz="1200" dirty="0" smtClean="0"/>
              <a:t> Rep. 71, 141 (1981)</a:t>
            </a:r>
            <a:endParaRPr lang="it-IT" sz="1200" dirty="0"/>
          </a:p>
        </p:txBody>
      </p:sp>
      <p:sp>
        <p:nvSpPr>
          <p:cNvPr id="86" name="CasellaDiTesto 85"/>
          <p:cNvSpPr txBox="1"/>
          <p:nvPr/>
        </p:nvSpPr>
        <p:spPr>
          <a:xfrm>
            <a:off x="499794" y="6180237"/>
            <a:ext cx="1963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Poves</a:t>
            </a:r>
            <a:r>
              <a:rPr lang="it-IT" sz="1200" dirty="0" smtClean="0"/>
              <a:t> et al., </a:t>
            </a:r>
            <a:r>
              <a:rPr lang="it-IT" sz="1200" dirty="0" err="1"/>
              <a:t>Phys</a:t>
            </a:r>
            <a:r>
              <a:rPr lang="it-IT" sz="1200" dirty="0"/>
              <a:t>. </a:t>
            </a:r>
            <a:r>
              <a:rPr lang="it-IT" sz="1200" dirty="0" err="1"/>
              <a:t>Lett</a:t>
            </a:r>
            <a:r>
              <a:rPr lang="it-IT" sz="1200" dirty="0"/>
              <a:t>. B82, </a:t>
            </a:r>
            <a:r>
              <a:rPr lang="it-IT" sz="1200" dirty="0" smtClean="0"/>
              <a:t>319 (1979)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6140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 txBox="1">
            <a:spLocks/>
          </p:cNvSpPr>
          <p:nvPr/>
        </p:nvSpPr>
        <p:spPr bwMode="auto">
          <a:xfrm>
            <a:off x="179512" y="97184"/>
            <a:ext cx="8856984" cy="12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Separation method and particle identification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8190" y="5407430"/>
            <a:ext cx="3240087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97" tIns="42431" rIns="81597" bIns="42431">
            <a:spAutoFit/>
          </a:bodyPr>
          <a:lstStyle/>
          <a:p>
            <a:pPr marL="342900" indent="-342900" defTabSz="414511">
              <a:spcBef>
                <a:spcPts val="1361"/>
              </a:spcBef>
              <a:buFont typeface="Arial" pitchFamily="34" charset="0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TOF → </a:t>
            </a:r>
            <a:r>
              <a:rPr lang="it-IT" sz="20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Velocity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β</a:t>
            </a:r>
            <a:endParaRPr lang="it-IT" sz="20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342900" indent="-342900" defTabSz="414511">
              <a:spcBef>
                <a:spcPts val="1361"/>
              </a:spcBef>
              <a:buFont typeface="Arial" pitchFamily="34" charset="0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x</a:t>
            </a:r>
            <a:r>
              <a:rPr lang="it-IT" sz="2000" baseline="-25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2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x</a:t>
            </a:r>
            <a:r>
              <a:rPr lang="it-IT" sz="2000" baseline="-25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4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→ B</a:t>
            </a:r>
            <a:r>
              <a:rPr lang="el-GR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ρ</a:t>
            </a:r>
            <a:endParaRPr lang="it-IT" sz="20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342900" indent="-342900" defTabSz="414511">
              <a:spcBef>
                <a:spcPts val="1361"/>
              </a:spcBef>
              <a:buFont typeface="Arial" pitchFamily="34" charset="0"/>
              <a:buChar char="•"/>
              <a:tabLst>
                <a:tab pos="0" algn="l"/>
                <a:tab pos="414511" algn="l"/>
                <a:tab pos="829022" algn="l"/>
                <a:tab pos="1243533" algn="l"/>
                <a:tab pos="1658044" algn="l"/>
                <a:tab pos="2072556" algn="l"/>
                <a:tab pos="2487067" algn="l"/>
                <a:tab pos="2901578" algn="l"/>
                <a:tab pos="3316089" algn="l"/>
                <a:tab pos="3730601" algn="l"/>
                <a:tab pos="4145111" algn="l"/>
                <a:tab pos="4559623" algn="l"/>
                <a:tab pos="4974134" algn="l"/>
                <a:tab pos="5388646" algn="l"/>
                <a:tab pos="5803158" algn="l"/>
                <a:tab pos="6217667" algn="l"/>
                <a:tab pos="6632179" algn="l"/>
                <a:tab pos="7046690" algn="l"/>
                <a:tab pos="7461200" algn="l"/>
                <a:tab pos="7875713" algn="l"/>
                <a:tab pos="8290225" algn="l"/>
              </a:tabLst>
              <a:defRPr/>
            </a:pPr>
            <a:r>
              <a:rPr lang="el-GR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Δ</a:t>
            </a:r>
            <a:r>
              <a:rPr lang="it-IT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E MUSIC → Z</a:t>
            </a:r>
          </a:p>
        </p:txBody>
      </p:sp>
      <p:pic>
        <p:nvPicPr>
          <p:cNvPr id="9224" name="Picture 8" descr="C:\Users\proprietario\Desktop\DOTTORATO\pres_tesi_dott\Pagine da weick-le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38" y="1817515"/>
            <a:ext cx="7160466" cy="19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4608004" y="5271610"/>
                <a:ext cx="4146841" cy="791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it-IT" sz="240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it-IT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it-IT" sz="2400" b="0" i="1" smtClean="0">
                          <a:latin typeface="Cambria Math"/>
                          <a:ea typeface="Cambria Math"/>
                        </a:rPr>
                        <m:t>𝐵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  <a:ea typeface="Cambria Math"/>
                        </a:rPr>
                        <m:t>− </m:t>
                      </m:r>
                      <m:d>
                        <m:dPr>
                          <m:ctrlPr>
                            <a:rPr lang="it-IT" sz="2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/>
                              <a:ea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/>
                                      <a:ea typeface="Cambria Math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it-IT" sz="24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400" b="0" i="1" smtClean="0"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den>
                          </m:f>
                        </m:e>
                      </m:d>
                      <m:r>
                        <a:rPr lang="it-IT" sz="2400" b="0" i="1" smtClean="0"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004" y="5271610"/>
                <a:ext cx="4146841" cy="79162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4431133" y="5927418"/>
                <a:ext cx="2179151" cy="84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it-IT" sz="240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it-IT" sz="2400" b="0" i="1" smtClean="0"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it-IT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  <m:r>
                            <a:rPr lang="it-IT" sz="24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</m:den>
                      </m:f>
                      <m:f>
                        <m:fPr>
                          <m:ctrlPr>
                            <a:rPr lang="it-IT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/>
                              <a:ea typeface="Cambria Math"/>
                            </a:rPr>
                            <m:t>𝛽𝛾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133" y="5927418"/>
                <a:ext cx="2179151" cy="84843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2873975" y="1309935"/>
                <a:ext cx="39721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1" i="1" smtClean="0">
                        <a:latin typeface="Cambria Math"/>
                        <a:ea typeface="Cambria Math"/>
                      </a:rPr>
                      <m:t>𝑩</m:t>
                    </m:r>
                    <m:r>
                      <a:rPr lang="it-IT" sz="2400" b="1" i="1" smtClean="0">
                        <a:latin typeface="Cambria Math"/>
                        <a:ea typeface="Cambria Math"/>
                      </a:rPr>
                      <m:t>𝝆</m:t>
                    </m:r>
                    <m:r>
                      <a:rPr lang="it-IT" sz="2400" b="1" i="1" smtClean="0">
                        <a:latin typeface="Cambria Math"/>
                        <a:ea typeface="Cambria Math"/>
                      </a:rPr>
                      <m:t>− ∆</m:t>
                    </m:r>
                    <m:r>
                      <a:rPr lang="it-IT" sz="2400" b="1" i="1" smtClean="0">
                        <a:latin typeface="Cambria Math"/>
                        <a:ea typeface="Cambria Math"/>
                      </a:rPr>
                      <m:t>𝑬</m:t>
                    </m:r>
                    <m:r>
                      <a:rPr lang="it-IT" sz="2400" b="1" i="1" smtClean="0">
                        <a:latin typeface="Cambria Math"/>
                        <a:ea typeface="Cambria Math"/>
                      </a:rPr>
                      <m:t> −</m:t>
                    </m:r>
                    <m:r>
                      <a:rPr lang="it-IT" sz="2400" b="1" i="1" smtClean="0">
                        <a:latin typeface="Cambria Math"/>
                        <a:ea typeface="Cambria Math"/>
                      </a:rPr>
                      <m:t>𝑩</m:t>
                    </m:r>
                    <m:r>
                      <a:rPr lang="it-IT" sz="2400" b="1" i="1" smtClean="0">
                        <a:latin typeface="Cambria Math"/>
                        <a:ea typeface="Cambria Math"/>
                      </a:rPr>
                      <m:t>𝝆</m:t>
                    </m:r>
                    <m:r>
                      <a:rPr lang="it-IT" sz="2400" b="1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it-IT" sz="2400" b="1" dirty="0" smtClean="0"/>
                  <a:t> </a:t>
                </a:r>
                <a:r>
                  <a:rPr lang="it-IT" sz="2400" dirty="0" smtClean="0"/>
                  <a:t>separation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975" y="1309935"/>
                <a:ext cx="3972113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1074" t="-9211" b="-30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2" name="Picture 4" descr="C:\Users\proprietario\Desktop\DOTTORATO\tesi_dott\deg_se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975" y="3518145"/>
            <a:ext cx="3185145" cy="167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19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760413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>
                <a:solidFill>
                  <a:schemeClr val="tx2"/>
                </a:solidFill>
              </a:rPr>
              <a:t>The fragmentation reactions</a:t>
            </a:r>
          </a:p>
        </p:txBody>
      </p:sp>
      <p:pic>
        <p:nvPicPr>
          <p:cNvPr id="3" name="Picture 38" descr="tablecrosse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6" t="21933" r="44343" b="5019"/>
          <a:stretch/>
        </p:blipFill>
        <p:spPr bwMode="auto">
          <a:xfrm>
            <a:off x="80696" y="4735430"/>
            <a:ext cx="3146591" cy="19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4279980" y="1187492"/>
            <a:ext cx="3676484" cy="2054390"/>
            <a:chOff x="0" y="1000"/>
            <a:chExt cx="3578" cy="1945"/>
          </a:xfrm>
        </p:grpSpPr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0" y="1000"/>
              <a:ext cx="3578" cy="1945"/>
              <a:chOff x="0" y="1000"/>
              <a:chExt cx="3578" cy="1945"/>
            </a:xfrm>
          </p:grpSpPr>
          <p:pic>
            <p:nvPicPr>
              <p:cNvPr id="7" name="Picture 1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31"/>
                <a:ext cx="3457" cy="1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16"/>
              <p:cNvSpPr txBox="1">
                <a:spLocks noChangeArrowheads="1"/>
              </p:cNvSpPr>
              <p:nvPr/>
            </p:nvSpPr>
            <p:spPr bwMode="auto">
              <a:xfrm>
                <a:off x="96" y="2688"/>
                <a:ext cx="1460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1600"/>
                  <a:t>H. Wieman (2005)</a:t>
                </a:r>
              </a:p>
            </p:txBody>
          </p:sp>
          <p:sp>
            <p:nvSpPr>
              <p:cNvPr id="9" name="Rectangle 33"/>
              <p:cNvSpPr>
                <a:spLocks noChangeArrowheads="1"/>
              </p:cNvSpPr>
              <p:nvPr/>
            </p:nvSpPr>
            <p:spPr bwMode="auto">
              <a:xfrm>
                <a:off x="618" y="1000"/>
                <a:ext cx="1080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spectators</a:t>
                </a:r>
              </a:p>
            </p:txBody>
          </p:sp>
          <p:sp>
            <p:nvSpPr>
              <p:cNvPr id="10" name="Rectangle 34"/>
              <p:cNvSpPr>
                <a:spLocks noChangeArrowheads="1"/>
              </p:cNvSpPr>
              <p:nvPr/>
            </p:nvSpPr>
            <p:spPr bwMode="auto">
              <a:xfrm>
                <a:off x="2397" y="2448"/>
                <a:ext cx="1181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tx2"/>
                    </a:solidFill>
                  </a:rPr>
                  <a:t>participants</a:t>
                </a:r>
              </a:p>
            </p:txBody>
          </p:sp>
          <p:sp>
            <p:nvSpPr>
              <p:cNvPr id="11" name="Line 36"/>
              <p:cNvSpPr>
                <a:spLocks noChangeShapeType="1"/>
              </p:cNvSpPr>
              <p:nvPr/>
            </p:nvSpPr>
            <p:spPr bwMode="auto">
              <a:xfrm>
                <a:off x="1728" y="1248"/>
                <a:ext cx="52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" name="Line 37"/>
              <p:cNvSpPr>
                <a:spLocks noChangeShapeType="1"/>
              </p:cNvSpPr>
              <p:nvPr/>
            </p:nvSpPr>
            <p:spPr bwMode="auto">
              <a:xfrm>
                <a:off x="1152" y="1248"/>
                <a:ext cx="48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" name="Line 38"/>
              <p:cNvSpPr>
                <a:spLocks noChangeShapeType="1"/>
              </p:cNvSpPr>
              <p:nvPr/>
            </p:nvSpPr>
            <p:spPr bwMode="auto">
              <a:xfrm flipH="1" flipV="1">
                <a:off x="2016" y="2160"/>
                <a:ext cx="432" cy="384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6" name="Line 45"/>
            <p:cNvSpPr>
              <a:spLocks noChangeShapeType="1"/>
            </p:cNvSpPr>
            <p:nvPr/>
          </p:nvSpPr>
          <p:spPr bwMode="auto">
            <a:xfrm>
              <a:off x="1056" y="1728"/>
              <a:ext cx="172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82464" y="1626306"/>
            <a:ext cx="3493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Relativistic</a:t>
            </a:r>
            <a:r>
              <a:rPr lang="it-IT" dirty="0" smtClean="0"/>
              <a:t> </a:t>
            </a:r>
            <a:r>
              <a:rPr lang="it-IT" dirty="0" err="1" smtClean="0"/>
              <a:t>energies</a:t>
            </a:r>
            <a:r>
              <a:rPr lang="it-IT" dirty="0" smtClean="0"/>
              <a:t> : 1 </a:t>
            </a:r>
            <a:r>
              <a:rPr lang="it-IT" dirty="0" err="1" smtClean="0"/>
              <a:t>GeV</a:t>
            </a:r>
            <a:r>
              <a:rPr lang="it-IT" dirty="0" smtClean="0"/>
              <a:t>/u</a:t>
            </a:r>
            <a:endParaRPr lang="it-IT" dirty="0" smtClean="0"/>
          </a:p>
          <a:p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Abrasion</a:t>
            </a:r>
            <a:r>
              <a:rPr lang="it-IT" dirty="0" smtClean="0"/>
              <a:t>: fast </a:t>
            </a:r>
            <a:r>
              <a:rPr lang="it-IT" dirty="0" err="1" smtClean="0"/>
              <a:t>process</a:t>
            </a:r>
            <a:r>
              <a:rPr lang="it-IT" dirty="0" smtClean="0"/>
              <a:t>, </a:t>
            </a:r>
            <a:r>
              <a:rPr lang="it-IT" dirty="0" err="1" smtClean="0"/>
              <a:t>adiabatic</a:t>
            </a:r>
            <a:r>
              <a:rPr lang="it-IT" dirty="0" smtClean="0"/>
              <a:t> </a:t>
            </a:r>
            <a:r>
              <a:rPr lang="it-IT" dirty="0" err="1" smtClean="0"/>
              <a:t>behaviour</a:t>
            </a:r>
            <a:r>
              <a:rPr lang="it-IT" dirty="0" smtClean="0"/>
              <a:t> of </a:t>
            </a:r>
            <a:r>
              <a:rPr lang="it-IT" dirty="0" err="1" smtClean="0"/>
              <a:t>spectators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Ablation</a:t>
            </a:r>
            <a:r>
              <a:rPr lang="it-IT" dirty="0" smtClean="0"/>
              <a:t>: </a:t>
            </a:r>
            <a:r>
              <a:rPr lang="it-IT" dirty="0" err="1" smtClean="0"/>
              <a:t>slower</a:t>
            </a:r>
            <a:r>
              <a:rPr lang="it-IT" dirty="0" smtClean="0"/>
              <a:t> </a:t>
            </a:r>
            <a:r>
              <a:rPr lang="it-IT" dirty="0" err="1" smtClean="0"/>
              <a:t>process</a:t>
            </a:r>
            <a:r>
              <a:rPr lang="it-IT" dirty="0" smtClean="0"/>
              <a:t>, </a:t>
            </a:r>
            <a:r>
              <a:rPr lang="it-IT" dirty="0" err="1" smtClean="0"/>
              <a:t>evaporation</a:t>
            </a:r>
            <a:r>
              <a:rPr lang="it-IT" dirty="0" smtClean="0"/>
              <a:t> of </a:t>
            </a:r>
            <a:r>
              <a:rPr lang="it-IT" dirty="0" err="1" smtClean="0"/>
              <a:t>particles</a:t>
            </a:r>
            <a:r>
              <a:rPr lang="it-IT" dirty="0" smtClean="0"/>
              <a:t> for de-</a:t>
            </a:r>
            <a:r>
              <a:rPr lang="it-IT" dirty="0" err="1" smtClean="0"/>
              <a:t>excitation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30518" y="4366098"/>
            <a:ext cx="264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low</a:t>
            </a:r>
            <a:r>
              <a:rPr lang="it-IT" dirty="0" smtClean="0"/>
              <a:t> cross </a:t>
            </a:r>
            <a:r>
              <a:rPr lang="it-IT" dirty="0" err="1" smtClean="0"/>
              <a:t>sections</a:t>
            </a:r>
            <a:r>
              <a:rPr lang="it-IT" dirty="0" smtClean="0"/>
              <a:t>!</a:t>
            </a:r>
            <a:endParaRPr lang="it-IT" dirty="0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36" y="3241882"/>
            <a:ext cx="5471782" cy="3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7956464" y="5013176"/>
            <a:ext cx="792000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6557710" y="3300030"/>
            <a:ext cx="792000" cy="4320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21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83568" y="260648"/>
            <a:ext cx="7848872" cy="62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“Effective interaction”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6" name="Text Box 3"/>
          <p:cNvSpPr txBox="1">
            <a:spLocks noChangeArrowheads="1"/>
          </p:cNvSpPr>
          <p:nvPr/>
        </p:nvSpPr>
        <p:spPr bwMode="auto">
          <a:xfrm>
            <a:off x="467544" y="1340768"/>
            <a:ext cx="8280920" cy="402291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dist="107933" dir="8100000" algn="ctr" rotWithShape="0">
              <a:srgbClr val="330033">
                <a:alpha val="50026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000" dirty="0" smtClean="0">
                <a:latin typeface="+mj-lt"/>
              </a:rPr>
              <a:t>Bare </a:t>
            </a:r>
            <a:r>
              <a:rPr lang="it-IT" sz="2000" dirty="0" err="1" smtClean="0">
                <a:latin typeface="+mj-lt"/>
              </a:rPr>
              <a:t>nucleon-nucleon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potential</a:t>
            </a:r>
            <a:r>
              <a:rPr lang="it-IT" sz="2000" dirty="0" smtClean="0">
                <a:latin typeface="+mj-lt"/>
              </a:rPr>
              <a:t> from </a:t>
            </a:r>
            <a:r>
              <a:rPr lang="it-IT" sz="2000" dirty="0" err="1" smtClean="0">
                <a:latin typeface="+mj-lt"/>
              </a:rPr>
              <a:t>nucleon-nucleon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scattering</a:t>
            </a:r>
            <a:r>
              <a:rPr lang="it-IT" sz="2000" dirty="0" smtClean="0">
                <a:latin typeface="+mj-lt"/>
              </a:rPr>
              <a:t> data</a:t>
            </a:r>
            <a:endParaRPr lang="it-IT" sz="2000" baseline="-25000" dirty="0">
              <a:latin typeface="+mj-lt"/>
              <a:cs typeface="Arial" charset="0"/>
            </a:endParaRP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5479564" y="2044149"/>
            <a:ext cx="3456384" cy="1632854"/>
          </a:xfrm>
          <a:prstGeom prst="rect">
            <a:avLst/>
          </a:prstGeom>
          <a:gradFill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 lIns="82902" tIns="41451" rIns="82902" bIns="4145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2175"/>
              </a:lnSpc>
              <a:spcBef>
                <a:spcPct val="50000"/>
              </a:spcBef>
              <a:defRPr/>
            </a:pPr>
            <a:r>
              <a:rPr lang="it-IT" sz="1800" dirty="0" err="1" smtClean="0">
                <a:cs typeface="Arial" pitchFamily="34" charset="0"/>
              </a:rPr>
              <a:t>Potential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fitted</a:t>
            </a:r>
            <a:r>
              <a:rPr lang="it-IT" sz="1800" dirty="0" smtClean="0">
                <a:cs typeface="Arial" pitchFamily="34" charset="0"/>
              </a:rPr>
              <a:t> on </a:t>
            </a:r>
            <a:r>
              <a:rPr lang="it-IT" sz="1800" dirty="0" err="1" smtClean="0">
                <a:cs typeface="Arial" pitchFamily="34" charset="0"/>
              </a:rPr>
              <a:t>experimental</a:t>
            </a:r>
            <a:r>
              <a:rPr lang="it-IT" sz="1800" dirty="0" smtClean="0">
                <a:cs typeface="Arial" pitchFamily="34" charset="0"/>
              </a:rPr>
              <a:t> data: </a:t>
            </a:r>
            <a:r>
              <a:rPr lang="it-IT" sz="1800" dirty="0" err="1" smtClean="0">
                <a:cs typeface="Arial" pitchFamily="34" charset="0"/>
              </a:rPr>
              <a:t>phenomenological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potential</a:t>
            </a:r>
            <a:endParaRPr lang="it-IT" sz="1800" dirty="0" smtClean="0">
              <a:cs typeface="Arial" pitchFamily="34" charset="0"/>
            </a:endParaRPr>
          </a:p>
          <a:p>
            <a:pPr algn="ctr" eaLnBrk="1" hangingPunct="1">
              <a:lnSpc>
                <a:spcPts val="2175"/>
              </a:lnSpc>
              <a:spcBef>
                <a:spcPct val="50000"/>
              </a:spcBef>
              <a:defRPr/>
            </a:pPr>
            <a:r>
              <a:rPr lang="it-IT" sz="1800" dirty="0" err="1" smtClean="0">
                <a:cs typeface="Arial" pitchFamily="34" charset="0"/>
              </a:rPr>
              <a:t>Argonne</a:t>
            </a:r>
            <a:r>
              <a:rPr lang="it-IT" sz="1800" dirty="0" smtClean="0">
                <a:cs typeface="Arial" pitchFamily="34" charset="0"/>
              </a:rPr>
              <a:t> V18, </a:t>
            </a:r>
            <a:r>
              <a:rPr lang="it-IT" sz="1800" dirty="0" err="1" smtClean="0">
                <a:cs typeface="Arial" pitchFamily="34" charset="0"/>
              </a:rPr>
              <a:t>Kuo-Herling</a:t>
            </a:r>
            <a:r>
              <a:rPr lang="it-IT" sz="1800" dirty="0" smtClean="0">
                <a:cs typeface="Arial" pitchFamily="34" charset="0"/>
              </a:rPr>
              <a:t>, CD-BONN…</a:t>
            </a:r>
            <a:endParaRPr lang="el-GR" sz="1800" dirty="0" smtClean="0">
              <a:cs typeface="Arial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044149"/>
            <a:ext cx="5122462" cy="1480591"/>
          </a:xfrm>
          <a:prstGeom prst="rect">
            <a:avLst/>
          </a:prstGeom>
        </p:spPr>
      </p:pic>
      <p:sp>
        <p:nvSpPr>
          <p:cNvPr id="78" name="Text Box 2"/>
          <p:cNvSpPr txBox="1">
            <a:spLocks noChangeArrowheads="1"/>
          </p:cNvSpPr>
          <p:nvPr/>
        </p:nvSpPr>
        <p:spPr bwMode="auto">
          <a:xfrm>
            <a:off x="285910" y="3844349"/>
            <a:ext cx="8585229" cy="402291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dist="107933" dir="8100000" algn="ctr" rotWithShape="0">
              <a:srgbClr val="330033">
                <a:alpha val="50027"/>
              </a:srgbClr>
            </a:outerShdw>
          </a:effec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9pPr>
          </a:lstStyle>
          <a:p>
            <a:pPr algn="ctr" eaLnBrk="1" hangingPunct="1">
              <a:spcBef>
                <a:spcPts val="1250"/>
              </a:spcBef>
            </a:pP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The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Hamiltonian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is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then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renormalized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to the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valence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space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chosen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6" y="4653136"/>
            <a:ext cx="2016224" cy="1909757"/>
          </a:xfrm>
          <a:prstGeom prst="rect">
            <a:avLst/>
          </a:prstGeom>
        </p:spPr>
      </p:pic>
      <p:sp>
        <p:nvSpPr>
          <p:cNvPr id="79" name="Text Box 6"/>
          <p:cNvSpPr txBox="1">
            <a:spLocks noChangeArrowheads="1"/>
          </p:cNvSpPr>
          <p:nvPr/>
        </p:nvSpPr>
        <p:spPr bwMode="auto">
          <a:xfrm>
            <a:off x="3154896" y="4509120"/>
            <a:ext cx="4484651" cy="647969"/>
          </a:xfrm>
          <a:prstGeom prst="rect">
            <a:avLst/>
          </a:prstGeom>
          <a:gradFill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 lIns="82902" tIns="41451" rIns="82902" bIns="4145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2175"/>
              </a:lnSpc>
              <a:spcBef>
                <a:spcPct val="50000"/>
              </a:spcBef>
              <a:defRPr/>
            </a:pPr>
            <a:r>
              <a:rPr lang="it-IT" sz="1800" dirty="0" smtClean="0">
                <a:cs typeface="Arial" pitchFamily="34" charset="0"/>
              </a:rPr>
              <a:t>V</a:t>
            </a:r>
            <a:r>
              <a:rPr lang="it-IT" sz="1800" baseline="-25000" dirty="0" smtClean="0">
                <a:cs typeface="Arial" pitchFamily="34" charset="0"/>
              </a:rPr>
              <a:t>lowk</a:t>
            </a:r>
            <a:r>
              <a:rPr lang="it-IT" sz="1800" dirty="0" smtClean="0">
                <a:cs typeface="Arial" pitchFamily="34" charset="0"/>
              </a:rPr>
              <a:t> or G-</a:t>
            </a:r>
            <a:r>
              <a:rPr lang="it-IT" sz="1800" dirty="0" err="1" smtClean="0">
                <a:cs typeface="Arial" pitchFamily="34" charset="0"/>
              </a:rPr>
              <a:t>matrix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methods</a:t>
            </a:r>
            <a:r>
              <a:rPr lang="it-IT" sz="1800" dirty="0" smtClean="0">
                <a:cs typeface="Arial" pitchFamily="34" charset="0"/>
              </a:rPr>
              <a:t> to </a:t>
            </a:r>
            <a:r>
              <a:rPr lang="it-IT" sz="1800" dirty="0" err="1" smtClean="0">
                <a:cs typeface="Arial" pitchFamily="34" charset="0"/>
              </a:rPr>
              <a:t>extract</a:t>
            </a:r>
            <a:r>
              <a:rPr lang="it-IT" sz="1800" dirty="0" smtClean="0">
                <a:cs typeface="Arial" pitchFamily="34" charset="0"/>
              </a:rPr>
              <a:t> an </a:t>
            </a:r>
            <a:r>
              <a:rPr lang="it-IT" sz="1800" dirty="0" err="1" smtClean="0">
                <a:cs typeface="Arial" pitchFamily="34" charset="0"/>
              </a:rPr>
              <a:t>effective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Hamiltonian</a:t>
            </a:r>
            <a:r>
              <a:rPr lang="it-IT" sz="1800" dirty="0" smtClean="0">
                <a:cs typeface="Arial" pitchFamily="34" charset="0"/>
              </a:rPr>
              <a:t> to be </a:t>
            </a:r>
            <a:r>
              <a:rPr lang="it-IT" sz="1800" dirty="0" err="1" smtClean="0">
                <a:cs typeface="Arial" pitchFamily="34" charset="0"/>
              </a:rPr>
              <a:t>diagonalized</a:t>
            </a:r>
            <a:endParaRPr lang="el-GR" sz="1800" dirty="0" smtClean="0">
              <a:cs typeface="Arial" pitchFamily="34" charset="0"/>
            </a:endParaRPr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518169"/>
            <a:ext cx="2847260" cy="64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924057" y="5331566"/>
            <a:ext cx="42516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FF0000"/>
                </a:solidFill>
              </a:rPr>
              <a:t>Level </a:t>
            </a:r>
            <a:r>
              <a:rPr lang="it-IT" sz="2000" b="1" dirty="0" err="1" smtClean="0">
                <a:solidFill>
                  <a:srgbClr val="FF0000"/>
                </a:solidFill>
              </a:rPr>
              <a:t>Energies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 smtClean="0">
                <a:solidFill>
                  <a:srgbClr val="FF0000"/>
                </a:solidFill>
              </a:rPr>
              <a:t>Wavefuntions</a:t>
            </a:r>
            <a:r>
              <a:rPr lang="it-IT" sz="2000" b="1" dirty="0" smtClean="0">
                <a:solidFill>
                  <a:srgbClr val="FF0000"/>
                </a:solidFill>
              </a:rPr>
              <a:t> of </a:t>
            </a:r>
            <a:r>
              <a:rPr lang="it-IT" sz="2000" b="1" dirty="0" err="1" smtClean="0">
                <a:solidFill>
                  <a:srgbClr val="FF0000"/>
                </a:solidFill>
              </a:rPr>
              <a:t>nuclear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states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9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83568" y="260648"/>
            <a:ext cx="7848872" cy="62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it-IT" sz="3600" dirty="0" smtClean="0">
                <a:solidFill>
                  <a:schemeClr val="tx2"/>
                </a:solidFill>
              </a:rPr>
              <a:t>So </a:t>
            </a:r>
            <a:r>
              <a:rPr lang="it-IT" sz="3600" dirty="0" err="1" smtClean="0">
                <a:solidFill>
                  <a:schemeClr val="tx2"/>
                </a:solidFill>
              </a:rPr>
              <a:t>everything</a:t>
            </a:r>
            <a:r>
              <a:rPr lang="it-IT" sz="3600" dirty="0" smtClean="0">
                <a:solidFill>
                  <a:schemeClr val="tx2"/>
                </a:solidFill>
              </a:rPr>
              <a:t> OK? (1)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023106" y="2044149"/>
            <a:ext cx="1912842" cy="2340740"/>
          </a:xfrm>
          <a:prstGeom prst="rect">
            <a:avLst/>
          </a:prstGeom>
          <a:gradFill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 lIns="82902" tIns="41451" rIns="82902" bIns="4145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2175"/>
              </a:lnSpc>
              <a:spcBef>
                <a:spcPct val="50000"/>
              </a:spcBef>
              <a:defRPr/>
            </a:pPr>
            <a:r>
              <a:rPr lang="it-IT" sz="1800" dirty="0" smtClean="0">
                <a:cs typeface="Arial" pitchFamily="34" charset="0"/>
              </a:rPr>
              <a:t>From SM </a:t>
            </a:r>
            <a:r>
              <a:rPr lang="it-IT" sz="1800" dirty="0" err="1" smtClean="0">
                <a:cs typeface="Arial" pitchFamily="34" charset="0"/>
              </a:rPr>
              <a:t>calculations</a:t>
            </a:r>
            <a:r>
              <a:rPr lang="it-IT" sz="1800" dirty="0" smtClean="0">
                <a:cs typeface="Arial" pitchFamily="34" charset="0"/>
              </a:rPr>
              <a:t> in light nuclei (no core), 2-body </a:t>
            </a:r>
            <a:r>
              <a:rPr lang="it-IT" sz="1800" dirty="0" err="1" smtClean="0">
                <a:cs typeface="Arial" pitchFamily="34" charset="0"/>
              </a:rPr>
              <a:t>potentials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seems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unable</a:t>
            </a:r>
            <a:r>
              <a:rPr lang="it-IT" sz="1800" dirty="0" smtClean="0">
                <a:cs typeface="Arial" pitchFamily="34" charset="0"/>
              </a:rPr>
              <a:t> to </a:t>
            </a:r>
            <a:r>
              <a:rPr lang="it-IT" sz="1800" dirty="0" err="1" smtClean="0">
                <a:cs typeface="Arial" pitchFamily="34" charset="0"/>
              </a:rPr>
              <a:t>reproduce</a:t>
            </a:r>
            <a:r>
              <a:rPr lang="it-IT" sz="1800" dirty="0" smtClean="0">
                <a:cs typeface="Arial" pitchFamily="34" charset="0"/>
              </a:rPr>
              <a:t> the </a:t>
            </a:r>
            <a:r>
              <a:rPr lang="it-IT" sz="1800" dirty="0" err="1" smtClean="0">
                <a:cs typeface="Arial" pitchFamily="34" charset="0"/>
              </a:rPr>
              <a:t>level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energies</a:t>
            </a:r>
            <a:r>
              <a:rPr lang="it-IT" sz="1800" dirty="0" smtClean="0">
                <a:cs typeface="Arial" pitchFamily="34" charset="0"/>
              </a:rPr>
              <a:t>!</a:t>
            </a:r>
            <a:endParaRPr lang="el-GR" sz="1800" dirty="0" smtClean="0">
              <a:cs typeface="Arial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0" y="1321824"/>
            <a:ext cx="7035206" cy="498749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27584" y="6309319"/>
            <a:ext cx="371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Phys. Rev. </a:t>
            </a:r>
            <a:r>
              <a:rPr lang="en-US" dirty="0" err="1"/>
              <a:t>Lett</a:t>
            </a:r>
            <a:r>
              <a:rPr lang="en-US" dirty="0"/>
              <a:t>. </a:t>
            </a:r>
            <a:r>
              <a:rPr lang="en-US" b="1" dirty="0"/>
              <a:t>89</a:t>
            </a:r>
            <a:r>
              <a:rPr lang="en-US" dirty="0"/>
              <a:t>, 182501 </a:t>
            </a:r>
            <a:r>
              <a:rPr lang="en-US" dirty="0"/>
              <a:t>(</a:t>
            </a:r>
            <a:r>
              <a:rPr lang="en-US" dirty="0" smtClean="0"/>
              <a:t>2002)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83568" y="260648"/>
            <a:ext cx="7848872" cy="62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it-IT" sz="3600" dirty="0" smtClean="0">
                <a:solidFill>
                  <a:schemeClr val="tx2"/>
                </a:solidFill>
              </a:rPr>
              <a:t>So </a:t>
            </a:r>
            <a:r>
              <a:rPr lang="it-IT" sz="3600" dirty="0" err="1" smtClean="0">
                <a:solidFill>
                  <a:schemeClr val="tx2"/>
                </a:solidFill>
              </a:rPr>
              <a:t>everything</a:t>
            </a:r>
            <a:r>
              <a:rPr lang="it-IT" sz="3600" dirty="0" smtClean="0">
                <a:solidFill>
                  <a:schemeClr val="tx2"/>
                </a:solidFill>
              </a:rPr>
              <a:t> OK? (2)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91548"/>
            <a:ext cx="4968552" cy="5095952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292080" y="2725559"/>
            <a:ext cx="3635896" cy="1325620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dist="107933" dir="8100000" algn="ctr" rotWithShape="0">
              <a:srgbClr val="330033">
                <a:alpha val="50027"/>
              </a:srgbClr>
            </a:outerShdw>
          </a:effec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9pPr>
          </a:lstStyle>
          <a:p>
            <a:pPr algn="ctr" eaLnBrk="1" hangingPunct="1">
              <a:spcBef>
                <a:spcPts val="1250"/>
              </a:spcBef>
            </a:pP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The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doubly-magic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baseline="30000" dirty="0" smtClean="0">
                <a:solidFill>
                  <a:srgbClr val="000000"/>
                </a:solidFill>
                <a:latin typeface="+mn-lt"/>
              </a:rPr>
              <a:t>48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Ca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is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not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reproduced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by the 2-body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interactions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without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further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adjustements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!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50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83568" y="260648"/>
            <a:ext cx="7848872" cy="62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it-IT" sz="3600" dirty="0" smtClean="0">
                <a:solidFill>
                  <a:schemeClr val="tx2"/>
                </a:solidFill>
              </a:rPr>
              <a:t> Real </a:t>
            </a:r>
            <a:r>
              <a:rPr lang="it-IT" sz="3600" dirty="0" err="1" smtClean="0">
                <a:solidFill>
                  <a:schemeClr val="tx2"/>
                </a:solidFill>
              </a:rPr>
              <a:t>three</a:t>
            </a:r>
            <a:r>
              <a:rPr lang="it-IT" sz="3600" dirty="0" smtClean="0">
                <a:solidFill>
                  <a:schemeClr val="tx2"/>
                </a:solidFill>
              </a:rPr>
              <a:t>-body </a:t>
            </a:r>
            <a:r>
              <a:rPr lang="it-IT" sz="3600" dirty="0" err="1" smtClean="0">
                <a:solidFill>
                  <a:schemeClr val="tx2"/>
                </a:solidFill>
              </a:rPr>
              <a:t>forces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2"/>
          <a:stretch/>
        </p:blipFill>
        <p:spPr>
          <a:xfrm>
            <a:off x="5319783" y="3168017"/>
            <a:ext cx="3805436" cy="3687087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1592847"/>
            <a:ext cx="5328592" cy="647969"/>
          </a:xfrm>
          <a:prstGeom prst="rect">
            <a:avLst/>
          </a:prstGeom>
          <a:gradFill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 lIns="82902" tIns="41451" rIns="82902" bIns="4145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2175"/>
              </a:lnSpc>
              <a:spcBef>
                <a:spcPct val="50000"/>
              </a:spcBef>
              <a:defRPr/>
            </a:pPr>
            <a:r>
              <a:rPr lang="it-IT" sz="1800" dirty="0" err="1" smtClean="0">
                <a:cs typeface="Arial" pitchFamily="34" charset="0"/>
              </a:rPr>
              <a:t>Interacting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bodies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could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have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internal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degrees</a:t>
            </a:r>
            <a:r>
              <a:rPr lang="it-IT" sz="1800" dirty="0" smtClean="0">
                <a:cs typeface="Arial" pitchFamily="34" charset="0"/>
              </a:rPr>
              <a:t> of </a:t>
            </a:r>
            <a:r>
              <a:rPr lang="it-IT" sz="1800" dirty="0" err="1" smtClean="0">
                <a:cs typeface="Arial" pitchFamily="34" charset="0"/>
              </a:rPr>
              <a:t>freedom</a:t>
            </a:r>
            <a:r>
              <a:rPr lang="it-IT" sz="1800" dirty="0" smtClean="0">
                <a:cs typeface="Arial" pitchFamily="34" charset="0"/>
              </a:rPr>
              <a:t>: </a:t>
            </a:r>
            <a:r>
              <a:rPr lang="it-IT" sz="1800" dirty="0" err="1" smtClean="0">
                <a:cs typeface="Arial" pitchFamily="34" charset="0"/>
              </a:rPr>
              <a:t>this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is</a:t>
            </a:r>
            <a:r>
              <a:rPr lang="it-IT" sz="1800" dirty="0" smtClean="0">
                <a:cs typeface="Arial" pitchFamily="34" charset="0"/>
              </a:rPr>
              <a:t> the case of </a:t>
            </a:r>
            <a:r>
              <a:rPr lang="it-IT" sz="1800" dirty="0" err="1" smtClean="0">
                <a:cs typeface="Arial" pitchFamily="34" charset="0"/>
              </a:rPr>
              <a:t>neutrons</a:t>
            </a:r>
            <a:r>
              <a:rPr lang="it-IT" sz="1800" dirty="0" smtClean="0">
                <a:cs typeface="Arial" pitchFamily="34" charset="0"/>
              </a:rPr>
              <a:t> and </a:t>
            </a:r>
            <a:r>
              <a:rPr lang="it-IT" sz="1800" dirty="0" err="1" smtClean="0">
                <a:cs typeface="Arial" pitchFamily="34" charset="0"/>
              </a:rPr>
              <a:t>protons</a:t>
            </a:r>
            <a:r>
              <a:rPr lang="it-IT" sz="1800" dirty="0" smtClean="0">
                <a:cs typeface="Arial" pitchFamily="34" charset="0"/>
              </a:rPr>
              <a:t>!</a:t>
            </a:r>
            <a:endParaRPr lang="el-GR" sz="1800" dirty="0" smtClean="0"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2" y="2504081"/>
            <a:ext cx="2055441" cy="186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1703" y="4350366"/>
            <a:ext cx="3000137" cy="925511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dist="107933" dir="8100000" algn="ctr" rotWithShape="0">
              <a:srgbClr val="330033">
                <a:alpha val="50026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dirty="0" smtClean="0">
                <a:latin typeface="+mj-lt"/>
              </a:rPr>
              <a:t>Delta </a:t>
            </a:r>
            <a:r>
              <a:rPr lang="it-IT" dirty="0" err="1" smtClean="0">
                <a:latin typeface="+mj-lt"/>
              </a:rPr>
              <a:t>excitation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at</a:t>
            </a:r>
            <a:r>
              <a:rPr lang="it-IT" dirty="0" smtClean="0">
                <a:latin typeface="+mj-lt"/>
              </a:rPr>
              <a:t> 1232 </a:t>
            </a:r>
            <a:r>
              <a:rPr lang="it-IT" dirty="0" err="1" smtClean="0">
                <a:latin typeface="+mj-lt"/>
              </a:rPr>
              <a:t>MeV</a:t>
            </a:r>
            <a:r>
              <a:rPr lang="it-IT" dirty="0" smtClean="0">
                <a:latin typeface="+mj-lt"/>
              </a:rPr>
              <a:t> and </a:t>
            </a:r>
            <a:r>
              <a:rPr lang="it-IT" dirty="0" err="1" smtClean="0">
                <a:latin typeface="+mj-lt"/>
              </a:rPr>
              <a:t>many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other</a:t>
            </a:r>
            <a:r>
              <a:rPr lang="it-IT" dirty="0">
                <a:latin typeface="+mj-lt"/>
              </a:rPr>
              <a:t> </a:t>
            </a:r>
            <a:r>
              <a:rPr lang="it-IT" dirty="0" smtClean="0">
                <a:latin typeface="+mj-lt"/>
              </a:rPr>
              <a:t>short-</a:t>
            </a:r>
            <a:r>
              <a:rPr lang="it-IT" dirty="0" err="1" smtClean="0">
                <a:latin typeface="+mj-lt"/>
              </a:rPr>
              <a:t>range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diagrams</a:t>
            </a:r>
            <a:r>
              <a:rPr lang="it-IT" dirty="0" smtClean="0">
                <a:latin typeface="+mj-lt"/>
              </a:rPr>
              <a:t>…</a:t>
            </a:r>
            <a:endParaRPr lang="it-IT" baseline="-25000" dirty="0">
              <a:latin typeface="+mj-lt"/>
              <a:cs typeface="Arial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94980"/>
            <a:ext cx="3080712" cy="1346388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599824" y="2132856"/>
            <a:ext cx="3491880" cy="925511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dist="107933" dir="8100000" algn="ctr" rotWithShape="0">
              <a:srgbClr val="330033">
                <a:alpha val="50027"/>
              </a:srgbClr>
            </a:outerShdw>
          </a:effec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9pPr>
          </a:lstStyle>
          <a:p>
            <a:pPr algn="ctr" eaLnBrk="1" hangingPunct="1">
              <a:spcBef>
                <a:spcPts val="1250"/>
              </a:spcBef>
            </a:pPr>
            <a:r>
              <a:rPr lang="it-IT" sz="1800" dirty="0" err="1" smtClean="0">
                <a:solidFill>
                  <a:srgbClr val="000000"/>
                </a:solidFill>
                <a:latin typeface="+mn-lt"/>
              </a:rPr>
              <a:t>There</a:t>
            </a: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 are </a:t>
            </a:r>
            <a:r>
              <a:rPr lang="it-IT" sz="1800" dirty="0" err="1" smtClean="0">
                <a:solidFill>
                  <a:srgbClr val="000000"/>
                </a:solidFill>
                <a:latin typeface="+mn-lt"/>
              </a:rPr>
              <a:t>many</a:t>
            </a: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+mn-lt"/>
              </a:rPr>
              <a:t>systems</a:t>
            </a: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 in nature </a:t>
            </a:r>
            <a:r>
              <a:rPr lang="it-IT" sz="1800" dirty="0" err="1" smtClean="0">
                <a:solidFill>
                  <a:srgbClr val="000000"/>
                </a:solidFill>
                <a:latin typeface="+mn-lt"/>
              </a:rPr>
              <a:t>where</a:t>
            </a: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+mn-lt"/>
              </a:rPr>
              <a:t>effective</a:t>
            </a: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 3-body </a:t>
            </a:r>
            <a:r>
              <a:rPr lang="it-IT" sz="1800" dirty="0" err="1" smtClean="0">
                <a:solidFill>
                  <a:srgbClr val="000000"/>
                </a:solidFill>
                <a:latin typeface="+mn-lt"/>
              </a:rPr>
              <a:t>terms</a:t>
            </a: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+mn-lt"/>
              </a:rPr>
              <a:t>appear</a:t>
            </a: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 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269566" y="2765493"/>
            <a:ext cx="2746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</a:rPr>
              <a:t>Distinctive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feature</a:t>
            </a:r>
            <a:r>
              <a:rPr lang="it-IT" sz="2000" b="1" dirty="0" smtClean="0">
                <a:solidFill>
                  <a:srgbClr val="FF0000"/>
                </a:solidFill>
              </a:rPr>
              <a:t> of the </a:t>
            </a:r>
            <a:r>
              <a:rPr lang="it-IT" sz="2000" b="1" dirty="0" err="1" smtClean="0">
                <a:solidFill>
                  <a:srgbClr val="FF0000"/>
                </a:solidFill>
              </a:rPr>
              <a:t>nuclear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structure</a:t>
            </a:r>
            <a:r>
              <a:rPr lang="it-IT" sz="2000" b="1" dirty="0" smtClean="0">
                <a:solidFill>
                  <a:srgbClr val="FF0000"/>
                </a:solidFill>
              </a:rPr>
              <a:t>!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3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95536" y="260648"/>
            <a:ext cx="8496944" cy="62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it-IT" sz="3600" dirty="0" err="1" smtClean="0">
                <a:solidFill>
                  <a:schemeClr val="tx2"/>
                </a:solidFill>
              </a:rPr>
              <a:t>Effective</a:t>
            </a:r>
            <a:r>
              <a:rPr lang="it-IT" sz="3600" dirty="0" smtClean="0">
                <a:solidFill>
                  <a:schemeClr val="tx2"/>
                </a:solidFill>
              </a:rPr>
              <a:t> </a:t>
            </a:r>
            <a:r>
              <a:rPr lang="it-IT" sz="3600" dirty="0" err="1" smtClean="0">
                <a:solidFill>
                  <a:schemeClr val="tx2"/>
                </a:solidFill>
              </a:rPr>
              <a:t>three</a:t>
            </a:r>
            <a:r>
              <a:rPr lang="it-IT" sz="3600" dirty="0" smtClean="0">
                <a:solidFill>
                  <a:schemeClr val="tx2"/>
                </a:solidFill>
              </a:rPr>
              <a:t>-body </a:t>
            </a:r>
            <a:r>
              <a:rPr lang="it-IT" sz="3600" dirty="0" err="1" smtClean="0">
                <a:solidFill>
                  <a:schemeClr val="tx2"/>
                </a:solidFill>
              </a:rPr>
              <a:t>forces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7504" y="1614840"/>
            <a:ext cx="4536504" cy="1017844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dist="107933" dir="8100000" algn="ctr" rotWithShape="0">
              <a:srgbClr val="330033">
                <a:alpha val="50027"/>
              </a:srgbClr>
            </a:outerShdw>
          </a:effec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DejaVu Sans" pitchFamily="34" charset="0"/>
              </a:defRPr>
            </a:lvl9pPr>
          </a:lstStyle>
          <a:p>
            <a:pPr algn="ctr" eaLnBrk="1" hangingPunct="1">
              <a:spcBef>
                <a:spcPts val="1250"/>
              </a:spcBef>
            </a:pP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For medium- and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heavy</a:t>
            </a:r>
            <a:r>
              <a:rPr lang="it-IT" sz="2000" dirty="0">
                <a:solidFill>
                  <a:srgbClr val="000000"/>
                </a:solidFill>
                <a:latin typeface="+mn-lt"/>
              </a:rPr>
              <a:t>-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mass nuclei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one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has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to work with an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inert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core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excluded</a:t>
            </a:r>
            <a:r>
              <a:rPr lang="it-IT" sz="2000" dirty="0" smtClean="0">
                <a:solidFill>
                  <a:srgbClr val="000000"/>
                </a:solidFill>
                <a:latin typeface="+mn-lt"/>
              </a:rPr>
              <a:t> from the </a:t>
            </a:r>
            <a:r>
              <a:rPr lang="it-IT" sz="2000" dirty="0" err="1" smtClean="0">
                <a:solidFill>
                  <a:srgbClr val="000000"/>
                </a:solidFill>
                <a:latin typeface="+mn-lt"/>
              </a:rPr>
              <a:t>calculation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724127" y="1517649"/>
            <a:ext cx="3336567" cy="1212226"/>
          </a:xfrm>
          <a:prstGeom prst="rect">
            <a:avLst/>
          </a:prstGeom>
          <a:gradFill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 lIns="82902" tIns="41451" rIns="82902" bIns="4145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ts val="2175"/>
              </a:lnSpc>
              <a:spcBef>
                <a:spcPct val="50000"/>
              </a:spcBef>
              <a:defRPr/>
            </a:pPr>
            <a:r>
              <a:rPr lang="it-IT" sz="1800" dirty="0" smtClean="0">
                <a:cs typeface="Arial" pitchFamily="34" charset="0"/>
              </a:rPr>
              <a:t>The core </a:t>
            </a:r>
            <a:r>
              <a:rPr lang="it-IT" sz="1800" dirty="0" err="1" smtClean="0">
                <a:cs typeface="Arial" pitchFamily="34" charset="0"/>
              </a:rPr>
              <a:t>used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has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internal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degrees</a:t>
            </a:r>
            <a:r>
              <a:rPr lang="it-IT" sz="1800" dirty="0" smtClean="0">
                <a:cs typeface="Arial" pitchFamily="34" charset="0"/>
              </a:rPr>
              <a:t> of </a:t>
            </a:r>
            <a:r>
              <a:rPr lang="it-IT" sz="1800" dirty="0" err="1" smtClean="0">
                <a:cs typeface="Arial" pitchFamily="34" charset="0"/>
              </a:rPr>
              <a:t>freedom</a:t>
            </a:r>
            <a:r>
              <a:rPr lang="it-IT" sz="1800" dirty="0" smtClean="0">
                <a:cs typeface="Arial" pitchFamily="34" charset="0"/>
              </a:rPr>
              <a:t>: </a:t>
            </a:r>
            <a:r>
              <a:rPr lang="it-IT" sz="1800" dirty="0" err="1" smtClean="0">
                <a:cs typeface="Arial" pitchFamily="34" charset="0"/>
              </a:rPr>
              <a:t>also</a:t>
            </a:r>
            <a:r>
              <a:rPr lang="it-IT" sz="1800" dirty="0" smtClean="0">
                <a:cs typeface="Arial" pitchFamily="34" charset="0"/>
              </a:rPr>
              <a:t> </a:t>
            </a:r>
            <a:r>
              <a:rPr lang="it-IT" sz="1800" dirty="0" err="1" smtClean="0">
                <a:cs typeface="Arial" pitchFamily="34" charset="0"/>
              </a:rPr>
              <a:t>effective</a:t>
            </a:r>
            <a:r>
              <a:rPr lang="it-IT" sz="1800" dirty="0" smtClean="0">
                <a:cs typeface="Arial" pitchFamily="34" charset="0"/>
              </a:rPr>
              <a:t> 3-body </a:t>
            </a:r>
            <a:r>
              <a:rPr lang="it-IT" sz="1800" dirty="0" err="1" smtClean="0">
                <a:cs typeface="Arial" pitchFamily="34" charset="0"/>
              </a:rPr>
              <a:t>forces</a:t>
            </a:r>
            <a:r>
              <a:rPr lang="it-IT" sz="1800" dirty="0" smtClean="0">
                <a:cs typeface="Arial" pitchFamily="34" charset="0"/>
              </a:rPr>
              <a:t> in </a:t>
            </a:r>
            <a:r>
              <a:rPr lang="it-IT" sz="1800" dirty="0" err="1" smtClean="0">
                <a:cs typeface="Arial" pitchFamily="34" charset="0"/>
              </a:rPr>
              <a:t>shell</a:t>
            </a:r>
            <a:r>
              <a:rPr lang="it-IT" sz="1800" dirty="0" smtClean="0">
                <a:cs typeface="Arial" pitchFamily="34" charset="0"/>
              </a:rPr>
              <a:t>-model </a:t>
            </a:r>
            <a:r>
              <a:rPr lang="it-IT" sz="1800" dirty="0" err="1" smtClean="0">
                <a:cs typeface="Arial" pitchFamily="34" charset="0"/>
              </a:rPr>
              <a:t>calculation</a:t>
            </a:r>
            <a:r>
              <a:rPr lang="it-IT" sz="1800" dirty="0" smtClean="0">
                <a:cs typeface="Arial" pitchFamily="34" charset="0"/>
              </a:rPr>
              <a:t>!</a:t>
            </a:r>
            <a:endParaRPr lang="el-GR" sz="1800" dirty="0" smtClean="0">
              <a:cs typeface="Arial" pitchFamily="34" charset="0"/>
            </a:endParaRPr>
          </a:p>
        </p:txBody>
      </p:sp>
      <p:sp>
        <p:nvSpPr>
          <p:cNvPr id="5" name="Freccia a destra 4"/>
          <p:cNvSpPr/>
          <p:nvPr/>
        </p:nvSpPr>
        <p:spPr>
          <a:xfrm>
            <a:off x="4860032" y="1988840"/>
            <a:ext cx="648072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03648" y="3205352"/>
            <a:ext cx="6192688" cy="402291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dist="107933" dir="8100000" algn="ctr" rotWithShape="0">
              <a:srgbClr val="330033">
                <a:alpha val="50026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000" dirty="0" err="1" smtClean="0">
                <a:latin typeface="+mj-lt"/>
              </a:rPr>
              <a:t>Many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publications</a:t>
            </a:r>
            <a:r>
              <a:rPr lang="it-IT" sz="2000" dirty="0" smtClean="0">
                <a:latin typeface="+mj-lt"/>
              </a:rPr>
              <a:t> on </a:t>
            </a:r>
            <a:r>
              <a:rPr lang="it-IT" sz="2000" dirty="0" err="1" smtClean="0">
                <a:latin typeface="+mj-lt"/>
              </a:rPr>
              <a:t>this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subject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recently</a:t>
            </a:r>
            <a:r>
              <a:rPr lang="it-IT" sz="2000" dirty="0" smtClean="0">
                <a:latin typeface="+mj-lt"/>
              </a:rPr>
              <a:t>!</a:t>
            </a:r>
            <a:endParaRPr lang="it-IT" sz="2000" baseline="-25000" dirty="0">
              <a:latin typeface="+mj-lt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94" y="3861048"/>
            <a:ext cx="1860798" cy="24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403648" y="634067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 smtClean="0"/>
              <a:t>54</a:t>
            </a:r>
            <a:r>
              <a:rPr lang="it-IT" dirty="0" smtClean="0"/>
              <a:t>Ca on Nature </a:t>
            </a:r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787984"/>
            <a:ext cx="5057324" cy="93553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328354" y="4752005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Pb </a:t>
            </a:r>
            <a:r>
              <a:rPr lang="it-IT" dirty="0" err="1" smtClean="0"/>
              <a:t>isotopes</a:t>
            </a:r>
            <a:r>
              <a:rPr lang="it-IT" dirty="0" smtClean="0"/>
              <a:t> on </a:t>
            </a:r>
            <a:r>
              <a:rPr lang="it-IT" dirty="0" err="1" smtClean="0"/>
              <a:t>Phys</a:t>
            </a:r>
            <a:r>
              <a:rPr lang="it-IT" dirty="0" smtClean="0"/>
              <a:t>. Rev. </a:t>
            </a:r>
            <a:r>
              <a:rPr lang="it-IT" dirty="0" err="1" smtClean="0"/>
              <a:t>Lett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45394"/>
            <a:ext cx="5057324" cy="87589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400362" y="6148175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 </a:t>
            </a:r>
            <a:r>
              <a:rPr lang="it-IT" dirty="0" err="1" smtClean="0"/>
              <a:t>isotopes</a:t>
            </a:r>
            <a:r>
              <a:rPr lang="it-IT" dirty="0" smtClean="0"/>
              <a:t> on </a:t>
            </a:r>
            <a:r>
              <a:rPr lang="it-IT" dirty="0" err="1" smtClean="0"/>
              <a:t>Phys</a:t>
            </a:r>
            <a:r>
              <a:rPr lang="it-IT" dirty="0" smtClean="0"/>
              <a:t>. Rev. </a:t>
            </a:r>
            <a:r>
              <a:rPr lang="it-IT" dirty="0" err="1" smtClean="0"/>
              <a:t>Lett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k8">
  <a:themeElements>
    <a:clrScheme name="1_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  <a:effectLst>
          <a:outerShdw sx="1000" sy="1000" rotWithShape="0">
            <a:srgbClr val="000000"/>
          </a:outerShdw>
        </a:effectLst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38707</TotalTime>
  <Words>2701</Words>
  <Application>Microsoft Office PowerPoint</Application>
  <PresentationFormat>Presentazione su schermo (4:3)</PresentationFormat>
  <Paragraphs>420</Paragraphs>
  <Slides>46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46</vt:i4>
      </vt:variant>
    </vt:vector>
  </HeadingPairs>
  <TitlesOfParts>
    <vt:vector size="48" baseType="lpstr">
      <vt:lpstr>1_Default Design</vt:lpstr>
      <vt:lpstr>kk8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andrea</dc:creator>
  <cp:lastModifiedBy>andrea</cp:lastModifiedBy>
  <cp:revision>884</cp:revision>
  <dcterms:created xsi:type="dcterms:W3CDTF">2011-01-16T15:16:52Z</dcterms:created>
  <dcterms:modified xsi:type="dcterms:W3CDTF">2013-10-25T10:54:54Z</dcterms:modified>
</cp:coreProperties>
</file>