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80"/>
  </p:notesMasterIdLst>
  <p:sldIdLst>
    <p:sldId id="257" r:id="rId3"/>
    <p:sldId id="323" r:id="rId4"/>
    <p:sldId id="324" r:id="rId5"/>
    <p:sldId id="325" r:id="rId6"/>
    <p:sldId id="270" r:id="rId7"/>
    <p:sldId id="326" r:id="rId8"/>
    <p:sldId id="272" r:id="rId9"/>
    <p:sldId id="292" r:id="rId10"/>
    <p:sldId id="330" r:id="rId11"/>
    <p:sldId id="367" r:id="rId12"/>
    <p:sldId id="274" r:id="rId13"/>
    <p:sldId id="332" r:id="rId14"/>
    <p:sldId id="333" r:id="rId15"/>
    <p:sldId id="334" r:id="rId16"/>
    <p:sldId id="336" r:id="rId17"/>
    <p:sldId id="368" r:id="rId18"/>
    <p:sldId id="303" r:id="rId19"/>
    <p:sldId id="337" r:id="rId20"/>
    <p:sldId id="369" r:id="rId21"/>
    <p:sldId id="360" r:id="rId22"/>
    <p:sldId id="361" r:id="rId23"/>
    <p:sldId id="362" r:id="rId24"/>
    <p:sldId id="370" r:id="rId25"/>
    <p:sldId id="259" r:id="rId26"/>
    <p:sldId id="339" r:id="rId27"/>
    <p:sldId id="340" r:id="rId28"/>
    <p:sldId id="341" r:id="rId29"/>
    <p:sldId id="319" r:id="rId30"/>
    <p:sldId id="343" r:id="rId31"/>
    <p:sldId id="344" r:id="rId32"/>
    <p:sldId id="289" r:id="rId33"/>
    <p:sldId id="346" r:id="rId34"/>
    <p:sldId id="347" r:id="rId35"/>
    <p:sldId id="349" r:id="rId36"/>
    <p:sldId id="350" r:id="rId37"/>
    <p:sldId id="351" r:id="rId38"/>
    <p:sldId id="352" r:id="rId39"/>
    <p:sldId id="353" r:id="rId40"/>
    <p:sldId id="355" r:id="rId41"/>
    <p:sldId id="356" r:id="rId42"/>
    <p:sldId id="357" r:id="rId43"/>
    <p:sldId id="371" r:id="rId44"/>
    <p:sldId id="348" r:id="rId45"/>
    <p:sldId id="331" r:id="rId46"/>
    <p:sldId id="378" r:id="rId47"/>
    <p:sldId id="379" r:id="rId48"/>
    <p:sldId id="373" r:id="rId49"/>
    <p:sldId id="374" r:id="rId50"/>
    <p:sldId id="375" r:id="rId51"/>
    <p:sldId id="380" r:id="rId52"/>
    <p:sldId id="381" r:id="rId53"/>
    <p:sldId id="376" r:id="rId54"/>
    <p:sldId id="377" r:id="rId55"/>
    <p:sldId id="382" r:id="rId56"/>
    <p:sldId id="383" r:id="rId57"/>
    <p:sldId id="384" r:id="rId58"/>
    <p:sldId id="385" r:id="rId59"/>
    <p:sldId id="386" r:id="rId60"/>
    <p:sldId id="372" r:id="rId61"/>
    <p:sldId id="387" r:id="rId62"/>
    <p:sldId id="388" r:id="rId63"/>
    <p:sldId id="390" r:id="rId64"/>
    <p:sldId id="389" r:id="rId65"/>
    <p:sldId id="354" r:id="rId66"/>
    <p:sldId id="391" r:id="rId67"/>
    <p:sldId id="275" r:id="rId68"/>
    <p:sldId id="365" r:id="rId69"/>
    <p:sldId id="280" r:id="rId70"/>
    <p:sldId id="281" r:id="rId71"/>
    <p:sldId id="288" r:id="rId72"/>
    <p:sldId id="310" r:id="rId73"/>
    <p:sldId id="392" r:id="rId74"/>
    <p:sldId id="306" r:id="rId75"/>
    <p:sldId id="307" r:id="rId76"/>
    <p:sldId id="308" r:id="rId77"/>
    <p:sldId id="393" r:id="rId78"/>
    <p:sldId id="305" r:id="rId7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CC"/>
    <a:srgbClr val="FF0000"/>
    <a:srgbClr val="DFDAB3"/>
    <a:srgbClr val="E9E5E3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191" autoAdjust="0"/>
  </p:normalViewPr>
  <p:slideViewPr>
    <p:cSldViewPr>
      <p:cViewPr varScale="1">
        <p:scale>
          <a:sx n="75" d="100"/>
          <a:sy n="75" d="100"/>
        </p:scale>
        <p:origin x="-11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image" Target="../media/image17.wmf"/><Relationship Id="rId18" Type="http://schemas.openxmlformats.org/officeDocument/2006/relationships/image" Target="../media/image22.wmf"/><Relationship Id="rId26" Type="http://schemas.openxmlformats.org/officeDocument/2006/relationships/image" Target="../media/image30.wmf"/><Relationship Id="rId3" Type="http://schemas.openxmlformats.org/officeDocument/2006/relationships/image" Target="../media/image7.wmf"/><Relationship Id="rId21" Type="http://schemas.openxmlformats.org/officeDocument/2006/relationships/image" Target="../media/image25.wmf"/><Relationship Id="rId7" Type="http://schemas.openxmlformats.org/officeDocument/2006/relationships/image" Target="../media/image11.wmf"/><Relationship Id="rId12" Type="http://schemas.openxmlformats.org/officeDocument/2006/relationships/image" Target="../media/image16.wmf"/><Relationship Id="rId17" Type="http://schemas.openxmlformats.org/officeDocument/2006/relationships/image" Target="../media/image21.wmf"/><Relationship Id="rId25" Type="http://schemas.openxmlformats.org/officeDocument/2006/relationships/image" Target="../media/image29.wmf"/><Relationship Id="rId2" Type="http://schemas.openxmlformats.org/officeDocument/2006/relationships/image" Target="../media/image6.wmf"/><Relationship Id="rId16" Type="http://schemas.openxmlformats.org/officeDocument/2006/relationships/image" Target="../media/image20.wmf"/><Relationship Id="rId20" Type="http://schemas.openxmlformats.org/officeDocument/2006/relationships/image" Target="../media/image24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11" Type="http://schemas.openxmlformats.org/officeDocument/2006/relationships/image" Target="../media/image15.wmf"/><Relationship Id="rId24" Type="http://schemas.openxmlformats.org/officeDocument/2006/relationships/image" Target="../media/image28.wmf"/><Relationship Id="rId5" Type="http://schemas.openxmlformats.org/officeDocument/2006/relationships/image" Target="../media/image9.wmf"/><Relationship Id="rId15" Type="http://schemas.openxmlformats.org/officeDocument/2006/relationships/image" Target="../media/image19.wmf"/><Relationship Id="rId23" Type="http://schemas.openxmlformats.org/officeDocument/2006/relationships/image" Target="../media/image27.wmf"/><Relationship Id="rId10" Type="http://schemas.openxmlformats.org/officeDocument/2006/relationships/image" Target="../media/image14.wmf"/><Relationship Id="rId19" Type="http://schemas.openxmlformats.org/officeDocument/2006/relationships/image" Target="../media/image23.wmf"/><Relationship Id="rId4" Type="http://schemas.openxmlformats.org/officeDocument/2006/relationships/image" Target="../media/image8.wmf"/><Relationship Id="rId9" Type="http://schemas.openxmlformats.org/officeDocument/2006/relationships/image" Target="../media/image13.wmf"/><Relationship Id="rId14" Type="http://schemas.openxmlformats.org/officeDocument/2006/relationships/image" Target="../media/image18.wmf"/><Relationship Id="rId22" Type="http://schemas.openxmlformats.org/officeDocument/2006/relationships/image" Target="../media/image26.wmf"/><Relationship Id="rId27" Type="http://schemas.openxmlformats.org/officeDocument/2006/relationships/image" Target="../media/image3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image" Target="../media/image97.wmf"/><Relationship Id="rId1" Type="http://schemas.openxmlformats.org/officeDocument/2006/relationships/image" Target="../media/image9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wmf"/><Relationship Id="rId2" Type="http://schemas.openxmlformats.org/officeDocument/2006/relationships/image" Target="../media/image116.wmf"/><Relationship Id="rId1" Type="http://schemas.openxmlformats.org/officeDocument/2006/relationships/image" Target="../media/image115.wmf"/><Relationship Id="rId5" Type="http://schemas.openxmlformats.org/officeDocument/2006/relationships/image" Target="../media/image119.wmf"/><Relationship Id="rId4" Type="http://schemas.openxmlformats.org/officeDocument/2006/relationships/image" Target="../media/image118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wmf"/><Relationship Id="rId1" Type="http://schemas.openxmlformats.org/officeDocument/2006/relationships/image" Target="../media/image12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2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wmf"/><Relationship Id="rId1" Type="http://schemas.openxmlformats.org/officeDocument/2006/relationships/image" Target="../media/image135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3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1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8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1.wmf"/><Relationship Id="rId1" Type="http://schemas.openxmlformats.org/officeDocument/2006/relationships/image" Target="../media/image18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3.wmf"/><Relationship Id="rId1" Type="http://schemas.openxmlformats.org/officeDocument/2006/relationships/image" Target="../media/image192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3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9.wmf"/><Relationship Id="rId2" Type="http://schemas.openxmlformats.org/officeDocument/2006/relationships/image" Target="../media/image218.wmf"/><Relationship Id="rId1" Type="http://schemas.openxmlformats.org/officeDocument/2006/relationships/image" Target="../media/image217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3.wmf"/><Relationship Id="rId1" Type="http://schemas.openxmlformats.org/officeDocument/2006/relationships/image" Target="../media/image217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7" Type="http://schemas.openxmlformats.org/officeDocument/2006/relationships/image" Target="../media/image47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13" Type="http://schemas.openxmlformats.org/officeDocument/2006/relationships/image" Target="../media/image62.wmf"/><Relationship Id="rId18" Type="http://schemas.openxmlformats.org/officeDocument/2006/relationships/image" Target="../media/image67.wmf"/><Relationship Id="rId3" Type="http://schemas.openxmlformats.org/officeDocument/2006/relationships/image" Target="../media/image52.wmf"/><Relationship Id="rId7" Type="http://schemas.openxmlformats.org/officeDocument/2006/relationships/image" Target="../media/image56.wmf"/><Relationship Id="rId12" Type="http://schemas.openxmlformats.org/officeDocument/2006/relationships/image" Target="../media/image61.wmf"/><Relationship Id="rId17" Type="http://schemas.openxmlformats.org/officeDocument/2006/relationships/image" Target="../media/image66.wmf"/><Relationship Id="rId2" Type="http://schemas.openxmlformats.org/officeDocument/2006/relationships/image" Target="../media/image51.wmf"/><Relationship Id="rId16" Type="http://schemas.openxmlformats.org/officeDocument/2006/relationships/image" Target="../media/image65.wmf"/><Relationship Id="rId1" Type="http://schemas.openxmlformats.org/officeDocument/2006/relationships/image" Target="../media/image50.wmf"/><Relationship Id="rId6" Type="http://schemas.openxmlformats.org/officeDocument/2006/relationships/image" Target="../media/image55.wmf"/><Relationship Id="rId11" Type="http://schemas.openxmlformats.org/officeDocument/2006/relationships/image" Target="../media/image60.wmf"/><Relationship Id="rId5" Type="http://schemas.openxmlformats.org/officeDocument/2006/relationships/image" Target="../media/image54.wmf"/><Relationship Id="rId15" Type="http://schemas.openxmlformats.org/officeDocument/2006/relationships/image" Target="../media/image64.wmf"/><Relationship Id="rId10" Type="http://schemas.openxmlformats.org/officeDocument/2006/relationships/image" Target="../media/image59.wmf"/><Relationship Id="rId4" Type="http://schemas.openxmlformats.org/officeDocument/2006/relationships/image" Target="../media/image53.wmf"/><Relationship Id="rId9" Type="http://schemas.openxmlformats.org/officeDocument/2006/relationships/image" Target="../media/image58.wmf"/><Relationship Id="rId14" Type="http://schemas.openxmlformats.org/officeDocument/2006/relationships/image" Target="../media/image6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6" Type="http://schemas.openxmlformats.org/officeDocument/2006/relationships/image" Target="../media/image75.wmf"/><Relationship Id="rId5" Type="http://schemas.openxmlformats.org/officeDocument/2006/relationships/image" Target="../media/image74.wmf"/><Relationship Id="rId4" Type="http://schemas.openxmlformats.org/officeDocument/2006/relationships/image" Target="../media/image7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9.wmf"/><Relationship Id="rId1" Type="http://schemas.openxmlformats.org/officeDocument/2006/relationships/image" Target="../media/image7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92.wmf"/><Relationship Id="rId1" Type="http://schemas.openxmlformats.org/officeDocument/2006/relationships/image" Target="../media/image9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D8F1B6-1552-41D2-8C19-E44A0AD0521C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C39FEA-EB82-4711-8515-35FF242D031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9E68BF-6415-40F4-9960-207293943EF8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e-DE" dirty="0" smtClean="0"/>
              <a:t>Thanks for Invitation.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Shipyard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or</a:t>
            </a:r>
            <a:r>
              <a:rPr lang="de-DE" baseline="0" dirty="0" smtClean="0"/>
              <a:t> an </a:t>
            </a:r>
            <a:r>
              <a:rPr lang="de-DE" baseline="0" dirty="0" err="1" smtClean="0"/>
              <a:t>industrial</a:t>
            </a:r>
            <a:r>
              <a:rPr lang="de-DE" baseline="0" dirty="0" smtClean="0"/>
              <a:t> plant. </a:t>
            </a:r>
            <a:r>
              <a:rPr lang="de-DE" baseline="0" dirty="0" err="1" smtClean="0"/>
              <a:t>It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does</a:t>
            </a:r>
            <a:r>
              <a:rPr lang="de-DE" baseline="0" dirty="0" smtClean="0"/>
              <a:t> not </a:t>
            </a:r>
            <a:r>
              <a:rPr lang="de-DE" baseline="0" dirty="0" err="1" smtClean="0"/>
              <a:t>really</a:t>
            </a:r>
            <a:r>
              <a:rPr lang="de-DE" baseline="0" dirty="0" smtClean="0"/>
              <a:t> fit </a:t>
            </a:r>
            <a:r>
              <a:rPr lang="de-DE" baseline="0" dirty="0" err="1" smtClean="0"/>
              <a:t>into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experiemental</a:t>
            </a:r>
            <a:r>
              <a:rPr lang="de-DE" baseline="0" dirty="0" smtClean="0"/>
              <a:t> hall.</a:t>
            </a:r>
            <a:endParaRPr lang="de-DE" dirty="0" smtClean="0"/>
          </a:p>
          <a:p>
            <a:pPr eaLnBrk="1" hangingPunct="1"/>
            <a:endParaRPr lang="de-DE" dirty="0" smtClean="0"/>
          </a:p>
          <a:p>
            <a:pPr eaLnBrk="1" hangingPunct="1"/>
            <a:endParaRPr lang="de-DE" dirty="0" smtClean="0"/>
          </a:p>
          <a:p>
            <a:pPr eaLnBrk="1" hangingPunct="1"/>
            <a:endParaRPr lang="de-DE" dirty="0" smtClean="0"/>
          </a:p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39FEA-EB82-4711-8515-35FF242D031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Discovered</a:t>
            </a:r>
            <a:r>
              <a:rPr lang="en-US" baseline="0" smtClean="0"/>
              <a:t> </a:t>
            </a:r>
            <a:r>
              <a:rPr lang="en-US" baseline="0" dirty="0" smtClean="0"/>
              <a:t>in 2004.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Systematics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Bd</a:t>
            </a:r>
            <a:r>
              <a:rPr lang="en-US" dirty="0" smtClean="0"/>
              <a:t>=Detection</a:t>
            </a:r>
            <a:r>
              <a:rPr lang="en-US" baseline="0" dirty="0" smtClean="0"/>
              <a:t> asymmetry</a:t>
            </a:r>
          </a:p>
          <a:p>
            <a:r>
              <a:rPr lang="en-US" baseline="0" dirty="0" smtClean="0"/>
              <a:t>Bs=</a:t>
            </a:r>
            <a:r>
              <a:rPr lang="en-US" baseline="0" dirty="0" err="1" smtClean="0"/>
              <a:t>Detecttion</a:t>
            </a:r>
            <a:r>
              <a:rPr lang="en-US" baseline="0" dirty="0" smtClean="0"/>
              <a:t> asymmetry, signal model, combinatorial </a:t>
            </a:r>
            <a:r>
              <a:rPr lang="en-US" baseline="0" dirty="0" err="1" smtClean="0"/>
              <a:t>backgr</a:t>
            </a:r>
            <a:r>
              <a:rPr lang="en-US" baseline="0" dirty="0" smtClean="0"/>
              <a:t>,, cross feed,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39FEA-EB82-4711-8515-35FF242D0310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solidFill>
                  <a:schemeClr val="tx1"/>
                </a:solidFill>
              </a:rPr>
              <a:t>2fb analysis:</a:t>
            </a:r>
            <a:r>
              <a:rPr lang="en-GB" sz="1200" baseline="0" dirty="0" smtClean="0">
                <a:solidFill>
                  <a:schemeClr val="tx1"/>
                </a:solidFill>
              </a:rPr>
              <a:t> ~ 1500 </a:t>
            </a:r>
            <a:r>
              <a:rPr lang="en-GB" sz="1200" baseline="0" dirty="0" err="1" smtClean="0">
                <a:solidFill>
                  <a:schemeClr val="tx1"/>
                </a:solidFill>
              </a:rPr>
              <a:t>Kspipi</a:t>
            </a:r>
            <a:r>
              <a:rPr lang="en-GB" sz="1200" baseline="0" dirty="0" smtClean="0">
                <a:solidFill>
                  <a:schemeClr val="tx1"/>
                </a:solidFill>
              </a:rPr>
              <a:t>, ~200 </a:t>
            </a:r>
            <a:r>
              <a:rPr lang="en-GB" sz="1200" baseline="0" dirty="0" err="1" smtClean="0">
                <a:solidFill>
                  <a:schemeClr val="tx1"/>
                </a:solidFill>
              </a:rPr>
              <a:t>KsKK</a:t>
            </a:r>
            <a:r>
              <a:rPr lang="en-GB" sz="1200" baseline="0" dirty="0" smtClean="0">
                <a:solidFill>
                  <a:schemeClr val="tx1"/>
                </a:solidFill>
              </a:rPr>
              <a:t> events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solidFill>
                  <a:schemeClr val="tx1"/>
                </a:solidFill>
              </a:rPr>
              <a:t>Exploits interference pattern in the </a:t>
            </a:r>
            <a:r>
              <a:rPr lang="en-GB" sz="1200" dirty="0" err="1" smtClean="0">
                <a:solidFill>
                  <a:schemeClr val="tx1"/>
                </a:solidFill>
              </a:rPr>
              <a:t>D</a:t>
            </a:r>
            <a:r>
              <a:rPr lang="en-GB" sz="1200" dirty="0" err="1" smtClean="0">
                <a:solidFill>
                  <a:schemeClr val="tx1"/>
                </a:solidFill>
                <a:cs typeface="Arial" charset="0"/>
              </a:rPr>
              <a:t>→</a:t>
            </a:r>
            <a:r>
              <a:rPr lang="en-GB" sz="1200" dirty="0" err="1" smtClean="0">
                <a:solidFill>
                  <a:schemeClr val="tx1"/>
                </a:solidFill>
              </a:rPr>
              <a:t>K</a:t>
            </a:r>
            <a:r>
              <a:rPr lang="en-GB" sz="1200" baseline="-25000" dirty="0" err="1" smtClean="0">
                <a:solidFill>
                  <a:schemeClr val="tx1"/>
                </a:solidFill>
              </a:rPr>
              <a:t>S</a:t>
            </a:r>
            <a:r>
              <a:rPr lang="en-GB" sz="1200" dirty="0" err="1" smtClean="0">
                <a:solidFill>
                  <a:schemeClr val="tx1"/>
                </a:solidFill>
              </a:rPr>
              <a:t>h</a:t>
            </a:r>
            <a:r>
              <a:rPr lang="en-GB" sz="1200" baseline="30000" dirty="0" err="1" smtClean="0">
                <a:solidFill>
                  <a:schemeClr val="tx1"/>
                </a:solidFill>
              </a:rPr>
              <a:t>+</a:t>
            </a:r>
            <a:r>
              <a:rPr lang="en-GB" sz="1200" dirty="0" err="1" smtClean="0">
                <a:solidFill>
                  <a:schemeClr val="tx1"/>
                </a:solidFill>
              </a:rPr>
              <a:t>h</a:t>
            </a:r>
            <a:r>
              <a:rPr lang="en-GB" sz="1200" baseline="30000" dirty="0" smtClean="0">
                <a:solidFill>
                  <a:schemeClr val="tx1"/>
                </a:solidFill>
                <a:latin typeface="Symbol" pitchFamily="18" charset="2"/>
              </a:rPr>
              <a:t>-</a:t>
            </a:r>
            <a:r>
              <a:rPr lang="en-GB" sz="1200" dirty="0" smtClean="0">
                <a:solidFill>
                  <a:schemeClr val="tx1"/>
                </a:solidFill>
              </a:rPr>
              <a:t> </a:t>
            </a:r>
            <a:r>
              <a:rPr lang="en-GB" sz="1200" dirty="0" err="1" smtClean="0">
                <a:solidFill>
                  <a:schemeClr val="tx1"/>
                </a:solidFill>
              </a:rPr>
              <a:t>Dalitz</a:t>
            </a:r>
            <a:r>
              <a:rPr lang="en-GB" sz="1200" dirty="0" smtClean="0">
                <a:solidFill>
                  <a:schemeClr val="tx1"/>
                </a:solidFill>
              </a:rPr>
              <a:t> plots (different for B</a:t>
            </a:r>
            <a:r>
              <a:rPr lang="en-GB" sz="1200" baseline="30000" dirty="0" smtClean="0">
                <a:solidFill>
                  <a:schemeClr val="tx1"/>
                </a:solidFill>
              </a:rPr>
              <a:t>+ </a:t>
            </a:r>
            <a:r>
              <a:rPr lang="en-GB" sz="1200" dirty="0" smtClean="0">
                <a:solidFill>
                  <a:schemeClr val="tx1"/>
                </a:solidFill>
              </a:rPr>
              <a:t>and B</a:t>
            </a:r>
            <a:r>
              <a:rPr lang="en-GB" sz="1200" baseline="30000" dirty="0" smtClean="0">
                <a:solidFill>
                  <a:schemeClr val="tx1"/>
                </a:solidFill>
              </a:rPr>
              <a:t>-</a:t>
            </a:r>
            <a:r>
              <a:rPr lang="en-GB" sz="1200" dirty="0" smtClean="0">
                <a:solidFill>
                  <a:schemeClr val="tx1"/>
                </a:solidFill>
              </a:rPr>
              <a:t>) </a:t>
            </a:r>
            <a:endParaRPr lang="en-GB" sz="1200" dirty="0" smtClean="0">
              <a:latin typeface="Arial" pitchFamily="34" charset="0"/>
              <a:cs typeface="Arial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latin typeface="Arial" pitchFamily="34" charset="0"/>
                <a:cs typeface="Arial" pitchFamily="34" charset="0"/>
              </a:rPr>
              <a:t>(powerful method – dominates the gamma determination at B factories).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 smtClean="0">
              <a:latin typeface="Arial" pitchFamily="34" charset="0"/>
              <a:cs typeface="Arial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latin typeface="Arial" pitchFamily="34" charset="0"/>
                <a:cs typeface="Arial" pitchFamily="34" charset="0"/>
              </a:rPr>
              <a:t>Use discrete measurements of  </a:t>
            </a:r>
            <a:r>
              <a:rPr lang="en-GB" sz="1200" dirty="0" err="1" smtClean="0">
                <a:latin typeface="Symbol" pitchFamily="18" charset="2"/>
              </a:rPr>
              <a:t>delta</a:t>
            </a:r>
            <a:r>
              <a:rPr lang="en-GB" sz="1200" baseline="-25000" dirty="0" err="1" smtClean="0">
                <a:latin typeface="Century Gothic" pitchFamily="34" charset="0"/>
              </a:rPr>
              <a:t>D</a:t>
            </a:r>
            <a:r>
              <a:rPr lang="en-GB" sz="1200" dirty="0" smtClean="0">
                <a:latin typeface="Century Gothic" pitchFamily="34" charset="0"/>
              </a:rPr>
              <a:t> </a:t>
            </a:r>
            <a:r>
              <a:rPr lang="en-GB" sz="1200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GB" sz="1200" dirty="0" err="1" smtClean="0">
                <a:latin typeface="Arial" pitchFamily="34" charset="0"/>
                <a:cs typeface="Arial" pitchFamily="34" charset="0"/>
              </a:rPr>
              <a:t>Dalitz</a:t>
            </a:r>
            <a:r>
              <a:rPr lang="en-GB" sz="1200" dirty="0" smtClean="0">
                <a:latin typeface="Arial" pitchFamily="34" charset="0"/>
                <a:cs typeface="Arial" pitchFamily="34" charset="0"/>
              </a:rPr>
              <a:t> plot bins from CLEO-c: </a:t>
            </a:r>
            <a:r>
              <a:rPr lang="en-GB" sz="1200" dirty="0" err="1" smtClean="0">
                <a:latin typeface="Century Gothic" pitchFamily="34" charset="0"/>
              </a:rPr>
              <a:t>c</a:t>
            </a:r>
            <a:r>
              <a:rPr lang="en-GB" sz="1200" baseline="-25000" dirty="0" err="1" smtClean="0">
                <a:latin typeface="Century Gothic" pitchFamily="34" charset="0"/>
              </a:rPr>
              <a:t>i</a:t>
            </a:r>
            <a:r>
              <a:rPr lang="en-GB" sz="1200" dirty="0" err="1" smtClean="0">
                <a:latin typeface="Century Gothic" pitchFamily="34" charset="0"/>
              </a:rPr>
              <a:t>,s</a:t>
            </a:r>
            <a:r>
              <a:rPr lang="en-GB" sz="1200" baseline="-25000" dirty="0" err="1" smtClean="0">
                <a:latin typeface="Century Gothic" pitchFamily="34" charset="0"/>
              </a:rPr>
              <a:t>i</a:t>
            </a:r>
            <a:r>
              <a:rPr lang="en-GB" sz="1200" baseline="-25000" dirty="0" smtClean="0">
                <a:latin typeface="Century Gothic" pitchFamily="34" charset="0"/>
              </a:rPr>
              <a:t>   </a:t>
            </a:r>
            <a:r>
              <a:rPr lang="en-GB" sz="1050" dirty="0" smtClean="0">
                <a:latin typeface="Courier" pitchFamily="49" charset="0"/>
              </a:rPr>
              <a:t>[PRD82(2010)112006]</a:t>
            </a:r>
          </a:p>
          <a:p>
            <a:r>
              <a:rPr lang="en-US" dirty="0" err="1" smtClean="0"/>
              <a:t>Ci</a:t>
            </a:r>
            <a:r>
              <a:rPr lang="en-US" dirty="0" smtClean="0"/>
              <a:t>, </a:t>
            </a:r>
            <a:r>
              <a:rPr lang="en-US" dirty="0" err="1" smtClean="0"/>
              <a:t>si</a:t>
            </a:r>
            <a:r>
              <a:rPr lang="en-US" dirty="0" smtClean="0"/>
              <a:t> =</a:t>
            </a:r>
            <a:r>
              <a:rPr lang="en-US" dirty="0" err="1" smtClean="0"/>
              <a:t>cos</a:t>
            </a:r>
            <a:r>
              <a:rPr lang="en-US" dirty="0" smtClean="0"/>
              <a:t>/sin(</a:t>
            </a:r>
            <a:r>
              <a:rPr lang="en-US" dirty="0" err="1" smtClean="0"/>
              <a:t>delta_D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Ki</a:t>
            </a:r>
            <a:r>
              <a:rPr lang="en-US" dirty="0" smtClean="0"/>
              <a:t> from flavor specific D</a:t>
            </a:r>
            <a:r>
              <a:rPr lang="en-US" baseline="0" dirty="0" smtClean="0"/>
              <a:t> decays.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Dalitz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plots are divided into bins that have been chosen to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maximise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statistical sensitivity.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Systematics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Strong phase uncertainty: knowledge of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Assumption of no interference in Dpi control mode</a:t>
            </a:r>
          </a:p>
          <a:p>
            <a:endParaRPr lang="en-US" dirty="0" smtClean="0"/>
          </a:p>
          <a:p>
            <a:r>
              <a:rPr lang="en-US" dirty="0" err="1" smtClean="0"/>
              <a:t>Remarr</a:t>
            </a:r>
            <a:r>
              <a:rPr lang="en-US" dirty="0" smtClean="0"/>
              <a:t> Dpi cannel is an important</a:t>
            </a:r>
            <a:r>
              <a:rPr lang="en-US" baseline="0" dirty="0" smtClean="0"/>
              <a:t> control mode: </a:t>
            </a:r>
            <a:r>
              <a:rPr lang="en-US" baseline="0" dirty="0" err="1" smtClean="0"/>
              <a:t>midID</a:t>
            </a:r>
            <a:r>
              <a:rPr lang="en-US" baseline="0" dirty="0" smtClean="0"/>
              <a:t> yield for DK and efficiency correction.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39FEA-EB82-4711-8515-35FF242D0310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Significantly improved Gaussian behavior</a:t>
            </a:r>
            <a:r>
              <a:rPr lang="en-US" baseline="0" dirty="0" smtClean="0"/>
              <a:t> when including the 3 </a:t>
            </a:r>
            <a:r>
              <a:rPr lang="en-US" baseline="0" dirty="0" err="1" smtClean="0"/>
              <a:t>fb</a:t>
            </a:r>
            <a:r>
              <a:rPr lang="en-US" baseline="0" dirty="0" smtClean="0"/>
              <a:t> GGSZ data with respect to the ADS/GLW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0684B-8943-4524-B693-60836CC69082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Systematics</a:t>
            </a:r>
            <a:r>
              <a:rPr lang="en-US" dirty="0" smtClean="0"/>
              <a:t>:</a:t>
            </a:r>
            <a:r>
              <a:rPr lang="en-US" baseline="0" dirty="0" smtClean="0"/>
              <a:t> </a:t>
            </a:r>
            <a:r>
              <a:rPr lang="en-US" dirty="0" smtClean="0"/>
              <a:t>Acceptance model, data-simulation</a:t>
            </a:r>
            <a:r>
              <a:rPr lang="en-US" baseline="0" dirty="0" smtClean="0"/>
              <a:t> difference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39FEA-EB82-4711-8515-35FF242D0310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S-wave </a:t>
            </a:r>
            <a:r>
              <a:rPr lang="en-US" dirty="0" err="1" smtClean="0"/>
              <a:t>komponent</a:t>
            </a:r>
            <a:r>
              <a:rPr lang="en-US" dirty="0" smtClean="0"/>
              <a:t>: &lt;7% from external measurement</a:t>
            </a:r>
          </a:p>
          <a:p>
            <a:endParaRPr lang="en-US" dirty="0" smtClean="0"/>
          </a:p>
          <a:p>
            <a:r>
              <a:rPr lang="en-US" dirty="0" err="1" smtClean="0"/>
              <a:t>Systematics</a:t>
            </a:r>
            <a:r>
              <a:rPr lang="en-US" dirty="0" smtClean="0"/>
              <a:t>: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angular acceptance, uncertainties in the signal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background invariant mass models, the angular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model for the background, and the impact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a possible S-wave amplitude.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39FEA-EB82-4711-8515-35FF242D0310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318">
              <a:defRPr/>
            </a:pPr>
            <a:r>
              <a:rPr lang="de-DE" dirty="0" smtClean="0">
                <a:solidFill>
                  <a:srgbClr val="FF0000"/>
                </a:solidFill>
              </a:rPr>
              <a:t>High </a:t>
            </a:r>
            <a:r>
              <a:rPr lang="de-DE" dirty="0" err="1" smtClean="0">
                <a:solidFill>
                  <a:srgbClr val="FF0000"/>
                </a:solidFill>
              </a:rPr>
              <a:t>sensitivity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for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scalar/pseudo scalar sector of extended Higgs models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ED29F9-9A67-4366-82A5-8F6FA52F76A9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Systematics</a:t>
            </a:r>
            <a:r>
              <a:rPr lang="en-US" dirty="0" smtClean="0"/>
              <a:t>: background </a:t>
            </a:r>
            <a:r>
              <a:rPr lang="en-US" dirty="0" err="1" smtClean="0"/>
              <a:t>modelling</a:t>
            </a:r>
            <a:r>
              <a:rPr lang="en-US" dirty="0" smtClean="0"/>
              <a:t>, signal </a:t>
            </a:r>
            <a:r>
              <a:rPr lang="en-US" dirty="0" err="1" smtClean="0"/>
              <a:t>modelling</a:t>
            </a:r>
            <a:r>
              <a:rPr lang="en-US" dirty="0" smtClean="0"/>
              <a:t> – included as </a:t>
            </a:r>
            <a:r>
              <a:rPr lang="en-US" dirty="0" err="1" smtClean="0"/>
              <a:t>nuissance</a:t>
            </a:r>
            <a:r>
              <a:rPr lang="en-US" dirty="0" smtClean="0"/>
              <a:t> parameters in the fit.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39FEA-EB82-4711-8515-35FF242D0310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MFV:</a:t>
            </a:r>
            <a:r>
              <a:rPr lang="en-US" baseline="0" dirty="0" smtClean="0"/>
              <a:t> </a:t>
            </a:r>
            <a:r>
              <a:rPr lang="en-US" dirty="0" smtClean="0"/>
              <a:t>Models with MFV</a:t>
            </a:r>
          </a:p>
          <a:p>
            <a:r>
              <a:rPr lang="en-US" dirty="0" err="1" smtClean="0"/>
              <a:t>RSc</a:t>
            </a:r>
            <a:r>
              <a:rPr lang="en-US" dirty="0" smtClean="0"/>
              <a:t>: Randall-</a:t>
            </a:r>
            <a:r>
              <a:rPr lang="en-US" dirty="0" err="1" smtClean="0"/>
              <a:t>Sundrum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Modells</a:t>
            </a:r>
            <a:r>
              <a:rPr lang="en-US" baseline="0" dirty="0" smtClean="0"/>
              <a:t> w/ Custodial Protection</a:t>
            </a:r>
          </a:p>
          <a:p>
            <a:r>
              <a:rPr lang="en-US" baseline="0" dirty="0" smtClean="0"/>
              <a:t>SM4: Standard Model with sequential 4</a:t>
            </a:r>
            <a:r>
              <a:rPr lang="en-US" baseline="30000" dirty="0" smtClean="0"/>
              <a:t>th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Geneation</a:t>
            </a:r>
            <a:endParaRPr lang="en-US" baseline="0" dirty="0" smtClean="0"/>
          </a:p>
          <a:p>
            <a:r>
              <a:rPr lang="en-US" baseline="0" dirty="0" smtClean="0"/>
              <a:t>SUSY Flavor Models:</a:t>
            </a:r>
          </a:p>
          <a:p>
            <a:r>
              <a:rPr lang="en-US" baseline="0" dirty="0" smtClean="0"/>
              <a:t>1) Models </a:t>
            </a:r>
            <a:r>
              <a:rPr lang="en-US" baseline="0" dirty="0" err="1" smtClean="0"/>
              <a:t>mit</a:t>
            </a:r>
            <a:r>
              <a:rPr lang="en-US" baseline="0" dirty="0" smtClean="0"/>
              <a:t> RH currents</a:t>
            </a:r>
          </a:p>
          <a:p>
            <a:r>
              <a:rPr lang="en-US" baseline="0" dirty="0" smtClean="0"/>
              <a:t>AC = </a:t>
            </a:r>
            <a:r>
              <a:rPr lang="en-US" sz="1100" dirty="0" err="1" smtClean="0"/>
              <a:t>Agashe</a:t>
            </a:r>
            <a:r>
              <a:rPr lang="en-US" sz="1100" dirty="0" smtClean="0"/>
              <a:t> and </a:t>
            </a:r>
            <a:r>
              <a:rPr lang="en-US" sz="1100" dirty="0" err="1" smtClean="0"/>
              <a:t>Carone</a:t>
            </a:r>
            <a:r>
              <a:rPr lang="en-US" sz="1100" dirty="0" smtClean="0"/>
              <a:t> (AC) [36] based on a U(1) </a:t>
            </a:r>
            <a:r>
              <a:rPr lang="en-US" sz="1100" dirty="0" err="1" smtClean="0"/>
              <a:t>avour</a:t>
            </a:r>
            <a:r>
              <a:rPr lang="en-US" sz="1100" dirty="0" smtClean="0"/>
              <a:t> symmetry</a:t>
            </a:r>
          </a:p>
          <a:p>
            <a:r>
              <a:rPr lang="en-US" sz="1100" dirty="0" smtClean="0"/>
              <a:t>RVV2 = Ross, Velasco-</a:t>
            </a:r>
            <a:r>
              <a:rPr lang="en-US" sz="1100" dirty="0" err="1" smtClean="0"/>
              <a:t>Sevilla</a:t>
            </a:r>
            <a:r>
              <a:rPr lang="en-US" sz="1100" dirty="0" smtClean="0"/>
              <a:t> and </a:t>
            </a:r>
            <a:r>
              <a:rPr lang="en-US" sz="1100" dirty="0" err="1" smtClean="0"/>
              <a:t>Vives</a:t>
            </a:r>
            <a:r>
              <a:rPr lang="en-US" sz="1100" dirty="0" smtClean="0"/>
              <a:t>, non </a:t>
            </a:r>
            <a:r>
              <a:rPr lang="en-US" sz="1100" dirty="0" err="1" smtClean="0"/>
              <a:t>abelian</a:t>
            </a:r>
            <a:endParaRPr lang="en-US" sz="1100" dirty="0" smtClean="0"/>
          </a:p>
          <a:p>
            <a:r>
              <a:rPr lang="en-US" sz="1100" dirty="0" smtClean="0"/>
              <a:t>AKM= </a:t>
            </a:r>
            <a:r>
              <a:rPr lang="en-US" sz="1100" dirty="0" err="1" smtClean="0"/>
              <a:t>Antusch</a:t>
            </a:r>
            <a:r>
              <a:rPr lang="en-US" sz="1100" dirty="0" smtClean="0"/>
              <a:t>, King and </a:t>
            </a:r>
            <a:r>
              <a:rPr lang="en-US" sz="1100" dirty="0" err="1" smtClean="0"/>
              <a:t>Malinsky</a:t>
            </a:r>
            <a:r>
              <a:rPr lang="en-US" sz="1100" dirty="0" smtClean="0"/>
              <a:t>,, based on Flavor SU(3)</a:t>
            </a:r>
          </a:p>
          <a:p>
            <a:r>
              <a:rPr lang="en-US" sz="1100" dirty="0" smtClean="0"/>
              <a:t>2)  LL left-handed, CKM like model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1F7F0-3CAC-4D98-8F4F-60CD6547A7F3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Major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systematics</a:t>
            </a:r>
            <a:r>
              <a:rPr lang="en-US" baseline="0" dirty="0" smtClean="0"/>
              <a:t> from background modeling.</a:t>
            </a:r>
          </a:p>
          <a:p>
            <a:endParaRPr lang="en-US" baseline="0" dirty="0" smtClean="0"/>
          </a:p>
          <a:p>
            <a:r>
              <a:rPr lang="en-US" baseline="0" dirty="0" smtClean="0"/>
              <a:t>CPV:</a:t>
            </a:r>
          </a:p>
          <a:p>
            <a:r>
              <a:rPr lang="en-US" baseline="0" dirty="0" smtClean="0"/>
              <a:t>70% of Ks decays outside the </a:t>
            </a:r>
            <a:r>
              <a:rPr lang="en-US" baseline="0" dirty="0" err="1" smtClean="0"/>
              <a:t>velo</a:t>
            </a:r>
            <a:r>
              <a:rPr lang="en-US" baseline="0" dirty="0" smtClean="0"/>
              <a:t>!!!</a:t>
            </a:r>
          </a:p>
          <a:p>
            <a:r>
              <a:rPr lang="en-US" baseline="0" dirty="0" smtClean="0"/>
              <a:t>Need to account for production asymmetry (1.7+/-1.5)%</a:t>
            </a:r>
          </a:p>
          <a:p>
            <a:r>
              <a:rPr lang="en-US" baseline="0" dirty="0" smtClean="0"/>
              <a:t>Largest </a:t>
            </a:r>
            <a:r>
              <a:rPr lang="en-US" baseline="0" dirty="0" err="1" smtClean="0"/>
              <a:t>systematics</a:t>
            </a:r>
            <a:r>
              <a:rPr lang="en-US" baseline="0" dirty="0" smtClean="0"/>
              <a:t>: Tagging calibration.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39FEA-EB82-4711-8515-35FF242D0310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07C3-B052-4B9C-8347-D5C193FDCE8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1F7F0-3CAC-4D98-8F4F-60CD6547A7F3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solidFill>
                  <a:schemeClr val="tx1"/>
                </a:solidFill>
              </a:rPr>
              <a:t>2fb analysis:</a:t>
            </a:r>
            <a:r>
              <a:rPr lang="en-GB" sz="1200" baseline="0" dirty="0" smtClean="0">
                <a:solidFill>
                  <a:schemeClr val="tx1"/>
                </a:solidFill>
              </a:rPr>
              <a:t> ~ 1500 </a:t>
            </a:r>
            <a:r>
              <a:rPr lang="en-GB" sz="1200" baseline="0" dirty="0" err="1" smtClean="0">
                <a:solidFill>
                  <a:schemeClr val="tx1"/>
                </a:solidFill>
              </a:rPr>
              <a:t>Kspipi</a:t>
            </a:r>
            <a:r>
              <a:rPr lang="en-GB" sz="1200" baseline="0" dirty="0" smtClean="0">
                <a:solidFill>
                  <a:schemeClr val="tx1"/>
                </a:solidFill>
              </a:rPr>
              <a:t>, ~200 </a:t>
            </a:r>
            <a:r>
              <a:rPr lang="en-GB" sz="1200" baseline="0" dirty="0" err="1" smtClean="0">
                <a:solidFill>
                  <a:schemeClr val="tx1"/>
                </a:solidFill>
              </a:rPr>
              <a:t>KsKK</a:t>
            </a:r>
            <a:r>
              <a:rPr lang="en-GB" sz="1200" baseline="0" dirty="0" smtClean="0">
                <a:solidFill>
                  <a:schemeClr val="tx1"/>
                </a:solidFill>
              </a:rPr>
              <a:t> events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solidFill>
                  <a:schemeClr val="tx1"/>
                </a:solidFill>
              </a:rPr>
              <a:t>Exploits interference pattern in the </a:t>
            </a:r>
            <a:r>
              <a:rPr lang="en-GB" sz="1200" dirty="0" err="1" smtClean="0">
                <a:solidFill>
                  <a:schemeClr val="tx1"/>
                </a:solidFill>
              </a:rPr>
              <a:t>D</a:t>
            </a:r>
            <a:r>
              <a:rPr lang="en-GB" sz="1200" dirty="0" err="1" smtClean="0">
                <a:solidFill>
                  <a:schemeClr val="tx1"/>
                </a:solidFill>
                <a:cs typeface="Arial" charset="0"/>
              </a:rPr>
              <a:t>→</a:t>
            </a:r>
            <a:r>
              <a:rPr lang="en-GB" sz="1200" dirty="0" err="1" smtClean="0">
                <a:solidFill>
                  <a:schemeClr val="tx1"/>
                </a:solidFill>
              </a:rPr>
              <a:t>K</a:t>
            </a:r>
            <a:r>
              <a:rPr lang="en-GB" sz="1200" baseline="-25000" dirty="0" err="1" smtClean="0">
                <a:solidFill>
                  <a:schemeClr val="tx1"/>
                </a:solidFill>
              </a:rPr>
              <a:t>S</a:t>
            </a:r>
            <a:r>
              <a:rPr lang="en-GB" sz="1200" dirty="0" err="1" smtClean="0">
                <a:solidFill>
                  <a:schemeClr val="tx1"/>
                </a:solidFill>
              </a:rPr>
              <a:t>h</a:t>
            </a:r>
            <a:r>
              <a:rPr lang="en-GB" sz="1200" baseline="30000" dirty="0" err="1" smtClean="0">
                <a:solidFill>
                  <a:schemeClr val="tx1"/>
                </a:solidFill>
              </a:rPr>
              <a:t>+</a:t>
            </a:r>
            <a:r>
              <a:rPr lang="en-GB" sz="1200" dirty="0" err="1" smtClean="0">
                <a:solidFill>
                  <a:schemeClr val="tx1"/>
                </a:solidFill>
              </a:rPr>
              <a:t>h</a:t>
            </a:r>
            <a:r>
              <a:rPr lang="en-GB" sz="1200" baseline="30000" dirty="0" smtClean="0">
                <a:solidFill>
                  <a:schemeClr val="tx1"/>
                </a:solidFill>
                <a:latin typeface="Symbol" pitchFamily="18" charset="2"/>
              </a:rPr>
              <a:t>-</a:t>
            </a:r>
            <a:r>
              <a:rPr lang="en-GB" sz="1200" dirty="0" smtClean="0">
                <a:solidFill>
                  <a:schemeClr val="tx1"/>
                </a:solidFill>
              </a:rPr>
              <a:t> </a:t>
            </a:r>
            <a:r>
              <a:rPr lang="en-GB" sz="1200" dirty="0" err="1" smtClean="0">
                <a:solidFill>
                  <a:schemeClr val="tx1"/>
                </a:solidFill>
              </a:rPr>
              <a:t>Dalitz</a:t>
            </a:r>
            <a:r>
              <a:rPr lang="en-GB" sz="1200" dirty="0" smtClean="0">
                <a:solidFill>
                  <a:schemeClr val="tx1"/>
                </a:solidFill>
              </a:rPr>
              <a:t> plots (different for B</a:t>
            </a:r>
            <a:r>
              <a:rPr lang="en-GB" sz="1200" baseline="30000" dirty="0" smtClean="0">
                <a:solidFill>
                  <a:schemeClr val="tx1"/>
                </a:solidFill>
              </a:rPr>
              <a:t>+ </a:t>
            </a:r>
            <a:r>
              <a:rPr lang="en-GB" sz="1200" dirty="0" smtClean="0">
                <a:solidFill>
                  <a:schemeClr val="tx1"/>
                </a:solidFill>
              </a:rPr>
              <a:t>and B</a:t>
            </a:r>
            <a:r>
              <a:rPr lang="en-GB" sz="1200" baseline="30000" dirty="0" smtClean="0">
                <a:solidFill>
                  <a:schemeClr val="tx1"/>
                </a:solidFill>
              </a:rPr>
              <a:t>-</a:t>
            </a:r>
            <a:r>
              <a:rPr lang="en-GB" sz="1200" dirty="0" smtClean="0">
                <a:solidFill>
                  <a:schemeClr val="tx1"/>
                </a:solidFill>
              </a:rPr>
              <a:t>) </a:t>
            </a:r>
            <a:endParaRPr lang="en-GB" sz="1200" dirty="0" smtClean="0">
              <a:latin typeface="Arial" pitchFamily="34" charset="0"/>
              <a:cs typeface="Arial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latin typeface="Arial" pitchFamily="34" charset="0"/>
                <a:cs typeface="Arial" pitchFamily="34" charset="0"/>
              </a:rPr>
              <a:t>(powerful method – dominates the gamma determination at B factories).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 smtClean="0">
              <a:latin typeface="Arial" pitchFamily="34" charset="0"/>
              <a:cs typeface="Arial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latin typeface="Arial" pitchFamily="34" charset="0"/>
                <a:cs typeface="Arial" pitchFamily="34" charset="0"/>
              </a:rPr>
              <a:t>Use discrete measurements of  </a:t>
            </a:r>
            <a:r>
              <a:rPr lang="en-GB" sz="1200" dirty="0" err="1" smtClean="0">
                <a:latin typeface="Symbol" pitchFamily="18" charset="2"/>
              </a:rPr>
              <a:t>delta</a:t>
            </a:r>
            <a:r>
              <a:rPr lang="en-GB" sz="1200" baseline="-25000" dirty="0" err="1" smtClean="0">
                <a:latin typeface="Century Gothic" pitchFamily="34" charset="0"/>
              </a:rPr>
              <a:t>D</a:t>
            </a:r>
            <a:r>
              <a:rPr lang="en-GB" sz="1200" dirty="0" smtClean="0">
                <a:latin typeface="Century Gothic" pitchFamily="34" charset="0"/>
              </a:rPr>
              <a:t> </a:t>
            </a:r>
            <a:r>
              <a:rPr lang="en-GB" sz="1200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GB" sz="1200" dirty="0" err="1" smtClean="0">
                <a:latin typeface="Arial" pitchFamily="34" charset="0"/>
                <a:cs typeface="Arial" pitchFamily="34" charset="0"/>
              </a:rPr>
              <a:t>Dalitz</a:t>
            </a:r>
            <a:r>
              <a:rPr lang="en-GB" sz="1200" dirty="0" smtClean="0">
                <a:latin typeface="Arial" pitchFamily="34" charset="0"/>
                <a:cs typeface="Arial" pitchFamily="34" charset="0"/>
              </a:rPr>
              <a:t> plot bins from CLEO-c: </a:t>
            </a:r>
            <a:r>
              <a:rPr lang="en-GB" sz="1200" dirty="0" err="1" smtClean="0">
                <a:latin typeface="Century Gothic" pitchFamily="34" charset="0"/>
              </a:rPr>
              <a:t>c</a:t>
            </a:r>
            <a:r>
              <a:rPr lang="en-GB" sz="1200" baseline="-25000" dirty="0" err="1" smtClean="0">
                <a:latin typeface="Century Gothic" pitchFamily="34" charset="0"/>
              </a:rPr>
              <a:t>i</a:t>
            </a:r>
            <a:r>
              <a:rPr lang="en-GB" sz="1200" dirty="0" err="1" smtClean="0">
                <a:latin typeface="Century Gothic" pitchFamily="34" charset="0"/>
              </a:rPr>
              <a:t>,s</a:t>
            </a:r>
            <a:r>
              <a:rPr lang="en-GB" sz="1200" baseline="-25000" dirty="0" err="1" smtClean="0">
                <a:latin typeface="Century Gothic" pitchFamily="34" charset="0"/>
              </a:rPr>
              <a:t>i</a:t>
            </a:r>
            <a:r>
              <a:rPr lang="en-GB" sz="1200" baseline="-25000" dirty="0" smtClean="0">
                <a:latin typeface="Century Gothic" pitchFamily="34" charset="0"/>
              </a:rPr>
              <a:t>   </a:t>
            </a:r>
            <a:r>
              <a:rPr lang="en-GB" sz="1050" dirty="0" smtClean="0">
                <a:latin typeface="Courier" pitchFamily="49" charset="0"/>
              </a:rPr>
              <a:t>[PRD82(2010)112006]</a:t>
            </a:r>
          </a:p>
          <a:p>
            <a:r>
              <a:rPr lang="en-US" dirty="0" err="1" smtClean="0"/>
              <a:t>Ci</a:t>
            </a:r>
            <a:r>
              <a:rPr lang="en-US" dirty="0" smtClean="0"/>
              <a:t>, </a:t>
            </a:r>
            <a:r>
              <a:rPr lang="en-US" dirty="0" err="1" smtClean="0"/>
              <a:t>si</a:t>
            </a:r>
            <a:r>
              <a:rPr lang="en-US" dirty="0" smtClean="0"/>
              <a:t> =</a:t>
            </a:r>
            <a:r>
              <a:rPr lang="en-US" dirty="0" err="1" smtClean="0"/>
              <a:t>cos</a:t>
            </a:r>
            <a:r>
              <a:rPr lang="en-US" dirty="0" smtClean="0"/>
              <a:t>/sin(</a:t>
            </a:r>
            <a:r>
              <a:rPr lang="en-US" dirty="0" err="1" smtClean="0"/>
              <a:t>delta_D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Ki</a:t>
            </a:r>
            <a:r>
              <a:rPr lang="en-US" dirty="0" smtClean="0"/>
              <a:t> from flavor specific D</a:t>
            </a:r>
            <a:r>
              <a:rPr lang="en-US" baseline="0" dirty="0" smtClean="0"/>
              <a:t> decays.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Dalitz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plots are divided into bins that have been chosen to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maximise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statistical sensitivity.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Systematics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Strong phase uncertainty: knowledge of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Assumption of no interference in Dpi control mode</a:t>
            </a:r>
          </a:p>
          <a:p>
            <a:endParaRPr lang="en-US" dirty="0" smtClean="0"/>
          </a:p>
          <a:p>
            <a:r>
              <a:rPr lang="en-US" dirty="0" err="1" smtClean="0"/>
              <a:t>Remarr</a:t>
            </a:r>
            <a:r>
              <a:rPr lang="en-US" dirty="0" smtClean="0"/>
              <a:t> Dpi cannel is an important</a:t>
            </a:r>
            <a:r>
              <a:rPr lang="en-US" baseline="0" dirty="0" smtClean="0"/>
              <a:t> control mode: </a:t>
            </a:r>
            <a:r>
              <a:rPr lang="en-US" baseline="0" dirty="0" err="1" smtClean="0"/>
              <a:t>midID</a:t>
            </a:r>
            <a:r>
              <a:rPr lang="en-US" baseline="0" dirty="0" smtClean="0"/>
              <a:t> yield for DK and efficiency correction.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39FEA-EB82-4711-8515-35FF242D0310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Main </a:t>
            </a:r>
            <a:r>
              <a:rPr lang="en-US" dirty="0" err="1" smtClean="0"/>
              <a:t>systematics</a:t>
            </a:r>
            <a:r>
              <a:rPr lang="en-US" dirty="0" smtClean="0"/>
              <a:t>: Lifetime acceptance.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39FEA-EB82-4711-8515-35FF242D0310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39FEA-EB82-4711-8515-35FF242D0310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Systematics</a:t>
            </a:r>
            <a:r>
              <a:rPr lang="en-US" dirty="0" smtClean="0"/>
              <a:t> are implemented in the fit and are part of the fit error:</a:t>
            </a:r>
          </a:p>
          <a:p>
            <a:r>
              <a:rPr lang="en-US" dirty="0" err="1" smtClean="0"/>
              <a:t>Nomraliation</a:t>
            </a:r>
            <a:r>
              <a:rPr lang="en-US" dirty="0" smtClean="0"/>
              <a:t>,</a:t>
            </a:r>
            <a:r>
              <a:rPr lang="en-US" baseline="0" dirty="0" smtClean="0"/>
              <a:t>  background evaluation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39FEA-EB82-4711-8515-35FF242D0310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Largest (irreducible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backgrd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for tau_-&gt;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mumumu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Ds-&gt;eta( mu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\gamma) mu nu.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39FEA-EB82-4711-8515-35FF242D0310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ED29F9-9A67-4366-82A5-8F6FA52F76A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Systematics</a:t>
            </a:r>
            <a:r>
              <a:rPr lang="en-US" dirty="0" smtClean="0"/>
              <a:t>:</a:t>
            </a:r>
            <a:r>
              <a:rPr lang="en-US" baseline="0" dirty="0" smtClean="0"/>
              <a:t> z scale &amp; momentum scale.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1F7F0-3CAC-4D98-8F4F-60CD6547A7F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Systematics</a:t>
            </a:r>
            <a:r>
              <a:rPr lang="en-US" dirty="0" smtClean="0"/>
              <a:t> -  </a:t>
            </a:r>
            <a:r>
              <a:rPr lang="en-US" dirty="0" smtClean="0">
                <a:sym typeface="Symbol"/>
              </a:rPr>
              <a:t></a:t>
            </a:r>
            <a:r>
              <a:rPr lang="en-US" baseline="-25000" dirty="0" smtClean="0">
                <a:sym typeface="Symbol"/>
              </a:rPr>
              <a:t>s</a:t>
            </a:r>
            <a:r>
              <a:rPr lang="en-US" dirty="0" smtClean="0">
                <a:sym typeface="Symbol"/>
              </a:rPr>
              <a:t> : </a:t>
            </a:r>
            <a:r>
              <a:rPr lang="en-US" dirty="0" smtClean="0"/>
              <a:t>Angular accept. ;  </a:t>
            </a:r>
            <a:r>
              <a:rPr lang="en-US" dirty="0" smtClean="0">
                <a:sym typeface="Symbol"/>
              </a:rPr>
              <a:t>: </a:t>
            </a:r>
            <a:r>
              <a:rPr lang="en-US" dirty="0" err="1" smtClean="0">
                <a:sym typeface="Symbol"/>
              </a:rPr>
              <a:t>Bckg</a:t>
            </a:r>
            <a:r>
              <a:rPr lang="en-US" dirty="0" smtClean="0">
                <a:sym typeface="Symbol"/>
              </a:rPr>
              <a:t> + t accept.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39FEA-EB82-4711-8515-35FF242D031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 different control</a:t>
            </a:r>
            <a:r>
              <a:rPr lang="en-US" baseline="0" dirty="0" smtClean="0"/>
              <a:t> channels to </a:t>
            </a:r>
            <a:r>
              <a:rPr lang="en-US" baseline="0" dirty="0" err="1" smtClean="0"/>
              <a:t>determin</a:t>
            </a:r>
            <a:r>
              <a:rPr lang="en-US" baseline="0" dirty="0" smtClean="0"/>
              <a:t> detection asymmetry:</a:t>
            </a:r>
          </a:p>
          <a:p>
            <a:r>
              <a:rPr lang="en-US" baseline="0" dirty="0" smtClean="0"/>
              <a:t>J/Psi (trig + tracking), D* tagged D-&gt;</a:t>
            </a:r>
            <a:r>
              <a:rPr lang="en-US" baseline="0" dirty="0" err="1" smtClean="0"/>
              <a:t>Kkpi</a:t>
            </a:r>
            <a:r>
              <a:rPr lang="en-US" baseline="0" dirty="0" smtClean="0"/>
              <a:t> (tracking), </a:t>
            </a:r>
            <a:r>
              <a:rPr lang="en-US" baseline="0" dirty="0" err="1" smtClean="0"/>
              <a:t>Bd</a:t>
            </a:r>
            <a:r>
              <a:rPr lang="en-US" baseline="0" dirty="0" smtClean="0"/>
              <a:t>-&gt;</a:t>
            </a:r>
            <a:r>
              <a:rPr lang="en-US" baseline="0" dirty="0" err="1" smtClean="0"/>
              <a:t>Dmunu</a:t>
            </a:r>
            <a:r>
              <a:rPr lang="en-US" baseline="0" dirty="0" smtClean="0"/>
              <a:t> (trig)</a:t>
            </a:r>
          </a:p>
          <a:p>
            <a:r>
              <a:rPr lang="en-US" baseline="0" dirty="0" smtClean="0"/>
              <a:t>Largest effect: L0 </a:t>
            </a:r>
            <a:r>
              <a:rPr lang="en-US" baseline="0" dirty="0" err="1" smtClean="0"/>
              <a:t>muon</a:t>
            </a:r>
            <a:r>
              <a:rPr lang="en-US" baseline="0" dirty="0" smtClean="0"/>
              <a:t> trigger asymmetry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39FEA-EB82-4711-8515-35FF242D031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Main </a:t>
            </a:r>
            <a:r>
              <a:rPr lang="en-US" dirty="0" err="1" smtClean="0"/>
              <a:t>Systematics</a:t>
            </a:r>
            <a:r>
              <a:rPr lang="en-US" dirty="0" smtClean="0"/>
              <a:t>: Effects</a:t>
            </a:r>
            <a:r>
              <a:rPr lang="en-US" baseline="0" dirty="0" smtClean="0"/>
              <a:t> which alter the t-</a:t>
            </a:r>
            <a:r>
              <a:rPr lang="en-US" baseline="0" dirty="0" err="1" smtClean="0"/>
              <a:t>dep</a:t>
            </a:r>
            <a:r>
              <a:rPr lang="en-US" baseline="0" dirty="0" smtClean="0"/>
              <a:t> R ratio</a:t>
            </a:r>
          </a:p>
          <a:p>
            <a:pPr marL="228580" indent="-228580">
              <a:buAutoNum type="arabicPeriod"/>
            </a:pPr>
            <a:r>
              <a:rPr lang="en-US" baseline="0" dirty="0" smtClean="0"/>
              <a:t>D from B (2.7%)</a:t>
            </a:r>
          </a:p>
          <a:p>
            <a:pPr marL="228580" indent="-228580">
              <a:buAutoNum type="arabicPeriod"/>
            </a:pPr>
            <a:r>
              <a:rPr lang="en-US" baseline="0" dirty="0" smtClean="0"/>
              <a:t>D reconstructed with doubly </a:t>
            </a:r>
            <a:r>
              <a:rPr lang="en-US" baseline="0" dirty="0" err="1" smtClean="0"/>
              <a:t>misID</a:t>
            </a:r>
            <a:r>
              <a:rPr lang="en-US" baseline="0" dirty="0" smtClean="0"/>
              <a:t> -&gt; peaking background in </a:t>
            </a:r>
            <a:r>
              <a:rPr lang="en-US" baseline="0" dirty="0" err="1" smtClean="0"/>
              <a:t>deltaM</a:t>
            </a:r>
            <a:endParaRPr lang="en-US" baseline="0" dirty="0" smtClean="0"/>
          </a:p>
          <a:p>
            <a:pPr marL="228580" indent="-228580"/>
            <a:r>
              <a:rPr lang="en-US" baseline="0" dirty="0" smtClean="0"/>
              <a:t>Constraint in the fit and treated in the fit.</a:t>
            </a:r>
          </a:p>
          <a:p>
            <a:pPr marL="228580" indent="-228580"/>
            <a:r>
              <a:rPr lang="en-US" baseline="0" dirty="0" smtClean="0"/>
              <a:t>All other effects are negligible.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39FEA-EB82-4711-8515-35FF242D031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Systematice</a:t>
            </a:r>
            <a:r>
              <a:rPr lang="en-US" dirty="0" smtClean="0"/>
              <a:t>:</a:t>
            </a:r>
            <a:r>
              <a:rPr lang="en-US" baseline="0" dirty="0" smtClean="0"/>
              <a:t> production asymmetry, detection asymmetry are included in the fit -&gt; contours contain systematic errors.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39FEA-EB82-4711-8515-35FF242D031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Systematics</a:t>
            </a:r>
            <a:r>
              <a:rPr lang="en-US" dirty="0" smtClean="0"/>
              <a:t>:</a:t>
            </a:r>
            <a:r>
              <a:rPr lang="en-US" baseline="0" dirty="0" smtClean="0"/>
              <a:t>  </a:t>
            </a:r>
            <a:r>
              <a:rPr lang="en-US" dirty="0" smtClean="0"/>
              <a:t>Prompt:</a:t>
            </a:r>
            <a:r>
              <a:rPr lang="en-US" baseline="0" dirty="0" smtClean="0"/>
              <a:t> </a:t>
            </a:r>
            <a:r>
              <a:rPr lang="en-US" baseline="0" dirty="0" smtClean="0">
                <a:solidFill>
                  <a:srgbClr val="0000FF"/>
                </a:solidFill>
                <a:sym typeface="Symbol"/>
              </a:rPr>
              <a:t> 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IP</a:t>
            </a:r>
            <a:r>
              <a:rPr lang="en-US" baseline="30000" dirty="0" smtClean="0">
                <a:solidFill>
                  <a:srgbClr val="0000FF"/>
                </a:solidFill>
                <a:sym typeface="Symbol"/>
              </a:rPr>
              <a:t>2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 cut for </a:t>
            </a:r>
            <a:r>
              <a:rPr lang="en-US" baseline="-25000" dirty="0" smtClean="0">
                <a:solidFill>
                  <a:srgbClr val="0000FF"/>
                </a:solidFill>
                <a:sym typeface="Symbol"/>
              </a:rPr>
              <a:t>s; </a:t>
            </a:r>
            <a:r>
              <a:rPr lang="en-US" baseline="0" dirty="0" smtClean="0">
                <a:solidFill>
                  <a:srgbClr val="0000FF"/>
                </a:solidFill>
                <a:sym typeface="Symbol"/>
              </a:rPr>
              <a:t> </a:t>
            </a:r>
            <a:r>
              <a:rPr lang="en-US" baseline="0" dirty="0" err="1" smtClean="0">
                <a:solidFill>
                  <a:srgbClr val="0000FF"/>
                </a:solidFill>
                <a:sym typeface="Symbol"/>
              </a:rPr>
              <a:t>Semileptonic</a:t>
            </a:r>
            <a:r>
              <a:rPr lang="en-US" baseline="0" dirty="0" smtClean="0">
                <a:solidFill>
                  <a:srgbClr val="0000FF"/>
                </a:solidFill>
                <a:sym typeface="Symbol"/>
              </a:rPr>
              <a:t>: backgrounds at t=0 different for KK and </a:t>
            </a:r>
            <a:r>
              <a:rPr lang="en-US" baseline="0" dirty="0" err="1" smtClean="0">
                <a:solidFill>
                  <a:srgbClr val="0000FF"/>
                </a:solidFill>
                <a:sym typeface="Symbol"/>
              </a:rPr>
              <a:t>PiPi</a:t>
            </a:r>
            <a:endParaRPr lang="en-US" dirty="0" smtClean="0">
              <a:solidFill>
                <a:srgbClr val="0000FF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39FEA-EB82-4711-8515-35FF242D031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75" y="879475"/>
            <a:ext cx="7772400" cy="1470025"/>
          </a:xfrm>
          <a:ln w="44450">
            <a:solidFill>
              <a:srgbClr val="0000FF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4853E05-B59C-4805-A3DD-E933CE3AA5E9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9263" y="-9525"/>
            <a:ext cx="2112962" cy="61356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-9525"/>
            <a:ext cx="6189663" cy="61356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5D15D0F-DA03-4D84-A85A-73C595176C29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75" y="879475"/>
            <a:ext cx="7772400" cy="1470025"/>
          </a:xfrm>
          <a:ln w="44450">
            <a:solidFill>
              <a:srgbClr val="0000FF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F7651AC-FEDD-4DE7-84B4-9A2818EA9142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B4DC8A8-E16E-4EF5-A994-107590F5A2AE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CF3A7DD-0365-4986-B15A-9264F982B7A7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7169BA9-F62B-465A-926B-E5F0BCA94250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DADA104-E1E2-497D-AD90-D044612ED985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33F608E-B8ED-4155-9678-BAD9D1265F34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A54AAF2-1D97-454F-A666-1528F527F218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F7651AC-FEDD-4DE7-84B4-9A2818EA9142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FEFD51-0C09-405B-A318-EEBA68B03F67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4853E05-B59C-4805-A3DD-E933CE3AA5E9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9263" y="-9525"/>
            <a:ext cx="2112962" cy="61356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-9525"/>
            <a:ext cx="6189663" cy="61356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5D15D0F-DA03-4D84-A85A-73C595176C29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B4DC8A8-E16E-4EF5-A994-107590F5A2AE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CF3A7DD-0365-4986-B15A-9264F982B7A7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7169BA9-F62B-465A-926B-E5F0BCA94250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DADA104-E1E2-497D-AD90-D044612ED985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33F608E-B8ED-4155-9678-BAD9D1265F34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A54AAF2-1D97-454F-A666-1528F527F218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FEFD51-0C09-405B-A318-EEBA68B03F67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701675"/>
            <a:ext cx="9144000" cy="6032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000">
              <a:solidFill>
                <a:srgbClr val="0000FF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76300" y="-9525"/>
            <a:ext cx="8035925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kdlskdslkdlskdlksdl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92925" y="6534150"/>
            <a:ext cx="2133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rgbClr val="0000CC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fld id="{A298A5AE-C368-4C61-947B-AB8DCB4584BA}" type="slidenum">
              <a:rPr lang="de-DE"/>
              <a:pPr fontAlgn="base">
                <a:spcAft>
                  <a:spcPct val="0"/>
                </a:spcAft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rgbClr val="0000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0000FF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0000FF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0000FF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0000FF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00FF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00FF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00FF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00FF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 userDrawn="1"/>
        </p:nvSpPr>
        <p:spPr bwMode="auto">
          <a:xfrm>
            <a:off x="0" y="701675"/>
            <a:ext cx="9144000" cy="6032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000">
              <a:solidFill>
                <a:srgbClr val="0000FF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76300" y="-9525"/>
            <a:ext cx="8035925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kdlskdslkdlskdlksdl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92925" y="6534150"/>
            <a:ext cx="2133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rgbClr val="0000CC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fld id="{A298A5AE-C368-4C61-947B-AB8DCB4584BA}" type="slidenum">
              <a:rPr lang="de-DE"/>
              <a:pPr fontAlgn="base">
                <a:spcAft>
                  <a:spcPct val="0"/>
                </a:spcAft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rgbClr val="0000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0000FF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0000FF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0000FF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0000FF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00FF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00FF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00FF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00FF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13" Type="http://schemas.openxmlformats.org/officeDocument/2006/relationships/oleObject" Target="../embeddings/oleObject57.bin"/><Relationship Id="rId18" Type="http://schemas.openxmlformats.org/officeDocument/2006/relationships/oleObject" Target="../embeddings/oleObject62.bin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51.bin"/><Relationship Id="rId12" Type="http://schemas.openxmlformats.org/officeDocument/2006/relationships/oleObject" Target="../embeddings/oleObject56.bin"/><Relationship Id="rId17" Type="http://schemas.openxmlformats.org/officeDocument/2006/relationships/oleObject" Target="../embeddings/oleObject61.bin"/><Relationship Id="rId2" Type="http://schemas.openxmlformats.org/officeDocument/2006/relationships/slideLayout" Target="../slideLayouts/slideLayout17.xml"/><Relationship Id="rId16" Type="http://schemas.openxmlformats.org/officeDocument/2006/relationships/oleObject" Target="../embeddings/oleObject60.bin"/><Relationship Id="rId20" Type="http://schemas.openxmlformats.org/officeDocument/2006/relationships/oleObject" Target="../embeddings/oleObject64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0.bin"/><Relationship Id="rId11" Type="http://schemas.openxmlformats.org/officeDocument/2006/relationships/oleObject" Target="../embeddings/oleObject55.bin"/><Relationship Id="rId5" Type="http://schemas.openxmlformats.org/officeDocument/2006/relationships/oleObject" Target="../embeddings/oleObject49.bin"/><Relationship Id="rId15" Type="http://schemas.openxmlformats.org/officeDocument/2006/relationships/oleObject" Target="../embeddings/oleObject59.bin"/><Relationship Id="rId10" Type="http://schemas.openxmlformats.org/officeDocument/2006/relationships/oleObject" Target="../embeddings/oleObject54.bin"/><Relationship Id="rId19" Type="http://schemas.openxmlformats.org/officeDocument/2006/relationships/oleObject" Target="../embeddings/oleObject63.bin"/><Relationship Id="rId4" Type="http://schemas.openxmlformats.org/officeDocument/2006/relationships/oleObject" Target="../embeddings/oleObject48.bin"/><Relationship Id="rId9" Type="http://schemas.openxmlformats.org/officeDocument/2006/relationships/oleObject" Target="../embeddings/oleObject53.bin"/><Relationship Id="rId14" Type="http://schemas.openxmlformats.org/officeDocument/2006/relationships/oleObject" Target="../embeddings/oleObject58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oleObject" Target="../embeddings/oleObject65.bin"/><Relationship Id="rId7" Type="http://schemas.openxmlformats.org/officeDocument/2006/relationships/oleObject" Target="../embeddings/oleObject69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8.bin"/><Relationship Id="rId5" Type="http://schemas.openxmlformats.org/officeDocument/2006/relationships/oleObject" Target="../embeddings/oleObject67.bin"/><Relationship Id="rId10" Type="http://schemas.openxmlformats.org/officeDocument/2006/relationships/oleObject" Target="../embeddings/oleObject70.bin"/><Relationship Id="rId4" Type="http://schemas.openxmlformats.org/officeDocument/2006/relationships/oleObject" Target="../embeddings/oleObject66.bin"/><Relationship Id="rId9" Type="http://schemas.openxmlformats.org/officeDocument/2006/relationships/image" Target="../media/image7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72.bin"/><Relationship Id="rId4" Type="http://schemas.openxmlformats.org/officeDocument/2006/relationships/oleObject" Target="../embeddings/oleObject7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8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7" Type="http://schemas.openxmlformats.org/officeDocument/2006/relationships/oleObject" Target="../embeddings/oleObject76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75.bin"/><Relationship Id="rId5" Type="http://schemas.openxmlformats.org/officeDocument/2006/relationships/oleObject" Target="../embeddings/oleObject74.bin"/><Relationship Id="rId4" Type="http://schemas.openxmlformats.org/officeDocument/2006/relationships/image" Target="../media/image9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8.bin"/><Relationship Id="rId3" Type="http://schemas.openxmlformats.org/officeDocument/2006/relationships/image" Target="../media/image99.png"/><Relationship Id="rId7" Type="http://schemas.openxmlformats.org/officeDocument/2006/relationships/oleObject" Target="../embeddings/oleObject77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01.png"/><Relationship Id="rId5" Type="http://schemas.openxmlformats.org/officeDocument/2006/relationships/image" Target="../media/image95.png"/><Relationship Id="rId10" Type="http://schemas.openxmlformats.org/officeDocument/2006/relationships/oleObject" Target="../embeddings/oleObject79.bin"/><Relationship Id="rId4" Type="http://schemas.openxmlformats.org/officeDocument/2006/relationships/image" Target="../media/image100.png"/><Relationship Id="rId9" Type="http://schemas.openxmlformats.org/officeDocument/2006/relationships/image" Target="../media/image10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2.bin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81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80.bin"/><Relationship Id="rId5" Type="http://schemas.openxmlformats.org/officeDocument/2006/relationships/image" Target="../media/image121.png"/><Relationship Id="rId10" Type="http://schemas.openxmlformats.org/officeDocument/2006/relationships/oleObject" Target="../embeddings/oleObject84.bin"/><Relationship Id="rId4" Type="http://schemas.openxmlformats.org/officeDocument/2006/relationships/image" Target="../media/image120.png"/><Relationship Id="rId9" Type="http://schemas.openxmlformats.org/officeDocument/2006/relationships/oleObject" Target="../embeddings/oleObject83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86.bin"/><Relationship Id="rId5" Type="http://schemas.openxmlformats.org/officeDocument/2006/relationships/oleObject" Target="../embeddings/oleObject85.bin"/><Relationship Id="rId4" Type="http://schemas.openxmlformats.org/officeDocument/2006/relationships/image" Target="../media/image1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10.bin"/><Relationship Id="rId18" Type="http://schemas.openxmlformats.org/officeDocument/2006/relationships/oleObject" Target="../embeddings/oleObject15.bin"/><Relationship Id="rId26" Type="http://schemas.openxmlformats.org/officeDocument/2006/relationships/oleObject" Target="../embeddings/oleObject23.bin"/><Relationship Id="rId3" Type="http://schemas.openxmlformats.org/officeDocument/2006/relationships/notesSlide" Target="../notesSlides/notesSlide3.xml"/><Relationship Id="rId21" Type="http://schemas.openxmlformats.org/officeDocument/2006/relationships/oleObject" Target="../embeddings/oleObject18.bin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9.bin"/><Relationship Id="rId17" Type="http://schemas.openxmlformats.org/officeDocument/2006/relationships/oleObject" Target="../embeddings/oleObject14.bin"/><Relationship Id="rId25" Type="http://schemas.openxmlformats.org/officeDocument/2006/relationships/oleObject" Target="../embeddings/oleObject22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3.bin"/><Relationship Id="rId20" Type="http://schemas.openxmlformats.org/officeDocument/2006/relationships/oleObject" Target="../embeddings/oleObject17.bin"/><Relationship Id="rId29" Type="http://schemas.openxmlformats.org/officeDocument/2006/relationships/oleObject" Target="../embeddings/oleObject26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24" Type="http://schemas.openxmlformats.org/officeDocument/2006/relationships/oleObject" Target="../embeddings/oleObject21.bin"/><Relationship Id="rId32" Type="http://schemas.openxmlformats.org/officeDocument/2006/relationships/oleObject" Target="../embeddings/oleObject29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12.bin"/><Relationship Id="rId23" Type="http://schemas.openxmlformats.org/officeDocument/2006/relationships/oleObject" Target="../embeddings/oleObject20.bin"/><Relationship Id="rId28" Type="http://schemas.openxmlformats.org/officeDocument/2006/relationships/oleObject" Target="../embeddings/oleObject25.bin"/><Relationship Id="rId10" Type="http://schemas.openxmlformats.org/officeDocument/2006/relationships/oleObject" Target="../embeddings/oleObject7.bin"/><Relationship Id="rId19" Type="http://schemas.openxmlformats.org/officeDocument/2006/relationships/oleObject" Target="../embeddings/oleObject16.bin"/><Relationship Id="rId31" Type="http://schemas.openxmlformats.org/officeDocument/2006/relationships/oleObject" Target="../embeddings/oleObject28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Relationship Id="rId14" Type="http://schemas.openxmlformats.org/officeDocument/2006/relationships/oleObject" Target="../embeddings/oleObject11.bin"/><Relationship Id="rId22" Type="http://schemas.openxmlformats.org/officeDocument/2006/relationships/oleObject" Target="../embeddings/oleObject19.bin"/><Relationship Id="rId27" Type="http://schemas.openxmlformats.org/officeDocument/2006/relationships/oleObject" Target="../embeddings/oleObject24.bin"/><Relationship Id="rId30" Type="http://schemas.openxmlformats.org/officeDocument/2006/relationships/oleObject" Target="../embeddings/oleObject27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33.png"/><Relationship Id="rId4" Type="http://schemas.openxmlformats.org/officeDocument/2006/relationships/oleObject" Target="../embeddings/oleObject87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2.bin"/><Relationship Id="rId3" Type="http://schemas.openxmlformats.org/officeDocument/2006/relationships/image" Target="../media/image134.png"/><Relationship Id="rId7" Type="http://schemas.openxmlformats.org/officeDocument/2006/relationships/oleObject" Target="../embeddings/oleObject91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90.bin"/><Relationship Id="rId5" Type="http://schemas.openxmlformats.org/officeDocument/2006/relationships/oleObject" Target="../embeddings/oleObject89.bin"/><Relationship Id="rId10" Type="http://schemas.openxmlformats.org/officeDocument/2006/relationships/oleObject" Target="../embeddings/oleObject94.bin"/><Relationship Id="rId4" Type="http://schemas.openxmlformats.org/officeDocument/2006/relationships/oleObject" Target="../embeddings/oleObject88.bin"/><Relationship Id="rId9" Type="http://schemas.openxmlformats.org/officeDocument/2006/relationships/oleObject" Target="../embeddings/oleObject93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5.bin"/><Relationship Id="rId3" Type="http://schemas.openxmlformats.org/officeDocument/2006/relationships/image" Target="../media/image137.png"/><Relationship Id="rId7" Type="http://schemas.openxmlformats.org/officeDocument/2006/relationships/image" Target="../media/image141.png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40.png"/><Relationship Id="rId5" Type="http://schemas.openxmlformats.org/officeDocument/2006/relationships/image" Target="../media/image139.png"/><Relationship Id="rId10" Type="http://schemas.openxmlformats.org/officeDocument/2006/relationships/image" Target="../media/image142.png"/><Relationship Id="rId4" Type="http://schemas.openxmlformats.org/officeDocument/2006/relationships/image" Target="../media/image138.png"/><Relationship Id="rId9" Type="http://schemas.openxmlformats.org/officeDocument/2006/relationships/oleObject" Target="../embeddings/oleObject96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46.png"/><Relationship Id="rId5" Type="http://schemas.openxmlformats.org/officeDocument/2006/relationships/image" Target="../media/image145.png"/><Relationship Id="rId4" Type="http://schemas.openxmlformats.org/officeDocument/2006/relationships/oleObject" Target="../embeddings/oleObject97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0.png"/><Relationship Id="rId5" Type="http://schemas.openxmlformats.org/officeDocument/2006/relationships/image" Target="../media/image149.png"/><Relationship Id="rId4" Type="http://schemas.openxmlformats.org/officeDocument/2006/relationships/image" Target="../media/image14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7.vml"/><Relationship Id="rId5" Type="http://schemas.openxmlformats.org/officeDocument/2006/relationships/oleObject" Target="../embeddings/oleObject98.bin"/><Relationship Id="rId4" Type="http://schemas.openxmlformats.org/officeDocument/2006/relationships/image" Target="../media/image15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7" Type="http://schemas.openxmlformats.org/officeDocument/2006/relationships/image" Target="../media/image15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7.png"/><Relationship Id="rId5" Type="http://schemas.openxmlformats.org/officeDocument/2006/relationships/image" Target="../media/image156.png"/><Relationship Id="rId4" Type="http://schemas.openxmlformats.org/officeDocument/2006/relationships/image" Target="../media/image15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jpeg"/><Relationship Id="rId7" Type="http://schemas.openxmlformats.org/officeDocument/2006/relationships/image" Target="../media/image16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65.png"/><Relationship Id="rId5" Type="http://schemas.openxmlformats.org/officeDocument/2006/relationships/image" Target="../media/image164.jpeg"/><Relationship Id="rId4" Type="http://schemas.openxmlformats.org/officeDocument/2006/relationships/image" Target="../media/image163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png"/><Relationship Id="rId3" Type="http://schemas.openxmlformats.org/officeDocument/2006/relationships/image" Target="../media/image167.png"/><Relationship Id="rId7" Type="http://schemas.openxmlformats.org/officeDocument/2006/relationships/image" Target="../media/image17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0.png"/><Relationship Id="rId5" Type="http://schemas.openxmlformats.org/officeDocument/2006/relationships/image" Target="../media/image169.png"/><Relationship Id="rId4" Type="http://schemas.openxmlformats.org/officeDocument/2006/relationships/image" Target="../media/image16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1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png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6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9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179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3.png"/><Relationship Id="rId3" Type="http://schemas.openxmlformats.org/officeDocument/2006/relationships/image" Target="../media/image80.png"/><Relationship Id="rId7" Type="http://schemas.openxmlformats.org/officeDocument/2006/relationships/oleObject" Target="../embeddings/oleObject102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01.bin"/><Relationship Id="rId5" Type="http://schemas.openxmlformats.org/officeDocument/2006/relationships/oleObject" Target="../embeddings/oleObject100.bin"/><Relationship Id="rId4" Type="http://schemas.openxmlformats.org/officeDocument/2006/relationships/image" Target="../media/image182.png"/><Relationship Id="rId9" Type="http://schemas.openxmlformats.org/officeDocument/2006/relationships/image" Target="../media/image18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png"/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88.png"/><Relationship Id="rId4" Type="http://schemas.openxmlformats.org/officeDocument/2006/relationships/image" Target="../media/image18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9.png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png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20.vml"/><Relationship Id="rId5" Type="http://schemas.openxmlformats.org/officeDocument/2006/relationships/oleObject" Target="../embeddings/oleObject104.bin"/><Relationship Id="rId4" Type="http://schemas.openxmlformats.org/officeDocument/2006/relationships/oleObject" Target="../embeddings/oleObject103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5.bin"/><Relationship Id="rId5" Type="http://schemas.openxmlformats.org/officeDocument/2006/relationships/oleObject" Target="../embeddings/oleObject34.bin"/><Relationship Id="rId10" Type="http://schemas.openxmlformats.org/officeDocument/2006/relationships/image" Target="../media/image40.png"/><Relationship Id="rId4" Type="http://schemas.openxmlformats.org/officeDocument/2006/relationships/oleObject" Target="../embeddings/oleObject33.bin"/><Relationship Id="rId9" Type="http://schemas.openxmlformats.org/officeDocument/2006/relationships/oleObject" Target="../embeddings/oleObject38.bin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5.png"/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png"/><Relationship Id="rId2" Type="http://schemas.openxmlformats.org/officeDocument/2006/relationships/image" Target="../media/image196.png"/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png"/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5.png"/><Relationship Id="rId3" Type="http://schemas.openxmlformats.org/officeDocument/2006/relationships/image" Target="../media/image200.png"/><Relationship Id="rId7" Type="http://schemas.openxmlformats.org/officeDocument/2006/relationships/image" Target="../media/image20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03.png"/><Relationship Id="rId5" Type="http://schemas.openxmlformats.org/officeDocument/2006/relationships/image" Target="../media/image202.png"/><Relationship Id="rId4" Type="http://schemas.openxmlformats.org/officeDocument/2006/relationships/image" Target="../media/image201.png"/><Relationship Id="rId9" Type="http://schemas.openxmlformats.org/officeDocument/2006/relationships/image" Target="../media/image20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7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09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12.png"/><Relationship Id="rId4" Type="http://schemas.openxmlformats.org/officeDocument/2006/relationships/image" Target="../media/image21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5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20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5.png"/><Relationship Id="rId2" Type="http://schemas.openxmlformats.org/officeDocument/2006/relationships/image" Target="../media/image21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16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107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106.bin"/><Relationship Id="rId11" Type="http://schemas.openxmlformats.org/officeDocument/2006/relationships/image" Target="../media/image222.png"/><Relationship Id="rId5" Type="http://schemas.openxmlformats.org/officeDocument/2006/relationships/image" Target="../media/image131.png"/><Relationship Id="rId10" Type="http://schemas.openxmlformats.org/officeDocument/2006/relationships/oleObject" Target="../embeddings/oleObject108.bin"/><Relationship Id="rId4" Type="http://schemas.openxmlformats.org/officeDocument/2006/relationships/image" Target="../media/image130.png"/><Relationship Id="rId9" Type="http://schemas.openxmlformats.org/officeDocument/2006/relationships/image" Target="../media/image22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4.png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110.bin"/><Relationship Id="rId5" Type="http://schemas.openxmlformats.org/officeDocument/2006/relationships/oleObject" Target="../embeddings/oleObject109.bin"/><Relationship Id="rId4" Type="http://schemas.openxmlformats.org/officeDocument/2006/relationships/image" Target="../media/image225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6.png"/><Relationship Id="rId1" Type="http://schemas.openxmlformats.org/officeDocument/2006/relationships/slideLayout" Target="../slideLayouts/slideLayout1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7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1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9.png"/><Relationship Id="rId2" Type="http://schemas.openxmlformats.org/officeDocument/2006/relationships/image" Target="../media/image228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31.png"/><Relationship Id="rId4" Type="http://schemas.openxmlformats.org/officeDocument/2006/relationships/image" Target="../media/image230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3.png"/><Relationship Id="rId2" Type="http://schemas.openxmlformats.org/officeDocument/2006/relationships/image" Target="../media/image232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3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6.png"/><Relationship Id="rId2" Type="http://schemas.openxmlformats.org/officeDocument/2006/relationships/image" Target="../media/image235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38.png"/><Relationship Id="rId4" Type="http://schemas.openxmlformats.org/officeDocument/2006/relationships/image" Target="../media/image237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24.vml"/><Relationship Id="rId4" Type="http://schemas.openxmlformats.org/officeDocument/2006/relationships/oleObject" Target="../embeddings/oleObject111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41.png"/><Relationship Id="rId4" Type="http://schemas.openxmlformats.org/officeDocument/2006/relationships/image" Target="../media/image240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43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4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7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8.jpe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9.pn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2.png"/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4.png"/><Relationship Id="rId4" Type="http://schemas.openxmlformats.org/officeDocument/2006/relationships/image" Target="../media/image253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5.pn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2.bin"/><Relationship Id="rId11" Type="http://schemas.openxmlformats.org/officeDocument/2006/relationships/image" Target="../media/image48.gif"/><Relationship Id="rId5" Type="http://schemas.openxmlformats.org/officeDocument/2006/relationships/oleObject" Target="../embeddings/oleObject41.bin"/><Relationship Id="rId10" Type="http://schemas.openxmlformats.org/officeDocument/2006/relationships/oleObject" Target="../embeddings/oleObject46.bin"/><Relationship Id="rId4" Type="http://schemas.openxmlformats.org/officeDocument/2006/relationships/oleObject" Target="../embeddings/oleObject40.bin"/><Relationship Id="rId9" Type="http://schemas.openxmlformats.org/officeDocument/2006/relationships/oleObject" Target="../embeddings/oleObject4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24E9FD9-ABEF-4FB8-A39B-0E749D5C3A71}" type="slidenum">
              <a:rPr lang="de-DE"/>
              <a:pPr/>
              <a:t>1</a:t>
            </a:fld>
            <a:endParaRPr lang="de-DE"/>
          </a:p>
        </p:txBody>
      </p:sp>
      <p:pic>
        <p:nvPicPr>
          <p:cNvPr id="20483" name="Picture 5" descr="0808017_01-A4-at-144-dp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" y="822325"/>
            <a:ext cx="9144000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0" y="5964238"/>
            <a:ext cx="9144000" cy="89376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4501" name="Rectangle 5"/>
          <p:cNvSpPr>
            <a:spLocks noChangeArrowheads="1"/>
          </p:cNvSpPr>
          <p:nvPr/>
        </p:nvSpPr>
        <p:spPr bwMode="auto">
          <a:xfrm>
            <a:off x="155424" y="1470345"/>
            <a:ext cx="8833151" cy="1391728"/>
          </a:xfrm>
          <a:prstGeom prst="rect">
            <a:avLst/>
          </a:prstGeom>
          <a:solidFill>
            <a:schemeClr val="bg1">
              <a:alpha val="59999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sz="3000" dirty="0" smtClean="0">
                <a:solidFill>
                  <a:srgbClr val="0000FF"/>
                </a:solidFill>
              </a:rPr>
              <a:t>Charming and beautiful: Search for New Phenomena with Heavy Mesons at </a:t>
            </a:r>
            <a:r>
              <a:rPr lang="en-US" sz="3000" dirty="0" err="1" smtClean="0">
                <a:solidFill>
                  <a:srgbClr val="0000FF"/>
                </a:solidFill>
              </a:rPr>
              <a:t>LHCb</a:t>
            </a:r>
            <a:endParaRPr lang="en-GB" sz="3000" dirty="0">
              <a:solidFill>
                <a:srgbClr val="0000FF"/>
              </a:solidFill>
            </a:endParaRPr>
          </a:p>
        </p:txBody>
      </p:sp>
      <p:sp>
        <p:nvSpPr>
          <p:cNvPr id="20487" name="Text Box 6"/>
          <p:cNvSpPr txBox="1">
            <a:spLocks noChangeArrowheads="1"/>
          </p:cNvSpPr>
          <p:nvPr/>
        </p:nvSpPr>
        <p:spPr bwMode="auto">
          <a:xfrm>
            <a:off x="423863" y="6181725"/>
            <a:ext cx="829627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i="1" dirty="0">
                <a:solidFill>
                  <a:srgbClr val="FFFFFF"/>
                </a:solidFill>
              </a:rPr>
              <a:t>Ulrich </a:t>
            </a:r>
            <a:r>
              <a:rPr lang="en-US" b="1" i="1" dirty="0" err="1">
                <a:solidFill>
                  <a:srgbClr val="FFFFFF"/>
                </a:solidFill>
              </a:rPr>
              <a:t>Uwer</a:t>
            </a:r>
            <a:r>
              <a:rPr lang="en-US" b="1" i="1" dirty="0">
                <a:solidFill>
                  <a:srgbClr val="FFFFFF"/>
                </a:solidFill>
              </a:rPr>
              <a:t>   </a:t>
            </a:r>
            <a:r>
              <a:rPr lang="en-US" b="1" i="1" dirty="0">
                <a:solidFill>
                  <a:srgbClr val="FFFFFF"/>
                </a:solidFill>
                <a:cs typeface="Arial" pitchFamily="34" charset="0"/>
              </a:rPr>
              <a:t>•</a:t>
            </a:r>
            <a:r>
              <a:rPr lang="en-US" b="1" i="1" dirty="0">
                <a:solidFill>
                  <a:srgbClr val="FFFFFF"/>
                </a:solidFill>
              </a:rPr>
              <a:t>  </a:t>
            </a:r>
            <a:r>
              <a:rPr lang="de-DE" b="1" i="1" dirty="0">
                <a:solidFill>
                  <a:srgbClr val="FFFFFF"/>
                </a:solidFill>
              </a:rPr>
              <a:t>Physikalisches Institut   •  Universität Heidelberg</a:t>
            </a:r>
            <a:endParaRPr lang="en-US" b="1" i="1" dirty="0">
              <a:solidFill>
                <a:srgbClr val="FFFFFF"/>
              </a:solidFill>
            </a:endParaRPr>
          </a:p>
        </p:txBody>
      </p:sp>
      <p:sp>
        <p:nvSpPr>
          <p:cNvPr id="20489" name="Rectangle 8"/>
          <p:cNvSpPr>
            <a:spLocks noChangeArrowheads="1"/>
          </p:cNvSpPr>
          <p:nvPr/>
        </p:nvSpPr>
        <p:spPr bwMode="auto">
          <a:xfrm>
            <a:off x="0" y="-26988"/>
            <a:ext cx="9144000" cy="80645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5032375" y="241300"/>
            <a:ext cx="395763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b="1" i="1" dirty="0" smtClean="0">
                <a:solidFill>
                  <a:srgbClr val="FFFFFF"/>
                </a:solidFill>
              </a:rPr>
              <a:t>Valencia, October 25,  2013</a:t>
            </a:r>
            <a:endParaRPr lang="en-US" b="1" i="1" dirty="0">
              <a:solidFill>
                <a:srgbClr val="FFFFFF"/>
              </a:solidFill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77788" y="125413"/>
            <a:ext cx="1152525" cy="8064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5" name="Picture 5" descr="LHC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413" y="168275"/>
            <a:ext cx="1066800" cy="725488"/>
          </a:xfrm>
          <a:prstGeom prst="rect">
            <a:avLst/>
          </a:prstGeom>
          <a:noFill/>
        </p:spPr>
      </p:pic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2531410" y="2583945"/>
            <a:ext cx="4055919" cy="2726900"/>
          </a:xfrm>
          <a:prstGeom prst="rect">
            <a:avLst/>
          </a:prstGeom>
          <a:solidFill>
            <a:schemeClr val="bg1">
              <a:alpha val="60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234950" indent="-234950" fontAlgn="base">
              <a:spcBef>
                <a:spcPct val="0"/>
              </a:spcBef>
              <a:spcAft>
                <a:spcPct val="30000"/>
              </a:spcAft>
            </a:pPr>
            <a:r>
              <a:rPr lang="en-US" sz="2400" u="sng" dirty="0">
                <a:solidFill>
                  <a:srgbClr val="0000FF"/>
                </a:solidFill>
              </a:rPr>
              <a:t>Outline:</a:t>
            </a:r>
          </a:p>
          <a:p>
            <a:pPr marL="234950" indent="-234950" fontAlgn="base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Search for New Physics </a:t>
            </a:r>
            <a:endParaRPr lang="en-US" sz="2400" dirty="0">
              <a:solidFill>
                <a:srgbClr val="0000FF"/>
              </a:solidFill>
            </a:endParaRPr>
          </a:p>
          <a:p>
            <a:pPr marL="234950" indent="-234950" fontAlgn="base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sz="2400" dirty="0" err="1" smtClean="0">
                <a:solidFill>
                  <a:srgbClr val="0000FF"/>
                </a:solidFill>
              </a:rPr>
              <a:t>LHCb</a:t>
            </a:r>
            <a:r>
              <a:rPr lang="en-US" sz="2400" dirty="0" smtClean="0">
                <a:solidFill>
                  <a:srgbClr val="0000FF"/>
                </a:solidFill>
              </a:rPr>
              <a:t> Experiment </a:t>
            </a:r>
            <a:endParaRPr lang="en-US" sz="2400" dirty="0">
              <a:solidFill>
                <a:srgbClr val="0000FF"/>
              </a:solidFill>
            </a:endParaRPr>
          </a:p>
          <a:p>
            <a:pPr marL="234950" indent="-234950" fontAlgn="base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Meson Mixing and CPV</a:t>
            </a:r>
          </a:p>
          <a:p>
            <a:pPr marL="234950" indent="-234950" fontAlgn="base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Direct CPV &amp; CKM angle </a:t>
            </a:r>
            <a:r>
              <a:rPr lang="en-US" sz="2400" dirty="0" smtClean="0">
                <a:solidFill>
                  <a:srgbClr val="0000FF"/>
                </a:solidFill>
                <a:sym typeface="Symbol"/>
              </a:rPr>
              <a:t></a:t>
            </a:r>
            <a:endParaRPr lang="en-US" sz="2400" dirty="0" smtClean="0">
              <a:solidFill>
                <a:srgbClr val="0000FF"/>
              </a:solidFill>
            </a:endParaRPr>
          </a:p>
          <a:p>
            <a:pPr marL="234950" indent="-234950" fontAlgn="base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Rare B decays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34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501" grpId="0" animBg="1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Neutral Meson Mixing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DA104-E1E2-497D-AD90-D044612ED985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45" name="Rectangle 44"/>
          <p:cNvSpPr/>
          <p:nvPr/>
        </p:nvSpPr>
        <p:spPr bwMode="auto">
          <a:xfrm>
            <a:off x="1744745" y="1355130"/>
            <a:ext cx="1613010" cy="3840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1897145" y="3160165"/>
            <a:ext cx="1613010" cy="3840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pic>
        <p:nvPicPr>
          <p:cNvPr id="422927" name="Picture 15" descr="http://www-d0.fnal.gov/Run2Physics/WWW/results/final/B/B06A/pes_figs/BsMixingBo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0460" y="1854395"/>
            <a:ext cx="5263406" cy="38988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Mixing Phenomenology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DA104-E1E2-497D-AD90-D044612ED985}" type="slidenum">
              <a:rPr lang="de-DE" smtClean="0"/>
              <a:pPr/>
              <a:t>11</a:t>
            </a:fld>
            <a:endParaRPr lang="de-DE"/>
          </a:p>
        </p:txBody>
      </p:sp>
      <p:grpSp>
        <p:nvGrpSpPr>
          <p:cNvPr id="53" name="Group 52"/>
          <p:cNvGrpSpPr/>
          <p:nvPr/>
        </p:nvGrpSpPr>
        <p:grpSpPr>
          <a:xfrm>
            <a:off x="193830" y="1124700"/>
            <a:ext cx="3955715" cy="1892418"/>
            <a:chOff x="793595" y="971080"/>
            <a:chExt cx="4316075" cy="2199658"/>
          </a:xfrm>
        </p:grpSpPr>
        <p:grpSp>
          <p:nvGrpSpPr>
            <p:cNvPr id="4" name="Group 3"/>
            <p:cNvGrpSpPr/>
            <p:nvPr/>
          </p:nvGrpSpPr>
          <p:grpSpPr>
            <a:xfrm>
              <a:off x="793595" y="971080"/>
              <a:ext cx="4316075" cy="2122848"/>
              <a:chOff x="2284413" y="3511551"/>
              <a:chExt cx="4627564" cy="2443165"/>
            </a:xfrm>
          </p:grpSpPr>
          <p:grpSp>
            <p:nvGrpSpPr>
              <p:cNvPr id="5" name="Group 61"/>
              <p:cNvGrpSpPr>
                <a:grpSpLocks/>
              </p:cNvGrpSpPr>
              <p:nvPr/>
            </p:nvGrpSpPr>
            <p:grpSpPr bwMode="auto">
              <a:xfrm>
                <a:off x="2284413" y="3511551"/>
                <a:ext cx="4627564" cy="2443165"/>
                <a:chOff x="1076" y="580"/>
                <a:chExt cx="2915" cy="1539"/>
              </a:xfrm>
            </p:grpSpPr>
            <p:grpSp>
              <p:nvGrpSpPr>
                <p:cNvPr id="8" name="Group 42"/>
                <p:cNvGrpSpPr>
                  <a:grpSpLocks/>
                </p:cNvGrpSpPr>
                <p:nvPr/>
              </p:nvGrpSpPr>
              <p:grpSpPr bwMode="auto">
                <a:xfrm>
                  <a:off x="1453" y="902"/>
                  <a:ext cx="2177" cy="944"/>
                  <a:chOff x="170" y="950"/>
                  <a:chExt cx="2177" cy="944"/>
                </a:xfrm>
              </p:grpSpPr>
              <p:grpSp>
                <p:nvGrpSpPr>
                  <p:cNvPr id="21" name="Group 87"/>
                  <p:cNvGrpSpPr>
                    <a:grpSpLocks/>
                  </p:cNvGrpSpPr>
                  <p:nvPr/>
                </p:nvGrpSpPr>
                <p:grpSpPr bwMode="auto">
                  <a:xfrm>
                    <a:off x="170" y="999"/>
                    <a:ext cx="701" cy="0"/>
                    <a:chOff x="2832" y="2184"/>
                    <a:chExt cx="701" cy="0"/>
                  </a:xfrm>
                </p:grpSpPr>
                <p:sp>
                  <p:nvSpPr>
                    <p:cNvPr id="43" name="Line 19"/>
                    <p:cNvSpPr>
                      <a:spLocks noChangeShapeType="1"/>
                    </p:cNvSpPr>
                    <p:nvPr/>
                  </p:nvSpPr>
                  <p:spPr bwMode="auto">
                    <a:xfrm rot="16200000" flipV="1">
                      <a:off x="3183" y="1833"/>
                      <a:ext cx="0" cy="701"/>
                    </a:xfrm>
                    <a:prstGeom prst="line">
                      <a:avLst/>
                    </a:prstGeom>
                    <a:noFill/>
                    <a:ln w="317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4" name="Line 20"/>
                    <p:cNvSpPr>
                      <a:spLocks noChangeShapeType="1"/>
                    </p:cNvSpPr>
                    <p:nvPr/>
                  </p:nvSpPr>
                  <p:spPr bwMode="auto">
                    <a:xfrm rot="16200000" flipV="1">
                      <a:off x="3050" y="1990"/>
                      <a:ext cx="0" cy="388"/>
                    </a:xfrm>
                    <a:prstGeom prst="line">
                      <a:avLst/>
                    </a:prstGeom>
                    <a:noFill/>
                    <a:ln w="31750">
                      <a:solidFill>
                        <a:schemeClr val="tx1"/>
                      </a:solidFill>
                      <a:round/>
                      <a:headEnd type="triangle" w="lg" len="lg"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2" name="Group 88"/>
                  <p:cNvGrpSpPr>
                    <a:grpSpLocks/>
                  </p:cNvGrpSpPr>
                  <p:nvPr/>
                </p:nvGrpSpPr>
                <p:grpSpPr bwMode="auto">
                  <a:xfrm>
                    <a:off x="896" y="999"/>
                    <a:ext cx="701" cy="0"/>
                    <a:chOff x="2832" y="2184"/>
                    <a:chExt cx="701" cy="0"/>
                  </a:xfrm>
                </p:grpSpPr>
                <p:sp>
                  <p:nvSpPr>
                    <p:cNvPr id="41" name="Line 22"/>
                    <p:cNvSpPr>
                      <a:spLocks noChangeShapeType="1"/>
                    </p:cNvSpPr>
                    <p:nvPr/>
                  </p:nvSpPr>
                  <p:spPr bwMode="auto">
                    <a:xfrm rot="16200000" flipV="1">
                      <a:off x="3183" y="1833"/>
                      <a:ext cx="0" cy="701"/>
                    </a:xfrm>
                    <a:prstGeom prst="line">
                      <a:avLst/>
                    </a:prstGeom>
                    <a:noFill/>
                    <a:ln w="317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" name="Line 23"/>
                    <p:cNvSpPr>
                      <a:spLocks noChangeShapeType="1"/>
                    </p:cNvSpPr>
                    <p:nvPr/>
                  </p:nvSpPr>
                  <p:spPr bwMode="auto">
                    <a:xfrm rot="16200000" flipV="1">
                      <a:off x="3050" y="1990"/>
                      <a:ext cx="0" cy="388"/>
                    </a:xfrm>
                    <a:prstGeom prst="line">
                      <a:avLst/>
                    </a:prstGeom>
                    <a:noFill/>
                    <a:ln w="31750">
                      <a:solidFill>
                        <a:schemeClr val="tx1"/>
                      </a:solidFill>
                      <a:round/>
                      <a:headEnd type="triangle" w="lg" len="lg"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3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1646" y="999"/>
                    <a:ext cx="701" cy="0"/>
                    <a:chOff x="2832" y="2184"/>
                    <a:chExt cx="701" cy="0"/>
                  </a:xfrm>
                </p:grpSpPr>
                <p:sp>
                  <p:nvSpPr>
                    <p:cNvPr id="39" name="Line 25"/>
                    <p:cNvSpPr>
                      <a:spLocks noChangeShapeType="1"/>
                    </p:cNvSpPr>
                    <p:nvPr/>
                  </p:nvSpPr>
                  <p:spPr bwMode="auto">
                    <a:xfrm rot="16200000" flipV="1">
                      <a:off x="3183" y="1833"/>
                      <a:ext cx="0" cy="701"/>
                    </a:xfrm>
                    <a:prstGeom prst="line">
                      <a:avLst/>
                    </a:prstGeom>
                    <a:noFill/>
                    <a:ln w="317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" name="Line 26"/>
                    <p:cNvSpPr>
                      <a:spLocks noChangeShapeType="1"/>
                    </p:cNvSpPr>
                    <p:nvPr/>
                  </p:nvSpPr>
                  <p:spPr bwMode="auto">
                    <a:xfrm rot="16200000" flipV="1">
                      <a:off x="3050" y="1990"/>
                      <a:ext cx="0" cy="388"/>
                    </a:xfrm>
                    <a:prstGeom prst="line">
                      <a:avLst/>
                    </a:prstGeom>
                    <a:noFill/>
                    <a:ln w="31750">
                      <a:solidFill>
                        <a:schemeClr val="tx1"/>
                      </a:solidFill>
                      <a:round/>
                      <a:headEnd type="triangle" w="lg" len="lg"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4" name="Group 27"/>
                  <p:cNvGrpSpPr>
                    <a:grpSpLocks/>
                  </p:cNvGrpSpPr>
                  <p:nvPr/>
                </p:nvGrpSpPr>
                <p:grpSpPr bwMode="auto">
                  <a:xfrm flipH="1">
                    <a:off x="170" y="1845"/>
                    <a:ext cx="701" cy="0"/>
                    <a:chOff x="2832" y="2184"/>
                    <a:chExt cx="701" cy="0"/>
                  </a:xfrm>
                </p:grpSpPr>
                <p:sp>
                  <p:nvSpPr>
                    <p:cNvPr id="37" name="Line 28"/>
                    <p:cNvSpPr>
                      <a:spLocks noChangeShapeType="1"/>
                    </p:cNvSpPr>
                    <p:nvPr/>
                  </p:nvSpPr>
                  <p:spPr bwMode="auto">
                    <a:xfrm rot="16200000" flipV="1">
                      <a:off x="3183" y="1833"/>
                      <a:ext cx="0" cy="701"/>
                    </a:xfrm>
                    <a:prstGeom prst="line">
                      <a:avLst/>
                    </a:prstGeom>
                    <a:noFill/>
                    <a:ln w="317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" name="Line 29"/>
                    <p:cNvSpPr>
                      <a:spLocks noChangeShapeType="1"/>
                    </p:cNvSpPr>
                    <p:nvPr/>
                  </p:nvSpPr>
                  <p:spPr bwMode="auto">
                    <a:xfrm rot="16200000" flipV="1">
                      <a:off x="3050" y="1990"/>
                      <a:ext cx="0" cy="388"/>
                    </a:xfrm>
                    <a:prstGeom prst="line">
                      <a:avLst/>
                    </a:prstGeom>
                    <a:noFill/>
                    <a:ln w="31750">
                      <a:solidFill>
                        <a:schemeClr val="tx1"/>
                      </a:solidFill>
                      <a:round/>
                      <a:headEnd type="triangle" w="lg" len="lg"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5" name="Group 30"/>
                  <p:cNvGrpSpPr>
                    <a:grpSpLocks/>
                  </p:cNvGrpSpPr>
                  <p:nvPr/>
                </p:nvGrpSpPr>
                <p:grpSpPr bwMode="auto">
                  <a:xfrm flipH="1">
                    <a:off x="896" y="1845"/>
                    <a:ext cx="701" cy="0"/>
                    <a:chOff x="2832" y="2184"/>
                    <a:chExt cx="701" cy="0"/>
                  </a:xfrm>
                </p:grpSpPr>
                <p:sp>
                  <p:nvSpPr>
                    <p:cNvPr id="35" name="Line 31"/>
                    <p:cNvSpPr>
                      <a:spLocks noChangeShapeType="1"/>
                    </p:cNvSpPr>
                    <p:nvPr/>
                  </p:nvSpPr>
                  <p:spPr bwMode="auto">
                    <a:xfrm rot="16200000" flipV="1">
                      <a:off x="3183" y="1833"/>
                      <a:ext cx="0" cy="701"/>
                    </a:xfrm>
                    <a:prstGeom prst="line">
                      <a:avLst/>
                    </a:prstGeom>
                    <a:noFill/>
                    <a:ln w="317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" name="Line 32"/>
                    <p:cNvSpPr>
                      <a:spLocks noChangeShapeType="1"/>
                    </p:cNvSpPr>
                    <p:nvPr/>
                  </p:nvSpPr>
                  <p:spPr bwMode="auto">
                    <a:xfrm rot="16200000" flipV="1">
                      <a:off x="3050" y="1990"/>
                      <a:ext cx="0" cy="388"/>
                    </a:xfrm>
                    <a:prstGeom prst="line">
                      <a:avLst/>
                    </a:prstGeom>
                    <a:noFill/>
                    <a:ln w="31750">
                      <a:solidFill>
                        <a:schemeClr val="tx1"/>
                      </a:solidFill>
                      <a:round/>
                      <a:headEnd type="triangle" w="lg" len="lg"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6" name="Group 33"/>
                  <p:cNvGrpSpPr>
                    <a:grpSpLocks/>
                  </p:cNvGrpSpPr>
                  <p:nvPr/>
                </p:nvGrpSpPr>
                <p:grpSpPr bwMode="auto">
                  <a:xfrm flipH="1">
                    <a:off x="1646" y="1845"/>
                    <a:ext cx="701" cy="0"/>
                    <a:chOff x="2832" y="2184"/>
                    <a:chExt cx="701" cy="0"/>
                  </a:xfrm>
                </p:grpSpPr>
                <p:sp>
                  <p:nvSpPr>
                    <p:cNvPr id="33" name="Line 34"/>
                    <p:cNvSpPr>
                      <a:spLocks noChangeShapeType="1"/>
                    </p:cNvSpPr>
                    <p:nvPr/>
                  </p:nvSpPr>
                  <p:spPr bwMode="auto">
                    <a:xfrm rot="16200000" flipV="1">
                      <a:off x="3183" y="1833"/>
                      <a:ext cx="0" cy="701"/>
                    </a:xfrm>
                    <a:prstGeom prst="line">
                      <a:avLst/>
                    </a:prstGeom>
                    <a:noFill/>
                    <a:ln w="317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" name="Line 35"/>
                    <p:cNvSpPr>
                      <a:spLocks noChangeShapeType="1"/>
                    </p:cNvSpPr>
                    <p:nvPr/>
                  </p:nvSpPr>
                  <p:spPr bwMode="auto">
                    <a:xfrm rot="16200000" flipV="1">
                      <a:off x="3050" y="1990"/>
                      <a:ext cx="0" cy="388"/>
                    </a:xfrm>
                    <a:prstGeom prst="line">
                      <a:avLst/>
                    </a:prstGeom>
                    <a:noFill/>
                    <a:ln w="31750">
                      <a:solidFill>
                        <a:schemeClr val="tx1"/>
                      </a:solidFill>
                      <a:round/>
                      <a:headEnd type="triangle" w="lg" len="lg"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7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896" y="999"/>
                    <a:ext cx="0" cy="846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1622" y="999"/>
                    <a:ext cx="0" cy="846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" name="Oval 38"/>
                  <p:cNvSpPr>
                    <a:spLocks noChangeArrowheads="1"/>
                  </p:cNvSpPr>
                  <p:nvPr/>
                </p:nvSpPr>
                <p:spPr bwMode="auto">
                  <a:xfrm>
                    <a:off x="848" y="1797"/>
                    <a:ext cx="97" cy="9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" name="Oval 39"/>
                  <p:cNvSpPr>
                    <a:spLocks noChangeArrowheads="1"/>
                  </p:cNvSpPr>
                  <p:nvPr/>
                </p:nvSpPr>
                <p:spPr bwMode="auto">
                  <a:xfrm>
                    <a:off x="848" y="950"/>
                    <a:ext cx="97" cy="9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" name="Oval 40"/>
                  <p:cNvSpPr>
                    <a:spLocks noChangeArrowheads="1"/>
                  </p:cNvSpPr>
                  <p:nvPr/>
                </p:nvSpPr>
                <p:spPr bwMode="auto">
                  <a:xfrm>
                    <a:off x="1573" y="950"/>
                    <a:ext cx="97" cy="9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" name="Oval 41"/>
                  <p:cNvSpPr>
                    <a:spLocks noChangeArrowheads="1"/>
                  </p:cNvSpPr>
                  <p:nvPr/>
                </p:nvSpPr>
                <p:spPr bwMode="auto">
                  <a:xfrm>
                    <a:off x="1574" y="1773"/>
                    <a:ext cx="97" cy="9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aphicFrame>
              <p:nvGraphicFramePr>
                <p:cNvPr id="9" name="Object 43"/>
                <p:cNvGraphicFramePr>
                  <a:graphicFrameLocks noChangeAspect="1"/>
                </p:cNvGraphicFramePr>
                <p:nvPr/>
              </p:nvGraphicFramePr>
              <p:xfrm>
                <a:off x="1076" y="1148"/>
                <a:ext cx="271" cy="363"/>
              </p:xfrm>
              <a:graphic>
                <a:graphicData uri="http://schemas.openxmlformats.org/presentationml/2006/ole">
                  <p:oleObj spid="_x0000_s67585" name="Formel" r:id="rId3" imgW="190440" imgH="253800" progId="Equation.3">
                    <p:embed/>
                  </p:oleObj>
                </a:graphicData>
              </a:graphic>
            </p:graphicFrame>
            <p:graphicFrame>
              <p:nvGraphicFramePr>
                <p:cNvPr id="10" name="Object 44"/>
                <p:cNvGraphicFramePr>
                  <a:graphicFrameLocks noChangeAspect="1"/>
                </p:cNvGraphicFramePr>
                <p:nvPr/>
              </p:nvGraphicFramePr>
              <p:xfrm>
                <a:off x="3683" y="1143"/>
                <a:ext cx="308" cy="361"/>
              </p:xfrm>
              <a:graphic>
                <a:graphicData uri="http://schemas.openxmlformats.org/presentationml/2006/ole">
                  <p:oleObj spid="_x0000_s67586" name="Formel" r:id="rId4" imgW="215640" imgH="253800" progId="Equation.3">
                    <p:embed/>
                  </p:oleObj>
                </a:graphicData>
              </a:graphic>
            </p:graphicFrame>
            <p:graphicFrame>
              <p:nvGraphicFramePr>
                <p:cNvPr id="11" name="Object 45"/>
                <p:cNvGraphicFramePr>
                  <a:graphicFrameLocks noChangeAspect="1"/>
                </p:cNvGraphicFramePr>
                <p:nvPr/>
              </p:nvGraphicFramePr>
              <p:xfrm>
                <a:off x="1694" y="1410"/>
                <a:ext cx="199" cy="291"/>
              </p:xfrm>
              <a:graphic>
                <a:graphicData uri="http://schemas.openxmlformats.org/presentationml/2006/ole">
                  <p:oleObj spid="_x0000_s67587" name="Formel" r:id="rId5" imgW="139680" imgH="203040" progId="Equation.3">
                    <p:embed/>
                  </p:oleObj>
                </a:graphicData>
              </a:graphic>
            </p:graphicFrame>
            <p:graphicFrame>
              <p:nvGraphicFramePr>
                <p:cNvPr id="12" name="Object 46"/>
                <p:cNvGraphicFramePr>
                  <a:graphicFrameLocks noChangeAspect="1"/>
                </p:cNvGraphicFramePr>
                <p:nvPr/>
              </p:nvGraphicFramePr>
              <p:xfrm>
                <a:off x="1704" y="1040"/>
                <a:ext cx="180" cy="254"/>
              </p:xfrm>
              <a:graphic>
                <a:graphicData uri="http://schemas.openxmlformats.org/presentationml/2006/ole">
                  <p:oleObj spid="_x0000_s67588" name="Formel" r:id="rId6" imgW="126720" imgH="177480" progId="Equation.3">
                    <p:embed/>
                  </p:oleObj>
                </a:graphicData>
              </a:graphic>
            </p:graphicFrame>
            <p:graphicFrame>
              <p:nvGraphicFramePr>
                <p:cNvPr id="13" name="Object 47"/>
                <p:cNvGraphicFramePr>
                  <a:graphicFrameLocks noChangeAspect="1"/>
                </p:cNvGraphicFramePr>
                <p:nvPr/>
              </p:nvGraphicFramePr>
              <p:xfrm>
                <a:off x="3179" y="1436"/>
                <a:ext cx="198" cy="289"/>
              </p:xfrm>
              <a:graphic>
                <a:graphicData uri="http://schemas.openxmlformats.org/presentationml/2006/ole">
                  <p:oleObj spid="_x0000_s67589" name="Formel" r:id="rId7" imgW="139680" imgH="203040" progId="Equation.3">
                    <p:embed/>
                  </p:oleObj>
                </a:graphicData>
              </a:graphic>
            </p:graphicFrame>
            <p:graphicFrame>
              <p:nvGraphicFramePr>
                <p:cNvPr id="14" name="Object 48"/>
                <p:cNvGraphicFramePr>
                  <a:graphicFrameLocks noChangeAspect="1"/>
                </p:cNvGraphicFramePr>
                <p:nvPr/>
              </p:nvGraphicFramePr>
              <p:xfrm>
                <a:off x="3212" y="1004"/>
                <a:ext cx="163" cy="237"/>
              </p:xfrm>
              <a:graphic>
                <a:graphicData uri="http://schemas.openxmlformats.org/presentationml/2006/ole">
                  <p:oleObj spid="_x0000_s67590" name="Formel" r:id="rId8" imgW="114120" imgH="164880" progId="Equation.3">
                    <p:embed/>
                  </p:oleObj>
                </a:graphicData>
              </a:graphic>
            </p:graphicFrame>
            <p:graphicFrame>
              <p:nvGraphicFramePr>
                <p:cNvPr id="15" name="Object 49"/>
                <p:cNvGraphicFramePr>
                  <a:graphicFrameLocks noChangeAspect="1"/>
                </p:cNvGraphicFramePr>
                <p:nvPr/>
              </p:nvGraphicFramePr>
              <p:xfrm>
                <a:off x="2469" y="1032"/>
                <a:ext cx="127" cy="237"/>
              </p:xfrm>
              <a:graphic>
                <a:graphicData uri="http://schemas.openxmlformats.org/presentationml/2006/ole">
                  <p:oleObj spid="_x0000_s67591" name="Formel" r:id="rId9" imgW="88560" imgH="164880" progId="Equation.3">
                    <p:embed/>
                  </p:oleObj>
                </a:graphicData>
              </a:graphic>
            </p:graphicFrame>
            <p:graphicFrame>
              <p:nvGraphicFramePr>
                <p:cNvPr id="16" name="Object 50"/>
                <p:cNvGraphicFramePr>
                  <a:graphicFrameLocks noChangeAspect="1"/>
                </p:cNvGraphicFramePr>
                <p:nvPr/>
              </p:nvGraphicFramePr>
              <p:xfrm>
                <a:off x="2469" y="1416"/>
                <a:ext cx="146" cy="274"/>
              </p:xfrm>
              <a:graphic>
                <a:graphicData uri="http://schemas.openxmlformats.org/presentationml/2006/ole">
                  <p:oleObj spid="_x0000_s67592" name="Formel" r:id="rId10" imgW="101520" imgH="190440" progId="Equation.3">
                    <p:embed/>
                  </p:oleObj>
                </a:graphicData>
              </a:graphic>
            </p:graphicFrame>
            <p:graphicFrame>
              <p:nvGraphicFramePr>
                <p:cNvPr id="17" name="Object 57"/>
                <p:cNvGraphicFramePr>
                  <a:graphicFrameLocks noChangeAspect="1"/>
                </p:cNvGraphicFramePr>
                <p:nvPr/>
              </p:nvGraphicFramePr>
              <p:xfrm>
                <a:off x="2050" y="588"/>
                <a:ext cx="256" cy="274"/>
              </p:xfrm>
              <a:graphic>
                <a:graphicData uri="http://schemas.openxmlformats.org/presentationml/2006/ole">
                  <p:oleObj spid="_x0000_s67593" name="Formel" r:id="rId11" imgW="203040" imgH="215640" progId="Equation.3">
                    <p:embed/>
                  </p:oleObj>
                </a:graphicData>
              </a:graphic>
            </p:graphicFrame>
            <p:graphicFrame>
              <p:nvGraphicFramePr>
                <p:cNvPr id="18" name="Object 58"/>
                <p:cNvGraphicFramePr>
                  <a:graphicFrameLocks noChangeAspect="1"/>
                </p:cNvGraphicFramePr>
                <p:nvPr/>
              </p:nvGraphicFramePr>
              <p:xfrm>
                <a:off x="2784" y="580"/>
                <a:ext cx="241" cy="290"/>
              </p:xfrm>
              <a:graphic>
                <a:graphicData uri="http://schemas.openxmlformats.org/presentationml/2006/ole">
                  <p:oleObj spid="_x0000_s67594" name="Formel" r:id="rId12" imgW="190440" imgH="228600" progId="Equation.3">
                    <p:embed/>
                  </p:oleObj>
                </a:graphicData>
              </a:graphic>
            </p:graphicFrame>
            <p:graphicFrame>
              <p:nvGraphicFramePr>
                <p:cNvPr id="19" name="Object 59"/>
                <p:cNvGraphicFramePr>
                  <a:graphicFrameLocks noChangeAspect="1"/>
                </p:cNvGraphicFramePr>
                <p:nvPr/>
              </p:nvGraphicFramePr>
              <p:xfrm>
                <a:off x="2799" y="1813"/>
                <a:ext cx="257" cy="306"/>
              </p:xfrm>
              <a:graphic>
                <a:graphicData uri="http://schemas.openxmlformats.org/presentationml/2006/ole">
                  <p:oleObj spid="_x0000_s67595" name="Formel" r:id="rId13" imgW="203040" imgH="241200" progId="Equation.3">
                    <p:embed/>
                  </p:oleObj>
                </a:graphicData>
              </a:graphic>
            </p:graphicFrame>
            <p:graphicFrame>
              <p:nvGraphicFramePr>
                <p:cNvPr id="20" name="Object 60"/>
                <p:cNvGraphicFramePr>
                  <a:graphicFrameLocks noChangeAspect="1"/>
                </p:cNvGraphicFramePr>
                <p:nvPr/>
              </p:nvGraphicFramePr>
              <p:xfrm>
                <a:off x="2082" y="1822"/>
                <a:ext cx="241" cy="290"/>
              </p:xfrm>
              <a:graphic>
                <a:graphicData uri="http://schemas.openxmlformats.org/presentationml/2006/ole">
                  <p:oleObj spid="_x0000_s67596" name="Formel" r:id="rId14" imgW="190440" imgH="228600" progId="Equation.3">
                    <p:embed/>
                  </p:oleObj>
                </a:graphicData>
              </a:graphic>
            </p:graphicFrame>
          </p:grpSp>
          <p:sp>
            <p:nvSpPr>
              <p:cNvPr id="6" name="Rounded Rectangle 5"/>
              <p:cNvSpPr/>
              <p:nvPr/>
            </p:nvSpPr>
            <p:spPr bwMode="auto">
              <a:xfrm>
                <a:off x="2857500" y="4076700"/>
                <a:ext cx="190500" cy="1409700"/>
              </a:xfrm>
              <a:prstGeom prst="roundRect">
                <a:avLst/>
              </a:prstGeom>
              <a:solidFill>
                <a:srgbClr val="969696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" name="Rounded Rectangle 6"/>
              <p:cNvSpPr/>
              <p:nvPr/>
            </p:nvSpPr>
            <p:spPr bwMode="auto">
              <a:xfrm>
                <a:off x="6172200" y="4076700"/>
                <a:ext cx="190500" cy="1409700"/>
              </a:xfrm>
              <a:prstGeom prst="roundRect">
                <a:avLst/>
              </a:prstGeom>
              <a:solidFill>
                <a:srgbClr val="969696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</a:endParaRPr>
              </a:p>
            </p:txBody>
          </p:sp>
        </p:grpSp>
        <p:sp>
          <p:nvSpPr>
            <p:cNvPr id="46" name="Rectangle 45"/>
            <p:cNvSpPr/>
            <p:nvPr/>
          </p:nvSpPr>
          <p:spPr bwMode="auto">
            <a:xfrm>
              <a:off x="2114080" y="981653"/>
              <a:ext cx="1613010" cy="38405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2266480" y="2786688"/>
              <a:ext cx="1613010" cy="38405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endParaRPr>
            </a:p>
          </p:txBody>
        </p:sp>
      </p:grpSp>
      <p:graphicFrame>
        <p:nvGraphicFramePr>
          <p:cNvPr id="67597" name="Object 2"/>
          <p:cNvGraphicFramePr>
            <a:graphicFrameLocks noChangeAspect="1"/>
          </p:cNvGraphicFramePr>
          <p:nvPr/>
        </p:nvGraphicFramePr>
        <p:xfrm>
          <a:off x="4533595" y="1591076"/>
          <a:ext cx="4446510" cy="993014"/>
        </p:xfrm>
        <a:graphic>
          <a:graphicData uri="http://schemas.openxmlformats.org/presentationml/2006/ole">
            <p:oleObj spid="_x0000_s67597" name="Formel" r:id="rId15" imgW="2501640" imgH="558720" progId="Equation.3">
              <p:embed/>
            </p:oleObj>
          </a:graphicData>
        </a:graphic>
      </p:graphicFrame>
      <p:graphicFrame>
        <p:nvGraphicFramePr>
          <p:cNvPr id="67598" name="Object 5"/>
          <p:cNvGraphicFramePr>
            <a:graphicFrameLocks noChangeAspect="1"/>
          </p:cNvGraphicFramePr>
          <p:nvPr/>
        </p:nvGraphicFramePr>
        <p:xfrm>
          <a:off x="729534" y="3467405"/>
          <a:ext cx="3266391" cy="1107696"/>
        </p:xfrm>
        <a:graphic>
          <a:graphicData uri="http://schemas.openxmlformats.org/presentationml/2006/ole">
            <p:oleObj spid="_x0000_s67598" name="Equation" r:id="rId16" imgW="2184120" imgH="711000" progId="Equation.3">
              <p:embed/>
            </p:oleObj>
          </a:graphicData>
        </a:graphic>
      </p:graphicFrame>
      <p:sp>
        <p:nvSpPr>
          <p:cNvPr id="54" name="TextBox 53"/>
          <p:cNvSpPr txBox="1"/>
          <p:nvPr/>
        </p:nvSpPr>
        <p:spPr>
          <a:xfrm>
            <a:off x="654690" y="3089404"/>
            <a:ext cx="2649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rgbClr val="0000FF"/>
                </a:solidFill>
              </a:rPr>
              <a:t>Mass </a:t>
            </a:r>
            <a:r>
              <a:rPr lang="en-US" sz="2000" u="sng" dirty="0" err="1" smtClean="0">
                <a:solidFill>
                  <a:srgbClr val="0000FF"/>
                </a:solidFill>
              </a:rPr>
              <a:t>eigenstates</a:t>
            </a:r>
            <a:r>
              <a:rPr lang="en-US" sz="2000" u="sng" dirty="0" smtClean="0">
                <a:solidFill>
                  <a:srgbClr val="0000FF"/>
                </a:solidFill>
              </a:rPr>
              <a:t>:</a:t>
            </a:r>
            <a:endParaRPr lang="en-US" sz="2000" u="sng" dirty="0">
              <a:solidFill>
                <a:srgbClr val="0000FF"/>
              </a:solidFill>
            </a:endParaRPr>
          </a:p>
        </p:txBody>
      </p:sp>
      <p:graphicFrame>
        <p:nvGraphicFramePr>
          <p:cNvPr id="67599" name="Object 15"/>
          <p:cNvGraphicFramePr>
            <a:graphicFrameLocks noChangeAspect="1"/>
          </p:cNvGraphicFramePr>
          <p:nvPr/>
        </p:nvGraphicFramePr>
        <p:xfrm>
          <a:off x="5859798" y="2852925"/>
          <a:ext cx="2667917" cy="1224338"/>
        </p:xfrm>
        <a:graphic>
          <a:graphicData uri="http://schemas.openxmlformats.org/presentationml/2006/ole">
            <p:oleObj spid="_x0000_s67599" name="Formel" r:id="rId17" imgW="1803240" imgH="761760" progId="Equation.3">
              <p:embed/>
            </p:oleObj>
          </a:graphicData>
        </a:graphic>
      </p:graphicFrame>
      <p:sp>
        <p:nvSpPr>
          <p:cNvPr id="56" name="Right Brace 55"/>
          <p:cNvSpPr/>
          <p:nvPr/>
        </p:nvSpPr>
        <p:spPr bwMode="auto">
          <a:xfrm rot="5400000">
            <a:off x="7068325" y="2046420"/>
            <a:ext cx="192025" cy="1267365"/>
          </a:xfrm>
          <a:prstGeom prst="righ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7" name="Object 6"/>
          <p:cNvGraphicFramePr>
            <a:graphicFrameLocks noChangeAspect="1"/>
          </p:cNvGraphicFramePr>
          <p:nvPr/>
        </p:nvGraphicFramePr>
        <p:xfrm>
          <a:off x="3688685" y="4988272"/>
          <a:ext cx="3029549" cy="860243"/>
        </p:xfrm>
        <a:graphic>
          <a:graphicData uri="http://schemas.openxmlformats.org/presentationml/2006/ole">
            <p:oleObj spid="_x0000_s67600" name="Formel" r:id="rId18" imgW="1790640" imgH="507960" progId="Equation.3">
              <p:embed/>
            </p:oleObj>
          </a:graphicData>
        </a:graphic>
      </p:graphicFrame>
      <p:graphicFrame>
        <p:nvGraphicFramePr>
          <p:cNvPr id="59" name="Object 7"/>
          <p:cNvGraphicFramePr>
            <a:graphicFrameLocks noChangeAspect="1"/>
          </p:cNvGraphicFramePr>
          <p:nvPr/>
        </p:nvGraphicFramePr>
        <p:xfrm>
          <a:off x="7221945" y="5223684"/>
          <a:ext cx="1738437" cy="816856"/>
        </p:xfrm>
        <a:graphic>
          <a:graphicData uri="http://schemas.openxmlformats.org/presentationml/2006/ole">
            <p:oleObj spid="_x0000_s67601" name="Formel" r:id="rId19" imgW="1028520" imgH="482400" progId="Equation.3">
              <p:embed/>
            </p:oleObj>
          </a:graphicData>
        </a:graphic>
      </p:graphicFrame>
      <p:graphicFrame>
        <p:nvGraphicFramePr>
          <p:cNvPr id="61" name="Object 8"/>
          <p:cNvGraphicFramePr>
            <a:graphicFrameLocks noChangeAspect="1"/>
          </p:cNvGraphicFramePr>
          <p:nvPr/>
        </p:nvGraphicFramePr>
        <p:xfrm>
          <a:off x="3688685" y="5810110"/>
          <a:ext cx="2683953" cy="773469"/>
        </p:xfrm>
        <a:graphic>
          <a:graphicData uri="http://schemas.openxmlformats.org/presentationml/2006/ole">
            <p:oleObj spid="_x0000_s67602" name="Formel" r:id="rId20" imgW="1587240" imgH="457200" progId="Equation.3">
              <p:embed/>
            </p:oleObj>
          </a:graphicData>
        </a:graphic>
      </p:graphicFrame>
      <p:sp>
        <p:nvSpPr>
          <p:cNvPr id="63" name="Rectangle 62"/>
          <p:cNvSpPr/>
          <p:nvPr/>
        </p:nvSpPr>
        <p:spPr bwMode="auto">
          <a:xfrm>
            <a:off x="3458255" y="4926795"/>
            <a:ext cx="5453509" cy="1613010"/>
          </a:xfrm>
          <a:prstGeom prst="rect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Bent-Up Arrow 63"/>
          <p:cNvSpPr/>
          <p:nvPr/>
        </p:nvSpPr>
        <p:spPr bwMode="auto">
          <a:xfrm rot="5400000">
            <a:off x="1864447" y="4830783"/>
            <a:ext cx="806505" cy="614480"/>
          </a:xfrm>
          <a:prstGeom prst="bentUpArrow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808310" y="5640430"/>
            <a:ext cx="2496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Mixing parameters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731500" y="5579680"/>
            <a:ext cx="2611540" cy="537670"/>
          </a:xfrm>
          <a:prstGeom prst="rect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6722680" y="5471556"/>
            <a:ext cx="921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with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/>
      <p:bldP spid="66" grpId="0" animBg="1"/>
      <p:bldP spid="6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</a:t>
            </a:r>
            <a:r>
              <a:rPr lang="en-US" baseline="-25000" dirty="0" smtClean="0"/>
              <a:t>s</a:t>
            </a:r>
            <a:r>
              <a:rPr lang="en-US" dirty="0" smtClean="0"/>
              <a:t> Mixing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DA104-E1E2-497D-AD90-D044612ED985}" type="slidenum">
              <a:rPr lang="de-DE" smtClean="0"/>
              <a:pPr/>
              <a:t>12</a:t>
            </a:fld>
            <a:endParaRPr lang="de-DE"/>
          </a:p>
        </p:txBody>
      </p:sp>
      <p:pic>
        <p:nvPicPr>
          <p:cNvPr id="513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2005" y="1201510"/>
            <a:ext cx="5400675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645870" y="1594764"/>
            <a:ext cx="2189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34k signal events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(5 decay channel)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93720" y="4741861"/>
            <a:ext cx="3456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New J. Phys. 15  (2013) 053021</a:t>
            </a:r>
          </a:p>
        </p:txBody>
      </p:sp>
      <p:grpSp>
        <p:nvGrpSpPr>
          <p:cNvPr id="4" name="Group 8"/>
          <p:cNvGrpSpPr/>
          <p:nvPr/>
        </p:nvGrpSpPr>
        <p:grpSpPr>
          <a:xfrm>
            <a:off x="1038740" y="5810110"/>
            <a:ext cx="5568725" cy="537670"/>
            <a:chOff x="654690" y="5810111"/>
            <a:chExt cx="5568725" cy="537670"/>
          </a:xfrm>
        </p:grpSpPr>
        <p:sp>
          <p:nvSpPr>
            <p:cNvPr id="10" name="TextBox 9"/>
            <p:cNvSpPr txBox="1"/>
            <p:nvPr/>
          </p:nvSpPr>
          <p:spPr>
            <a:xfrm>
              <a:off x="769905" y="5848515"/>
              <a:ext cx="54535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ym typeface="Symbol"/>
                </a:rPr>
                <a:t>m</a:t>
              </a:r>
              <a:r>
                <a:rPr lang="en-US" sz="2000" baseline="-25000" dirty="0" smtClean="0">
                  <a:sym typeface="Symbol"/>
                </a:rPr>
                <a:t>s</a:t>
              </a:r>
              <a:r>
                <a:rPr lang="en-US" sz="2000" dirty="0" smtClean="0">
                  <a:sym typeface="Symbol"/>
                </a:rPr>
                <a:t> = 17.77     0.10    0.07  ps</a:t>
              </a:r>
              <a:r>
                <a:rPr lang="en-US" sz="2000" baseline="30000" dirty="0" smtClean="0">
                  <a:sym typeface="Symbol"/>
                </a:rPr>
                <a:t>-1</a:t>
              </a:r>
              <a:r>
                <a:rPr lang="en-US" sz="2000" dirty="0" smtClean="0">
                  <a:sym typeface="Symbol"/>
                </a:rPr>
                <a:t>  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654690" y="5810111"/>
              <a:ext cx="4339765" cy="53767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8" descr="cdf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01694" y="5810111"/>
              <a:ext cx="499265" cy="499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12"/>
          <p:cNvSpPr/>
          <p:nvPr/>
        </p:nvSpPr>
        <p:spPr bwMode="auto">
          <a:xfrm>
            <a:off x="1038740" y="4657960"/>
            <a:ext cx="4296481" cy="499265"/>
          </a:xfrm>
          <a:prstGeom prst="rect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176848" y="4718710"/>
            <a:ext cx="4054315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sym typeface="Symbol"/>
              </a:rPr>
              <a:t>m</a:t>
            </a:r>
            <a:r>
              <a:rPr lang="en-US" sz="2000" baseline="-25000" dirty="0" smtClean="0">
                <a:solidFill>
                  <a:srgbClr val="0000FF"/>
                </a:solidFill>
                <a:sym typeface="Symbol"/>
              </a:rPr>
              <a:t>s</a:t>
            </a:r>
            <a:r>
              <a:rPr lang="en-US" sz="2000" dirty="0" smtClean="0">
                <a:solidFill>
                  <a:srgbClr val="0000FF"/>
                </a:solidFill>
                <a:sym typeface="Symbol"/>
              </a:rPr>
              <a:t> = 17.768 0.023  0.006 ps</a:t>
            </a:r>
            <a:r>
              <a:rPr lang="en-US" sz="2000" baseline="30000" dirty="0" smtClean="0">
                <a:solidFill>
                  <a:srgbClr val="0000FF"/>
                </a:solidFill>
                <a:sym typeface="Symbol"/>
              </a:rPr>
              <a:t>-1</a:t>
            </a:r>
            <a:r>
              <a:rPr lang="en-US" sz="2000" dirty="0" smtClean="0">
                <a:solidFill>
                  <a:srgbClr val="0000FF"/>
                </a:solidFill>
                <a:sym typeface="Symbol"/>
              </a:rPr>
              <a:t> </a:t>
            </a:r>
            <a:endParaRPr lang="en-US" sz="2000" dirty="0"/>
          </a:p>
        </p:txBody>
      </p:sp>
      <p:sp>
        <p:nvSpPr>
          <p:cNvPr id="15" name="Rectangle 14"/>
          <p:cNvSpPr/>
          <p:nvPr/>
        </p:nvSpPr>
        <p:spPr>
          <a:xfrm>
            <a:off x="6261820" y="5848515"/>
            <a:ext cx="23090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smtClean="0"/>
              <a:t>PRL 97 062003 (2006).</a:t>
            </a:r>
            <a:endParaRPr lang="en-US" sz="16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2843775" y="3201220"/>
            <a:ext cx="119055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rgbClr val="0000FF"/>
                </a:solidFill>
              </a:rPr>
              <a:t>B</a:t>
            </a:r>
            <a:r>
              <a:rPr lang="de-DE" sz="2000" baseline="-25000" dirty="0" smtClean="0">
                <a:solidFill>
                  <a:srgbClr val="0000FF"/>
                </a:solidFill>
              </a:rPr>
              <a:t>s </a:t>
            </a:r>
            <a:r>
              <a:rPr lang="de-DE" sz="2000" dirty="0" smtClean="0">
                <a:solidFill>
                  <a:srgbClr val="0000FF"/>
                </a:solidFill>
                <a:sym typeface="Symbol"/>
              </a:rPr>
              <a:t> </a:t>
            </a:r>
            <a:r>
              <a:rPr lang="de-DE" sz="2000" dirty="0" smtClean="0">
                <a:solidFill>
                  <a:srgbClr val="0000FF"/>
                </a:solidFill>
              </a:rPr>
              <a:t>B</a:t>
            </a:r>
            <a:r>
              <a:rPr lang="de-DE" sz="2000" baseline="-25000" dirty="0" smtClean="0">
                <a:solidFill>
                  <a:srgbClr val="0000FF"/>
                </a:solidFill>
              </a:rPr>
              <a:t>s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43775" y="2778765"/>
            <a:ext cx="119055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rgbClr val="FF0000"/>
                </a:solidFill>
              </a:rPr>
              <a:t>B</a:t>
            </a:r>
            <a:r>
              <a:rPr lang="de-DE" sz="2000" baseline="-25000" dirty="0" smtClean="0">
                <a:solidFill>
                  <a:srgbClr val="FF0000"/>
                </a:solidFill>
              </a:rPr>
              <a:t>s </a:t>
            </a:r>
            <a:r>
              <a:rPr lang="de-DE" sz="2000" dirty="0" smtClean="0">
                <a:solidFill>
                  <a:srgbClr val="FF0000"/>
                </a:solidFill>
                <a:sym typeface="Symbol"/>
              </a:rPr>
              <a:t> </a:t>
            </a:r>
            <a:r>
              <a:rPr lang="de-DE" sz="2000" dirty="0" smtClean="0">
                <a:solidFill>
                  <a:srgbClr val="FF0000"/>
                </a:solidFill>
              </a:rPr>
              <a:t>B</a:t>
            </a:r>
            <a:r>
              <a:rPr lang="de-DE" sz="2000" baseline="-25000" dirty="0" smtClean="0">
                <a:solidFill>
                  <a:srgbClr val="FF0000"/>
                </a:solidFill>
              </a:rPr>
              <a:t>s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3535065" y="2855575"/>
            <a:ext cx="192025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6722680" y="2814520"/>
            <a:ext cx="2421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Decay time modulation</a:t>
            </a:r>
          </a:p>
          <a:p>
            <a:r>
              <a:rPr lang="en-US" dirty="0" smtClean="0"/>
              <a:t>~</a:t>
            </a:r>
            <a:r>
              <a:rPr lang="en-US" dirty="0" err="1" smtClean="0"/>
              <a:t>cos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</a:t>
            </a:r>
            <a:r>
              <a:rPr lang="en-US" dirty="0" err="1" smtClean="0">
                <a:solidFill>
                  <a:srgbClr val="FF0000"/>
                </a:solidFill>
                <a:sym typeface="Symbol"/>
              </a:rPr>
              <a:t>m</a:t>
            </a:r>
            <a:r>
              <a:rPr lang="en-US" baseline="-25000" dirty="0" err="1" smtClean="0">
                <a:solidFill>
                  <a:srgbClr val="FF0000"/>
                </a:solidFill>
                <a:sym typeface="Symbol"/>
              </a:rPr>
              <a:t>s</a:t>
            </a:r>
            <a:r>
              <a:rPr lang="en-US" dirty="0" err="1" smtClean="0">
                <a:sym typeface="Symbol"/>
              </a:rPr>
              <a:t>t</a:t>
            </a:r>
            <a:r>
              <a:rPr lang="en-US" dirty="0" smtClean="0"/>
              <a:t>)</a:t>
            </a:r>
          </a:p>
        </p:txBody>
      </p:sp>
      <p:cxnSp>
        <p:nvCxnSpPr>
          <p:cNvPr id="21" name="Straight Arrow Connector 20"/>
          <p:cNvCxnSpPr>
            <a:stCxn id="19" idx="1"/>
          </p:cNvCxnSpPr>
          <p:nvPr/>
        </p:nvCxnSpPr>
        <p:spPr bwMode="auto">
          <a:xfrm flipH="1" flipV="1">
            <a:off x="6108200" y="3275380"/>
            <a:ext cx="614480" cy="80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3688685" y="1355130"/>
            <a:ext cx="1113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LHCb</a:t>
            </a:r>
            <a:endParaRPr lang="en-US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00" y="-9525"/>
            <a:ext cx="8180725" cy="711200"/>
          </a:xfrm>
        </p:spPr>
        <p:txBody>
          <a:bodyPr/>
          <a:lstStyle/>
          <a:p>
            <a:r>
              <a:rPr lang="en-US" sz="3200" dirty="0" smtClean="0"/>
              <a:t>Mixing Phase </a:t>
            </a:r>
            <a:r>
              <a:rPr lang="en-US" sz="3200" dirty="0" smtClean="0">
                <a:sym typeface="Symbol"/>
              </a:rPr>
              <a:t></a:t>
            </a:r>
            <a:r>
              <a:rPr lang="en-US" sz="3200" baseline="-25000" dirty="0" smtClean="0">
                <a:sym typeface="Symbol"/>
              </a:rPr>
              <a:t>s </a:t>
            </a:r>
            <a:r>
              <a:rPr lang="en-US" sz="3200" dirty="0" smtClean="0">
                <a:sym typeface="Symbol"/>
              </a:rPr>
              <a:t>and m</a:t>
            </a:r>
            <a:r>
              <a:rPr lang="en-US" sz="3200" dirty="0" smtClean="0"/>
              <a:t>ixing induced CPV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DA104-E1E2-497D-AD90-D044612ED985}" type="slidenum">
              <a:rPr lang="de-DE" smtClean="0"/>
              <a:pPr/>
              <a:t>13</a:t>
            </a:fld>
            <a:endParaRPr lang="de-DE"/>
          </a:p>
        </p:txBody>
      </p:sp>
      <p:grpSp>
        <p:nvGrpSpPr>
          <p:cNvPr id="4" name="Group 33"/>
          <p:cNvGrpSpPr/>
          <p:nvPr/>
        </p:nvGrpSpPr>
        <p:grpSpPr>
          <a:xfrm>
            <a:off x="2183977" y="1059389"/>
            <a:ext cx="3501768" cy="1907141"/>
            <a:chOff x="2589259" y="1638300"/>
            <a:chExt cx="3852816" cy="2257432"/>
          </a:xfrm>
        </p:grpSpPr>
        <p:sp>
          <p:nvSpPr>
            <p:cNvPr id="54" name="Oval 53"/>
            <p:cNvSpPr>
              <a:spLocks noChangeArrowheads="1"/>
            </p:cNvSpPr>
            <p:nvPr/>
          </p:nvSpPr>
          <p:spPr bwMode="auto">
            <a:xfrm>
              <a:off x="5791200" y="1638300"/>
              <a:ext cx="650875" cy="688975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2589259" y="1638305"/>
              <a:ext cx="3848171" cy="2257427"/>
              <a:chOff x="1524" y="1760"/>
              <a:chExt cx="2424" cy="1422"/>
            </a:xfrm>
          </p:grpSpPr>
          <p:sp>
            <p:nvSpPr>
              <p:cNvPr id="56" name="Freeform 14"/>
              <p:cNvSpPr>
                <a:spLocks/>
              </p:cNvSpPr>
              <p:nvPr/>
            </p:nvSpPr>
            <p:spPr bwMode="auto">
              <a:xfrm>
                <a:off x="1717" y="1903"/>
                <a:ext cx="17" cy="36"/>
              </a:xfrm>
              <a:custGeom>
                <a:avLst/>
                <a:gdLst>
                  <a:gd name="T0" fmla="*/ 1 w 30"/>
                  <a:gd name="T1" fmla="*/ 0 h 60"/>
                  <a:gd name="T2" fmla="*/ 1 w 30"/>
                  <a:gd name="T3" fmla="*/ 1 h 60"/>
                  <a:gd name="T4" fmla="*/ 1 w 30"/>
                  <a:gd name="T5" fmla="*/ 1 h 60"/>
                  <a:gd name="T6" fmla="*/ 1 w 30"/>
                  <a:gd name="T7" fmla="*/ 1 h 60"/>
                  <a:gd name="T8" fmla="*/ 1 w 30"/>
                  <a:gd name="T9" fmla="*/ 1 h 60"/>
                  <a:gd name="T10" fmla="*/ 1 w 30"/>
                  <a:gd name="T11" fmla="*/ 1 h 60"/>
                  <a:gd name="T12" fmla="*/ 1 w 30"/>
                  <a:gd name="T13" fmla="*/ 1 h 60"/>
                  <a:gd name="T14" fmla="*/ 1 w 30"/>
                  <a:gd name="T15" fmla="*/ 1 h 60"/>
                  <a:gd name="T16" fmla="*/ 1 w 30"/>
                  <a:gd name="T17" fmla="*/ 1 h 60"/>
                  <a:gd name="T18" fmla="*/ 1 w 30"/>
                  <a:gd name="T19" fmla="*/ 1 h 60"/>
                  <a:gd name="T20" fmla="*/ 1 w 30"/>
                  <a:gd name="T21" fmla="*/ 1 h 60"/>
                  <a:gd name="T22" fmla="*/ 1 w 30"/>
                  <a:gd name="T23" fmla="*/ 1 h 60"/>
                  <a:gd name="T24" fmla="*/ 1 w 30"/>
                  <a:gd name="T25" fmla="*/ 1 h 60"/>
                  <a:gd name="T26" fmla="*/ 1 w 30"/>
                  <a:gd name="T27" fmla="*/ 1 h 60"/>
                  <a:gd name="T28" fmla="*/ 0 w 30"/>
                  <a:gd name="T29" fmla="*/ 1 h 60"/>
                  <a:gd name="T30" fmla="*/ 0 w 30"/>
                  <a:gd name="T31" fmla="*/ 1 h 60"/>
                  <a:gd name="T32" fmla="*/ 0 w 30"/>
                  <a:gd name="T33" fmla="*/ 1 h 60"/>
                  <a:gd name="T34" fmla="*/ 0 w 30"/>
                  <a:gd name="T35" fmla="*/ 1 h 60"/>
                  <a:gd name="T36" fmla="*/ 0 w 30"/>
                  <a:gd name="T37" fmla="*/ 1 h 60"/>
                  <a:gd name="T38" fmla="*/ 1 w 30"/>
                  <a:gd name="T39" fmla="*/ 1 h 60"/>
                  <a:gd name="T40" fmla="*/ 1 w 30"/>
                  <a:gd name="T41" fmla="*/ 1 h 60"/>
                  <a:gd name="T42" fmla="*/ 1 w 30"/>
                  <a:gd name="T43" fmla="*/ 1 h 60"/>
                  <a:gd name="T44" fmla="*/ 1 w 30"/>
                  <a:gd name="T45" fmla="*/ 1 h 60"/>
                  <a:gd name="T46" fmla="*/ 1 w 30"/>
                  <a:gd name="T47" fmla="*/ 1 h 60"/>
                  <a:gd name="T48" fmla="*/ 1 w 30"/>
                  <a:gd name="T49" fmla="*/ 1 h 60"/>
                  <a:gd name="T50" fmla="*/ 1 w 30"/>
                  <a:gd name="T51" fmla="*/ 1 h 60"/>
                  <a:gd name="T52" fmla="*/ 1 w 30"/>
                  <a:gd name="T53" fmla="*/ 1 h 60"/>
                  <a:gd name="T54" fmla="*/ 1 w 30"/>
                  <a:gd name="T55" fmla="*/ 1 h 60"/>
                  <a:gd name="T56" fmla="*/ 1 w 30"/>
                  <a:gd name="T57" fmla="*/ 1 h 60"/>
                  <a:gd name="T58" fmla="*/ 1 w 30"/>
                  <a:gd name="T59" fmla="*/ 1 h 60"/>
                  <a:gd name="T60" fmla="*/ 1 w 30"/>
                  <a:gd name="T61" fmla="*/ 1 h 60"/>
                  <a:gd name="T62" fmla="*/ 1 w 30"/>
                  <a:gd name="T63" fmla="*/ 1 h 60"/>
                  <a:gd name="T64" fmla="*/ 1 w 30"/>
                  <a:gd name="T65" fmla="*/ 1 h 60"/>
                  <a:gd name="T66" fmla="*/ 1 w 30"/>
                  <a:gd name="T67" fmla="*/ 0 h 6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0"/>
                  <a:gd name="T103" fmla="*/ 0 h 60"/>
                  <a:gd name="T104" fmla="*/ 30 w 30"/>
                  <a:gd name="T105" fmla="*/ 60 h 6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0" h="60">
                    <a:moveTo>
                      <a:pt x="30" y="0"/>
                    </a:moveTo>
                    <a:lnTo>
                      <a:pt x="25" y="1"/>
                    </a:lnTo>
                    <a:lnTo>
                      <a:pt x="22" y="1"/>
                    </a:lnTo>
                    <a:lnTo>
                      <a:pt x="19" y="2"/>
                    </a:lnTo>
                    <a:lnTo>
                      <a:pt x="16" y="3"/>
                    </a:lnTo>
                    <a:lnTo>
                      <a:pt x="14" y="4"/>
                    </a:lnTo>
                    <a:lnTo>
                      <a:pt x="12" y="7"/>
                    </a:lnTo>
                    <a:lnTo>
                      <a:pt x="9" y="8"/>
                    </a:lnTo>
                    <a:lnTo>
                      <a:pt x="7" y="10"/>
                    </a:lnTo>
                    <a:lnTo>
                      <a:pt x="5" y="12"/>
                    </a:lnTo>
                    <a:lnTo>
                      <a:pt x="4" y="14"/>
                    </a:lnTo>
                    <a:lnTo>
                      <a:pt x="2" y="17"/>
                    </a:lnTo>
                    <a:lnTo>
                      <a:pt x="1" y="19"/>
                    </a:lnTo>
                    <a:lnTo>
                      <a:pt x="1" y="23"/>
                    </a:lnTo>
                    <a:lnTo>
                      <a:pt x="0" y="25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1" y="39"/>
                    </a:lnTo>
                    <a:lnTo>
                      <a:pt x="1" y="42"/>
                    </a:lnTo>
                    <a:lnTo>
                      <a:pt x="2" y="44"/>
                    </a:lnTo>
                    <a:lnTo>
                      <a:pt x="4" y="47"/>
                    </a:lnTo>
                    <a:lnTo>
                      <a:pt x="5" y="49"/>
                    </a:lnTo>
                    <a:lnTo>
                      <a:pt x="7" y="51"/>
                    </a:lnTo>
                    <a:lnTo>
                      <a:pt x="9" y="53"/>
                    </a:lnTo>
                    <a:lnTo>
                      <a:pt x="12" y="55"/>
                    </a:lnTo>
                    <a:lnTo>
                      <a:pt x="14" y="57"/>
                    </a:lnTo>
                    <a:lnTo>
                      <a:pt x="16" y="58"/>
                    </a:lnTo>
                    <a:lnTo>
                      <a:pt x="19" y="59"/>
                    </a:lnTo>
                    <a:lnTo>
                      <a:pt x="22" y="60"/>
                    </a:lnTo>
                    <a:lnTo>
                      <a:pt x="25" y="60"/>
                    </a:lnTo>
                    <a:lnTo>
                      <a:pt x="30" y="6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15"/>
              <p:cNvSpPr>
                <a:spLocks/>
              </p:cNvSpPr>
              <p:nvPr/>
            </p:nvSpPr>
            <p:spPr bwMode="auto">
              <a:xfrm>
                <a:off x="1734" y="1903"/>
                <a:ext cx="1799" cy="36"/>
              </a:xfrm>
              <a:custGeom>
                <a:avLst/>
                <a:gdLst>
                  <a:gd name="T0" fmla="*/ 6 w 3197"/>
                  <a:gd name="T1" fmla="*/ 1 h 60"/>
                  <a:gd name="T2" fmla="*/ 6 w 3197"/>
                  <a:gd name="T3" fmla="*/ 0 h 60"/>
                  <a:gd name="T4" fmla="*/ 0 w 3197"/>
                  <a:gd name="T5" fmla="*/ 0 h 60"/>
                  <a:gd name="T6" fmla="*/ 0 w 3197"/>
                  <a:gd name="T7" fmla="*/ 1 h 60"/>
                  <a:gd name="T8" fmla="*/ 6 w 3197"/>
                  <a:gd name="T9" fmla="*/ 1 h 60"/>
                  <a:gd name="T10" fmla="*/ 6 w 3197"/>
                  <a:gd name="T11" fmla="*/ 1 h 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97"/>
                  <a:gd name="T19" fmla="*/ 0 h 60"/>
                  <a:gd name="T20" fmla="*/ 3197 w 3197"/>
                  <a:gd name="T21" fmla="*/ 60 h 6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97" h="60">
                    <a:moveTo>
                      <a:pt x="3197" y="30"/>
                    </a:moveTo>
                    <a:lnTo>
                      <a:pt x="3197" y="0"/>
                    </a:lnTo>
                    <a:lnTo>
                      <a:pt x="0" y="0"/>
                    </a:lnTo>
                    <a:lnTo>
                      <a:pt x="0" y="60"/>
                    </a:lnTo>
                    <a:lnTo>
                      <a:pt x="3197" y="60"/>
                    </a:lnTo>
                    <a:lnTo>
                      <a:pt x="3197" y="3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16"/>
              <p:cNvSpPr>
                <a:spLocks/>
              </p:cNvSpPr>
              <p:nvPr/>
            </p:nvSpPr>
            <p:spPr bwMode="auto">
              <a:xfrm>
                <a:off x="3465" y="1867"/>
                <a:ext cx="117" cy="108"/>
              </a:xfrm>
              <a:custGeom>
                <a:avLst/>
                <a:gdLst>
                  <a:gd name="T0" fmla="*/ 1 w 209"/>
                  <a:gd name="T1" fmla="*/ 1 h 180"/>
                  <a:gd name="T2" fmla="*/ 0 w 209"/>
                  <a:gd name="T3" fmla="*/ 0 h 180"/>
                  <a:gd name="T4" fmla="*/ 1 w 209"/>
                  <a:gd name="T5" fmla="*/ 1 h 180"/>
                  <a:gd name="T6" fmla="*/ 1 w 209"/>
                  <a:gd name="T7" fmla="*/ 1 h 180"/>
                  <a:gd name="T8" fmla="*/ 1 w 209"/>
                  <a:gd name="T9" fmla="*/ 1 h 180"/>
                  <a:gd name="T10" fmla="*/ 1 w 209"/>
                  <a:gd name="T11" fmla="*/ 1 h 180"/>
                  <a:gd name="T12" fmla="*/ 1 w 209"/>
                  <a:gd name="T13" fmla="*/ 1 h 180"/>
                  <a:gd name="T14" fmla="*/ 1 w 209"/>
                  <a:gd name="T15" fmla="*/ 1 h 180"/>
                  <a:gd name="T16" fmla="*/ 1 w 209"/>
                  <a:gd name="T17" fmla="*/ 1 h 180"/>
                  <a:gd name="T18" fmla="*/ 1 w 209"/>
                  <a:gd name="T19" fmla="*/ 1 h 180"/>
                  <a:gd name="T20" fmla="*/ 1 w 209"/>
                  <a:gd name="T21" fmla="*/ 1 h 180"/>
                  <a:gd name="T22" fmla="*/ 1 w 209"/>
                  <a:gd name="T23" fmla="*/ 1 h 180"/>
                  <a:gd name="T24" fmla="*/ 1 w 209"/>
                  <a:gd name="T25" fmla="*/ 1 h 180"/>
                  <a:gd name="T26" fmla="*/ 1 w 209"/>
                  <a:gd name="T27" fmla="*/ 1 h 180"/>
                  <a:gd name="T28" fmla="*/ 1 w 209"/>
                  <a:gd name="T29" fmla="*/ 1 h 180"/>
                  <a:gd name="T30" fmla="*/ 1 w 209"/>
                  <a:gd name="T31" fmla="*/ 1 h 180"/>
                  <a:gd name="T32" fmla="*/ 1 w 209"/>
                  <a:gd name="T33" fmla="*/ 1 h 180"/>
                  <a:gd name="T34" fmla="*/ 1 w 209"/>
                  <a:gd name="T35" fmla="*/ 1 h 180"/>
                  <a:gd name="T36" fmla="*/ 1 w 209"/>
                  <a:gd name="T37" fmla="*/ 1 h 180"/>
                  <a:gd name="T38" fmla="*/ 1 w 209"/>
                  <a:gd name="T39" fmla="*/ 1 h 180"/>
                  <a:gd name="T40" fmla="*/ 1 w 209"/>
                  <a:gd name="T41" fmla="*/ 1 h 180"/>
                  <a:gd name="T42" fmla="*/ 1 w 209"/>
                  <a:gd name="T43" fmla="*/ 1 h 180"/>
                  <a:gd name="T44" fmla="*/ 1 w 209"/>
                  <a:gd name="T45" fmla="*/ 1 h 180"/>
                  <a:gd name="T46" fmla="*/ 1 w 209"/>
                  <a:gd name="T47" fmla="*/ 1 h 180"/>
                  <a:gd name="T48" fmla="*/ 1 w 209"/>
                  <a:gd name="T49" fmla="*/ 1 h 180"/>
                  <a:gd name="T50" fmla="*/ 1 w 209"/>
                  <a:gd name="T51" fmla="*/ 1 h 180"/>
                  <a:gd name="T52" fmla="*/ 1 w 209"/>
                  <a:gd name="T53" fmla="*/ 1 h 180"/>
                  <a:gd name="T54" fmla="*/ 1 w 209"/>
                  <a:gd name="T55" fmla="*/ 1 h 180"/>
                  <a:gd name="T56" fmla="*/ 1 w 209"/>
                  <a:gd name="T57" fmla="*/ 1 h 180"/>
                  <a:gd name="T58" fmla="*/ 1 w 209"/>
                  <a:gd name="T59" fmla="*/ 1 h 180"/>
                  <a:gd name="T60" fmla="*/ 1 w 209"/>
                  <a:gd name="T61" fmla="*/ 1 h 180"/>
                  <a:gd name="T62" fmla="*/ 1 w 209"/>
                  <a:gd name="T63" fmla="*/ 1 h 180"/>
                  <a:gd name="T64" fmla="*/ 1 w 209"/>
                  <a:gd name="T65" fmla="*/ 1 h 180"/>
                  <a:gd name="T66" fmla="*/ 0 w 209"/>
                  <a:gd name="T67" fmla="*/ 1 h 180"/>
                  <a:gd name="T68" fmla="*/ 1 w 209"/>
                  <a:gd name="T69" fmla="*/ 1 h 18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09"/>
                  <a:gd name="T106" fmla="*/ 0 h 180"/>
                  <a:gd name="T107" fmla="*/ 209 w 209"/>
                  <a:gd name="T108" fmla="*/ 180 h 18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09" h="180">
                    <a:moveTo>
                      <a:pt x="209" y="90"/>
                    </a:moveTo>
                    <a:lnTo>
                      <a:pt x="0" y="0"/>
                    </a:lnTo>
                    <a:lnTo>
                      <a:pt x="2" y="7"/>
                    </a:lnTo>
                    <a:lnTo>
                      <a:pt x="4" y="12"/>
                    </a:lnTo>
                    <a:lnTo>
                      <a:pt x="7" y="18"/>
                    </a:lnTo>
                    <a:lnTo>
                      <a:pt x="9" y="23"/>
                    </a:lnTo>
                    <a:lnTo>
                      <a:pt x="12" y="29"/>
                    </a:lnTo>
                    <a:lnTo>
                      <a:pt x="13" y="35"/>
                    </a:lnTo>
                    <a:lnTo>
                      <a:pt x="15" y="40"/>
                    </a:lnTo>
                    <a:lnTo>
                      <a:pt x="16" y="45"/>
                    </a:lnTo>
                    <a:lnTo>
                      <a:pt x="17" y="52"/>
                    </a:lnTo>
                    <a:lnTo>
                      <a:pt x="19" y="57"/>
                    </a:lnTo>
                    <a:lnTo>
                      <a:pt x="19" y="62"/>
                    </a:lnTo>
                    <a:lnTo>
                      <a:pt x="20" y="68"/>
                    </a:lnTo>
                    <a:lnTo>
                      <a:pt x="21" y="74"/>
                    </a:lnTo>
                    <a:lnTo>
                      <a:pt x="21" y="79"/>
                    </a:lnTo>
                    <a:lnTo>
                      <a:pt x="21" y="85"/>
                    </a:lnTo>
                    <a:lnTo>
                      <a:pt x="22" y="90"/>
                    </a:lnTo>
                    <a:lnTo>
                      <a:pt x="21" y="96"/>
                    </a:lnTo>
                    <a:lnTo>
                      <a:pt x="21" y="102"/>
                    </a:lnTo>
                    <a:lnTo>
                      <a:pt x="21" y="107"/>
                    </a:lnTo>
                    <a:lnTo>
                      <a:pt x="20" y="112"/>
                    </a:lnTo>
                    <a:lnTo>
                      <a:pt x="19" y="119"/>
                    </a:lnTo>
                    <a:lnTo>
                      <a:pt x="19" y="124"/>
                    </a:lnTo>
                    <a:lnTo>
                      <a:pt x="17" y="129"/>
                    </a:lnTo>
                    <a:lnTo>
                      <a:pt x="16" y="135"/>
                    </a:lnTo>
                    <a:lnTo>
                      <a:pt x="15" y="141"/>
                    </a:lnTo>
                    <a:lnTo>
                      <a:pt x="13" y="146"/>
                    </a:lnTo>
                    <a:lnTo>
                      <a:pt x="12" y="152"/>
                    </a:lnTo>
                    <a:lnTo>
                      <a:pt x="9" y="157"/>
                    </a:lnTo>
                    <a:lnTo>
                      <a:pt x="7" y="164"/>
                    </a:lnTo>
                    <a:lnTo>
                      <a:pt x="4" y="169"/>
                    </a:lnTo>
                    <a:lnTo>
                      <a:pt x="2" y="174"/>
                    </a:lnTo>
                    <a:lnTo>
                      <a:pt x="0" y="180"/>
                    </a:lnTo>
                    <a:lnTo>
                      <a:pt x="209" y="9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17"/>
              <p:cNvSpPr>
                <a:spLocks/>
              </p:cNvSpPr>
              <p:nvPr/>
            </p:nvSpPr>
            <p:spPr bwMode="auto">
              <a:xfrm>
                <a:off x="3589" y="2096"/>
                <a:ext cx="102" cy="138"/>
              </a:xfrm>
              <a:custGeom>
                <a:avLst/>
                <a:gdLst>
                  <a:gd name="T0" fmla="*/ 0 w 183"/>
                  <a:gd name="T1" fmla="*/ 1 h 232"/>
                  <a:gd name="T2" fmla="*/ 1 w 183"/>
                  <a:gd name="T3" fmla="*/ 1 h 232"/>
                  <a:gd name="T4" fmla="*/ 1 w 183"/>
                  <a:gd name="T5" fmla="*/ 0 h 232"/>
                  <a:gd name="T6" fmla="*/ 0 w 183"/>
                  <a:gd name="T7" fmla="*/ 1 h 232"/>
                  <a:gd name="T8" fmla="*/ 0 w 183"/>
                  <a:gd name="T9" fmla="*/ 1 h 2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3"/>
                  <a:gd name="T16" fmla="*/ 0 h 232"/>
                  <a:gd name="T17" fmla="*/ 183 w 183"/>
                  <a:gd name="T18" fmla="*/ 232 h 2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3" h="232">
                    <a:moveTo>
                      <a:pt x="0" y="189"/>
                    </a:moveTo>
                    <a:lnTo>
                      <a:pt x="183" y="232"/>
                    </a:lnTo>
                    <a:lnTo>
                      <a:pt x="136" y="0"/>
                    </a:lnTo>
                    <a:lnTo>
                      <a:pt x="0" y="189"/>
                    </a:lnTo>
                    <a:close/>
                  </a:path>
                </a:pathLst>
              </a:custGeom>
              <a:solidFill>
                <a:srgbClr val="006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Freeform 18"/>
              <p:cNvSpPr>
                <a:spLocks/>
              </p:cNvSpPr>
              <p:nvPr/>
            </p:nvSpPr>
            <p:spPr bwMode="auto">
              <a:xfrm>
                <a:off x="2609" y="2216"/>
                <a:ext cx="1052" cy="728"/>
              </a:xfrm>
              <a:custGeom>
                <a:avLst/>
                <a:gdLst>
                  <a:gd name="T0" fmla="*/ 0 w 1578"/>
                  <a:gd name="T1" fmla="*/ 4 h 1248"/>
                  <a:gd name="T2" fmla="*/ 1 w 1578"/>
                  <a:gd name="T3" fmla="*/ 4 h 1248"/>
                  <a:gd name="T4" fmla="*/ 1 w 1578"/>
                  <a:gd name="T5" fmla="*/ 4 h 1248"/>
                  <a:gd name="T6" fmla="*/ 1 w 1578"/>
                  <a:gd name="T7" fmla="*/ 4 h 1248"/>
                  <a:gd name="T8" fmla="*/ 1 w 1578"/>
                  <a:gd name="T9" fmla="*/ 4 h 1248"/>
                  <a:gd name="T10" fmla="*/ 1 w 1578"/>
                  <a:gd name="T11" fmla="*/ 4 h 1248"/>
                  <a:gd name="T12" fmla="*/ 1 w 1578"/>
                  <a:gd name="T13" fmla="*/ 4 h 1248"/>
                  <a:gd name="T14" fmla="*/ 2 w 1578"/>
                  <a:gd name="T15" fmla="*/ 4 h 1248"/>
                  <a:gd name="T16" fmla="*/ 2 w 1578"/>
                  <a:gd name="T17" fmla="*/ 3 h 1248"/>
                  <a:gd name="T18" fmla="*/ 2 w 1578"/>
                  <a:gd name="T19" fmla="*/ 3 h 1248"/>
                  <a:gd name="T20" fmla="*/ 2 w 1578"/>
                  <a:gd name="T21" fmla="*/ 2 h 1248"/>
                  <a:gd name="T22" fmla="*/ 2 w 1578"/>
                  <a:gd name="T23" fmla="*/ 2 h 1248"/>
                  <a:gd name="T24" fmla="*/ 2 w 1578"/>
                  <a:gd name="T25" fmla="*/ 2 h 1248"/>
                  <a:gd name="T26" fmla="*/ 2 w 1578"/>
                  <a:gd name="T27" fmla="*/ 1 h 1248"/>
                  <a:gd name="T28" fmla="*/ 2 w 1578"/>
                  <a:gd name="T29" fmla="*/ 1 h 1248"/>
                  <a:gd name="T30" fmla="*/ 2 w 1578"/>
                  <a:gd name="T31" fmla="*/ 1 h 1248"/>
                  <a:gd name="T32" fmla="*/ 3 w 1578"/>
                  <a:gd name="T33" fmla="*/ 1 h 1248"/>
                  <a:gd name="T34" fmla="*/ 2 w 1578"/>
                  <a:gd name="T35" fmla="*/ 1 h 1248"/>
                  <a:gd name="T36" fmla="*/ 2 w 1578"/>
                  <a:gd name="T37" fmla="*/ 1 h 1248"/>
                  <a:gd name="T38" fmla="*/ 2 w 1578"/>
                  <a:gd name="T39" fmla="*/ 1 h 1248"/>
                  <a:gd name="T40" fmla="*/ 2 w 1578"/>
                  <a:gd name="T41" fmla="*/ 1 h 1248"/>
                  <a:gd name="T42" fmla="*/ 2 w 1578"/>
                  <a:gd name="T43" fmla="*/ 2 h 1248"/>
                  <a:gd name="T44" fmla="*/ 2 w 1578"/>
                  <a:gd name="T45" fmla="*/ 2 h 1248"/>
                  <a:gd name="T46" fmla="*/ 2 w 1578"/>
                  <a:gd name="T47" fmla="*/ 2 h 1248"/>
                  <a:gd name="T48" fmla="*/ 2 w 1578"/>
                  <a:gd name="T49" fmla="*/ 3 h 1248"/>
                  <a:gd name="T50" fmla="*/ 2 w 1578"/>
                  <a:gd name="T51" fmla="*/ 3 h 1248"/>
                  <a:gd name="T52" fmla="*/ 1 w 1578"/>
                  <a:gd name="T53" fmla="*/ 4 h 1248"/>
                  <a:gd name="T54" fmla="*/ 1 w 1578"/>
                  <a:gd name="T55" fmla="*/ 4 h 1248"/>
                  <a:gd name="T56" fmla="*/ 1 w 1578"/>
                  <a:gd name="T57" fmla="*/ 4 h 1248"/>
                  <a:gd name="T58" fmla="*/ 1 w 1578"/>
                  <a:gd name="T59" fmla="*/ 4 h 1248"/>
                  <a:gd name="T60" fmla="*/ 1 w 1578"/>
                  <a:gd name="T61" fmla="*/ 4 h 1248"/>
                  <a:gd name="T62" fmla="*/ 1 w 1578"/>
                  <a:gd name="T63" fmla="*/ 4 h 1248"/>
                  <a:gd name="T64" fmla="*/ 1 w 1578"/>
                  <a:gd name="T65" fmla="*/ 4 h 1248"/>
                  <a:gd name="T66" fmla="*/ 0 w 1578"/>
                  <a:gd name="T67" fmla="*/ 4 h 124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578"/>
                  <a:gd name="T103" fmla="*/ 0 h 1248"/>
                  <a:gd name="T104" fmla="*/ 1578 w 1578"/>
                  <a:gd name="T105" fmla="*/ 1248 h 124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578" h="1248">
                    <a:moveTo>
                      <a:pt x="0" y="1248"/>
                    </a:moveTo>
                    <a:lnTo>
                      <a:pt x="0" y="1248"/>
                    </a:lnTo>
                    <a:lnTo>
                      <a:pt x="69" y="1246"/>
                    </a:lnTo>
                    <a:lnTo>
                      <a:pt x="137" y="1242"/>
                    </a:lnTo>
                    <a:lnTo>
                      <a:pt x="204" y="1234"/>
                    </a:lnTo>
                    <a:lnTo>
                      <a:pt x="271" y="1224"/>
                    </a:lnTo>
                    <a:lnTo>
                      <a:pt x="339" y="1212"/>
                    </a:lnTo>
                    <a:lnTo>
                      <a:pt x="404" y="1196"/>
                    </a:lnTo>
                    <a:lnTo>
                      <a:pt x="469" y="1177"/>
                    </a:lnTo>
                    <a:lnTo>
                      <a:pt x="533" y="1156"/>
                    </a:lnTo>
                    <a:lnTo>
                      <a:pt x="595" y="1132"/>
                    </a:lnTo>
                    <a:lnTo>
                      <a:pt x="657" y="1106"/>
                    </a:lnTo>
                    <a:lnTo>
                      <a:pt x="718" y="1078"/>
                    </a:lnTo>
                    <a:lnTo>
                      <a:pt x="777" y="1047"/>
                    </a:lnTo>
                    <a:lnTo>
                      <a:pt x="835" y="1013"/>
                    </a:lnTo>
                    <a:lnTo>
                      <a:pt x="891" y="978"/>
                    </a:lnTo>
                    <a:lnTo>
                      <a:pt x="947" y="940"/>
                    </a:lnTo>
                    <a:lnTo>
                      <a:pt x="1000" y="901"/>
                    </a:lnTo>
                    <a:lnTo>
                      <a:pt x="1051" y="859"/>
                    </a:lnTo>
                    <a:lnTo>
                      <a:pt x="1103" y="814"/>
                    </a:lnTo>
                    <a:lnTo>
                      <a:pt x="1149" y="767"/>
                    </a:lnTo>
                    <a:lnTo>
                      <a:pt x="1196" y="720"/>
                    </a:lnTo>
                    <a:lnTo>
                      <a:pt x="1241" y="670"/>
                    </a:lnTo>
                    <a:lnTo>
                      <a:pt x="1283" y="619"/>
                    </a:lnTo>
                    <a:lnTo>
                      <a:pt x="1323" y="565"/>
                    </a:lnTo>
                    <a:lnTo>
                      <a:pt x="1362" y="509"/>
                    </a:lnTo>
                    <a:lnTo>
                      <a:pt x="1397" y="453"/>
                    </a:lnTo>
                    <a:lnTo>
                      <a:pt x="1431" y="394"/>
                    </a:lnTo>
                    <a:lnTo>
                      <a:pt x="1462" y="335"/>
                    </a:lnTo>
                    <a:lnTo>
                      <a:pt x="1489" y="273"/>
                    </a:lnTo>
                    <a:lnTo>
                      <a:pt x="1516" y="210"/>
                    </a:lnTo>
                    <a:lnTo>
                      <a:pt x="1538" y="145"/>
                    </a:lnTo>
                    <a:lnTo>
                      <a:pt x="1559" y="80"/>
                    </a:lnTo>
                    <a:lnTo>
                      <a:pt x="1578" y="13"/>
                    </a:lnTo>
                    <a:lnTo>
                      <a:pt x="1520" y="0"/>
                    </a:lnTo>
                    <a:lnTo>
                      <a:pt x="1503" y="65"/>
                    </a:lnTo>
                    <a:lnTo>
                      <a:pt x="1483" y="128"/>
                    </a:lnTo>
                    <a:lnTo>
                      <a:pt x="1461" y="191"/>
                    </a:lnTo>
                    <a:lnTo>
                      <a:pt x="1436" y="249"/>
                    </a:lnTo>
                    <a:lnTo>
                      <a:pt x="1408" y="309"/>
                    </a:lnTo>
                    <a:lnTo>
                      <a:pt x="1380" y="367"/>
                    </a:lnTo>
                    <a:lnTo>
                      <a:pt x="1348" y="423"/>
                    </a:lnTo>
                    <a:lnTo>
                      <a:pt x="1312" y="477"/>
                    </a:lnTo>
                    <a:lnTo>
                      <a:pt x="1276" y="531"/>
                    </a:lnTo>
                    <a:lnTo>
                      <a:pt x="1238" y="583"/>
                    </a:lnTo>
                    <a:lnTo>
                      <a:pt x="1196" y="632"/>
                    </a:lnTo>
                    <a:lnTo>
                      <a:pt x="1154" y="680"/>
                    </a:lnTo>
                    <a:lnTo>
                      <a:pt x="1109" y="727"/>
                    </a:lnTo>
                    <a:lnTo>
                      <a:pt x="1062" y="772"/>
                    </a:lnTo>
                    <a:lnTo>
                      <a:pt x="1015" y="814"/>
                    </a:lnTo>
                    <a:lnTo>
                      <a:pt x="964" y="854"/>
                    </a:lnTo>
                    <a:lnTo>
                      <a:pt x="913" y="893"/>
                    </a:lnTo>
                    <a:lnTo>
                      <a:pt x="859" y="929"/>
                    </a:lnTo>
                    <a:lnTo>
                      <a:pt x="805" y="964"/>
                    </a:lnTo>
                    <a:lnTo>
                      <a:pt x="750" y="995"/>
                    </a:lnTo>
                    <a:lnTo>
                      <a:pt x="692" y="1025"/>
                    </a:lnTo>
                    <a:lnTo>
                      <a:pt x="634" y="1053"/>
                    </a:lnTo>
                    <a:lnTo>
                      <a:pt x="574" y="1078"/>
                    </a:lnTo>
                    <a:lnTo>
                      <a:pt x="514" y="1101"/>
                    </a:lnTo>
                    <a:lnTo>
                      <a:pt x="452" y="1121"/>
                    </a:lnTo>
                    <a:lnTo>
                      <a:pt x="389" y="1138"/>
                    </a:lnTo>
                    <a:lnTo>
                      <a:pt x="327" y="1154"/>
                    </a:lnTo>
                    <a:lnTo>
                      <a:pt x="263" y="1167"/>
                    </a:lnTo>
                    <a:lnTo>
                      <a:pt x="198" y="1177"/>
                    </a:lnTo>
                    <a:lnTo>
                      <a:pt x="133" y="1184"/>
                    </a:lnTo>
                    <a:lnTo>
                      <a:pt x="66" y="1188"/>
                    </a:lnTo>
                    <a:lnTo>
                      <a:pt x="0" y="1188"/>
                    </a:lnTo>
                    <a:lnTo>
                      <a:pt x="0" y="1248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Freeform 19"/>
              <p:cNvSpPr>
                <a:spLocks/>
              </p:cNvSpPr>
              <p:nvPr/>
            </p:nvSpPr>
            <p:spPr bwMode="auto">
              <a:xfrm>
                <a:off x="1696" y="1974"/>
                <a:ext cx="913" cy="970"/>
              </a:xfrm>
              <a:custGeom>
                <a:avLst/>
                <a:gdLst>
                  <a:gd name="T0" fmla="*/ 0 w 1622"/>
                  <a:gd name="T1" fmla="*/ 0 h 1623"/>
                  <a:gd name="T2" fmla="*/ 1 w 1622"/>
                  <a:gd name="T3" fmla="*/ 1 h 1623"/>
                  <a:gd name="T4" fmla="*/ 1 w 1622"/>
                  <a:gd name="T5" fmla="*/ 1 h 1623"/>
                  <a:gd name="T6" fmla="*/ 1 w 1622"/>
                  <a:gd name="T7" fmla="*/ 2 h 1623"/>
                  <a:gd name="T8" fmla="*/ 1 w 1622"/>
                  <a:gd name="T9" fmla="*/ 2 h 1623"/>
                  <a:gd name="T10" fmla="*/ 1 w 1622"/>
                  <a:gd name="T11" fmla="*/ 3 h 1623"/>
                  <a:gd name="T12" fmla="*/ 1 w 1622"/>
                  <a:gd name="T13" fmla="*/ 3 h 1623"/>
                  <a:gd name="T14" fmla="*/ 1 w 1622"/>
                  <a:gd name="T15" fmla="*/ 4 h 1623"/>
                  <a:gd name="T16" fmla="*/ 1 w 1622"/>
                  <a:gd name="T17" fmla="*/ 4 h 1623"/>
                  <a:gd name="T18" fmla="*/ 1 w 1622"/>
                  <a:gd name="T19" fmla="*/ 4 h 1623"/>
                  <a:gd name="T20" fmla="*/ 1 w 1622"/>
                  <a:gd name="T21" fmla="*/ 5 h 1623"/>
                  <a:gd name="T22" fmla="*/ 2 w 1622"/>
                  <a:gd name="T23" fmla="*/ 5 h 1623"/>
                  <a:gd name="T24" fmla="*/ 2 w 1622"/>
                  <a:gd name="T25" fmla="*/ 5 h 1623"/>
                  <a:gd name="T26" fmla="*/ 2 w 1622"/>
                  <a:gd name="T27" fmla="*/ 5 h 1623"/>
                  <a:gd name="T28" fmla="*/ 2 w 1622"/>
                  <a:gd name="T29" fmla="*/ 6 h 1623"/>
                  <a:gd name="T30" fmla="*/ 3 w 1622"/>
                  <a:gd name="T31" fmla="*/ 6 h 1623"/>
                  <a:gd name="T32" fmla="*/ 3 w 1622"/>
                  <a:gd name="T33" fmla="*/ 6 h 1623"/>
                  <a:gd name="T34" fmla="*/ 3 w 1622"/>
                  <a:gd name="T35" fmla="*/ 5 h 1623"/>
                  <a:gd name="T36" fmla="*/ 3 w 1622"/>
                  <a:gd name="T37" fmla="*/ 5 h 1623"/>
                  <a:gd name="T38" fmla="*/ 2 w 1622"/>
                  <a:gd name="T39" fmla="*/ 5 h 1623"/>
                  <a:gd name="T40" fmla="*/ 2 w 1622"/>
                  <a:gd name="T41" fmla="*/ 5 h 1623"/>
                  <a:gd name="T42" fmla="*/ 2 w 1622"/>
                  <a:gd name="T43" fmla="*/ 5 h 1623"/>
                  <a:gd name="T44" fmla="*/ 2 w 1622"/>
                  <a:gd name="T45" fmla="*/ 5 h 1623"/>
                  <a:gd name="T46" fmla="*/ 1 w 1622"/>
                  <a:gd name="T47" fmla="*/ 4 h 1623"/>
                  <a:gd name="T48" fmla="*/ 1 w 1622"/>
                  <a:gd name="T49" fmla="*/ 4 h 1623"/>
                  <a:gd name="T50" fmla="*/ 1 w 1622"/>
                  <a:gd name="T51" fmla="*/ 4 h 1623"/>
                  <a:gd name="T52" fmla="*/ 1 w 1622"/>
                  <a:gd name="T53" fmla="*/ 4 h 1623"/>
                  <a:gd name="T54" fmla="*/ 1 w 1622"/>
                  <a:gd name="T55" fmla="*/ 3 h 1623"/>
                  <a:gd name="T56" fmla="*/ 1 w 1622"/>
                  <a:gd name="T57" fmla="*/ 2 h 1623"/>
                  <a:gd name="T58" fmla="*/ 1 w 1622"/>
                  <a:gd name="T59" fmla="*/ 2 h 1623"/>
                  <a:gd name="T60" fmla="*/ 1 w 1622"/>
                  <a:gd name="T61" fmla="*/ 1 h 1623"/>
                  <a:gd name="T62" fmla="*/ 1 w 1622"/>
                  <a:gd name="T63" fmla="*/ 1 h 1623"/>
                  <a:gd name="T64" fmla="*/ 1 w 1622"/>
                  <a:gd name="T65" fmla="*/ 1 h 1623"/>
                  <a:gd name="T66" fmla="*/ 1 w 1622"/>
                  <a:gd name="T67" fmla="*/ 0 h 162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622"/>
                  <a:gd name="T103" fmla="*/ 0 h 1623"/>
                  <a:gd name="T104" fmla="*/ 1622 w 1622"/>
                  <a:gd name="T105" fmla="*/ 1623 h 162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622" h="1623">
                    <a:moveTo>
                      <a:pt x="0" y="0"/>
                    </a:moveTo>
                    <a:lnTo>
                      <a:pt x="0" y="0"/>
                    </a:lnTo>
                    <a:lnTo>
                      <a:pt x="2" y="83"/>
                    </a:lnTo>
                    <a:lnTo>
                      <a:pt x="9" y="165"/>
                    </a:lnTo>
                    <a:lnTo>
                      <a:pt x="19" y="246"/>
                    </a:lnTo>
                    <a:lnTo>
                      <a:pt x="33" y="325"/>
                    </a:lnTo>
                    <a:lnTo>
                      <a:pt x="51" y="405"/>
                    </a:lnTo>
                    <a:lnTo>
                      <a:pt x="74" y="481"/>
                    </a:lnTo>
                    <a:lnTo>
                      <a:pt x="99" y="556"/>
                    </a:lnTo>
                    <a:lnTo>
                      <a:pt x="129" y="629"/>
                    </a:lnTo>
                    <a:lnTo>
                      <a:pt x="161" y="702"/>
                    </a:lnTo>
                    <a:lnTo>
                      <a:pt x="197" y="771"/>
                    </a:lnTo>
                    <a:lnTo>
                      <a:pt x="237" y="840"/>
                    </a:lnTo>
                    <a:lnTo>
                      <a:pt x="278" y="905"/>
                    </a:lnTo>
                    <a:lnTo>
                      <a:pt x="324" y="969"/>
                    </a:lnTo>
                    <a:lnTo>
                      <a:pt x="372" y="1030"/>
                    </a:lnTo>
                    <a:lnTo>
                      <a:pt x="423" y="1089"/>
                    </a:lnTo>
                    <a:lnTo>
                      <a:pt x="478" y="1146"/>
                    </a:lnTo>
                    <a:lnTo>
                      <a:pt x="534" y="1199"/>
                    </a:lnTo>
                    <a:lnTo>
                      <a:pt x="593" y="1251"/>
                    </a:lnTo>
                    <a:lnTo>
                      <a:pt x="655" y="1299"/>
                    </a:lnTo>
                    <a:lnTo>
                      <a:pt x="717" y="1345"/>
                    </a:lnTo>
                    <a:lnTo>
                      <a:pt x="784" y="1386"/>
                    </a:lnTo>
                    <a:lnTo>
                      <a:pt x="852" y="1426"/>
                    </a:lnTo>
                    <a:lnTo>
                      <a:pt x="921" y="1462"/>
                    </a:lnTo>
                    <a:lnTo>
                      <a:pt x="994" y="1494"/>
                    </a:lnTo>
                    <a:lnTo>
                      <a:pt x="1067" y="1524"/>
                    </a:lnTo>
                    <a:lnTo>
                      <a:pt x="1142" y="1549"/>
                    </a:lnTo>
                    <a:lnTo>
                      <a:pt x="1218" y="1572"/>
                    </a:lnTo>
                    <a:lnTo>
                      <a:pt x="1297" y="1590"/>
                    </a:lnTo>
                    <a:lnTo>
                      <a:pt x="1376" y="1604"/>
                    </a:lnTo>
                    <a:lnTo>
                      <a:pt x="1458" y="1614"/>
                    </a:lnTo>
                    <a:lnTo>
                      <a:pt x="1539" y="1621"/>
                    </a:lnTo>
                    <a:lnTo>
                      <a:pt x="1622" y="1623"/>
                    </a:lnTo>
                    <a:lnTo>
                      <a:pt x="1622" y="1563"/>
                    </a:lnTo>
                    <a:lnTo>
                      <a:pt x="1541" y="1563"/>
                    </a:lnTo>
                    <a:lnTo>
                      <a:pt x="1463" y="1557"/>
                    </a:lnTo>
                    <a:lnTo>
                      <a:pt x="1385" y="1546"/>
                    </a:lnTo>
                    <a:lnTo>
                      <a:pt x="1308" y="1532"/>
                    </a:lnTo>
                    <a:lnTo>
                      <a:pt x="1233" y="1514"/>
                    </a:lnTo>
                    <a:lnTo>
                      <a:pt x="1159" y="1494"/>
                    </a:lnTo>
                    <a:lnTo>
                      <a:pt x="1086" y="1468"/>
                    </a:lnTo>
                    <a:lnTo>
                      <a:pt x="1015" y="1441"/>
                    </a:lnTo>
                    <a:lnTo>
                      <a:pt x="947" y="1409"/>
                    </a:lnTo>
                    <a:lnTo>
                      <a:pt x="880" y="1375"/>
                    </a:lnTo>
                    <a:lnTo>
                      <a:pt x="813" y="1337"/>
                    </a:lnTo>
                    <a:lnTo>
                      <a:pt x="749" y="1296"/>
                    </a:lnTo>
                    <a:lnTo>
                      <a:pt x="689" y="1252"/>
                    </a:lnTo>
                    <a:lnTo>
                      <a:pt x="629" y="1206"/>
                    </a:lnTo>
                    <a:lnTo>
                      <a:pt x="573" y="1156"/>
                    </a:lnTo>
                    <a:lnTo>
                      <a:pt x="518" y="1105"/>
                    </a:lnTo>
                    <a:lnTo>
                      <a:pt x="466" y="1051"/>
                    </a:lnTo>
                    <a:lnTo>
                      <a:pt x="417" y="994"/>
                    </a:lnTo>
                    <a:lnTo>
                      <a:pt x="371" y="935"/>
                    </a:lnTo>
                    <a:lnTo>
                      <a:pt x="327" y="873"/>
                    </a:lnTo>
                    <a:lnTo>
                      <a:pt x="286" y="810"/>
                    </a:lnTo>
                    <a:lnTo>
                      <a:pt x="249" y="744"/>
                    </a:lnTo>
                    <a:lnTo>
                      <a:pt x="214" y="677"/>
                    </a:lnTo>
                    <a:lnTo>
                      <a:pt x="182" y="607"/>
                    </a:lnTo>
                    <a:lnTo>
                      <a:pt x="155" y="537"/>
                    </a:lnTo>
                    <a:lnTo>
                      <a:pt x="129" y="464"/>
                    </a:lnTo>
                    <a:lnTo>
                      <a:pt x="109" y="390"/>
                    </a:lnTo>
                    <a:lnTo>
                      <a:pt x="91" y="314"/>
                    </a:lnTo>
                    <a:lnTo>
                      <a:pt x="77" y="238"/>
                    </a:lnTo>
                    <a:lnTo>
                      <a:pt x="66" y="161"/>
                    </a:lnTo>
                    <a:lnTo>
                      <a:pt x="60" y="81"/>
                    </a:lnTo>
                    <a:lnTo>
                      <a:pt x="6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Freeform 20"/>
              <p:cNvSpPr>
                <a:spLocks/>
              </p:cNvSpPr>
              <p:nvPr/>
            </p:nvSpPr>
            <p:spPr bwMode="auto">
              <a:xfrm>
                <a:off x="1720" y="1917"/>
                <a:ext cx="34" cy="4"/>
              </a:xfrm>
              <a:custGeom>
                <a:avLst/>
                <a:gdLst>
                  <a:gd name="T0" fmla="*/ 1 w 60"/>
                  <a:gd name="T1" fmla="*/ 1 h 6"/>
                  <a:gd name="T2" fmla="*/ 1 w 60"/>
                  <a:gd name="T3" fmla="*/ 1 h 6"/>
                  <a:gd name="T4" fmla="*/ 1 w 60"/>
                  <a:gd name="T5" fmla="*/ 1 h 6"/>
                  <a:gd name="T6" fmla="*/ 1 w 60"/>
                  <a:gd name="T7" fmla="*/ 1 h 6"/>
                  <a:gd name="T8" fmla="*/ 1 w 60"/>
                  <a:gd name="T9" fmla="*/ 1 h 6"/>
                  <a:gd name="T10" fmla="*/ 1 w 60"/>
                  <a:gd name="T11" fmla="*/ 1 h 6"/>
                  <a:gd name="T12" fmla="*/ 1 w 60"/>
                  <a:gd name="T13" fmla="*/ 1 h 6"/>
                  <a:gd name="T14" fmla="*/ 1 w 60"/>
                  <a:gd name="T15" fmla="*/ 1 h 6"/>
                  <a:gd name="T16" fmla="*/ 1 w 60"/>
                  <a:gd name="T17" fmla="*/ 1 h 6"/>
                  <a:gd name="T18" fmla="*/ 1 w 60"/>
                  <a:gd name="T19" fmla="*/ 1 h 6"/>
                  <a:gd name="T20" fmla="*/ 1 w 60"/>
                  <a:gd name="T21" fmla="*/ 1 h 6"/>
                  <a:gd name="T22" fmla="*/ 1 w 60"/>
                  <a:gd name="T23" fmla="*/ 1 h 6"/>
                  <a:gd name="T24" fmla="*/ 0 w 60"/>
                  <a:gd name="T25" fmla="*/ 1 h 6"/>
                  <a:gd name="T26" fmla="*/ 0 w 60"/>
                  <a:gd name="T27" fmla="*/ 1 h 6"/>
                  <a:gd name="T28" fmla="*/ 0 w 60"/>
                  <a:gd name="T29" fmla="*/ 1 h 6"/>
                  <a:gd name="T30" fmla="*/ 0 w 60"/>
                  <a:gd name="T31" fmla="*/ 1 h 6"/>
                  <a:gd name="T32" fmla="*/ 1 w 60"/>
                  <a:gd name="T33" fmla="*/ 1 h 6"/>
                  <a:gd name="T34" fmla="*/ 1 w 60"/>
                  <a:gd name="T35" fmla="*/ 1 h 6"/>
                  <a:gd name="T36" fmla="*/ 1 w 60"/>
                  <a:gd name="T37" fmla="*/ 1 h 6"/>
                  <a:gd name="T38" fmla="*/ 1 w 60"/>
                  <a:gd name="T39" fmla="*/ 1 h 6"/>
                  <a:gd name="T40" fmla="*/ 1 w 60"/>
                  <a:gd name="T41" fmla="*/ 1 h 6"/>
                  <a:gd name="T42" fmla="*/ 1 w 60"/>
                  <a:gd name="T43" fmla="*/ 1 h 6"/>
                  <a:gd name="T44" fmla="*/ 1 w 60"/>
                  <a:gd name="T45" fmla="*/ 1 h 6"/>
                  <a:gd name="T46" fmla="*/ 1 w 60"/>
                  <a:gd name="T47" fmla="*/ 1 h 6"/>
                  <a:gd name="T48" fmla="*/ 1 w 60"/>
                  <a:gd name="T49" fmla="*/ 1 h 6"/>
                  <a:gd name="T50" fmla="*/ 1 w 60"/>
                  <a:gd name="T51" fmla="*/ 1 h 6"/>
                  <a:gd name="T52" fmla="*/ 1 w 60"/>
                  <a:gd name="T53" fmla="*/ 1 h 6"/>
                  <a:gd name="T54" fmla="*/ 1 w 60"/>
                  <a:gd name="T55" fmla="*/ 1 h 6"/>
                  <a:gd name="T56" fmla="*/ 1 w 60"/>
                  <a:gd name="T57" fmla="*/ 1 h 6"/>
                  <a:gd name="T58" fmla="*/ 1 w 60"/>
                  <a:gd name="T59" fmla="*/ 1 h 6"/>
                  <a:gd name="T60" fmla="*/ 1 w 60"/>
                  <a:gd name="T61" fmla="*/ 1 h 6"/>
                  <a:gd name="T62" fmla="*/ 1 w 60"/>
                  <a:gd name="T63" fmla="*/ 1 h 6"/>
                  <a:gd name="T64" fmla="*/ 1 w 60"/>
                  <a:gd name="T65" fmla="*/ 0 h 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0"/>
                  <a:gd name="T100" fmla="*/ 0 h 6"/>
                  <a:gd name="T101" fmla="*/ 60 w 60"/>
                  <a:gd name="T102" fmla="*/ 6 h 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0" h="6">
                    <a:moveTo>
                      <a:pt x="0" y="0"/>
                    </a:moveTo>
                    <a:lnTo>
                      <a:pt x="30" y="1"/>
                    </a:lnTo>
                    <a:lnTo>
                      <a:pt x="30" y="2"/>
                    </a:lnTo>
                    <a:lnTo>
                      <a:pt x="30" y="3"/>
                    </a:lnTo>
                    <a:lnTo>
                      <a:pt x="30" y="4"/>
                    </a:lnTo>
                    <a:lnTo>
                      <a:pt x="30" y="5"/>
                    </a:lnTo>
                    <a:lnTo>
                      <a:pt x="30" y="6"/>
                    </a:lnTo>
                    <a:lnTo>
                      <a:pt x="0" y="6"/>
                    </a:lnTo>
                    <a:lnTo>
                      <a:pt x="60" y="6"/>
                    </a:lnTo>
                    <a:lnTo>
                      <a:pt x="30" y="6"/>
                    </a:lnTo>
                    <a:lnTo>
                      <a:pt x="30" y="5"/>
                    </a:lnTo>
                    <a:lnTo>
                      <a:pt x="30" y="4"/>
                    </a:lnTo>
                    <a:lnTo>
                      <a:pt x="30" y="3"/>
                    </a:lnTo>
                    <a:lnTo>
                      <a:pt x="30" y="2"/>
                    </a:lnTo>
                    <a:lnTo>
                      <a:pt x="30" y="1"/>
                    </a:lnTo>
                    <a:lnTo>
                      <a:pt x="6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63" name="Object 21"/>
              <p:cNvGraphicFramePr>
                <a:graphicFrameLocks noChangeAspect="1"/>
              </p:cNvGraphicFramePr>
              <p:nvPr/>
            </p:nvGraphicFramePr>
            <p:xfrm>
              <a:off x="3572" y="1760"/>
              <a:ext cx="376" cy="428"/>
            </p:xfrm>
            <a:graphic>
              <a:graphicData uri="http://schemas.openxmlformats.org/presentationml/2006/ole">
                <p:oleObj spid="_x0000_s188418" name="Formel" r:id="rId3" imgW="215640" imgH="215640" progId="Equation.3">
                  <p:embed/>
                </p:oleObj>
              </a:graphicData>
            </a:graphic>
          </p:graphicFrame>
          <p:grpSp>
            <p:nvGrpSpPr>
              <p:cNvPr id="6" name="Group 22"/>
              <p:cNvGrpSpPr>
                <a:grpSpLocks/>
              </p:cNvGrpSpPr>
              <p:nvPr/>
            </p:nvGrpSpPr>
            <p:grpSpPr bwMode="auto">
              <a:xfrm>
                <a:off x="1524" y="1769"/>
                <a:ext cx="410" cy="439"/>
                <a:chOff x="1307" y="1579"/>
                <a:chExt cx="364" cy="367"/>
              </a:xfrm>
            </p:grpSpPr>
            <p:sp>
              <p:nvSpPr>
                <p:cNvPr id="68" name="Oval 67"/>
                <p:cNvSpPr>
                  <a:spLocks noChangeArrowheads="1"/>
                </p:cNvSpPr>
                <p:nvPr/>
              </p:nvSpPr>
              <p:spPr bwMode="auto">
                <a:xfrm>
                  <a:off x="1307" y="1579"/>
                  <a:ext cx="364" cy="363"/>
                </a:xfrm>
                <a:prstGeom prst="ellipse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aphicFrame>
              <p:nvGraphicFramePr>
                <p:cNvPr id="69" name="Object 68"/>
                <p:cNvGraphicFramePr>
                  <a:graphicFrameLocks noChangeAspect="1"/>
                </p:cNvGraphicFramePr>
                <p:nvPr/>
              </p:nvGraphicFramePr>
              <p:xfrm>
                <a:off x="1356" y="1618"/>
                <a:ext cx="290" cy="328"/>
              </p:xfrm>
              <a:graphic>
                <a:graphicData uri="http://schemas.openxmlformats.org/presentationml/2006/ole">
                  <p:oleObj spid="_x0000_s188419" name="Formel" r:id="rId4" imgW="190440" imgH="215640" progId="Equation.3">
                    <p:embed/>
                  </p:oleObj>
                </a:graphicData>
              </a:graphic>
            </p:graphicFrame>
          </p:grpSp>
          <p:grpSp>
            <p:nvGrpSpPr>
              <p:cNvPr id="7" name="Group 25"/>
              <p:cNvGrpSpPr>
                <a:grpSpLocks/>
              </p:cNvGrpSpPr>
              <p:nvPr/>
            </p:nvGrpSpPr>
            <p:grpSpPr bwMode="auto">
              <a:xfrm>
                <a:off x="2398" y="2720"/>
                <a:ext cx="410" cy="462"/>
                <a:chOff x="1307" y="1579"/>
                <a:chExt cx="364" cy="386"/>
              </a:xfrm>
            </p:grpSpPr>
            <p:sp>
              <p:nvSpPr>
                <p:cNvPr id="66" name="Oval 26"/>
                <p:cNvSpPr>
                  <a:spLocks noChangeArrowheads="1"/>
                </p:cNvSpPr>
                <p:nvPr/>
              </p:nvSpPr>
              <p:spPr bwMode="auto">
                <a:xfrm>
                  <a:off x="1307" y="1579"/>
                  <a:ext cx="364" cy="363"/>
                </a:xfrm>
                <a:prstGeom prst="ellipse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aphicFrame>
              <p:nvGraphicFramePr>
                <p:cNvPr id="67" name="Object 27"/>
                <p:cNvGraphicFramePr>
                  <a:graphicFrameLocks noChangeAspect="1"/>
                </p:cNvGraphicFramePr>
                <p:nvPr/>
              </p:nvGraphicFramePr>
              <p:xfrm>
                <a:off x="1355" y="1599"/>
                <a:ext cx="291" cy="366"/>
              </p:xfrm>
              <a:graphic>
                <a:graphicData uri="http://schemas.openxmlformats.org/presentationml/2006/ole">
                  <p:oleObj spid="_x0000_s188420" name="Formel" r:id="rId5" imgW="190440" imgH="241200" progId="Equation.3">
                    <p:embed/>
                  </p:oleObj>
                </a:graphicData>
              </a:graphic>
            </p:graphicFrame>
          </p:grpSp>
        </p:grpSp>
      </p:grpSp>
      <p:graphicFrame>
        <p:nvGraphicFramePr>
          <p:cNvPr id="70" name="Object 13"/>
          <p:cNvGraphicFramePr>
            <a:graphicFrameLocks noChangeAspect="1"/>
          </p:cNvGraphicFramePr>
          <p:nvPr/>
        </p:nvGraphicFramePr>
        <p:xfrm>
          <a:off x="250825" y="2435225"/>
          <a:ext cx="1870075" cy="450850"/>
        </p:xfrm>
        <a:graphic>
          <a:graphicData uri="http://schemas.openxmlformats.org/presentationml/2006/ole">
            <p:oleObj spid="_x0000_s188421" name="Formel" r:id="rId6" imgW="1015920" imgH="253800" progId="Equation.3">
              <p:embed/>
            </p:oleObj>
          </a:graphicData>
        </a:graphic>
      </p:graphicFrame>
      <p:grpSp>
        <p:nvGrpSpPr>
          <p:cNvPr id="8" name="Group 71"/>
          <p:cNvGrpSpPr/>
          <p:nvPr/>
        </p:nvGrpSpPr>
        <p:grpSpPr>
          <a:xfrm>
            <a:off x="535943" y="1814402"/>
            <a:ext cx="1043266" cy="482337"/>
            <a:chOff x="5143500" y="4419600"/>
            <a:chExt cx="2286000" cy="911458"/>
          </a:xfrm>
        </p:grpSpPr>
        <p:sp>
          <p:nvSpPr>
            <p:cNvPr id="72" name="Line 6"/>
            <p:cNvSpPr>
              <a:spLocks noChangeShapeType="1"/>
            </p:cNvSpPr>
            <p:nvPr/>
          </p:nvSpPr>
          <p:spPr bwMode="auto">
            <a:xfrm>
              <a:off x="5143500" y="4457700"/>
              <a:ext cx="2247900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7"/>
            <p:cNvSpPr>
              <a:spLocks noChangeShapeType="1"/>
            </p:cNvSpPr>
            <p:nvPr/>
          </p:nvSpPr>
          <p:spPr bwMode="auto">
            <a:xfrm>
              <a:off x="5143500" y="5257800"/>
              <a:ext cx="2286000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8"/>
            <p:cNvSpPr>
              <a:spLocks noChangeShapeType="1"/>
            </p:cNvSpPr>
            <p:nvPr/>
          </p:nvSpPr>
          <p:spPr bwMode="auto">
            <a:xfrm>
              <a:off x="5865064" y="4528207"/>
              <a:ext cx="2335" cy="72959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Oval 19"/>
            <p:cNvSpPr>
              <a:spLocks noChangeArrowheads="1"/>
            </p:cNvSpPr>
            <p:nvPr/>
          </p:nvSpPr>
          <p:spPr bwMode="auto">
            <a:xfrm>
              <a:off x="5791200" y="4419600"/>
              <a:ext cx="140349" cy="11135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Oval 20"/>
            <p:cNvSpPr>
              <a:spLocks noChangeArrowheads="1"/>
            </p:cNvSpPr>
            <p:nvPr/>
          </p:nvSpPr>
          <p:spPr bwMode="auto">
            <a:xfrm>
              <a:off x="5791200" y="5219700"/>
              <a:ext cx="140349" cy="11135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Oval 21"/>
            <p:cNvSpPr>
              <a:spLocks noChangeArrowheads="1"/>
            </p:cNvSpPr>
            <p:nvPr/>
          </p:nvSpPr>
          <p:spPr bwMode="auto">
            <a:xfrm>
              <a:off x="6641451" y="5219700"/>
              <a:ext cx="140349" cy="11135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Oval 22"/>
            <p:cNvSpPr>
              <a:spLocks noChangeArrowheads="1"/>
            </p:cNvSpPr>
            <p:nvPr/>
          </p:nvSpPr>
          <p:spPr bwMode="auto">
            <a:xfrm>
              <a:off x="6641451" y="4419600"/>
              <a:ext cx="140349" cy="11135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Line 8"/>
            <p:cNvSpPr>
              <a:spLocks noChangeShapeType="1"/>
            </p:cNvSpPr>
            <p:nvPr/>
          </p:nvSpPr>
          <p:spPr bwMode="auto">
            <a:xfrm>
              <a:off x="6705600" y="4495801"/>
              <a:ext cx="0" cy="7620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0" name="Right Arrow 79"/>
          <p:cNvSpPr/>
          <p:nvPr/>
        </p:nvSpPr>
        <p:spPr>
          <a:xfrm>
            <a:off x="2085345" y="2174442"/>
            <a:ext cx="504056" cy="14401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2354" name="Object 18"/>
          <p:cNvGraphicFramePr>
            <a:graphicFrameLocks noChangeAspect="1"/>
          </p:cNvGraphicFramePr>
          <p:nvPr/>
        </p:nvGraphicFramePr>
        <p:xfrm>
          <a:off x="2994025" y="1892300"/>
          <a:ext cx="303213" cy="384175"/>
        </p:xfrm>
        <a:graphic>
          <a:graphicData uri="http://schemas.openxmlformats.org/presentationml/2006/ole">
            <p:oleObj spid="_x0000_s188422" name="Formel" r:id="rId7" imgW="164880" imgH="215640" progId="Equation.3">
              <p:embed/>
            </p:oleObj>
          </a:graphicData>
        </a:graphic>
      </p:graphicFrame>
      <p:sp>
        <p:nvSpPr>
          <p:cNvPr id="94" name="Rectangle 93"/>
          <p:cNvSpPr/>
          <p:nvPr/>
        </p:nvSpPr>
        <p:spPr>
          <a:xfrm>
            <a:off x="6010545" y="1086295"/>
            <a:ext cx="25939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ym typeface="Symbol"/>
              </a:rPr>
              <a:t>B</a:t>
            </a:r>
            <a:r>
              <a:rPr lang="en-US" sz="2800" baseline="-25000" dirty="0" smtClean="0">
                <a:sym typeface="Symbol"/>
              </a:rPr>
              <a:t>s </a:t>
            </a:r>
            <a:r>
              <a:rPr lang="en-US" sz="2800" dirty="0" smtClean="0">
                <a:sym typeface="Symbol"/>
              </a:rPr>
              <a:t> J/ </a:t>
            </a:r>
            <a:r>
              <a:rPr lang="en-US" sz="2800" dirty="0" smtClean="0">
                <a:solidFill>
                  <a:srgbClr val="FF0000"/>
                </a:solidFill>
                <a:sym typeface="Symbol"/>
              </a:rPr>
              <a:t></a:t>
            </a:r>
            <a:r>
              <a:rPr lang="en-US" sz="2800" dirty="0" smtClean="0">
                <a:sym typeface="Symbol"/>
              </a:rPr>
              <a:t>(</a:t>
            </a:r>
            <a:r>
              <a:rPr lang="en-US" sz="2800" dirty="0" smtClean="0">
                <a:solidFill>
                  <a:srgbClr val="FF0000"/>
                </a:solidFill>
                <a:sym typeface="Symbol"/>
              </a:rPr>
              <a:t>KK</a:t>
            </a:r>
            <a:r>
              <a:rPr lang="en-US" sz="2800" dirty="0" smtClean="0">
                <a:sym typeface="Symbol"/>
              </a:rPr>
              <a:t>)</a:t>
            </a:r>
          </a:p>
        </p:txBody>
      </p:sp>
      <p:pic>
        <p:nvPicPr>
          <p:cNvPr id="97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9045" y="4244681"/>
            <a:ext cx="2803565" cy="1488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" name="TextBox 98"/>
          <p:cNvSpPr txBox="1"/>
          <p:nvPr/>
        </p:nvSpPr>
        <p:spPr>
          <a:xfrm>
            <a:off x="347450" y="3712553"/>
            <a:ext cx="4070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0000FF"/>
                </a:solidFill>
              </a:rPr>
              <a:t>Mixing phase in the Standard Model: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424260" y="6055258"/>
            <a:ext cx="7527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Possible </a:t>
            </a:r>
            <a:r>
              <a:rPr lang="en-US" dirty="0" smtClean="0">
                <a:solidFill>
                  <a:srgbClr val="FF0000"/>
                </a:solidFill>
              </a:rPr>
              <a:t>New Physics contributions</a:t>
            </a:r>
            <a:r>
              <a:rPr lang="en-US" dirty="0" smtClean="0">
                <a:solidFill>
                  <a:srgbClr val="0000FF"/>
                </a:solidFill>
              </a:rPr>
              <a:t>:  </a:t>
            </a:r>
          </a:p>
        </p:txBody>
      </p:sp>
      <p:pic>
        <p:nvPicPr>
          <p:cNvPr id="104" name="Picture 1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25620" y="6002135"/>
            <a:ext cx="21145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" name="TextBox 104"/>
          <p:cNvSpPr txBox="1"/>
          <p:nvPr/>
        </p:nvSpPr>
        <p:spPr>
          <a:xfrm>
            <a:off x="3535065" y="4273910"/>
            <a:ext cx="4877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prediction: </a:t>
            </a:r>
          </a:p>
        </p:txBody>
      </p:sp>
      <p:graphicFrame>
        <p:nvGraphicFramePr>
          <p:cNvPr id="142358" name="Object 22"/>
          <p:cNvGraphicFramePr>
            <a:graphicFrameLocks noChangeAspect="1"/>
          </p:cNvGraphicFramePr>
          <p:nvPr/>
        </p:nvGraphicFramePr>
        <p:xfrm>
          <a:off x="3611875" y="4749488"/>
          <a:ext cx="3403472" cy="407150"/>
        </p:xfrm>
        <a:graphic>
          <a:graphicData uri="http://schemas.openxmlformats.org/presentationml/2006/ole">
            <p:oleObj spid="_x0000_s188423" name="Formel" r:id="rId10" imgW="1942920" imgH="241200" progId="Equation.3">
              <p:embed/>
            </p:oleObj>
          </a:graphicData>
        </a:graphic>
      </p:graphicFrame>
      <p:sp>
        <p:nvSpPr>
          <p:cNvPr id="49" name="Rectangle 48"/>
          <p:cNvSpPr/>
          <p:nvPr/>
        </p:nvSpPr>
        <p:spPr bwMode="auto">
          <a:xfrm>
            <a:off x="2190890" y="4235505"/>
            <a:ext cx="384050" cy="268835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846715" y="5464465"/>
            <a:ext cx="384050" cy="268835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183540" y="4749488"/>
            <a:ext cx="1267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(</a:t>
            </a:r>
            <a:r>
              <a:rPr lang="en-US" sz="1600" i="1" dirty="0" err="1" smtClean="0"/>
              <a:t>CKMFitter</a:t>
            </a:r>
            <a:r>
              <a:rPr lang="en-US" sz="1600" i="1" dirty="0" smtClean="0"/>
              <a:t>)</a:t>
            </a:r>
            <a:endParaRPr lang="en-US" sz="1600" i="1" dirty="0"/>
          </a:p>
        </p:txBody>
      </p:sp>
      <p:sp>
        <p:nvSpPr>
          <p:cNvPr id="52" name="TextBox 51"/>
          <p:cNvSpPr txBox="1"/>
          <p:nvPr/>
        </p:nvSpPr>
        <p:spPr>
          <a:xfrm>
            <a:off x="5877770" y="2298659"/>
            <a:ext cx="2649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Mixing </a:t>
            </a:r>
            <a:r>
              <a:rPr lang="de-DE" dirty="0" err="1" smtClean="0">
                <a:solidFill>
                  <a:srgbClr val="FF0000"/>
                </a:solidFill>
              </a:rPr>
              <a:t>phase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smtClean="0">
                <a:sym typeface="Symbol"/>
              </a:rPr>
              <a:t></a:t>
            </a:r>
            <a:r>
              <a:rPr lang="de-DE" baseline="-25000" dirty="0" smtClean="0">
                <a:sym typeface="Symbol"/>
              </a:rPr>
              <a:t>s</a:t>
            </a:r>
            <a:r>
              <a:rPr lang="de-DE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sym typeface="Symbol"/>
              </a:rPr>
              <a:t>from</a:t>
            </a:r>
            <a:r>
              <a:rPr lang="de-DE" baseline="-25000" dirty="0" smtClean="0">
                <a:solidFill>
                  <a:srgbClr val="FF0000"/>
                </a:solidFill>
                <a:sym typeface="Symbol"/>
              </a:rPr>
              <a:t>            </a:t>
            </a:r>
            <a:r>
              <a:rPr lang="de-DE" dirty="0" smtClean="0">
                <a:solidFill>
                  <a:srgbClr val="FF0000"/>
                </a:solidFill>
                <a:sym typeface="Symbol"/>
              </a:rPr>
              <a:t>t-</a:t>
            </a:r>
            <a:r>
              <a:rPr lang="de-DE" dirty="0" err="1" smtClean="0">
                <a:solidFill>
                  <a:srgbClr val="FF0000"/>
                </a:solidFill>
                <a:sym typeface="Symbol"/>
              </a:rPr>
              <a:t>dep</a:t>
            </a:r>
            <a:r>
              <a:rPr lang="de-DE" dirty="0" smtClean="0">
                <a:solidFill>
                  <a:srgbClr val="FF0000"/>
                </a:solidFill>
                <a:sym typeface="Symbol"/>
              </a:rPr>
              <a:t>. CP </a:t>
            </a:r>
            <a:r>
              <a:rPr lang="de-DE" dirty="0" err="1" smtClean="0">
                <a:solidFill>
                  <a:srgbClr val="FF0000"/>
                </a:solidFill>
                <a:sym typeface="Symbol"/>
              </a:rPr>
              <a:t>asymmetry</a:t>
            </a:r>
            <a:r>
              <a:rPr lang="de-DE" dirty="0" smtClean="0">
                <a:solidFill>
                  <a:srgbClr val="FF0000"/>
                </a:solidFill>
                <a:sym typeface="Symbol"/>
              </a:rPr>
              <a:t> </a:t>
            </a:r>
          </a:p>
          <a:p>
            <a:r>
              <a:rPr lang="de-DE" dirty="0" smtClean="0">
                <a:solidFill>
                  <a:srgbClr val="FF0000"/>
                </a:solidFill>
                <a:sym typeface="Symbol"/>
              </a:rPr>
              <a:t> A</a:t>
            </a:r>
            <a:r>
              <a:rPr lang="de-DE" baseline="-25000" dirty="0" smtClean="0">
                <a:solidFill>
                  <a:srgbClr val="FF0000"/>
                </a:solidFill>
                <a:sym typeface="Symbol"/>
              </a:rPr>
              <a:t>CP</a:t>
            </a:r>
            <a:r>
              <a:rPr lang="de-DE" dirty="0" smtClean="0">
                <a:solidFill>
                  <a:srgbClr val="FF0000"/>
                </a:solidFill>
                <a:sym typeface="Symbol"/>
              </a:rPr>
              <a:t>(t) ~ sin(</a:t>
            </a:r>
            <a:r>
              <a:rPr lang="de-DE" b="1" dirty="0" smtClean="0">
                <a:sym typeface="Symbol"/>
              </a:rPr>
              <a:t></a:t>
            </a:r>
            <a:r>
              <a:rPr lang="de-DE" b="1" baseline="-25000" dirty="0" smtClean="0">
                <a:sym typeface="Symbol"/>
              </a:rPr>
              <a:t>s</a:t>
            </a:r>
            <a:r>
              <a:rPr lang="de-DE" dirty="0" smtClean="0">
                <a:solidFill>
                  <a:srgbClr val="FF0000"/>
                </a:solidFill>
                <a:sym typeface="Symbol"/>
              </a:rPr>
              <a:t>)sin(</a:t>
            </a:r>
            <a:r>
              <a:rPr lang="de-DE" dirty="0" err="1" smtClean="0">
                <a:solidFill>
                  <a:srgbClr val="FF0000"/>
                </a:solidFill>
                <a:sym typeface="Symbol"/>
              </a:rPr>
              <a:t>mt</a:t>
            </a:r>
            <a:r>
              <a:rPr lang="de-DE" dirty="0" smtClean="0">
                <a:solidFill>
                  <a:srgbClr val="FF0000"/>
                </a:solidFill>
                <a:sym typeface="Symbol"/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5839365" y="2276851"/>
            <a:ext cx="2611540" cy="99853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492250" y="1547155"/>
            <a:ext cx="1444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ym typeface="Symbol"/>
              </a:rPr>
              <a:t> J/ 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</a:t>
            </a:r>
            <a:endParaRPr lang="en-US" sz="2400" dirty="0" smtClean="0">
              <a:sym typeface="Symbol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379975" y="5095133"/>
            <a:ext cx="2150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Symbol"/>
              </a:rPr>
              <a:t>  very </a:t>
            </a:r>
            <a:r>
              <a:rPr lang="en-US" dirty="0" smtClean="0"/>
              <a:t>small CPV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029920" y="6078945"/>
            <a:ext cx="1805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sym typeface="Symbol"/>
              </a:rPr>
              <a:t>  large</a:t>
            </a:r>
            <a:r>
              <a:rPr lang="en-US" dirty="0" smtClean="0">
                <a:solidFill>
                  <a:srgbClr val="FF0000"/>
                </a:solidFill>
              </a:rPr>
              <a:t> CPV?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270640" y="3697835"/>
            <a:ext cx="8525910" cy="2227490"/>
          </a:xfrm>
          <a:prstGeom prst="rect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Curved Connector 80"/>
          <p:cNvCxnSpPr/>
          <p:nvPr/>
        </p:nvCxnSpPr>
        <p:spPr bwMode="auto">
          <a:xfrm>
            <a:off x="2766965" y="4350720"/>
            <a:ext cx="768100" cy="61448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03" grpId="0"/>
      <p:bldP spid="105" grpId="0"/>
      <p:bldP spid="49" grpId="0" animBg="1"/>
      <p:bldP spid="50" grpId="0" animBg="1"/>
      <p:bldP spid="51" grpId="0"/>
      <p:bldP spid="64" grpId="0"/>
      <p:bldP spid="65" grpId="0"/>
      <p:bldP spid="5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Symbol"/>
              </a:rPr>
              <a:t>B</a:t>
            </a:r>
            <a:r>
              <a:rPr lang="en-US" baseline="-25000" dirty="0" smtClean="0">
                <a:sym typeface="Symbol"/>
              </a:rPr>
              <a:t>s</a:t>
            </a:r>
            <a:r>
              <a:rPr lang="en-US" dirty="0" smtClean="0">
                <a:sym typeface="Symbol"/>
              </a:rPr>
              <a:t> </a:t>
            </a:r>
            <a:r>
              <a:rPr lang="en-US" dirty="0" smtClean="0">
                <a:solidFill>
                  <a:srgbClr val="339933"/>
                </a:solidFill>
                <a:sym typeface="Symbol"/>
              </a:rPr>
              <a:t>J/</a:t>
            </a:r>
            <a:r>
              <a:rPr lang="en-US" dirty="0" smtClean="0">
                <a:sym typeface="Symbol"/>
              </a:rPr>
              <a:t> </a:t>
            </a:r>
            <a:r>
              <a:rPr lang="en-US" sz="3200" dirty="0" smtClean="0">
                <a:sym typeface="Symbol"/>
              </a:rPr>
              <a:t>(</a:t>
            </a:r>
            <a:r>
              <a:rPr lang="en-US" sz="3200" dirty="0" smtClean="0">
                <a:solidFill>
                  <a:srgbClr val="339933"/>
                </a:solidFill>
                <a:sym typeface="Symbol"/>
              </a:rPr>
              <a:t></a:t>
            </a:r>
            <a:r>
              <a:rPr lang="en-US" sz="3200" dirty="0" smtClean="0">
                <a:sym typeface="Symbol"/>
              </a:rPr>
              <a:t>)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</a:t>
            </a:r>
            <a:r>
              <a:rPr lang="en-US" sz="3200" dirty="0" smtClean="0">
                <a:sym typeface="Symbol"/>
              </a:rPr>
              <a:t>(</a:t>
            </a:r>
            <a:r>
              <a:rPr lang="en-US" sz="3200" dirty="0" smtClean="0">
                <a:solidFill>
                  <a:srgbClr val="FF0000"/>
                </a:solidFill>
                <a:sym typeface="Symbol"/>
              </a:rPr>
              <a:t>KK</a:t>
            </a:r>
            <a:r>
              <a:rPr lang="en-US" sz="3200" dirty="0" smtClean="0">
                <a:sym typeface="Symbol"/>
              </a:rPr>
              <a:t>)</a:t>
            </a:r>
            <a:r>
              <a:rPr lang="en-US" sz="3200" baseline="-25000" dirty="0" smtClean="0">
                <a:sym typeface="Symbol"/>
              </a:rPr>
              <a:t> </a:t>
            </a:r>
            <a:r>
              <a:rPr lang="en-US" sz="3200" dirty="0" smtClean="0">
                <a:sym typeface="Symbol"/>
              </a:rPr>
              <a:t> </a:t>
            </a:r>
            <a:r>
              <a:rPr lang="en-US" sz="3200" baseline="-25000" dirty="0" smtClean="0">
                <a:sym typeface="Symbol"/>
              </a:rPr>
              <a:t> 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DA104-E1E2-497D-AD90-D044612ED985}" type="slidenum">
              <a:rPr lang="de-DE" smtClean="0"/>
              <a:pPr/>
              <a:t>14</a:t>
            </a:fld>
            <a:endParaRPr lang="de-D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5787" y="2008015"/>
            <a:ext cx="4606408" cy="298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64747" y="2806168"/>
            <a:ext cx="844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fb</a:t>
            </a:r>
            <a:r>
              <a:rPr lang="en-US" baseline="30000" dirty="0" smtClean="0"/>
              <a:t>-1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2832" y="2233428"/>
            <a:ext cx="407093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experimentally clean signature</a:t>
            </a:r>
          </a:p>
          <a:p>
            <a:pPr marL="233363" indent="-233363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VV final state: angular analysis to separate CP even/odd components</a:t>
            </a:r>
          </a:p>
          <a:p>
            <a:pPr marL="233363" indent="-233363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  <a:sym typeface="Symbol"/>
              </a:rPr>
              <a:t>Non-resonant KK (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s-wave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, CP-odd) component:                                                 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 allows to solve sign ambiguity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  </a:t>
            </a:r>
          </a:p>
          <a:p>
            <a:pPr marL="233363" indent="-233363">
              <a:spcBef>
                <a:spcPts val="1200"/>
              </a:spcBef>
            </a:pPr>
            <a:r>
              <a:rPr lang="en-US" dirty="0" smtClean="0">
                <a:solidFill>
                  <a:srgbClr val="0000FF"/>
                </a:solidFill>
              </a:rPr>
              <a:t>	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96022" y="2038067"/>
            <a:ext cx="4262955" cy="2765162"/>
          </a:xfrm>
          <a:prstGeom prst="rect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71265" y="79065"/>
            <a:ext cx="3917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 smtClean="0">
                <a:solidFill>
                  <a:srgbClr val="0000FF"/>
                </a:solidFill>
              </a:rPr>
              <a:t>arXiv:1304.2600</a:t>
            </a:r>
          </a:p>
          <a:p>
            <a:pPr algn="r"/>
            <a:r>
              <a:rPr lang="en-US" sz="1600" i="1" dirty="0" smtClean="0">
                <a:solidFill>
                  <a:srgbClr val="0000FF"/>
                </a:solidFill>
              </a:rPr>
              <a:t>Phys. Rev. D 87, 112010 (2013) </a:t>
            </a:r>
            <a:endParaRPr lang="en-US" sz="1600" i="1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54566" y="2998193"/>
            <a:ext cx="1267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27600 signal </a:t>
            </a:r>
            <a:r>
              <a:rPr lang="en-US" dirty="0" err="1" smtClean="0">
                <a:solidFill>
                  <a:srgbClr val="FF0000"/>
                </a:solidFill>
              </a:rPr>
              <a:t>evts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184322" name="Object 2"/>
          <p:cNvGraphicFramePr>
            <a:graphicFrameLocks noChangeAspect="1"/>
          </p:cNvGraphicFramePr>
          <p:nvPr/>
        </p:nvGraphicFramePr>
        <p:xfrm>
          <a:off x="618477" y="4380773"/>
          <a:ext cx="1592263" cy="387350"/>
        </p:xfrm>
        <a:graphic>
          <a:graphicData uri="http://schemas.openxmlformats.org/presentationml/2006/ole">
            <p:oleObj spid="_x0000_s189442" name="Formel" r:id="rId4" imgW="990360" imgH="241200" progId="Equation.3">
              <p:embed/>
            </p:oleObj>
          </a:graphicData>
        </a:graphic>
      </p:graphicFrame>
      <p:graphicFrame>
        <p:nvGraphicFramePr>
          <p:cNvPr id="184323" name="Object 3"/>
          <p:cNvGraphicFramePr>
            <a:graphicFrameLocks noChangeAspect="1"/>
          </p:cNvGraphicFramePr>
          <p:nvPr/>
        </p:nvGraphicFramePr>
        <p:xfrm>
          <a:off x="2423512" y="4380773"/>
          <a:ext cx="1408113" cy="387350"/>
        </p:xfrm>
        <a:graphic>
          <a:graphicData uri="http://schemas.openxmlformats.org/presentationml/2006/ole">
            <p:oleObj spid="_x0000_s189443" name="Formel" r:id="rId5" imgW="87624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-9525"/>
            <a:ext cx="4655825" cy="711200"/>
          </a:xfrm>
        </p:spPr>
        <p:txBody>
          <a:bodyPr/>
          <a:lstStyle/>
          <a:p>
            <a:r>
              <a:rPr lang="en-US" dirty="0" smtClean="0"/>
              <a:t>Mixing Phase </a:t>
            </a:r>
            <a:r>
              <a:rPr lang="en-US" dirty="0" smtClean="0">
                <a:sym typeface="Symbol"/>
              </a:rPr>
              <a:t></a:t>
            </a:r>
            <a:r>
              <a:rPr lang="en-US" baseline="-25000" dirty="0" smtClean="0">
                <a:sym typeface="Symbol"/>
              </a:rPr>
              <a:t>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DA104-E1E2-497D-AD90-D044612ED985}" type="slidenum">
              <a:rPr lang="de-DE" smtClean="0"/>
              <a:pPr/>
              <a:t>15</a:t>
            </a:fld>
            <a:endParaRPr lang="de-DE"/>
          </a:p>
        </p:txBody>
      </p:sp>
      <p:pic>
        <p:nvPicPr>
          <p:cNvPr id="525314" name="Picture 2"/>
          <p:cNvPicPr>
            <a:picLocks noChangeAspect="1" noChangeArrowheads="1"/>
          </p:cNvPicPr>
          <p:nvPr/>
        </p:nvPicPr>
        <p:blipFill>
          <a:blip r:embed="rId3" cstate="print"/>
          <a:srcRect b="31973"/>
          <a:stretch>
            <a:fillRect/>
          </a:stretch>
        </p:blipFill>
        <p:spPr bwMode="auto">
          <a:xfrm>
            <a:off x="1730030" y="2442884"/>
            <a:ext cx="6306038" cy="3943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54690" y="1047890"/>
            <a:ext cx="1920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Results from </a:t>
            </a:r>
          </a:p>
          <a:p>
            <a:pPr algn="ctr"/>
            <a:r>
              <a:rPr lang="en-US" dirty="0" err="1" smtClean="0">
                <a:solidFill>
                  <a:srgbClr val="0000FF"/>
                </a:solidFill>
              </a:rPr>
              <a:t>B</a:t>
            </a:r>
            <a:r>
              <a:rPr lang="en-US" baseline="-25000" dirty="0" err="1" smtClean="0">
                <a:solidFill>
                  <a:srgbClr val="0000FF"/>
                </a:solidFill>
              </a:rPr>
              <a:t>s</a:t>
            </a:r>
            <a:r>
              <a:rPr lang="en-US" dirty="0" err="1" smtClean="0">
                <a:solidFill>
                  <a:srgbClr val="0000FF"/>
                </a:solidFill>
                <a:sym typeface="Symbol"/>
              </a:rPr>
              <a:t>J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/</a:t>
            </a:r>
            <a:endParaRPr lang="en-US" dirty="0" smtClean="0">
              <a:solidFill>
                <a:srgbClr val="0000FF"/>
              </a:solidFill>
            </a:endParaRP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&amp; </a:t>
            </a:r>
            <a:r>
              <a:rPr lang="en-US" dirty="0" err="1" smtClean="0">
                <a:solidFill>
                  <a:srgbClr val="0000FF"/>
                </a:solidFill>
              </a:rPr>
              <a:t>B</a:t>
            </a:r>
            <a:r>
              <a:rPr lang="en-US" baseline="-25000" dirty="0" err="1" smtClean="0">
                <a:solidFill>
                  <a:srgbClr val="0000FF"/>
                </a:solidFill>
              </a:rPr>
              <a:t>s</a:t>
            </a:r>
            <a:r>
              <a:rPr lang="en-US" dirty="0" err="1" smtClean="0">
                <a:solidFill>
                  <a:srgbClr val="0000FF"/>
                </a:solidFill>
                <a:sym typeface="Symbol"/>
              </a:rPr>
              <a:t>J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/</a:t>
            </a:r>
          </a:p>
          <a:p>
            <a:pPr algn="ctr"/>
            <a:r>
              <a:rPr lang="en-US" sz="1600" dirty="0" smtClean="0">
                <a:solidFill>
                  <a:srgbClr val="0000FF"/>
                </a:solidFill>
                <a:sym typeface="Symbol"/>
              </a:rPr>
              <a:t>(pure CP odd)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2498130" y="1508750"/>
            <a:ext cx="345645" cy="153620"/>
          </a:xfrm>
          <a:prstGeom prst="rightArrow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13679" t="74405" r="19881"/>
          <a:stretch>
            <a:fillRect/>
          </a:stretch>
        </p:blipFill>
        <p:spPr bwMode="auto">
          <a:xfrm>
            <a:off x="3151015" y="1081675"/>
            <a:ext cx="3917310" cy="138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auto">
          <a:xfrm>
            <a:off x="731500" y="971080"/>
            <a:ext cx="6528850" cy="1382580"/>
          </a:xfrm>
          <a:prstGeom prst="rect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613345" y="6293315"/>
            <a:ext cx="4723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Good agreement with Standard Model.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567590" y="1393535"/>
            <a:ext cx="998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sym typeface="Symbol"/>
              </a:rPr>
              <a:t></a:t>
            </a:r>
            <a:r>
              <a:rPr lang="en-US" baseline="-25000" dirty="0" smtClean="0">
                <a:solidFill>
                  <a:srgbClr val="0000FF"/>
                </a:solidFill>
                <a:sym typeface="Symbol"/>
              </a:rPr>
              <a:t>s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 &gt; 0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260350" y="1739180"/>
            <a:ext cx="17684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600" i="1" dirty="0" smtClean="0">
                <a:solidFill>
                  <a:srgbClr val="0000FF"/>
                </a:solidFill>
              </a:rPr>
              <a:t>PRL 108 (2012)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7337160" y="1201510"/>
            <a:ext cx="1536200" cy="960125"/>
          </a:xfrm>
          <a:prstGeom prst="rect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071265" y="79065"/>
            <a:ext cx="3917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 smtClean="0">
                <a:solidFill>
                  <a:srgbClr val="0000FF"/>
                </a:solidFill>
              </a:rPr>
              <a:t>arXiv:1304.2600</a:t>
            </a:r>
          </a:p>
          <a:p>
            <a:pPr algn="r"/>
            <a:r>
              <a:rPr lang="en-US" sz="1600" i="1" dirty="0" smtClean="0">
                <a:solidFill>
                  <a:srgbClr val="0000FF"/>
                </a:solidFill>
              </a:rPr>
              <a:t>Phys. Rev. D 87, 112010 (2013) </a:t>
            </a:r>
            <a:endParaRPr lang="en-US" sz="1600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CP Violation in Mixing</a:t>
            </a:r>
            <a:endParaRPr lang="en-US" sz="3200" baseline="-25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83A06A-A5D0-44AE-9EBF-55C71A7AC8F7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2232550" y="4389125"/>
          <a:ext cx="5219825" cy="1716776"/>
        </p:xfrm>
        <a:graphic>
          <a:graphicData uri="http://schemas.openxmlformats.org/presentationml/2006/ole">
            <p:oleObj spid="_x0000_s388098" name="Formel" r:id="rId3" imgW="3251160" imgH="1066680" progId="Equation.3">
              <p:embed/>
            </p:oleObj>
          </a:graphicData>
        </a:graphic>
      </p:graphicFrame>
      <p:cxnSp>
        <p:nvCxnSpPr>
          <p:cNvPr id="5" name="Straight Arrow Connector 4"/>
          <p:cNvCxnSpPr/>
          <p:nvPr/>
        </p:nvCxnSpPr>
        <p:spPr bwMode="auto">
          <a:xfrm rot="5400000">
            <a:off x="3188232" y="2966954"/>
            <a:ext cx="461643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3074203" y="3044145"/>
            <a:ext cx="768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sym typeface="Symbol"/>
              </a:rPr>
              <a:t></a:t>
            </a:r>
            <a:r>
              <a:rPr lang="en-US" sz="2400" baseline="30000" dirty="0" smtClean="0">
                <a:solidFill>
                  <a:srgbClr val="0000FF"/>
                </a:solidFill>
                <a:sym typeface="Symbol"/>
              </a:rPr>
              <a:t> </a:t>
            </a:r>
            <a:r>
              <a:rPr lang="en-US" sz="2400" dirty="0" smtClean="0">
                <a:solidFill>
                  <a:srgbClr val="0000FF"/>
                </a:solidFill>
                <a:sym typeface="Symbol"/>
              </a:rPr>
              <a:t>X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78503" y="3044950"/>
            <a:ext cx="768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sym typeface="Symbol"/>
              </a:rPr>
              <a:t></a:t>
            </a:r>
            <a:r>
              <a:rPr lang="en-US" sz="2400" baseline="30000" dirty="0" smtClean="0">
                <a:solidFill>
                  <a:srgbClr val="FF0000"/>
                </a:solidFill>
                <a:sym typeface="Symbol"/>
              </a:rPr>
              <a:t>+ 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X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0890" y="2313058"/>
            <a:ext cx="499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B</a:t>
            </a:r>
            <a:r>
              <a:rPr lang="en-US" sz="2400" baseline="30000" dirty="0" smtClean="0">
                <a:solidFill>
                  <a:srgbClr val="FF0000"/>
                </a:solidFill>
              </a:rPr>
              <a:t>0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2690154" y="2580305"/>
            <a:ext cx="46086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0" name="Group 9"/>
          <p:cNvGrpSpPr/>
          <p:nvPr/>
        </p:nvGrpSpPr>
        <p:grpSpPr>
          <a:xfrm>
            <a:off x="3151014" y="2313058"/>
            <a:ext cx="499264" cy="461665"/>
            <a:chOff x="2536535" y="1700775"/>
            <a:chExt cx="499264" cy="461665"/>
          </a:xfrm>
        </p:grpSpPr>
        <p:sp>
          <p:nvSpPr>
            <p:cNvPr id="11" name="TextBox 10"/>
            <p:cNvSpPr txBox="1"/>
            <p:nvPr/>
          </p:nvSpPr>
          <p:spPr>
            <a:xfrm>
              <a:off x="2536535" y="1700775"/>
              <a:ext cx="4992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00FF"/>
                  </a:solidFill>
                </a:rPr>
                <a:t>B</a:t>
              </a:r>
              <a:r>
                <a:rPr lang="en-US" sz="2400" baseline="30000" dirty="0" smtClean="0">
                  <a:solidFill>
                    <a:srgbClr val="0000FF"/>
                  </a:solidFill>
                </a:rPr>
                <a:t>0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 bwMode="auto">
            <a:xfrm>
              <a:off x="2651750" y="1777585"/>
              <a:ext cx="192025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3" name="TextBox 12"/>
          <p:cNvSpPr txBox="1"/>
          <p:nvPr/>
        </p:nvSpPr>
        <p:spPr>
          <a:xfrm>
            <a:off x="5570528" y="2311448"/>
            <a:ext cx="499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B</a:t>
            </a:r>
            <a:r>
              <a:rPr lang="en-US" sz="2400" baseline="30000" dirty="0" smtClean="0">
                <a:solidFill>
                  <a:srgbClr val="FF0000"/>
                </a:solidFill>
              </a:rPr>
              <a:t>0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5071262" y="2580305"/>
            <a:ext cx="46086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5" name="Group 14"/>
          <p:cNvGrpSpPr/>
          <p:nvPr/>
        </p:nvGrpSpPr>
        <p:grpSpPr>
          <a:xfrm>
            <a:off x="4610403" y="2312253"/>
            <a:ext cx="499264" cy="461665"/>
            <a:chOff x="2536535" y="1700775"/>
            <a:chExt cx="499264" cy="461665"/>
          </a:xfrm>
        </p:grpSpPr>
        <p:sp>
          <p:nvSpPr>
            <p:cNvPr id="16" name="TextBox 15"/>
            <p:cNvSpPr txBox="1"/>
            <p:nvPr/>
          </p:nvSpPr>
          <p:spPr>
            <a:xfrm>
              <a:off x="2536535" y="1700775"/>
              <a:ext cx="4992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00FF"/>
                  </a:solidFill>
                </a:rPr>
                <a:t>B</a:t>
              </a:r>
              <a:r>
                <a:rPr lang="en-US" sz="2400" baseline="30000" dirty="0" smtClean="0">
                  <a:solidFill>
                    <a:srgbClr val="0000FF"/>
                  </a:solidFill>
                </a:rPr>
                <a:t>0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 bwMode="auto">
            <a:xfrm>
              <a:off x="2651750" y="1777585"/>
              <a:ext cx="192025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8" name="Straight Connector 17"/>
          <p:cNvCxnSpPr/>
          <p:nvPr/>
        </p:nvCxnSpPr>
        <p:spPr bwMode="auto">
          <a:xfrm rot="5400000">
            <a:off x="3707886" y="2795318"/>
            <a:ext cx="1036935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3880708" y="3274575"/>
            <a:ext cx="691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CP</a:t>
            </a:r>
            <a:endParaRPr lang="en-US" sz="2400" dirty="0"/>
          </a:p>
        </p:txBody>
      </p:sp>
      <p:cxnSp>
        <p:nvCxnSpPr>
          <p:cNvPr id="20" name="Straight Arrow Connector 19"/>
          <p:cNvCxnSpPr/>
          <p:nvPr/>
        </p:nvCxnSpPr>
        <p:spPr bwMode="auto">
          <a:xfrm rot="5400000">
            <a:off x="5530937" y="2967738"/>
            <a:ext cx="461643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flipV="1">
            <a:off x="3957518" y="3390595"/>
            <a:ext cx="460860" cy="23043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1307575" y="6254910"/>
            <a:ext cx="76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The D0 experiment observed significant deviations from zero.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229298" y="1011095"/>
            <a:ext cx="499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B</a:t>
            </a:r>
            <a:r>
              <a:rPr lang="en-US" sz="2400" baseline="30000" dirty="0" smtClean="0">
                <a:solidFill>
                  <a:srgbClr val="FF0000"/>
                </a:solidFill>
              </a:rPr>
              <a:t>0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 bwMode="auto">
          <a:xfrm>
            <a:off x="2728562" y="1278342"/>
            <a:ext cx="46086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30" name="Group 29"/>
          <p:cNvGrpSpPr/>
          <p:nvPr/>
        </p:nvGrpSpPr>
        <p:grpSpPr>
          <a:xfrm>
            <a:off x="3189422" y="1011095"/>
            <a:ext cx="499264" cy="461665"/>
            <a:chOff x="2536535" y="1700775"/>
            <a:chExt cx="499264" cy="461665"/>
          </a:xfrm>
        </p:grpSpPr>
        <p:sp>
          <p:nvSpPr>
            <p:cNvPr id="31" name="TextBox 30"/>
            <p:cNvSpPr txBox="1"/>
            <p:nvPr/>
          </p:nvSpPr>
          <p:spPr>
            <a:xfrm>
              <a:off x="2536535" y="1700775"/>
              <a:ext cx="4992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00FF"/>
                  </a:solidFill>
                </a:rPr>
                <a:t>B</a:t>
              </a:r>
              <a:r>
                <a:rPr lang="en-US" sz="2400" baseline="30000" dirty="0" smtClean="0">
                  <a:solidFill>
                    <a:srgbClr val="0000FF"/>
                  </a:solidFill>
                </a:rPr>
                <a:t>0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 bwMode="auto">
            <a:xfrm>
              <a:off x="2651750" y="1777585"/>
              <a:ext cx="192025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3" name="TextBox 32"/>
          <p:cNvSpPr txBox="1"/>
          <p:nvPr/>
        </p:nvSpPr>
        <p:spPr>
          <a:xfrm>
            <a:off x="5608936" y="1009485"/>
            <a:ext cx="499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B</a:t>
            </a:r>
            <a:r>
              <a:rPr lang="en-US" sz="2400" baseline="30000" dirty="0" smtClean="0">
                <a:solidFill>
                  <a:srgbClr val="FF0000"/>
                </a:solidFill>
              </a:rPr>
              <a:t>0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 bwMode="auto">
          <a:xfrm>
            <a:off x="5109670" y="1278342"/>
            <a:ext cx="46086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35" name="Group 34"/>
          <p:cNvGrpSpPr/>
          <p:nvPr/>
        </p:nvGrpSpPr>
        <p:grpSpPr>
          <a:xfrm>
            <a:off x="4648811" y="1010290"/>
            <a:ext cx="499264" cy="461665"/>
            <a:chOff x="2536535" y="1700775"/>
            <a:chExt cx="499264" cy="461665"/>
          </a:xfrm>
        </p:grpSpPr>
        <p:sp>
          <p:nvSpPr>
            <p:cNvPr id="36" name="TextBox 35"/>
            <p:cNvSpPr txBox="1"/>
            <p:nvPr/>
          </p:nvSpPr>
          <p:spPr>
            <a:xfrm>
              <a:off x="2536535" y="1700775"/>
              <a:ext cx="4992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00FF"/>
                  </a:solidFill>
                </a:rPr>
                <a:t>B</a:t>
              </a:r>
              <a:r>
                <a:rPr lang="en-US" sz="2400" baseline="30000" dirty="0" smtClean="0">
                  <a:solidFill>
                    <a:srgbClr val="0000FF"/>
                  </a:solidFill>
                </a:rPr>
                <a:t>0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 bwMode="auto">
            <a:xfrm>
              <a:off x="2651750" y="1777585"/>
              <a:ext cx="192025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8" name="TextBox 37"/>
          <p:cNvSpPr txBox="1"/>
          <p:nvPr/>
        </p:nvSpPr>
        <p:spPr>
          <a:xfrm>
            <a:off x="1806840" y="985530"/>
            <a:ext cx="2304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P(              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803900" y="971080"/>
            <a:ext cx="2688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Symbol"/>
              </a:rPr>
              <a:t>  </a:t>
            </a:r>
            <a:r>
              <a:rPr lang="en-US" sz="2800" dirty="0" smtClean="0"/>
              <a:t>P(              )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1614815" y="894270"/>
            <a:ext cx="5107865" cy="768100"/>
          </a:xfrm>
          <a:prstGeom prst="rect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2114080" y="3912205"/>
            <a:ext cx="4416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Semi-</a:t>
            </a:r>
            <a:r>
              <a:rPr lang="en-US" sz="2000" dirty="0" err="1" smtClean="0"/>
              <a:t>leptonic</a:t>
            </a:r>
            <a:r>
              <a:rPr lang="en-US" sz="2000" dirty="0" smtClean="0"/>
              <a:t> asymmetry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1922055" y="3889860"/>
            <a:ext cx="5952775" cy="2189085"/>
          </a:xfrm>
          <a:prstGeom prst="rect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21625" y="5272440"/>
            <a:ext cx="2176395" cy="7296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4" name="TextBox 43"/>
          <p:cNvSpPr txBox="1"/>
          <p:nvPr/>
        </p:nvSpPr>
        <p:spPr>
          <a:xfrm>
            <a:off x="7836425" y="5486810"/>
            <a:ext cx="576075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600" y="-9525"/>
            <a:ext cx="8035925" cy="711200"/>
          </a:xfrm>
        </p:spPr>
        <p:txBody>
          <a:bodyPr/>
          <a:lstStyle/>
          <a:p>
            <a:r>
              <a:rPr lang="en-US" dirty="0" smtClean="0"/>
              <a:t>CP Violation in B</a:t>
            </a:r>
            <a:r>
              <a:rPr lang="en-US" baseline="-25000" dirty="0" smtClean="0"/>
              <a:t>s</a:t>
            </a:r>
            <a:r>
              <a:rPr lang="en-US" dirty="0" smtClean="0"/>
              <a:t> Mixing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DA104-E1E2-497D-AD90-D044612ED985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23" name="TextBox 22"/>
          <p:cNvSpPr txBox="1"/>
          <p:nvPr/>
        </p:nvSpPr>
        <p:spPr>
          <a:xfrm>
            <a:off x="5455315" y="5848515"/>
            <a:ext cx="3456450" cy="369332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sym typeface="Symbol"/>
              </a:rPr>
              <a:t>consistent with Standard Model 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7020" y="1470345"/>
            <a:ext cx="44549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0000"/>
                </a:solidFill>
              </a:rPr>
              <a:t>Problem at LHC:</a:t>
            </a:r>
            <a:r>
              <a:rPr lang="en-US" dirty="0" smtClean="0"/>
              <a:t> 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Unknown production asymmetry O(1%)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solidFill>
                  <a:srgbClr val="0000FF"/>
                </a:solidFill>
                <a:sym typeface="Symbol"/>
              </a:rPr>
              <a:t>  Use quickly oscillating B</a:t>
            </a:r>
            <a:r>
              <a:rPr lang="en-US" baseline="-25000" dirty="0" smtClean="0">
                <a:solidFill>
                  <a:srgbClr val="0000FF"/>
                </a:solidFill>
                <a:sym typeface="Symbol"/>
              </a:rPr>
              <a:t>s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 mesons, untagged and time integrated analysis.</a:t>
            </a:r>
            <a:endParaRPr lang="en-US" dirty="0" smtClean="0">
              <a:solidFill>
                <a:srgbClr val="0000FF"/>
              </a:solidFill>
            </a:endParaRPr>
          </a:p>
        </p:txBody>
      </p:sp>
      <p:pic>
        <p:nvPicPr>
          <p:cNvPr id="1157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2632" y="3325674"/>
            <a:ext cx="2927648" cy="1025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095" y="4763747"/>
            <a:ext cx="3072400" cy="662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27"/>
          <p:cNvSpPr/>
          <p:nvPr/>
        </p:nvSpPr>
        <p:spPr bwMode="auto">
          <a:xfrm>
            <a:off x="616285" y="4734770"/>
            <a:ext cx="3264425" cy="1154131"/>
          </a:xfrm>
          <a:prstGeom prst="rect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pic>
        <p:nvPicPr>
          <p:cNvPr id="3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278320"/>
            <a:ext cx="4316631" cy="4109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0530" y="5433151"/>
            <a:ext cx="3163175" cy="345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35"/>
          <p:cNvSpPr/>
          <p:nvPr/>
        </p:nvSpPr>
        <p:spPr bwMode="auto">
          <a:xfrm>
            <a:off x="5493720" y="5356341"/>
            <a:ext cx="3418045" cy="953034"/>
          </a:xfrm>
          <a:prstGeom prst="rect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6658120" y="126170"/>
            <a:ext cx="24456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i="1" dirty="0" smtClean="0">
                <a:solidFill>
                  <a:srgbClr val="0000FF"/>
                </a:solidFill>
              </a:rPr>
              <a:t>LHCb-PAPER-2013-033</a:t>
            </a:r>
          </a:p>
          <a:p>
            <a:pPr algn="r"/>
            <a:r>
              <a:rPr lang="en-US" sz="1600" i="1" dirty="0" smtClean="0">
                <a:solidFill>
                  <a:srgbClr val="0000FF"/>
                </a:solidFill>
              </a:rPr>
              <a:t>arXiv:1308.1048</a:t>
            </a:r>
            <a:endParaRPr lang="en-US" sz="1600" i="1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8310" y="5466447"/>
            <a:ext cx="2803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(untagged + t integrated)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7880" y="6194160"/>
            <a:ext cx="460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Analysis for B</a:t>
            </a:r>
            <a:r>
              <a:rPr lang="en-US" baseline="30000" dirty="0" smtClean="0">
                <a:solidFill>
                  <a:srgbClr val="0000FF"/>
                </a:solidFill>
              </a:rPr>
              <a:t>0</a:t>
            </a:r>
            <a:r>
              <a:rPr lang="en-US" dirty="0" smtClean="0">
                <a:solidFill>
                  <a:srgbClr val="0000FF"/>
                </a:solidFill>
              </a:rPr>
              <a:t> is on-going – results soon!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New Physics </a:t>
            </a:r>
            <a:r>
              <a:rPr lang="en-US" dirty="0" smtClean="0"/>
              <a:t>in B</a:t>
            </a:r>
            <a:r>
              <a:rPr lang="en-US" baseline="-25000" dirty="0" smtClean="0"/>
              <a:t>S</a:t>
            </a:r>
            <a:r>
              <a:rPr lang="en-US" dirty="0" smtClean="0"/>
              <a:t> Mixing?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DA104-E1E2-497D-AD90-D044612ED985}" type="slidenum">
              <a:rPr lang="de-DE" smtClean="0"/>
              <a:pPr/>
              <a:t>18</a:t>
            </a:fld>
            <a:endParaRPr lang="de-DE"/>
          </a:p>
        </p:txBody>
      </p:sp>
      <p:grpSp>
        <p:nvGrpSpPr>
          <p:cNvPr id="4" name="Group 38"/>
          <p:cNvGrpSpPr/>
          <p:nvPr/>
        </p:nvGrpSpPr>
        <p:grpSpPr>
          <a:xfrm>
            <a:off x="749585" y="1739180"/>
            <a:ext cx="2819401" cy="839788"/>
            <a:chOff x="838200" y="1636712"/>
            <a:chExt cx="2819401" cy="839788"/>
          </a:xfrm>
        </p:grpSpPr>
        <p:grpSp>
          <p:nvGrpSpPr>
            <p:cNvPr id="5" name="Group 11"/>
            <p:cNvGrpSpPr/>
            <p:nvPr/>
          </p:nvGrpSpPr>
          <p:grpSpPr>
            <a:xfrm>
              <a:off x="838200" y="2474912"/>
              <a:ext cx="2819400" cy="1588"/>
              <a:chOff x="838200" y="2286000"/>
              <a:chExt cx="2819400" cy="1588"/>
            </a:xfrm>
          </p:grpSpPr>
          <p:cxnSp>
            <p:nvCxnSpPr>
              <p:cNvPr id="12" name="Straight Arrow Connector 11"/>
              <p:cNvCxnSpPr/>
              <p:nvPr/>
            </p:nvCxnSpPr>
            <p:spPr bwMode="auto">
              <a:xfrm>
                <a:off x="838200" y="2286000"/>
                <a:ext cx="838200" cy="1588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13" name="Straight Arrow Connector 12"/>
              <p:cNvCxnSpPr/>
              <p:nvPr/>
            </p:nvCxnSpPr>
            <p:spPr bwMode="auto">
              <a:xfrm>
                <a:off x="1600200" y="2286000"/>
                <a:ext cx="1409700" cy="1588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14" name="Straight Arrow Connector 13"/>
              <p:cNvCxnSpPr/>
              <p:nvPr/>
            </p:nvCxnSpPr>
            <p:spPr bwMode="auto">
              <a:xfrm>
                <a:off x="2971800" y="2286000"/>
                <a:ext cx="685800" cy="1588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lg" len="med"/>
              </a:ln>
              <a:effectLst/>
            </p:spPr>
          </p:cxnSp>
        </p:grpSp>
        <p:grpSp>
          <p:nvGrpSpPr>
            <p:cNvPr id="6" name="Group 15"/>
            <p:cNvGrpSpPr/>
            <p:nvPr/>
          </p:nvGrpSpPr>
          <p:grpSpPr>
            <a:xfrm rot="10800000">
              <a:off x="838201" y="1636712"/>
              <a:ext cx="2819400" cy="1588"/>
              <a:chOff x="838200" y="2286000"/>
              <a:chExt cx="2819400" cy="1588"/>
            </a:xfrm>
          </p:grpSpPr>
          <p:cxnSp>
            <p:nvCxnSpPr>
              <p:cNvPr id="9" name="Straight Arrow Connector 8"/>
              <p:cNvCxnSpPr/>
              <p:nvPr/>
            </p:nvCxnSpPr>
            <p:spPr bwMode="auto">
              <a:xfrm>
                <a:off x="838200" y="2286000"/>
                <a:ext cx="838200" cy="1588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10" name="Straight Arrow Connector 9"/>
              <p:cNvCxnSpPr/>
              <p:nvPr/>
            </p:nvCxnSpPr>
            <p:spPr bwMode="auto">
              <a:xfrm>
                <a:off x="1600200" y="2286000"/>
                <a:ext cx="1409700" cy="1588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11" name="Straight Arrow Connector 10"/>
              <p:cNvCxnSpPr/>
              <p:nvPr/>
            </p:nvCxnSpPr>
            <p:spPr bwMode="auto">
              <a:xfrm>
                <a:off x="2971800" y="2286000"/>
                <a:ext cx="685800" cy="1588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lg" len="med"/>
              </a:ln>
              <a:effectLst/>
            </p:spPr>
          </p:cxnSp>
        </p:grpSp>
        <p:cxnSp>
          <p:nvCxnSpPr>
            <p:cNvPr id="7" name="Straight Connector 6"/>
            <p:cNvCxnSpPr/>
            <p:nvPr/>
          </p:nvCxnSpPr>
          <p:spPr bwMode="auto">
            <a:xfrm rot="5400000">
              <a:off x="1371600" y="2057400"/>
              <a:ext cx="8382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33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rot="5400000">
              <a:off x="2286000" y="2057400"/>
              <a:ext cx="8382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33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5" name="TextBox 14"/>
          <p:cNvSpPr txBox="1"/>
          <p:nvPr/>
        </p:nvSpPr>
        <p:spPr>
          <a:xfrm>
            <a:off x="901985" y="2262500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83185" y="2262500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q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78285" y="2197968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u, c, 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01985" y="1740768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q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978185" y="1855068"/>
            <a:ext cx="1524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2845085" y="1752436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2921285" y="1816968"/>
            <a:ext cx="1524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1702085" y="1752436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2" cstate="print"/>
          <a:srcRect t="20870" r="49450" b="67148"/>
          <a:stretch>
            <a:fillRect/>
          </a:stretch>
        </p:blipFill>
        <p:spPr bwMode="auto">
          <a:xfrm>
            <a:off x="1845245" y="4312315"/>
            <a:ext cx="2302340" cy="499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2" cstate="print"/>
          <a:srcRect r="1821" b="87517"/>
          <a:stretch>
            <a:fillRect/>
          </a:stretch>
        </p:blipFill>
        <p:spPr bwMode="auto">
          <a:xfrm>
            <a:off x="423040" y="3312565"/>
            <a:ext cx="3802095" cy="442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le 30"/>
          <p:cNvSpPr/>
          <p:nvPr/>
        </p:nvSpPr>
        <p:spPr bwMode="auto">
          <a:xfrm>
            <a:off x="461445" y="3350970"/>
            <a:ext cx="3840500" cy="460860"/>
          </a:xfrm>
          <a:prstGeom prst="rect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 bwMode="auto">
          <a:xfrm>
            <a:off x="3880710" y="3350970"/>
            <a:ext cx="460860" cy="460860"/>
          </a:xfrm>
          <a:prstGeom prst="ellipse">
            <a:avLst/>
          </a:prstGeom>
          <a:solidFill>
            <a:srgbClr val="FF0000">
              <a:alpha val="2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>
            <a:stCxn id="32" idx="3"/>
          </p:cNvCxnSpPr>
          <p:nvPr/>
        </p:nvCxnSpPr>
        <p:spPr bwMode="auto">
          <a:xfrm rot="5400000">
            <a:off x="3343040" y="3782744"/>
            <a:ext cx="643566" cy="56675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6" name="Picture 4" descr="http://ckmfitter.in2p3.fr/www/results/plots_fpcp13/png/NPmix_ReImDeltas_FPCP13.png"/>
          <p:cNvPicPr>
            <a:picLocks noChangeAspect="1" noChangeArrowheads="1"/>
          </p:cNvPicPr>
          <p:nvPr/>
        </p:nvPicPr>
        <p:blipFill>
          <a:blip r:embed="rId3" cstate="print"/>
          <a:srcRect t="7975" r="2695"/>
          <a:stretch>
            <a:fillRect/>
          </a:stretch>
        </p:blipFill>
        <p:spPr bwMode="auto">
          <a:xfrm>
            <a:off x="4418379" y="1470346"/>
            <a:ext cx="4474829" cy="4224550"/>
          </a:xfrm>
          <a:prstGeom prst="rect">
            <a:avLst/>
          </a:prstGeom>
          <a:noFill/>
        </p:spPr>
      </p:pic>
      <p:sp>
        <p:nvSpPr>
          <p:cNvPr id="37" name="TextBox 36"/>
          <p:cNvSpPr txBox="1"/>
          <p:nvPr/>
        </p:nvSpPr>
        <p:spPr>
          <a:xfrm>
            <a:off x="4994455" y="5716704"/>
            <a:ext cx="3917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Agreement with Standard Model, but still room for New Physics (10-20%)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4994455" y="5694895"/>
            <a:ext cx="3955715" cy="691290"/>
          </a:xfrm>
          <a:prstGeom prst="rect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01070" y="5272440"/>
            <a:ext cx="31983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i="1" dirty="0" smtClean="0">
                <a:solidFill>
                  <a:srgbClr val="0000FF"/>
                </a:solidFill>
              </a:rPr>
              <a:t>A. Lenz , U. </a:t>
            </a:r>
            <a:r>
              <a:rPr lang="de-DE" sz="1600" i="1" dirty="0" err="1" smtClean="0">
                <a:solidFill>
                  <a:srgbClr val="0000FF"/>
                </a:solidFill>
              </a:rPr>
              <a:t>Nierste</a:t>
            </a:r>
            <a:r>
              <a:rPr lang="de-DE" sz="1600" i="1" dirty="0" smtClean="0">
                <a:solidFill>
                  <a:srgbClr val="0000FF"/>
                </a:solidFill>
              </a:rPr>
              <a:t> &amp; CKM Fitter</a:t>
            </a:r>
            <a:endParaRPr lang="en-US" sz="1600" i="1" dirty="0">
              <a:solidFill>
                <a:srgbClr val="0000FF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876300" y="1163105"/>
            <a:ext cx="1881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</a:rPr>
              <a:t>ckmfitter.in2p3.fr</a:t>
            </a:r>
            <a:endParaRPr lang="en-US" i="1" dirty="0">
              <a:solidFill>
                <a:srgbClr val="0000FF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4345720" y="1047890"/>
            <a:ext cx="4719665" cy="4709683"/>
            <a:chOff x="3727090" y="1047890"/>
            <a:chExt cx="4719665" cy="4709683"/>
          </a:xfrm>
        </p:grpSpPr>
        <p:pic>
          <p:nvPicPr>
            <p:cNvPr id="39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27090" y="1047890"/>
              <a:ext cx="4719665" cy="47096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TextBox 39"/>
            <p:cNvSpPr txBox="1"/>
            <p:nvPr/>
          </p:nvSpPr>
          <p:spPr>
            <a:xfrm>
              <a:off x="6492250" y="1547155"/>
              <a:ext cx="16898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 smtClean="0"/>
                <a:t>FPCP 2010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715" y="4158695"/>
            <a:ext cx="2959239" cy="2381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Charm Mixing and CPV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DA104-E1E2-497D-AD90-D044612ED985}" type="slidenum">
              <a:rPr lang="de-DE" smtClean="0"/>
              <a:pPr/>
              <a:t>19</a:t>
            </a:fld>
            <a:endParaRPr lang="de-DE"/>
          </a:p>
        </p:txBody>
      </p:sp>
      <p:grpSp>
        <p:nvGrpSpPr>
          <p:cNvPr id="4" name="Group 8"/>
          <p:cNvGrpSpPr/>
          <p:nvPr/>
        </p:nvGrpSpPr>
        <p:grpSpPr>
          <a:xfrm>
            <a:off x="698651" y="1163105"/>
            <a:ext cx="3450894" cy="3339163"/>
            <a:chOff x="1236321" y="2662972"/>
            <a:chExt cx="3450894" cy="3339163"/>
          </a:xfrm>
        </p:grpSpPr>
        <p:pic>
          <p:nvPicPr>
            <p:cNvPr id="5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36321" y="2818110"/>
              <a:ext cx="3450894" cy="3184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 bwMode="auto">
            <a:xfrm>
              <a:off x="1620371" y="3163755"/>
              <a:ext cx="844910" cy="1113745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endParaRPr>
            </a:p>
          </p:txBody>
        </p:sp>
        <p:graphicFrame>
          <p:nvGraphicFramePr>
            <p:cNvPr id="77826" name="Object 2"/>
            <p:cNvGraphicFramePr>
              <a:graphicFrameLocks noChangeAspect="1"/>
            </p:cNvGraphicFramePr>
            <p:nvPr/>
          </p:nvGraphicFramePr>
          <p:xfrm>
            <a:off x="1883650" y="2662972"/>
            <a:ext cx="2420938" cy="458788"/>
          </p:xfrm>
          <a:graphic>
            <a:graphicData uri="http://schemas.openxmlformats.org/presentationml/2006/ole">
              <p:oleObj spid="_x0000_s450562" name="Formel" r:id="rId5" imgW="1282680" imgH="241200" progId="Equation.3">
                <p:embed/>
              </p:oleObj>
            </a:graphicData>
          </a:graphic>
        </p:graphicFrame>
        <p:sp>
          <p:nvSpPr>
            <p:cNvPr id="8" name="Rectangle 7"/>
            <p:cNvSpPr/>
            <p:nvPr/>
          </p:nvSpPr>
          <p:spPr bwMode="auto">
            <a:xfrm>
              <a:off x="2920585" y="3236975"/>
              <a:ext cx="1228960" cy="1113745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956050" y="1009485"/>
            <a:ext cx="34948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0988" indent="-280988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Mixing and CPV</a:t>
            </a:r>
          </a:p>
          <a:p>
            <a:pPr marL="280988" indent="-280988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Direct CPV 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4917645" y="1009485"/>
            <a:ext cx="3686880" cy="883315"/>
          </a:xfrm>
          <a:prstGeom prst="rect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 bwMode="auto">
          <a:xfrm>
            <a:off x="347450" y="971080"/>
            <a:ext cx="4070930" cy="5530320"/>
          </a:xfrm>
          <a:prstGeom prst="rect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345980" y="4811580"/>
            <a:ext cx="111374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Tagging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4956050" y="2084824"/>
            <a:ext cx="3725285" cy="4416576"/>
            <a:chOff x="4956050" y="2315255"/>
            <a:chExt cx="3725285" cy="4217631"/>
          </a:xfrm>
        </p:grpSpPr>
        <p:grpSp>
          <p:nvGrpSpPr>
            <p:cNvPr id="12" name="Group 11"/>
            <p:cNvGrpSpPr/>
            <p:nvPr/>
          </p:nvGrpSpPr>
          <p:grpSpPr>
            <a:xfrm>
              <a:off x="5186480" y="4448288"/>
              <a:ext cx="3302830" cy="1497797"/>
              <a:chOff x="2533893" y="3662790"/>
              <a:chExt cx="4050822" cy="1963738"/>
            </a:xfrm>
          </p:grpSpPr>
          <p:graphicFrame>
            <p:nvGraphicFramePr>
              <p:cNvPr id="13" name="Object 7"/>
              <p:cNvGraphicFramePr>
                <a:graphicFrameLocks noChangeAspect="1"/>
              </p:cNvGraphicFramePr>
              <p:nvPr/>
            </p:nvGraphicFramePr>
            <p:xfrm>
              <a:off x="3343039" y="3662790"/>
              <a:ext cx="3241676" cy="1963738"/>
            </p:xfrm>
            <a:graphic>
              <a:graphicData uri="http://schemas.openxmlformats.org/presentationml/2006/ole">
                <p:oleObj spid="_x0000_s450563" name="Formel" r:id="rId6" imgW="1269720" imgH="711000" progId="Equation.3">
                  <p:embed/>
                </p:oleObj>
              </a:graphicData>
            </a:graphic>
          </p:graphicFrame>
          <p:graphicFrame>
            <p:nvGraphicFramePr>
              <p:cNvPr id="14" name="Object 8"/>
              <p:cNvGraphicFramePr>
                <a:graphicFrameLocks noChangeAspect="1"/>
              </p:cNvGraphicFramePr>
              <p:nvPr/>
            </p:nvGraphicFramePr>
            <p:xfrm>
              <a:off x="2533893" y="4436286"/>
              <a:ext cx="831850" cy="565150"/>
            </p:xfrm>
            <a:graphic>
              <a:graphicData uri="http://schemas.openxmlformats.org/presentationml/2006/ole">
                <p:oleObj spid="_x0000_s450564" name="Formel" r:id="rId7" imgW="342720" imgH="215640" progId="Equation.3">
                  <p:embed/>
                </p:oleObj>
              </a:graphicData>
            </a:graphic>
          </p:graphicFrame>
          <p:sp>
            <p:nvSpPr>
              <p:cNvPr id="18" name="Rectangle 17"/>
              <p:cNvSpPr/>
              <p:nvPr/>
            </p:nvSpPr>
            <p:spPr bwMode="auto">
              <a:xfrm>
                <a:off x="3935448" y="3683170"/>
                <a:ext cx="1613010" cy="1222097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</a:endParaRPr>
              </a:p>
            </p:txBody>
          </p:sp>
        </p:grpSp>
        <p:sp>
          <p:nvSpPr>
            <p:cNvPr id="19" name="Rectangle 18"/>
            <p:cNvSpPr/>
            <p:nvPr/>
          </p:nvSpPr>
          <p:spPr bwMode="auto">
            <a:xfrm>
              <a:off x="4956050" y="2315255"/>
              <a:ext cx="3725285" cy="4217631"/>
            </a:xfrm>
            <a:prstGeom prst="rect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071265" y="2442237"/>
              <a:ext cx="3571666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5425" indent="-225425">
                <a:buFont typeface="Arial" pitchFamily="34" charset="0"/>
                <a:buChar char="•"/>
              </a:pPr>
              <a:r>
                <a:rPr lang="en-US" dirty="0" smtClean="0">
                  <a:solidFill>
                    <a:srgbClr val="0000FF"/>
                  </a:solidFill>
                </a:rPr>
                <a:t>FCNC processes strongly GIM suppressed (d-type quarks)         </a:t>
              </a:r>
              <a:r>
                <a:rPr lang="en-US" dirty="0" smtClean="0">
                  <a:solidFill>
                    <a:srgbClr val="0000FF"/>
                  </a:solidFill>
                  <a:sym typeface="Symbol"/>
                </a:rPr>
                <a:t> very slow mixing</a:t>
              </a:r>
              <a:endParaRPr lang="en-US" dirty="0" smtClean="0">
                <a:solidFill>
                  <a:srgbClr val="0000FF"/>
                </a:solidFill>
              </a:endParaRPr>
            </a:p>
            <a:p>
              <a:pPr marL="225425" indent="-225425">
                <a:spcBef>
                  <a:spcPts val="600"/>
                </a:spcBef>
              </a:pPr>
              <a:endParaRPr lang="en-US" dirty="0" smtClean="0">
                <a:solidFill>
                  <a:srgbClr val="0000FF"/>
                </a:solidFill>
              </a:endParaRPr>
            </a:p>
            <a:p>
              <a:pPr marL="225425" indent="-225425">
                <a:spcBef>
                  <a:spcPts val="1200"/>
                </a:spcBef>
                <a:buFont typeface="Arial" pitchFamily="34" charset="0"/>
                <a:buChar char="•"/>
              </a:pPr>
              <a:r>
                <a:rPr lang="en-US" dirty="0" smtClean="0">
                  <a:solidFill>
                    <a:srgbClr val="0000FF"/>
                  </a:solidFill>
                </a:rPr>
                <a:t>Expect tiny CPV ~ O(10</a:t>
              </a:r>
              <a:r>
                <a:rPr lang="en-US" baseline="30000" dirty="0" smtClean="0">
                  <a:solidFill>
                    <a:srgbClr val="0000FF"/>
                  </a:solidFill>
                </a:rPr>
                <a:t>-3</a:t>
              </a:r>
              <a:r>
                <a:rPr lang="en-US" dirty="0" smtClean="0">
                  <a:solidFill>
                    <a:srgbClr val="0000FF"/>
                  </a:solidFill>
                </a:rPr>
                <a:t>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for </a:t>
            </a:r>
            <a:r>
              <a:rPr lang="en-US" i="1" dirty="0" smtClean="0"/>
              <a:t>New</a:t>
            </a:r>
            <a:r>
              <a:rPr lang="en-US" dirty="0" smtClean="0"/>
              <a:t> </a:t>
            </a:r>
            <a:r>
              <a:rPr lang="en-US" i="1" dirty="0" smtClean="0"/>
              <a:t>Physics </a:t>
            </a:r>
            <a:endParaRPr lang="en-US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DA104-E1E2-497D-AD90-D044612ED98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9512" y="5978448"/>
            <a:ext cx="4238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Direct  searches  at LHC 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 4…5 </a:t>
            </a:r>
            <a:r>
              <a:rPr lang="en-US" dirty="0" err="1" smtClean="0">
                <a:solidFill>
                  <a:srgbClr val="0000FF"/>
                </a:solidFill>
                <a:sym typeface="Symbol"/>
              </a:rPr>
              <a:t>TeV</a:t>
            </a:r>
            <a:endParaRPr lang="en-US" dirty="0" smtClean="0">
              <a:solidFill>
                <a:srgbClr val="0000FF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79512" y="5963730"/>
            <a:ext cx="4032448" cy="384050"/>
          </a:xfrm>
          <a:prstGeom prst="rect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33595" y="1124700"/>
            <a:ext cx="4454979" cy="46166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Precision Experiments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36296" y="1844824"/>
            <a:ext cx="1766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New particles in quantum loops</a:t>
            </a:r>
          </a:p>
        </p:txBody>
      </p:sp>
      <p:cxnSp>
        <p:nvCxnSpPr>
          <p:cNvPr id="21" name="Straight Arrow Connector 20"/>
          <p:cNvCxnSpPr>
            <a:stCxn id="13" idx="1"/>
          </p:cNvCxnSpPr>
          <p:nvPr/>
        </p:nvCxnSpPr>
        <p:spPr bwMode="auto">
          <a:xfrm flipH="1">
            <a:off x="6813856" y="2306489"/>
            <a:ext cx="422440" cy="34483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33CC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Rectangle 24"/>
          <p:cNvSpPr/>
          <p:nvPr/>
        </p:nvSpPr>
        <p:spPr bwMode="auto">
          <a:xfrm>
            <a:off x="4533595" y="1124700"/>
            <a:ext cx="4454980" cy="5415105"/>
          </a:xfrm>
          <a:prstGeom prst="rect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 bwMode="auto">
          <a:xfrm>
            <a:off x="117020" y="1124700"/>
            <a:ext cx="4224550" cy="5415105"/>
          </a:xfrm>
          <a:prstGeom prst="rect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17020" y="1124700"/>
            <a:ext cx="4224550" cy="46166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0000FF"/>
                </a:solidFill>
              </a:rPr>
              <a:t> </a:t>
            </a:r>
            <a:r>
              <a:rPr lang="en-US" sz="2400" smtClean="0">
                <a:solidFill>
                  <a:schemeClr val="bg1"/>
                </a:solidFill>
              </a:rPr>
              <a:t>ATLAS &amp; CMS @ LHC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4725621" y="5963730"/>
            <a:ext cx="4032524" cy="384050"/>
          </a:xfrm>
          <a:prstGeom prst="rect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756154" y="5978448"/>
            <a:ext cx="3806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Indirect searches 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 &gt; O(100 </a:t>
            </a:r>
            <a:r>
              <a:rPr lang="en-US" dirty="0" err="1" smtClean="0">
                <a:solidFill>
                  <a:srgbClr val="0000FF"/>
                </a:solidFill>
                <a:sym typeface="Symbol"/>
              </a:rPr>
              <a:t>TeV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)</a:t>
            </a:r>
            <a:endParaRPr lang="en-US" dirty="0" smtClean="0">
              <a:solidFill>
                <a:srgbClr val="0000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004048" y="4005075"/>
            <a:ext cx="3528392" cy="1449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</a:pPr>
            <a:r>
              <a:rPr lang="en-US" i="1" dirty="0" err="1" smtClean="0">
                <a:solidFill>
                  <a:srgbClr val="0000FF"/>
                </a:solidFill>
              </a:rPr>
              <a:t>Muon</a:t>
            </a:r>
            <a:r>
              <a:rPr lang="en-US" i="1" dirty="0" smtClean="0">
                <a:solidFill>
                  <a:srgbClr val="0000FF"/>
                </a:solidFill>
              </a:rPr>
              <a:t> (g-2)</a:t>
            </a:r>
          </a:p>
          <a:p>
            <a:pPr>
              <a:spcBef>
                <a:spcPct val="30000"/>
              </a:spcBef>
            </a:pPr>
            <a:r>
              <a:rPr lang="en-US" i="1" dirty="0" smtClean="0">
                <a:solidFill>
                  <a:srgbClr val="0000FF"/>
                </a:solidFill>
              </a:rPr>
              <a:t>Neutron EDM</a:t>
            </a:r>
          </a:p>
          <a:p>
            <a:pPr>
              <a:spcBef>
                <a:spcPct val="30000"/>
              </a:spcBef>
            </a:pPr>
            <a:r>
              <a:rPr lang="en-US" i="1" dirty="0" smtClean="0">
                <a:solidFill>
                  <a:srgbClr val="0000FF"/>
                </a:solidFill>
              </a:rPr>
              <a:t>K- , B- und D-meson decays</a:t>
            </a:r>
          </a:p>
          <a:p>
            <a:pPr>
              <a:spcBef>
                <a:spcPct val="30000"/>
              </a:spcBef>
            </a:pPr>
            <a:r>
              <a:rPr lang="de-DE" i="1" dirty="0" err="1" smtClean="0">
                <a:solidFill>
                  <a:srgbClr val="0000FF"/>
                </a:solidFill>
              </a:rPr>
              <a:t>lepton-flavour</a:t>
            </a:r>
            <a:r>
              <a:rPr lang="de-DE" i="1" dirty="0" smtClean="0">
                <a:solidFill>
                  <a:srgbClr val="0000FF"/>
                </a:solidFill>
              </a:rPr>
              <a:t> </a:t>
            </a:r>
            <a:r>
              <a:rPr lang="de-DE" i="1" dirty="0" err="1" smtClean="0">
                <a:solidFill>
                  <a:srgbClr val="0000FF"/>
                </a:solidFill>
              </a:rPr>
              <a:t>violation</a:t>
            </a:r>
            <a:endParaRPr lang="de-DE" i="1" dirty="0" smtClean="0">
              <a:solidFill>
                <a:srgbClr val="0000FF"/>
              </a:solidFill>
            </a:endParaRPr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4716016" y="1916832"/>
            <a:ext cx="2679700" cy="1765300"/>
            <a:chOff x="4411" y="1440"/>
            <a:chExt cx="1302" cy="751"/>
          </a:xfrm>
        </p:grpSpPr>
        <p:pic>
          <p:nvPicPr>
            <p:cNvPr id="24" name="Picture 7" descr="MCj0239733000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11" y="1440"/>
              <a:ext cx="1022" cy="545"/>
            </a:xfrm>
            <a:prstGeom prst="rect">
              <a:avLst/>
            </a:prstGeom>
            <a:noFill/>
          </p:spPr>
        </p:pic>
        <p:sp>
          <p:nvSpPr>
            <p:cNvPr id="31" name="Freeform 8"/>
            <p:cNvSpPr>
              <a:spLocks/>
            </p:cNvSpPr>
            <p:nvPr/>
          </p:nvSpPr>
          <p:spPr bwMode="auto">
            <a:xfrm>
              <a:off x="5006" y="1739"/>
              <a:ext cx="279" cy="102"/>
            </a:xfrm>
            <a:custGeom>
              <a:avLst/>
              <a:gdLst/>
              <a:ahLst/>
              <a:cxnLst>
                <a:cxn ang="0">
                  <a:pos x="0" y="155"/>
                </a:cxn>
                <a:cxn ang="0">
                  <a:pos x="55" y="60"/>
                </a:cxn>
                <a:cxn ang="0">
                  <a:pos x="79" y="68"/>
                </a:cxn>
                <a:cxn ang="0">
                  <a:pos x="103" y="84"/>
                </a:cxn>
                <a:cxn ang="0">
                  <a:pos x="118" y="28"/>
                </a:cxn>
                <a:cxn ang="0">
                  <a:pos x="142" y="13"/>
                </a:cxn>
                <a:cxn ang="0">
                  <a:pos x="205" y="20"/>
                </a:cxn>
                <a:cxn ang="0">
                  <a:pos x="213" y="44"/>
                </a:cxn>
                <a:cxn ang="0">
                  <a:pos x="237" y="52"/>
                </a:cxn>
                <a:cxn ang="0">
                  <a:pos x="260" y="36"/>
                </a:cxn>
                <a:cxn ang="0">
                  <a:pos x="276" y="5"/>
                </a:cxn>
                <a:cxn ang="0">
                  <a:pos x="324" y="13"/>
                </a:cxn>
                <a:cxn ang="0">
                  <a:pos x="426" y="84"/>
                </a:cxn>
                <a:cxn ang="0">
                  <a:pos x="442" y="131"/>
                </a:cxn>
                <a:cxn ang="0">
                  <a:pos x="458" y="147"/>
                </a:cxn>
              </a:cxnLst>
              <a:rect l="0" t="0" r="r" b="b"/>
              <a:pathLst>
                <a:path w="459" h="165">
                  <a:moveTo>
                    <a:pt x="0" y="155"/>
                  </a:moveTo>
                  <a:cubicBezTo>
                    <a:pt x="26" y="117"/>
                    <a:pt x="16" y="87"/>
                    <a:pt x="55" y="60"/>
                  </a:cubicBezTo>
                  <a:cubicBezTo>
                    <a:pt x="63" y="63"/>
                    <a:pt x="71" y="64"/>
                    <a:pt x="79" y="68"/>
                  </a:cubicBezTo>
                  <a:cubicBezTo>
                    <a:pt x="88" y="72"/>
                    <a:pt x="94" y="86"/>
                    <a:pt x="103" y="84"/>
                  </a:cubicBezTo>
                  <a:cubicBezTo>
                    <a:pt x="114" y="81"/>
                    <a:pt x="108" y="43"/>
                    <a:pt x="118" y="28"/>
                  </a:cubicBezTo>
                  <a:cubicBezTo>
                    <a:pt x="123" y="20"/>
                    <a:pt x="134" y="18"/>
                    <a:pt x="142" y="13"/>
                  </a:cubicBezTo>
                  <a:cubicBezTo>
                    <a:pt x="163" y="15"/>
                    <a:pt x="186" y="12"/>
                    <a:pt x="205" y="20"/>
                  </a:cubicBezTo>
                  <a:cubicBezTo>
                    <a:pt x="213" y="23"/>
                    <a:pt x="207" y="38"/>
                    <a:pt x="213" y="44"/>
                  </a:cubicBezTo>
                  <a:cubicBezTo>
                    <a:pt x="219" y="50"/>
                    <a:pt x="229" y="49"/>
                    <a:pt x="237" y="52"/>
                  </a:cubicBezTo>
                  <a:cubicBezTo>
                    <a:pt x="245" y="47"/>
                    <a:pt x="254" y="43"/>
                    <a:pt x="260" y="36"/>
                  </a:cubicBezTo>
                  <a:cubicBezTo>
                    <a:pt x="267" y="27"/>
                    <a:pt x="265" y="9"/>
                    <a:pt x="276" y="5"/>
                  </a:cubicBezTo>
                  <a:cubicBezTo>
                    <a:pt x="291" y="0"/>
                    <a:pt x="308" y="10"/>
                    <a:pt x="324" y="13"/>
                  </a:cubicBezTo>
                  <a:cubicBezTo>
                    <a:pt x="347" y="85"/>
                    <a:pt x="340" y="73"/>
                    <a:pt x="426" y="84"/>
                  </a:cubicBezTo>
                  <a:cubicBezTo>
                    <a:pt x="431" y="100"/>
                    <a:pt x="433" y="117"/>
                    <a:pt x="442" y="131"/>
                  </a:cubicBezTo>
                  <a:cubicBezTo>
                    <a:pt x="459" y="157"/>
                    <a:pt x="458" y="165"/>
                    <a:pt x="458" y="147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9"/>
            <p:cNvSpPr>
              <a:spLocks/>
            </p:cNvSpPr>
            <p:nvPr/>
          </p:nvSpPr>
          <p:spPr bwMode="auto">
            <a:xfrm>
              <a:off x="5283" y="1932"/>
              <a:ext cx="345" cy="180"/>
            </a:xfrm>
            <a:custGeom>
              <a:avLst/>
              <a:gdLst/>
              <a:ahLst/>
              <a:cxnLst>
                <a:cxn ang="0">
                  <a:pos x="568" y="0"/>
                </a:cxn>
                <a:cxn ang="0">
                  <a:pos x="362" y="16"/>
                </a:cxn>
                <a:cxn ang="0">
                  <a:pos x="86" y="87"/>
                </a:cxn>
                <a:cxn ang="0">
                  <a:pos x="0" y="166"/>
                </a:cxn>
                <a:cxn ang="0">
                  <a:pos x="220" y="253"/>
                </a:cxn>
                <a:cxn ang="0">
                  <a:pos x="489" y="292"/>
                </a:cxn>
                <a:cxn ang="0">
                  <a:pos x="560" y="284"/>
                </a:cxn>
              </a:cxnLst>
              <a:rect l="0" t="0" r="r" b="b"/>
              <a:pathLst>
                <a:path w="568" h="292">
                  <a:moveTo>
                    <a:pt x="568" y="0"/>
                  </a:moveTo>
                  <a:cubicBezTo>
                    <a:pt x="550" y="1"/>
                    <a:pt x="387" y="13"/>
                    <a:pt x="362" y="16"/>
                  </a:cubicBezTo>
                  <a:cubicBezTo>
                    <a:pt x="269" y="29"/>
                    <a:pt x="177" y="64"/>
                    <a:pt x="86" y="87"/>
                  </a:cubicBezTo>
                  <a:cubicBezTo>
                    <a:pt x="40" y="119"/>
                    <a:pt x="31" y="116"/>
                    <a:pt x="0" y="166"/>
                  </a:cubicBezTo>
                  <a:cubicBezTo>
                    <a:pt x="46" y="240"/>
                    <a:pt x="142" y="246"/>
                    <a:pt x="220" y="253"/>
                  </a:cubicBezTo>
                  <a:cubicBezTo>
                    <a:pt x="313" y="261"/>
                    <a:pt x="399" y="270"/>
                    <a:pt x="489" y="292"/>
                  </a:cubicBezTo>
                  <a:cubicBezTo>
                    <a:pt x="526" y="268"/>
                    <a:pt x="513" y="284"/>
                    <a:pt x="560" y="284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10"/>
            <p:cNvSpPr>
              <a:spLocks/>
            </p:cNvSpPr>
            <p:nvPr/>
          </p:nvSpPr>
          <p:spPr bwMode="auto">
            <a:xfrm>
              <a:off x="4671" y="1841"/>
              <a:ext cx="182" cy="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8" y="19"/>
                </a:cxn>
              </a:cxnLst>
              <a:rect l="0" t="0" r="r" b="b"/>
              <a:pathLst>
                <a:path w="298" h="34">
                  <a:moveTo>
                    <a:pt x="0" y="0"/>
                  </a:moveTo>
                  <a:cubicBezTo>
                    <a:pt x="95" y="34"/>
                    <a:pt x="198" y="19"/>
                    <a:pt x="298" y="19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11"/>
            <p:cNvSpPr>
              <a:spLocks/>
            </p:cNvSpPr>
            <p:nvPr/>
          </p:nvSpPr>
          <p:spPr bwMode="auto">
            <a:xfrm>
              <a:off x="4937" y="1826"/>
              <a:ext cx="407" cy="27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232" y="35"/>
                </a:cxn>
                <a:cxn ang="0">
                  <a:pos x="669" y="44"/>
                </a:cxn>
              </a:cxnLst>
              <a:rect l="0" t="0" r="r" b="b"/>
              <a:pathLst>
                <a:path w="669" h="44">
                  <a:moveTo>
                    <a:pt x="0" y="44"/>
                  </a:moveTo>
                  <a:cubicBezTo>
                    <a:pt x="106" y="0"/>
                    <a:pt x="19" y="28"/>
                    <a:pt x="232" y="35"/>
                  </a:cubicBezTo>
                  <a:cubicBezTo>
                    <a:pt x="378" y="39"/>
                    <a:pt x="669" y="44"/>
                    <a:pt x="669" y="44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12"/>
            <p:cNvSpPr>
              <a:spLocks/>
            </p:cNvSpPr>
            <p:nvPr/>
          </p:nvSpPr>
          <p:spPr bwMode="auto">
            <a:xfrm>
              <a:off x="5418" y="1864"/>
              <a:ext cx="192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6" y="18"/>
                </a:cxn>
              </a:cxnLst>
              <a:rect l="0" t="0" r="r" b="b"/>
              <a:pathLst>
                <a:path w="316" h="18">
                  <a:moveTo>
                    <a:pt x="0" y="0"/>
                  </a:moveTo>
                  <a:cubicBezTo>
                    <a:pt x="95" y="4"/>
                    <a:pt x="216" y="18"/>
                    <a:pt x="316" y="1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13"/>
            <p:cNvSpPr>
              <a:spLocks/>
            </p:cNvSpPr>
            <p:nvPr/>
          </p:nvSpPr>
          <p:spPr bwMode="auto">
            <a:xfrm>
              <a:off x="5136" y="1979"/>
              <a:ext cx="157" cy="87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6" y="28"/>
                </a:cxn>
                <a:cxn ang="0">
                  <a:pos x="62" y="65"/>
                </a:cxn>
                <a:cxn ang="0">
                  <a:pos x="118" y="47"/>
                </a:cxn>
                <a:cxn ang="0">
                  <a:pos x="90" y="38"/>
                </a:cxn>
                <a:cxn ang="0">
                  <a:pos x="62" y="56"/>
                </a:cxn>
                <a:cxn ang="0">
                  <a:pos x="53" y="84"/>
                </a:cxn>
                <a:cxn ang="0">
                  <a:pos x="137" y="140"/>
                </a:cxn>
                <a:cxn ang="0">
                  <a:pos x="220" y="65"/>
                </a:cxn>
                <a:cxn ang="0">
                  <a:pos x="257" y="75"/>
                </a:cxn>
              </a:cxnLst>
              <a:rect l="0" t="0" r="r" b="b"/>
              <a:pathLst>
                <a:path w="257" h="140">
                  <a:moveTo>
                    <a:pt x="16" y="0"/>
                  </a:moveTo>
                  <a:cubicBezTo>
                    <a:pt x="13" y="9"/>
                    <a:pt x="0" y="20"/>
                    <a:pt x="6" y="28"/>
                  </a:cubicBezTo>
                  <a:cubicBezTo>
                    <a:pt x="19" y="46"/>
                    <a:pt x="62" y="65"/>
                    <a:pt x="62" y="65"/>
                  </a:cubicBezTo>
                  <a:cubicBezTo>
                    <a:pt x="81" y="59"/>
                    <a:pt x="104" y="61"/>
                    <a:pt x="118" y="47"/>
                  </a:cubicBezTo>
                  <a:cubicBezTo>
                    <a:pt x="125" y="40"/>
                    <a:pt x="100" y="36"/>
                    <a:pt x="90" y="38"/>
                  </a:cubicBezTo>
                  <a:cubicBezTo>
                    <a:pt x="79" y="40"/>
                    <a:pt x="71" y="50"/>
                    <a:pt x="62" y="56"/>
                  </a:cubicBezTo>
                  <a:cubicBezTo>
                    <a:pt x="59" y="65"/>
                    <a:pt x="50" y="75"/>
                    <a:pt x="53" y="84"/>
                  </a:cubicBezTo>
                  <a:cubicBezTo>
                    <a:pt x="63" y="113"/>
                    <a:pt x="112" y="131"/>
                    <a:pt x="137" y="140"/>
                  </a:cubicBezTo>
                  <a:cubicBezTo>
                    <a:pt x="183" y="108"/>
                    <a:pt x="166" y="93"/>
                    <a:pt x="220" y="65"/>
                  </a:cubicBezTo>
                  <a:cubicBezTo>
                    <a:pt x="251" y="76"/>
                    <a:pt x="238" y="75"/>
                    <a:pt x="257" y="75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14"/>
            <p:cNvSpPr>
              <a:spLocks/>
            </p:cNvSpPr>
            <p:nvPr/>
          </p:nvSpPr>
          <p:spPr bwMode="auto">
            <a:xfrm>
              <a:off x="5090" y="1847"/>
              <a:ext cx="34" cy="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28"/>
                </a:cxn>
                <a:cxn ang="0">
                  <a:pos x="56" y="74"/>
                </a:cxn>
              </a:cxnLst>
              <a:rect l="0" t="0" r="r" b="b"/>
              <a:pathLst>
                <a:path w="56" h="74">
                  <a:moveTo>
                    <a:pt x="0" y="0"/>
                  </a:moveTo>
                  <a:cubicBezTo>
                    <a:pt x="6" y="9"/>
                    <a:pt x="9" y="21"/>
                    <a:pt x="18" y="28"/>
                  </a:cubicBezTo>
                  <a:cubicBezTo>
                    <a:pt x="46" y="51"/>
                    <a:pt x="56" y="17"/>
                    <a:pt x="56" y="74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15"/>
            <p:cNvSpPr>
              <a:spLocks/>
            </p:cNvSpPr>
            <p:nvPr/>
          </p:nvSpPr>
          <p:spPr bwMode="auto">
            <a:xfrm>
              <a:off x="4671" y="1962"/>
              <a:ext cx="955" cy="2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" y="9"/>
                </a:cxn>
                <a:cxn ang="0">
                  <a:pos x="372" y="46"/>
                </a:cxn>
                <a:cxn ang="0">
                  <a:pos x="539" y="102"/>
                </a:cxn>
                <a:cxn ang="0">
                  <a:pos x="623" y="148"/>
                </a:cxn>
                <a:cxn ang="0">
                  <a:pos x="706" y="204"/>
                </a:cxn>
                <a:cxn ang="0">
                  <a:pos x="902" y="260"/>
                </a:cxn>
                <a:cxn ang="0">
                  <a:pos x="1171" y="334"/>
                </a:cxn>
                <a:cxn ang="0">
                  <a:pos x="1403" y="343"/>
                </a:cxn>
                <a:cxn ang="0">
                  <a:pos x="1524" y="371"/>
                </a:cxn>
                <a:cxn ang="0">
                  <a:pos x="1570" y="353"/>
                </a:cxn>
              </a:cxnLst>
              <a:rect l="0" t="0" r="r" b="b"/>
              <a:pathLst>
                <a:path w="1570" h="371">
                  <a:moveTo>
                    <a:pt x="0" y="0"/>
                  </a:moveTo>
                  <a:cubicBezTo>
                    <a:pt x="71" y="3"/>
                    <a:pt x="143" y="4"/>
                    <a:pt x="214" y="9"/>
                  </a:cubicBezTo>
                  <a:cubicBezTo>
                    <a:pt x="265" y="13"/>
                    <a:pt x="321" y="38"/>
                    <a:pt x="372" y="46"/>
                  </a:cubicBezTo>
                  <a:cubicBezTo>
                    <a:pt x="423" y="81"/>
                    <a:pt x="487" y="73"/>
                    <a:pt x="539" y="102"/>
                  </a:cubicBezTo>
                  <a:cubicBezTo>
                    <a:pt x="630" y="153"/>
                    <a:pt x="562" y="128"/>
                    <a:pt x="623" y="148"/>
                  </a:cubicBezTo>
                  <a:cubicBezTo>
                    <a:pt x="651" y="166"/>
                    <a:pt x="674" y="196"/>
                    <a:pt x="706" y="204"/>
                  </a:cubicBezTo>
                  <a:cubicBezTo>
                    <a:pt x="772" y="220"/>
                    <a:pt x="837" y="240"/>
                    <a:pt x="902" y="260"/>
                  </a:cubicBezTo>
                  <a:cubicBezTo>
                    <a:pt x="988" y="286"/>
                    <a:pt x="1080" y="328"/>
                    <a:pt x="1171" y="334"/>
                  </a:cubicBezTo>
                  <a:cubicBezTo>
                    <a:pt x="1248" y="339"/>
                    <a:pt x="1326" y="340"/>
                    <a:pt x="1403" y="343"/>
                  </a:cubicBezTo>
                  <a:cubicBezTo>
                    <a:pt x="1445" y="350"/>
                    <a:pt x="1483" y="361"/>
                    <a:pt x="1524" y="371"/>
                  </a:cubicBezTo>
                  <a:cubicBezTo>
                    <a:pt x="1564" y="352"/>
                    <a:pt x="1547" y="353"/>
                    <a:pt x="1570" y="353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Text Box 16"/>
            <p:cNvSpPr txBox="1">
              <a:spLocks noChangeArrowheads="1"/>
            </p:cNvSpPr>
            <p:nvPr/>
          </p:nvSpPr>
          <p:spPr bwMode="auto">
            <a:xfrm>
              <a:off x="4492" y="1725"/>
              <a:ext cx="151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smtClean="0">
                  <a:latin typeface="Times" pitchFamily="18" charset="0"/>
                </a:rPr>
                <a:t>b</a:t>
              </a:r>
              <a:endParaRPr lang="en-US" sz="2000">
                <a:latin typeface="Times" pitchFamily="18" charset="0"/>
              </a:endParaRPr>
            </a:p>
          </p:txBody>
        </p:sp>
        <p:sp>
          <p:nvSpPr>
            <p:cNvPr id="40" name="Text Box 17"/>
            <p:cNvSpPr txBox="1">
              <a:spLocks noChangeArrowheads="1"/>
            </p:cNvSpPr>
            <p:nvPr/>
          </p:nvSpPr>
          <p:spPr bwMode="auto">
            <a:xfrm>
              <a:off x="5576" y="1719"/>
              <a:ext cx="137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smtClean="0">
                  <a:latin typeface="Times" pitchFamily="18" charset="0"/>
                </a:rPr>
                <a:t>s</a:t>
              </a:r>
              <a:endParaRPr lang="en-US" sz="2000">
                <a:latin typeface="Times" pitchFamily="18" charset="0"/>
              </a:endParaRPr>
            </a:p>
          </p:txBody>
        </p:sp>
      </p:grpSp>
      <p:pic>
        <p:nvPicPr>
          <p:cNvPr id="28" name="Picture 27" descr="Higgs-candidate-ATLA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160" y="1854395"/>
            <a:ext cx="4038600" cy="3743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</a:t>
            </a:r>
            <a:r>
              <a:rPr lang="en-US" baseline="30000" dirty="0" smtClean="0"/>
              <a:t>0</a:t>
            </a:r>
            <a:r>
              <a:rPr lang="en-US" dirty="0" smtClean="0"/>
              <a:t> – D</a:t>
            </a:r>
            <a:r>
              <a:rPr lang="en-US" baseline="30000" dirty="0" smtClean="0"/>
              <a:t>0</a:t>
            </a:r>
            <a:r>
              <a:rPr lang="en-US" dirty="0" smtClean="0"/>
              <a:t> Mixing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92925" y="6539805"/>
            <a:ext cx="2133600" cy="279400"/>
          </a:xfrm>
        </p:spPr>
        <p:txBody>
          <a:bodyPr/>
          <a:lstStyle/>
          <a:p>
            <a:fld id="{CDADA104-E1E2-497D-AD90-D044612ED985}" type="slidenum">
              <a:rPr lang="de-DE" smtClean="0"/>
              <a:pPr/>
              <a:t>20</a:t>
            </a:fld>
            <a:endParaRPr lang="de-DE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286" y="1163105"/>
            <a:ext cx="4301360" cy="1242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037271" y="2337600"/>
            <a:ext cx="806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K</a:t>
            </a:r>
            <a:r>
              <a:rPr lang="en-US" sz="2000" baseline="30000" dirty="0" smtClean="0"/>
              <a:t>- </a:t>
            </a:r>
            <a:r>
              <a:rPr lang="en-US" sz="2000" dirty="0" smtClean="0">
                <a:sym typeface="Symbol"/>
              </a:rPr>
              <a:t></a:t>
            </a:r>
            <a:r>
              <a:rPr lang="en-US" sz="2000" baseline="30000" dirty="0" smtClean="0">
                <a:sym typeface="Symbol"/>
              </a:rPr>
              <a:t>+</a:t>
            </a:r>
            <a:endParaRPr lang="en-US" sz="2000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2382916" y="2008015"/>
            <a:ext cx="0" cy="30724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2114081" y="2714023"/>
            <a:ext cx="57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RS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1571" y="2084825"/>
            <a:ext cx="57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640" y="4581151"/>
            <a:ext cx="5134142" cy="61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 bwMode="auto">
          <a:xfrm>
            <a:off x="1141828" y="4926795"/>
            <a:ext cx="806504" cy="307241"/>
          </a:xfrm>
          <a:prstGeom prst="rect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141827" y="4542745"/>
            <a:ext cx="806505" cy="30724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93830" y="971080"/>
            <a:ext cx="5146270" cy="5607130"/>
          </a:xfrm>
          <a:prstGeom prst="rect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grpSp>
        <p:nvGrpSpPr>
          <p:cNvPr id="4" name="Group 19"/>
          <p:cNvGrpSpPr/>
          <p:nvPr/>
        </p:nvGrpSpPr>
        <p:grpSpPr>
          <a:xfrm>
            <a:off x="5576086" y="854545"/>
            <a:ext cx="3460611" cy="5810348"/>
            <a:chOff x="5576086" y="782645"/>
            <a:chExt cx="3460611" cy="5810348"/>
          </a:xfrm>
        </p:grpSpPr>
        <p:pic>
          <p:nvPicPr>
            <p:cNvPr id="17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76086" y="782645"/>
              <a:ext cx="3450894" cy="3184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 t="4804"/>
            <a:stretch>
              <a:fillRect/>
            </a:stretch>
          </p:blipFill>
          <p:spPr bwMode="auto">
            <a:xfrm>
              <a:off x="5608935" y="3505809"/>
              <a:ext cx="3427762" cy="3087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Rectangle 20"/>
          <p:cNvSpPr/>
          <p:nvPr/>
        </p:nvSpPr>
        <p:spPr bwMode="auto">
          <a:xfrm>
            <a:off x="5992984" y="1619055"/>
            <a:ext cx="806505" cy="691290"/>
          </a:xfrm>
          <a:prstGeom prst="rect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5954580" y="4230595"/>
            <a:ext cx="806505" cy="69129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1103422" y="4888390"/>
            <a:ext cx="883315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75778" name="Object 2"/>
          <p:cNvGraphicFramePr>
            <a:graphicFrameLocks noChangeAspect="1"/>
          </p:cNvGraphicFramePr>
          <p:nvPr/>
        </p:nvGraphicFramePr>
        <p:xfrm>
          <a:off x="385855" y="5541275"/>
          <a:ext cx="2350477" cy="361257"/>
        </p:xfrm>
        <a:graphic>
          <a:graphicData uri="http://schemas.openxmlformats.org/presentationml/2006/ole">
            <p:oleObj spid="_x0000_s276482" name="Formel" r:id="rId7" imgW="1244520" imgH="190440" progId="Equation.3">
              <p:embed/>
            </p:oleObj>
          </a:graphicData>
        </a:graphic>
      </p:graphicFrame>
      <p:graphicFrame>
        <p:nvGraphicFramePr>
          <p:cNvPr id="75779" name="Object 3"/>
          <p:cNvGraphicFramePr>
            <a:graphicFrameLocks noChangeAspect="1"/>
          </p:cNvGraphicFramePr>
          <p:nvPr/>
        </p:nvGraphicFramePr>
        <p:xfrm>
          <a:off x="2920585" y="5575095"/>
          <a:ext cx="2275152" cy="327437"/>
        </p:xfrm>
        <a:graphic>
          <a:graphicData uri="http://schemas.openxmlformats.org/presentationml/2006/ole">
            <p:oleObj spid="_x0000_s276483" name="Formel" r:id="rId8" imgW="1333440" imgH="190440" progId="Equation.3">
              <p:embed/>
            </p:oleObj>
          </a:graphicData>
        </a:graphic>
      </p:graphicFrame>
      <p:cxnSp>
        <p:nvCxnSpPr>
          <p:cNvPr id="28" name="Straight Connector 27"/>
          <p:cNvCxnSpPr/>
          <p:nvPr/>
        </p:nvCxnSpPr>
        <p:spPr bwMode="auto">
          <a:xfrm>
            <a:off x="1998865" y="126170"/>
            <a:ext cx="26883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8028450" y="1057698"/>
            <a:ext cx="76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fb</a:t>
            </a:r>
            <a:r>
              <a:rPr lang="en-US" baseline="30000" dirty="0" smtClean="0"/>
              <a:t>-1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 bwMode="auto">
          <a:xfrm>
            <a:off x="2459725" y="2046420"/>
            <a:ext cx="1881845" cy="3840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4264760" y="1700775"/>
            <a:ext cx="652885" cy="729695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114081" y="2392065"/>
            <a:ext cx="537670" cy="652885"/>
          </a:xfrm>
          <a:prstGeom prst="rect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pic>
        <p:nvPicPr>
          <p:cNvPr id="544772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5855" y="3770004"/>
            <a:ext cx="4800624" cy="36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/>
          <p:nvPr/>
        </p:nvSpPr>
        <p:spPr>
          <a:xfrm>
            <a:off x="1038740" y="3390595"/>
            <a:ext cx="998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DCS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421320" y="3390595"/>
            <a:ext cx="998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CF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960460" y="4619555"/>
            <a:ext cx="26883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ym typeface="Symbol"/>
              </a:rPr>
              <a:t></a:t>
            </a:r>
            <a:endParaRPr lang="en-US" sz="2400" dirty="0" smtClean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477537" y="5925326"/>
          <a:ext cx="2708943" cy="611526"/>
        </p:xfrm>
        <a:graphic>
          <a:graphicData uri="http://schemas.openxmlformats.org/presentationml/2006/ole">
            <p:oleObj spid="_x0000_s276484" name="Formel" r:id="rId10" imgW="1688760" imgH="380880" progId="Equation.3">
              <p:embed/>
            </p:oleObj>
          </a:graphicData>
        </a:graphic>
      </p:graphicFrame>
      <p:sp>
        <p:nvSpPr>
          <p:cNvPr id="32" name="Rectangle 31"/>
          <p:cNvSpPr/>
          <p:nvPr/>
        </p:nvSpPr>
        <p:spPr>
          <a:xfrm>
            <a:off x="6696208" y="49360"/>
            <a:ext cx="2407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i="1" dirty="0" smtClean="0">
                <a:solidFill>
                  <a:srgbClr val="0000FF"/>
                </a:solidFill>
              </a:rPr>
              <a:t>PRL 110, 101802 (2013)</a:t>
            </a:r>
          </a:p>
          <a:p>
            <a:pPr algn="r"/>
            <a:r>
              <a:rPr lang="en-US" sz="1600" i="1" dirty="0" smtClean="0">
                <a:solidFill>
                  <a:srgbClr val="0000FF"/>
                </a:solidFill>
              </a:rPr>
              <a:t>arXiv:1211.1230 </a:t>
            </a:r>
            <a:endParaRPr lang="en-US" sz="1600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7" grpId="0" animBg="1"/>
      <p:bldP spid="33" grpId="0"/>
      <p:bldP spid="34" grpId="0"/>
      <p:bldP spid="3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</a:t>
            </a:r>
            <a:r>
              <a:rPr lang="en-US" baseline="30000" dirty="0" smtClean="0"/>
              <a:t>0</a:t>
            </a:r>
            <a:r>
              <a:rPr lang="en-US" dirty="0" smtClean="0"/>
              <a:t> – D</a:t>
            </a:r>
            <a:r>
              <a:rPr lang="en-US" baseline="30000" dirty="0" smtClean="0"/>
              <a:t>0</a:t>
            </a:r>
            <a:r>
              <a:rPr lang="en-US" dirty="0" smtClean="0"/>
              <a:t> Mixing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DA104-E1E2-497D-AD90-D044612ED985}" type="slidenum">
              <a:rPr lang="de-DE" smtClean="0"/>
              <a:pPr/>
              <a:t>21</a:t>
            </a:fld>
            <a:endParaRPr lang="de-DE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260" y="1086296"/>
            <a:ext cx="3693298" cy="3610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 l="38933"/>
          <a:stretch>
            <a:fillRect/>
          </a:stretch>
        </p:blipFill>
        <p:spPr bwMode="auto">
          <a:xfrm>
            <a:off x="618429" y="4811580"/>
            <a:ext cx="3723141" cy="729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40835" y="1239915"/>
            <a:ext cx="4007748" cy="3573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 bwMode="auto">
          <a:xfrm>
            <a:off x="4725620" y="4273910"/>
            <a:ext cx="768100" cy="61448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grpSp>
        <p:nvGrpSpPr>
          <p:cNvPr id="6" name="Group 11"/>
          <p:cNvGrpSpPr/>
          <p:nvPr/>
        </p:nvGrpSpPr>
        <p:grpSpPr>
          <a:xfrm>
            <a:off x="5109670" y="4965200"/>
            <a:ext cx="3686880" cy="1536200"/>
            <a:chOff x="5206235" y="4849985"/>
            <a:chExt cx="3667125" cy="1581150"/>
          </a:xfrm>
        </p:grpSpPr>
        <p:pic>
          <p:nvPicPr>
            <p:cNvPr id="76804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206235" y="4849985"/>
              <a:ext cx="3667125" cy="158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9"/>
            <p:cNvSpPr/>
            <p:nvPr/>
          </p:nvSpPr>
          <p:spPr bwMode="auto">
            <a:xfrm>
              <a:off x="5340100" y="5157225"/>
              <a:ext cx="768100" cy="23043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5340100" y="5694895"/>
              <a:ext cx="768100" cy="23043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13" name="Rectangle 12"/>
          <p:cNvSpPr/>
          <p:nvPr/>
        </p:nvSpPr>
        <p:spPr bwMode="auto">
          <a:xfrm>
            <a:off x="4687215" y="894270"/>
            <a:ext cx="4262955" cy="5683940"/>
          </a:xfrm>
          <a:prstGeom prst="rect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01695" y="801400"/>
            <a:ext cx="3418045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No mixing excluded w/ 9.1</a:t>
            </a:r>
            <a:r>
              <a:rPr lang="en-US" sz="2000" dirty="0" smtClean="0">
                <a:solidFill>
                  <a:srgbClr val="0000FF"/>
                </a:solidFill>
                <a:sym typeface="Symbol"/>
              </a:rPr>
              <a:t>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1070" y="5925325"/>
            <a:ext cx="4032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Interpretation requires the knowledge of strong phase 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.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577880" y="5963731"/>
            <a:ext cx="3955715" cy="614480"/>
          </a:xfrm>
          <a:prstGeom prst="rect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696208" y="49360"/>
            <a:ext cx="2407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i="1" dirty="0" smtClean="0">
                <a:solidFill>
                  <a:srgbClr val="0000FF"/>
                </a:solidFill>
              </a:rPr>
              <a:t>PRL 110, 101802 (2013)</a:t>
            </a:r>
          </a:p>
          <a:p>
            <a:pPr algn="r"/>
            <a:r>
              <a:rPr lang="en-US" sz="1600" i="1" dirty="0" smtClean="0">
                <a:solidFill>
                  <a:srgbClr val="0000FF"/>
                </a:solidFill>
              </a:rPr>
              <a:t>arXiv:1211.1230 </a:t>
            </a:r>
            <a:endParaRPr lang="en-US" sz="1600" i="1" dirty="0">
              <a:solidFill>
                <a:srgbClr val="0000FF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1998865" y="126170"/>
            <a:ext cx="26883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CPV in D-Mixing w/ 3 fb</a:t>
            </a:r>
            <a:r>
              <a:rPr lang="en-US" baseline="30000" dirty="0" smtClean="0"/>
              <a:t>-1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DA104-E1E2-497D-AD90-D044612ED985}" type="slidenum">
              <a:rPr lang="de-DE" smtClean="0"/>
              <a:pPr/>
              <a:t>22</a:t>
            </a:fld>
            <a:endParaRPr lang="de-DE"/>
          </a:p>
        </p:txBody>
      </p:sp>
      <p:pic>
        <p:nvPicPr>
          <p:cNvPr id="545795" name="Picture 3"/>
          <p:cNvPicPr>
            <a:picLocks noChangeAspect="1" noChangeArrowheads="1"/>
          </p:cNvPicPr>
          <p:nvPr/>
        </p:nvPicPr>
        <p:blipFill>
          <a:blip r:embed="rId3" cstate="print"/>
          <a:srcRect r="2092"/>
          <a:stretch>
            <a:fillRect/>
          </a:stretch>
        </p:blipFill>
        <p:spPr bwMode="auto">
          <a:xfrm>
            <a:off x="0" y="1213419"/>
            <a:ext cx="8988575" cy="3406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684275" y="49360"/>
            <a:ext cx="24340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smtClean="0">
                <a:solidFill>
                  <a:srgbClr val="0000FF"/>
                </a:solidFill>
              </a:rPr>
              <a:t>LHCB-PAPER-2013-053</a:t>
            </a:r>
          </a:p>
          <a:p>
            <a:pPr algn="r"/>
            <a:r>
              <a:rPr lang="en-US" sz="1600" i="1" dirty="0" smtClean="0">
                <a:solidFill>
                  <a:srgbClr val="0000FF"/>
                </a:solidFill>
              </a:rPr>
              <a:t>arXiv:1309.6534</a:t>
            </a:r>
            <a:endParaRPr lang="en-US" sz="1600" i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05370" y="2337064"/>
            <a:ext cx="1190555" cy="70788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No sign for CPV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9904" y="4542745"/>
            <a:ext cx="4685411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0000FF"/>
                </a:solidFill>
              </a:rPr>
              <a:t>Test for CP violation:</a:t>
            </a:r>
            <a:endParaRPr lang="en-US" dirty="0" smtClean="0">
              <a:solidFill>
                <a:srgbClr val="0000FF"/>
              </a:solidFill>
            </a:endParaRPr>
          </a:p>
          <a:p>
            <a:pPr marL="233363" indent="-233363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R</a:t>
            </a:r>
            <a:r>
              <a:rPr lang="en-US" baseline="30000" dirty="0" smtClean="0">
                <a:solidFill>
                  <a:srgbClr val="0000FF"/>
                </a:solidFill>
              </a:rPr>
              <a:t>+</a:t>
            </a:r>
            <a:r>
              <a:rPr lang="en-US" baseline="-25000" dirty="0" smtClean="0">
                <a:solidFill>
                  <a:srgbClr val="0000FF"/>
                </a:solidFill>
              </a:rPr>
              <a:t>D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 </a:t>
            </a:r>
            <a:r>
              <a:rPr lang="en-US" dirty="0" smtClean="0">
                <a:solidFill>
                  <a:srgbClr val="0000FF"/>
                </a:solidFill>
              </a:rPr>
              <a:t>R</a:t>
            </a:r>
            <a:r>
              <a:rPr lang="en-US" baseline="30000" dirty="0" smtClean="0">
                <a:solidFill>
                  <a:srgbClr val="0000FF"/>
                </a:solidFill>
              </a:rPr>
              <a:t>-</a:t>
            </a:r>
            <a:r>
              <a:rPr lang="en-US" baseline="-25000" dirty="0" smtClean="0">
                <a:solidFill>
                  <a:srgbClr val="0000FF"/>
                </a:solidFill>
              </a:rPr>
              <a:t>D</a:t>
            </a:r>
            <a:r>
              <a:rPr lang="en-US" dirty="0" smtClean="0">
                <a:solidFill>
                  <a:srgbClr val="0000FF"/>
                </a:solidFill>
              </a:rPr>
              <a:t>  (direct CP violation)</a:t>
            </a:r>
          </a:p>
          <a:p>
            <a:pPr marL="233363" indent="-233363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CPV in mixing (|q/p|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1)</a:t>
            </a:r>
            <a:endParaRPr lang="en-US" dirty="0" smtClean="0">
              <a:solidFill>
                <a:srgbClr val="0000FF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4690" y="5771705"/>
            <a:ext cx="1574605" cy="60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 cstate="print"/>
          <a:srcRect l="14273" t="26013"/>
          <a:stretch>
            <a:fillRect/>
          </a:stretch>
        </p:blipFill>
        <p:spPr bwMode="auto">
          <a:xfrm>
            <a:off x="2229295" y="5963730"/>
            <a:ext cx="1845410" cy="218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190" y="5848515"/>
            <a:ext cx="28765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/>
          <p:nvPr/>
        </p:nvCxnSpPr>
        <p:spPr bwMode="auto">
          <a:xfrm flipH="1">
            <a:off x="693095" y="5042010"/>
            <a:ext cx="192025" cy="72969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3765495" y="5464465"/>
            <a:ext cx="1344175" cy="38405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Rectangle 13"/>
          <p:cNvSpPr/>
          <p:nvPr/>
        </p:nvSpPr>
        <p:spPr>
          <a:xfrm>
            <a:off x="1998865" y="1892800"/>
            <a:ext cx="1199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</a:t>
            </a:r>
            <a:r>
              <a:rPr lang="en-US" baseline="30000" dirty="0" smtClean="0"/>
              <a:t>+</a:t>
            </a:r>
            <a:r>
              <a:rPr lang="en-US" baseline="-25000" dirty="0" smtClean="0"/>
              <a:t>D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 </a:t>
            </a:r>
            <a:r>
              <a:rPr lang="en-US" dirty="0" smtClean="0"/>
              <a:t>R</a:t>
            </a:r>
            <a:r>
              <a:rPr lang="en-US" baseline="30000" dirty="0" smtClean="0"/>
              <a:t>-</a:t>
            </a:r>
            <a:r>
              <a:rPr lang="en-US" baseline="-25000" dirty="0" smtClean="0"/>
              <a:t>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687215" y="1892800"/>
            <a:ext cx="1207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</a:t>
            </a:r>
            <a:r>
              <a:rPr lang="en-US" baseline="30000" dirty="0" smtClean="0"/>
              <a:t>+</a:t>
            </a:r>
            <a:r>
              <a:rPr lang="en-US" baseline="-25000" dirty="0" smtClean="0"/>
              <a:t>D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= </a:t>
            </a:r>
            <a:r>
              <a:rPr lang="en-US" dirty="0" smtClean="0"/>
              <a:t>R</a:t>
            </a:r>
            <a:r>
              <a:rPr lang="en-US" baseline="30000" dirty="0" smtClean="0"/>
              <a:t>-</a:t>
            </a:r>
            <a:r>
              <a:rPr lang="en-US" baseline="-25000" dirty="0" smtClean="0"/>
              <a:t>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415440" y="1086295"/>
            <a:ext cx="2381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2.5</a:t>
            </a:r>
            <a:r>
              <a:rPr lang="en-US" sz="2000" dirty="0" smtClean="0">
                <a:sym typeface="Symbol"/>
              </a:rPr>
              <a:t> more precise</a:t>
            </a:r>
            <a:endParaRPr lang="en-US" sz="2000" dirty="0" smtClean="0"/>
          </a:p>
        </p:txBody>
      </p:sp>
      <p:pic>
        <p:nvPicPr>
          <p:cNvPr id="458753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36645" y="4510132"/>
            <a:ext cx="3107355" cy="80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 bwMode="auto">
          <a:xfrm>
            <a:off x="6031390" y="4465935"/>
            <a:ext cx="2995590" cy="883315"/>
          </a:xfrm>
          <a:prstGeom prst="rect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CP Violation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DA104-E1E2-497D-AD90-D044612ED985}" type="slidenum">
              <a:rPr lang="de-DE" smtClean="0"/>
              <a:pPr/>
              <a:t>23</a:t>
            </a:fld>
            <a:endParaRPr lang="de-DE"/>
          </a:p>
        </p:txBody>
      </p:sp>
      <p:sp>
        <p:nvSpPr>
          <p:cNvPr id="8" name="TextBox 7"/>
          <p:cNvSpPr txBox="1"/>
          <p:nvPr/>
        </p:nvSpPr>
        <p:spPr>
          <a:xfrm>
            <a:off x="1000335" y="3618879"/>
            <a:ext cx="410933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ym typeface="Symbol"/>
              </a:rPr>
              <a:t>Observable: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sym typeface="Symbol"/>
              </a:rPr>
              <a:t>A</a:t>
            </a:r>
            <a:r>
              <a:rPr lang="en-US" baseline="-25000" dirty="0" smtClean="0">
                <a:sym typeface="Symbol"/>
              </a:rPr>
              <a:t>CP</a:t>
            </a:r>
            <a:r>
              <a:rPr lang="en-US" dirty="0" smtClean="0">
                <a:sym typeface="Symbol"/>
              </a:rPr>
              <a:t> = </a:t>
            </a:r>
            <a:r>
              <a:rPr lang="en-US" dirty="0" err="1" smtClean="0">
                <a:sym typeface="Symbol"/>
              </a:rPr>
              <a:t>A</a:t>
            </a:r>
            <a:r>
              <a:rPr lang="en-US" baseline="-25000" dirty="0" err="1" smtClean="0">
                <a:sym typeface="Symbol"/>
              </a:rPr>
              <a:t>raw</a:t>
            </a:r>
            <a:r>
              <a:rPr lang="en-US" dirty="0" smtClean="0">
                <a:sym typeface="Symbol"/>
              </a:rPr>
              <a:t>(K</a:t>
            </a:r>
            <a:r>
              <a:rPr lang="en-US" baseline="30000" dirty="0" smtClean="0">
                <a:sym typeface="Symbol"/>
              </a:rPr>
              <a:t>-</a:t>
            </a:r>
            <a:r>
              <a:rPr lang="en-US" dirty="0" smtClean="0">
                <a:sym typeface="Symbol"/>
              </a:rPr>
              <a:t>K</a:t>
            </a:r>
            <a:r>
              <a:rPr lang="en-US" baseline="30000" dirty="0" smtClean="0">
                <a:sym typeface="Symbol"/>
              </a:rPr>
              <a:t>+</a:t>
            </a:r>
            <a:r>
              <a:rPr lang="en-US" dirty="0" smtClean="0">
                <a:sym typeface="Symbol"/>
              </a:rPr>
              <a:t>)  </a:t>
            </a:r>
            <a:r>
              <a:rPr lang="en-US" dirty="0" err="1" smtClean="0">
                <a:sym typeface="Symbol"/>
              </a:rPr>
              <a:t>A</a:t>
            </a:r>
            <a:r>
              <a:rPr lang="en-US" baseline="-25000" dirty="0" err="1" smtClean="0">
                <a:sym typeface="Symbol"/>
              </a:rPr>
              <a:t>raw</a:t>
            </a:r>
            <a:r>
              <a:rPr lang="en-US" dirty="0" smtClean="0">
                <a:sym typeface="Symbol"/>
              </a:rPr>
              <a:t>(</a:t>
            </a:r>
            <a:r>
              <a:rPr lang="en-US" baseline="30000" dirty="0" smtClean="0">
                <a:sym typeface="Symbol"/>
              </a:rPr>
              <a:t>-</a:t>
            </a:r>
            <a:r>
              <a:rPr lang="en-US" dirty="0" smtClean="0">
                <a:sym typeface="Symbol"/>
              </a:rPr>
              <a:t></a:t>
            </a:r>
            <a:r>
              <a:rPr lang="en-US" baseline="30000" dirty="0" smtClean="0">
                <a:sym typeface="Symbol"/>
              </a:rPr>
              <a:t>+</a:t>
            </a:r>
            <a:r>
              <a:rPr lang="en-US" dirty="0" smtClean="0">
                <a:sym typeface="Symbol"/>
              </a:rPr>
              <a:t>) 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sym typeface="Symbol"/>
              </a:rPr>
              <a:t>         = A</a:t>
            </a:r>
            <a:r>
              <a:rPr lang="en-US" baseline="-25000" dirty="0" smtClean="0">
                <a:sym typeface="Symbol"/>
              </a:rPr>
              <a:t>CP</a:t>
            </a:r>
            <a:r>
              <a:rPr lang="en-US" dirty="0" smtClean="0">
                <a:sym typeface="Symbol"/>
              </a:rPr>
              <a:t>(K</a:t>
            </a:r>
            <a:r>
              <a:rPr lang="en-US" baseline="30000" dirty="0" smtClean="0">
                <a:sym typeface="Symbol"/>
              </a:rPr>
              <a:t>-</a:t>
            </a:r>
            <a:r>
              <a:rPr lang="en-US" dirty="0" smtClean="0">
                <a:sym typeface="Symbol"/>
              </a:rPr>
              <a:t>K</a:t>
            </a:r>
            <a:r>
              <a:rPr lang="en-US" baseline="30000" dirty="0" smtClean="0">
                <a:sym typeface="Symbol"/>
              </a:rPr>
              <a:t>+</a:t>
            </a:r>
            <a:r>
              <a:rPr lang="en-US" dirty="0" smtClean="0">
                <a:sym typeface="Symbol"/>
              </a:rPr>
              <a:t>)  A</a:t>
            </a:r>
            <a:r>
              <a:rPr lang="en-US" baseline="-25000" dirty="0" smtClean="0">
                <a:sym typeface="Symbol"/>
              </a:rPr>
              <a:t>CP</a:t>
            </a:r>
            <a:r>
              <a:rPr lang="en-US" dirty="0" smtClean="0">
                <a:sym typeface="Symbol"/>
              </a:rPr>
              <a:t>(</a:t>
            </a:r>
            <a:r>
              <a:rPr lang="en-US" baseline="30000" dirty="0" smtClean="0">
                <a:sym typeface="Symbol"/>
              </a:rPr>
              <a:t>-</a:t>
            </a:r>
            <a:r>
              <a:rPr lang="en-US" dirty="0" smtClean="0">
                <a:sym typeface="Symbol"/>
              </a:rPr>
              <a:t></a:t>
            </a:r>
            <a:r>
              <a:rPr lang="en-US" baseline="30000" dirty="0" smtClean="0">
                <a:sym typeface="Symbol"/>
              </a:rPr>
              <a:t>+</a:t>
            </a:r>
            <a:r>
              <a:rPr lang="en-US" dirty="0" smtClean="0">
                <a:sym typeface="Symbol"/>
              </a:rPr>
              <a:t>)  </a:t>
            </a:r>
            <a:endParaRPr lang="en-US" dirty="0" smtClean="0"/>
          </a:p>
        </p:txBody>
      </p:sp>
      <p:sp>
        <p:nvSpPr>
          <p:cNvPr id="9" name="Rectangle 8"/>
          <p:cNvSpPr/>
          <p:nvPr/>
        </p:nvSpPr>
        <p:spPr bwMode="auto">
          <a:xfrm>
            <a:off x="923525" y="3582619"/>
            <a:ext cx="4224549" cy="3110806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5980" y="1239916"/>
            <a:ext cx="4032525" cy="95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5685746" y="1321817"/>
            <a:ext cx="2265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/>
              <a:t>CP </a:t>
            </a:r>
            <a:r>
              <a:rPr lang="en-US" sz="2000" i="1" dirty="0" err="1" smtClean="0"/>
              <a:t>eigenstate</a:t>
            </a:r>
            <a:r>
              <a:rPr lang="en-US" sz="2000" i="1" dirty="0" smtClean="0"/>
              <a:t> f </a:t>
            </a:r>
            <a:r>
              <a:rPr lang="en-US" sz="2000" dirty="0" smtClean="0"/>
              <a:t>: 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</a:t>
            </a:r>
            <a:r>
              <a:rPr lang="en-US" sz="2400" baseline="30000" dirty="0" smtClean="0">
                <a:solidFill>
                  <a:srgbClr val="FF0000"/>
                </a:solidFill>
                <a:sym typeface="Symbol"/>
              </a:rPr>
              <a:t>+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 </a:t>
            </a:r>
            <a:r>
              <a:rPr lang="en-US" sz="2400" baseline="30000" dirty="0" smtClean="0">
                <a:solidFill>
                  <a:srgbClr val="FF0000"/>
                </a:solidFill>
                <a:sym typeface="Symbol"/>
              </a:rPr>
              <a:t>-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 , K</a:t>
            </a:r>
            <a:r>
              <a:rPr lang="en-US" sz="2400" baseline="30000" dirty="0" smtClean="0">
                <a:solidFill>
                  <a:srgbClr val="FF0000"/>
                </a:solidFill>
                <a:sym typeface="Symbol"/>
              </a:rPr>
              <a:t>+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 K</a:t>
            </a:r>
            <a:r>
              <a:rPr lang="en-US" sz="2400" baseline="30000" dirty="0" smtClean="0">
                <a:solidFill>
                  <a:srgbClr val="FF0000"/>
                </a:solidFill>
                <a:sym typeface="Symbol"/>
              </a:rPr>
              <a:t>-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  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4994455" y="1398627"/>
            <a:ext cx="15362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4994455" y="1897892"/>
            <a:ext cx="15362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Rectangle 18"/>
          <p:cNvSpPr/>
          <p:nvPr/>
        </p:nvSpPr>
        <p:spPr bwMode="auto">
          <a:xfrm>
            <a:off x="885120" y="1047890"/>
            <a:ext cx="7258545" cy="2265895"/>
          </a:xfrm>
          <a:prstGeom prst="rect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115551" y="2475429"/>
            <a:ext cx="7066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Theoretical expectation:     A</a:t>
            </a:r>
            <a:r>
              <a:rPr lang="en-US" baseline="-25000" dirty="0" smtClean="0"/>
              <a:t>CP</a:t>
            </a:r>
            <a:r>
              <a:rPr lang="en-US" dirty="0" smtClean="0"/>
              <a:t> is very small,  </a:t>
            </a:r>
            <a:r>
              <a:rPr lang="en-US" dirty="0" smtClean="0">
                <a:sym typeface="Symbol"/>
              </a:rPr>
              <a:t> 10</a:t>
            </a:r>
            <a:r>
              <a:rPr lang="en-US" baseline="30000" dirty="0" smtClean="0">
                <a:sym typeface="Symbol"/>
              </a:rPr>
              <a:t>-3</a:t>
            </a:r>
            <a:r>
              <a:rPr lang="de-DE" dirty="0" smtClean="0"/>
              <a:t>.</a:t>
            </a:r>
          </a:p>
          <a:p>
            <a:r>
              <a:rPr lang="de-DE" dirty="0" err="1" smtClean="0"/>
              <a:t>Difficult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measure</a:t>
            </a:r>
            <a:r>
              <a:rPr lang="de-DE" dirty="0" smtClean="0"/>
              <a:t> </a:t>
            </a:r>
            <a:r>
              <a:rPr lang="de-DE" dirty="0" err="1" smtClean="0"/>
              <a:t>because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production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detection</a:t>
            </a:r>
            <a:r>
              <a:rPr lang="de-DE" dirty="0" smtClean="0"/>
              <a:t> </a:t>
            </a:r>
            <a:r>
              <a:rPr lang="de-DE" dirty="0" err="1" smtClean="0"/>
              <a:t>asymmetr</a:t>
            </a:r>
            <a:r>
              <a:rPr lang="de-DE" dirty="0" smtClean="0"/>
              <a:t>. 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038740" y="5310845"/>
            <a:ext cx="4531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sym typeface="Symbol"/>
              </a:rPr>
              <a:t>A</a:t>
            </a:r>
            <a:r>
              <a:rPr lang="en-US" baseline="-25000" dirty="0" smtClean="0">
                <a:solidFill>
                  <a:srgbClr val="0000FF"/>
                </a:solidFill>
                <a:sym typeface="Symbol"/>
              </a:rPr>
              <a:t>CP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 = [ - 0.34  0.15</a:t>
            </a:r>
            <a:r>
              <a:rPr lang="en-US" baseline="-25000" dirty="0" smtClean="0">
                <a:solidFill>
                  <a:srgbClr val="0000FF"/>
                </a:solidFill>
                <a:sym typeface="Symbol"/>
              </a:rPr>
              <a:t>stat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  0.10</a:t>
            </a:r>
            <a:r>
              <a:rPr lang="en-US" baseline="-25000" dirty="0" smtClean="0">
                <a:solidFill>
                  <a:srgbClr val="0000FF"/>
                </a:solidFill>
                <a:sym typeface="Symbol"/>
              </a:rPr>
              <a:t>syst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 ] %</a:t>
            </a:r>
            <a:endParaRPr lang="en-US" dirty="0" smtClean="0">
              <a:solidFill>
                <a:srgbClr val="0000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38740" y="4979918"/>
            <a:ext cx="5031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Prompt D  </a:t>
            </a:r>
            <a:r>
              <a:rPr lang="en-US" sz="1600" i="1" dirty="0" smtClean="0">
                <a:solidFill>
                  <a:srgbClr val="0000FF"/>
                </a:solidFill>
              </a:rPr>
              <a:t>(LHCb-Conf-2012-003 )</a:t>
            </a:r>
            <a:endParaRPr lang="en-US" sz="1600" i="1" dirty="0">
              <a:solidFill>
                <a:srgbClr val="0000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77145" y="6132068"/>
            <a:ext cx="5453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sym typeface="Symbol"/>
              </a:rPr>
              <a:t>A</a:t>
            </a:r>
            <a:r>
              <a:rPr lang="en-US" baseline="-25000" dirty="0" smtClean="0">
                <a:solidFill>
                  <a:srgbClr val="0000FF"/>
                </a:solidFill>
                <a:sym typeface="Symbol"/>
              </a:rPr>
              <a:t>CP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 = [ + 0.49  0.30</a:t>
            </a:r>
            <a:r>
              <a:rPr lang="en-US" baseline="-25000" dirty="0" smtClean="0">
                <a:solidFill>
                  <a:srgbClr val="0000FF"/>
                </a:solidFill>
                <a:sym typeface="Symbol"/>
              </a:rPr>
              <a:t>stat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  0.14</a:t>
            </a:r>
            <a:r>
              <a:rPr lang="en-US" baseline="-25000" dirty="0" smtClean="0">
                <a:solidFill>
                  <a:srgbClr val="0000FF"/>
                </a:solidFill>
                <a:sym typeface="Symbol"/>
              </a:rPr>
              <a:t>syst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 ] %</a:t>
            </a:r>
            <a:endParaRPr lang="en-US" dirty="0" smtClean="0">
              <a:solidFill>
                <a:srgbClr val="0000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038740" y="582482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Semi-</a:t>
            </a:r>
            <a:r>
              <a:rPr lang="en-US" dirty="0" err="1" smtClean="0">
                <a:solidFill>
                  <a:srgbClr val="0000FF"/>
                </a:solidFill>
              </a:rPr>
              <a:t>leptonic</a:t>
            </a:r>
            <a:r>
              <a:rPr lang="en-US" dirty="0" smtClean="0">
                <a:solidFill>
                  <a:srgbClr val="0000FF"/>
                </a:solidFill>
              </a:rPr>
              <a:t> B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D </a:t>
            </a:r>
            <a:r>
              <a:rPr lang="en-US" sz="1600" dirty="0" smtClean="0">
                <a:solidFill>
                  <a:srgbClr val="0000FF"/>
                </a:solidFill>
                <a:sym typeface="Symbol"/>
              </a:rPr>
              <a:t>(</a:t>
            </a:r>
            <a:r>
              <a:rPr lang="en-US" sz="1600" i="1" dirty="0" smtClean="0">
                <a:solidFill>
                  <a:srgbClr val="0000FF"/>
                </a:solidFill>
              </a:rPr>
              <a:t>PL B 723 (2013) 33) </a:t>
            </a:r>
            <a:endParaRPr lang="en-US" sz="1600" i="1" dirty="0">
              <a:solidFill>
                <a:srgbClr val="0000FF"/>
              </a:solidFill>
            </a:endParaRPr>
          </a:p>
        </p:txBody>
      </p:sp>
      <p:pic>
        <p:nvPicPr>
          <p:cNvPr id="45568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01695" y="3696897"/>
            <a:ext cx="3110446" cy="299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096" y="-9525"/>
            <a:ext cx="8219130" cy="711200"/>
          </a:xfrm>
        </p:spPr>
        <p:txBody>
          <a:bodyPr/>
          <a:lstStyle/>
          <a:p>
            <a:r>
              <a:rPr lang="en-US" dirty="0" smtClean="0"/>
              <a:t>Direct CP violation and CKM Angle </a:t>
            </a:r>
            <a:r>
              <a:rPr lang="en-US" dirty="0" smtClean="0">
                <a:sym typeface="Symbol"/>
              </a:rPr>
              <a:t>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DA104-E1E2-497D-AD90-D044612ED985}" type="slidenum">
              <a:rPr lang="de-DE" smtClean="0"/>
              <a:pPr/>
              <a:t>24</a:t>
            </a:fld>
            <a:endParaRPr lang="de-DE" dirty="0"/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4532237" cy="45242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8504" y="2814520"/>
            <a:ext cx="2529257" cy="81699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8" name="Rectangle 7"/>
          <p:cNvSpPr/>
          <p:nvPr/>
        </p:nvSpPr>
        <p:spPr bwMode="auto">
          <a:xfrm>
            <a:off x="5263290" y="2737710"/>
            <a:ext cx="2688350" cy="960125"/>
          </a:xfrm>
          <a:prstGeom prst="rect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9" name="Down Arrow 8"/>
          <p:cNvSpPr/>
          <p:nvPr/>
        </p:nvSpPr>
        <p:spPr bwMode="auto">
          <a:xfrm>
            <a:off x="6415440" y="4043480"/>
            <a:ext cx="384050" cy="537670"/>
          </a:xfrm>
          <a:prstGeom prst="downArrow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994455" y="4657960"/>
            <a:ext cx="35332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Measurement exploits direct CPV in  B</a:t>
            </a:r>
            <a:r>
              <a:rPr lang="en-US" sz="2000" dirty="0" smtClean="0">
                <a:solidFill>
                  <a:srgbClr val="0000FF"/>
                </a:solidFill>
                <a:sym typeface="Symbol"/>
              </a:rPr>
              <a:t>DK decays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55751" y="926196"/>
            <a:ext cx="2927448" cy="2020204"/>
            <a:chOff x="969" y="684"/>
            <a:chExt cx="1862" cy="1296"/>
          </a:xfrm>
        </p:grpSpPr>
        <p:pic>
          <p:nvPicPr>
            <p:cNvPr id="2665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69" y="684"/>
              <a:ext cx="1862" cy="12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26657" name="Text Box 5"/>
            <p:cNvSpPr txBox="1">
              <a:spLocks noChangeArrowheads="1"/>
            </p:cNvSpPr>
            <p:nvPr/>
          </p:nvSpPr>
          <p:spPr bwMode="auto">
            <a:xfrm>
              <a:off x="993" y="1514"/>
              <a:ext cx="290" cy="2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2000" b="1"/>
                <a:t>B</a:t>
              </a:r>
              <a:r>
                <a:rPr lang="de-DE" sz="2000" b="1" baseline="30000"/>
                <a:t>0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500188" y="3176547"/>
            <a:ext cx="3094102" cy="2325728"/>
            <a:chOff x="848" y="2579"/>
            <a:chExt cx="1968" cy="1492"/>
          </a:xfrm>
        </p:grpSpPr>
        <p:pic>
          <p:nvPicPr>
            <p:cNvPr id="26653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96" y="2579"/>
              <a:ext cx="1920" cy="14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26654" name="Text Box 8"/>
            <p:cNvSpPr txBox="1">
              <a:spLocks noChangeArrowheads="1"/>
            </p:cNvSpPr>
            <p:nvPr/>
          </p:nvSpPr>
          <p:spPr bwMode="auto">
            <a:xfrm>
              <a:off x="1888" y="3273"/>
              <a:ext cx="178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/>
                <a:t>g</a:t>
              </a:r>
            </a:p>
          </p:txBody>
        </p:sp>
        <p:sp>
          <p:nvSpPr>
            <p:cNvPr id="26655" name="Text Box 9"/>
            <p:cNvSpPr txBox="1">
              <a:spLocks noChangeArrowheads="1"/>
            </p:cNvSpPr>
            <p:nvPr/>
          </p:nvSpPr>
          <p:spPr bwMode="auto">
            <a:xfrm>
              <a:off x="848" y="3159"/>
              <a:ext cx="290" cy="2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2000" b="1"/>
                <a:t>B</a:t>
              </a:r>
              <a:r>
                <a:rPr lang="de-DE" sz="2000" b="1" baseline="30000"/>
                <a:t>0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4437064" y="1470344"/>
            <a:ext cx="4013842" cy="3293743"/>
            <a:chOff x="2625" y="1341"/>
            <a:chExt cx="2553" cy="2113"/>
          </a:xfrm>
        </p:grpSpPr>
        <p:grpSp>
          <p:nvGrpSpPr>
            <p:cNvPr id="5" name="Group 11"/>
            <p:cNvGrpSpPr>
              <a:grpSpLocks noChangeAspect="1"/>
            </p:cNvGrpSpPr>
            <p:nvPr/>
          </p:nvGrpSpPr>
          <p:grpSpPr bwMode="auto">
            <a:xfrm>
              <a:off x="2777" y="1341"/>
              <a:ext cx="1748" cy="1738"/>
              <a:chOff x="751" y="1027"/>
              <a:chExt cx="1748" cy="1738"/>
            </a:xfrm>
          </p:grpSpPr>
          <p:sp>
            <p:nvSpPr>
              <p:cNvPr id="26645" name="AutoShape 12"/>
              <p:cNvSpPr>
                <a:spLocks noChangeAspect="1" noChangeArrowheads="1" noTextEdit="1"/>
              </p:cNvSpPr>
              <p:nvPr/>
            </p:nvSpPr>
            <p:spPr bwMode="auto">
              <a:xfrm>
                <a:off x="751" y="1027"/>
                <a:ext cx="1748" cy="17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6" name="Freeform 13"/>
              <p:cNvSpPr>
                <a:spLocks/>
              </p:cNvSpPr>
              <p:nvPr/>
            </p:nvSpPr>
            <p:spPr bwMode="auto">
              <a:xfrm>
                <a:off x="806" y="1881"/>
                <a:ext cx="15" cy="30"/>
              </a:xfrm>
              <a:custGeom>
                <a:avLst/>
                <a:gdLst>
                  <a:gd name="T0" fmla="*/ 1 w 30"/>
                  <a:gd name="T1" fmla="*/ 0 h 60"/>
                  <a:gd name="T2" fmla="*/ 1 w 30"/>
                  <a:gd name="T3" fmla="*/ 1 h 60"/>
                  <a:gd name="T4" fmla="*/ 1 w 30"/>
                  <a:gd name="T5" fmla="*/ 1 h 60"/>
                  <a:gd name="T6" fmla="*/ 1 w 30"/>
                  <a:gd name="T7" fmla="*/ 1 h 60"/>
                  <a:gd name="T8" fmla="*/ 1 w 30"/>
                  <a:gd name="T9" fmla="*/ 1 h 60"/>
                  <a:gd name="T10" fmla="*/ 1 w 30"/>
                  <a:gd name="T11" fmla="*/ 1 h 60"/>
                  <a:gd name="T12" fmla="*/ 1 w 30"/>
                  <a:gd name="T13" fmla="*/ 1 h 60"/>
                  <a:gd name="T14" fmla="*/ 1 w 30"/>
                  <a:gd name="T15" fmla="*/ 1 h 60"/>
                  <a:gd name="T16" fmla="*/ 1 w 30"/>
                  <a:gd name="T17" fmla="*/ 1 h 60"/>
                  <a:gd name="T18" fmla="*/ 1 w 30"/>
                  <a:gd name="T19" fmla="*/ 1 h 60"/>
                  <a:gd name="T20" fmla="*/ 1 w 30"/>
                  <a:gd name="T21" fmla="*/ 1 h 60"/>
                  <a:gd name="T22" fmla="*/ 1 w 30"/>
                  <a:gd name="T23" fmla="*/ 1 h 60"/>
                  <a:gd name="T24" fmla="*/ 1 w 30"/>
                  <a:gd name="T25" fmla="*/ 1 h 60"/>
                  <a:gd name="T26" fmla="*/ 1 w 30"/>
                  <a:gd name="T27" fmla="*/ 1 h 60"/>
                  <a:gd name="T28" fmla="*/ 0 w 30"/>
                  <a:gd name="T29" fmla="*/ 1 h 60"/>
                  <a:gd name="T30" fmla="*/ 0 w 30"/>
                  <a:gd name="T31" fmla="*/ 1 h 60"/>
                  <a:gd name="T32" fmla="*/ 0 w 30"/>
                  <a:gd name="T33" fmla="*/ 1 h 60"/>
                  <a:gd name="T34" fmla="*/ 0 w 30"/>
                  <a:gd name="T35" fmla="*/ 1 h 60"/>
                  <a:gd name="T36" fmla="*/ 0 w 30"/>
                  <a:gd name="T37" fmla="*/ 1 h 60"/>
                  <a:gd name="T38" fmla="*/ 1 w 30"/>
                  <a:gd name="T39" fmla="*/ 1 h 60"/>
                  <a:gd name="T40" fmla="*/ 1 w 30"/>
                  <a:gd name="T41" fmla="*/ 1 h 60"/>
                  <a:gd name="T42" fmla="*/ 1 w 30"/>
                  <a:gd name="T43" fmla="*/ 1 h 60"/>
                  <a:gd name="T44" fmla="*/ 1 w 30"/>
                  <a:gd name="T45" fmla="*/ 1 h 60"/>
                  <a:gd name="T46" fmla="*/ 1 w 30"/>
                  <a:gd name="T47" fmla="*/ 1 h 60"/>
                  <a:gd name="T48" fmla="*/ 1 w 30"/>
                  <a:gd name="T49" fmla="*/ 1 h 60"/>
                  <a:gd name="T50" fmla="*/ 1 w 30"/>
                  <a:gd name="T51" fmla="*/ 1 h 60"/>
                  <a:gd name="T52" fmla="*/ 1 w 30"/>
                  <a:gd name="T53" fmla="*/ 1 h 60"/>
                  <a:gd name="T54" fmla="*/ 1 w 30"/>
                  <a:gd name="T55" fmla="*/ 1 h 60"/>
                  <a:gd name="T56" fmla="*/ 1 w 30"/>
                  <a:gd name="T57" fmla="*/ 1 h 60"/>
                  <a:gd name="T58" fmla="*/ 1 w 30"/>
                  <a:gd name="T59" fmla="*/ 1 h 60"/>
                  <a:gd name="T60" fmla="*/ 1 w 30"/>
                  <a:gd name="T61" fmla="*/ 1 h 60"/>
                  <a:gd name="T62" fmla="*/ 1 w 30"/>
                  <a:gd name="T63" fmla="*/ 1 h 60"/>
                  <a:gd name="T64" fmla="*/ 1 w 30"/>
                  <a:gd name="T65" fmla="*/ 1 h 60"/>
                  <a:gd name="T66" fmla="*/ 1 w 30"/>
                  <a:gd name="T67" fmla="*/ 0 h 6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0"/>
                  <a:gd name="T103" fmla="*/ 0 h 60"/>
                  <a:gd name="T104" fmla="*/ 30 w 30"/>
                  <a:gd name="T105" fmla="*/ 60 h 6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0" h="60">
                    <a:moveTo>
                      <a:pt x="30" y="0"/>
                    </a:moveTo>
                    <a:lnTo>
                      <a:pt x="25" y="1"/>
                    </a:lnTo>
                    <a:lnTo>
                      <a:pt x="22" y="1"/>
                    </a:lnTo>
                    <a:lnTo>
                      <a:pt x="19" y="2"/>
                    </a:lnTo>
                    <a:lnTo>
                      <a:pt x="16" y="3"/>
                    </a:lnTo>
                    <a:lnTo>
                      <a:pt x="14" y="4"/>
                    </a:lnTo>
                    <a:lnTo>
                      <a:pt x="12" y="7"/>
                    </a:lnTo>
                    <a:lnTo>
                      <a:pt x="9" y="8"/>
                    </a:lnTo>
                    <a:lnTo>
                      <a:pt x="7" y="10"/>
                    </a:lnTo>
                    <a:lnTo>
                      <a:pt x="5" y="12"/>
                    </a:lnTo>
                    <a:lnTo>
                      <a:pt x="4" y="14"/>
                    </a:lnTo>
                    <a:lnTo>
                      <a:pt x="2" y="17"/>
                    </a:lnTo>
                    <a:lnTo>
                      <a:pt x="1" y="19"/>
                    </a:lnTo>
                    <a:lnTo>
                      <a:pt x="1" y="23"/>
                    </a:lnTo>
                    <a:lnTo>
                      <a:pt x="0" y="25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1" y="39"/>
                    </a:lnTo>
                    <a:lnTo>
                      <a:pt x="1" y="42"/>
                    </a:lnTo>
                    <a:lnTo>
                      <a:pt x="2" y="44"/>
                    </a:lnTo>
                    <a:lnTo>
                      <a:pt x="4" y="47"/>
                    </a:lnTo>
                    <a:lnTo>
                      <a:pt x="5" y="49"/>
                    </a:lnTo>
                    <a:lnTo>
                      <a:pt x="7" y="51"/>
                    </a:lnTo>
                    <a:lnTo>
                      <a:pt x="9" y="53"/>
                    </a:lnTo>
                    <a:lnTo>
                      <a:pt x="12" y="55"/>
                    </a:lnTo>
                    <a:lnTo>
                      <a:pt x="14" y="57"/>
                    </a:lnTo>
                    <a:lnTo>
                      <a:pt x="16" y="58"/>
                    </a:lnTo>
                    <a:lnTo>
                      <a:pt x="19" y="59"/>
                    </a:lnTo>
                    <a:lnTo>
                      <a:pt x="22" y="60"/>
                    </a:lnTo>
                    <a:lnTo>
                      <a:pt x="25" y="60"/>
                    </a:lnTo>
                    <a:lnTo>
                      <a:pt x="30" y="6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7" name="Freeform 14"/>
              <p:cNvSpPr>
                <a:spLocks/>
              </p:cNvSpPr>
              <p:nvPr/>
            </p:nvSpPr>
            <p:spPr bwMode="auto">
              <a:xfrm>
                <a:off x="821" y="1881"/>
                <a:ext cx="1599" cy="30"/>
              </a:xfrm>
              <a:custGeom>
                <a:avLst/>
                <a:gdLst>
                  <a:gd name="T0" fmla="*/ 13 w 3197"/>
                  <a:gd name="T1" fmla="*/ 1 h 60"/>
                  <a:gd name="T2" fmla="*/ 13 w 3197"/>
                  <a:gd name="T3" fmla="*/ 0 h 60"/>
                  <a:gd name="T4" fmla="*/ 0 w 3197"/>
                  <a:gd name="T5" fmla="*/ 0 h 60"/>
                  <a:gd name="T6" fmla="*/ 0 w 3197"/>
                  <a:gd name="T7" fmla="*/ 1 h 60"/>
                  <a:gd name="T8" fmla="*/ 13 w 3197"/>
                  <a:gd name="T9" fmla="*/ 1 h 60"/>
                  <a:gd name="T10" fmla="*/ 13 w 3197"/>
                  <a:gd name="T11" fmla="*/ 1 h 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97"/>
                  <a:gd name="T19" fmla="*/ 0 h 60"/>
                  <a:gd name="T20" fmla="*/ 3197 w 3197"/>
                  <a:gd name="T21" fmla="*/ 60 h 6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97" h="60">
                    <a:moveTo>
                      <a:pt x="3197" y="30"/>
                    </a:moveTo>
                    <a:lnTo>
                      <a:pt x="3197" y="0"/>
                    </a:lnTo>
                    <a:lnTo>
                      <a:pt x="0" y="0"/>
                    </a:lnTo>
                    <a:lnTo>
                      <a:pt x="0" y="60"/>
                    </a:lnTo>
                    <a:lnTo>
                      <a:pt x="3197" y="60"/>
                    </a:lnTo>
                    <a:lnTo>
                      <a:pt x="3197" y="3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8" name="Freeform 15"/>
              <p:cNvSpPr>
                <a:spLocks/>
              </p:cNvSpPr>
              <p:nvPr/>
            </p:nvSpPr>
            <p:spPr bwMode="auto">
              <a:xfrm>
                <a:off x="2360" y="1851"/>
                <a:ext cx="104" cy="90"/>
              </a:xfrm>
              <a:custGeom>
                <a:avLst/>
                <a:gdLst>
                  <a:gd name="T0" fmla="*/ 0 w 209"/>
                  <a:gd name="T1" fmla="*/ 1 h 180"/>
                  <a:gd name="T2" fmla="*/ 0 w 209"/>
                  <a:gd name="T3" fmla="*/ 0 h 180"/>
                  <a:gd name="T4" fmla="*/ 0 w 209"/>
                  <a:gd name="T5" fmla="*/ 1 h 180"/>
                  <a:gd name="T6" fmla="*/ 0 w 209"/>
                  <a:gd name="T7" fmla="*/ 1 h 180"/>
                  <a:gd name="T8" fmla="*/ 0 w 209"/>
                  <a:gd name="T9" fmla="*/ 1 h 180"/>
                  <a:gd name="T10" fmla="*/ 0 w 209"/>
                  <a:gd name="T11" fmla="*/ 1 h 180"/>
                  <a:gd name="T12" fmla="*/ 0 w 209"/>
                  <a:gd name="T13" fmla="*/ 1 h 180"/>
                  <a:gd name="T14" fmla="*/ 0 w 209"/>
                  <a:gd name="T15" fmla="*/ 1 h 180"/>
                  <a:gd name="T16" fmla="*/ 0 w 209"/>
                  <a:gd name="T17" fmla="*/ 1 h 180"/>
                  <a:gd name="T18" fmla="*/ 0 w 209"/>
                  <a:gd name="T19" fmla="*/ 1 h 180"/>
                  <a:gd name="T20" fmla="*/ 0 w 209"/>
                  <a:gd name="T21" fmla="*/ 1 h 180"/>
                  <a:gd name="T22" fmla="*/ 0 w 209"/>
                  <a:gd name="T23" fmla="*/ 1 h 180"/>
                  <a:gd name="T24" fmla="*/ 0 w 209"/>
                  <a:gd name="T25" fmla="*/ 1 h 180"/>
                  <a:gd name="T26" fmla="*/ 0 w 209"/>
                  <a:gd name="T27" fmla="*/ 1 h 180"/>
                  <a:gd name="T28" fmla="*/ 0 w 209"/>
                  <a:gd name="T29" fmla="*/ 1 h 180"/>
                  <a:gd name="T30" fmla="*/ 0 w 209"/>
                  <a:gd name="T31" fmla="*/ 1 h 180"/>
                  <a:gd name="T32" fmla="*/ 0 w 209"/>
                  <a:gd name="T33" fmla="*/ 1 h 180"/>
                  <a:gd name="T34" fmla="*/ 0 w 209"/>
                  <a:gd name="T35" fmla="*/ 1 h 180"/>
                  <a:gd name="T36" fmla="*/ 0 w 209"/>
                  <a:gd name="T37" fmla="*/ 1 h 180"/>
                  <a:gd name="T38" fmla="*/ 0 w 209"/>
                  <a:gd name="T39" fmla="*/ 1 h 180"/>
                  <a:gd name="T40" fmla="*/ 0 w 209"/>
                  <a:gd name="T41" fmla="*/ 1 h 180"/>
                  <a:gd name="T42" fmla="*/ 0 w 209"/>
                  <a:gd name="T43" fmla="*/ 1 h 180"/>
                  <a:gd name="T44" fmla="*/ 0 w 209"/>
                  <a:gd name="T45" fmla="*/ 1 h 180"/>
                  <a:gd name="T46" fmla="*/ 0 w 209"/>
                  <a:gd name="T47" fmla="*/ 1 h 180"/>
                  <a:gd name="T48" fmla="*/ 0 w 209"/>
                  <a:gd name="T49" fmla="*/ 1 h 180"/>
                  <a:gd name="T50" fmla="*/ 0 w 209"/>
                  <a:gd name="T51" fmla="*/ 1 h 180"/>
                  <a:gd name="T52" fmla="*/ 0 w 209"/>
                  <a:gd name="T53" fmla="*/ 1 h 180"/>
                  <a:gd name="T54" fmla="*/ 0 w 209"/>
                  <a:gd name="T55" fmla="*/ 1 h 180"/>
                  <a:gd name="T56" fmla="*/ 0 w 209"/>
                  <a:gd name="T57" fmla="*/ 1 h 180"/>
                  <a:gd name="T58" fmla="*/ 0 w 209"/>
                  <a:gd name="T59" fmla="*/ 1 h 180"/>
                  <a:gd name="T60" fmla="*/ 0 w 209"/>
                  <a:gd name="T61" fmla="*/ 1 h 180"/>
                  <a:gd name="T62" fmla="*/ 0 w 209"/>
                  <a:gd name="T63" fmla="*/ 1 h 180"/>
                  <a:gd name="T64" fmla="*/ 0 w 209"/>
                  <a:gd name="T65" fmla="*/ 1 h 180"/>
                  <a:gd name="T66" fmla="*/ 0 w 209"/>
                  <a:gd name="T67" fmla="*/ 1 h 180"/>
                  <a:gd name="T68" fmla="*/ 0 w 209"/>
                  <a:gd name="T69" fmla="*/ 1 h 18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09"/>
                  <a:gd name="T106" fmla="*/ 0 h 180"/>
                  <a:gd name="T107" fmla="*/ 209 w 209"/>
                  <a:gd name="T108" fmla="*/ 180 h 18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09" h="180">
                    <a:moveTo>
                      <a:pt x="209" y="90"/>
                    </a:moveTo>
                    <a:lnTo>
                      <a:pt x="0" y="0"/>
                    </a:lnTo>
                    <a:lnTo>
                      <a:pt x="2" y="7"/>
                    </a:lnTo>
                    <a:lnTo>
                      <a:pt x="4" y="12"/>
                    </a:lnTo>
                    <a:lnTo>
                      <a:pt x="7" y="18"/>
                    </a:lnTo>
                    <a:lnTo>
                      <a:pt x="9" y="23"/>
                    </a:lnTo>
                    <a:lnTo>
                      <a:pt x="12" y="29"/>
                    </a:lnTo>
                    <a:lnTo>
                      <a:pt x="13" y="35"/>
                    </a:lnTo>
                    <a:lnTo>
                      <a:pt x="15" y="40"/>
                    </a:lnTo>
                    <a:lnTo>
                      <a:pt x="16" y="45"/>
                    </a:lnTo>
                    <a:lnTo>
                      <a:pt x="17" y="52"/>
                    </a:lnTo>
                    <a:lnTo>
                      <a:pt x="19" y="57"/>
                    </a:lnTo>
                    <a:lnTo>
                      <a:pt x="19" y="62"/>
                    </a:lnTo>
                    <a:lnTo>
                      <a:pt x="20" y="68"/>
                    </a:lnTo>
                    <a:lnTo>
                      <a:pt x="21" y="74"/>
                    </a:lnTo>
                    <a:lnTo>
                      <a:pt x="21" y="79"/>
                    </a:lnTo>
                    <a:lnTo>
                      <a:pt x="21" y="85"/>
                    </a:lnTo>
                    <a:lnTo>
                      <a:pt x="22" y="90"/>
                    </a:lnTo>
                    <a:lnTo>
                      <a:pt x="21" y="96"/>
                    </a:lnTo>
                    <a:lnTo>
                      <a:pt x="21" y="102"/>
                    </a:lnTo>
                    <a:lnTo>
                      <a:pt x="21" y="107"/>
                    </a:lnTo>
                    <a:lnTo>
                      <a:pt x="20" y="112"/>
                    </a:lnTo>
                    <a:lnTo>
                      <a:pt x="19" y="119"/>
                    </a:lnTo>
                    <a:lnTo>
                      <a:pt x="19" y="124"/>
                    </a:lnTo>
                    <a:lnTo>
                      <a:pt x="17" y="129"/>
                    </a:lnTo>
                    <a:lnTo>
                      <a:pt x="16" y="135"/>
                    </a:lnTo>
                    <a:lnTo>
                      <a:pt x="15" y="141"/>
                    </a:lnTo>
                    <a:lnTo>
                      <a:pt x="13" y="146"/>
                    </a:lnTo>
                    <a:lnTo>
                      <a:pt x="12" y="152"/>
                    </a:lnTo>
                    <a:lnTo>
                      <a:pt x="9" y="157"/>
                    </a:lnTo>
                    <a:lnTo>
                      <a:pt x="7" y="164"/>
                    </a:lnTo>
                    <a:lnTo>
                      <a:pt x="4" y="169"/>
                    </a:lnTo>
                    <a:lnTo>
                      <a:pt x="2" y="174"/>
                    </a:lnTo>
                    <a:lnTo>
                      <a:pt x="0" y="180"/>
                    </a:lnTo>
                    <a:lnTo>
                      <a:pt x="209" y="9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9" name="Freeform 16"/>
              <p:cNvSpPr>
                <a:spLocks/>
              </p:cNvSpPr>
              <p:nvPr/>
            </p:nvSpPr>
            <p:spPr bwMode="auto">
              <a:xfrm>
                <a:off x="2338" y="2032"/>
                <a:ext cx="91" cy="116"/>
              </a:xfrm>
              <a:custGeom>
                <a:avLst/>
                <a:gdLst>
                  <a:gd name="T0" fmla="*/ 0 w 183"/>
                  <a:gd name="T1" fmla="*/ 1 h 232"/>
                  <a:gd name="T2" fmla="*/ 0 w 183"/>
                  <a:gd name="T3" fmla="*/ 1 h 232"/>
                  <a:gd name="T4" fmla="*/ 0 w 183"/>
                  <a:gd name="T5" fmla="*/ 0 h 232"/>
                  <a:gd name="T6" fmla="*/ 0 w 183"/>
                  <a:gd name="T7" fmla="*/ 1 h 232"/>
                  <a:gd name="T8" fmla="*/ 0 w 183"/>
                  <a:gd name="T9" fmla="*/ 1 h 2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3"/>
                  <a:gd name="T16" fmla="*/ 0 h 232"/>
                  <a:gd name="T17" fmla="*/ 183 w 183"/>
                  <a:gd name="T18" fmla="*/ 232 h 2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3" h="232">
                    <a:moveTo>
                      <a:pt x="0" y="189"/>
                    </a:moveTo>
                    <a:lnTo>
                      <a:pt x="183" y="232"/>
                    </a:lnTo>
                    <a:lnTo>
                      <a:pt x="136" y="0"/>
                    </a:lnTo>
                    <a:lnTo>
                      <a:pt x="0" y="189"/>
                    </a:lnTo>
                    <a:close/>
                  </a:path>
                </a:pathLst>
              </a:custGeom>
              <a:solidFill>
                <a:srgbClr val="006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0" name="Freeform 17"/>
              <p:cNvSpPr>
                <a:spLocks/>
              </p:cNvSpPr>
              <p:nvPr/>
            </p:nvSpPr>
            <p:spPr bwMode="auto">
              <a:xfrm>
                <a:off x="1620" y="2084"/>
                <a:ext cx="789" cy="623"/>
              </a:xfrm>
              <a:custGeom>
                <a:avLst/>
                <a:gdLst>
                  <a:gd name="T0" fmla="*/ 0 w 1578"/>
                  <a:gd name="T1" fmla="*/ 4 h 1248"/>
                  <a:gd name="T2" fmla="*/ 1 w 1578"/>
                  <a:gd name="T3" fmla="*/ 4 h 1248"/>
                  <a:gd name="T4" fmla="*/ 2 w 1578"/>
                  <a:gd name="T5" fmla="*/ 4 h 1248"/>
                  <a:gd name="T6" fmla="*/ 2 w 1578"/>
                  <a:gd name="T7" fmla="*/ 4 h 1248"/>
                  <a:gd name="T8" fmla="*/ 3 w 1578"/>
                  <a:gd name="T9" fmla="*/ 4 h 1248"/>
                  <a:gd name="T10" fmla="*/ 3 w 1578"/>
                  <a:gd name="T11" fmla="*/ 4 h 1248"/>
                  <a:gd name="T12" fmla="*/ 3 w 1578"/>
                  <a:gd name="T13" fmla="*/ 4 h 1248"/>
                  <a:gd name="T14" fmla="*/ 3 w 1578"/>
                  <a:gd name="T15" fmla="*/ 3 h 1248"/>
                  <a:gd name="T16" fmla="*/ 3 w 1578"/>
                  <a:gd name="T17" fmla="*/ 3 h 1248"/>
                  <a:gd name="T18" fmla="*/ 5 w 1578"/>
                  <a:gd name="T19" fmla="*/ 3 h 1248"/>
                  <a:gd name="T20" fmla="*/ 5 w 1578"/>
                  <a:gd name="T21" fmla="*/ 2 h 1248"/>
                  <a:gd name="T22" fmla="*/ 6 w 1578"/>
                  <a:gd name="T23" fmla="*/ 2 h 1248"/>
                  <a:gd name="T24" fmla="*/ 6 w 1578"/>
                  <a:gd name="T25" fmla="*/ 1 h 1248"/>
                  <a:gd name="T26" fmla="*/ 6 w 1578"/>
                  <a:gd name="T27" fmla="*/ 1 h 1248"/>
                  <a:gd name="T28" fmla="*/ 6 w 1578"/>
                  <a:gd name="T29" fmla="*/ 1 h 1248"/>
                  <a:gd name="T30" fmla="*/ 6 w 1578"/>
                  <a:gd name="T31" fmla="*/ 0 h 1248"/>
                  <a:gd name="T32" fmla="*/ 6 w 1578"/>
                  <a:gd name="T33" fmla="*/ 0 h 1248"/>
                  <a:gd name="T34" fmla="*/ 6 w 1578"/>
                  <a:gd name="T35" fmla="*/ 0 h 1248"/>
                  <a:gd name="T36" fmla="*/ 6 w 1578"/>
                  <a:gd name="T37" fmla="*/ 0 h 1248"/>
                  <a:gd name="T38" fmla="*/ 6 w 1578"/>
                  <a:gd name="T39" fmla="*/ 1 h 1248"/>
                  <a:gd name="T40" fmla="*/ 6 w 1578"/>
                  <a:gd name="T41" fmla="*/ 1 h 1248"/>
                  <a:gd name="T42" fmla="*/ 5 w 1578"/>
                  <a:gd name="T43" fmla="*/ 2 h 1248"/>
                  <a:gd name="T44" fmla="*/ 5 w 1578"/>
                  <a:gd name="T45" fmla="*/ 2 h 1248"/>
                  <a:gd name="T46" fmla="*/ 5 w 1578"/>
                  <a:gd name="T47" fmla="*/ 2 h 1248"/>
                  <a:gd name="T48" fmla="*/ 3 w 1578"/>
                  <a:gd name="T49" fmla="*/ 3 h 1248"/>
                  <a:gd name="T50" fmla="*/ 3 w 1578"/>
                  <a:gd name="T51" fmla="*/ 3 h 1248"/>
                  <a:gd name="T52" fmla="*/ 3 w 1578"/>
                  <a:gd name="T53" fmla="*/ 3 h 1248"/>
                  <a:gd name="T54" fmla="*/ 3 w 1578"/>
                  <a:gd name="T55" fmla="*/ 4 h 1248"/>
                  <a:gd name="T56" fmla="*/ 3 w 1578"/>
                  <a:gd name="T57" fmla="*/ 4 h 1248"/>
                  <a:gd name="T58" fmla="*/ 2 w 1578"/>
                  <a:gd name="T59" fmla="*/ 4 h 1248"/>
                  <a:gd name="T60" fmla="*/ 2 w 1578"/>
                  <a:gd name="T61" fmla="*/ 4 h 1248"/>
                  <a:gd name="T62" fmla="*/ 1 w 1578"/>
                  <a:gd name="T63" fmla="*/ 4 h 1248"/>
                  <a:gd name="T64" fmla="*/ 1 w 1578"/>
                  <a:gd name="T65" fmla="*/ 4 h 1248"/>
                  <a:gd name="T66" fmla="*/ 0 w 1578"/>
                  <a:gd name="T67" fmla="*/ 4 h 124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578"/>
                  <a:gd name="T103" fmla="*/ 0 h 1248"/>
                  <a:gd name="T104" fmla="*/ 1578 w 1578"/>
                  <a:gd name="T105" fmla="*/ 1248 h 124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578" h="1248">
                    <a:moveTo>
                      <a:pt x="0" y="1248"/>
                    </a:moveTo>
                    <a:lnTo>
                      <a:pt x="0" y="1248"/>
                    </a:lnTo>
                    <a:lnTo>
                      <a:pt x="69" y="1246"/>
                    </a:lnTo>
                    <a:lnTo>
                      <a:pt x="137" y="1242"/>
                    </a:lnTo>
                    <a:lnTo>
                      <a:pt x="204" y="1234"/>
                    </a:lnTo>
                    <a:lnTo>
                      <a:pt x="271" y="1224"/>
                    </a:lnTo>
                    <a:lnTo>
                      <a:pt x="339" y="1212"/>
                    </a:lnTo>
                    <a:lnTo>
                      <a:pt x="404" y="1196"/>
                    </a:lnTo>
                    <a:lnTo>
                      <a:pt x="469" y="1177"/>
                    </a:lnTo>
                    <a:lnTo>
                      <a:pt x="533" y="1156"/>
                    </a:lnTo>
                    <a:lnTo>
                      <a:pt x="595" y="1132"/>
                    </a:lnTo>
                    <a:lnTo>
                      <a:pt x="657" y="1106"/>
                    </a:lnTo>
                    <a:lnTo>
                      <a:pt x="718" y="1078"/>
                    </a:lnTo>
                    <a:lnTo>
                      <a:pt x="777" y="1047"/>
                    </a:lnTo>
                    <a:lnTo>
                      <a:pt x="835" y="1013"/>
                    </a:lnTo>
                    <a:lnTo>
                      <a:pt x="891" y="978"/>
                    </a:lnTo>
                    <a:lnTo>
                      <a:pt x="947" y="940"/>
                    </a:lnTo>
                    <a:lnTo>
                      <a:pt x="1000" y="901"/>
                    </a:lnTo>
                    <a:lnTo>
                      <a:pt x="1051" y="859"/>
                    </a:lnTo>
                    <a:lnTo>
                      <a:pt x="1103" y="814"/>
                    </a:lnTo>
                    <a:lnTo>
                      <a:pt x="1149" y="767"/>
                    </a:lnTo>
                    <a:lnTo>
                      <a:pt x="1196" y="720"/>
                    </a:lnTo>
                    <a:lnTo>
                      <a:pt x="1241" y="670"/>
                    </a:lnTo>
                    <a:lnTo>
                      <a:pt x="1283" y="619"/>
                    </a:lnTo>
                    <a:lnTo>
                      <a:pt x="1323" y="565"/>
                    </a:lnTo>
                    <a:lnTo>
                      <a:pt x="1362" y="509"/>
                    </a:lnTo>
                    <a:lnTo>
                      <a:pt x="1397" y="453"/>
                    </a:lnTo>
                    <a:lnTo>
                      <a:pt x="1431" y="394"/>
                    </a:lnTo>
                    <a:lnTo>
                      <a:pt x="1462" y="335"/>
                    </a:lnTo>
                    <a:lnTo>
                      <a:pt x="1489" y="273"/>
                    </a:lnTo>
                    <a:lnTo>
                      <a:pt x="1516" y="210"/>
                    </a:lnTo>
                    <a:lnTo>
                      <a:pt x="1538" y="145"/>
                    </a:lnTo>
                    <a:lnTo>
                      <a:pt x="1559" y="80"/>
                    </a:lnTo>
                    <a:lnTo>
                      <a:pt x="1578" y="13"/>
                    </a:lnTo>
                    <a:lnTo>
                      <a:pt x="1520" y="0"/>
                    </a:lnTo>
                    <a:lnTo>
                      <a:pt x="1503" y="65"/>
                    </a:lnTo>
                    <a:lnTo>
                      <a:pt x="1483" y="128"/>
                    </a:lnTo>
                    <a:lnTo>
                      <a:pt x="1461" y="191"/>
                    </a:lnTo>
                    <a:lnTo>
                      <a:pt x="1436" y="249"/>
                    </a:lnTo>
                    <a:lnTo>
                      <a:pt x="1408" y="309"/>
                    </a:lnTo>
                    <a:lnTo>
                      <a:pt x="1380" y="367"/>
                    </a:lnTo>
                    <a:lnTo>
                      <a:pt x="1348" y="423"/>
                    </a:lnTo>
                    <a:lnTo>
                      <a:pt x="1312" y="477"/>
                    </a:lnTo>
                    <a:lnTo>
                      <a:pt x="1276" y="531"/>
                    </a:lnTo>
                    <a:lnTo>
                      <a:pt x="1238" y="583"/>
                    </a:lnTo>
                    <a:lnTo>
                      <a:pt x="1196" y="632"/>
                    </a:lnTo>
                    <a:lnTo>
                      <a:pt x="1154" y="680"/>
                    </a:lnTo>
                    <a:lnTo>
                      <a:pt x="1109" y="727"/>
                    </a:lnTo>
                    <a:lnTo>
                      <a:pt x="1062" y="772"/>
                    </a:lnTo>
                    <a:lnTo>
                      <a:pt x="1015" y="814"/>
                    </a:lnTo>
                    <a:lnTo>
                      <a:pt x="964" y="854"/>
                    </a:lnTo>
                    <a:lnTo>
                      <a:pt x="913" y="893"/>
                    </a:lnTo>
                    <a:lnTo>
                      <a:pt x="859" y="929"/>
                    </a:lnTo>
                    <a:lnTo>
                      <a:pt x="805" y="964"/>
                    </a:lnTo>
                    <a:lnTo>
                      <a:pt x="750" y="995"/>
                    </a:lnTo>
                    <a:lnTo>
                      <a:pt x="692" y="1025"/>
                    </a:lnTo>
                    <a:lnTo>
                      <a:pt x="634" y="1053"/>
                    </a:lnTo>
                    <a:lnTo>
                      <a:pt x="574" y="1078"/>
                    </a:lnTo>
                    <a:lnTo>
                      <a:pt x="514" y="1101"/>
                    </a:lnTo>
                    <a:lnTo>
                      <a:pt x="452" y="1121"/>
                    </a:lnTo>
                    <a:lnTo>
                      <a:pt x="389" y="1138"/>
                    </a:lnTo>
                    <a:lnTo>
                      <a:pt x="327" y="1154"/>
                    </a:lnTo>
                    <a:lnTo>
                      <a:pt x="263" y="1167"/>
                    </a:lnTo>
                    <a:lnTo>
                      <a:pt x="198" y="1177"/>
                    </a:lnTo>
                    <a:lnTo>
                      <a:pt x="133" y="1184"/>
                    </a:lnTo>
                    <a:lnTo>
                      <a:pt x="66" y="1188"/>
                    </a:lnTo>
                    <a:lnTo>
                      <a:pt x="0" y="1188"/>
                    </a:lnTo>
                    <a:lnTo>
                      <a:pt x="0" y="1248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1" name="Freeform 18"/>
              <p:cNvSpPr>
                <a:spLocks/>
              </p:cNvSpPr>
              <p:nvPr/>
            </p:nvSpPr>
            <p:spPr bwMode="auto">
              <a:xfrm>
                <a:off x="809" y="1896"/>
                <a:ext cx="811" cy="811"/>
              </a:xfrm>
              <a:custGeom>
                <a:avLst/>
                <a:gdLst>
                  <a:gd name="T0" fmla="*/ 0 w 1622"/>
                  <a:gd name="T1" fmla="*/ 0 h 1623"/>
                  <a:gd name="T2" fmla="*/ 1 w 1622"/>
                  <a:gd name="T3" fmla="*/ 0 h 1623"/>
                  <a:gd name="T4" fmla="*/ 1 w 1622"/>
                  <a:gd name="T5" fmla="*/ 1 h 1623"/>
                  <a:gd name="T6" fmla="*/ 1 w 1622"/>
                  <a:gd name="T7" fmla="*/ 1 h 1623"/>
                  <a:gd name="T8" fmla="*/ 1 w 1622"/>
                  <a:gd name="T9" fmla="*/ 2 h 1623"/>
                  <a:gd name="T10" fmla="*/ 1 w 1622"/>
                  <a:gd name="T11" fmla="*/ 3 h 1623"/>
                  <a:gd name="T12" fmla="*/ 2 w 1622"/>
                  <a:gd name="T13" fmla="*/ 3 h 1623"/>
                  <a:gd name="T14" fmla="*/ 2 w 1622"/>
                  <a:gd name="T15" fmla="*/ 4 h 1623"/>
                  <a:gd name="T16" fmla="*/ 2 w 1622"/>
                  <a:gd name="T17" fmla="*/ 4 h 1623"/>
                  <a:gd name="T18" fmla="*/ 3 w 1622"/>
                  <a:gd name="T19" fmla="*/ 4 h 1623"/>
                  <a:gd name="T20" fmla="*/ 3 w 1622"/>
                  <a:gd name="T21" fmla="*/ 5 h 1623"/>
                  <a:gd name="T22" fmla="*/ 3 w 1622"/>
                  <a:gd name="T23" fmla="*/ 5 h 1623"/>
                  <a:gd name="T24" fmla="*/ 3 w 1622"/>
                  <a:gd name="T25" fmla="*/ 5 h 1623"/>
                  <a:gd name="T26" fmla="*/ 5 w 1622"/>
                  <a:gd name="T27" fmla="*/ 6 h 1623"/>
                  <a:gd name="T28" fmla="*/ 6 w 1622"/>
                  <a:gd name="T29" fmla="*/ 6 h 1623"/>
                  <a:gd name="T30" fmla="*/ 6 w 1622"/>
                  <a:gd name="T31" fmla="*/ 6 h 1623"/>
                  <a:gd name="T32" fmla="*/ 6 w 1622"/>
                  <a:gd name="T33" fmla="*/ 6 h 1623"/>
                  <a:gd name="T34" fmla="*/ 6 w 1622"/>
                  <a:gd name="T35" fmla="*/ 6 h 1623"/>
                  <a:gd name="T36" fmla="*/ 6 w 1622"/>
                  <a:gd name="T37" fmla="*/ 6 h 1623"/>
                  <a:gd name="T38" fmla="*/ 5 w 1622"/>
                  <a:gd name="T39" fmla="*/ 5 h 1623"/>
                  <a:gd name="T40" fmla="*/ 5 w 1622"/>
                  <a:gd name="T41" fmla="*/ 5 h 1623"/>
                  <a:gd name="T42" fmla="*/ 3 w 1622"/>
                  <a:gd name="T43" fmla="*/ 5 h 1623"/>
                  <a:gd name="T44" fmla="*/ 3 w 1622"/>
                  <a:gd name="T45" fmla="*/ 5 h 1623"/>
                  <a:gd name="T46" fmla="*/ 3 w 1622"/>
                  <a:gd name="T47" fmla="*/ 4 h 1623"/>
                  <a:gd name="T48" fmla="*/ 3 w 1622"/>
                  <a:gd name="T49" fmla="*/ 4 h 1623"/>
                  <a:gd name="T50" fmla="*/ 2 w 1622"/>
                  <a:gd name="T51" fmla="*/ 4 h 1623"/>
                  <a:gd name="T52" fmla="*/ 2 w 1622"/>
                  <a:gd name="T53" fmla="*/ 3 h 1623"/>
                  <a:gd name="T54" fmla="*/ 2 w 1622"/>
                  <a:gd name="T55" fmla="*/ 3 h 1623"/>
                  <a:gd name="T56" fmla="*/ 1 w 1622"/>
                  <a:gd name="T57" fmla="*/ 2 h 1623"/>
                  <a:gd name="T58" fmla="*/ 1 w 1622"/>
                  <a:gd name="T59" fmla="*/ 2 h 1623"/>
                  <a:gd name="T60" fmla="*/ 1 w 1622"/>
                  <a:gd name="T61" fmla="*/ 1 h 1623"/>
                  <a:gd name="T62" fmla="*/ 1 w 1622"/>
                  <a:gd name="T63" fmla="*/ 0 h 1623"/>
                  <a:gd name="T64" fmla="*/ 1 w 1622"/>
                  <a:gd name="T65" fmla="*/ 0 h 1623"/>
                  <a:gd name="T66" fmla="*/ 1 w 1622"/>
                  <a:gd name="T67" fmla="*/ 0 h 162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622"/>
                  <a:gd name="T103" fmla="*/ 0 h 1623"/>
                  <a:gd name="T104" fmla="*/ 1622 w 1622"/>
                  <a:gd name="T105" fmla="*/ 1623 h 162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622" h="1623">
                    <a:moveTo>
                      <a:pt x="0" y="0"/>
                    </a:moveTo>
                    <a:lnTo>
                      <a:pt x="0" y="0"/>
                    </a:lnTo>
                    <a:lnTo>
                      <a:pt x="2" y="83"/>
                    </a:lnTo>
                    <a:lnTo>
                      <a:pt x="9" y="165"/>
                    </a:lnTo>
                    <a:lnTo>
                      <a:pt x="19" y="246"/>
                    </a:lnTo>
                    <a:lnTo>
                      <a:pt x="33" y="325"/>
                    </a:lnTo>
                    <a:lnTo>
                      <a:pt x="51" y="405"/>
                    </a:lnTo>
                    <a:lnTo>
                      <a:pt x="74" y="481"/>
                    </a:lnTo>
                    <a:lnTo>
                      <a:pt x="99" y="556"/>
                    </a:lnTo>
                    <a:lnTo>
                      <a:pt x="129" y="629"/>
                    </a:lnTo>
                    <a:lnTo>
                      <a:pt x="161" y="702"/>
                    </a:lnTo>
                    <a:lnTo>
                      <a:pt x="197" y="771"/>
                    </a:lnTo>
                    <a:lnTo>
                      <a:pt x="237" y="840"/>
                    </a:lnTo>
                    <a:lnTo>
                      <a:pt x="278" y="905"/>
                    </a:lnTo>
                    <a:lnTo>
                      <a:pt x="324" y="969"/>
                    </a:lnTo>
                    <a:lnTo>
                      <a:pt x="372" y="1030"/>
                    </a:lnTo>
                    <a:lnTo>
                      <a:pt x="423" y="1089"/>
                    </a:lnTo>
                    <a:lnTo>
                      <a:pt x="478" y="1146"/>
                    </a:lnTo>
                    <a:lnTo>
                      <a:pt x="534" y="1199"/>
                    </a:lnTo>
                    <a:lnTo>
                      <a:pt x="593" y="1251"/>
                    </a:lnTo>
                    <a:lnTo>
                      <a:pt x="655" y="1299"/>
                    </a:lnTo>
                    <a:lnTo>
                      <a:pt x="717" y="1345"/>
                    </a:lnTo>
                    <a:lnTo>
                      <a:pt x="784" y="1386"/>
                    </a:lnTo>
                    <a:lnTo>
                      <a:pt x="852" y="1426"/>
                    </a:lnTo>
                    <a:lnTo>
                      <a:pt x="921" y="1462"/>
                    </a:lnTo>
                    <a:lnTo>
                      <a:pt x="994" y="1494"/>
                    </a:lnTo>
                    <a:lnTo>
                      <a:pt x="1067" y="1524"/>
                    </a:lnTo>
                    <a:lnTo>
                      <a:pt x="1142" y="1549"/>
                    </a:lnTo>
                    <a:lnTo>
                      <a:pt x="1218" y="1572"/>
                    </a:lnTo>
                    <a:lnTo>
                      <a:pt x="1297" y="1590"/>
                    </a:lnTo>
                    <a:lnTo>
                      <a:pt x="1376" y="1604"/>
                    </a:lnTo>
                    <a:lnTo>
                      <a:pt x="1458" y="1614"/>
                    </a:lnTo>
                    <a:lnTo>
                      <a:pt x="1539" y="1621"/>
                    </a:lnTo>
                    <a:lnTo>
                      <a:pt x="1622" y="1623"/>
                    </a:lnTo>
                    <a:lnTo>
                      <a:pt x="1622" y="1563"/>
                    </a:lnTo>
                    <a:lnTo>
                      <a:pt x="1541" y="1563"/>
                    </a:lnTo>
                    <a:lnTo>
                      <a:pt x="1463" y="1557"/>
                    </a:lnTo>
                    <a:lnTo>
                      <a:pt x="1385" y="1546"/>
                    </a:lnTo>
                    <a:lnTo>
                      <a:pt x="1308" y="1532"/>
                    </a:lnTo>
                    <a:lnTo>
                      <a:pt x="1233" y="1514"/>
                    </a:lnTo>
                    <a:lnTo>
                      <a:pt x="1159" y="1494"/>
                    </a:lnTo>
                    <a:lnTo>
                      <a:pt x="1086" y="1468"/>
                    </a:lnTo>
                    <a:lnTo>
                      <a:pt x="1015" y="1441"/>
                    </a:lnTo>
                    <a:lnTo>
                      <a:pt x="947" y="1409"/>
                    </a:lnTo>
                    <a:lnTo>
                      <a:pt x="880" y="1375"/>
                    </a:lnTo>
                    <a:lnTo>
                      <a:pt x="813" y="1337"/>
                    </a:lnTo>
                    <a:lnTo>
                      <a:pt x="749" y="1296"/>
                    </a:lnTo>
                    <a:lnTo>
                      <a:pt x="689" y="1252"/>
                    </a:lnTo>
                    <a:lnTo>
                      <a:pt x="629" y="1206"/>
                    </a:lnTo>
                    <a:lnTo>
                      <a:pt x="573" y="1156"/>
                    </a:lnTo>
                    <a:lnTo>
                      <a:pt x="518" y="1105"/>
                    </a:lnTo>
                    <a:lnTo>
                      <a:pt x="466" y="1051"/>
                    </a:lnTo>
                    <a:lnTo>
                      <a:pt x="417" y="994"/>
                    </a:lnTo>
                    <a:lnTo>
                      <a:pt x="371" y="935"/>
                    </a:lnTo>
                    <a:lnTo>
                      <a:pt x="327" y="873"/>
                    </a:lnTo>
                    <a:lnTo>
                      <a:pt x="286" y="810"/>
                    </a:lnTo>
                    <a:lnTo>
                      <a:pt x="249" y="744"/>
                    </a:lnTo>
                    <a:lnTo>
                      <a:pt x="214" y="677"/>
                    </a:lnTo>
                    <a:lnTo>
                      <a:pt x="182" y="607"/>
                    </a:lnTo>
                    <a:lnTo>
                      <a:pt x="155" y="537"/>
                    </a:lnTo>
                    <a:lnTo>
                      <a:pt x="129" y="464"/>
                    </a:lnTo>
                    <a:lnTo>
                      <a:pt x="109" y="390"/>
                    </a:lnTo>
                    <a:lnTo>
                      <a:pt x="91" y="314"/>
                    </a:lnTo>
                    <a:lnTo>
                      <a:pt x="77" y="238"/>
                    </a:lnTo>
                    <a:lnTo>
                      <a:pt x="66" y="161"/>
                    </a:lnTo>
                    <a:lnTo>
                      <a:pt x="60" y="81"/>
                    </a:lnTo>
                    <a:lnTo>
                      <a:pt x="6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2" name="Freeform 19"/>
              <p:cNvSpPr>
                <a:spLocks/>
              </p:cNvSpPr>
              <p:nvPr/>
            </p:nvSpPr>
            <p:spPr bwMode="auto">
              <a:xfrm>
                <a:off x="809" y="1893"/>
                <a:ext cx="30" cy="3"/>
              </a:xfrm>
              <a:custGeom>
                <a:avLst/>
                <a:gdLst>
                  <a:gd name="T0" fmla="*/ 1 w 60"/>
                  <a:gd name="T1" fmla="*/ 1 h 6"/>
                  <a:gd name="T2" fmla="*/ 1 w 60"/>
                  <a:gd name="T3" fmla="*/ 1 h 6"/>
                  <a:gd name="T4" fmla="*/ 1 w 60"/>
                  <a:gd name="T5" fmla="*/ 1 h 6"/>
                  <a:gd name="T6" fmla="*/ 1 w 60"/>
                  <a:gd name="T7" fmla="*/ 1 h 6"/>
                  <a:gd name="T8" fmla="*/ 1 w 60"/>
                  <a:gd name="T9" fmla="*/ 1 h 6"/>
                  <a:gd name="T10" fmla="*/ 1 w 60"/>
                  <a:gd name="T11" fmla="*/ 1 h 6"/>
                  <a:gd name="T12" fmla="*/ 1 w 60"/>
                  <a:gd name="T13" fmla="*/ 1 h 6"/>
                  <a:gd name="T14" fmla="*/ 1 w 60"/>
                  <a:gd name="T15" fmla="*/ 1 h 6"/>
                  <a:gd name="T16" fmla="*/ 1 w 60"/>
                  <a:gd name="T17" fmla="*/ 1 h 6"/>
                  <a:gd name="T18" fmla="*/ 1 w 60"/>
                  <a:gd name="T19" fmla="*/ 1 h 6"/>
                  <a:gd name="T20" fmla="*/ 1 w 60"/>
                  <a:gd name="T21" fmla="*/ 1 h 6"/>
                  <a:gd name="T22" fmla="*/ 1 w 60"/>
                  <a:gd name="T23" fmla="*/ 1 h 6"/>
                  <a:gd name="T24" fmla="*/ 0 w 60"/>
                  <a:gd name="T25" fmla="*/ 1 h 6"/>
                  <a:gd name="T26" fmla="*/ 0 w 60"/>
                  <a:gd name="T27" fmla="*/ 1 h 6"/>
                  <a:gd name="T28" fmla="*/ 0 w 60"/>
                  <a:gd name="T29" fmla="*/ 1 h 6"/>
                  <a:gd name="T30" fmla="*/ 0 w 60"/>
                  <a:gd name="T31" fmla="*/ 1 h 6"/>
                  <a:gd name="T32" fmla="*/ 1 w 60"/>
                  <a:gd name="T33" fmla="*/ 1 h 6"/>
                  <a:gd name="T34" fmla="*/ 1 w 60"/>
                  <a:gd name="T35" fmla="*/ 1 h 6"/>
                  <a:gd name="T36" fmla="*/ 1 w 60"/>
                  <a:gd name="T37" fmla="*/ 1 h 6"/>
                  <a:gd name="T38" fmla="*/ 1 w 60"/>
                  <a:gd name="T39" fmla="*/ 1 h 6"/>
                  <a:gd name="T40" fmla="*/ 1 w 60"/>
                  <a:gd name="T41" fmla="*/ 1 h 6"/>
                  <a:gd name="T42" fmla="*/ 1 w 60"/>
                  <a:gd name="T43" fmla="*/ 1 h 6"/>
                  <a:gd name="T44" fmla="*/ 1 w 60"/>
                  <a:gd name="T45" fmla="*/ 1 h 6"/>
                  <a:gd name="T46" fmla="*/ 1 w 60"/>
                  <a:gd name="T47" fmla="*/ 1 h 6"/>
                  <a:gd name="T48" fmla="*/ 1 w 60"/>
                  <a:gd name="T49" fmla="*/ 1 h 6"/>
                  <a:gd name="T50" fmla="*/ 1 w 60"/>
                  <a:gd name="T51" fmla="*/ 1 h 6"/>
                  <a:gd name="T52" fmla="*/ 1 w 60"/>
                  <a:gd name="T53" fmla="*/ 1 h 6"/>
                  <a:gd name="T54" fmla="*/ 1 w 60"/>
                  <a:gd name="T55" fmla="*/ 1 h 6"/>
                  <a:gd name="T56" fmla="*/ 1 w 60"/>
                  <a:gd name="T57" fmla="*/ 1 h 6"/>
                  <a:gd name="T58" fmla="*/ 1 w 60"/>
                  <a:gd name="T59" fmla="*/ 1 h 6"/>
                  <a:gd name="T60" fmla="*/ 1 w 60"/>
                  <a:gd name="T61" fmla="*/ 1 h 6"/>
                  <a:gd name="T62" fmla="*/ 1 w 60"/>
                  <a:gd name="T63" fmla="*/ 1 h 6"/>
                  <a:gd name="T64" fmla="*/ 1 w 60"/>
                  <a:gd name="T65" fmla="*/ 0 h 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0"/>
                  <a:gd name="T100" fmla="*/ 0 h 6"/>
                  <a:gd name="T101" fmla="*/ 60 w 60"/>
                  <a:gd name="T102" fmla="*/ 6 h 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0" h="6">
                    <a:moveTo>
                      <a:pt x="0" y="0"/>
                    </a:moveTo>
                    <a:lnTo>
                      <a:pt x="30" y="1"/>
                    </a:lnTo>
                    <a:lnTo>
                      <a:pt x="30" y="2"/>
                    </a:lnTo>
                    <a:lnTo>
                      <a:pt x="30" y="3"/>
                    </a:lnTo>
                    <a:lnTo>
                      <a:pt x="30" y="4"/>
                    </a:lnTo>
                    <a:lnTo>
                      <a:pt x="30" y="5"/>
                    </a:lnTo>
                    <a:lnTo>
                      <a:pt x="30" y="6"/>
                    </a:lnTo>
                    <a:lnTo>
                      <a:pt x="0" y="6"/>
                    </a:lnTo>
                    <a:lnTo>
                      <a:pt x="60" y="6"/>
                    </a:lnTo>
                    <a:lnTo>
                      <a:pt x="30" y="6"/>
                    </a:lnTo>
                    <a:lnTo>
                      <a:pt x="30" y="5"/>
                    </a:lnTo>
                    <a:lnTo>
                      <a:pt x="30" y="4"/>
                    </a:lnTo>
                    <a:lnTo>
                      <a:pt x="30" y="3"/>
                    </a:lnTo>
                    <a:lnTo>
                      <a:pt x="30" y="2"/>
                    </a:lnTo>
                    <a:lnTo>
                      <a:pt x="30" y="1"/>
                    </a:lnTo>
                    <a:lnTo>
                      <a:pt x="6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26627" name="Object 20"/>
            <p:cNvGraphicFramePr>
              <a:graphicFrameLocks noChangeAspect="1"/>
            </p:cNvGraphicFramePr>
            <p:nvPr/>
          </p:nvGraphicFramePr>
          <p:xfrm>
            <a:off x="3557" y="1797"/>
            <a:ext cx="290" cy="355"/>
          </p:xfrm>
          <a:graphic>
            <a:graphicData uri="http://schemas.openxmlformats.org/presentationml/2006/ole">
              <p:oleObj spid="_x0000_s268291" name="Formel" r:id="rId6" imgW="164880" imgH="203040" progId="Equation.3">
                <p:embed/>
              </p:oleObj>
            </a:graphicData>
          </a:graphic>
        </p:graphicFrame>
        <p:graphicFrame>
          <p:nvGraphicFramePr>
            <p:cNvPr id="26628" name="Object 21"/>
            <p:cNvGraphicFramePr>
              <a:graphicFrameLocks noChangeAspect="1"/>
            </p:cNvGraphicFramePr>
            <p:nvPr/>
          </p:nvGraphicFramePr>
          <p:xfrm>
            <a:off x="4519" y="2015"/>
            <a:ext cx="635" cy="362"/>
          </p:xfrm>
          <a:graphic>
            <a:graphicData uri="http://schemas.openxmlformats.org/presentationml/2006/ole">
              <p:oleObj spid="_x0000_s268292" name="Formel" r:id="rId7" imgW="355320" imgH="203040" progId="Equation.3">
                <p:embed/>
              </p:oleObj>
            </a:graphicData>
          </a:graphic>
        </p:graphicFrame>
        <p:grpSp>
          <p:nvGrpSpPr>
            <p:cNvPr id="6" name="Group 22"/>
            <p:cNvGrpSpPr>
              <a:grpSpLocks/>
            </p:cNvGrpSpPr>
            <p:nvPr/>
          </p:nvGrpSpPr>
          <p:grpSpPr bwMode="auto">
            <a:xfrm>
              <a:off x="2625" y="1991"/>
              <a:ext cx="435" cy="435"/>
              <a:chOff x="1574" y="2015"/>
              <a:chExt cx="435" cy="435"/>
            </a:xfrm>
          </p:grpSpPr>
          <p:sp>
            <p:nvSpPr>
              <p:cNvPr id="26644" name="Oval 23"/>
              <p:cNvSpPr>
                <a:spLocks noChangeArrowheads="1"/>
              </p:cNvSpPr>
              <p:nvPr/>
            </p:nvSpPr>
            <p:spPr bwMode="auto">
              <a:xfrm>
                <a:off x="1574" y="2015"/>
                <a:ext cx="435" cy="435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26630" name="Object 24"/>
              <p:cNvGraphicFramePr>
                <a:graphicFrameLocks noChangeAspect="1"/>
              </p:cNvGraphicFramePr>
              <p:nvPr/>
            </p:nvGraphicFramePr>
            <p:xfrm>
              <a:off x="1626" y="2054"/>
              <a:ext cx="333" cy="332"/>
            </p:xfrm>
            <a:graphic>
              <a:graphicData uri="http://schemas.openxmlformats.org/presentationml/2006/ole">
                <p:oleObj spid="_x0000_s268294" name="Formel" r:id="rId8" imgW="190440" imgH="190440" progId="Equation.3">
                  <p:embed/>
                </p:oleObj>
              </a:graphicData>
            </a:graphic>
          </p:graphicFrame>
        </p:grpSp>
        <p:graphicFrame>
          <p:nvGraphicFramePr>
            <p:cNvPr id="26629" name="Object 25"/>
            <p:cNvGraphicFramePr>
              <a:graphicFrameLocks noChangeAspect="1"/>
            </p:cNvGraphicFramePr>
            <p:nvPr/>
          </p:nvGraphicFramePr>
          <p:xfrm>
            <a:off x="3243" y="3055"/>
            <a:ext cx="1138" cy="399"/>
          </p:xfrm>
          <a:graphic>
            <a:graphicData uri="http://schemas.openxmlformats.org/presentationml/2006/ole">
              <p:oleObj spid="_x0000_s268293" name="Formel" r:id="rId9" imgW="647640" imgH="228600" progId="Equation.3">
                <p:embed/>
              </p:oleObj>
            </a:graphicData>
          </a:graphic>
        </p:graphicFrame>
        <p:sp>
          <p:nvSpPr>
            <p:cNvPr id="26643" name="Oval 26"/>
            <p:cNvSpPr>
              <a:spLocks noChangeArrowheads="1"/>
            </p:cNvSpPr>
            <p:nvPr/>
          </p:nvSpPr>
          <p:spPr bwMode="auto">
            <a:xfrm>
              <a:off x="4501" y="2015"/>
              <a:ext cx="677" cy="435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35" name="Oval 27"/>
          <p:cNvSpPr>
            <a:spLocks noChangeArrowheads="1"/>
          </p:cNvSpPr>
          <p:nvPr/>
        </p:nvSpPr>
        <p:spPr bwMode="auto">
          <a:xfrm>
            <a:off x="2824163" y="2026158"/>
            <a:ext cx="113199" cy="113792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6" name="Oval 28"/>
          <p:cNvSpPr>
            <a:spLocks noChangeArrowheads="1"/>
          </p:cNvSpPr>
          <p:nvPr/>
        </p:nvSpPr>
        <p:spPr bwMode="auto">
          <a:xfrm>
            <a:off x="3420765" y="3661524"/>
            <a:ext cx="113199" cy="11379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7" name="Line 29"/>
          <p:cNvSpPr>
            <a:spLocks noChangeShapeType="1"/>
          </p:cNvSpPr>
          <p:nvPr/>
        </p:nvSpPr>
        <p:spPr bwMode="auto">
          <a:xfrm>
            <a:off x="7145134" y="4465935"/>
            <a:ext cx="768101" cy="26883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8" name="Text Box 30"/>
          <p:cNvSpPr txBox="1">
            <a:spLocks noChangeArrowheads="1"/>
          </p:cNvSpPr>
          <p:nvPr/>
        </p:nvSpPr>
        <p:spPr bwMode="auto">
          <a:xfrm>
            <a:off x="6810867" y="4657960"/>
            <a:ext cx="233313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dirty="0">
                <a:solidFill>
                  <a:srgbClr val="0000FF"/>
                </a:solidFill>
              </a:rPr>
              <a:t>Strong </a:t>
            </a:r>
            <a:r>
              <a:rPr lang="de-DE" dirty="0" err="1" smtClean="0">
                <a:solidFill>
                  <a:srgbClr val="0000FF"/>
                </a:solidFill>
              </a:rPr>
              <a:t>phase</a:t>
            </a:r>
            <a:r>
              <a:rPr lang="de-DE" dirty="0" smtClean="0">
                <a:solidFill>
                  <a:srgbClr val="0000FF"/>
                </a:solidFill>
              </a:rPr>
              <a:t>: </a:t>
            </a:r>
            <a:r>
              <a:rPr lang="de-DE" dirty="0" err="1" smtClean="0">
                <a:solidFill>
                  <a:srgbClr val="0000FF"/>
                </a:solidFill>
              </a:rPr>
              <a:t>difficult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  <a:r>
              <a:rPr lang="de-DE" dirty="0" err="1" smtClean="0">
                <a:solidFill>
                  <a:srgbClr val="0000FF"/>
                </a:solidFill>
              </a:rPr>
              <a:t>to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  <a:r>
              <a:rPr lang="de-DE" dirty="0" err="1" smtClean="0">
                <a:solidFill>
                  <a:srgbClr val="0000FF"/>
                </a:solidFill>
              </a:rPr>
              <a:t>predict</a:t>
            </a:r>
            <a:endParaRPr lang="de-DE" dirty="0">
              <a:solidFill>
                <a:srgbClr val="0000FF"/>
              </a:solidFill>
            </a:endParaRPr>
          </a:p>
        </p:txBody>
      </p:sp>
      <p:sp>
        <p:nvSpPr>
          <p:cNvPr id="34" name="Title 3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CP Violation in B</a:t>
            </a:r>
            <a:r>
              <a:rPr lang="en-US" dirty="0" smtClean="0">
                <a:sym typeface="Symbol"/>
              </a:rPr>
              <a:t>K</a:t>
            </a:r>
            <a:endParaRPr lang="en-US" dirty="0"/>
          </a:p>
        </p:txBody>
      </p:sp>
      <p:sp>
        <p:nvSpPr>
          <p:cNvPr id="26640" name="Slide Number Placeholder 32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  <a:noFill/>
        </p:spPr>
        <p:txBody>
          <a:bodyPr/>
          <a:lstStyle/>
          <a:p>
            <a:fld id="{B1F8F532-5236-4C83-971D-2F4203FCA444}" type="slidenum">
              <a:rPr lang="de-DE" smtClean="0"/>
              <a:pPr/>
              <a:t>25</a:t>
            </a:fld>
            <a:endParaRPr lang="de-DE" smtClean="0"/>
          </a:p>
        </p:txBody>
      </p:sp>
      <p:sp>
        <p:nvSpPr>
          <p:cNvPr id="37" name="TextBox 36"/>
          <p:cNvSpPr txBox="1"/>
          <p:nvPr/>
        </p:nvSpPr>
        <p:spPr>
          <a:xfrm>
            <a:off x="323528" y="2274256"/>
            <a:ext cx="1212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Tree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251520" y="4146464"/>
            <a:ext cx="1354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Penguin</a:t>
            </a:r>
            <a:endParaRPr lang="en-US" dirty="0"/>
          </a:p>
        </p:txBody>
      </p:sp>
      <p:sp>
        <p:nvSpPr>
          <p:cNvPr id="40" name="Oval 28"/>
          <p:cNvSpPr>
            <a:spLocks noChangeArrowheads="1"/>
          </p:cNvSpPr>
          <p:nvPr/>
        </p:nvSpPr>
        <p:spPr bwMode="auto">
          <a:xfrm>
            <a:off x="2690155" y="3891281"/>
            <a:ext cx="113199" cy="11379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8946" name="Object 34"/>
          <p:cNvGraphicFramePr>
            <a:graphicFrameLocks noChangeAspect="1"/>
          </p:cNvGraphicFramePr>
          <p:nvPr/>
        </p:nvGraphicFramePr>
        <p:xfrm>
          <a:off x="1719263" y="5772150"/>
          <a:ext cx="6151562" cy="815975"/>
        </p:xfrm>
        <a:graphic>
          <a:graphicData uri="http://schemas.openxmlformats.org/presentationml/2006/ole">
            <p:oleObj spid="_x0000_s268295" name="Formel" r:id="rId10" imgW="3454200" imgH="457200" progId="Equation.3">
              <p:embed/>
            </p:oleObj>
          </a:graphicData>
        </a:graphic>
      </p:graphicFrame>
      <p:sp>
        <p:nvSpPr>
          <p:cNvPr id="41" name="Rectangle 40"/>
          <p:cNvSpPr/>
          <p:nvPr/>
        </p:nvSpPr>
        <p:spPr bwMode="auto">
          <a:xfrm>
            <a:off x="1538004" y="5656490"/>
            <a:ext cx="6720875" cy="998530"/>
          </a:xfrm>
          <a:prstGeom prst="rect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CP asymmetries for </a:t>
            </a:r>
            <a:r>
              <a:rPr lang="en-US" dirty="0" err="1" smtClean="0"/>
              <a:t>B</a:t>
            </a:r>
            <a:r>
              <a:rPr lang="en-US" baseline="-25000" dirty="0" err="1" smtClean="0"/>
              <a:t>d,s</a:t>
            </a:r>
            <a:r>
              <a:rPr lang="en-US" dirty="0" smtClean="0">
                <a:sym typeface="Symbol"/>
              </a:rPr>
              <a:t> K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DA104-E1E2-497D-AD90-D044612ED985}" type="slidenum">
              <a:rPr lang="de-DE" smtClean="0"/>
              <a:pPr/>
              <a:t>26</a:t>
            </a:fld>
            <a:endParaRPr lang="de-DE"/>
          </a:p>
        </p:txBody>
      </p:sp>
      <p:pic>
        <p:nvPicPr>
          <p:cNvPr id="5550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715" y="971080"/>
            <a:ext cx="7270107" cy="529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676998" y="5171943"/>
            <a:ext cx="12362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solidFill>
                  <a:srgbClr val="0000FF"/>
                </a:solidFill>
              </a:rPr>
              <a:t>B</a:t>
            </a:r>
            <a:r>
              <a:rPr lang="de-DE" baseline="-25000" dirty="0" smtClean="0">
                <a:solidFill>
                  <a:srgbClr val="0000FF"/>
                </a:solidFill>
              </a:rPr>
              <a:t>s</a:t>
            </a:r>
            <a:r>
              <a:rPr lang="de-DE" baseline="30000" dirty="0" smtClean="0">
                <a:solidFill>
                  <a:srgbClr val="0000FF"/>
                </a:solidFill>
              </a:rPr>
              <a:t> </a:t>
            </a:r>
            <a:r>
              <a:rPr lang="de-DE" dirty="0" smtClean="0">
                <a:solidFill>
                  <a:srgbClr val="0000FF"/>
                </a:solidFill>
                <a:sym typeface="Symbol"/>
              </a:rPr>
              <a:t> </a:t>
            </a:r>
            <a:r>
              <a:rPr lang="de-DE" baseline="30000" dirty="0" smtClean="0">
                <a:solidFill>
                  <a:srgbClr val="0000FF"/>
                </a:solidFill>
                <a:sym typeface="Symbol"/>
              </a:rPr>
              <a:t>+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 </a:t>
            </a:r>
            <a:r>
              <a:rPr lang="de-DE" dirty="0" smtClean="0">
                <a:solidFill>
                  <a:srgbClr val="0000FF"/>
                </a:solidFill>
                <a:sym typeface="Symbol"/>
              </a:rPr>
              <a:t>K</a:t>
            </a:r>
            <a:r>
              <a:rPr lang="en-US" baseline="30000" dirty="0" smtClean="0">
                <a:solidFill>
                  <a:srgbClr val="0000FF"/>
                </a:solidFill>
                <a:sym typeface="Symbol"/>
              </a:rPr>
              <a:t>-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27789" y="5210348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solidFill>
                  <a:srgbClr val="0000FF"/>
                </a:solidFill>
              </a:rPr>
              <a:t>B</a:t>
            </a:r>
            <a:r>
              <a:rPr lang="de-DE" baseline="-25000" dirty="0" smtClean="0">
                <a:solidFill>
                  <a:srgbClr val="0000FF"/>
                </a:solidFill>
              </a:rPr>
              <a:t>s</a:t>
            </a:r>
            <a:r>
              <a:rPr lang="de-DE" baseline="30000" dirty="0" smtClean="0">
                <a:solidFill>
                  <a:srgbClr val="0000FF"/>
                </a:solidFill>
              </a:rPr>
              <a:t> </a:t>
            </a:r>
            <a:r>
              <a:rPr lang="de-DE" dirty="0" smtClean="0">
                <a:solidFill>
                  <a:srgbClr val="0000FF"/>
                </a:solidFill>
                <a:sym typeface="Symbol"/>
              </a:rPr>
              <a:t> K</a:t>
            </a:r>
            <a:r>
              <a:rPr lang="en-US" baseline="30000" dirty="0" smtClean="0">
                <a:solidFill>
                  <a:srgbClr val="0000FF"/>
                </a:solidFill>
                <a:sym typeface="Symbol"/>
              </a:rPr>
              <a:t>+</a:t>
            </a:r>
            <a:r>
              <a:rPr lang="de-DE" dirty="0" smtClean="0">
                <a:solidFill>
                  <a:srgbClr val="0000FF"/>
                </a:solidFill>
                <a:sym typeface="Symbol"/>
              </a:rPr>
              <a:t> </a:t>
            </a:r>
            <a:r>
              <a:rPr lang="de-DE" baseline="30000" dirty="0" smtClean="0">
                <a:solidFill>
                  <a:srgbClr val="0000FF"/>
                </a:solidFill>
                <a:sym typeface="Symbol"/>
              </a:rPr>
              <a:t>-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3266231" y="5426060"/>
            <a:ext cx="307239" cy="3840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H="1">
            <a:off x="6300226" y="5387655"/>
            <a:ext cx="345644" cy="11521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Rectangle 13"/>
          <p:cNvSpPr/>
          <p:nvPr/>
        </p:nvSpPr>
        <p:spPr>
          <a:xfrm>
            <a:off x="3143738" y="1177823"/>
            <a:ext cx="1244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B</a:t>
            </a:r>
            <a:r>
              <a:rPr lang="de-DE" baseline="30000" dirty="0" smtClean="0">
                <a:solidFill>
                  <a:srgbClr val="FF0000"/>
                </a:solidFill>
              </a:rPr>
              <a:t>0</a:t>
            </a:r>
            <a:r>
              <a:rPr lang="de-DE" baseline="-25000" dirty="0" smtClean="0">
                <a:solidFill>
                  <a:srgbClr val="FF0000"/>
                </a:solidFill>
              </a:rPr>
              <a:t> </a:t>
            </a:r>
            <a:r>
              <a:rPr lang="de-DE" dirty="0" smtClean="0">
                <a:solidFill>
                  <a:srgbClr val="FF0000"/>
                </a:solidFill>
                <a:sym typeface="Symbol"/>
              </a:rPr>
              <a:t> K</a:t>
            </a:r>
            <a:r>
              <a:rPr lang="en-US" baseline="30000" dirty="0" smtClean="0">
                <a:solidFill>
                  <a:srgbClr val="FF0000"/>
                </a:solidFill>
                <a:sym typeface="Symbol"/>
              </a:rPr>
              <a:t>+</a:t>
            </a:r>
            <a:r>
              <a:rPr lang="de-DE" dirty="0" smtClean="0">
                <a:solidFill>
                  <a:srgbClr val="FF0000"/>
                </a:solidFill>
                <a:sym typeface="Symbol"/>
              </a:rPr>
              <a:t> </a:t>
            </a:r>
            <a:r>
              <a:rPr lang="de-DE" baseline="30000" dirty="0" smtClean="0">
                <a:solidFill>
                  <a:srgbClr val="FF0000"/>
                </a:solidFill>
                <a:sym typeface="Symbol"/>
              </a:rPr>
              <a:t>-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flipH="1">
            <a:off x="2843775" y="1393535"/>
            <a:ext cx="345645" cy="15362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Rectangle 16"/>
          <p:cNvSpPr/>
          <p:nvPr/>
        </p:nvSpPr>
        <p:spPr>
          <a:xfrm>
            <a:off x="4787139" y="1139418"/>
            <a:ext cx="1244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B</a:t>
            </a:r>
            <a:r>
              <a:rPr lang="de-DE" baseline="30000" dirty="0" smtClean="0">
                <a:solidFill>
                  <a:srgbClr val="FF0000"/>
                </a:solidFill>
              </a:rPr>
              <a:t>0</a:t>
            </a:r>
            <a:r>
              <a:rPr lang="de-DE" baseline="-25000" dirty="0" smtClean="0">
                <a:solidFill>
                  <a:srgbClr val="FF0000"/>
                </a:solidFill>
              </a:rPr>
              <a:t> </a:t>
            </a:r>
            <a:r>
              <a:rPr lang="de-DE" dirty="0" smtClean="0">
                <a:solidFill>
                  <a:srgbClr val="FF0000"/>
                </a:solidFill>
                <a:sym typeface="Symbol"/>
              </a:rPr>
              <a:t> K</a:t>
            </a:r>
            <a:r>
              <a:rPr lang="en-US" baseline="30000" dirty="0" smtClean="0">
                <a:solidFill>
                  <a:srgbClr val="FF0000"/>
                </a:solidFill>
                <a:sym typeface="Symbol"/>
              </a:rPr>
              <a:t>-</a:t>
            </a:r>
            <a:r>
              <a:rPr lang="de-DE" dirty="0" smtClean="0">
                <a:solidFill>
                  <a:srgbClr val="FF0000"/>
                </a:solidFill>
                <a:sym typeface="Symbol"/>
              </a:rPr>
              <a:t> </a:t>
            </a:r>
            <a:r>
              <a:rPr lang="de-DE" baseline="30000" dirty="0" smtClean="0">
                <a:solidFill>
                  <a:srgbClr val="FF0000"/>
                </a:solidFill>
                <a:sym typeface="Symbol"/>
              </a:rPr>
              <a:t>+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>
            <a:stCxn id="17" idx="2"/>
          </p:cNvCxnSpPr>
          <p:nvPr/>
        </p:nvCxnSpPr>
        <p:spPr bwMode="auto">
          <a:xfrm>
            <a:off x="5409265" y="1508750"/>
            <a:ext cx="199670" cy="23043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3631415" y="5264805"/>
            <a:ext cx="115215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4879240" y="1201510"/>
            <a:ext cx="115215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2843775" y="1854395"/>
            <a:ext cx="2957185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3074205" y="5042010"/>
            <a:ext cx="3110805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6953110" y="-27450"/>
            <a:ext cx="345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455315" y="779055"/>
            <a:ext cx="24114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smtClean="0"/>
              <a:t>PRL 110, 221601 (2013)</a:t>
            </a:r>
            <a:endParaRPr lang="en-US" sz="1600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6377035" y="4773175"/>
            <a:ext cx="1113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[6.5</a:t>
            </a:r>
            <a:r>
              <a:rPr lang="en-US" dirty="0" smtClean="0">
                <a:sym typeface="Symbol"/>
              </a:rPr>
              <a:t>]</a:t>
            </a:r>
            <a:endParaRPr lang="en-US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1614815" y="6331720"/>
            <a:ext cx="6336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Need correction for detection / production</a:t>
            </a:r>
            <a:r>
              <a:rPr lang="en-US" sz="2000" baseline="-25000" dirty="0" smtClean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asymmetry.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DA104-E1E2-497D-AD90-D044612ED985}" type="slidenum">
              <a:rPr lang="de-DE" smtClean="0"/>
              <a:pPr/>
              <a:t>27</a:t>
            </a:fld>
            <a:endParaRPr lang="de-DE"/>
          </a:p>
        </p:txBody>
      </p:sp>
      <p:pic>
        <p:nvPicPr>
          <p:cNvPr id="556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9169" y="1777896"/>
            <a:ext cx="5985061" cy="92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60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0033" y="4074800"/>
            <a:ext cx="5239027" cy="813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345980" y="3467405"/>
            <a:ext cx="5107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Standard Model relation: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41570" y="3505810"/>
            <a:ext cx="41477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0000FF"/>
                </a:solidFill>
              </a:rPr>
              <a:t>[</a:t>
            </a:r>
            <a:r>
              <a:rPr lang="en-US" sz="1600" i="1" dirty="0" err="1" smtClean="0">
                <a:solidFill>
                  <a:srgbClr val="0000FF"/>
                </a:solidFill>
              </a:rPr>
              <a:t>J.Lipkin</a:t>
            </a:r>
            <a:r>
              <a:rPr lang="en-US" sz="1600" i="1" dirty="0" smtClean="0">
                <a:solidFill>
                  <a:srgbClr val="0000FF"/>
                </a:solidFill>
              </a:rPr>
              <a:t> Phys. </a:t>
            </a:r>
            <a:r>
              <a:rPr lang="en-US" sz="1600" i="1" dirty="0" err="1" smtClean="0">
                <a:solidFill>
                  <a:srgbClr val="0000FF"/>
                </a:solidFill>
              </a:rPr>
              <a:t>Lett</a:t>
            </a:r>
            <a:r>
              <a:rPr lang="en-US" sz="1600" i="1" dirty="0" smtClean="0">
                <a:solidFill>
                  <a:srgbClr val="0000FF"/>
                </a:solidFill>
              </a:rPr>
              <a:t>. B621 (2005) 126.] *)</a:t>
            </a:r>
          </a:p>
        </p:txBody>
      </p:sp>
      <p:pic>
        <p:nvPicPr>
          <p:cNvPr id="5560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38005" y="5042010"/>
            <a:ext cx="2715358" cy="363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 bwMode="auto">
          <a:xfrm>
            <a:off x="1192360" y="3467405"/>
            <a:ext cx="7296950" cy="2073870"/>
          </a:xfrm>
          <a:prstGeom prst="rect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647340" y="4811580"/>
            <a:ext cx="2688350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Direct CPV in B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K fully consistent with SM.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90779" y="1784676"/>
            <a:ext cx="1113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[10.5</a:t>
            </a:r>
            <a:r>
              <a:rPr lang="en-US" dirty="0" smtClean="0">
                <a:sym typeface="Symbol"/>
              </a:rPr>
              <a:t>]</a:t>
            </a:r>
            <a:endParaRPr lang="en-US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7529184" y="2337064"/>
            <a:ext cx="1113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[6.5</a:t>
            </a:r>
            <a:r>
              <a:rPr lang="en-US" dirty="0" smtClean="0">
                <a:sym typeface="Symbol"/>
              </a:rPr>
              <a:t>]</a:t>
            </a:r>
            <a:endParaRPr lang="en-US" dirty="0" smtClean="0"/>
          </a:p>
        </p:txBody>
      </p:sp>
      <p:sp>
        <p:nvSpPr>
          <p:cNvPr id="13" name="Rectangle 12"/>
          <p:cNvSpPr/>
          <p:nvPr/>
        </p:nvSpPr>
        <p:spPr bwMode="auto">
          <a:xfrm>
            <a:off x="1192360" y="1746271"/>
            <a:ext cx="7296950" cy="1452299"/>
          </a:xfrm>
          <a:prstGeom prst="rect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732506" y="817460"/>
            <a:ext cx="24114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smtClean="0">
                <a:solidFill>
                  <a:srgbClr val="0000FF"/>
                </a:solidFill>
              </a:rPr>
              <a:t>PRL 110, 221601 (2013)</a:t>
            </a:r>
            <a:endParaRPr lang="en-US" sz="1600" i="1" dirty="0">
              <a:solidFill>
                <a:srgbClr val="0000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459725" y="5886920"/>
            <a:ext cx="49908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.*) But in the standard model a miracle occurs …</a:t>
            </a:r>
            <a:endParaRPr lang="en-US" sz="1600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CP asymmetries for </a:t>
            </a:r>
            <a:r>
              <a:rPr lang="en-US" dirty="0" err="1" smtClean="0"/>
              <a:t>B</a:t>
            </a:r>
            <a:r>
              <a:rPr lang="en-US" baseline="-25000" dirty="0" err="1" smtClean="0"/>
              <a:t>d,s</a:t>
            </a:r>
            <a:r>
              <a:rPr lang="en-US" dirty="0" smtClean="0">
                <a:sym typeface="Symbol"/>
              </a:rPr>
              <a:t> K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573470" y="2721650"/>
            <a:ext cx="418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1</a:t>
            </a:r>
            <a:r>
              <a:rPr lang="en-US" baseline="30000" dirty="0" smtClean="0">
                <a:solidFill>
                  <a:srgbClr val="0000FF"/>
                </a:solidFill>
              </a:rPr>
              <a:t>st</a:t>
            </a:r>
            <a:r>
              <a:rPr lang="en-US" dirty="0" smtClean="0">
                <a:solidFill>
                  <a:srgbClr val="0000FF"/>
                </a:solidFill>
              </a:rPr>
              <a:t> observation of CPV in B</a:t>
            </a:r>
            <a:r>
              <a:rPr lang="en-US" baseline="-25000" dirty="0" smtClean="0">
                <a:solidFill>
                  <a:srgbClr val="0000FF"/>
                </a:solidFill>
              </a:rPr>
              <a:t>s</a:t>
            </a:r>
            <a:r>
              <a:rPr lang="en-US" dirty="0" smtClean="0">
                <a:solidFill>
                  <a:srgbClr val="0000FF"/>
                </a:solidFill>
              </a:rPr>
              <a:t> mesons</a:t>
            </a:r>
            <a:endParaRPr lang="en-US" baseline="-25000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0550" y="2257940"/>
            <a:ext cx="2463405" cy="151667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9525"/>
            <a:ext cx="8607425" cy="711200"/>
          </a:xfrm>
        </p:spPr>
        <p:txBody>
          <a:bodyPr/>
          <a:lstStyle/>
          <a:p>
            <a:r>
              <a:rPr lang="en-US" dirty="0" smtClean="0"/>
              <a:t>Determination of </a:t>
            </a:r>
            <a:r>
              <a:rPr lang="en-US" dirty="0" smtClean="0">
                <a:sym typeface="Symbol"/>
              </a:rPr>
              <a:t> from </a:t>
            </a:r>
            <a:r>
              <a:rPr lang="en-US" dirty="0" smtClean="0"/>
              <a:t>B</a:t>
            </a:r>
            <a:r>
              <a:rPr lang="en-US" dirty="0" smtClean="0">
                <a:sym typeface="Symbol"/>
              </a:rPr>
              <a:t>DK decays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92925" y="6539805"/>
            <a:ext cx="2133600" cy="279400"/>
          </a:xfrm>
        </p:spPr>
        <p:txBody>
          <a:bodyPr/>
          <a:lstStyle/>
          <a:p>
            <a:fld id="{CDADA104-E1E2-497D-AD90-D044612ED985}" type="slidenum">
              <a:rPr lang="de-DE" smtClean="0"/>
              <a:pPr/>
              <a:t>28</a:t>
            </a:fld>
            <a:endParaRPr lang="de-DE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111" r="3704"/>
          <a:stretch>
            <a:fillRect/>
          </a:stretch>
        </p:blipFill>
        <p:spPr>
          <a:xfrm>
            <a:off x="871090" y="1096054"/>
            <a:ext cx="2335226" cy="133441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29" name="TextBox 28"/>
          <p:cNvSpPr txBox="1"/>
          <p:nvPr/>
        </p:nvSpPr>
        <p:spPr>
          <a:xfrm>
            <a:off x="2921805" y="2238445"/>
            <a:ext cx="652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B</a:t>
            </a:r>
            <a:r>
              <a:rPr lang="en-US" sz="2800" baseline="30000" dirty="0" smtClean="0">
                <a:solidFill>
                  <a:srgbClr val="0000FF"/>
                </a:solidFill>
                <a:sym typeface="Symbol"/>
              </a:rPr>
              <a:t></a:t>
            </a:r>
            <a:endParaRPr lang="en-US" sz="2800" dirty="0" smtClean="0">
              <a:solidFill>
                <a:srgbClr val="0000FF"/>
              </a:solidFill>
            </a:endParaRPr>
          </a:p>
        </p:txBody>
      </p:sp>
      <p:sp>
        <p:nvSpPr>
          <p:cNvPr id="30" name="Arc 29"/>
          <p:cNvSpPr/>
          <p:nvPr/>
        </p:nvSpPr>
        <p:spPr bwMode="auto">
          <a:xfrm flipH="1">
            <a:off x="3229045" y="1739180"/>
            <a:ext cx="1805035" cy="844910"/>
          </a:xfrm>
          <a:prstGeom prst="arc">
            <a:avLst/>
          </a:prstGeom>
          <a:noFill/>
          <a:ln w="635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c 30"/>
          <p:cNvSpPr/>
          <p:nvPr/>
        </p:nvSpPr>
        <p:spPr bwMode="auto">
          <a:xfrm flipH="1" flipV="1">
            <a:off x="3229045" y="2353660"/>
            <a:ext cx="1805035" cy="844910"/>
          </a:xfrm>
          <a:prstGeom prst="arc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5840585" y="2200040"/>
            <a:ext cx="921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sym typeface="Symbol"/>
              </a:rPr>
              <a:t>f</a:t>
            </a:r>
            <a:r>
              <a:rPr lang="en-US" sz="2800" baseline="-25000" dirty="0" err="1" smtClean="0">
                <a:solidFill>
                  <a:srgbClr val="FF0000"/>
                </a:solidFill>
                <a:sym typeface="Symbol"/>
              </a:rPr>
              <a:t>D</a:t>
            </a:r>
            <a:r>
              <a:rPr lang="en-US" sz="2800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sym typeface="Symbol"/>
              </a:rPr>
              <a:t>K</a:t>
            </a:r>
            <a:r>
              <a:rPr lang="en-US" sz="2800" baseline="30000" dirty="0" smtClean="0">
                <a:solidFill>
                  <a:srgbClr val="0000FF"/>
                </a:solidFill>
                <a:sym typeface="Symbol"/>
              </a:rPr>
              <a:t></a:t>
            </a:r>
            <a:endParaRPr lang="en-US" sz="2800" dirty="0" smtClean="0">
              <a:solidFill>
                <a:srgbClr val="0000FF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150766" y="1470345"/>
            <a:ext cx="1075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sym typeface="Symbol"/>
              </a:rPr>
              <a:t>D</a:t>
            </a:r>
            <a:r>
              <a:rPr lang="en-US" sz="2800" baseline="30000" dirty="0" smtClean="0">
                <a:solidFill>
                  <a:srgbClr val="FF0000"/>
                </a:solidFill>
                <a:sym typeface="Symbol"/>
              </a:rPr>
              <a:t>0</a:t>
            </a:r>
            <a:r>
              <a:rPr lang="en-US" sz="2800" dirty="0" smtClean="0">
                <a:solidFill>
                  <a:srgbClr val="0000FF"/>
                </a:solidFill>
                <a:sym typeface="Symbol"/>
              </a:rPr>
              <a:t> K</a:t>
            </a:r>
            <a:r>
              <a:rPr lang="en-US" sz="2800" baseline="30000" dirty="0" smtClean="0">
                <a:solidFill>
                  <a:srgbClr val="0000FF"/>
                </a:solidFill>
                <a:sym typeface="Symbol"/>
              </a:rPr>
              <a:t></a:t>
            </a:r>
            <a:endParaRPr lang="en-US" sz="2800" dirty="0" smtClean="0">
              <a:solidFill>
                <a:srgbClr val="0000FF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 bwMode="auto">
          <a:xfrm>
            <a:off x="4265980" y="2918145"/>
            <a:ext cx="23043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4150765" y="2867375"/>
            <a:ext cx="1075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sym typeface="Symbol"/>
              </a:rPr>
              <a:t>D</a:t>
            </a:r>
            <a:r>
              <a:rPr lang="en-US" sz="2800" baseline="30000" dirty="0" smtClean="0">
                <a:solidFill>
                  <a:srgbClr val="FF0000"/>
                </a:solidFill>
                <a:sym typeface="Symbol"/>
              </a:rPr>
              <a:t>0</a:t>
            </a:r>
            <a:r>
              <a:rPr lang="en-US" sz="2800" dirty="0" smtClean="0">
                <a:solidFill>
                  <a:srgbClr val="0000FF"/>
                </a:solidFill>
                <a:sym typeface="Symbol"/>
              </a:rPr>
              <a:t> K</a:t>
            </a:r>
            <a:r>
              <a:rPr lang="en-US" sz="2800" baseline="30000" dirty="0" smtClean="0">
                <a:solidFill>
                  <a:srgbClr val="0000FF"/>
                </a:solidFill>
                <a:sym typeface="Symbol"/>
              </a:rPr>
              <a:t></a:t>
            </a:r>
            <a:endParaRPr lang="en-US" sz="2800" dirty="0" smtClean="0">
              <a:solidFill>
                <a:srgbClr val="0000FF"/>
              </a:solidFill>
            </a:endParaRPr>
          </a:p>
        </p:txBody>
      </p:sp>
      <p:sp>
        <p:nvSpPr>
          <p:cNvPr id="36" name="Arc 35"/>
          <p:cNvSpPr/>
          <p:nvPr/>
        </p:nvSpPr>
        <p:spPr bwMode="auto">
          <a:xfrm>
            <a:off x="4265980" y="1739180"/>
            <a:ext cx="1805035" cy="844910"/>
          </a:xfrm>
          <a:prstGeom prst="arc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c 36"/>
          <p:cNvSpPr/>
          <p:nvPr/>
        </p:nvSpPr>
        <p:spPr bwMode="auto">
          <a:xfrm flipV="1">
            <a:off x="4227575" y="2315255"/>
            <a:ext cx="1805035" cy="844910"/>
          </a:xfrm>
          <a:prstGeom prst="arc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480689" y="1324655"/>
            <a:ext cx="571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</a:t>
            </a:r>
            <a:r>
              <a:rPr lang="en-US" baseline="-25000" dirty="0" err="1" smtClean="0"/>
              <a:t>cb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580680" y="235366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</a:t>
            </a:r>
            <a:r>
              <a:rPr lang="en-US" baseline="-25000" dirty="0" err="1" smtClean="0"/>
              <a:t>ub</a:t>
            </a:r>
            <a:endParaRPr lang="en-US" dirty="0"/>
          </a:p>
        </p:txBody>
      </p:sp>
      <p:graphicFrame>
        <p:nvGraphicFramePr>
          <p:cNvPr id="40" name="Object 2"/>
          <p:cNvGraphicFramePr>
            <a:graphicFrameLocks noChangeAspect="1"/>
          </p:cNvGraphicFramePr>
          <p:nvPr/>
        </p:nvGraphicFramePr>
        <p:xfrm>
          <a:off x="5916175" y="1393535"/>
          <a:ext cx="868680" cy="381000"/>
        </p:xfrm>
        <a:graphic>
          <a:graphicData uri="http://schemas.openxmlformats.org/presentationml/2006/ole">
            <p:oleObj spid="_x0000_s138245" name="Equation" r:id="rId5" imgW="520700" imgH="228600" progId="Equation.3">
              <p:embed/>
            </p:oleObj>
          </a:graphicData>
        </a:graphic>
      </p:graphicFrame>
      <p:graphicFrame>
        <p:nvGraphicFramePr>
          <p:cNvPr id="41" name="Object 3"/>
          <p:cNvGraphicFramePr>
            <a:graphicFrameLocks noChangeAspect="1"/>
          </p:cNvGraphicFramePr>
          <p:nvPr/>
        </p:nvGraphicFramePr>
        <p:xfrm>
          <a:off x="3660708" y="2276850"/>
          <a:ext cx="1372152" cy="444500"/>
        </p:xfrm>
        <a:graphic>
          <a:graphicData uri="http://schemas.openxmlformats.org/presentationml/2006/ole">
            <p:oleObj spid="_x0000_s138246" name="Equation" r:id="rId6" imgW="685800" imgH="228600" progId="Equation.3">
              <p:embed/>
            </p:oleObj>
          </a:graphicData>
        </a:graphic>
      </p:graphicFrame>
      <p:sp>
        <p:nvSpPr>
          <p:cNvPr id="42" name="Rectangle 41"/>
          <p:cNvSpPr/>
          <p:nvPr/>
        </p:nvSpPr>
        <p:spPr bwMode="auto">
          <a:xfrm>
            <a:off x="539475" y="1028395"/>
            <a:ext cx="8153400" cy="2554225"/>
          </a:xfrm>
          <a:prstGeom prst="rect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67580" y="4158695"/>
            <a:ext cx="29754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>
                <a:solidFill>
                  <a:srgbClr val="FF0000"/>
                </a:solidFill>
              </a:rPr>
              <a:t>Gronau</a:t>
            </a:r>
            <a:r>
              <a:rPr lang="en-US" sz="1400" dirty="0" smtClean="0">
                <a:solidFill>
                  <a:srgbClr val="FF0000"/>
                </a:solidFill>
              </a:rPr>
              <a:t>, London, Wyler (GLW)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614749" y="5272440"/>
            <a:ext cx="168988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0000FF"/>
                </a:solidFill>
                <a:sym typeface="Symbol"/>
              </a:rPr>
              <a:t>B</a:t>
            </a:r>
            <a:r>
              <a:rPr lang="en-US" baseline="30000" dirty="0" smtClean="0">
                <a:solidFill>
                  <a:srgbClr val="0000FF"/>
                </a:solidFill>
                <a:sym typeface="Symbol"/>
              </a:rPr>
              <a:t> 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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D(KK)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 K</a:t>
            </a:r>
            <a:r>
              <a:rPr lang="en-US" baseline="30000" dirty="0" smtClean="0">
                <a:solidFill>
                  <a:srgbClr val="0000FF"/>
                </a:solidFill>
                <a:sym typeface="Symbol"/>
              </a:rPr>
              <a:t></a:t>
            </a:r>
          </a:p>
          <a:p>
            <a:r>
              <a:rPr lang="en-US" dirty="0" smtClean="0">
                <a:solidFill>
                  <a:srgbClr val="0000FF"/>
                </a:solidFill>
                <a:sym typeface="Symbol"/>
              </a:rPr>
              <a:t>B</a:t>
            </a:r>
            <a:r>
              <a:rPr lang="en-US" baseline="30000" dirty="0" smtClean="0">
                <a:solidFill>
                  <a:srgbClr val="0000FF"/>
                </a:solidFill>
                <a:sym typeface="Symbol"/>
              </a:rPr>
              <a:t> 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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D() 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K</a:t>
            </a:r>
            <a:r>
              <a:rPr lang="en-US" baseline="30000" dirty="0" smtClean="0">
                <a:solidFill>
                  <a:srgbClr val="0000FF"/>
                </a:solidFill>
                <a:sym typeface="Symbol"/>
              </a:rPr>
              <a:t></a:t>
            </a:r>
          </a:p>
          <a:p>
            <a:r>
              <a:rPr lang="en-US" dirty="0" smtClean="0">
                <a:solidFill>
                  <a:srgbClr val="0000FF"/>
                </a:solidFill>
                <a:sym typeface="Symbol"/>
              </a:rPr>
              <a:t>B</a:t>
            </a:r>
            <a:r>
              <a:rPr lang="en-US" baseline="30000" dirty="0" smtClean="0">
                <a:solidFill>
                  <a:srgbClr val="0000FF"/>
                </a:solidFill>
                <a:sym typeface="Symbol"/>
              </a:rPr>
              <a:t> 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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D(KK)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 </a:t>
            </a:r>
            <a:r>
              <a:rPr lang="en-US" baseline="30000" dirty="0" smtClean="0">
                <a:solidFill>
                  <a:srgbClr val="0000FF"/>
                </a:solidFill>
                <a:sym typeface="Symbol"/>
              </a:rPr>
              <a:t></a:t>
            </a:r>
            <a:endParaRPr lang="en-US" dirty="0" smtClean="0">
              <a:solidFill>
                <a:srgbClr val="0000FF"/>
              </a:solidFill>
              <a:sym typeface="Symbol"/>
            </a:endParaRPr>
          </a:p>
          <a:p>
            <a:r>
              <a:rPr lang="en-US" dirty="0" smtClean="0">
                <a:solidFill>
                  <a:srgbClr val="0000FF"/>
                </a:solidFill>
                <a:sym typeface="Symbol"/>
              </a:rPr>
              <a:t>B</a:t>
            </a:r>
            <a:r>
              <a:rPr lang="en-US" baseline="30000" dirty="0" smtClean="0">
                <a:solidFill>
                  <a:srgbClr val="0000FF"/>
                </a:solidFill>
                <a:sym typeface="Symbol"/>
              </a:rPr>
              <a:t> 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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D() 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</a:t>
            </a:r>
            <a:r>
              <a:rPr lang="en-US" baseline="30000" dirty="0" smtClean="0">
                <a:solidFill>
                  <a:srgbClr val="0000FF"/>
                </a:solidFill>
                <a:sym typeface="Symbol"/>
              </a:rPr>
              <a:t>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501070" y="4120291"/>
            <a:ext cx="2957185" cy="921720"/>
          </a:xfrm>
          <a:prstGeom prst="rect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93095" y="4542745"/>
            <a:ext cx="2573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f</a:t>
            </a:r>
            <a:r>
              <a:rPr lang="en-US" baseline="-25000" dirty="0" err="1" smtClean="0">
                <a:solidFill>
                  <a:srgbClr val="FF0000"/>
                </a:solidFill>
              </a:rPr>
              <a:t>D</a:t>
            </a:r>
            <a:r>
              <a:rPr lang="en-US" dirty="0" smtClean="0">
                <a:solidFill>
                  <a:srgbClr val="FF0000"/>
                </a:solidFill>
              </a:rPr>
              <a:t> = KK,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 (CP state)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7" name="Left Brace 46"/>
          <p:cNvSpPr/>
          <p:nvPr/>
        </p:nvSpPr>
        <p:spPr bwMode="auto">
          <a:xfrm>
            <a:off x="1422790" y="5272440"/>
            <a:ext cx="153620" cy="1267365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577880" y="5709613"/>
            <a:ext cx="768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LHCb</a:t>
            </a:r>
            <a:endParaRPr lang="en-US" dirty="0" smtClean="0"/>
          </a:p>
          <a:p>
            <a:r>
              <a:rPr lang="en-US" dirty="0" smtClean="0"/>
              <a:t>1 fb</a:t>
            </a:r>
            <a:r>
              <a:rPr lang="en-US" baseline="30000" dirty="0" smtClean="0"/>
              <a:t>-1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3650280" y="4158694"/>
            <a:ext cx="29754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Atwood, </a:t>
            </a:r>
            <a:r>
              <a:rPr lang="en-US" sz="1400" dirty="0" err="1" smtClean="0">
                <a:solidFill>
                  <a:srgbClr val="FF0000"/>
                </a:solidFill>
              </a:rPr>
              <a:t>Dunietz</a:t>
            </a:r>
            <a:r>
              <a:rPr lang="en-US" sz="1400" dirty="0" smtClean="0">
                <a:solidFill>
                  <a:srgbClr val="FF0000"/>
                </a:solidFill>
              </a:rPr>
              <a:t>, </a:t>
            </a:r>
            <a:r>
              <a:rPr lang="en-US" sz="1400" dirty="0" err="1" smtClean="0">
                <a:solidFill>
                  <a:srgbClr val="FF0000"/>
                </a:solidFill>
              </a:rPr>
              <a:t>Soni</a:t>
            </a:r>
            <a:r>
              <a:rPr lang="en-US" sz="1400" dirty="0" smtClean="0">
                <a:solidFill>
                  <a:srgbClr val="FF0000"/>
                </a:solidFill>
              </a:rPr>
              <a:t> (ADS) 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3783770" y="4120290"/>
            <a:ext cx="2957185" cy="921720"/>
          </a:xfrm>
          <a:prstGeom prst="rect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283035" y="4504340"/>
            <a:ext cx="2573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f</a:t>
            </a:r>
            <a:r>
              <a:rPr lang="en-US" baseline="-25000" dirty="0" err="1" smtClean="0">
                <a:solidFill>
                  <a:srgbClr val="FF0000"/>
                </a:solidFill>
              </a:rPr>
              <a:t>D</a:t>
            </a:r>
            <a:r>
              <a:rPr lang="en-US" dirty="0" smtClean="0">
                <a:solidFill>
                  <a:srgbClr val="FF0000"/>
                </a:solidFill>
              </a:rPr>
              <a:t> =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K and K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782300" y="5185722"/>
            <a:ext cx="19202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0000FF"/>
                </a:solidFill>
                <a:sym typeface="Symbol"/>
              </a:rPr>
              <a:t>B</a:t>
            </a:r>
            <a:r>
              <a:rPr lang="en-US" baseline="30000" dirty="0" smtClean="0">
                <a:solidFill>
                  <a:srgbClr val="0000FF"/>
                </a:solidFill>
                <a:sym typeface="Symbol"/>
              </a:rPr>
              <a:t> 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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D(</a:t>
            </a:r>
            <a:r>
              <a:rPr lang="en-US" baseline="30000" dirty="0" smtClean="0">
                <a:solidFill>
                  <a:srgbClr val="FF0000"/>
                </a:solidFill>
                <a:sym typeface="Symbol"/>
              </a:rPr>
              <a:t>+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K</a:t>
            </a:r>
            <a:r>
              <a:rPr lang="en-US" baseline="30000" dirty="0" smtClean="0">
                <a:solidFill>
                  <a:srgbClr val="FF0000"/>
                </a:solidFill>
                <a:sym typeface="Symbol"/>
              </a:rPr>
              <a:t>-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) 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K</a:t>
            </a:r>
            <a:r>
              <a:rPr lang="en-US" baseline="30000" dirty="0" smtClean="0">
                <a:solidFill>
                  <a:srgbClr val="0000FF"/>
                </a:solidFill>
                <a:sym typeface="Symbol"/>
              </a:rPr>
              <a:t></a:t>
            </a:r>
          </a:p>
          <a:p>
            <a:r>
              <a:rPr lang="en-US" dirty="0" smtClean="0">
                <a:solidFill>
                  <a:srgbClr val="0000FF"/>
                </a:solidFill>
                <a:sym typeface="Symbol"/>
              </a:rPr>
              <a:t>B</a:t>
            </a:r>
            <a:r>
              <a:rPr lang="en-US" baseline="30000" dirty="0" smtClean="0">
                <a:solidFill>
                  <a:srgbClr val="0000FF"/>
                </a:solidFill>
                <a:sym typeface="Symbol"/>
              </a:rPr>
              <a:t> 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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D(K</a:t>
            </a:r>
            <a:r>
              <a:rPr lang="en-US" baseline="30000" dirty="0" smtClean="0">
                <a:solidFill>
                  <a:srgbClr val="FF0000"/>
                </a:solidFill>
                <a:sym typeface="Symbol"/>
              </a:rPr>
              <a:t>+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</a:t>
            </a:r>
            <a:r>
              <a:rPr lang="en-US" baseline="30000" dirty="0" smtClean="0">
                <a:solidFill>
                  <a:srgbClr val="FF0000"/>
                </a:solidFill>
                <a:sym typeface="Symbol"/>
              </a:rPr>
              <a:t>-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) 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K</a:t>
            </a:r>
            <a:r>
              <a:rPr lang="en-US" baseline="30000" dirty="0" smtClean="0">
                <a:solidFill>
                  <a:srgbClr val="0000FF"/>
                </a:solidFill>
                <a:sym typeface="Symbol"/>
              </a:rPr>
              <a:t></a:t>
            </a:r>
          </a:p>
          <a:p>
            <a:r>
              <a:rPr lang="en-US" dirty="0" smtClean="0">
                <a:solidFill>
                  <a:srgbClr val="0000FF"/>
                </a:solidFill>
                <a:sym typeface="Symbol"/>
              </a:rPr>
              <a:t>B</a:t>
            </a:r>
            <a:r>
              <a:rPr lang="en-US" baseline="30000" dirty="0" smtClean="0">
                <a:solidFill>
                  <a:srgbClr val="0000FF"/>
                </a:solidFill>
                <a:sym typeface="Symbol"/>
              </a:rPr>
              <a:t> 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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D(</a:t>
            </a:r>
            <a:r>
              <a:rPr lang="en-US" baseline="30000" dirty="0" smtClean="0">
                <a:solidFill>
                  <a:srgbClr val="FF0000"/>
                </a:solidFill>
                <a:sym typeface="Symbol"/>
              </a:rPr>
              <a:t>+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K</a:t>
            </a:r>
            <a:r>
              <a:rPr lang="en-US" baseline="30000" dirty="0" smtClean="0">
                <a:solidFill>
                  <a:srgbClr val="FF0000"/>
                </a:solidFill>
                <a:sym typeface="Symbol"/>
              </a:rPr>
              <a:t>-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) 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</a:t>
            </a:r>
            <a:r>
              <a:rPr lang="en-US" baseline="30000" dirty="0" smtClean="0">
                <a:solidFill>
                  <a:srgbClr val="0000FF"/>
                </a:solidFill>
                <a:sym typeface="Symbol"/>
              </a:rPr>
              <a:t></a:t>
            </a:r>
            <a:endParaRPr lang="en-US" dirty="0" smtClean="0">
              <a:solidFill>
                <a:srgbClr val="0000FF"/>
              </a:solidFill>
              <a:sym typeface="Symbol"/>
            </a:endParaRPr>
          </a:p>
          <a:p>
            <a:r>
              <a:rPr lang="en-US" dirty="0" smtClean="0">
                <a:solidFill>
                  <a:srgbClr val="0000FF"/>
                </a:solidFill>
                <a:sym typeface="Symbol"/>
              </a:rPr>
              <a:t>B</a:t>
            </a:r>
            <a:r>
              <a:rPr lang="en-US" baseline="30000" dirty="0" smtClean="0">
                <a:solidFill>
                  <a:srgbClr val="0000FF"/>
                </a:solidFill>
                <a:sym typeface="Symbol"/>
              </a:rPr>
              <a:t> 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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D(K</a:t>
            </a:r>
            <a:r>
              <a:rPr lang="en-US" baseline="30000" dirty="0" smtClean="0">
                <a:solidFill>
                  <a:srgbClr val="FF0000"/>
                </a:solidFill>
                <a:sym typeface="Symbol"/>
              </a:rPr>
              <a:t>+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</a:t>
            </a:r>
            <a:r>
              <a:rPr lang="en-US" baseline="30000" dirty="0" smtClean="0">
                <a:solidFill>
                  <a:srgbClr val="FF0000"/>
                </a:solidFill>
                <a:sym typeface="Symbol"/>
              </a:rPr>
              <a:t>-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) 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</a:t>
            </a:r>
            <a:r>
              <a:rPr lang="en-US" baseline="30000" dirty="0" smtClean="0">
                <a:solidFill>
                  <a:srgbClr val="0000FF"/>
                </a:solidFill>
                <a:sym typeface="Symbol"/>
              </a:rPr>
              <a:t></a:t>
            </a:r>
            <a:endParaRPr lang="en-US" dirty="0" smtClean="0">
              <a:solidFill>
                <a:srgbClr val="0000FF"/>
              </a:solidFill>
              <a:sym typeface="Symbol"/>
            </a:endParaRPr>
          </a:p>
        </p:txBody>
      </p:sp>
      <p:sp>
        <p:nvSpPr>
          <p:cNvPr id="53" name="Left Brace 52"/>
          <p:cNvSpPr/>
          <p:nvPr/>
        </p:nvSpPr>
        <p:spPr bwMode="auto">
          <a:xfrm>
            <a:off x="4551870" y="5195630"/>
            <a:ext cx="153620" cy="1267365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3706960" y="5632803"/>
            <a:ext cx="768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LHCb</a:t>
            </a:r>
            <a:endParaRPr lang="en-US" dirty="0" smtClean="0"/>
          </a:p>
          <a:p>
            <a:r>
              <a:rPr lang="en-US" dirty="0" smtClean="0"/>
              <a:t>1 fb</a:t>
            </a:r>
            <a:r>
              <a:rPr lang="en-US" baseline="30000" dirty="0" smtClean="0"/>
              <a:t>-1</a:t>
            </a:r>
            <a:endParaRPr lang="en-US" dirty="0" smtClean="0"/>
          </a:p>
        </p:txBody>
      </p:sp>
      <p:sp>
        <p:nvSpPr>
          <p:cNvPr id="55" name="Rectangle 54"/>
          <p:cNvSpPr/>
          <p:nvPr/>
        </p:nvSpPr>
        <p:spPr>
          <a:xfrm>
            <a:off x="7068325" y="4273909"/>
            <a:ext cx="1708095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>
                <a:solidFill>
                  <a:srgbClr val="FF0000"/>
                </a:solidFill>
              </a:rPr>
              <a:t>Giri</a:t>
            </a:r>
            <a:r>
              <a:rPr lang="en-US" sz="1400" dirty="0" smtClean="0">
                <a:solidFill>
                  <a:srgbClr val="FF0000"/>
                </a:solidFill>
              </a:rPr>
              <a:t>, Grossman, </a:t>
            </a:r>
            <a:r>
              <a:rPr lang="en-US" sz="1400" dirty="0" err="1" smtClean="0">
                <a:solidFill>
                  <a:srgbClr val="FF0000"/>
                </a:solidFill>
              </a:rPr>
              <a:t>Soffer</a:t>
            </a:r>
            <a:r>
              <a:rPr lang="en-US" sz="1400" dirty="0" smtClean="0">
                <a:solidFill>
                  <a:srgbClr val="FF0000"/>
                </a:solidFill>
              </a:rPr>
              <a:t>, </a:t>
            </a:r>
            <a:r>
              <a:rPr lang="en-US" sz="1400" dirty="0" err="1" smtClean="0">
                <a:solidFill>
                  <a:srgbClr val="FF0000"/>
                </a:solidFill>
              </a:rPr>
              <a:t>Zupan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</a:p>
          <a:p>
            <a:pPr algn="ctr">
              <a:spcBef>
                <a:spcPts val="600"/>
              </a:spcBef>
            </a:pPr>
            <a:r>
              <a:rPr lang="en-US" sz="1400" dirty="0" smtClean="0">
                <a:solidFill>
                  <a:srgbClr val="FF0000"/>
                </a:solidFill>
              </a:rPr>
              <a:t>(GGSZ) 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7068325" y="4120290"/>
            <a:ext cx="1805035" cy="1536201"/>
          </a:xfrm>
          <a:prstGeom prst="rect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068325" y="5003606"/>
            <a:ext cx="1920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Self conjugated </a:t>
            </a:r>
            <a:r>
              <a:rPr lang="en-US" dirty="0" err="1" smtClean="0"/>
              <a:t>Dalitz</a:t>
            </a:r>
            <a:r>
              <a:rPr lang="en-US" dirty="0" smtClean="0"/>
              <a:t> modes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7221945" y="5778259"/>
            <a:ext cx="1651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LHCb</a:t>
            </a:r>
            <a:endParaRPr lang="en-US" dirty="0" smtClean="0"/>
          </a:p>
          <a:p>
            <a:pPr algn="ctr"/>
            <a:r>
              <a:rPr lang="en-US" dirty="0" smtClean="0"/>
              <a:t>1 fb</a:t>
            </a:r>
            <a:r>
              <a:rPr lang="en-US" baseline="30000" dirty="0" smtClean="0"/>
              <a:t>-1 </a:t>
            </a:r>
            <a:r>
              <a:rPr lang="en-US" dirty="0" smtClean="0"/>
              <a:t>+ 2 fb</a:t>
            </a:r>
            <a:r>
              <a:rPr lang="en-US" baseline="30000" dirty="0" smtClean="0"/>
              <a:t>-1</a:t>
            </a:r>
            <a:r>
              <a:rPr lang="en-US" dirty="0" smtClean="0"/>
              <a:t> 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01070" y="6470086"/>
            <a:ext cx="3379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Phys. </a:t>
            </a:r>
            <a:r>
              <a:rPr lang="en-US" sz="1600" i="1" dirty="0" err="1" smtClean="0"/>
              <a:t>Lett</a:t>
            </a:r>
            <a:r>
              <a:rPr lang="en-US" sz="1600" i="1" dirty="0" smtClean="0"/>
              <a:t>. B 712 (2012) 203.</a:t>
            </a:r>
            <a:endParaRPr lang="en-US" sz="1600" i="1" dirty="0"/>
          </a:p>
        </p:txBody>
      </p:sp>
      <p:sp>
        <p:nvSpPr>
          <p:cNvPr id="60" name="TextBox 59"/>
          <p:cNvSpPr txBox="1"/>
          <p:nvPr/>
        </p:nvSpPr>
        <p:spPr>
          <a:xfrm>
            <a:off x="3880710" y="6431681"/>
            <a:ext cx="3379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Phys. </a:t>
            </a:r>
            <a:r>
              <a:rPr lang="en-US" sz="1600" i="1" dirty="0" err="1" smtClean="0"/>
              <a:t>Lett</a:t>
            </a:r>
            <a:r>
              <a:rPr lang="en-US" sz="1600" i="1" dirty="0" smtClean="0"/>
              <a:t>. B 712 (2012) 203.</a:t>
            </a:r>
            <a:endParaRPr lang="en-US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4" grpId="0"/>
      <p:bldP spid="45" grpId="0" animBg="1"/>
      <p:bldP spid="46" grpId="0"/>
      <p:bldP spid="47" grpId="0" animBg="1"/>
      <p:bldP spid="48" grpId="0"/>
      <p:bldP spid="49" grpId="0"/>
      <p:bldP spid="50" grpId="0" animBg="1"/>
      <p:bldP spid="51" grpId="0"/>
      <p:bldP spid="52" grpId="0"/>
      <p:bldP spid="53" grpId="0" animBg="1"/>
      <p:bldP spid="54" grpId="0"/>
      <p:bldP spid="55" grpId="0"/>
      <p:bldP spid="56" grpId="0" animBg="1"/>
      <p:bldP spid="57" grpId="0"/>
      <p:bldP spid="5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1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715" y="4029476"/>
            <a:ext cx="4954245" cy="2241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070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1492" y="1700775"/>
            <a:ext cx="4889468" cy="22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855" y="-9525"/>
            <a:ext cx="8035925" cy="711200"/>
          </a:xfrm>
        </p:spPr>
        <p:txBody>
          <a:bodyPr/>
          <a:lstStyle/>
          <a:p>
            <a:r>
              <a:rPr lang="en-US" dirty="0" smtClean="0"/>
              <a:t>GGSZ </a:t>
            </a:r>
            <a:r>
              <a:rPr lang="en-US" dirty="0" smtClean="0"/>
              <a:t>analysis: B</a:t>
            </a:r>
            <a:r>
              <a:rPr lang="en-US" dirty="0" smtClean="0">
                <a:sym typeface="Symbol"/>
              </a:rPr>
              <a:t> D(</a:t>
            </a:r>
            <a:r>
              <a:rPr lang="en-US" dirty="0" err="1" smtClean="0">
                <a:sym typeface="Symbol"/>
              </a:rPr>
              <a:t>K</a:t>
            </a:r>
            <a:r>
              <a:rPr lang="en-US" baseline="-25000" dirty="0" err="1" smtClean="0">
                <a:sym typeface="Symbol"/>
              </a:rPr>
              <a:t>s</a:t>
            </a:r>
            <a:r>
              <a:rPr lang="en-US" dirty="0" err="1" smtClean="0">
                <a:sym typeface="Symbol"/>
              </a:rPr>
              <a:t>h</a:t>
            </a:r>
            <a:r>
              <a:rPr lang="en-US" baseline="30000" dirty="0" err="1" smtClean="0">
                <a:sym typeface="Symbol"/>
              </a:rPr>
              <a:t>+</a:t>
            </a:r>
            <a:r>
              <a:rPr lang="en-US" dirty="0" err="1" smtClean="0">
                <a:sym typeface="Symbol"/>
              </a:rPr>
              <a:t>h</a:t>
            </a:r>
            <a:r>
              <a:rPr lang="en-US" baseline="30000" dirty="0" smtClean="0">
                <a:sym typeface="Symbol"/>
              </a:rPr>
              <a:t>-</a:t>
            </a:r>
            <a:r>
              <a:rPr lang="en-US" dirty="0" smtClean="0">
                <a:sym typeface="Symbol"/>
              </a:rPr>
              <a:t>)K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DA104-E1E2-497D-AD90-D044612ED985}" type="slidenum">
              <a:rPr lang="de-DE" smtClean="0"/>
              <a:pPr/>
              <a:t>29</a:t>
            </a:fld>
            <a:endParaRPr lang="de-DE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220460" y="2614331"/>
            <a:ext cx="1613010" cy="55399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/>
              <a:t>D</a:t>
            </a:r>
            <a:r>
              <a:rPr lang="en-GB" sz="1600" dirty="0">
                <a:sym typeface="Symbol"/>
              </a:rPr>
              <a:t></a:t>
            </a:r>
            <a:r>
              <a:rPr lang="en-GB" sz="1600" dirty="0" err="1">
                <a:sym typeface="Symbol"/>
              </a:rPr>
              <a:t>K</a:t>
            </a:r>
            <a:r>
              <a:rPr lang="en-GB" sz="1600" baseline="-25000" dirty="0" err="1">
                <a:sym typeface="Symbol"/>
              </a:rPr>
              <a:t>S</a:t>
            </a:r>
            <a:r>
              <a:rPr lang="en-GB" sz="1600" dirty="0" err="1">
                <a:latin typeface="Symbol" pitchFamily="18" charset="2"/>
                <a:sym typeface="Symbol"/>
              </a:rPr>
              <a:t>p</a:t>
            </a:r>
            <a:r>
              <a:rPr lang="en-GB" sz="1600" baseline="30000" dirty="0" err="1">
                <a:latin typeface="Symbol" pitchFamily="18" charset="2"/>
                <a:sym typeface="Symbol"/>
              </a:rPr>
              <a:t>+</a:t>
            </a:r>
            <a:r>
              <a:rPr lang="en-GB" sz="1600" dirty="0" err="1">
                <a:latin typeface="Symbol" pitchFamily="18" charset="2"/>
                <a:sym typeface="Symbol"/>
              </a:rPr>
              <a:t>p</a:t>
            </a:r>
            <a:r>
              <a:rPr lang="en-GB" sz="1600" baseline="30000" dirty="0">
                <a:latin typeface="Symbol" pitchFamily="18" charset="2"/>
                <a:sym typeface="Symbol"/>
              </a:rPr>
              <a:t>-</a:t>
            </a:r>
            <a:endParaRPr lang="en-GB" sz="1600" baseline="30000" dirty="0">
              <a:latin typeface="Symbol" pitchFamily="18" charset="2"/>
            </a:endParaRPr>
          </a:p>
          <a:p>
            <a:r>
              <a:rPr lang="en-GB" sz="1400" dirty="0" smtClean="0"/>
              <a:t>690 signal events</a:t>
            </a: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212568" y="4657689"/>
            <a:ext cx="1597226" cy="5539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/>
              <a:t>D</a:t>
            </a:r>
            <a:r>
              <a:rPr lang="en-GB" sz="1600" dirty="0">
                <a:sym typeface="Symbol"/>
              </a:rPr>
              <a:t>K</a:t>
            </a:r>
            <a:r>
              <a:rPr lang="en-GB" sz="1600" baseline="-25000" dirty="0">
                <a:sym typeface="Symbol"/>
              </a:rPr>
              <a:t>S</a:t>
            </a:r>
            <a:r>
              <a:rPr lang="en-GB" sz="1600" dirty="0">
                <a:sym typeface="Symbol"/>
              </a:rPr>
              <a:t>K</a:t>
            </a:r>
            <a:r>
              <a:rPr lang="en-GB" sz="1600" baseline="30000" dirty="0">
                <a:sym typeface="Symbol"/>
              </a:rPr>
              <a:t>+</a:t>
            </a:r>
            <a:r>
              <a:rPr lang="en-GB" sz="1600" dirty="0">
                <a:sym typeface="Symbol"/>
              </a:rPr>
              <a:t>K</a:t>
            </a:r>
            <a:r>
              <a:rPr lang="en-GB" sz="1600" baseline="30000" dirty="0">
                <a:sym typeface="Symbol"/>
              </a:rPr>
              <a:t>-</a:t>
            </a:r>
            <a:endParaRPr lang="en-GB" sz="1600" baseline="30000" dirty="0">
              <a:latin typeface="Symbol" pitchFamily="18" charset="2"/>
            </a:endParaRPr>
          </a:p>
          <a:p>
            <a:r>
              <a:rPr lang="en-GB" sz="1400" dirty="0" smtClean="0"/>
              <a:t>110 signal events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651750" y="1278320"/>
            <a:ext cx="428322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B</a:t>
            </a:r>
            <a:r>
              <a:rPr lang="en-GB" baseline="30000" dirty="0" smtClean="0">
                <a:solidFill>
                  <a:srgbClr val="FF0000"/>
                </a:solidFill>
              </a:rPr>
              <a:t>+</a:t>
            </a:r>
            <a:endParaRPr lang="en-GB" baseline="300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11875" y="1278320"/>
            <a:ext cx="38985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B</a:t>
            </a:r>
            <a:r>
              <a:rPr lang="en-GB" baseline="30000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5855" y="1323816"/>
            <a:ext cx="1431802" cy="3385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600" dirty="0" smtClean="0"/>
              <a:t>m</a:t>
            </a:r>
            <a:r>
              <a:rPr lang="en-GB" sz="1600" baseline="-25000" dirty="0" smtClean="0"/>
              <a:t>±</a:t>
            </a:r>
            <a:r>
              <a:rPr lang="en-GB" sz="1600" dirty="0" smtClean="0"/>
              <a:t> = m(</a:t>
            </a:r>
            <a:r>
              <a:rPr lang="en-GB" sz="1600" dirty="0" err="1" smtClean="0"/>
              <a:t>K</a:t>
            </a:r>
            <a:r>
              <a:rPr lang="en-GB" sz="1600" baseline="-25000" dirty="0" err="1" smtClean="0"/>
              <a:t>S</a:t>
            </a:r>
            <a:r>
              <a:rPr lang="en-GB" sz="1600" dirty="0" err="1" smtClean="0"/>
              <a:t>h</a:t>
            </a:r>
            <a:r>
              <a:rPr lang="en-GB" sz="1600" baseline="-25000" dirty="0"/>
              <a:t> </a:t>
            </a:r>
            <a:r>
              <a:rPr lang="en-GB" sz="1600" baseline="30000" dirty="0" smtClean="0"/>
              <a:t>±</a:t>
            </a:r>
            <a:r>
              <a:rPr lang="en-GB" sz="1600" dirty="0" smtClean="0"/>
              <a:t>)</a:t>
            </a:r>
            <a:endParaRPr lang="en-GB" sz="1600" baseline="30000" dirty="0"/>
          </a:p>
        </p:txBody>
      </p:sp>
      <p:cxnSp>
        <p:nvCxnSpPr>
          <p:cNvPr id="20" name="Straight Connector 19"/>
          <p:cNvCxnSpPr/>
          <p:nvPr/>
        </p:nvCxnSpPr>
        <p:spPr bwMode="auto">
          <a:xfrm flipH="1">
            <a:off x="3343040" y="1163105"/>
            <a:ext cx="38405" cy="503105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flipH="1" flipV="1">
            <a:off x="347450" y="3928265"/>
            <a:ext cx="5416324" cy="122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6377035" y="3342416"/>
            <a:ext cx="2457919" cy="1338828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 smtClean="0">
                <a:solidFill>
                  <a:schemeClr val="tx1"/>
                </a:solidFill>
                <a:latin typeface="Symbol" pitchFamily="18" charset="2"/>
              </a:rPr>
              <a:t>g</a:t>
            </a:r>
            <a:r>
              <a:rPr lang="en-GB" dirty="0" smtClean="0">
                <a:solidFill>
                  <a:schemeClr val="tx1"/>
                </a:solidFill>
              </a:rPr>
              <a:t>  =  (57 </a:t>
            </a:r>
            <a:r>
              <a:rPr lang="en-GB" dirty="0" smtClean="0">
                <a:solidFill>
                  <a:schemeClr val="tx1"/>
                </a:solidFill>
                <a:sym typeface="Symbol"/>
              </a:rPr>
              <a:t> 16</a:t>
            </a:r>
            <a:r>
              <a:rPr lang="en-GB" dirty="0" smtClean="0">
                <a:solidFill>
                  <a:schemeClr val="tx1"/>
                </a:solidFill>
              </a:rPr>
              <a:t>) ⁰</a:t>
            </a:r>
          </a:p>
          <a:p>
            <a:pPr>
              <a:lnSpc>
                <a:spcPct val="150000"/>
              </a:lnSpc>
            </a:pPr>
            <a:r>
              <a:rPr lang="en-GB" i="1" dirty="0" err="1" smtClean="0">
                <a:solidFill>
                  <a:schemeClr val="tx1"/>
                </a:solidFill>
              </a:rPr>
              <a:t>r</a:t>
            </a:r>
            <a:r>
              <a:rPr lang="en-GB" i="1" baseline="-25000" dirty="0" err="1" smtClean="0">
                <a:solidFill>
                  <a:schemeClr val="tx1"/>
                </a:solidFill>
              </a:rPr>
              <a:t>B</a:t>
            </a:r>
            <a:r>
              <a:rPr lang="en-GB" dirty="0" smtClean="0">
                <a:solidFill>
                  <a:schemeClr val="tx1"/>
                </a:solidFill>
              </a:rPr>
              <a:t> = (8.8 </a:t>
            </a:r>
            <a:r>
              <a:rPr lang="en-GB" baseline="30000" dirty="0" smtClean="0">
                <a:solidFill>
                  <a:schemeClr val="tx1"/>
                </a:solidFill>
              </a:rPr>
              <a:t>+2.3</a:t>
            </a:r>
            <a:r>
              <a:rPr lang="en-GB" baseline="-25000" dirty="0" smtClean="0">
                <a:solidFill>
                  <a:schemeClr val="tx1"/>
                </a:solidFill>
              </a:rPr>
              <a:t>-2.4</a:t>
            </a:r>
            <a:r>
              <a:rPr lang="en-GB" dirty="0" smtClean="0">
                <a:solidFill>
                  <a:schemeClr val="tx1"/>
                </a:solidFill>
              </a:rPr>
              <a:t>) </a:t>
            </a:r>
            <a:r>
              <a:rPr lang="en-GB" dirty="0" smtClean="0">
                <a:solidFill>
                  <a:schemeClr val="tx1"/>
                </a:solidFill>
                <a:sym typeface="Symbol"/>
              </a:rPr>
              <a:t> 10</a:t>
            </a:r>
            <a:r>
              <a:rPr lang="en-GB" baseline="30000" dirty="0" smtClean="0">
                <a:solidFill>
                  <a:schemeClr val="tx1"/>
                </a:solidFill>
                <a:sym typeface="Symbol"/>
              </a:rPr>
              <a:t>-3</a:t>
            </a:r>
            <a:endParaRPr lang="en-GB" dirty="0" smtClean="0">
              <a:solidFill>
                <a:schemeClr val="tx1"/>
              </a:solidFill>
              <a:latin typeface="Calibri"/>
            </a:endParaRPr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</a:t>
            </a:r>
            <a:r>
              <a:rPr lang="en-GB" i="1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B</a:t>
            </a:r>
            <a:r>
              <a:rPr lang="en-GB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 = </a:t>
            </a:r>
            <a:r>
              <a:rPr lang="en-GB" dirty="0" smtClean="0">
                <a:solidFill>
                  <a:schemeClr val="tx1"/>
                </a:solidFill>
              </a:rPr>
              <a:t>(128 </a:t>
            </a:r>
            <a:r>
              <a:rPr lang="en-GB" baseline="30000" dirty="0" smtClean="0">
                <a:solidFill>
                  <a:schemeClr val="tx1"/>
                </a:solidFill>
              </a:rPr>
              <a:t>+15</a:t>
            </a:r>
            <a:r>
              <a:rPr lang="en-GB" baseline="-25000" dirty="0" smtClean="0">
                <a:solidFill>
                  <a:schemeClr val="tx1"/>
                </a:solidFill>
              </a:rPr>
              <a:t>-17</a:t>
            </a:r>
            <a:r>
              <a:rPr lang="en-GB" dirty="0" smtClean="0">
                <a:solidFill>
                  <a:schemeClr val="tx1"/>
                </a:solidFill>
              </a:rPr>
              <a:t>)</a:t>
            </a:r>
            <a:r>
              <a:rPr lang="en-GB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⁰</a:t>
            </a:r>
            <a:endParaRPr lang="en-GB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605994" y="2929735"/>
            <a:ext cx="1190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 + 2 fb</a:t>
            </a:r>
            <a:r>
              <a:rPr lang="en-US" baseline="30000" dirty="0" smtClean="0"/>
              <a:t>-1</a:t>
            </a:r>
            <a:endParaRPr lang="en-US" dirty="0"/>
          </a:p>
        </p:txBody>
      </p:sp>
      <p:cxnSp>
        <p:nvCxnSpPr>
          <p:cNvPr id="42" name="Straight Connector 41"/>
          <p:cNvCxnSpPr/>
          <p:nvPr/>
        </p:nvCxnSpPr>
        <p:spPr bwMode="auto">
          <a:xfrm flipH="1">
            <a:off x="3343040" y="1163105"/>
            <a:ext cx="38405" cy="503105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Rectangle 40"/>
          <p:cNvSpPr/>
          <p:nvPr/>
        </p:nvSpPr>
        <p:spPr bwMode="auto">
          <a:xfrm>
            <a:off x="7605994" y="2891330"/>
            <a:ext cx="1228960" cy="384050"/>
          </a:xfrm>
          <a:prstGeom prst="rect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5416910" y="702245"/>
            <a:ext cx="365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 smtClean="0">
                <a:solidFill>
                  <a:srgbClr val="0000FF"/>
                </a:solidFill>
              </a:rPr>
              <a:t>preliminary,  LHCb-CONF-2013-004</a:t>
            </a:r>
            <a:endParaRPr lang="en-US" sz="1600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Physics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B-</a:t>
            </a:r>
            <a:r>
              <a:rPr lang="de-DE" dirty="0" err="1" smtClean="0"/>
              <a:t>mesons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DA104-E1E2-497D-AD90-D044612ED985}" type="slidenum">
              <a:rPr lang="de-DE" smtClean="0"/>
              <a:pPr/>
              <a:t>3</a:t>
            </a:fld>
            <a:endParaRPr lang="de-DE"/>
          </a:p>
        </p:txBody>
      </p:sp>
      <p:grpSp>
        <p:nvGrpSpPr>
          <p:cNvPr id="4" name="Group 33"/>
          <p:cNvGrpSpPr/>
          <p:nvPr/>
        </p:nvGrpSpPr>
        <p:grpSpPr>
          <a:xfrm>
            <a:off x="5257800" y="2252662"/>
            <a:ext cx="3657600" cy="1960563"/>
            <a:chOff x="520559" y="1614130"/>
            <a:chExt cx="3784741" cy="2149533"/>
          </a:xfrm>
        </p:grpSpPr>
        <p:cxnSp>
          <p:nvCxnSpPr>
            <p:cNvPr id="35" name="Straight Connector 34"/>
            <p:cNvCxnSpPr/>
            <p:nvPr/>
          </p:nvCxnSpPr>
          <p:spPr bwMode="auto">
            <a:xfrm rot="5400000" flipH="1" flipV="1">
              <a:off x="2190167" y="2242091"/>
              <a:ext cx="632130" cy="702747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graphicFrame>
          <p:nvGraphicFramePr>
            <p:cNvPr id="36" name="Object 59"/>
            <p:cNvGraphicFramePr>
              <a:graphicFrameLocks noChangeAspect="1"/>
            </p:cNvGraphicFramePr>
            <p:nvPr/>
          </p:nvGraphicFramePr>
          <p:xfrm>
            <a:off x="520559" y="2985730"/>
            <a:ext cx="341227" cy="533952"/>
          </p:xfrm>
          <a:graphic>
            <a:graphicData uri="http://schemas.openxmlformats.org/presentationml/2006/ole">
              <p:oleObj spid="_x0000_s180226" name="Formel" r:id="rId4" imgW="190440" imgH="253800" progId="Equation.3">
                <p:embed/>
              </p:oleObj>
            </a:graphicData>
          </a:graphic>
        </p:graphicFrame>
        <p:grpSp>
          <p:nvGrpSpPr>
            <p:cNvPr id="5" name="Group 63"/>
            <p:cNvGrpSpPr>
              <a:grpSpLocks/>
            </p:cNvGrpSpPr>
            <p:nvPr/>
          </p:nvGrpSpPr>
          <p:grpSpPr bwMode="auto">
            <a:xfrm>
              <a:off x="1115132" y="2907405"/>
              <a:ext cx="2329529" cy="0"/>
              <a:chOff x="3857" y="2028"/>
              <a:chExt cx="1082" cy="0"/>
            </a:xfrm>
          </p:grpSpPr>
          <p:sp>
            <p:nvSpPr>
              <p:cNvPr id="60" name="Line 40"/>
              <p:cNvSpPr>
                <a:spLocks noChangeAspect="1" noChangeShapeType="1"/>
              </p:cNvSpPr>
              <p:nvPr/>
            </p:nvSpPr>
            <p:spPr bwMode="auto">
              <a:xfrm>
                <a:off x="3857" y="2028"/>
                <a:ext cx="561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1" name="Line 41"/>
              <p:cNvSpPr>
                <a:spLocks noChangeAspect="1" noChangeShapeType="1"/>
              </p:cNvSpPr>
              <p:nvPr/>
            </p:nvSpPr>
            <p:spPr bwMode="auto">
              <a:xfrm>
                <a:off x="4380" y="2028"/>
                <a:ext cx="559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 type="triangle" w="med" len="med"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6" name="Group 62"/>
            <p:cNvGrpSpPr>
              <a:grpSpLocks/>
            </p:cNvGrpSpPr>
            <p:nvPr/>
          </p:nvGrpSpPr>
          <p:grpSpPr bwMode="auto">
            <a:xfrm flipV="1">
              <a:off x="1052698" y="3506208"/>
              <a:ext cx="2383750" cy="0"/>
              <a:chOff x="3838" y="3043616"/>
              <a:chExt cx="1102" cy="0"/>
            </a:xfrm>
          </p:grpSpPr>
          <p:sp>
            <p:nvSpPr>
              <p:cNvPr id="58" name="Line 42"/>
              <p:cNvSpPr>
                <a:spLocks noChangeAspect="1" noChangeShapeType="1"/>
              </p:cNvSpPr>
              <p:nvPr/>
            </p:nvSpPr>
            <p:spPr bwMode="auto">
              <a:xfrm>
                <a:off x="4381" y="3043616"/>
                <a:ext cx="559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9" name="Line 43"/>
              <p:cNvSpPr>
                <a:spLocks noChangeAspect="1" noChangeShapeType="1"/>
              </p:cNvSpPr>
              <p:nvPr/>
            </p:nvSpPr>
            <p:spPr bwMode="auto">
              <a:xfrm>
                <a:off x="3838" y="3043616"/>
                <a:ext cx="559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9" name="Oval 51"/>
            <p:cNvSpPr>
              <a:spLocks noChangeAspect="1" noChangeArrowheads="1"/>
            </p:cNvSpPr>
            <p:nvPr/>
          </p:nvSpPr>
          <p:spPr bwMode="auto">
            <a:xfrm>
              <a:off x="2840948" y="2254267"/>
              <a:ext cx="63980" cy="69922"/>
            </a:xfrm>
            <a:prstGeom prst="ellipse">
              <a:avLst/>
            </a:prstGeom>
            <a:solidFill>
              <a:schemeClr val="tx1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0" name="Oval 52"/>
            <p:cNvSpPr>
              <a:spLocks noChangeAspect="1" noChangeArrowheads="1"/>
            </p:cNvSpPr>
            <p:nvPr/>
          </p:nvSpPr>
          <p:spPr bwMode="auto">
            <a:xfrm>
              <a:off x="2140444" y="2833330"/>
              <a:ext cx="98432" cy="104883"/>
            </a:xfrm>
            <a:prstGeom prst="ellipse">
              <a:avLst/>
            </a:prstGeom>
            <a:solidFill>
              <a:srgbClr val="FF00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42" name="Object 56"/>
            <p:cNvGraphicFramePr>
              <a:graphicFrameLocks noChangeAspect="1"/>
            </p:cNvGraphicFramePr>
            <p:nvPr/>
          </p:nvGraphicFramePr>
          <p:xfrm>
            <a:off x="2910663" y="2907331"/>
            <a:ext cx="188908" cy="281963"/>
          </p:xfrm>
          <a:graphic>
            <a:graphicData uri="http://schemas.openxmlformats.org/presentationml/2006/ole">
              <p:oleObj spid="_x0000_s180227" name="Equation" r:id="rId5" imgW="139680" imgH="177480" progId="Equation.3">
                <p:embed/>
              </p:oleObj>
            </a:graphicData>
          </a:graphic>
        </p:graphicFrame>
        <p:graphicFrame>
          <p:nvGraphicFramePr>
            <p:cNvPr id="43" name="Object 57"/>
            <p:cNvGraphicFramePr>
              <a:graphicFrameLocks noChangeAspect="1"/>
            </p:cNvGraphicFramePr>
            <p:nvPr/>
          </p:nvGraphicFramePr>
          <p:xfrm>
            <a:off x="1345186" y="2909072"/>
            <a:ext cx="239832" cy="375832"/>
          </p:xfrm>
          <a:graphic>
            <a:graphicData uri="http://schemas.openxmlformats.org/presentationml/2006/ole">
              <p:oleObj spid="_x0000_s180228" name="Equation" r:id="rId6" imgW="152280" imgH="203040" progId="Equation.3">
                <p:embed/>
              </p:oleObj>
            </a:graphicData>
          </a:graphic>
        </p:graphicFrame>
        <p:graphicFrame>
          <p:nvGraphicFramePr>
            <p:cNvPr id="44" name="Object 58"/>
            <p:cNvGraphicFramePr>
              <a:graphicFrameLocks noChangeAspect="1"/>
            </p:cNvGraphicFramePr>
            <p:nvPr/>
          </p:nvGraphicFramePr>
          <p:xfrm>
            <a:off x="1373112" y="3493884"/>
            <a:ext cx="180695" cy="269779"/>
          </p:xfrm>
          <a:graphic>
            <a:graphicData uri="http://schemas.openxmlformats.org/presentationml/2006/ole">
              <p:oleObj spid="_x0000_s180229" name="Equation" r:id="rId7" imgW="139680" imgH="177480" progId="Equation.3">
                <p:embed/>
              </p:oleObj>
            </a:graphicData>
          </a:graphic>
        </p:graphicFrame>
        <p:graphicFrame>
          <p:nvGraphicFramePr>
            <p:cNvPr id="45" name="Object 60"/>
            <p:cNvGraphicFramePr>
              <a:graphicFrameLocks noChangeAspect="1"/>
            </p:cNvGraphicFramePr>
            <p:nvPr/>
          </p:nvGraphicFramePr>
          <p:xfrm>
            <a:off x="3582460" y="2945544"/>
            <a:ext cx="410128" cy="405232"/>
          </p:xfrm>
          <a:graphic>
            <a:graphicData uri="http://schemas.openxmlformats.org/presentationml/2006/ole">
              <p:oleObj spid="_x0000_s180230" name="Formel" r:id="rId8" imgW="228600" imgH="190440" progId="Equation.3">
                <p:embed/>
              </p:oleObj>
            </a:graphicData>
          </a:graphic>
        </p:graphicFrame>
        <p:grpSp>
          <p:nvGrpSpPr>
            <p:cNvPr id="7" name="Group 68"/>
            <p:cNvGrpSpPr>
              <a:grpSpLocks/>
            </p:cNvGrpSpPr>
            <p:nvPr/>
          </p:nvGrpSpPr>
          <p:grpSpPr bwMode="auto">
            <a:xfrm rot="20006096">
              <a:off x="2801575" y="2061980"/>
              <a:ext cx="1031882" cy="0"/>
              <a:chOff x="3920" y="2741"/>
              <a:chExt cx="629" cy="0"/>
            </a:xfrm>
          </p:grpSpPr>
          <p:sp>
            <p:nvSpPr>
              <p:cNvPr id="56" name="Line 66"/>
              <p:cNvSpPr>
                <a:spLocks noChangeShapeType="1"/>
              </p:cNvSpPr>
              <p:nvPr/>
            </p:nvSpPr>
            <p:spPr bwMode="auto">
              <a:xfrm>
                <a:off x="3920" y="2741"/>
                <a:ext cx="36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Line 67"/>
              <p:cNvSpPr>
                <a:spLocks noChangeShapeType="1"/>
              </p:cNvSpPr>
              <p:nvPr/>
            </p:nvSpPr>
            <p:spPr bwMode="auto">
              <a:xfrm>
                <a:off x="3920" y="2741"/>
                <a:ext cx="629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69"/>
            <p:cNvGrpSpPr>
              <a:grpSpLocks/>
            </p:cNvGrpSpPr>
            <p:nvPr/>
          </p:nvGrpSpPr>
          <p:grpSpPr bwMode="auto">
            <a:xfrm rot="11376159">
              <a:off x="2850791" y="2371864"/>
              <a:ext cx="972824" cy="0"/>
              <a:chOff x="3920" y="2741"/>
              <a:chExt cx="629" cy="0"/>
            </a:xfrm>
          </p:grpSpPr>
          <p:sp>
            <p:nvSpPr>
              <p:cNvPr id="54" name="Line 70"/>
              <p:cNvSpPr>
                <a:spLocks noChangeShapeType="1"/>
              </p:cNvSpPr>
              <p:nvPr/>
            </p:nvSpPr>
            <p:spPr bwMode="auto">
              <a:xfrm>
                <a:off x="3920" y="2741"/>
                <a:ext cx="36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71"/>
              <p:cNvSpPr>
                <a:spLocks noChangeShapeType="1"/>
              </p:cNvSpPr>
              <p:nvPr/>
            </p:nvSpPr>
            <p:spPr bwMode="auto">
              <a:xfrm>
                <a:off x="3920" y="2741"/>
                <a:ext cx="629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48" name="Object 72"/>
            <p:cNvGraphicFramePr>
              <a:graphicFrameLocks noChangeAspect="1"/>
            </p:cNvGraphicFramePr>
            <p:nvPr/>
          </p:nvGraphicFramePr>
          <p:xfrm>
            <a:off x="3877752" y="2210809"/>
            <a:ext cx="427548" cy="466172"/>
          </p:xfrm>
          <a:graphic>
            <a:graphicData uri="http://schemas.openxmlformats.org/presentationml/2006/ole">
              <p:oleObj spid="_x0000_s180231" name="Formel" r:id="rId9" imgW="203040" imgH="228600" progId="Equation.3">
                <p:embed/>
              </p:oleObj>
            </a:graphicData>
          </a:graphic>
        </p:graphicFrame>
        <p:graphicFrame>
          <p:nvGraphicFramePr>
            <p:cNvPr id="49" name="Object 73"/>
            <p:cNvGraphicFramePr>
              <a:graphicFrameLocks noChangeAspect="1"/>
            </p:cNvGraphicFramePr>
            <p:nvPr/>
          </p:nvGraphicFramePr>
          <p:xfrm>
            <a:off x="3815412" y="1614130"/>
            <a:ext cx="361074" cy="447851"/>
          </p:xfrm>
          <a:graphic>
            <a:graphicData uri="http://schemas.openxmlformats.org/presentationml/2006/ole">
              <p:oleObj spid="_x0000_s180232" name="Formel" r:id="rId10" imgW="177480" imgH="228600" progId="Equation.3">
                <p:embed/>
              </p:oleObj>
            </a:graphicData>
          </a:graphic>
        </p:graphicFrame>
        <p:sp>
          <p:nvSpPr>
            <p:cNvPr id="50" name="Oval 52"/>
            <p:cNvSpPr>
              <a:spLocks noChangeAspect="1" noChangeArrowheads="1"/>
            </p:cNvSpPr>
            <p:nvPr/>
          </p:nvSpPr>
          <p:spPr bwMode="auto">
            <a:xfrm>
              <a:off x="2820754" y="2223730"/>
              <a:ext cx="98432" cy="104883"/>
            </a:xfrm>
            <a:prstGeom prst="ellipse">
              <a:avLst/>
            </a:prstGeom>
            <a:solidFill>
              <a:srgbClr val="FF00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1" name="Rounded Rectangle 50"/>
            <p:cNvSpPr/>
            <p:nvPr/>
          </p:nvSpPr>
          <p:spPr bwMode="auto">
            <a:xfrm>
              <a:off x="3338286" y="2833330"/>
              <a:ext cx="152400" cy="723900"/>
            </a:xfrm>
            <a:prstGeom prst="roundRect">
              <a:avLst/>
            </a:prstGeom>
            <a:solidFill>
              <a:srgbClr val="969696"/>
            </a:soli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2" name="Rounded Rectangle 51"/>
            <p:cNvSpPr/>
            <p:nvPr/>
          </p:nvSpPr>
          <p:spPr bwMode="auto">
            <a:xfrm>
              <a:off x="976086" y="2833330"/>
              <a:ext cx="152400" cy="723900"/>
            </a:xfrm>
            <a:prstGeom prst="roundRect">
              <a:avLst/>
            </a:prstGeom>
            <a:solidFill>
              <a:srgbClr val="969696"/>
            </a:soli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endParaRPr>
            </a:p>
          </p:txBody>
        </p:sp>
        <p:graphicFrame>
          <p:nvGraphicFramePr>
            <p:cNvPr id="53" name="Object 32"/>
            <p:cNvGraphicFramePr>
              <a:graphicFrameLocks noChangeAspect="1"/>
            </p:cNvGraphicFramePr>
            <p:nvPr/>
          </p:nvGraphicFramePr>
          <p:xfrm>
            <a:off x="2179411" y="2174518"/>
            <a:ext cx="363538" cy="350837"/>
          </p:xfrm>
          <a:graphic>
            <a:graphicData uri="http://schemas.openxmlformats.org/presentationml/2006/ole">
              <p:oleObj spid="_x0000_s180233" name="Equation" r:id="rId11" imgW="203040" imgH="164880" progId="Equation.3">
                <p:embed/>
              </p:oleObj>
            </a:graphicData>
          </a:graphic>
        </p:graphicFrame>
      </p:grpSp>
      <p:grpSp>
        <p:nvGrpSpPr>
          <p:cNvPr id="9" name="Group 61"/>
          <p:cNvGrpSpPr/>
          <p:nvPr/>
        </p:nvGrpSpPr>
        <p:grpSpPr>
          <a:xfrm>
            <a:off x="914400" y="5486400"/>
            <a:ext cx="3467100" cy="952500"/>
            <a:chOff x="4610100" y="4381500"/>
            <a:chExt cx="3467100" cy="952500"/>
          </a:xfrm>
        </p:grpSpPr>
        <p:sp>
          <p:nvSpPr>
            <p:cNvPr id="63" name="Line 6"/>
            <p:cNvSpPr>
              <a:spLocks noChangeShapeType="1"/>
            </p:cNvSpPr>
            <p:nvPr/>
          </p:nvSpPr>
          <p:spPr bwMode="auto">
            <a:xfrm>
              <a:off x="5143500" y="4457700"/>
              <a:ext cx="2247900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7"/>
            <p:cNvSpPr>
              <a:spLocks noChangeShapeType="1"/>
            </p:cNvSpPr>
            <p:nvPr/>
          </p:nvSpPr>
          <p:spPr bwMode="auto">
            <a:xfrm>
              <a:off x="5143500" y="5257800"/>
              <a:ext cx="2286000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8"/>
            <p:cNvSpPr>
              <a:spLocks noChangeShapeType="1"/>
            </p:cNvSpPr>
            <p:nvPr/>
          </p:nvSpPr>
          <p:spPr bwMode="auto">
            <a:xfrm>
              <a:off x="5865064" y="4528207"/>
              <a:ext cx="2335" cy="72959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Oval 19"/>
            <p:cNvSpPr>
              <a:spLocks noChangeArrowheads="1"/>
            </p:cNvSpPr>
            <p:nvPr/>
          </p:nvSpPr>
          <p:spPr bwMode="auto">
            <a:xfrm>
              <a:off x="5791200" y="4419600"/>
              <a:ext cx="140349" cy="11135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Oval 20"/>
            <p:cNvSpPr>
              <a:spLocks noChangeArrowheads="1"/>
            </p:cNvSpPr>
            <p:nvPr/>
          </p:nvSpPr>
          <p:spPr bwMode="auto">
            <a:xfrm>
              <a:off x="5791200" y="5219700"/>
              <a:ext cx="140349" cy="11135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Oval 21"/>
            <p:cNvSpPr>
              <a:spLocks noChangeArrowheads="1"/>
            </p:cNvSpPr>
            <p:nvPr/>
          </p:nvSpPr>
          <p:spPr bwMode="auto">
            <a:xfrm>
              <a:off x="6641451" y="5219700"/>
              <a:ext cx="140349" cy="11135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Oval 22"/>
            <p:cNvSpPr>
              <a:spLocks noChangeArrowheads="1"/>
            </p:cNvSpPr>
            <p:nvPr/>
          </p:nvSpPr>
          <p:spPr bwMode="auto">
            <a:xfrm>
              <a:off x="6641451" y="4419600"/>
              <a:ext cx="140349" cy="11135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70" name="Object 2"/>
            <p:cNvGraphicFramePr>
              <a:graphicFrameLocks noChangeAspect="1"/>
            </p:cNvGraphicFramePr>
            <p:nvPr/>
          </p:nvGraphicFramePr>
          <p:xfrm>
            <a:off x="4610100" y="4643803"/>
            <a:ext cx="457200" cy="423497"/>
          </p:xfrm>
          <a:graphic>
            <a:graphicData uri="http://schemas.openxmlformats.org/presentationml/2006/ole">
              <p:oleObj spid="_x0000_s180234" name="Equation" r:id="rId12" imgW="190440" imgH="190440" progId="Equation.3">
                <p:embed/>
              </p:oleObj>
            </a:graphicData>
          </a:graphic>
        </p:graphicFrame>
        <p:graphicFrame>
          <p:nvGraphicFramePr>
            <p:cNvPr id="71" name="Object 3"/>
            <p:cNvGraphicFramePr>
              <a:graphicFrameLocks noChangeAspect="1"/>
            </p:cNvGraphicFramePr>
            <p:nvPr/>
          </p:nvGraphicFramePr>
          <p:xfrm>
            <a:off x="7543800" y="4632119"/>
            <a:ext cx="533400" cy="435181"/>
          </p:xfrm>
          <a:graphic>
            <a:graphicData uri="http://schemas.openxmlformats.org/presentationml/2006/ole">
              <p:oleObj spid="_x0000_s180235" name="Equation" r:id="rId13" imgW="215640" imgH="190440" progId="Equation.3">
                <p:embed/>
              </p:oleObj>
            </a:graphicData>
          </a:graphic>
        </p:graphicFrame>
        <p:sp>
          <p:nvSpPr>
            <p:cNvPr id="72" name="Rounded Rectangle 71"/>
            <p:cNvSpPr/>
            <p:nvPr/>
          </p:nvSpPr>
          <p:spPr bwMode="auto">
            <a:xfrm>
              <a:off x="5067300" y="4381500"/>
              <a:ext cx="190500" cy="952500"/>
            </a:xfrm>
            <a:prstGeom prst="roundRect">
              <a:avLst/>
            </a:prstGeom>
            <a:solidFill>
              <a:srgbClr val="969696"/>
            </a:soli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3" name="Line 8"/>
            <p:cNvSpPr>
              <a:spLocks noChangeShapeType="1"/>
            </p:cNvSpPr>
            <p:nvPr/>
          </p:nvSpPr>
          <p:spPr bwMode="auto">
            <a:xfrm>
              <a:off x="6705600" y="4495801"/>
              <a:ext cx="0" cy="7620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Rounded Rectangle 73"/>
            <p:cNvSpPr/>
            <p:nvPr/>
          </p:nvSpPr>
          <p:spPr bwMode="auto">
            <a:xfrm>
              <a:off x="7315200" y="4381500"/>
              <a:ext cx="190500" cy="952500"/>
            </a:xfrm>
            <a:prstGeom prst="roundRect">
              <a:avLst/>
            </a:prstGeom>
            <a:solidFill>
              <a:srgbClr val="969696"/>
            </a:soli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endParaRPr>
            </a:p>
          </p:txBody>
        </p:sp>
        <p:graphicFrame>
          <p:nvGraphicFramePr>
            <p:cNvPr id="75" name="Object 58"/>
            <p:cNvGraphicFramePr>
              <a:graphicFrameLocks noChangeAspect="1"/>
            </p:cNvGraphicFramePr>
            <p:nvPr/>
          </p:nvGraphicFramePr>
          <p:xfrm>
            <a:off x="5410200" y="5037138"/>
            <a:ext cx="180975" cy="268287"/>
          </p:xfrm>
          <a:graphic>
            <a:graphicData uri="http://schemas.openxmlformats.org/presentationml/2006/ole">
              <p:oleObj spid="_x0000_s180236" name="Equation" r:id="rId14" imgW="139680" imgH="177480" progId="Equation.3">
                <p:embed/>
              </p:oleObj>
            </a:graphicData>
          </a:graphic>
        </p:graphicFrame>
        <p:graphicFrame>
          <p:nvGraphicFramePr>
            <p:cNvPr id="76" name="Object 24"/>
            <p:cNvGraphicFramePr>
              <a:graphicFrameLocks noChangeAspect="1"/>
            </p:cNvGraphicFramePr>
            <p:nvPr/>
          </p:nvGraphicFramePr>
          <p:xfrm>
            <a:off x="6302375" y="5011738"/>
            <a:ext cx="128588" cy="265112"/>
          </p:xfrm>
          <a:graphic>
            <a:graphicData uri="http://schemas.openxmlformats.org/presentationml/2006/ole">
              <p:oleObj spid="_x0000_s180237" name="Equation" r:id="rId15" imgW="101520" imgH="177480" progId="Equation.3">
                <p:embed/>
              </p:oleObj>
            </a:graphicData>
          </a:graphic>
        </p:graphicFrame>
        <p:graphicFrame>
          <p:nvGraphicFramePr>
            <p:cNvPr id="77" name="Object 25"/>
            <p:cNvGraphicFramePr>
              <a:graphicFrameLocks noChangeAspect="1"/>
            </p:cNvGraphicFramePr>
            <p:nvPr/>
          </p:nvGraphicFramePr>
          <p:xfrm>
            <a:off x="6286500" y="4497388"/>
            <a:ext cx="144463" cy="303212"/>
          </p:xfrm>
          <a:graphic>
            <a:graphicData uri="http://schemas.openxmlformats.org/presentationml/2006/ole">
              <p:oleObj spid="_x0000_s180238" name="Equation" r:id="rId16" imgW="114120" imgH="203040" progId="Equation.3">
                <p:embed/>
              </p:oleObj>
            </a:graphicData>
          </a:graphic>
        </p:graphicFrame>
        <p:graphicFrame>
          <p:nvGraphicFramePr>
            <p:cNvPr id="78" name="Object 26"/>
            <p:cNvGraphicFramePr>
              <a:graphicFrameLocks noChangeAspect="1"/>
            </p:cNvGraphicFramePr>
            <p:nvPr/>
          </p:nvGraphicFramePr>
          <p:xfrm>
            <a:off x="6980238" y="5008563"/>
            <a:ext cx="163512" cy="268287"/>
          </p:xfrm>
          <a:graphic>
            <a:graphicData uri="http://schemas.openxmlformats.org/presentationml/2006/ole">
              <p:oleObj spid="_x0000_s180239" name="Equation" r:id="rId17" imgW="126720" imgH="177480" progId="Equation.3">
                <p:embed/>
              </p:oleObj>
            </a:graphicData>
          </a:graphic>
        </p:graphicFrame>
        <p:graphicFrame>
          <p:nvGraphicFramePr>
            <p:cNvPr id="79" name="Object 27"/>
            <p:cNvGraphicFramePr>
              <a:graphicFrameLocks noChangeAspect="1"/>
            </p:cNvGraphicFramePr>
            <p:nvPr/>
          </p:nvGraphicFramePr>
          <p:xfrm>
            <a:off x="5402263" y="4494213"/>
            <a:ext cx="195262" cy="306387"/>
          </p:xfrm>
          <a:graphic>
            <a:graphicData uri="http://schemas.openxmlformats.org/presentationml/2006/ole">
              <p:oleObj spid="_x0000_s180240" name="Equation" r:id="rId18" imgW="152280" imgH="203040" progId="Equation.3">
                <p:embed/>
              </p:oleObj>
            </a:graphicData>
          </a:graphic>
        </p:graphicFrame>
        <p:graphicFrame>
          <p:nvGraphicFramePr>
            <p:cNvPr id="80" name="Object 28"/>
            <p:cNvGraphicFramePr>
              <a:graphicFrameLocks noChangeAspect="1"/>
            </p:cNvGraphicFramePr>
            <p:nvPr/>
          </p:nvGraphicFramePr>
          <p:xfrm>
            <a:off x="6926263" y="4467225"/>
            <a:ext cx="196850" cy="306388"/>
          </p:xfrm>
          <a:graphic>
            <a:graphicData uri="http://schemas.openxmlformats.org/presentationml/2006/ole">
              <p:oleObj spid="_x0000_s180241" name="Equation" r:id="rId19" imgW="152280" imgH="203040" progId="Equation.3">
                <p:embed/>
              </p:oleObj>
            </a:graphicData>
          </a:graphic>
        </p:graphicFrame>
      </p:grpSp>
      <p:grpSp>
        <p:nvGrpSpPr>
          <p:cNvPr id="10" name="Group 80"/>
          <p:cNvGrpSpPr/>
          <p:nvPr/>
        </p:nvGrpSpPr>
        <p:grpSpPr>
          <a:xfrm>
            <a:off x="5198422" y="4648200"/>
            <a:ext cx="3335978" cy="1790700"/>
            <a:chOff x="435922" y="4686300"/>
            <a:chExt cx="3335978" cy="1790700"/>
          </a:xfrm>
        </p:grpSpPr>
        <p:sp>
          <p:nvSpPr>
            <p:cNvPr id="82" name="Text Box 79"/>
            <p:cNvSpPr txBox="1">
              <a:spLocks noChangeArrowheads="1"/>
            </p:cNvSpPr>
            <p:nvPr/>
          </p:nvSpPr>
          <p:spPr bwMode="auto">
            <a:xfrm>
              <a:off x="1752771" y="5367162"/>
              <a:ext cx="603332" cy="369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b="1"/>
            </a:p>
          </p:txBody>
        </p:sp>
        <p:sp>
          <p:nvSpPr>
            <p:cNvPr id="83" name="Line 80"/>
            <p:cNvSpPr>
              <a:spLocks noChangeShapeType="1"/>
            </p:cNvSpPr>
            <p:nvPr/>
          </p:nvSpPr>
          <p:spPr bwMode="auto">
            <a:xfrm>
              <a:off x="1133666" y="5809549"/>
              <a:ext cx="1804080" cy="0"/>
            </a:xfrm>
            <a:prstGeom prst="line">
              <a:avLst/>
            </a:prstGeom>
            <a:noFill/>
            <a:ln w="2540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Arc 81"/>
            <p:cNvSpPr>
              <a:spLocks/>
            </p:cNvSpPr>
            <p:nvPr/>
          </p:nvSpPr>
          <p:spPr bwMode="auto">
            <a:xfrm rot="5400000" flipH="1">
              <a:off x="1736143" y="5033861"/>
              <a:ext cx="565608" cy="1025270"/>
            </a:xfrm>
            <a:custGeom>
              <a:avLst/>
              <a:gdLst>
                <a:gd name="T0" fmla="*/ 2147483647 w 21747"/>
                <a:gd name="T1" fmla="*/ 0 h 43200"/>
                <a:gd name="T2" fmla="*/ 0 w 21747"/>
                <a:gd name="T3" fmla="*/ 2147483647 h 43200"/>
                <a:gd name="T4" fmla="*/ 2147483647 w 21747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21747"/>
                <a:gd name="T10" fmla="*/ 0 h 43200"/>
                <a:gd name="T11" fmla="*/ 21747 w 21747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47" h="43200" fill="none" extrusionOk="0">
                  <a:moveTo>
                    <a:pt x="146" y="0"/>
                  </a:moveTo>
                  <a:cubicBezTo>
                    <a:pt x="12076" y="0"/>
                    <a:pt x="21747" y="9670"/>
                    <a:pt x="21747" y="21600"/>
                  </a:cubicBezTo>
                  <a:cubicBezTo>
                    <a:pt x="21747" y="33529"/>
                    <a:pt x="12076" y="43200"/>
                    <a:pt x="147" y="43200"/>
                  </a:cubicBezTo>
                  <a:cubicBezTo>
                    <a:pt x="97" y="43200"/>
                    <a:pt x="48" y="43199"/>
                    <a:pt x="-1" y="43199"/>
                  </a:cubicBezTo>
                </a:path>
                <a:path w="21747" h="43200" stroke="0" extrusionOk="0">
                  <a:moveTo>
                    <a:pt x="146" y="0"/>
                  </a:moveTo>
                  <a:cubicBezTo>
                    <a:pt x="12076" y="0"/>
                    <a:pt x="21747" y="9670"/>
                    <a:pt x="21747" y="21600"/>
                  </a:cubicBezTo>
                  <a:cubicBezTo>
                    <a:pt x="21747" y="33529"/>
                    <a:pt x="12076" y="43200"/>
                    <a:pt x="147" y="43200"/>
                  </a:cubicBezTo>
                  <a:cubicBezTo>
                    <a:pt x="97" y="43200"/>
                    <a:pt x="48" y="43199"/>
                    <a:pt x="-1" y="43199"/>
                  </a:cubicBezTo>
                  <a:lnTo>
                    <a:pt x="147" y="2160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Line 83"/>
            <p:cNvSpPr>
              <a:spLocks noChangeShapeType="1"/>
            </p:cNvSpPr>
            <p:nvPr/>
          </p:nvSpPr>
          <p:spPr bwMode="auto">
            <a:xfrm>
              <a:off x="1133666" y="6438900"/>
              <a:ext cx="1804080" cy="0"/>
            </a:xfrm>
            <a:prstGeom prst="line">
              <a:avLst/>
            </a:prstGeom>
            <a:noFill/>
            <a:ln w="2540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Oval 91"/>
            <p:cNvSpPr>
              <a:spLocks noChangeArrowheads="1"/>
            </p:cNvSpPr>
            <p:nvPr/>
          </p:nvSpPr>
          <p:spPr bwMode="auto">
            <a:xfrm>
              <a:off x="1453077" y="5716627"/>
              <a:ext cx="141960" cy="14140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Oval 92"/>
            <p:cNvSpPr>
              <a:spLocks noChangeArrowheads="1"/>
            </p:cNvSpPr>
            <p:nvPr/>
          </p:nvSpPr>
          <p:spPr bwMode="auto">
            <a:xfrm>
              <a:off x="2438913" y="5716627"/>
              <a:ext cx="139989" cy="14140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88" name="Object 4"/>
            <p:cNvGraphicFramePr>
              <a:graphicFrameLocks noChangeAspect="1"/>
            </p:cNvGraphicFramePr>
            <p:nvPr/>
          </p:nvGraphicFramePr>
          <p:xfrm>
            <a:off x="435922" y="5908530"/>
            <a:ext cx="429824" cy="442386"/>
          </p:xfrm>
          <a:graphic>
            <a:graphicData uri="http://schemas.openxmlformats.org/presentationml/2006/ole">
              <p:oleObj spid="_x0000_s180242" name="Formel" r:id="rId20" imgW="190440" imgH="190440" progId="Equation.3">
                <p:embed/>
              </p:oleObj>
            </a:graphicData>
          </a:graphic>
        </p:graphicFrame>
        <p:graphicFrame>
          <p:nvGraphicFramePr>
            <p:cNvPr id="89" name="Object 5"/>
            <p:cNvGraphicFramePr>
              <a:graphicFrameLocks noChangeAspect="1"/>
            </p:cNvGraphicFramePr>
            <p:nvPr/>
          </p:nvGraphicFramePr>
          <p:xfrm>
            <a:off x="3255322" y="5904490"/>
            <a:ext cx="516578" cy="442386"/>
          </p:xfrm>
          <a:graphic>
            <a:graphicData uri="http://schemas.openxmlformats.org/presentationml/2006/ole">
              <p:oleObj spid="_x0000_s180243" name="Formel" r:id="rId21" imgW="228600" imgH="190440" progId="Equation.3">
                <p:embed/>
              </p:oleObj>
            </a:graphicData>
          </a:graphic>
        </p:graphicFrame>
        <p:sp>
          <p:nvSpPr>
            <p:cNvPr id="90" name="Freeform 26"/>
            <p:cNvSpPr>
              <a:spLocks/>
            </p:cNvSpPr>
            <p:nvPr/>
          </p:nvSpPr>
          <p:spPr bwMode="auto">
            <a:xfrm rot="20687053">
              <a:off x="2074370" y="5034442"/>
              <a:ext cx="927653" cy="125029"/>
            </a:xfrm>
            <a:custGeom>
              <a:avLst/>
              <a:gdLst>
                <a:gd name="T0" fmla="*/ 0 w 8284684"/>
                <a:gd name="T1" fmla="*/ 193500 h 940106"/>
                <a:gd name="T2" fmla="*/ 168866 w 8284684"/>
                <a:gd name="T3" fmla="*/ 2714 h 940106"/>
                <a:gd name="T4" fmla="*/ 339766 w 8284684"/>
                <a:gd name="T5" fmla="*/ 195827 h 940106"/>
                <a:gd name="T6" fmla="*/ 512702 w 8284684"/>
                <a:gd name="T7" fmla="*/ 2714 h 940106"/>
                <a:gd name="T8" fmla="*/ 679533 w 8284684"/>
                <a:gd name="T9" fmla="*/ 198153 h 940106"/>
                <a:gd name="T10" fmla="*/ 850434 w 8284684"/>
                <a:gd name="T11" fmla="*/ 2714 h 940106"/>
                <a:gd name="T12" fmla="*/ 1019300 w 8284684"/>
                <a:gd name="T13" fmla="*/ 198153 h 940106"/>
                <a:gd name="T14" fmla="*/ 1192235 w 8284684"/>
                <a:gd name="T15" fmla="*/ 388 h 940106"/>
                <a:gd name="T16" fmla="*/ 1363135 w 8284684"/>
                <a:gd name="T17" fmla="*/ 195827 h 940106"/>
                <a:gd name="T18" fmla="*/ 1529967 w 8284684"/>
                <a:gd name="T19" fmla="*/ 388 h 940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284684" h="940106">
                  <a:moveTo>
                    <a:pt x="0" y="916236"/>
                  </a:moveTo>
                  <a:cubicBezTo>
                    <a:pt x="303882" y="463626"/>
                    <a:pt x="607764" y="11017"/>
                    <a:pt x="914400" y="12853"/>
                  </a:cubicBezTo>
                  <a:cubicBezTo>
                    <a:pt x="1221036" y="14689"/>
                    <a:pt x="1529508" y="927253"/>
                    <a:pt x="1839816" y="927253"/>
                  </a:cubicBezTo>
                  <a:cubicBezTo>
                    <a:pt x="2150124" y="927253"/>
                    <a:pt x="2469614" y="11017"/>
                    <a:pt x="2776250" y="12853"/>
                  </a:cubicBezTo>
                  <a:cubicBezTo>
                    <a:pt x="3082886" y="14689"/>
                    <a:pt x="3374833" y="938270"/>
                    <a:pt x="3679633" y="938270"/>
                  </a:cubicBezTo>
                  <a:cubicBezTo>
                    <a:pt x="3984433" y="938270"/>
                    <a:pt x="4298414" y="12853"/>
                    <a:pt x="4605050" y="12853"/>
                  </a:cubicBezTo>
                  <a:cubicBezTo>
                    <a:pt x="4911686" y="12853"/>
                    <a:pt x="5210978" y="940106"/>
                    <a:pt x="5519450" y="938270"/>
                  </a:cubicBezTo>
                  <a:cubicBezTo>
                    <a:pt x="5827922" y="936434"/>
                    <a:pt x="6145576" y="3672"/>
                    <a:pt x="6455884" y="1836"/>
                  </a:cubicBezTo>
                  <a:cubicBezTo>
                    <a:pt x="6766192" y="0"/>
                    <a:pt x="7076501" y="927253"/>
                    <a:pt x="7381301" y="927253"/>
                  </a:cubicBezTo>
                  <a:cubicBezTo>
                    <a:pt x="7686101" y="927253"/>
                    <a:pt x="7985392" y="464544"/>
                    <a:pt x="8284684" y="1836"/>
                  </a:cubicBez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Rounded Rectangle 90"/>
            <p:cNvSpPr/>
            <p:nvPr/>
          </p:nvSpPr>
          <p:spPr bwMode="auto">
            <a:xfrm>
              <a:off x="931222" y="5791200"/>
              <a:ext cx="190500" cy="685800"/>
            </a:xfrm>
            <a:prstGeom prst="roundRect">
              <a:avLst/>
            </a:prstGeom>
            <a:solidFill>
              <a:srgbClr val="969696"/>
            </a:soli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2" name="Rounded Rectangle 91"/>
            <p:cNvSpPr/>
            <p:nvPr/>
          </p:nvSpPr>
          <p:spPr bwMode="auto">
            <a:xfrm>
              <a:off x="2933700" y="5791200"/>
              <a:ext cx="190500" cy="685800"/>
            </a:xfrm>
            <a:prstGeom prst="roundRect">
              <a:avLst/>
            </a:prstGeom>
            <a:solidFill>
              <a:srgbClr val="969696"/>
            </a:soli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endParaRPr>
            </a:p>
          </p:txBody>
        </p:sp>
        <p:graphicFrame>
          <p:nvGraphicFramePr>
            <p:cNvPr id="93" name="Object 4"/>
            <p:cNvGraphicFramePr>
              <a:graphicFrameLocks noChangeAspect="1"/>
            </p:cNvGraphicFramePr>
            <p:nvPr/>
          </p:nvGraphicFramePr>
          <p:xfrm>
            <a:off x="3026722" y="4686300"/>
            <a:ext cx="287337" cy="384175"/>
          </p:xfrm>
          <a:graphic>
            <a:graphicData uri="http://schemas.openxmlformats.org/presentationml/2006/ole">
              <p:oleObj spid="_x0000_s180244" name="Equation" r:id="rId22" imgW="126720" imgH="164880" progId="Equation.3">
                <p:embed/>
              </p:oleObj>
            </a:graphicData>
          </a:graphic>
        </p:graphicFrame>
        <p:graphicFrame>
          <p:nvGraphicFramePr>
            <p:cNvPr id="94" name="Object 57"/>
            <p:cNvGraphicFramePr>
              <a:graphicFrameLocks noChangeAspect="1"/>
            </p:cNvGraphicFramePr>
            <p:nvPr/>
          </p:nvGraphicFramePr>
          <p:xfrm>
            <a:off x="1173163" y="5791200"/>
            <a:ext cx="196850" cy="306388"/>
          </p:xfrm>
          <a:graphic>
            <a:graphicData uri="http://schemas.openxmlformats.org/presentationml/2006/ole">
              <p:oleObj spid="_x0000_s180245" name="Equation" r:id="rId23" imgW="152280" imgH="203040" progId="Equation.3">
                <p:embed/>
              </p:oleObj>
            </a:graphicData>
          </a:graphic>
        </p:graphicFrame>
        <p:graphicFrame>
          <p:nvGraphicFramePr>
            <p:cNvPr id="95" name="Object 56"/>
            <p:cNvGraphicFramePr>
              <a:graphicFrameLocks noChangeAspect="1"/>
            </p:cNvGraphicFramePr>
            <p:nvPr/>
          </p:nvGraphicFramePr>
          <p:xfrm>
            <a:off x="2643188" y="5829300"/>
            <a:ext cx="176212" cy="265113"/>
          </p:xfrm>
          <a:graphic>
            <a:graphicData uri="http://schemas.openxmlformats.org/presentationml/2006/ole">
              <p:oleObj spid="_x0000_s180246" name="Equation" r:id="rId24" imgW="139680" imgH="177480" progId="Equation.3">
                <p:embed/>
              </p:oleObj>
            </a:graphicData>
          </a:graphic>
        </p:graphicFrame>
        <p:graphicFrame>
          <p:nvGraphicFramePr>
            <p:cNvPr id="96" name="Object 21"/>
            <p:cNvGraphicFramePr>
              <a:graphicFrameLocks noChangeAspect="1"/>
            </p:cNvGraphicFramePr>
            <p:nvPr/>
          </p:nvGraphicFramePr>
          <p:xfrm>
            <a:off x="1958975" y="5791200"/>
            <a:ext cx="144463" cy="303213"/>
          </p:xfrm>
          <a:graphic>
            <a:graphicData uri="http://schemas.openxmlformats.org/presentationml/2006/ole">
              <p:oleObj spid="_x0000_s180247" name="Equation" r:id="rId25" imgW="114120" imgH="203040" progId="Equation.3">
                <p:embed/>
              </p:oleObj>
            </a:graphicData>
          </a:graphic>
        </p:graphicFrame>
        <p:graphicFrame>
          <p:nvGraphicFramePr>
            <p:cNvPr id="97" name="Object 53"/>
            <p:cNvGraphicFramePr>
              <a:graphicFrameLocks noChangeAspect="1"/>
            </p:cNvGraphicFramePr>
            <p:nvPr/>
          </p:nvGraphicFramePr>
          <p:xfrm>
            <a:off x="1981200" y="6172200"/>
            <a:ext cx="179387" cy="268288"/>
          </p:xfrm>
          <a:graphic>
            <a:graphicData uri="http://schemas.openxmlformats.org/presentationml/2006/ole">
              <p:oleObj spid="_x0000_s180248" name="Equation" r:id="rId26" imgW="139680" imgH="177480" progId="Equation.3">
                <p:embed/>
              </p:oleObj>
            </a:graphicData>
          </a:graphic>
        </p:graphicFrame>
      </p:grpSp>
      <p:sp>
        <p:nvSpPr>
          <p:cNvPr id="98" name="Rectangle 97"/>
          <p:cNvSpPr/>
          <p:nvPr/>
        </p:nvSpPr>
        <p:spPr bwMode="auto">
          <a:xfrm>
            <a:off x="266700" y="990600"/>
            <a:ext cx="8724900" cy="3390900"/>
          </a:xfrm>
          <a:prstGeom prst="rect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99" name="Rectangle 98"/>
          <p:cNvSpPr/>
          <p:nvPr/>
        </p:nvSpPr>
        <p:spPr bwMode="auto">
          <a:xfrm>
            <a:off x="266700" y="4533900"/>
            <a:ext cx="8724900" cy="2095500"/>
          </a:xfrm>
          <a:prstGeom prst="rect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01070" y="4657960"/>
            <a:ext cx="4345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rgbClr val="0000FF"/>
                </a:solidFill>
              </a:rPr>
              <a:t>Quantum </a:t>
            </a:r>
            <a:r>
              <a:rPr lang="de-DE" sz="2000" dirty="0" err="1" smtClean="0">
                <a:solidFill>
                  <a:srgbClr val="0000FF"/>
                </a:solidFill>
              </a:rPr>
              <a:t>corrections</a:t>
            </a:r>
            <a:r>
              <a:rPr lang="de-DE" sz="2000" dirty="0" smtClean="0">
                <a:solidFill>
                  <a:srgbClr val="0000FF"/>
                </a:solidFill>
              </a:rPr>
              <a:t> </a:t>
            </a:r>
            <a:r>
              <a:rPr lang="de-DE" sz="2000" dirty="0" err="1" smtClean="0">
                <a:solidFill>
                  <a:srgbClr val="0000FF"/>
                </a:solidFill>
              </a:rPr>
              <a:t>are</a:t>
            </a:r>
            <a:r>
              <a:rPr lang="de-DE" sz="2000" dirty="0" smtClean="0">
                <a:solidFill>
                  <a:srgbClr val="0000FF"/>
                </a:solidFill>
              </a:rPr>
              <a:t> </a:t>
            </a:r>
            <a:r>
              <a:rPr lang="de-DE" sz="2000" dirty="0" err="1" smtClean="0">
                <a:solidFill>
                  <a:srgbClr val="0000FF"/>
                </a:solidFill>
              </a:rPr>
              <a:t>important</a:t>
            </a:r>
            <a:r>
              <a:rPr lang="de-DE" sz="2000" dirty="0" smtClean="0">
                <a:solidFill>
                  <a:srgbClr val="0000FF"/>
                </a:solidFill>
              </a:rPr>
              <a:t>: </a:t>
            </a:r>
            <a:endParaRPr lang="en-US" sz="2000" dirty="0">
              <a:solidFill>
                <a:srgbClr val="0000FF"/>
              </a:solidFill>
            </a:endParaRPr>
          </a:p>
        </p:txBody>
      </p:sp>
      <p:graphicFrame>
        <p:nvGraphicFramePr>
          <p:cNvPr id="101" name="Object 58"/>
          <p:cNvGraphicFramePr>
            <a:graphicFrameLocks noChangeAspect="1"/>
          </p:cNvGraphicFramePr>
          <p:nvPr/>
        </p:nvGraphicFramePr>
        <p:xfrm>
          <a:off x="7521575" y="4000500"/>
          <a:ext cx="201613" cy="255588"/>
        </p:xfrm>
        <a:graphic>
          <a:graphicData uri="http://schemas.openxmlformats.org/presentationml/2006/ole">
            <p:oleObj spid="_x0000_s180249" name="Equation" r:id="rId27" imgW="139680" imgH="177480" progId="Equation.3">
              <p:embed/>
            </p:oleObj>
          </a:graphicData>
        </a:graphic>
      </p:graphicFrame>
      <p:sp>
        <p:nvSpPr>
          <p:cNvPr id="104" name="Line 23"/>
          <p:cNvSpPr>
            <a:spLocks noChangeShapeType="1"/>
          </p:cNvSpPr>
          <p:nvPr/>
        </p:nvSpPr>
        <p:spPr bwMode="auto">
          <a:xfrm>
            <a:off x="6095999" y="1447800"/>
            <a:ext cx="1676401" cy="419101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7" name="Line 28"/>
          <p:cNvSpPr>
            <a:spLocks noChangeShapeType="1"/>
          </p:cNvSpPr>
          <p:nvPr/>
        </p:nvSpPr>
        <p:spPr bwMode="auto">
          <a:xfrm>
            <a:off x="7048500" y="1447800"/>
            <a:ext cx="685800" cy="41910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 type="triangl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388131" name="Object 35"/>
          <p:cNvGraphicFramePr>
            <a:graphicFrameLocks noChangeAspect="1"/>
          </p:cNvGraphicFramePr>
          <p:nvPr/>
        </p:nvGraphicFramePr>
        <p:xfrm>
          <a:off x="5676900" y="1252537"/>
          <a:ext cx="660400" cy="881063"/>
        </p:xfrm>
        <a:graphic>
          <a:graphicData uri="http://schemas.openxmlformats.org/presentationml/2006/ole">
            <p:oleObj spid="_x0000_s180250" name="Equation" r:id="rId28" imgW="342720" imgH="457200" progId="Equation.3">
              <p:embed/>
            </p:oleObj>
          </a:graphicData>
        </a:graphic>
      </p:graphicFrame>
      <p:graphicFrame>
        <p:nvGraphicFramePr>
          <p:cNvPr id="388132" name="Object 36"/>
          <p:cNvGraphicFramePr>
            <a:graphicFrameLocks noChangeAspect="1"/>
          </p:cNvGraphicFramePr>
          <p:nvPr/>
        </p:nvGraphicFramePr>
        <p:xfrm>
          <a:off x="6591300" y="1219200"/>
          <a:ext cx="636587" cy="881063"/>
        </p:xfrm>
        <a:graphic>
          <a:graphicData uri="http://schemas.openxmlformats.org/presentationml/2006/ole">
            <p:oleObj spid="_x0000_s180251" name="Equation" r:id="rId29" imgW="330120" imgH="457200" progId="Equation.3">
              <p:embed/>
            </p:oleObj>
          </a:graphicData>
        </a:graphic>
      </p:graphicFrame>
      <p:graphicFrame>
        <p:nvGraphicFramePr>
          <p:cNvPr id="388133" name="Object 37"/>
          <p:cNvGraphicFramePr>
            <a:graphicFrameLocks noChangeAspect="1"/>
          </p:cNvGraphicFramePr>
          <p:nvPr/>
        </p:nvGraphicFramePr>
        <p:xfrm>
          <a:off x="7543800" y="1219200"/>
          <a:ext cx="660400" cy="928688"/>
        </p:xfrm>
        <a:graphic>
          <a:graphicData uri="http://schemas.openxmlformats.org/presentationml/2006/ole">
            <p:oleObj spid="_x0000_s180252" name="Equation" r:id="rId30" imgW="342720" imgH="482400" progId="Equation.3">
              <p:embed/>
            </p:oleObj>
          </a:graphicData>
        </a:graphic>
      </p:graphicFrame>
      <p:sp>
        <p:nvSpPr>
          <p:cNvPr id="102" name="Oval 101"/>
          <p:cNvSpPr/>
          <p:nvPr/>
        </p:nvSpPr>
        <p:spPr bwMode="auto">
          <a:xfrm>
            <a:off x="6607465" y="5694895"/>
            <a:ext cx="384050" cy="345645"/>
          </a:xfrm>
          <a:prstGeom prst="ellipse">
            <a:avLst/>
          </a:prstGeom>
          <a:solidFill>
            <a:srgbClr val="FF00FF">
              <a:alpha val="30196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495300" y="1221249"/>
            <a:ext cx="4724400" cy="2046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US" sz="2000" u="sng" dirty="0" smtClean="0">
                <a:solidFill>
                  <a:srgbClr val="0000FF"/>
                </a:solidFill>
                <a:latin typeface="Arial" charset="0"/>
              </a:rPr>
              <a:t>b Hadrons:</a:t>
            </a:r>
            <a:endParaRPr lang="en-US" sz="2000" u="sng" dirty="0">
              <a:solidFill>
                <a:srgbClr val="0000FF"/>
              </a:solidFill>
              <a:latin typeface="Arial" charset="0"/>
            </a:endParaRPr>
          </a:p>
          <a:p>
            <a:pPr>
              <a:spcAft>
                <a:spcPts val="1200"/>
              </a:spcAft>
              <a:defRPr/>
            </a:pPr>
            <a:endParaRPr lang="en-GB" dirty="0" smtClean="0">
              <a:solidFill>
                <a:srgbClr val="0000FF"/>
              </a:solidFill>
              <a:latin typeface="Arial" charset="0"/>
            </a:endParaRPr>
          </a:p>
          <a:p>
            <a:pPr marL="231775" indent="-231775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FF"/>
                </a:solidFill>
                <a:latin typeface="Arial" charset="0"/>
              </a:rPr>
              <a:t>Experimentally well measurable</a:t>
            </a:r>
          </a:p>
          <a:p>
            <a:pPr marL="231775" indent="-231775">
              <a:spcAft>
                <a:spcPts val="1200"/>
              </a:spcAft>
              <a:defRPr/>
            </a:pPr>
            <a:r>
              <a:rPr lang="en-US" dirty="0" smtClean="0">
                <a:solidFill>
                  <a:srgbClr val="0000FF"/>
                </a:solidFill>
                <a:latin typeface="Arial" charset="0"/>
              </a:rPr>
              <a:t>	</a:t>
            </a:r>
            <a:r>
              <a:rPr lang="en-US" dirty="0" err="1" smtClean="0">
                <a:solidFill>
                  <a:srgbClr val="0000FF"/>
                </a:solidFill>
                <a:latin typeface="Arial" charset="0"/>
              </a:rPr>
              <a:t>m</a:t>
            </a:r>
            <a:r>
              <a:rPr lang="en-US" baseline="-25000" dirty="0" err="1" smtClean="0">
                <a:solidFill>
                  <a:srgbClr val="0000FF"/>
                </a:solidFill>
                <a:latin typeface="Arial" charset="0"/>
              </a:rPr>
              <a:t>B</a:t>
            </a:r>
            <a:r>
              <a:rPr lang="en-US" dirty="0" smtClean="0">
                <a:solidFill>
                  <a:srgbClr val="0000FF"/>
                </a:solidFill>
                <a:latin typeface="Arial" charset="0"/>
              </a:rPr>
              <a:t> ~ 5.3 </a:t>
            </a:r>
            <a:r>
              <a:rPr lang="en-US" dirty="0" err="1" smtClean="0">
                <a:solidFill>
                  <a:srgbClr val="0000FF"/>
                </a:solidFill>
                <a:latin typeface="Arial" charset="0"/>
              </a:rPr>
              <a:t>GeV</a:t>
            </a:r>
            <a:r>
              <a:rPr lang="en-US" dirty="0" smtClean="0">
                <a:solidFill>
                  <a:srgbClr val="0000FF"/>
                </a:solidFill>
                <a:latin typeface="Arial" charset="0"/>
              </a:rPr>
              <a:t>/c</a:t>
            </a:r>
            <a:r>
              <a:rPr lang="en-US" baseline="30000" dirty="0" smtClean="0">
                <a:solidFill>
                  <a:srgbClr val="0000FF"/>
                </a:solidFill>
                <a:latin typeface="Arial" charset="0"/>
              </a:rPr>
              <a:t>2</a:t>
            </a:r>
            <a:r>
              <a:rPr lang="en-US" dirty="0" smtClean="0">
                <a:solidFill>
                  <a:srgbClr val="0000FF"/>
                </a:solidFill>
                <a:latin typeface="Arial" charset="0"/>
              </a:rPr>
              <a:t>,  </a:t>
            </a:r>
            <a:r>
              <a:rPr lang="en-US" dirty="0" smtClean="0">
                <a:solidFill>
                  <a:srgbClr val="0000FF"/>
                </a:solidFill>
                <a:latin typeface="Arial" charset="0"/>
                <a:sym typeface="Symbol"/>
              </a:rPr>
              <a:t></a:t>
            </a:r>
            <a:r>
              <a:rPr lang="en-US" baseline="-25000" dirty="0" smtClean="0">
                <a:solidFill>
                  <a:srgbClr val="0000FF"/>
                </a:solidFill>
                <a:latin typeface="Arial" charset="0"/>
                <a:sym typeface="Symbol"/>
              </a:rPr>
              <a:t>B</a:t>
            </a:r>
            <a:r>
              <a:rPr lang="en-US" dirty="0" smtClean="0">
                <a:solidFill>
                  <a:srgbClr val="0000FF"/>
                </a:solidFill>
                <a:latin typeface="Arial" charset="0"/>
                <a:sym typeface="Symbol"/>
              </a:rPr>
              <a:t> ~ 1.5 </a:t>
            </a:r>
            <a:r>
              <a:rPr lang="en-US" dirty="0" err="1" smtClean="0">
                <a:solidFill>
                  <a:srgbClr val="0000FF"/>
                </a:solidFill>
                <a:latin typeface="Arial" charset="0"/>
                <a:sym typeface="Symbol"/>
              </a:rPr>
              <a:t>ps</a:t>
            </a:r>
            <a:endParaRPr lang="en-US" dirty="0" smtClean="0">
              <a:solidFill>
                <a:srgbClr val="0000FF"/>
              </a:solidFill>
              <a:latin typeface="Arial" charset="0"/>
            </a:endParaRP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0000FF"/>
                </a:solidFill>
                <a:latin typeface="Arial" charset="0"/>
              </a:rPr>
              <a:t>Tree-level decays are CKM suppressed</a:t>
            </a:r>
          </a:p>
        </p:txBody>
      </p:sp>
      <p:graphicFrame>
        <p:nvGraphicFramePr>
          <p:cNvPr id="81" name="Object 32"/>
          <p:cNvGraphicFramePr>
            <a:graphicFrameLocks noChangeAspect="1"/>
          </p:cNvGraphicFramePr>
          <p:nvPr/>
        </p:nvGraphicFramePr>
        <p:xfrm>
          <a:off x="6069795" y="5042010"/>
          <a:ext cx="351326" cy="319994"/>
        </p:xfrm>
        <a:graphic>
          <a:graphicData uri="http://schemas.openxmlformats.org/presentationml/2006/ole">
            <p:oleObj spid="_x0000_s180253" name="Equation" r:id="rId31" imgW="203040" imgH="164880" progId="Equation.3">
              <p:embed/>
            </p:oleObj>
          </a:graphicData>
        </a:graphic>
      </p:graphicFrame>
      <p:graphicFrame>
        <p:nvGraphicFramePr>
          <p:cNvPr id="105" name="Object 32"/>
          <p:cNvGraphicFramePr>
            <a:graphicFrameLocks noChangeAspect="1"/>
          </p:cNvGraphicFramePr>
          <p:nvPr/>
        </p:nvGraphicFramePr>
        <p:xfrm>
          <a:off x="3035800" y="5874166"/>
          <a:ext cx="266995" cy="243184"/>
        </p:xfrm>
        <a:graphic>
          <a:graphicData uri="http://schemas.openxmlformats.org/presentationml/2006/ole">
            <p:oleObj spid="_x0000_s180254" name="Equation" r:id="rId32" imgW="203040" imgH="164880" progId="Equation.3">
              <p:embed/>
            </p:oleObj>
          </a:graphicData>
        </a:graphic>
      </p:graphicFrame>
      <p:sp>
        <p:nvSpPr>
          <p:cNvPr id="106" name="Oval 105"/>
          <p:cNvSpPr/>
          <p:nvPr/>
        </p:nvSpPr>
        <p:spPr bwMode="auto">
          <a:xfrm>
            <a:off x="2459725" y="5618085"/>
            <a:ext cx="384050" cy="345645"/>
          </a:xfrm>
          <a:prstGeom prst="ellipse">
            <a:avLst/>
          </a:prstGeom>
          <a:solidFill>
            <a:srgbClr val="FF00FF">
              <a:alpha val="30196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108" name="Oval 107"/>
          <p:cNvSpPr/>
          <p:nvPr/>
        </p:nvSpPr>
        <p:spPr bwMode="auto">
          <a:xfrm>
            <a:off x="2459725" y="6002135"/>
            <a:ext cx="384050" cy="345645"/>
          </a:xfrm>
          <a:prstGeom prst="ellipse">
            <a:avLst/>
          </a:prstGeom>
          <a:solidFill>
            <a:srgbClr val="FF00FF">
              <a:alpha val="30196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Combination of B</a:t>
            </a:r>
            <a:r>
              <a:rPr lang="en-US" dirty="0" smtClean="0">
                <a:sym typeface="Symbol"/>
              </a:rPr>
              <a:t>DK results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DA104-E1E2-497D-AD90-D044612ED985}" type="slidenum">
              <a:rPr lang="de-DE" smtClean="0"/>
              <a:pPr/>
              <a:t>30</a:t>
            </a:fld>
            <a:endParaRPr lang="de-DE"/>
          </a:p>
        </p:txBody>
      </p:sp>
      <p:sp>
        <p:nvSpPr>
          <p:cNvPr id="4" name="Rectangle 3"/>
          <p:cNvSpPr/>
          <p:nvPr/>
        </p:nvSpPr>
        <p:spPr>
          <a:xfrm>
            <a:off x="5726708" y="747741"/>
            <a:ext cx="34154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i="1" dirty="0" smtClean="0">
                <a:solidFill>
                  <a:srgbClr val="0000FF"/>
                </a:solidFill>
                <a:cs typeface="Courier New" pitchFamily="49" charset="0"/>
              </a:rPr>
              <a:t>preliminary, LHCB-CONF-2013-006</a:t>
            </a:r>
            <a:endParaRPr lang="en-US" sz="1600" i="1" dirty="0">
              <a:solidFill>
                <a:srgbClr val="0000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36535" y="5586234"/>
            <a:ext cx="28803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/>
              <a:t>BaBar</a:t>
            </a:r>
            <a:r>
              <a:rPr lang="en-GB" dirty="0" smtClean="0"/>
              <a:t> : </a:t>
            </a:r>
            <a:r>
              <a:rPr lang="en-GB" dirty="0" smtClean="0">
                <a:latin typeface="Symbol" pitchFamily="18" charset="2"/>
              </a:rPr>
              <a:t>&lt;g&gt; = 69 </a:t>
            </a:r>
            <a:r>
              <a:rPr lang="en-GB" baseline="30000" dirty="0" smtClean="0">
                <a:latin typeface="Symbol" pitchFamily="18" charset="2"/>
              </a:rPr>
              <a:t>+17 </a:t>
            </a:r>
            <a:r>
              <a:rPr lang="en-GB" baseline="-25000" dirty="0" smtClean="0">
                <a:latin typeface="Symbol" pitchFamily="18" charset="2"/>
              </a:rPr>
              <a:t>-16 </a:t>
            </a:r>
            <a:r>
              <a:rPr lang="en-GB" dirty="0" smtClean="0"/>
              <a:t>(</a:t>
            </a:r>
            <a:r>
              <a:rPr lang="en-GB" dirty="0" smtClean="0">
                <a:sym typeface="Symbol"/>
              </a:rPr>
              <a:t>)</a:t>
            </a:r>
            <a:r>
              <a:rPr lang="en-GB" dirty="0" smtClean="0"/>
              <a:t>  </a:t>
            </a:r>
          </a:p>
          <a:p>
            <a:r>
              <a:rPr lang="en-GB" dirty="0" smtClean="0"/>
              <a:t>Belle   : </a:t>
            </a:r>
            <a:r>
              <a:rPr lang="en-GB" dirty="0" smtClean="0">
                <a:latin typeface="Symbol" pitchFamily="18" charset="2"/>
              </a:rPr>
              <a:t>&lt;g&gt; = 68 </a:t>
            </a:r>
            <a:r>
              <a:rPr lang="en-GB" baseline="30000" dirty="0" smtClean="0">
                <a:latin typeface="Symbol" pitchFamily="18" charset="2"/>
              </a:rPr>
              <a:t>+15 </a:t>
            </a:r>
            <a:r>
              <a:rPr lang="en-GB" baseline="-25000" dirty="0" smtClean="0">
                <a:latin typeface="Symbol" pitchFamily="18" charset="2"/>
              </a:rPr>
              <a:t>-14</a:t>
            </a:r>
            <a:r>
              <a:rPr lang="en-GB" baseline="-25000" dirty="0" smtClean="0"/>
              <a:t> </a:t>
            </a:r>
            <a:r>
              <a:rPr lang="en-GB" dirty="0" smtClean="0"/>
              <a:t>(</a:t>
            </a:r>
            <a:r>
              <a:rPr lang="en-GB" dirty="0" smtClean="0">
                <a:sym typeface="Symbol"/>
              </a:rPr>
              <a:t>)</a:t>
            </a:r>
            <a:r>
              <a:rPr lang="en-GB" dirty="0" smtClean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74940" y="5240589"/>
            <a:ext cx="2304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For comparison:</a:t>
            </a:r>
            <a:endParaRPr lang="en-US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1845245" y="1431940"/>
            <a:ext cx="37252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ADS/GLW 1 fb</a:t>
            </a:r>
            <a:r>
              <a:rPr lang="en-US" b="1" baseline="30000" dirty="0" smtClean="0"/>
              <a:t>-1</a:t>
            </a:r>
            <a:r>
              <a:rPr lang="en-US" b="1" dirty="0" smtClean="0"/>
              <a:t> + GGSZ  3 fb</a:t>
            </a:r>
            <a:r>
              <a:rPr lang="en-US" b="1" baseline="30000" dirty="0" smtClean="0"/>
              <a:t>-1</a:t>
            </a:r>
            <a:endParaRPr lang="en-US" b="1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6338630" y="2880459"/>
          <a:ext cx="2215519" cy="817376"/>
        </p:xfrm>
        <a:graphic>
          <a:graphicData uri="http://schemas.openxmlformats.org/presentationml/2006/ole">
            <p:oleObj spid="_x0000_s271362" name="Formel" r:id="rId4" imgW="1307880" imgH="482400" progId="Equation.3">
              <p:embed/>
            </p:oleObj>
          </a:graphicData>
        </a:graphic>
      </p:graphicFrame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45980" y="1700775"/>
            <a:ext cx="481965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3822925" y="2660900"/>
            <a:ext cx="157460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ym typeface="Symbol"/>
              </a:rPr>
              <a:t> =(6712)</a:t>
            </a:r>
            <a:r>
              <a:rPr lang="en-US" sz="2000" baseline="30000" dirty="0" smtClean="0">
                <a:sym typeface="Symbol"/>
              </a:rPr>
              <a:t>o</a:t>
            </a:r>
            <a:r>
              <a:rPr lang="en-US" sz="2000" dirty="0" smtClean="0">
                <a:sym typeface="Symbol"/>
              </a:rPr>
              <a:t> </a:t>
            </a:r>
            <a:endParaRPr lang="en-US" sz="2000" dirty="0" smtClean="0"/>
          </a:p>
        </p:txBody>
      </p:sp>
      <p:sp>
        <p:nvSpPr>
          <p:cNvPr id="20" name="Rectangle 19"/>
          <p:cNvSpPr/>
          <p:nvPr/>
        </p:nvSpPr>
        <p:spPr bwMode="auto">
          <a:xfrm>
            <a:off x="3822925" y="2622495"/>
            <a:ext cx="1574605" cy="499265"/>
          </a:xfrm>
          <a:prstGeom prst="rect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Rare (FCNC) B Decays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DA104-E1E2-497D-AD90-D044612ED985}" type="slidenum">
              <a:rPr lang="de-DE" smtClean="0"/>
              <a:pPr/>
              <a:t>31</a:t>
            </a:fld>
            <a:endParaRPr lang="de-DE"/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880" y="1969610"/>
            <a:ext cx="4509818" cy="3006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84"/>
          <p:cNvGrpSpPr/>
          <p:nvPr/>
        </p:nvGrpSpPr>
        <p:grpSpPr>
          <a:xfrm>
            <a:off x="5784820" y="1662370"/>
            <a:ext cx="2781300" cy="1752600"/>
            <a:chOff x="4953000" y="1600200"/>
            <a:chExt cx="3335978" cy="1981200"/>
          </a:xfrm>
        </p:grpSpPr>
        <p:sp>
          <p:nvSpPr>
            <p:cNvPr id="6" name="Text Box 79"/>
            <p:cNvSpPr txBox="1">
              <a:spLocks noChangeArrowheads="1"/>
            </p:cNvSpPr>
            <p:nvPr/>
          </p:nvSpPr>
          <p:spPr bwMode="auto">
            <a:xfrm>
              <a:off x="6269849" y="2471562"/>
              <a:ext cx="603332" cy="369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b="1"/>
            </a:p>
          </p:txBody>
        </p:sp>
        <p:sp>
          <p:nvSpPr>
            <p:cNvPr id="7" name="Line 80"/>
            <p:cNvSpPr>
              <a:spLocks noChangeShapeType="1"/>
            </p:cNvSpPr>
            <p:nvPr/>
          </p:nvSpPr>
          <p:spPr bwMode="auto">
            <a:xfrm>
              <a:off x="5650744" y="2913949"/>
              <a:ext cx="1804080" cy="0"/>
            </a:xfrm>
            <a:prstGeom prst="line">
              <a:avLst/>
            </a:prstGeom>
            <a:noFill/>
            <a:ln w="2540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Arc 81"/>
            <p:cNvSpPr>
              <a:spLocks/>
            </p:cNvSpPr>
            <p:nvPr/>
          </p:nvSpPr>
          <p:spPr bwMode="auto">
            <a:xfrm rot="5400000" flipH="1">
              <a:off x="6253221" y="2138261"/>
              <a:ext cx="565608" cy="1025270"/>
            </a:xfrm>
            <a:custGeom>
              <a:avLst/>
              <a:gdLst>
                <a:gd name="T0" fmla="*/ 2147483647 w 21747"/>
                <a:gd name="T1" fmla="*/ 0 h 43200"/>
                <a:gd name="T2" fmla="*/ 0 w 21747"/>
                <a:gd name="T3" fmla="*/ 2147483647 h 43200"/>
                <a:gd name="T4" fmla="*/ 2147483647 w 21747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21747"/>
                <a:gd name="T10" fmla="*/ 0 h 43200"/>
                <a:gd name="T11" fmla="*/ 21747 w 21747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47" h="43200" fill="none" extrusionOk="0">
                  <a:moveTo>
                    <a:pt x="146" y="0"/>
                  </a:moveTo>
                  <a:cubicBezTo>
                    <a:pt x="12076" y="0"/>
                    <a:pt x="21747" y="9670"/>
                    <a:pt x="21747" y="21600"/>
                  </a:cubicBezTo>
                  <a:cubicBezTo>
                    <a:pt x="21747" y="33529"/>
                    <a:pt x="12076" y="43200"/>
                    <a:pt x="147" y="43200"/>
                  </a:cubicBezTo>
                  <a:cubicBezTo>
                    <a:pt x="97" y="43200"/>
                    <a:pt x="48" y="43199"/>
                    <a:pt x="-1" y="43199"/>
                  </a:cubicBezTo>
                </a:path>
                <a:path w="21747" h="43200" stroke="0" extrusionOk="0">
                  <a:moveTo>
                    <a:pt x="146" y="0"/>
                  </a:moveTo>
                  <a:cubicBezTo>
                    <a:pt x="12076" y="0"/>
                    <a:pt x="21747" y="9670"/>
                    <a:pt x="21747" y="21600"/>
                  </a:cubicBezTo>
                  <a:cubicBezTo>
                    <a:pt x="21747" y="33529"/>
                    <a:pt x="12076" y="43200"/>
                    <a:pt x="147" y="43200"/>
                  </a:cubicBezTo>
                  <a:cubicBezTo>
                    <a:pt x="97" y="43200"/>
                    <a:pt x="48" y="43199"/>
                    <a:pt x="-1" y="43199"/>
                  </a:cubicBezTo>
                  <a:lnTo>
                    <a:pt x="147" y="2160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83"/>
            <p:cNvSpPr>
              <a:spLocks noChangeShapeType="1"/>
            </p:cNvSpPr>
            <p:nvPr/>
          </p:nvSpPr>
          <p:spPr bwMode="auto">
            <a:xfrm>
              <a:off x="5650744" y="3543300"/>
              <a:ext cx="1804080" cy="0"/>
            </a:xfrm>
            <a:prstGeom prst="line">
              <a:avLst/>
            </a:prstGeom>
            <a:noFill/>
            <a:ln w="2540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Oval 91"/>
            <p:cNvSpPr>
              <a:spLocks noChangeArrowheads="1"/>
            </p:cNvSpPr>
            <p:nvPr/>
          </p:nvSpPr>
          <p:spPr bwMode="auto">
            <a:xfrm>
              <a:off x="5970155" y="2821027"/>
              <a:ext cx="141960" cy="14140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92"/>
            <p:cNvSpPr>
              <a:spLocks noChangeArrowheads="1"/>
            </p:cNvSpPr>
            <p:nvPr/>
          </p:nvSpPr>
          <p:spPr bwMode="auto">
            <a:xfrm>
              <a:off x="6955991" y="2821027"/>
              <a:ext cx="139989" cy="14140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2" name="Object 4"/>
            <p:cNvGraphicFramePr>
              <a:graphicFrameLocks noChangeAspect="1"/>
            </p:cNvGraphicFramePr>
            <p:nvPr/>
          </p:nvGraphicFramePr>
          <p:xfrm>
            <a:off x="4953000" y="3012930"/>
            <a:ext cx="429824" cy="442386"/>
          </p:xfrm>
          <a:graphic>
            <a:graphicData uri="http://schemas.openxmlformats.org/presentationml/2006/ole">
              <p:oleObj spid="_x0000_s78851" name="Formel" r:id="rId4" imgW="190440" imgH="190440" progId="Equation.3">
                <p:embed/>
              </p:oleObj>
            </a:graphicData>
          </a:graphic>
        </p:graphicFrame>
        <p:graphicFrame>
          <p:nvGraphicFramePr>
            <p:cNvPr id="13" name="Object 5"/>
            <p:cNvGraphicFramePr>
              <a:graphicFrameLocks noChangeAspect="1"/>
            </p:cNvGraphicFramePr>
            <p:nvPr/>
          </p:nvGraphicFramePr>
          <p:xfrm>
            <a:off x="7772400" y="3008890"/>
            <a:ext cx="516578" cy="442386"/>
          </p:xfrm>
          <a:graphic>
            <a:graphicData uri="http://schemas.openxmlformats.org/presentationml/2006/ole">
              <p:oleObj spid="_x0000_s78852" name="Formel" r:id="rId5" imgW="228600" imgH="190440" progId="Equation.3">
                <p:embed/>
              </p:oleObj>
            </a:graphicData>
          </a:graphic>
        </p:graphicFrame>
        <p:sp>
          <p:nvSpPr>
            <p:cNvPr id="14" name="Freeform 26"/>
            <p:cNvSpPr>
              <a:spLocks/>
            </p:cNvSpPr>
            <p:nvPr/>
          </p:nvSpPr>
          <p:spPr bwMode="auto">
            <a:xfrm rot="20687053">
              <a:off x="6477147" y="2138842"/>
              <a:ext cx="927653" cy="125029"/>
            </a:xfrm>
            <a:custGeom>
              <a:avLst/>
              <a:gdLst>
                <a:gd name="T0" fmla="*/ 0 w 8284684"/>
                <a:gd name="T1" fmla="*/ 193500 h 940106"/>
                <a:gd name="T2" fmla="*/ 168866 w 8284684"/>
                <a:gd name="T3" fmla="*/ 2714 h 940106"/>
                <a:gd name="T4" fmla="*/ 339766 w 8284684"/>
                <a:gd name="T5" fmla="*/ 195827 h 940106"/>
                <a:gd name="T6" fmla="*/ 512702 w 8284684"/>
                <a:gd name="T7" fmla="*/ 2714 h 940106"/>
                <a:gd name="T8" fmla="*/ 679533 w 8284684"/>
                <a:gd name="T9" fmla="*/ 198153 h 940106"/>
                <a:gd name="T10" fmla="*/ 850434 w 8284684"/>
                <a:gd name="T11" fmla="*/ 2714 h 940106"/>
                <a:gd name="T12" fmla="*/ 1019300 w 8284684"/>
                <a:gd name="T13" fmla="*/ 198153 h 940106"/>
                <a:gd name="T14" fmla="*/ 1192235 w 8284684"/>
                <a:gd name="T15" fmla="*/ 388 h 940106"/>
                <a:gd name="T16" fmla="*/ 1363135 w 8284684"/>
                <a:gd name="T17" fmla="*/ 195827 h 940106"/>
                <a:gd name="T18" fmla="*/ 1529967 w 8284684"/>
                <a:gd name="T19" fmla="*/ 388 h 940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284684" h="940106">
                  <a:moveTo>
                    <a:pt x="0" y="916236"/>
                  </a:moveTo>
                  <a:cubicBezTo>
                    <a:pt x="303882" y="463626"/>
                    <a:pt x="607764" y="11017"/>
                    <a:pt x="914400" y="12853"/>
                  </a:cubicBezTo>
                  <a:cubicBezTo>
                    <a:pt x="1221036" y="14689"/>
                    <a:pt x="1529508" y="927253"/>
                    <a:pt x="1839816" y="927253"/>
                  </a:cubicBezTo>
                  <a:cubicBezTo>
                    <a:pt x="2150124" y="927253"/>
                    <a:pt x="2469614" y="11017"/>
                    <a:pt x="2776250" y="12853"/>
                  </a:cubicBezTo>
                  <a:cubicBezTo>
                    <a:pt x="3082886" y="14689"/>
                    <a:pt x="3374833" y="938270"/>
                    <a:pt x="3679633" y="938270"/>
                  </a:cubicBezTo>
                  <a:cubicBezTo>
                    <a:pt x="3984433" y="938270"/>
                    <a:pt x="4298414" y="12853"/>
                    <a:pt x="4605050" y="12853"/>
                  </a:cubicBezTo>
                  <a:cubicBezTo>
                    <a:pt x="4911686" y="12853"/>
                    <a:pt x="5210978" y="940106"/>
                    <a:pt x="5519450" y="938270"/>
                  </a:cubicBezTo>
                  <a:cubicBezTo>
                    <a:pt x="5827922" y="936434"/>
                    <a:pt x="6145576" y="3672"/>
                    <a:pt x="6455884" y="1836"/>
                  </a:cubicBezTo>
                  <a:cubicBezTo>
                    <a:pt x="6766192" y="0"/>
                    <a:pt x="7076501" y="927253"/>
                    <a:pt x="7381301" y="927253"/>
                  </a:cubicBezTo>
                  <a:cubicBezTo>
                    <a:pt x="7686101" y="927253"/>
                    <a:pt x="7985392" y="464544"/>
                    <a:pt x="8284684" y="1836"/>
                  </a:cubicBez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 bwMode="auto">
            <a:xfrm>
              <a:off x="5448300" y="2895600"/>
              <a:ext cx="190500" cy="685800"/>
            </a:xfrm>
            <a:prstGeom prst="roundRect">
              <a:avLst/>
            </a:prstGeom>
            <a:solidFill>
              <a:srgbClr val="969696"/>
            </a:soli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 bwMode="auto">
            <a:xfrm>
              <a:off x="7450778" y="2895600"/>
              <a:ext cx="190500" cy="685800"/>
            </a:xfrm>
            <a:prstGeom prst="roundRect">
              <a:avLst/>
            </a:prstGeom>
            <a:solidFill>
              <a:srgbClr val="969696"/>
            </a:soli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 bwMode="auto">
            <a:xfrm flipV="1">
              <a:off x="7353300" y="1752600"/>
              <a:ext cx="495300" cy="3048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7391400" y="2019300"/>
              <a:ext cx="495300" cy="762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aphicFrame>
          <p:nvGraphicFramePr>
            <p:cNvPr id="19" name="Object 25"/>
            <p:cNvGraphicFramePr>
              <a:graphicFrameLocks noChangeAspect="1"/>
            </p:cNvGraphicFramePr>
            <p:nvPr/>
          </p:nvGraphicFramePr>
          <p:xfrm>
            <a:off x="7810500" y="1600200"/>
            <a:ext cx="259935" cy="331787"/>
          </p:xfrm>
          <a:graphic>
            <a:graphicData uri="http://schemas.openxmlformats.org/presentationml/2006/ole">
              <p:oleObj spid="_x0000_s78853" name="Equation" r:id="rId6" imgW="152280" imgH="164880" progId="Equation.3">
                <p:embed/>
              </p:oleObj>
            </a:graphicData>
          </a:graphic>
        </p:graphicFrame>
        <p:graphicFrame>
          <p:nvGraphicFramePr>
            <p:cNvPr id="20" name="Object 26"/>
            <p:cNvGraphicFramePr>
              <a:graphicFrameLocks noChangeAspect="1"/>
            </p:cNvGraphicFramePr>
            <p:nvPr/>
          </p:nvGraphicFramePr>
          <p:xfrm>
            <a:off x="7848600" y="1954213"/>
            <a:ext cx="260350" cy="331787"/>
          </p:xfrm>
          <a:graphic>
            <a:graphicData uri="http://schemas.openxmlformats.org/presentationml/2006/ole">
              <p:oleObj spid="_x0000_s78854" name="Equation" r:id="rId7" imgW="152280" imgH="164880" progId="Equation.3">
                <p:embed/>
              </p:oleObj>
            </a:graphicData>
          </a:graphic>
        </p:graphicFrame>
      </p:grpSp>
      <p:grpSp>
        <p:nvGrpSpPr>
          <p:cNvPr id="21" name="Group 134"/>
          <p:cNvGrpSpPr/>
          <p:nvPr/>
        </p:nvGrpSpPr>
        <p:grpSpPr>
          <a:xfrm>
            <a:off x="5762555" y="4141285"/>
            <a:ext cx="2743200" cy="823915"/>
            <a:chOff x="4457700" y="1143000"/>
            <a:chExt cx="2743200" cy="823915"/>
          </a:xfrm>
        </p:grpSpPr>
        <p:sp>
          <p:nvSpPr>
            <p:cNvPr id="22" name="Line 179"/>
            <p:cNvSpPr>
              <a:spLocks noChangeShapeType="1"/>
            </p:cNvSpPr>
            <p:nvPr/>
          </p:nvSpPr>
          <p:spPr bwMode="auto">
            <a:xfrm>
              <a:off x="5047285" y="1299005"/>
              <a:ext cx="621433" cy="0"/>
            </a:xfrm>
            <a:prstGeom prst="line">
              <a:avLst/>
            </a:prstGeom>
            <a:noFill/>
            <a:ln w="2540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180"/>
            <p:cNvSpPr>
              <a:spLocks noChangeShapeType="1"/>
            </p:cNvSpPr>
            <p:nvPr/>
          </p:nvSpPr>
          <p:spPr bwMode="auto">
            <a:xfrm rot="16200000">
              <a:off x="5971730" y="978917"/>
              <a:ext cx="0" cy="63855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205"/>
            <p:cNvSpPr>
              <a:spLocks noChangeShapeType="1"/>
            </p:cNvSpPr>
            <p:nvPr/>
          </p:nvSpPr>
          <p:spPr bwMode="auto">
            <a:xfrm>
              <a:off x="5047285" y="1888910"/>
              <a:ext cx="621433" cy="0"/>
            </a:xfrm>
            <a:prstGeom prst="line">
              <a:avLst/>
            </a:prstGeom>
            <a:noFill/>
            <a:ln w="2540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06"/>
            <p:cNvSpPr>
              <a:spLocks noChangeShapeType="1"/>
            </p:cNvSpPr>
            <p:nvPr/>
          </p:nvSpPr>
          <p:spPr bwMode="auto">
            <a:xfrm rot="5400000">
              <a:off x="5372909" y="1594770"/>
              <a:ext cx="589903" cy="0"/>
            </a:xfrm>
            <a:prstGeom prst="line">
              <a:avLst/>
            </a:prstGeom>
            <a:noFill/>
            <a:ln w="2540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07"/>
            <p:cNvSpPr>
              <a:spLocks noChangeShapeType="1"/>
            </p:cNvSpPr>
            <p:nvPr/>
          </p:nvSpPr>
          <p:spPr bwMode="auto">
            <a:xfrm rot="16200000">
              <a:off x="5988850" y="1568820"/>
              <a:ext cx="0" cy="63855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08"/>
            <p:cNvSpPr>
              <a:spLocks noChangeShapeType="1"/>
            </p:cNvSpPr>
            <p:nvPr/>
          </p:nvSpPr>
          <p:spPr bwMode="auto">
            <a:xfrm>
              <a:off x="6290150" y="1299005"/>
              <a:ext cx="0" cy="589903"/>
            </a:xfrm>
            <a:prstGeom prst="line">
              <a:avLst/>
            </a:prstGeom>
            <a:noFill/>
            <a:ln w="222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209"/>
            <p:cNvSpPr>
              <a:spLocks noChangeShapeType="1"/>
            </p:cNvSpPr>
            <p:nvPr/>
          </p:nvSpPr>
          <p:spPr bwMode="auto">
            <a:xfrm rot="16200000">
              <a:off x="6563763" y="908431"/>
              <a:ext cx="117006" cy="662520"/>
            </a:xfrm>
            <a:prstGeom prst="line">
              <a:avLst/>
            </a:prstGeom>
            <a:noFill/>
            <a:ln w="222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210"/>
            <p:cNvSpPr>
              <a:spLocks noChangeShapeType="1"/>
            </p:cNvSpPr>
            <p:nvPr/>
          </p:nvSpPr>
          <p:spPr bwMode="auto">
            <a:xfrm rot="5400000" flipV="1">
              <a:off x="6603807" y="1575295"/>
              <a:ext cx="78003" cy="703606"/>
            </a:xfrm>
            <a:prstGeom prst="line">
              <a:avLst/>
            </a:prstGeom>
            <a:noFill/>
            <a:ln w="222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30" name="Object 7"/>
            <p:cNvGraphicFramePr>
              <a:graphicFrameLocks noChangeAspect="1"/>
            </p:cNvGraphicFramePr>
            <p:nvPr/>
          </p:nvGraphicFramePr>
          <p:xfrm>
            <a:off x="4457700" y="1333500"/>
            <a:ext cx="533400" cy="434773"/>
          </p:xfrm>
          <a:graphic>
            <a:graphicData uri="http://schemas.openxmlformats.org/presentationml/2006/ole">
              <p:oleObj spid="_x0000_s78855" name="Equation" r:id="rId8" imgW="266400" imgH="228600" progId="Equation.3">
                <p:embed/>
              </p:oleObj>
            </a:graphicData>
          </a:graphic>
        </p:graphicFrame>
        <p:graphicFrame>
          <p:nvGraphicFramePr>
            <p:cNvPr id="31" name="Object 8"/>
            <p:cNvGraphicFramePr>
              <a:graphicFrameLocks noChangeAspect="1"/>
            </p:cNvGraphicFramePr>
            <p:nvPr/>
          </p:nvGraphicFramePr>
          <p:xfrm>
            <a:off x="6834545" y="1143000"/>
            <a:ext cx="366355" cy="391644"/>
          </p:xfrm>
          <a:graphic>
            <a:graphicData uri="http://schemas.openxmlformats.org/presentationml/2006/ole">
              <p:oleObj spid="_x0000_s78856" name="Formel" r:id="rId9" imgW="203040" imgH="228600" progId="Equation.3">
                <p:embed/>
              </p:oleObj>
            </a:graphicData>
          </a:graphic>
        </p:graphicFrame>
        <p:graphicFrame>
          <p:nvGraphicFramePr>
            <p:cNvPr id="32" name="Object 9"/>
            <p:cNvGraphicFramePr>
              <a:graphicFrameLocks noChangeAspect="1"/>
            </p:cNvGraphicFramePr>
            <p:nvPr/>
          </p:nvGraphicFramePr>
          <p:xfrm>
            <a:off x="6786610" y="1575271"/>
            <a:ext cx="366355" cy="391644"/>
          </p:xfrm>
          <a:graphic>
            <a:graphicData uri="http://schemas.openxmlformats.org/presentationml/2006/ole">
              <p:oleObj spid="_x0000_s78857" name="Formel" r:id="rId10" imgW="203040" imgH="228600" progId="Equation.3">
                <p:embed/>
              </p:oleObj>
            </a:graphicData>
          </a:graphic>
        </p:graphicFrame>
        <p:sp>
          <p:nvSpPr>
            <p:cNvPr id="33" name="Oval 70"/>
            <p:cNvSpPr>
              <a:spLocks noChangeArrowheads="1"/>
            </p:cNvSpPr>
            <p:nvPr/>
          </p:nvSpPr>
          <p:spPr bwMode="auto">
            <a:xfrm>
              <a:off x="5594004" y="1828800"/>
              <a:ext cx="120996" cy="89649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4" name="Oval 71"/>
            <p:cNvSpPr>
              <a:spLocks noChangeArrowheads="1"/>
            </p:cNvSpPr>
            <p:nvPr/>
          </p:nvSpPr>
          <p:spPr bwMode="auto">
            <a:xfrm>
              <a:off x="5594007" y="1257300"/>
              <a:ext cx="120993" cy="94489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5" name="Rounded Rectangle 34"/>
            <p:cNvSpPr/>
            <p:nvPr/>
          </p:nvSpPr>
          <p:spPr bwMode="auto">
            <a:xfrm>
              <a:off x="4953000" y="1285142"/>
              <a:ext cx="169704" cy="619858"/>
            </a:xfrm>
            <a:prstGeom prst="roundRect">
              <a:avLst/>
            </a:prstGeom>
            <a:solidFill>
              <a:srgbClr val="969696"/>
            </a:soli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715" y="0"/>
            <a:ext cx="8035925" cy="711200"/>
          </a:xfrm>
        </p:spPr>
        <p:txBody>
          <a:bodyPr/>
          <a:lstStyle/>
          <a:p>
            <a:r>
              <a:rPr lang="en-US" sz="3200" dirty="0" smtClean="0"/>
              <a:t>FCNC decays  &amp; Effective Field Theory 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DA104-E1E2-497D-AD90-D044612ED985}" type="slidenum">
              <a:rPr lang="de-DE" smtClean="0"/>
              <a:pPr/>
              <a:t>32</a:t>
            </a:fld>
            <a:endParaRPr lang="de-DE"/>
          </a:p>
        </p:txBody>
      </p:sp>
      <p:pic>
        <p:nvPicPr>
          <p:cNvPr id="786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9615" y="4120290"/>
            <a:ext cx="57721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643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8340" y="1137815"/>
            <a:ext cx="235267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643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3040" y="1186050"/>
            <a:ext cx="24003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84385" y="2998167"/>
            <a:ext cx="800100" cy="74818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98985" y="2968140"/>
            <a:ext cx="846284" cy="8001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</p:pic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2308310" y="3098656"/>
          <a:ext cx="447675" cy="493712"/>
        </p:xfrm>
        <a:graphic>
          <a:graphicData uri="http://schemas.openxmlformats.org/presentationml/2006/ole">
            <p:oleObj spid="_x0000_s273410" name="Equation" r:id="rId8" imgW="203040" imgH="228600" progId="Equation.3">
              <p:embed/>
            </p:oleObj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4889585" y="3176102"/>
          <a:ext cx="1016000" cy="439738"/>
        </p:xfrm>
        <a:graphic>
          <a:graphicData uri="http://schemas.openxmlformats.org/presentationml/2006/ole">
            <p:oleObj spid="_x0000_s273411" name="Formel" r:id="rId9" imgW="469800" imgH="203040" progId="Equation.3">
              <p:embed/>
            </p:oleObj>
          </a:graphicData>
        </a:graphic>
      </p:graphicFrame>
      <p:sp>
        <p:nvSpPr>
          <p:cNvPr id="13" name="Rectangle 12"/>
          <p:cNvSpPr/>
          <p:nvPr/>
        </p:nvSpPr>
        <p:spPr bwMode="auto">
          <a:xfrm>
            <a:off x="616285" y="1201510"/>
            <a:ext cx="8372290" cy="2765160"/>
          </a:xfrm>
          <a:prstGeom prst="rect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300225" y="1415880"/>
            <a:ext cx="2227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Standard Model: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3112610" y="4150155"/>
            <a:ext cx="5799155" cy="1113745"/>
          </a:xfrm>
          <a:prstGeom prst="rect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93095" y="5563084"/>
            <a:ext cx="8026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New Physics can lead to </a:t>
            </a:r>
            <a:r>
              <a:rPr lang="en-US" sz="2000" dirty="0" smtClean="0">
                <a:solidFill>
                  <a:srgbClr val="FF0000"/>
                </a:solidFill>
              </a:rPr>
              <a:t>new operators </a:t>
            </a:r>
            <a:r>
              <a:rPr lang="en-US" sz="2000" dirty="0" smtClean="0">
                <a:solidFill>
                  <a:srgbClr val="0000FF"/>
                </a:solidFill>
              </a:rPr>
              <a:t>with new Lorentz structure or can </a:t>
            </a:r>
            <a:r>
              <a:rPr lang="en-US" sz="2000" dirty="0" smtClean="0">
                <a:solidFill>
                  <a:srgbClr val="FF0000"/>
                </a:solidFill>
              </a:rPr>
              <a:t>modify the Wilson coefficients </a:t>
            </a:r>
            <a:r>
              <a:rPr lang="en-US" sz="2000" dirty="0" smtClean="0">
                <a:solidFill>
                  <a:srgbClr val="0000FF"/>
                </a:solidFill>
                <a:sym typeface="Symbol"/>
              </a:rPr>
              <a:t> modifies the angular distribution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0" cstate="print"/>
          <a:srcRect l="1525" t="18577" r="68295" b="7349"/>
          <a:stretch>
            <a:fillRect/>
          </a:stretch>
        </p:blipFill>
        <p:spPr bwMode="auto">
          <a:xfrm>
            <a:off x="6281022" y="1931205"/>
            <a:ext cx="2592338" cy="172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693096" y="4372529"/>
            <a:ext cx="21122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Operator product expansion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5800960" y="4389125"/>
            <a:ext cx="614480" cy="46086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 bwMode="auto">
          <a:xfrm>
            <a:off x="7068325" y="4389124"/>
            <a:ext cx="1613010" cy="652885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 animBg="1"/>
      <p:bldP spid="2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Angular distribution in B</a:t>
            </a:r>
            <a:r>
              <a:rPr lang="en-US" baseline="30000" dirty="0" smtClean="0"/>
              <a:t>0</a:t>
            </a:r>
            <a:r>
              <a:rPr lang="en-US" dirty="0" smtClean="0">
                <a:sym typeface="Symbol"/>
              </a:rPr>
              <a:t>  K*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DA104-E1E2-497D-AD90-D044612ED985}" type="slidenum">
              <a:rPr lang="de-DE" smtClean="0"/>
              <a:pPr/>
              <a:t>33</a:t>
            </a:fld>
            <a:endParaRPr lang="de-DE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23024" t="17347" r="55196" b="60714"/>
          <a:stretch>
            <a:fillRect/>
          </a:stretch>
        </p:blipFill>
        <p:spPr bwMode="auto">
          <a:xfrm>
            <a:off x="5992985" y="1163105"/>
            <a:ext cx="2688350" cy="1651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2381" t="18878" r="77084" b="61224"/>
          <a:stretch>
            <a:fillRect/>
          </a:stretch>
        </p:blipFill>
        <p:spPr bwMode="auto">
          <a:xfrm>
            <a:off x="3535065" y="1278320"/>
            <a:ext cx="2534730" cy="1497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93095" y="1700775"/>
          <a:ext cx="2046288" cy="695325"/>
        </p:xfrm>
        <a:graphic>
          <a:graphicData uri="http://schemas.openxmlformats.org/presentationml/2006/ole">
            <p:oleObj spid="_x0000_s274434" name="Formel" r:id="rId4" imgW="1269720" imgH="431640" progId="Equation.3">
              <p:embed/>
            </p:oleObj>
          </a:graphicData>
        </a:graphic>
      </p:graphicFrame>
      <p:grpSp>
        <p:nvGrpSpPr>
          <p:cNvPr id="7" name="Group 45"/>
          <p:cNvGrpSpPr/>
          <p:nvPr/>
        </p:nvGrpSpPr>
        <p:grpSpPr>
          <a:xfrm>
            <a:off x="539475" y="3136478"/>
            <a:ext cx="5069460" cy="3480137"/>
            <a:chOff x="3503646" y="4918576"/>
            <a:chExt cx="5530320" cy="3592084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l="4230" t="4512" r="4112" b="2984"/>
            <a:stretch>
              <a:fillRect/>
            </a:stretch>
          </p:blipFill>
          <p:spPr bwMode="auto">
            <a:xfrm>
              <a:off x="3503646" y="4918576"/>
              <a:ext cx="5530320" cy="3488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5640361" y="8129448"/>
              <a:ext cx="2049431" cy="38121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m</a:t>
              </a:r>
              <a:r>
                <a:rPr lang="de-DE" baseline="30000" dirty="0" smtClean="0"/>
                <a:t>2</a:t>
              </a:r>
              <a:r>
                <a:rPr lang="de-DE" baseline="-25000" dirty="0" smtClean="0">
                  <a:sym typeface="Symbol"/>
                </a:rPr>
                <a:t></a:t>
              </a:r>
              <a:r>
                <a:rPr lang="de-DE" dirty="0" smtClean="0">
                  <a:sym typeface="Symbol"/>
                </a:rPr>
                <a:t> </a:t>
              </a:r>
              <a:r>
                <a:rPr lang="en-US" dirty="0" smtClean="0">
                  <a:sym typeface="Symbol"/>
                </a:rPr>
                <a:t>[GeV</a:t>
              </a:r>
              <a:r>
                <a:rPr lang="en-US" baseline="30000" dirty="0" smtClean="0">
                  <a:sym typeface="Symbol"/>
                </a:rPr>
                <a:t>2</a:t>
              </a:r>
              <a:r>
                <a:rPr lang="en-US" dirty="0" smtClean="0">
                  <a:sym typeface="Symbol"/>
                </a:rPr>
                <a:t>]</a:t>
              </a:r>
              <a:endParaRPr lang="en-US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690155" y="3220379"/>
            <a:ext cx="28419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W. Altmannshofer et al. 2009.</a:t>
            </a:r>
            <a:endParaRPr lang="en-US" sz="1600" dirty="0"/>
          </a:p>
        </p:txBody>
      </p:sp>
      <p:sp>
        <p:nvSpPr>
          <p:cNvPr id="16" name="Rectangle 15"/>
          <p:cNvSpPr/>
          <p:nvPr/>
        </p:nvSpPr>
        <p:spPr>
          <a:xfrm>
            <a:off x="6031390" y="5278189"/>
            <a:ext cx="31126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>
                <a:solidFill>
                  <a:srgbClr val="00B050"/>
                </a:solidFill>
              </a:rPr>
              <a:t>FBMSSM     </a:t>
            </a:r>
            <a:r>
              <a:rPr lang="de-DE" sz="1400" dirty="0" err="1" smtClean="0">
                <a:solidFill>
                  <a:srgbClr val="00B050"/>
                </a:solidFill>
              </a:rPr>
              <a:t>Flavor</a:t>
            </a:r>
            <a:r>
              <a:rPr lang="de-DE" sz="1400" dirty="0" smtClean="0">
                <a:solidFill>
                  <a:srgbClr val="00B050"/>
                </a:solidFill>
              </a:rPr>
              <a:t> Blind MSSM</a:t>
            </a:r>
          </a:p>
          <a:p>
            <a:r>
              <a:rPr lang="de-DE" sz="1400" dirty="0" smtClean="0">
                <a:solidFill>
                  <a:srgbClr val="FF0000"/>
                </a:solidFill>
              </a:rPr>
              <a:t>GMSSM:      MFV  MSSM </a:t>
            </a:r>
          </a:p>
          <a:p>
            <a:r>
              <a:rPr lang="de-DE" sz="1400" dirty="0" smtClean="0">
                <a:solidFill>
                  <a:srgbClr val="7030A0"/>
                </a:solidFill>
              </a:rPr>
              <a:t>UED: 	  Universal extra </a:t>
            </a:r>
            <a:r>
              <a:rPr lang="de-DE" sz="1400" dirty="0" err="1" smtClean="0">
                <a:solidFill>
                  <a:srgbClr val="7030A0"/>
                </a:solidFill>
              </a:rPr>
              <a:t>diim</a:t>
            </a:r>
            <a:r>
              <a:rPr lang="de-DE" sz="1400" dirty="0" smtClean="0">
                <a:solidFill>
                  <a:srgbClr val="7030A0"/>
                </a:solidFill>
              </a:rPr>
              <a:t>.</a:t>
            </a:r>
            <a:endParaRPr lang="en-US" sz="1400" dirty="0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5425" y="916615"/>
            <a:ext cx="3686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rgbClr val="0000FF"/>
                </a:solidFill>
              </a:rPr>
              <a:t>Simplest angular analysis: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84275" y="3213288"/>
            <a:ext cx="1689820" cy="107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7221945" y="4288628"/>
            <a:ext cx="1113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q</a:t>
            </a:r>
            <a:r>
              <a:rPr lang="en-US" sz="2000" baseline="30000" dirty="0" smtClean="0">
                <a:solidFill>
                  <a:srgbClr val="0000FF"/>
                </a:solidFill>
              </a:rPr>
              <a:t>2 </a:t>
            </a:r>
            <a:r>
              <a:rPr lang="en-US" sz="2000" dirty="0" smtClean="0">
                <a:solidFill>
                  <a:srgbClr val="0000FF"/>
                </a:solidFill>
              </a:rPr>
              <a:t>=</a:t>
            </a:r>
            <a:r>
              <a:rPr lang="en-US" sz="2000" baseline="30000" dirty="0" smtClean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m</a:t>
            </a:r>
            <a:r>
              <a:rPr lang="en-US" sz="2000" baseline="-25000" dirty="0" smtClean="0">
                <a:solidFill>
                  <a:srgbClr val="0000FF"/>
                </a:solidFill>
                <a:sym typeface="Symbol"/>
              </a:rPr>
              <a:t></a:t>
            </a:r>
            <a:endParaRPr lang="en-US" sz="2000" baseline="30000" dirty="0" smtClean="0">
              <a:solidFill>
                <a:srgbClr val="0000FF"/>
              </a:solidFill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3381445" y="4135008"/>
            <a:ext cx="729695" cy="729695"/>
          </a:xfrm>
          <a:prstGeom prst="ellipse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458255" y="894270"/>
            <a:ext cx="3648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Forward-backward asymmetry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baseline="-25000" dirty="0" smtClean="0"/>
              <a:t>FB</a:t>
            </a:r>
            <a:r>
              <a:rPr lang="en-US" dirty="0" smtClean="0"/>
              <a:t> in B</a:t>
            </a:r>
            <a:r>
              <a:rPr lang="en-US" baseline="30000" dirty="0" smtClean="0"/>
              <a:t>0</a:t>
            </a:r>
            <a:r>
              <a:rPr lang="en-US" dirty="0" smtClean="0">
                <a:sym typeface="Symbol"/>
              </a:rPr>
              <a:t>  K* 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DA104-E1E2-497D-AD90-D044612ED985}" type="slidenum">
              <a:rPr lang="de-DE" smtClean="0"/>
              <a:pPr/>
              <a:t>34</a:t>
            </a:fld>
            <a:endParaRPr lang="de-DE"/>
          </a:p>
        </p:txBody>
      </p:sp>
      <p:pic>
        <p:nvPicPr>
          <p:cNvPr id="789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8380" y="1047890"/>
            <a:ext cx="42767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8"/>
          <p:cNvGrpSpPr/>
          <p:nvPr/>
        </p:nvGrpSpPr>
        <p:grpSpPr>
          <a:xfrm>
            <a:off x="424260" y="1327570"/>
            <a:ext cx="4032525" cy="2831125"/>
            <a:chOff x="424260" y="1892800"/>
            <a:chExt cx="4032525" cy="2831125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4260" y="1892800"/>
              <a:ext cx="4032525" cy="2831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 bwMode="auto">
            <a:xfrm>
              <a:off x="2690155" y="2622495"/>
              <a:ext cx="1305770" cy="23043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/>
          <a:srcRect t="10299" b="17608"/>
          <a:stretch>
            <a:fillRect/>
          </a:stretch>
        </p:blipFill>
        <p:spPr bwMode="auto">
          <a:xfrm>
            <a:off x="2066085" y="2353660"/>
            <a:ext cx="2160270" cy="268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2152485" y="2675618"/>
            <a:ext cx="17666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~ 900 events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50" y="1547155"/>
            <a:ext cx="632653" cy="27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1000335" y="4235505"/>
            <a:ext cx="3076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sym typeface="Symbol"/>
              </a:rPr>
              <a:t>BABAR+BELLE+CDF: ~600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362723" y="4166054"/>
            <a:ext cx="1805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Zero crossing: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5209102" y="4166054"/>
            <a:ext cx="2051248" cy="69129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 flipV="1">
            <a:off x="5954580" y="3813050"/>
            <a:ext cx="0" cy="35300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5148075" y="4465935"/>
            <a:ext cx="3033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q</a:t>
            </a:r>
            <a:r>
              <a:rPr lang="en-US" baseline="-25000" dirty="0" smtClean="0">
                <a:solidFill>
                  <a:srgbClr val="FF0000"/>
                </a:solidFill>
              </a:rPr>
              <a:t>0</a:t>
            </a:r>
            <a:r>
              <a:rPr lang="en-US" baseline="30000" dirty="0" smtClean="0">
                <a:solidFill>
                  <a:srgbClr val="FF0000"/>
                </a:solidFill>
              </a:rPr>
              <a:t>2</a:t>
            </a:r>
            <a:r>
              <a:rPr lang="en-US" baseline="-25000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= 4.9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0.9 GeV</a:t>
            </a:r>
            <a:r>
              <a:rPr lang="en-US" baseline="30000" dirty="0" smtClean="0">
                <a:solidFill>
                  <a:srgbClr val="FF0000"/>
                </a:solidFill>
                <a:sym typeface="Symbol"/>
              </a:rPr>
              <a:t>2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46715" y="5248753"/>
            <a:ext cx="7373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M. </a:t>
            </a:r>
            <a:r>
              <a:rPr lang="en-US" dirty="0" err="1" smtClean="0">
                <a:solidFill>
                  <a:srgbClr val="0000FF"/>
                </a:solidFill>
              </a:rPr>
              <a:t>Neubert</a:t>
            </a:r>
            <a:r>
              <a:rPr lang="en-US" dirty="0" smtClean="0">
                <a:solidFill>
                  <a:srgbClr val="0000FF"/>
                </a:solidFill>
              </a:rPr>
              <a:t> (EPS 2011): “Textbook confirmation of Standard Model”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607465" y="79065"/>
            <a:ext cx="24115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i="1" dirty="0" smtClean="0">
                <a:solidFill>
                  <a:srgbClr val="0000FF"/>
                </a:solidFill>
              </a:rPr>
              <a:t>LHCb-PAPER-2013-019</a:t>
            </a:r>
          </a:p>
          <a:p>
            <a:pPr algn="r"/>
            <a:r>
              <a:rPr lang="en-US" sz="1600" i="1" dirty="0" smtClean="0">
                <a:solidFill>
                  <a:srgbClr val="0000FF"/>
                </a:solidFill>
              </a:rPr>
              <a:t>arXiv:1304.6325</a:t>
            </a:r>
            <a:endParaRPr lang="en-US" sz="1600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angular analysis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DA104-E1E2-497D-AD90-D044612ED985}" type="slidenum">
              <a:rPr lang="de-DE" smtClean="0"/>
              <a:pPr/>
              <a:t>35</a:t>
            </a:fld>
            <a:endParaRPr lang="de-DE"/>
          </a:p>
        </p:txBody>
      </p:sp>
      <p:pic>
        <p:nvPicPr>
          <p:cNvPr id="788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25" y="3006545"/>
            <a:ext cx="8678631" cy="249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483" name="Picture 3"/>
          <p:cNvPicPr>
            <a:picLocks noChangeAspect="1" noChangeArrowheads="1"/>
          </p:cNvPicPr>
          <p:nvPr/>
        </p:nvPicPr>
        <p:blipFill>
          <a:blip r:embed="rId4" cstate="print"/>
          <a:srcRect t="7166"/>
          <a:stretch>
            <a:fillRect/>
          </a:stretch>
        </p:blipFill>
        <p:spPr bwMode="auto">
          <a:xfrm>
            <a:off x="3496660" y="862828"/>
            <a:ext cx="4673302" cy="1990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62665" y="1315920"/>
            <a:ext cx="24913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B</a:t>
            </a:r>
            <a:r>
              <a:rPr lang="en-US" sz="2400" baseline="30000" dirty="0" smtClean="0"/>
              <a:t>0</a:t>
            </a:r>
            <a:r>
              <a:rPr lang="en-US" sz="2400" dirty="0" smtClean="0">
                <a:sym typeface="Symbol"/>
              </a:rPr>
              <a:t>  K* (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K</a:t>
            </a:r>
            <a:r>
              <a:rPr lang="en-US" sz="2400" dirty="0" smtClean="0">
                <a:sym typeface="Symbol"/>
              </a:rPr>
              <a:t>) </a:t>
            </a:r>
            <a:r>
              <a:rPr lang="en-US" sz="2400" dirty="0" smtClean="0">
                <a:solidFill>
                  <a:srgbClr val="0000FF"/>
                </a:solidFill>
                <a:sym typeface="Symbol"/>
              </a:rPr>
              <a:t></a:t>
            </a:r>
            <a:r>
              <a:rPr lang="en-US" sz="2400" dirty="0" smtClean="0">
                <a:sym typeface="Symbol"/>
              </a:rPr>
              <a:t>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62665" y="5848515"/>
            <a:ext cx="7757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Observables  F</a:t>
            </a:r>
            <a:r>
              <a:rPr lang="en-US" sz="2000" baseline="-25000" dirty="0" smtClean="0">
                <a:solidFill>
                  <a:srgbClr val="0000FF"/>
                </a:solidFill>
              </a:rPr>
              <a:t>L</a:t>
            </a:r>
            <a:r>
              <a:rPr lang="en-US" sz="2000" dirty="0" smtClean="0">
                <a:solidFill>
                  <a:srgbClr val="0000FF"/>
                </a:solidFill>
              </a:rPr>
              <a:t> and S</a:t>
            </a:r>
            <a:r>
              <a:rPr lang="en-US" sz="2000" baseline="-25000" dirty="0" smtClean="0">
                <a:solidFill>
                  <a:srgbClr val="0000FF"/>
                </a:solidFill>
              </a:rPr>
              <a:t>i</a:t>
            </a:r>
            <a:r>
              <a:rPr lang="en-US" sz="2000" dirty="0" smtClean="0">
                <a:solidFill>
                  <a:srgbClr val="0000FF"/>
                </a:solidFill>
              </a:rPr>
              <a:t> are  functions of Wilson coefficients.</a:t>
            </a:r>
          </a:p>
        </p:txBody>
      </p:sp>
      <p:graphicFrame>
        <p:nvGraphicFramePr>
          <p:cNvPr id="41046" name="Object 4"/>
          <p:cNvGraphicFramePr>
            <a:graphicFrameLocks noChangeAspect="1"/>
          </p:cNvGraphicFramePr>
          <p:nvPr/>
        </p:nvGraphicFramePr>
        <p:xfrm>
          <a:off x="7644400" y="4504340"/>
          <a:ext cx="956262" cy="551193"/>
        </p:xfrm>
        <a:graphic>
          <a:graphicData uri="http://schemas.openxmlformats.org/presentationml/2006/ole">
            <p:oleObj spid="_x0000_s275458" name="Formel" r:id="rId5" imgW="749160" imgH="393480" progId="Equation.3">
              <p:embed/>
            </p:oleObj>
          </a:graphicData>
        </a:graphic>
      </p:graphicFrame>
      <p:sp>
        <p:nvSpPr>
          <p:cNvPr id="9" name="Rectangle 8"/>
          <p:cNvSpPr/>
          <p:nvPr/>
        </p:nvSpPr>
        <p:spPr bwMode="auto">
          <a:xfrm>
            <a:off x="7567590" y="4504340"/>
            <a:ext cx="1113745" cy="691290"/>
          </a:xfrm>
          <a:prstGeom prst="rect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462665" y="5886920"/>
            <a:ext cx="7412165" cy="345645"/>
          </a:xfrm>
          <a:prstGeom prst="rect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</a:t>
            </a:r>
            <a:r>
              <a:rPr lang="en-US" dirty="0" err="1" smtClean="0"/>
              <a:t>Parametrization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DA104-E1E2-497D-AD90-D044612ED985}" type="slidenum">
              <a:rPr lang="de-DE" smtClean="0"/>
              <a:pPr/>
              <a:t>36</a:t>
            </a:fld>
            <a:endParaRPr lang="de-DE"/>
          </a:p>
        </p:txBody>
      </p:sp>
      <p:pic>
        <p:nvPicPr>
          <p:cNvPr id="790530" name="Picture 2"/>
          <p:cNvPicPr>
            <a:picLocks noChangeAspect="1" noChangeArrowheads="1"/>
          </p:cNvPicPr>
          <p:nvPr/>
        </p:nvPicPr>
        <p:blipFill>
          <a:blip r:embed="rId3" cstate="print"/>
          <a:srcRect l="1661" t="9516" r="6153" b="9595"/>
          <a:stretch>
            <a:fillRect/>
          </a:stretch>
        </p:blipFill>
        <p:spPr bwMode="auto">
          <a:xfrm>
            <a:off x="3266230" y="3236975"/>
            <a:ext cx="4262955" cy="65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54690" y="954484"/>
            <a:ext cx="7335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Different set of observables with reduced dependence on form-factor uncertainties have been proposed by several authors:</a:t>
            </a:r>
          </a:p>
        </p:txBody>
      </p:sp>
      <p:pic>
        <p:nvPicPr>
          <p:cNvPr id="7905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1944" y="1892800"/>
            <a:ext cx="2096616" cy="1118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053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12610" y="1892800"/>
            <a:ext cx="2026729" cy="1100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053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08935" y="1892800"/>
            <a:ext cx="2035465" cy="1135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053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10405" y="4158695"/>
            <a:ext cx="3840500" cy="2574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93095" y="4849985"/>
            <a:ext cx="3341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In general data well described by SM prediction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07575" y="5694895"/>
            <a:ext cx="2534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 smtClean="0">
                <a:solidFill>
                  <a:srgbClr val="0000FF"/>
                </a:solidFill>
              </a:rPr>
              <a:t>LHCb-PAPER-2013-037</a:t>
            </a:r>
          </a:p>
          <a:p>
            <a:pPr algn="r"/>
            <a:r>
              <a:rPr lang="en-US" sz="1600" i="1" dirty="0" smtClean="0">
                <a:solidFill>
                  <a:srgbClr val="0000FF"/>
                </a:solidFill>
              </a:rPr>
              <a:t>arXiv:1308:1707</a:t>
            </a:r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654690" y="5534721"/>
            <a:ext cx="3571665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Rectangle 16"/>
          <p:cNvSpPr/>
          <p:nvPr/>
        </p:nvSpPr>
        <p:spPr bwMode="auto">
          <a:xfrm>
            <a:off x="616285" y="932675"/>
            <a:ext cx="7757810" cy="3110805"/>
          </a:xfrm>
          <a:prstGeom prst="rect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Deviation for P</a:t>
            </a:r>
            <a:r>
              <a:rPr lang="en-US" baseline="-25000" dirty="0" smtClean="0"/>
              <a:t>5</a:t>
            </a:r>
            <a:r>
              <a:rPr lang="en-US" baseline="30000" dirty="0" smtClean="0">
                <a:sym typeface="Symbol"/>
              </a:rPr>
              <a:t>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DA104-E1E2-497D-AD90-D044612ED985}" type="slidenum">
              <a:rPr lang="de-DE" smtClean="0"/>
              <a:pPr/>
              <a:t>37</a:t>
            </a:fld>
            <a:endParaRPr lang="de-DE"/>
          </a:p>
        </p:txBody>
      </p:sp>
      <p:pic>
        <p:nvPicPr>
          <p:cNvPr id="791554" name="Picture 2"/>
          <p:cNvPicPr>
            <a:picLocks noChangeAspect="1" noChangeArrowheads="1"/>
          </p:cNvPicPr>
          <p:nvPr/>
        </p:nvPicPr>
        <p:blipFill>
          <a:blip r:embed="rId2" cstate="print"/>
          <a:srcRect r="51000"/>
          <a:stretch>
            <a:fillRect/>
          </a:stretch>
        </p:blipFill>
        <p:spPr bwMode="auto">
          <a:xfrm>
            <a:off x="385855" y="971080"/>
            <a:ext cx="4262955" cy="3018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1556" name="Picture 4"/>
          <p:cNvPicPr>
            <a:picLocks noChangeAspect="1" noChangeArrowheads="1"/>
          </p:cNvPicPr>
          <p:nvPr/>
        </p:nvPicPr>
        <p:blipFill>
          <a:blip r:embed="rId3" cstate="print"/>
          <a:srcRect b="1512"/>
          <a:stretch>
            <a:fillRect/>
          </a:stretch>
        </p:blipFill>
        <p:spPr bwMode="auto">
          <a:xfrm>
            <a:off x="5109670" y="817460"/>
            <a:ext cx="3648475" cy="3494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16285" y="4217433"/>
            <a:ext cx="39557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P</a:t>
            </a:r>
            <a:r>
              <a:rPr lang="en-US" baseline="-25000" dirty="0" smtClean="0">
                <a:solidFill>
                  <a:srgbClr val="0000FF"/>
                </a:solidFill>
              </a:rPr>
              <a:t>5</a:t>
            </a:r>
            <a:r>
              <a:rPr lang="en-US" baseline="30000" dirty="0" smtClean="0">
                <a:solidFill>
                  <a:srgbClr val="0000FF"/>
                </a:solidFill>
                <a:sym typeface="Symbol"/>
              </a:rPr>
              <a:t> 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 shows deviation of 3.7 from SM (4.3 &lt; q</a:t>
            </a:r>
            <a:r>
              <a:rPr lang="en-US" baseline="30000" dirty="0" smtClean="0">
                <a:solidFill>
                  <a:srgbClr val="0000FF"/>
                </a:solidFill>
                <a:sym typeface="Symbol"/>
              </a:rPr>
              <a:t>2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 &lt; 8.68 GeV</a:t>
            </a:r>
            <a:r>
              <a:rPr lang="en-US" baseline="30000" dirty="0" smtClean="0">
                <a:solidFill>
                  <a:srgbClr val="0000FF"/>
                </a:solidFill>
                <a:sym typeface="Symbol"/>
              </a:rPr>
              <a:t>2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/c</a:t>
            </a:r>
            <a:r>
              <a:rPr lang="en-US" baseline="30000" dirty="0" smtClean="0">
                <a:solidFill>
                  <a:srgbClr val="0000FF"/>
                </a:solidFill>
                <a:sym typeface="Symbol"/>
              </a:rPr>
              <a:t>4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)</a:t>
            </a:r>
          </a:p>
          <a:p>
            <a:pPr marL="228600" indent="-228600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  <a:sym typeface="Symbol"/>
              </a:rPr>
              <a:t>2.5 for 1&lt; q</a:t>
            </a:r>
            <a:r>
              <a:rPr lang="en-US" baseline="30000" dirty="0" smtClean="0">
                <a:solidFill>
                  <a:srgbClr val="0000FF"/>
                </a:solidFill>
                <a:sym typeface="Symbol"/>
              </a:rPr>
              <a:t>2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 &lt; 6 GeV</a:t>
            </a:r>
            <a:r>
              <a:rPr lang="en-US" baseline="30000" dirty="0" smtClean="0">
                <a:solidFill>
                  <a:srgbClr val="0000FF"/>
                </a:solidFill>
                <a:sym typeface="Symbol"/>
              </a:rPr>
              <a:t>2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/c</a:t>
            </a:r>
            <a:r>
              <a:rPr lang="en-US" baseline="30000" dirty="0" smtClean="0">
                <a:solidFill>
                  <a:srgbClr val="0000FF"/>
                </a:solidFill>
                <a:sym typeface="Symbol"/>
              </a:rPr>
              <a:t>4 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 (theoretically favored region)</a:t>
            </a:r>
          </a:p>
          <a:p>
            <a:r>
              <a:rPr lang="en-US" dirty="0" smtClean="0">
                <a:solidFill>
                  <a:srgbClr val="0000FF"/>
                </a:solidFill>
                <a:sym typeface="Symbol"/>
              </a:rPr>
              <a:t> </a:t>
            </a:r>
            <a:endParaRPr lang="en-US" dirty="0" smtClean="0">
              <a:solidFill>
                <a:srgbClr val="0000FF"/>
              </a:solidFill>
            </a:endParaRPr>
          </a:p>
        </p:txBody>
      </p:sp>
      <p:sp>
        <p:nvSpPr>
          <p:cNvPr id="9" name="Right Brace 8"/>
          <p:cNvSpPr/>
          <p:nvPr/>
        </p:nvSpPr>
        <p:spPr bwMode="auto">
          <a:xfrm rot="5400000">
            <a:off x="2018068" y="3525014"/>
            <a:ext cx="153619" cy="652885"/>
          </a:xfrm>
          <a:prstGeom prst="righ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/>
          <p:cNvSpPr/>
          <p:nvPr/>
        </p:nvSpPr>
        <p:spPr bwMode="auto">
          <a:xfrm>
            <a:off x="4379975" y="4350720"/>
            <a:ext cx="153620" cy="1036935"/>
          </a:xfrm>
          <a:prstGeom prst="righ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800960" y="4581150"/>
            <a:ext cx="32260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Possible interpretation: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deviation in </a:t>
            </a:r>
            <a:r>
              <a:rPr lang="en-US" dirty="0" err="1" smtClean="0">
                <a:solidFill>
                  <a:srgbClr val="0000FF"/>
                </a:solidFill>
              </a:rPr>
              <a:t>di</a:t>
            </a:r>
            <a:r>
              <a:rPr lang="en-US" dirty="0" smtClean="0">
                <a:solidFill>
                  <a:srgbClr val="0000FF"/>
                </a:solidFill>
              </a:rPr>
              <a:t>-lepton vector operator C</a:t>
            </a:r>
            <a:r>
              <a:rPr lang="en-US" baseline="-25000" dirty="0" smtClean="0">
                <a:solidFill>
                  <a:srgbClr val="0000FF"/>
                </a:solidFill>
              </a:rPr>
              <a:t>9</a:t>
            </a:r>
            <a:endParaRPr lang="en-US" dirty="0" smtClean="0">
              <a:solidFill>
                <a:srgbClr val="0000FF"/>
              </a:solidFill>
            </a:endParaRPr>
          </a:p>
        </p:txBody>
      </p:sp>
      <p:sp>
        <p:nvSpPr>
          <p:cNvPr id="12" name="Right Arrow 11"/>
          <p:cNvSpPr/>
          <p:nvPr/>
        </p:nvSpPr>
        <p:spPr bwMode="auto">
          <a:xfrm>
            <a:off x="4764025" y="4773175"/>
            <a:ext cx="691290" cy="230430"/>
          </a:xfrm>
          <a:prstGeom prst="rightArrow">
            <a:avLst/>
          </a:prstGeom>
          <a:solidFill>
            <a:srgbClr val="0000FF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08310" y="5709613"/>
            <a:ext cx="4647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But:</a:t>
            </a:r>
            <a:r>
              <a:rPr lang="en-US" dirty="0" smtClean="0">
                <a:solidFill>
                  <a:srgbClr val="0000FF"/>
                </a:solidFill>
              </a:rPr>
              <a:t> only 1 / 24 bins (0.5% probability)</a:t>
            </a:r>
          </a:p>
        </p:txBody>
      </p:sp>
      <p:grpSp>
        <p:nvGrpSpPr>
          <p:cNvPr id="4" name="Group 15"/>
          <p:cNvGrpSpPr/>
          <p:nvPr/>
        </p:nvGrpSpPr>
        <p:grpSpPr>
          <a:xfrm>
            <a:off x="6991515" y="5541275"/>
            <a:ext cx="1919989" cy="576075"/>
            <a:chOff x="6108461" y="5579680"/>
            <a:chExt cx="1919989" cy="576075"/>
          </a:xfrm>
        </p:grpSpPr>
        <p:pic>
          <p:nvPicPr>
            <p:cNvPr id="1244161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 t="11859" r="47256"/>
            <a:stretch>
              <a:fillRect/>
            </a:stretch>
          </p:blipFill>
          <p:spPr bwMode="auto">
            <a:xfrm>
              <a:off x="6108461" y="5579680"/>
              <a:ext cx="1919989" cy="317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 l="53954" t="14604"/>
            <a:stretch>
              <a:fillRect/>
            </a:stretch>
          </p:blipFill>
          <p:spPr bwMode="auto">
            <a:xfrm>
              <a:off x="6146605" y="5848515"/>
              <a:ext cx="1676163" cy="307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TextBox 15"/>
          <p:cNvSpPr txBox="1"/>
          <p:nvPr/>
        </p:nvSpPr>
        <p:spPr>
          <a:xfrm>
            <a:off x="6609270" y="117470"/>
            <a:ext cx="2534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 smtClean="0">
                <a:solidFill>
                  <a:srgbClr val="0000FF"/>
                </a:solidFill>
              </a:rPr>
              <a:t>LHCb-PAPER-2013-037</a:t>
            </a:r>
          </a:p>
          <a:p>
            <a:pPr algn="r"/>
            <a:r>
              <a:rPr lang="en-US" sz="1600" i="1" dirty="0" smtClean="0">
                <a:solidFill>
                  <a:srgbClr val="0000FF"/>
                </a:solidFill>
              </a:rPr>
              <a:t>arXiv:1308:1707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Very rare FCNC decay </a:t>
            </a:r>
            <a:r>
              <a:rPr lang="en-US" dirty="0" err="1" smtClean="0"/>
              <a:t>B</a:t>
            </a:r>
            <a:r>
              <a:rPr lang="en-US" baseline="-25000" dirty="0" err="1" smtClean="0"/>
              <a:t>s,d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</a:t>
            </a:r>
            <a:r>
              <a:rPr lang="en-US" dirty="0" smtClean="0">
                <a:sym typeface="Symbol" pitchFamily="18" charset="2"/>
              </a:rPr>
              <a:t> </a:t>
            </a:r>
            <a:r>
              <a:rPr lang="en-US" baseline="30000" dirty="0" smtClean="0">
                <a:sym typeface="Symbol" pitchFamily="18" charset="2"/>
              </a:rPr>
              <a:t>+</a:t>
            </a:r>
            <a:r>
              <a:rPr lang="en-US" dirty="0" smtClean="0">
                <a:sym typeface="Symbol" pitchFamily="18" charset="2"/>
              </a:rPr>
              <a:t></a:t>
            </a:r>
            <a:r>
              <a:rPr lang="en-US" baseline="30000" dirty="0" smtClean="0">
                <a:sym typeface="Symbol" pitchFamily="18" charset="2"/>
              </a:rPr>
              <a:t>-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DA104-E1E2-497D-AD90-D044612ED985}" type="slidenum">
              <a:rPr lang="de-DE" smtClean="0"/>
              <a:pPr/>
              <a:t>38</a:t>
            </a:fld>
            <a:endParaRPr lang="de-DE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5446573" y="1700776"/>
            <a:ext cx="2841970" cy="1344174"/>
            <a:chOff x="4224" y="2544"/>
            <a:chExt cx="1872" cy="1392"/>
          </a:xfrm>
        </p:grpSpPr>
        <p:pic>
          <p:nvPicPr>
            <p:cNvPr id="15" name="Picture 14" descr="bs_sCt_bb_HA_mumu"/>
            <p:cNvPicPr>
              <a:picLocks noChangeAspect="1" noChangeArrowheads="1"/>
            </p:cNvPicPr>
            <p:nvPr/>
          </p:nvPicPr>
          <p:blipFill>
            <a:blip r:embed="rId3" cstate="print"/>
            <a:srcRect b="6514"/>
            <a:stretch>
              <a:fillRect/>
            </a:stretch>
          </p:blipFill>
          <p:spPr bwMode="auto">
            <a:xfrm>
              <a:off x="4224" y="2544"/>
              <a:ext cx="1872" cy="1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5" descr="bs_sCt_bb_HA_mumu"/>
            <p:cNvPicPr>
              <a:picLocks noChangeAspect="1" noChangeArrowheads="1"/>
            </p:cNvPicPr>
            <p:nvPr/>
          </p:nvPicPr>
          <p:blipFill>
            <a:blip r:embed="rId3" cstate="print"/>
            <a:srcRect l="38461" t="87038" r="38461"/>
            <a:stretch>
              <a:fillRect/>
            </a:stretch>
          </p:blipFill>
          <p:spPr bwMode="auto">
            <a:xfrm>
              <a:off x="4944" y="3743"/>
              <a:ext cx="432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5378505" y="2008015"/>
            <a:ext cx="1116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400">
                <a:solidFill>
                  <a:srgbClr val="FF0000"/>
                </a:solidFill>
                <a:latin typeface="Times" pitchFamily="18" charset="0"/>
              </a:rPr>
              <a:t> </a:t>
            </a: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4572000" y="1216228"/>
            <a:ext cx="414774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</a:rPr>
              <a:t>NP contributions: SUSY Higgs sector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" name="Picture 19" descr="bmumu_smpenguin"/>
          <p:cNvPicPr>
            <a:picLocks noChangeAspect="1" noChangeArrowheads="1"/>
          </p:cNvPicPr>
          <p:nvPr/>
        </p:nvPicPr>
        <p:blipFill>
          <a:blip r:embed="rId4" cstate="print"/>
          <a:srcRect t="10687" b="15395"/>
          <a:stretch>
            <a:fillRect/>
          </a:stretch>
        </p:blipFill>
        <p:spPr bwMode="auto">
          <a:xfrm>
            <a:off x="385855" y="2968140"/>
            <a:ext cx="3805332" cy="1075340"/>
          </a:xfrm>
          <a:prstGeom prst="rect">
            <a:avLst/>
          </a:prstGeom>
          <a:noFill/>
        </p:spPr>
      </p:pic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424260" y="5042010"/>
            <a:ext cx="3763691" cy="4108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ct val="20000"/>
              </a:spcBef>
            </a:pPr>
            <a:r>
              <a:rPr lang="fr-FR" dirty="0" smtClean="0">
                <a:solidFill>
                  <a:srgbClr val="0000FF"/>
                </a:solidFill>
              </a:rPr>
              <a:t> </a:t>
            </a:r>
            <a:r>
              <a:rPr lang="fr-FR" dirty="0">
                <a:solidFill>
                  <a:srgbClr val="0000FF"/>
                </a:solidFill>
              </a:rPr>
              <a:t>BR(B</a:t>
            </a:r>
            <a:r>
              <a:rPr lang="fr-FR" baseline="-25000" dirty="0">
                <a:solidFill>
                  <a:srgbClr val="0000FF"/>
                </a:solidFill>
              </a:rPr>
              <a:t>s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>
                <a:solidFill>
                  <a:srgbClr val="0000FF"/>
                </a:solidFill>
                <a:sym typeface="Symbol" pitchFamily="18" charset="2"/>
              </a:rPr>
              <a:t></a:t>
            </a:r>
            <a:r>
              <a:rPr lang="el-GR" dirty="0">
                <a:solidFill>
                  <a:srgbClr val="0000FF"/>
                </a:solidFill>
                <a:cs typeface="Arial" pitchFamily="34" charset="0"/>
                <a:sym typeface="Symbol" pitchFamily="18" charset="2"/>
              </a:rPr>
              <a:t>μ</a:t>
            </a:r>
            <a:r>
              <a:rPr lang="fr-FR" b="1" baseline="30000" dirty="0">
                <a:solidFill>
                  <a:srgbClr val="0000FF"/>
                </a:solidFill>
                <a:cs typeface="Arial" pitchFamily="34" charset="0"/>
                <a:sym typeface="Symbol" pitchFamily="18" charset="2"/>
              </a:rPr>
              <a:t>+</a:t>
            </a:r>
            <a:r>
              <a:rPr lang="el-GR" dirty="0">
                <a:solidFill>
                  <a:srgbClr val="0000FF"/>
                </a:solidFill>
                <a:cs typeface="Arial" pitchFamily="34" charset="0"/>
                <a:sym typeface="Symbol" pitchFamily="18" charset="2"/>
              </a:rPr>
              <a:t>μ</a:t>
            </a:r>
            <a:r>
              <a:rPr lang="fr-FR" b="1" baseline="30000" dirty="0">
                <a:solidFill>
                  <a:srgbClr val="0000FF"/>
                </a:solidFill>
                <a:cs typeface="Arial" pitchFamily="34" charset="0"/>
                <a:sym typeface="Symbol" pitchFamily="18" charset="2"/>
              </a:rPr>
              <a:t>-</a:t>
            </a:r>
            <a:r>
              <a:rPr lang="fr-FR" dirty="0">
                <a:solidFill>
                  <a:srgbClr val="0000FF"/>
                </a:solidFill>
                <a:cs typeface="Arial" pitchFamily="34" charset="0"/>
                <a:sym typeface="Symbol" pitchFamily="18" charset="2"/>
              </a:rPr>
              <a:t>)</a:t>
            </a:r>
            <a:r>
              <a:rPr lang="en-US" dirty="0">
                <a:solidFill>
                  <a:srgbClr val="0000FF"/>
                </a:solidFill>
                <a:cs typeface="Arial" pitchFamily="34" charset="0"/>
                <a:sym typeface="Symbol" pitchFamily="18" charset="2"/>
              </a:rPr>
              <a:t>= (</a:t>
            </a:r>
            <a:r>
              <a:rPr lang="en-US" dirty="0" smtClean="0">
                <a:solidFill>
                  <a:srgbClr val="0000FF"/>
                </a:solidFill>
                <a:cs typeface="Arial" pitchFamily="34" charset="0"/>
                <a:sym typeface="Symbol" pitchFamily="18" charset="2"/>
              </a:rPr>
              <a:t>3.25 ± 0.17)x10</a:t>
            </a:r>
            <a:r>
              <a:rPr lang="en-US" b="1" baseline="30000" dirty="0" smtClean="0">
                <a:solidFill>
                  <a:srgbClr val="0000FF"/>
                </a:solidFill>
                <a:cs typeface="Arial" pitchFamily="34" charset="0"/>
                <a:sym typeface="Symbol" pitchFamily="18" charset="2"/>
              </a:rPr>
              <a:t>-9</a:t>
            </a:r>
            <a:r>
              <a:rPr lang="en-US" b="1" baseline="30000" dirty="0" smtClean="0">
                <a:cs typeface="Arial" pitchFamily="34" charset="0"/>
                <a:sym typeface="Symbol" pitchFamily="18" charset="2"/>
              </a:rPr>
              <a:t>  </a:t>
            </a:r>
            <a:endParaRPr lang="en-US" i="1" dirty="0">
              <a:cs typeface="Arial" pitchFamily="34" charset="0"/>
              <a:sym typeface="Symbol" pitchFamily="18" charset="2"/>
            </a:endParaRPr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347452" y="1201509"/>
            <a:ext cx="3994118" cy="5261486"/>
          </a:xfrm>
          <a:prstGeom prst="rect">
            <a:avLst/>
          </a:prstGeom>
          <a:noFill/>
          <a:ln w="22225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/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501096" y="5492037"/>
            <a:ext cx="3763664" cy="4108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ct val="20000"/>
              </a:spcBef>
            </a:pPr>
            <a:r>
              <a:rPr lang="fr-FR" dirty="0" smtClean="0">
                <a:solidFill>
                  <a:srgbClr val="0000FF"/>
                </a:solidFill>
              </a:rPr>
              <a:t>BR(B</a:t>
            </a:r>
            <a:r>
              <a:rPr lang="fr-FR" baseline="-25000" dirty="0" smtClean="0">
                <a:solidFill>
                  <a:srgbClr val="0000FF"/>
                </a:solidFill>
              </a:rPr>
              <a:t>d</a:t>
            </a:r>
            <a:r>
              <a:rPr lang="fr-FR" dirty="0" smtClean="0">
                <a:solidFill>
                  <a:srgbClr val="0000FF"/>
                </a:solidFill>
              </a:rPr>
              <a:t> </a:t>
            </a:r>
            <a:r>
              <a:rPr lang="fr-FR" dirty="0">
                <a:solidFill>
                  <a:srgbClr val="0000FF"/>
                </a:solidFill>
                <a:sym typeface="Symbol" pitchFamily="18" charset="2"/>
              </a:rPr>
              <a:t></a:t>
            </a:r>
            <a:r>
              <a:rPr lang="el-GR" dirty="0">
                <a:solidFill>
                  <a:srgbClr val="0000FF"/>
                </a:solidFill>
                <a:cs typeface="Arial" pitchFamily="34" charset="0"/>
                <a:sym typeface="Symbol" pitchFamily="18" charset="2"/>
              </a:rPr>
              <a:t>μ</a:t>
            </a:r>
            <a:r>
              <a:rPr lang="fr-FR" b="1" baseline="30000" dirty="0">
                <a:solidFill>
                  <a:srgbClr val="0000FF"/>
                </a:solidFill>
                <a:cs typeface="Arial" pitchFamily="34" charset="0"/>
                <a:sym typeface="Symbol" pitchFamily="18" charset="2"/>
              </a:rPr>
              <a:t>+</a:t>
            </a:r>
            <a:r>
              <a:rPr lang="el-GR" dirty="0">
                <a:solidFill>
                  <a:srgbClr val="0000FF"/>
                </a:solidFill>
                <a:cs typeface="Arial" pitchFamily="34" charset="0"/>
                <a:sym typeface="Symbol" pitchFamily="18" charset="2"/>
              </a:rPr>
              <a:t>μ</a:t>
            </a:r>
            <a:r>
              <a:rPr lang="fr-FR" b="1" baseline="30000" dirty="0">
                <a:solidFill>
                  <a:srgbClr val="0000FF"/>
                </a:solidFill>
                <a:cs typeface="Arial" pitchFamily="34" charset="0"/>
                <a:sym typeface="Symbol" pitchFamily="18" charset="2"/>
              </a:rPr>
              <a:t>-</a:t>
            </a:r>
            <a:r>
              <a:rPr lang="fr-FR" dirty="0">
                <a:solidFill>
                  <a:srgbClr val="0000FF"/>
                </a:solidFill>
                <a:cs typeface="Arial" pitchFamily="34" charset="0"/>
                <a:sym typeface="Symbol" pitchFamily="18" charset="2"/>
              </a:rPr>
              <a:t>)</a:t>
            </a:r>
            <a:r>
              <a:rPr lang="en-US" dirty="0">
                <a:solidFill>
                  <a:srgbClr val="0000FF"/>
                </a:solidFill>
                <a:cs typeface="Arial" pitchFamily="34" charset="0"/>
                <a:sym typeface="Symbol" pitchFamily="18" charset="2"/>
              </a:rPr>
              <a:t>= </a:t>
            </a:r>
            <a:r>
              <a:rPr lang="en-US" dirty="0" smtClean="0">
                <a:solidFill>
                  <a:srgbClr val="0000FF"/>
                </a:solidFill>
                <a:cs typeface="Arial" pitchFamily="34" charset="0"/>
                <a:sym typeface="Symbol" pitchFamily="18" charset="2"/>
              </a:rPr>
              <a:t>(1.07 ± 0.10)x10</a:t>
            </a:r>
            <a:r>
              <a:rPr lang="en-US" b="1" baseline="30000" dirty="0" smtClean="0">
                <a:solidFill>
                  <a:srgbClr val="0000FF"/>
                </a:solidFill>
                <a:cs typeface="Arial" pitchFamily="34" charset="0"/>
                <a:sym typeface="Symbol" pitchFamily="18" charset="2"/>
              </a:rPr>
              <a:t>-10</a:t>
            </a:r>
            <a:r>
              <a:rPr lang="en-US" b="1" baseline="30000" dirty="0" smtClean="0">
                <a:cs typeface="Arial" pitchFamily="34" charset="0"/>
                <a:sym typeface="Symbol" pitchFamily="18" charset="2"/>
              </a:rPr>
              <a:t>  </a:t>
            </a:r>
            <a:endParaRPr lang="en-US" i="1" dirty="0">
              <a:cs typeface="Arial" pitchFamily="34" charset="0"/>
              <a:sym typeface="Symbol" pitchFamily="18" charset="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1070" y="1313142"/>
            <a:ext cx="2381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Standardmodell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5" name="Rectangle 22"/>
          <p:cNvSpPr>
            <a:spLocks noChangeArrowheads="1"/>
          </p:cNvSpPr>
          <p:nvPr/>
        </p:nvSpPr>
        <p:spPr bwMode="auto">
          <a:xfrm>
            <a:off x="4572000" y="1201510"/>
            <a:ext cx="4147740" cy="3033995"/>
          </a:xfrm>
          <a:prstGeom prst="rect">
            <a:avLst/>
          </a:prstGeom>
          <a:noFill/>
          <a:ln w="2222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/>
          </a:p>
        </p:txBody>
      </p:sp>
      <p:sp>
        <p:nvSpPr>
          <p:cNvPr id="36" name="Rectangle 35"/>
          <p:cNvSpPr/>
          <p:nvPr/>
        </p:nvSpPr>
        <p:spPr bwMode="auto">
          <a:xfrm>
            <a:off x="6598723" y="1700775"/>
            <a:ext cx="806505" cy="15362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pic>
        <p:nvPicPr>
          <p:cNvPr id="34" name="Picture 33" descr="bmumu_smbox"/>
          <p:cNvPicPr>
            <a:picLocks noChangeAspect="1" noChangeArrowheads="1"/>
          </p:cNvPicPr>
          <p:nvPr/>
        </p:nvPicPr>
        <p:blipFill>
          <a:blip r:embed="rId5" cstate="print"/>
          <a:srcRect t="10811" b="17297"/>
          <a:stretch>
            <a:fillRect/>
          </a:stretch>
        </p:blipFill>
        <p:spPr bwMode="auto">
          <a:xfrm>
            <a:off x="424260" y="1685228"/>
            <a:ext cx="3648475" cy="1003094"/>
          </a:xfrm>
          <a:prstGeom prst="rect">
            <a:avLst/>
          </a:prstGeom>
          <a:noFill/>
        </p:spPr>
      </p:pic>
      <p:pic>
        <p:nvPicPr>
          <p:cNvPr id="66560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92360" y="5838187"/>
            <a:ext cx="2761943" cy="464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Box 43"/>
          <p:cNvSpPr txBox="1"/>
          <p:nvPr/>
        </p:nvSpPr>
        <p:spPr>
          <a:xfrm>
            <a:off x="4802429" y="4669533"/>
            <a:ext cx="3648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Correction due to finite 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</a:t>
            </a:r>
            <a:r>
              <a:rPr lang="en-US" baseline="-25000" dirty="0" smtClean="0">
                <a:solidFill>
                  <a:srgbClr val="0000FF"/>
                </a:solidFill>
                <a:sym typeface="Symbol"/>
              </a:rPr>
              <a:t>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5" name="Text Box 12"/>
          <p:cNvSpPr txBox="1">
            <a:spLocks noChangeArrowheads="1"/>
          </p:cNvSpPr>
          <p:nvPr/>
        </p:nvSpPr>
        <p:spPr bwMode="auto">
          <a:xfrm>
            <a:off x="4725619" y="5053583"/>
            <a:ext cx="3763691" cy="4108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ct val="20000"/>
              </a:spcBef>
            </a:pPr>
            <a:r>
              <a:rPr lang="fr-FR" dirty="0" smtClean="0">
                <a:solidFill>
                  <a:srgbClr val="0000FF"/>
                </a:solidFill>
              </a:rPr>
              <a:t> </a:t>
            </a:r>
            <a:r>
              <a:rPr lang="fr-FR" dirty="0">
                <a:solidFill>
                  <a:srgbClr val="0000FF"/>
                </a:solidFill>
              </a:rPr>
              <a:t>BR(B</a:t>
            </a:r>
            <a:r>
              <a:rPr lang="fr-FR" baseline="-25000" dirty="0">
                <a:solidFill>
                  <a:srgbClr val="0000FF"/>
                </a:solidFill>
              </a:rPr>
              <a:t>s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>
                <a:solidFill>
                  <a:srgbClr val="0000FF"/>
                </a:solidFill>
                <a:sym typeface="Symbol" pitchFamily="18" charset="2"/>
              </a:rPr>
              <a:t></a:t>
            </a:r>
            <a:r>
              <a:rPr lang="el-GR" dirty="0">
                <a:solidFill>
                  <a:srgbClr val="0000FF"/>
                </a:solidFill>
                <a:cs typeface="Arial" pitchFamily="34" charset="0"/>
                <a:sym typeface="Symbol" pitchFamily="18" charset="2"/>
              </a:rPr>
              <a:t>μ</a:t>
            </a:r>
            <a:r>
              <a:rPr lang="fr-FR" b="1" baseline="30000" dirty="0">
                <a:solidFill>
                  <a:srgbClr val="0000FF"/>
                </a:solidFill>
                <a:cs typeface="Arial" pitchFamily="34" charset="0"/>
                <a:sym typeface="Symbol" pitchFamily="18" charset="2"/>
              </a:rPr>
              <a:t>+</a:t>
            </a:r>
            <a:r>
              <a:rPr lang="el-GR" dirty="0">
                <a:solidFill>
                  <a:srgbClr val="0000FF"/>
                </a:solidFill>
                <a:cs typeface="Arial" pitchFamily="34" charset="0"/>
                <a:sym typeface="Symbol" pitchFamily="18" charset="2"/>
              </a:rPr>
              <a:t>μ</a:t>
            </a:r>
            <a:r>
              <a:rPr lang="fr-FR" b="1" baseline="30000" dirty="0">
                <a:solidFill>
                  <a:srgbClr val="0000FF"/>
                </a:solidFill>
                <a:cs typeface="Arial" pitchFamily="34" charset="0"/>
                <a:sym typeface="Symbol" pitchFamily="18" charset="2"/>
              </a:rPr>
              <a:t>-</a:t>
            </a:r>
            <a:r>
              <a:rPr lang="fr-FR" dirty="0">
                <a:solidFill>
                  <a:srgbClr val="0000FF"/>
                </a:solidFill>
                <a:cs typeface="Arial" pitchFamily="34" charset="0"/>
                <a:sym typeface="Symbol" pitchFamily="18" charset="2"/>
              </a:rPr>
              <a:t>)</a:t>
            </a:r>
            <a:r>
              <a:rPr lang="en-US" dirty="0">
                <a:solidFill>
                  <a:srgbClr val="0000FF"/>
                </a:solidFill>
                <a:cs typeface="Arial" pitchFamily="34" charset="0"/>
                <a:sym typeface="Symbol" pitchFamily="18" charset="2"/>
              </a:rPr>
              <a:t>= (</a:t>
            </a:r>
            <a:r>
              <a:rPr lang="en-US" dirty="0" smtClean="0">
                <a:solidFill>
                  <a:srgbClr val="0000FF"/>
                </a:solidFill>
                <a:cs typeface="Arial" pitchFamily="34" charset="0"/>
                <a:sym typeface="Symbol" pitchFamily="18" charset="2"/>
              </a:rPr>
              <a:t>3.56 ± 0.18)x10</a:t>
            </a:r>
            <a:r>
              <a:rPr lang="en-US" b="1" baseline="30000" dirty="0" smtClean="0">
                <a:solidFill>
                  <a:srgbClr val="0000FF"/>
                </a:solidFill>
                <a:cs typeface="Arial" pitchFamily="34" charset="0"/>
                <a:sym typeface="Symbol" pitchFamily="18" charset="2"/>
              </a:rPr>
              <a:t>-9</a:t>
            </a:r>
            <a:r>
              <a:rPr lang="en-US" b="1" baseline="30000" dirty="0" smtClean="0">
                <a:cs typeface="Arial" pitchFamily="34" charset="0"/>
                <a:sym typeface="Symbol" pitchFamily="18" charset="2"/>
              </a:rPr>
              <a:t>  </a:t>
            </a:r>
            <a:endParaRPr lang="en-US" i="1" dirty="0">
              <a:cs typeface="Arial" pitchFamily="34" charset="0"/>
              <a:sym typeface="Symbol" pitchFamily="18" charset="2"/>
            </a:endParaRPr>
          </a:p>
        </p:txBody>
      </p:sp>
      <p:sp>
        <p:nvSpPr>
          <p:cNvPr id="46" name="Right Arrow 45"/>
          <p:cNvSpPr/>
          <p:nvPr/>
        </p:nvSpPr>
        <p:spPr bwMode="auto">
          <a:xfrm>
            <a:off x="4379975" y="5157225"/>
            <a:ext cx="307240" cy="153620"/>
          </a:xfrm>
          <a:prstGeom prst="rightArrow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pic>
        <p:nvPicPr>
          <p:cNvPr id="66560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81305" y="5502871"/>
            <a:ext cx="3415980" cy="33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Rectangle 46"/>
          <p:cNvSpPr/>
          <p:nvPr/>
        </p:nvSpPr>
        <p:spPr>
          <a:xfrm>
            <a:off x="4725619" y="3473959"/>
            <a:ext cx="38789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dirty="0" smtClean="0">
                <a:solidFill>
                  <a:srgbClr val="FF0000"/>
                </a:solidFill>
              </a:rPr>
              <a:t>Sensitive </a:t>
            </a:r>
            <a:r>
              <a:rPr lang="de-DE" dirty="0" err="1" smtClean="0">
                <a:solidFill>
                  <a:srgbClr val="FF0000"/>
                </a:solidFill>
              </a:rPr>
              <a:t>to</a:t>
            </a:r>
            <a:r>
              <a:rPr lang="de-DE" dirty="0" smtClean="0">
                <a:solidFill>
                  <a:srgbClr val="FF0000"/>
                </a:solidFill>
              </a:rPr>
              <a:t> additional </a:t>
            </a:r>
            <a:r>
              <a:rPr lang="en-US" dirty="0" smtClean="0">
                <a:solidFill>
                  <a:srgbClr val="FF0000"/>
                </a:solidFill>
              </a:rPr>
              <a:t>scalar and pseudo-scalar contributions 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39475" y="4327033"/>
            <a:ext cx="3302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rgbClr val="0000FF"/>
                </a:solidFill>
              </a:rPr>
              <a:t>Helicity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  <a:r>
              <a:rPr lang="de-DE" dirty="0" err="1" smtClean="0">
                <a:solidFill>
                  <a:srgbClr val="0000FF"/>
                </a:solidFill>
              </a:rPr>
              <a:t>suppressed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 of B</a:t>
            </a:r>
            <a:r>
              <a:rPr lang="en-US" baseline="-25000" dirty="0" smtClean="0"/>
              <a:t>s</a:t>
            </a:r>
            <a:r>
              <a:rPr lang="en-US" dirty="0" smtClean="0">
                <a:sym typeface="Symbol"/>
              </a:rPr>
              <a:t>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DA104-E1E2-497D-AD90-D044612ED985}" type="slidenum">
              <a:rPr lang="de-DE" smtClean="0"/>
              <a:pPr/>
              <a:t>39</a:t>
            </a:fld>
            <a:endParaRPr lang="de-DE"/>
          </a:p>
        </p:txBody>
      </p:sp>
      <p:pic>
        <p:nvPicPr>
          <p:cNvPr id="8509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10" y="1086295"/>
            <a:ext cx="4559050" cy="3247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9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355130"/>
            <a:ext cx="4327423" cy="265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9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1070" y="4446810"/>
            <a:ext cx="5799155" cy="902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459725" y="2430470"/>
            <a:ext cx="729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4.0</a:t>
            </a:r>
            <a:r>
              <a:rPr lang="en-US" sz="2000" dirty="0" smtClean="0">
                <a:solidFill>
                  <a:srgbClr val="FF0000"/>
                </a:solidFill>
                <a:sym typeface="Symbol"/>
              </a:rPr>
              <a:t>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  <p:pic>
        <p:nvPicPr>
          <p:cNvPr id="850949" name="Picture 5"/>
          <p:cNvPicPr>
            <a:picLocks noChangeAspect="1" noChangeArrowheads="1"/>
          </p:cNvPicPr>
          <p:nvPr/>
        </p:nvPicPr>
        <p:blipFill>
          <a:blip r:embed="rId6" cstate="print"/>
          <a:srcRect t="56985"/>
          <a:stretch>
            <a:fillRect/>
          </a:stretch>
        </p:blipFill>
        <p:spPr bwMode="auto">
          <a:xfrm>
            <a:off x="385855" y="5810110"/>
            <a:ext cx="5634220" cy="647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653220" y="870583"/>
            <a:ext cx="2726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>
                <a:solidFill>
                  <a:srgbClr val="0000FF"/>
                </a:solidFill>
              </a:rPr>
              <a:t>PRL 111 (2013) 101805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30655" y="4903108"/>
            <a:ext cx="2265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&lt; 7.4</a:t>
            </a:r>
            <a:r>
              <a:rPr lang="en-US" dirty="0" smtClean="0">
                <a:sym typeface="Symbol"/>
              </a:rPr>
              <a:t>10</a:t>
            </a:r>
            <a:r>
              <a:rPr lang="en-US" baseline="30000" dirty="0" smtClean="0">
                <a:sym typeface="Symbol"/>
              </a:rPr>
              <a:t>-10</a:t>
            </a:r>
            <a:r>
              <a:rPr lang="en-US" dirty="0" smtClean="0">
                <a:sym typeface="Symbol"/>
              </a:rPr>
              <a:t> @ 95 CL</a:t>
            </a:r>
            <a:endParaRPr lang="en-US" dirty="0" smtClean="0"/>
          </a:p>
        </p:txBody>
      </p:sp>
      <p:sp>
        <p:nvSpPr>
          <p:cNvPr id="15" name="Rectangle 14"/>
          <p:cNvSpPr/>
          <p:nvPr/>
        </p:nvSpPr>
        <p:spPr bwMode="auto">
          <a:xfrm>
            <a:off x="424260" y="4427530"/>
            <a:ext cx="8410695" cy="921720"/>
          </a:xfrm>
          <a:prstGeom prst="rect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21"/>
          <p:cNvGrpSpPr/>
          <p:nvPr/>
        </p:nvGrpSpPr>
        <p:grpSpPr>
          <a:xfrm>
            <a:off x="5288348" y="932675"/>
            <a:ext cx="3162557" cy="3131030"/>
            <a:chOff x="5288348" y="932675"/>
            <a:chExt cx="3162557" cy="3131030"/>
          </a:xfrm>
        </p:grpSpPr>
        <p:grpSp>
          <p:nvGrpSpPr>
            <p:cNvPr id="5" name="Group 15"/>
            <p:cNvGrpSpPr/>
            <p:nvPr/>
          </p:nvGrpSpPr>
          <p:grpSpPr>
            <a:xfrm>
              <a:off x="5288348" y="932675"/>
              <a:ext cx="3162557" cy="3131030"/>
              <a:chOff x="4379975" y="989260"/>
              <a:chExt cx="2970532" cy="2862195"/>
            </a:xfrm>
          </p:grpSpPr>
          <p:pic>
            <p:nvPicPr>
              <p:cNvPr id="17" name="Picture 3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379975" y="1124700"/>
                <a:ext cx="2956861" cy="27267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" name="Rectangle 17"/>
              <p:cNvSpPr/>
              <p:nvPr/>
            </p:nvSpPr>
            <p:spPr bwMode="auto">
              <a:xfrm rot="3077461">
                <a:off x="6956789" y="1135257"/>
                <a:ext cx="539716" cy="247721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879240" y="1355130"/>
                <a:ext cx="84491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CMS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185010" y="2276850"/>
                <a:ext cx="69129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FF0000"/>
                    </a:solidFill>
                  </a:rPr>
                  <a:t>4.3</a:t>
                </a:r>
                <a:r>
                  <a:rPr lang="en-US" sz="2000" dirty="0" smtClean="0">
                    <a:solidFill>
                      <a:srgbClr val="FF0000"/>
                    </a:solidFill>
                    <a:sym typeface="Symbol"/>
                  </a:rPr>
                  <a:t></a:t>
                </a:r>
                <a:endParaRPr lang="en-US" sz="2000" dirty="0" smtClean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850951" name="Picture 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5400000">
              <a:off x="7453172" y="432613"/>
              <a:ext cx="228600" cy="1228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TextBox 23"/>
          <p:cNvSpPr txBox="1"/>
          <p:nvPr/>
        </p:nvSpPr>
        <p:spPr>
          <a:xfrm>
            <a:off x="1307575" y="2598808"/>
            <a:ext cx="729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2.0</a:t>
            </a:r>
            <a:r>
              <a:rPr lang="en-US" dirty="0" smtClean="0">
                <a:solidFill>
                  <a:srgbClr val="00B050"/>
                </a:solidFill>
                <a:sym typeface="Symbol"/>
              </a:rPr>
              <a:t></a:t>
            </a:r>
            <a:endParaRPr lang="en-US" dirty="0" smtClean="0">
              <a:solidFill>
                <a:srgbClr val="00B05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00960" y="3236975"/>
            <a:ext cx="729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2.0</a:t>
            </a:r>
            <a:r>
              <a:rPr lang="en-US" dirty="0" smtClean="0">
                <a:solidFill>
                  <a:srgbClr val="7030A0"/>
                </a:solidFill>
                <a:sym typeface="Symbol"/>
              </a:rPr>
              <a:t></a:t>
            </a:r>
            <a:endParaRPr lang="en-US" dirty="0" smtClean="0">
              <a:solidFill>
                <a:srgbClr val="7030A0"/>
              </a:solidFill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462665" y="5694895"/>
            <a:ext cx="7373760" cy="883315"/>
          </a:xfrm>
          <a:prstGeom prst="rect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301695" y="6117350"/>
            <a:ext cx="2189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CMS + </a:t>
            </a:r>
            <a:r>
              <a:rPr lang="en-US" sz="2000" dirty="0" err="1" smtClean="0">
                <a:solidFill>
                  <a:srgbClr val="0000FF"/>
                </a:solidFill>
              </a:rPr>
              <a:t>LHCb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86480" y="5733300"/>
            <a:ext cx="2419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significance &gt; 5.0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992985" y="4849448"/>
            <a:ext cx="61448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-10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495190" y="6078408"/>
            <a:ext cx="61448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-10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“New Physics” in FCNC processes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DA104-E1E2-497D-AD90-D044612ED985}" type="slidenum">
              <a:rPr lang="de-DE" smtClean="0"/>
              <a:pPr/>
              <a:t>4</a:t>
            </a:fld>
            <a:endParaRPr lang="de-DE"/>
          </a:p>
        </p:txBody>
      </p:sp>
      <p:grpSp>
        <p:nvGrpSpPr>
          <p:cNvPr id="4" name="Group 6"/>
          <p:cNvGrpSpPr/>
          <p:nvPr/>
        </p:nvGrpSpPr>
        <p:grpSpPr>
          <a:xfrm>
            <a:off x="1024521" y="3093115"/>
            <a:ext cx="2514600" cy="1219200"/>
            <a:chOff x="3886200" y="1676400"/>
            <a:chExt cx="2933700" cy="1485900"/>
          </a:xfrm>
        </p:grpSpPr>
        <p:cxnSp>
          <p:nvCxnSpPr>
            <p:cNvPr id="5" name="Straight Arrow Connector 4"/>
            <p:cNvCxnSpPr/>
            <p:nvPr/>
          </p:nvCxnSpPr>
          <p:spPr bwMode="auto">
            <a:xfrm>
              <a:off x="4191000" y="2476500"/>
              <a:ext cx="8382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  <p:cxnSp>
          <p:nvCxnSpPr>
            <p:cNvPr id="6" name="Straight Arrow Connector 5"/>
            <p:cNvCxnSpPr/>
            <p:nvPr/>
          </p:nvCxnSpPr>
          <p:spPr bwMode="auto">
            <a:xfrm>
              <a:off x="4953000" y="2476500"/>
              <a:ext cx="14097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  <p:cxnSp>
          <p:nvCxnSpPr>
            <p:cNvPr id="7" name="Straight Arrow Connector 6"/>
            <p:cNvCxnSpPr/>
            <p:nvPr/>
          </p:nvCxnSpPr>
          <p:spPr bwMode="auto">
            <a:xfrm>
              <a:off x="6324600" y="2476500"/>
              <a:ext cx="4953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  <p:sp>
          <p:nvSpPr>
            <p:cNvPr id="8" name="Arc 7"/>
            <p:cNvSpPr/>
            <p:nvPr/>
          </p:nvSpPr>
          <p:spPr bwMode="auto">
            <a:xfrm>
              <a:off x="4572000" y="1676400"/>
              <a:ext cx="1524000" cy="1485900"/>
            </a:xfrm>
            <a:prstGeom prst="arc">
              <a:avLst>
                <a:gd name="adj1" fmla="val 10643443"/>
                <a:gd name="adj2" fmla="val 254186"/>
              </a:avLst>
            </a:prstGeom>
            <a:noFill/>
            <a:ln w="28575" cap="flat" cmpd="sng" algn="ctr">
              <a:solidFill>
                <a:srgbClr val="FF33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 bwMode="auto">
            <a:xfrm>
              <a:off x="3886200" y="2476500"/>
              <a:ext cx="4953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</p:grpSp>
      <p:graphicFrame>
        <p:nvGraphicFramePr>
          <p:cNvPr id="10" name="Object 3"/>
          <p:cNvGraphicFramePr>
            <a:graphicFrameLocks noChangeAspect="1"/>
          </p:cNvGraphicFramePr>
          <p:nvPr/>
        </p:nvGraphicFramePr>
        <p:xfrm>
          <a:off x="2382915" y="4581150"/>
          <a:ext cx="3063875" cy="1028700"/>
        </p:xfrm>
        <a:graphic>
          <a:graphicData uri="http://schemas.openxmlformats.org/presentationml/2006/ole">
            <p:oleObj spid="_x0000_s181250" name="Equation" r:id="rId3" imgW="1587240" imgH="533160" progId="Equation.3">
              <p:embed/>
            </p:oleObj>
          </a:graphicData>
        </a:graphic>
      </p:graphicFrame>
      <p:grpSp>
        <p:nvGrpSpPr>
          <p:cNvPr id="11" name="Group 20"/>
          <p:cNvGrpSpPr/>
          <p:nvPr/>
        </p:nvGrpSpPr>
        <p:grpSpPr>
          <a:xfrm>
            <a:off x="5505400" y="3083355"/>
            <a:ext cx="2514600" cy="1181100"/>
            <a:chOff x="3886200" y="1676400"/>
            <a:chExt cx="2933700" cy="1485900"/>
          </a:xfrm>
        </p:grpSpPr>
        <p:cxnSp>
          <p:nvCxnSpPr>
            <p:cNvPr id="12" name="Straight Arrow Connector 11"/>
            <p:cNvCxnSpPr/>
            <p:nvPr/>
          </p:nvCxnSpPr>
          <p:spPr bwMode="auto">
            <a:xfrm>
              <a:off x="4191000" y="2476500"/>
              <a:ext cx="8382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  <p:cxnSp>
          <p:nvCxnSpPr>
            <p:cNvPr id="13" name="Straight Arrow Connector 12"/>
            <p:cNvCxnSpPr/>
            <p:nvPr/>
          </p:nvCxnSpPr>
          <p:spPr bwMode="auto">
            <a:xfrm>
              <a:off x="4953000" y="2476500"/>
              <a:ext cx="14097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  <p:cxnSp>
          <p:nvCxnSpPr>
            <p:cNvPr id="14" name="Straight Arrow Connector 13"/>
            <p:cNvCxnSpPr/>
            <p:nvPr/>
          </p:nvCxnSpPr>
          <p:spPr bwMode="auto">
            <a:xfrm>
              <a:off x="6324600" y="2476500"/>
              <a:ext cx="4953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  <p:sp>
          <p:nvSpPr>
            <p:cNvPr id="15" name="Arc 14"/>
            <p:cNvSpPr/>
            <p:nvPr/>
          </p:nvSpPr>
          <p:spPr bwMode="auto">
            <a:xfrm>
              <a:off x="4572000" y="1676400"/>
              <a:ext cx="1524000" cy="1485900"/>
            </a:xfrm>
            <a:prstGeom prst="arc">
              <a:avLst>
                <a:gd name="adj1" fmla="val 10643443"/>
                <a:gd name="adj2" fmla="val 254186"/>
              </a:avLst>
            </a:prstGeom>
            <a:noFill/>
            <a:ln w="28575" cap="flat" cmpd="sng" algn="ctr">
              <a:solidFill>
                <a:srgbClr val="FF33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>
              <a:off x="3886200" y="2476500"/>
              <a:ext cx="4953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</p:grpSp>
      <p:sp>
        <p:nvSpPr>
          <p:cNvPr id="17" name="TextBox 16"/>
          <p:cNvSpPr txBox="1"/>
          <p:nvPr/>
        </p:nvSpPr>
        <p:spPr>
          <a:xfrm>
            <a:off x="1016286" y="3359976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97486" y="3359976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92586" y="3366908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u, c, 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77365" y="3359976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00900" y="3359976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34100" y="3371644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X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72200" y="2723944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Y</a:t>
            </a:r>
            <a:endParaRPr lang="en-US" dirty="0">
              <a:solidFill>
                <a:srgbClr val="0000FF"/>
              </a:solidFill>
            </a:endParaRPr>
          </a:p>
        </p:txBody>
      </p:sp>
      <p:grpSp>
        <p:nvGrpSpPr>
          <p:cNvPr id="24" name="Group 38"/>
          <p:cNvGrpSpPr/>
          <p:nvPr/>
        </p:nvGrpSpPr>
        <p:grpSpPr>
          <a:xfrm>
            <a:off x="749585" y="1607469"/>
            <a:ext cx="2819401" cy="839788"/>
            <a:chOff x="838200" y="1636712"/>
            <a:chExt cx="2819401" cy="839788"/>
          </a:xfrm>
        </p:grpSpPr>
        <p:grpSp>
          <p:nvGrpSpPr>
            <p:cNvPr id="25" name="Group 11"/>
            <p:cNvGrpSpPr/>
            <p:nvPr/>
          </p:nvGrpSpPr>
          <p:grpSpPr>
            <a:xfrm>
              <a:off x="838200" y="2474912"/>
              <a:ext cx="2819400" cy="1588"/>
              <a:chOff x="838200" y="2286000"/>
              <a:chExt cx="2819400" cy="1588"/>
            </a:xfrm>
          </p:grpSpPr>
          <p:cxnSp>
            <p:nvCxnSpPr>
              <p:cNvPr id="32" name="Straight Arrow Connector 31"/>
              <p:cNvCxnSpPr/>
              <p:nvPr/>
            </p:nvCxnSpPr>
            <p:spPr bwMode="auto">
              <a:xfrm>
                <a:off x="838200" y="2286000"/>
                <a:ext cx="838200" cy="1588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33" name="Straight Arrow Connector 32"/>
              <p:cNvCxnSpPr/>
              <p:nvPr/>
            </p:nvCxnSpPr>
            <p:spPr bwMode="auto">
              <a:xfrm>
                <a:off x="1600200" y="2286000"/>
                <a:ext cx="1409700" cy="1588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34" name="Straight Arrow Connector 33"/>
              <p:cNvCxnSpPr/>
              <p:nvPr/>
            </p:nvCxnSpPr>
            <p:spPr bwMode="auto">
              <a:xfrm>
                <a:off x="2971800" y="2286000"/>
                <a:ext cx="685800" cy="1588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lg" len="med"/>
              </a:ln>
              <a:effectLst/>
            </p:spPr>
          </p:cxnSp>
        </p:grpSp>
        <p:grpSp>
          <p:nvGrpSpPr>
            <p:cNvPr id="26" name="Group 15"/>
            <p:cNvGrpSpPr/>
            <p:nvPr/>
          </p:nvGrpSpPr>
          <p:grpSpPr>
            <a:xfrm rot="10800000">
              <a:off x="838201" y="1636712"/>
              <a:ext cx="2819400" cy="1588"/>
              <a:chOff x="838200" y="2286000"/>
              <a:chExt cx="2819400" cy="1588"/>
            </a:xfrm>
          </p:grpSpPr>
          <p:cxnSp>
            <p:nvCxnSpPr>
              <p:cNvPr id="29" name="Straight Arrow Connector 28"/>
              <p:cNvCxnSpPr/>
              <p:nvPr/>
            </p:nvCxnSpPr>
            <p:spPr bwMode="auto">
              <a:xfrm>
                <a:off x="838200" y="2286000"/>
                <a:ext cx="838200" cy="1588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30" name="Straight Arrow Connector 29"/>
              <p:cNvCxnSpPr/>
              <p:nvPr/>
            </p:nvCxnSpPr>
            <p:spPr bwMode="auto">
              <a:xfrm>
                <a:off x="1600200" y="2286000"/>
                <a:ext cx="1409700" cy="1588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31" name="Straight Arrow Connector 30"/>
              <p:cNvCxnSpPr/>
              <p:nvPr/>
            </p:nvCxnSpPr>
            <p:spPr bwMode="auto">
              <a:xfrm>
                <a:off x="2971800" y="2286000"/>
                <a:ext cx="685800" cy="1588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lg" len="med"/>
              </a:ln>
              <a:effectLst/>
            </p:spPr>
          </p:cxnSp>
        </p:grpSp>
        <p:cxnSp>
          <p:nvCxnSpPr>
            <p:cNvPr id="27" name="Straight Connector 26"/>
            <p:cNvCxnSpPr/>
            <p:nvPr/>
          </p:nvCxnSpPr>
          <p:spPr bwMode="auto">
            <a:xfrm rot="5400000">
              <a:off x="1371600" y="2057400"/>
              <a:ext cx="8382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33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 rot="5400000">
              <a:off x="2286000" y="2057400"/>
              <a:ext cx="8382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33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5" name="TextBox 34"/>
          <p:cNvSpPr txBox="1"/>
          <p:nvPr/>
        </p:nvSpPr>
        <p:spPr>
          <a:xfrm>
            <a:off x="901985" y="2130789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883185" y="2130789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q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778285" y="2066257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u, c, 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01985" y="1609057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q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 bwMode="auto">
          <a:xfrm>
            <a:off x="978185" y="1723357"/>
            <a:ext cx="1524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2845085" y="1620725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 bwMode="auto">
          <a:xfrm>
            <a:off x="2921285" y="1685257"/>
            <a:ext cx="1524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1702085" y="1620725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43" name="Group 70"/>
          <p:cNvGrpSpPr/>
          <p:nvPr/>
        </p:nvGrpSpPr>
        <p:grpSpPr>
          <a:xfrm>
            <a:off x="5352999" y="1585721"/>
            <a:ext cx="2819401" cy="839788"/>
            <a:chOff x="838200" y="1636712"/>
            <a:chExt cx="2819401" cy="839788"/>
          </a:xfrm>
        </p:grpSpPr>
        <p:grpSp>
          <p:nvGrpSpPr>
            <p:cNvPr id="44" name="Group 11"/>
            <p:cNvGrpSpPr/>
            <p:nvPr/>
          </p:nvGrpSpPr>
          <p:grpSpPr>
            <a:xfrm>
              <a:off x="838200" y="2474912"/>
              <a:ext cx="2819400" cy="1588"/>
              <a:chOff x="838200" y="2286000"/>
              <a:chExt cx="2819400" cy="1588"/>
            </a:xfrm>
          </p:grpSpPr>
          <p:cxnSp>
            <p:nvCxnSpPr>
              <p:cNvPr id="51" name="Straight Arrow Connector 50"/>
              <p:cNvCxnSpPr/>
              <p:nvPr/>
            </p:nvCxnSpPr>
            <p:spPr bwMode="auto">
              <a:xfrm>
                <a:off x="838200" y="2286000"/>
                <a:ext cx="838200" cy="1588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52" name="Straight Arrow Connector 51"/>
              <p:cNvCxnSpPr/>
              <p:nvPr/>
            </p:nvCxnSpPr>
            <p:spPr bwMode="auto">
              <a:xfrm>
                <a:off x="1600200" y="2286000"/>
                <a:ext cx="1409700" cy="1588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53" name="Straight Arrow Connector 52"/>
              <p:cNvCxnSpPr/>
              <p:nvPr/>
            </p:nvCxnSpPr>
            <p:spPr bwMode="auto">
              <a:xfrm>
                <a:off x="2971800" y="2286000"/>
                <a:ext cx="685800" cy="1588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lg" len="med"/>
              </a:ln>
              <a:effectLst/>
            </p:spPr>
          </p:cxnSp>
        </p:grpSp>
        <p:grpSp>
          <p:nvGrpSpPr>
            <p:cNvPr id="45" name="Group 15"/>
            <p:cNvGrpSpPr/>
            <p:nvPr/>
          </p:nvGrpSpPr>
          <p:grpSpPr>
            <a:xfrm rot="10800000">
              <a:off x="838201" y="1636712"/>
              <a:ext cx="2819400" cy="1588"/>
              <a:chOff x="838200" y="2286000"/>
              <a:chExt cx="2819400" cy="1588"/>
            </a:xfrm>
          </p:grpSpPr>
          <p:cxnSp>
            <p:nvCxnSpPr>
              <p:cNvPr id="48" name="Straight Arrow Connector 47"/>
              <p:cNvCxnSpPr/>
              <p:nvPr/>
            </p:nvCxnSpPr>
            <p:spPr bwMode="auto">
              <a:xfrm>
                <a:off x="838200" y="2286000"/>
                <a:ext cx="838200" cy="1588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49" name="Straight Arrow Connector 48"/>
              <p:cNvCxnSpPr/>
              <p:nvPr/>
            </p:nvCxnSpPr>
            <p:spPr bwMode="auto">
              <a:xfrm>
                <a:off x="1600200" y="2286000"/>
                <a:ext cx="1409700" cy="1588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50" name="Straight Arrow Connector 49"/>
              <p:cNvCxnSpPr/>
              <p:nvPr/>
            </p:nvCxnSpPr>
            <p:spPr bwMode="auto">
              <a:xfrm>
                <a:off x="2971800" y="2286000"/>
                <a:ext cx="685800" cy="1588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lg" len="med"/>
              </a:ln>
              <a:effectLst/>
            </p:spPr>
          </p:cxnSp>
        </p:grpSp>
        <p:cxnSp>
          <p:nvCxnSpPr>
            <p:cNvPr id="46" name="Straight Connector 45"/>
            <p:cNvCxnSpPr/>
            <p:nvPr/>
          </p:nvCxnSpPr>
          <p:spPr bwMode="auto">
            <a:xfrm rot="5400000">
              <a:off x="1371600" y="2057400"/>
              <a:ext cx="8382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33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 rot="5400000">
              <a:off x="2286000" y="2057400"/>
              <a:ext cx="8382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33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4" name="TextBox 53"/>
          <p:cNvSpPr txBox="1"/>
          <p:nvPr/>
        </p:nvSpPr>
        <p:spPr>
          <a:xfrm>
            <a:off x="5477364" y="2109041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486599" y="2109041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q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572199" y="2044509"/>
            <a:ext cx="419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000FF"/>
                </a:solidFill>
              </a:rPr>
              <a:t>X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477364" y="1587309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q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58" name="Straight Connector 57"/>
          <p:cNvCxnSpPr/>
          <p:nvPr/>
        </p:nvCxnSpPr>
        <p:spPr bwMode="auto">
          <a:xfrm>
            <a:off x="5553564" y="1701609"/>
            <a:ext cx="1524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9" name="TextBox 58"/>
          <p:cNvSpPr txBox="1"/>
          <p:nvPr/>
        </p:nvSpPr>
        <p:spPr>
          <a:xfrm>
            <a:off x="7448499" y="1598977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60" name="Straight Connector 59"/>
          <p:cNvCxnSpPr/>
          <p:nvPr/>
        </p:nvCxnSpPr>
        <p:spPr bwMode="auto">
          <a:xfrm>
            <a:off x="7524699" y="1663509"/>
            <a:ext cx="1524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1" name="TextBox 60"/>
          <p:cNvSpPr txBox="1"/>
          <p:nvPr/>
        </p:nvSpPr>
        <p:spPr>
          <a:xfrm>
            <a:off x="6305499" y="1598977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172205" y="1787889"/>
            <a:ext cx="57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00FF"/>
                </a:solidFill>
              </a:rPr>
              <a:t>+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172205" y="3093276"/>
            <a:ext cx="57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00FF"/>
                </a:solidFill>
              </a:rPr>
              <a:t>+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64" name="Freeform 26"/>
          <p:cNvSpPr>
            <a:spLocks/>
          </p:cNvSpPr>
          <p:nvPr/>
        </p:nvSpPr>
        <p:spPr bwMode="auto">
          <a:xfrm rot="20687053">
            <a:off x="2466137" y="2870266"/>
            <a:ext cx="932331" cy="140170"/>
          </a:xfrm>
          <a:custGeom>
            <a:avLst/>
            <a:gdLst>
              <a:gd name="T0" fmla="*/ 0 w 8284684"/>
              <a:gd name="T1" fmla="*/ 193500 h 940106"/>
              <a:gd name="T2" fmla="*/ 168866 w 8284684"/>
              <a:gd name="T3" fmla="*/ 2714 h 940106"/>
              <a:gd name="T4" fmla="*/ 339766 w 8284684"/>
              <a:gd name="T5" fmla="*/ 195827 h 940106"/>
              <a:gd name="T6" fmla="*/ 512702 w 8284684"/>
              <a:gd name="T7" fmla="*/ 2714 h 940106"/>
              <a:gd name="T8" fmla="*/ 679533 w 8284684"/>
              <a:gd name="T9" fmla="*/ 198153 h 940106"/>
              <a:gd name="T10" fmla="*/ 850434 w 8284684"/>
              <a:gd name="T11" fmla="*/ 2714 h 940106"/>
              <a:gd name="T12" fmla="*/ 1019300 w 8284684"/>
              <a:gd name="T13" fmla="*/ 198153 h 940106"/>
              <a:gd name="T14" fmla="*/ 1192235 w 8284684"/>
              <a:gd name="T15" fmla="*/ 388 h 940106"/>
              <a:gd name="T16" fmla="*/ 1363135 w 8284684"/>
              <a:gd name="T17" fmla="*/ 195827 h 940106"/>
              <a:gd name="T18" fmla="*/ 1529967 w 8284684"/>
              <a:gd name="T19" fmla="*/ 388 h 94010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8284684" h="940106">
                <a:moveTo>
                  <a:pt x="0" y="916236"/>
                </a:moveTo>
                <a:cubicBezTo>
                  <a:pt x="303882" y="463626"/>
                  <a:pt x="607764" y="11017"/>
                  <a:pt x="914400" y="12853"/>
                </a:cubicBezTo>
                <a:cubicBezTo>
                  <a:pt x="1221036" y="14689"/>
                  <a:pt x="1529508" y="927253"/>
                  <a:pt x="1839816" y="927253"/>
                </a:cubicBezTo>
                <a:cubicBezTo>
                  <a:pt x="2150124" y="927253"/>
                  <a:pt x="2469614" y="11017"/>
                  <a:pt x="2776250" y="12853"/>
                </a:cubicBezTo>
                <a:cubicBezTo>
                  <a:pt x="3082886" y="14689"/>
                  <a:pt x="3374833" y="938270"/>
                  <a:pt x="3679633" y="938270"/>
                </a:cubicBezTo>
                <a:cubicBezTo>
                  <a:pt x="3984433" y="938270"/>
                  <a:pt x="4298414" y="12853"/>
                  <a:pt x="4605050" y="12853"/>
                </a:cubicBezTo>
                <a:cubicBezTo>
                  <a:pt x="4911686" y="12853"/>
                  <a:pt x="5210978" y="940106"/>
                  <a:pt x="5519450" y="938270"/>
                </a:cubicBezTo>
                <a:cubicBezTo>
                  <a:pt x="5827922" y="936434"/>
                  <a:pt x="6145576" y="3672"/>
                  <a:pt x="6455884" y="1836"/>
                </a:cubicBezTo>
                <a:cubicBezTo>
                  <a:pt x="6766192" y="0"/>
                  <a:pt x="7076501" y="927253"/>
                  <a:pt x="7381301" y="927253"/>
                </a:cubicBezTo>
                <a:cubicBezTo>
                  <a:pt x="7686101" y="927253"/>
                  <a:pt x="7985392" y="464544"/>
                  <a:pt x="8284684" y="1836"/>
                </a:cubicBez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5" name="Freeform 26"/>
          <p:cNvSpPr>
            <a:spLocks/>
          </p:cNvSpPr>
          <p:nvPr/>
        </p:nvSpPr>
        <p:spPr bwMode="auto">
          <a:xfrm rot="20687053">
            <a:off x="6955253" y="2870267"/>
            <a:ext cx="932331" cy="140170"/>
          </a:xfrm>
          <a:custGeom>
            <a:avLst/>
            <a:gdLst>
              <a:gd name="T0" fmla="*/ 0 w 8284684"/>
              <a:gd name="T1" fmla="*/ 193500 h 940106"/>
              <a:gd name="T2" fmla="*/ 168866 w 8284684"/>
              <a:gd name="T3" fmla="*/ 2714 h 940106"/>
              <a:gd name="T4" fmla="*/ 339766 w 8284684"/>
              <a:gd name="T5" fmla="*/ 195827 h 940106"/>
              <a:gd name="T6" fmla="*/ 512702 w 8284684"/>
              <a:gd name="T7" fmla="*/ 2714 h 940106"/>
              <a:gd name="T8" fmla="*/ 679533 w 8284684"/>
              <a:gd name="T9" fmla="*/ 198153 h 940106"/>
              <a:gd name="T10" fmla="*/ 850434 w 8284684"/>
              <a:gd name="T11" fmla="*/ 2714 h 940106"/>
              <a:gd name="T12" fmla="*/ 1019300 w 8284684"/>
              <a:gd name="T13" fmla="*/ 198153 h 940106"/>
              <a:gd name="T14" fmla="*/ 1192235 w 8284684"/>
              <a:gd name="T15" fmla="*/ 388 h 940106"/>
              <a:gd name="T16" fmla="*/ 1363135 w 8284684"/>
              <a:gd name="T17" fmla="*/ 195827 h 940106"/>
              <a:gd name="T18" fmla="*/ 1529967 w 8284684"/>
              <a:gd name="T19" fmla="*/ 388 h 94010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8284684" h="940106">
                <a:moveTo>
                  <a:pt x="0" y="916236"/>
                </a:moveTo>
                <a:cubicBezTo>
                  <a:pt x="303882" y="463626"/>
                  <a:pt x="607764" y="11017"/>
                  <a:pt x="914400" y="12853"/>
                </a:cubicBezTo>
                <a:cubicBezTo>
                  <a:pt x="1221036" y="14689"/>
                  <a:pt x="1529508" y="927253"/>
                  <a:pt x="1839816" y="927253"/>
                </a:cubicBezTo>
                <a:cubicBezTo>
                  <a:pt x="2150124" y="927253"/>
                  <a:pt x="2469614" y="11017"/>
                  <a:pt x="2776250" y="12853"/>
                </a:cubicBezTo>
                <a:cubicBezTo>
                  <a:pt x="3082886" y="14689"/>
                  <a:pt x="3374833" y="938270"/>
                  <a:pt x="3679633" y="938270"/>
                </a:cubicBezTo>
                <a:cubicBezTo>
                  <a:pt x="3984433" y="938270"/>
                  <a:pt x="4298414" y="12853"/>
                  <a:pt x="4605050" y="12853"/>
                </a:cubicBezTo>
                <a:cubicBezTo>
                  <a:pt x="4911686" y="12853"/>
                  <a:pt x="5210978" y="940106"/>
                  <a:pt x="5519450" y="938270"/>
                </a:cubicBezTo>
                <a:cubicBezTo>
                  <a:pt x="5827922" y="936434"/>
                  <a:pt x="6145576" y="3672"/>
                  <a:pt x="6455884" y="1836"/>
                </a:cubicBezTo>
                <a:cubicBezTo>
                  <a:pt x="6766192" y="0"/>
                  <a:pt x="7076501" y="927253"/>
                  <a:pt x="7381301" y="927253"/>
                </a:cubicBezTo>
                <a:cubicBezTo>
                  <a:pt x="7686101" y="927253"/>
                  <a:pt x="7985392" y="464544"/>
                  <a:pt x="8284684" y="1836"/>
                </a:cubicBez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1517685" y="2795569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4648810" y="4696365"/>
            <a:ext cx="576064" cy="864096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755576" y="894270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>
                <a:solidFill>
                  <a:srgbClr val="0000FF"/>
                </a:solidFill>
              </a:rPr>
              <a:t>Standard Model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580112" y="926208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>
                <a:solidFill>
                  <a:srgbClr val="FF0000"/>
                </a:solidFill>
              </a:rPr>
              <a:t>„New </a:t>
            </a:r>
            <a:r>
              <a:rPr lang="de-DE" sz="2000" dirty="0" err="1" smtClean="0">
                <a:solidFill>
                  <a:srgbClr val="FF0000"/>
                </a:solidFill>
              </a:rPr>
              <a:t>Physics</a:t>
            </a:r>
            <a:r>
              <a:rPr lang="de-DE" sz="2000" dirty="0" smtClean="0">
                <a:solidFill>
                  <a:srgbClr val="FF0000"/>
                </a:solidFill>
              </a:rPr>
              <a:t>“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169987" name="Object 3"/>
          <p:cNvGraphicFramePr>
            <a:graphicFrameLocks noChangeAspect="1"/>
          </p:cNvGraphicFramePr>
          <p:nvPr/>
        </p:nvGraphicFramePr>
        <p:xfrm>
          <a:off x="3033400" y="4011605"/>
          <a:ext cx="2498725" cy="415925"/>
        </p:xfrm>
        <a:graphic>
          <a:graphicData uri="http://schemas.openxmlformats.org/presentationml/2006/ole">
            <p:oleObj spid="_x0000_s181251" name="Formel" r:id="rId4" imgW="1295280" imgH="215640" progId="Equation.3">
              <p:embed/>
            </p:oleObj>
          </a:graphicData>
        </a:graphic>
      </p:graphicFrame>
      <p:sp>
        <p:nvSpPr>
          <p:cNvPr id="72" name="Rectangle 71"/>
          <p:cNvSpPr/>
          <p:nvPr/>
        </p:nvSpPr>
        <p:spPr>
          <a:xfrm>
            <a:off x="155425" y="5848515"/>
            <a:ext cx="8833150" cy="723275"/>
          </a:xfrm>
          <a:prstGeom prst="rect">
            <a:avLst/>
          </a:prstGeom>
          <a:ln w="1905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0000FF"/>
                </a:solidFill>
              </a:rPr>
              <a:t>No  (O(1)) effects seen in B decays:  limits for </a:t>
            </a:r>
            <a:r>
              <a:rPr lang="en-US" dirty="0" smtClean="0">
                <a:solidFill>
                  <a:srgbClr val="FF0000"/>
                </a:solidFill>
              </a:rPr>
              <a:t>New Physics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FF0000"/>
                </a:solidFill>
                <a:sym typeface="Symbol"/>
              </a:rPr>
              <a:t> High rate experiments to increase the sensitivity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b="1" dirty="0" err="1" smtClean="0">
                <a:solidFill>
                  <a:srgbClr val="FF0000"/>
                </a:solidFill>
              </a:rPr>
              <a:t>LHCb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069795" y="4809970"/>
            <a:ext cx="2419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Limits:</a:t>
            </a:r>
          </a:p>
          <a:p>
            <a:r>
              <a:rPr lang="en-US" dirty="0" smtClean="0"/>
              <a:t>O(100 </a:t>
            </a:r>
            <a:r>
              <a:rPr lang="en-US" dirty="0" err="1" smtClean="0"/>
              <a:t>TeV</a:t>
            </a:r>
            <a:r>
              <a:rPr lang="en-US" dirty="0" smtClean="0"/>
              <a:t>) for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NP</a:t>
            </a:r>
            <a:r>
              <a:rPr lang="en-US" dirty="0" smtClean="0"/>
              <a:t>=1</a:t>
            </a:r>
          </a:p>
        </p:txBody>
      </p:sp>
      <p:sp>
        <p:nvSpPr>
          <p:cNvPr id="75" name="Rectangle 74"/>
          <p:cNvSpPr/>
          <p:nvPr/>
        </p:nvSpPr>
        <p:spPr bwMode="auto">
          <a:xfrm>
            <a:off x="6031390" y="4773175"/>
            <a:ext cx="2457920" cy="729695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 for </a:t>
            </a:r>
            <a:r>
              <a:rPr lang="en-US" i="1" dirty="0" smtClean="0"/>
              <a:t>New Physics</a:t>
            </a:r>
            <a:endParaRPr lang="en-US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DA104-E1E2-497D-AD90-D044612ED985}" type="slidenum">
              <a:rPr lang="de-DE" smtClean="0"/>
              <a:pPr/>
              <a:t>40</a:t>
            </a:fld>
            <a:endParaRPr lang="de-DE"/>
          </a:p>
        </p:txBody>
      </p:sp>
      <p:pic>
        <p:nvPicPr>
          <p:cNvPr id="8529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7145" y="1316725"/>
            <a:ext cx="7018870" cy="4473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800" y="-9525"/>
            <a:ext cx="8526370" cy="711200"/>
          </a:xfrm>
        </p:spPr>
        <p:txBody>
          <a:bodyPr/>
          <a:lstStyle/>
          <a:p>
            <a:r>
              <a:rPr lang="en-US" sz="2800" dirty="0" smtClean="0"/>
              <a:t>Search for Lepton-Flavor Violation in B decays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DA104-E1E2-497D-AD90-D044612ED985}" type="slidenum">
              <a:rPr lang="de-DE" smtClean="0"/>
              <a:pPr/>
              <a:t>41</a:t>
            </a:fld>
            <a:endParaRPr lang="de-DE"/>
          </a:p>
        </p:txBody>
      </p:sp>
      <p:sp>
        <p:nvSpPr>
          <p:cNvPr id="5" name="TextBox 4"/>
          <p:cNvSpPr txBox="1"/>
          <p:nvPr/>
        </p:nvSpPr>
        <p:spPr>
          <a:xfrm>
            <a:off x="232235" y="1086295"/>
            <a:ext cx="5031055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4950" indent="-234950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Lepton Flavor Violation forbidden in SM</a:t>
            </a:r>
          </a:p>
          <a:p>
            <a:pPr marL="234950" indent="-234950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Possible LFV extensions of SM:</a:t>
            </a:r>
          </a:p>
          <a:p>
            <a:pPr lvl="1" indent="-176213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SUSY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1600" dirty="0" smtClean="0">
                <a:solidFill>
                  <a:srgbClr val="0000FF"/>
                </a:solidFill>
              </a:rPr>
              <a:t>[Diaz et al., 2005]</a:t>
            </a:r>
          </a:p>
          <a:p>
            <a:pPr lvl="1" indent="-176213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Heavy singlet Dirac neutrino </a:t>
            </a:r>
            <a:r>
              <a:rPr lang="en-US" sz="1600" dirty="0" smtClean="0">
                <a:solidFill>
                  <a:srgbClr val="0000FF"/>
                </a:solidFill>
              </a:rPr>
              <a:t>[</a:t>
            </a:r>
            <a:r>
              <a:rPr lang="en-US" sz="1600" dirty="0" err="1" smtClean="0">
                <a:solidFill>
                  <a:srgbClr val="0000FF"/>
                </a:solidFill>
              </a:rPr>
              <a:t>Ilakovac</a:t>
            </a:r>
            <a:r>
              <a:rPr lang="en-US" sz="1600" dirty="0" smtClean="0">
                <a:solidFill>
                  <a:srgbClr val="0000FF"/>
                </a:solidFill>
              </a:rPr>
              <a:t>, 2000]</a:t>
            </a:r>
          </a:p>
          <a:p>
            <a:pPr lvl="1" indent="-176213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FF0000"/>
                </a:solidFill>
              </a:rPr>
              <a:t>Pati</a:t>
            </a:r>
            <a:r>
              <a:rPr lang="en-US" dirty="0" smtClean="0">
                <a:solidFill>
                  <a:srgbClr val="FF0000"/>
                </a:solidFill>
              </a:rPr>
              <a:t>-Salam </a:t>
            </a:r>
            <a:r>
              <a:rPr lang="en-US" dirty="0" err="1" smtClean="0">
                <a:solidFill>
                  <a:srgbClr val="FF0000"/>
                </a:solidFill>
              </a:rPr>
              <a:t>lepto</a:t>
            </a:r>
            <a:r>
              <a:rPr lang="en-US" dirty="0" smtClean="0">
                <a:solidFill>
                  <a:srgbClr val="FF0000"/>
                </a:solidFill>
              </a:rPr>
              <a:t>-quarks </a:t>
            </a:r>
            <a:r>
              <a:rPr lang="en-US" sz="1600" dirty="0" smtClean="0">
                <a:solidFill>
                  <a:srgbClr val="0000FF"/>
                </a:solidFill>
              </a:rPr>
              <a:t>[</a:t>
            </a:r>
            <a:r>
              <a:rPr lang="en-US" sz="1600" dirty="0" err="1" smtClean="0">
                <a:solidFill>
                  <a:srgbClr val="0000FF"/>
                </a:solidFill>
              </a:rPr>
              <a:t>Pati</a:t>
            </a:r>
            <a:r>
              <a:rPr lang="en-US" sz="1600" dirty="0" smtClean="0">
                <a:solidFill>
                  <a:srgbClr val="0000FF"/>
                </a:solidFill>
              </a:rPr>
              <a:t> &amp; Salam, 1974]</a:t>
            </a: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12349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0960" y="1316725"/>
            <a:ext cx="2797910" cy="1742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ight Arrow 8"/>
          <p:cNvSpPr/>
          <p:nvPr/>
        </p:nvSpPr>
        <p:spPr bwMode="auto">
          <a:xfrm>
            <a:off x="5301695" y="2699305"/>
            <a:ext cx="422455" cy="192025"/>
          </a:xfrm>
          <a:prstGeom prst="rightArrow">
            <a:avLst/>
          </a:prstGeom>
          <a:solidFill>
            <a:srgbClr val="0000FF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878105" y="1085490"/>
            <a:ext cx="1803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B</a:t>
            </a:r>
            <a:r>
              <a:rPr lang="en-US" sz="2400" baseline="-25000" dirty="0" smtClean="0">
                <a:solidFill>
                  <a:srgbClr val="0000FF"/>
                </a:solidFill>
              </a:rPr>
              <a:t>s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sym typeface="Symbol"/>
              </a:rPr>
              <a:t> e</a:t>
            </a:r>
            <a:endParaRPr lang="en-US" sz="2400" dirty="0" smtClean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0641" y="3482123"/>
            <a:ext cx="5453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LHCb</a:t>
            </a:r>
            <a:r>
              <a:rPr lang="en-US" dirty="0" smtClean="0">
                <a:solidFill>
                  <a:srgbClr val="0000FF"/>
                </a:solidFill>
              </a:rPr>
              <a:t> search  for </a:t>
            </a:r>
            <a:r>
              <a:rPr lang="en-US" dirty="0" err="1" smtClean="0">
                <a:solidFill>
                  <a:srgbClr val="0000FF"/>
                </a:solidFill>
              </a:rPr>
              <a:t>B</a:t>
            </a:r>
            <a:r>
              <a:rPr lang="en-US" baseline="-25000" dirty="0" err="1" smtClean="0">
                <a:solidFill>
                  <a:srgbClr val="0000FF"/>
                </a:solidFill>
              </a:rPr>
              <a:t>d,s</a:t>
            </a:r>
            <a:r>
              <a:rPr lang="en-US" dirty="0" err="1" smtClean="0">
                <a:solidFill>
                  <a:srgbClr val="0000FF"/>
                </a:solidFill>
                <a:sym typeface="Symbol"/>
              </a:rPr>
              <a:t>e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</a:t>
            </a:r>
            <a:r>
              <a:rPr lang="en-US" dirty="0" smtClean="0">
                <a:solidFill>
                  <a:srgbClr val="0000FF"/>
                </a:solidFill>
              </a:rPr>
              <a:t> follows </a:t>
            </a:r>
            <a:r>
              <a:rPr lang="en-US" dirty="0" err="1" smtClean="0">
                <a:solidFill>
                  <a:srgbClr val="0000FF"/>
                </a:solidFill>
              </a:rPr>
              <a:t>B</a:t>
            </a:r>
            <a:r>
              <a:rPr lang="en-US" baseline="-25000" dirty="0" err="1" smtClean="0">
                <a:solidFill>
                  <a:srgbClr val="0000FF"/>
                </a:solidFill>
              </a:rPr>
              <a:t>d,s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 search</a:t>
            </a:r>
            <a:endParaRPr lang="en-US" dirty="0" smtClean="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802430" y="6270970"/>
            <a:ext cx="1420985" cy="23043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34948" name="Picture 4"/>
          <p:cNvPicPr>
            <a:picLocks noChangeAspect="1" noChangeArrowheads="1"/>
          </p:cNvPicPr>
          <p:nvPr/>
        </p:nvPicPr>
        <p:blipFill>
          <a:blip r:embed="rId3" cstate="print"/>
          <a:srcRect t="33951"/>
          <a:stretch>
            <a:fillRect/>
          </a:stretch>
        </p:blipFill>
        <p:spPr bwMode="auto">
          <a:xfrm>
            <a:off x="293445" y="4081885"/>
            <a:ext cx="3587265" cy="691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 bwMode="auto">
          <a:xfrm>
            <a:off x="232235" y="3467405"/>
            <a:ext cx="8564315" cy="3187615"/>
          </a:xfrm>
          <a:prstGeom prst="rect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880710" y="4120290"/>
            <a:ext cx="13825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@ 95% CL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44400" y="2008015"/>
            <a:ext cx="9601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Spin-1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232235" y="1009485"/>
            <a:ext cx="8602720" cy="2265895"/>
          </a:xfrm>
          <a:prstGeom prst="rect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/>
          <a:srcRect l="15907" t="77071" r="25228"/>
          <a:stretch>
            <a:fillRect/>
          </a:stretch>
        </p:blipFill>
        <p:spPr bwMode="auto">
          <a:xfrm>
            <a:off x="424260" y="5073324"/>
            <a:ext cx="4647005" cy="91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/>
          <a:srcRect l="1416" t="2815" r="50464" b="28471"/>
          <a:stretch>
            <a:fillRect/>
          </a:stretch>
        </p:blipFill>
        <p:spPr bwMode="auto">
          <a:xfrm>
            <a:off x="5489049" y="4273910"/>
            <a:ext cx="3153881" cy="2265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3957520" y="5042010"/>
            <a:ext cx="134417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CDF 2009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62713" y="6155755"/>
            <a:ext cx="43781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Illustrates the power of indirect searches.</a:t>
            </a:r>
            <a:endParaRPr lang="en-US" dirty="0"/>
          </a:p>
        </p:txBody>
      </p:sp>
      <p:sp>
        <p:nvSpPr>
          <p:cNvPr id="25" name="Down Arrow 24"/>
          <p:cNvSpPr/>
          <p:nvPr/>
        </p:nvSpPr>
        <p:spPr bwMode="auto">
          <a:xfrm>
            <a:off x="1192359" y="4773175"/>
            <a:ext cx="192025" cy="422455"/>
          </a:xfrm>
          <a:prstGeom prst="downArrow">
            <a:avLst/>
          </a:prstGeom>
          <a:solidFill>
            <a:srgbClr val="0000FF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069795" y="3582620"/>
            <a:ext cx="23879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i="1" dirty="0" smtClean="0">
                <a:solidFill>
                  <a:srgbClr val="0000FF"/>
                </a:solidFill>
              </a:rPr>
              <a:t>LHCb-PAPER-2013-030</a:t>
            </a:r>
          </a:p>
          <a:p>
            <a:pPr algn="r"/>
            <a:r>
              <a:rPr lang="en-US" sz="1600" i="1" dirty="0" smtClean="0">
                <a:solidFill>
                  <a:srgbClr val="0000FF"/>
                </a:solidFill>
              </a:rPr>
              <a:t>arXiv:1307.4889</a:t>
            </a:r>
            <a:endParaRPr lang="en-US" sz="1600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the End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DA104-E1E2-497D-AD90-D044612ED985}" type="slidenum">
              <a:rPr lang="de-DE" smtClean="0"/>
              <a:pPr/>
              <a:t>42</a:t>
            </a:fld>
            <a:endParaRPr lang="de-DE"/>
          </a:p>
        </p:txBody>
      </p:sp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6574" y="625435"/>
            <a:ext cx="3135621" cy="3341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7880" y="1524657"/>
            <a:ext cx="626001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  <a:sym typeface="Symbol"/>
              </a:rPr>
              <a:t>High-precision heavy flavor physics is an         excellent tool to search for effects </a:t>
            </a:r>
            <a:r>
              <a:rPr lang="en-US" sz="2000" i="1" dirty="0" smtClean="0">
                <a:solidFill>
                  <a:srgbClr val="0000FF"/>
                </a:solidFill>
                <a:sym typeface="Symbol"/>
              </a:rPr>
              <a:t>of New             Physics</a:t>
            </a:r>
            <a:r>
              <a:rPr lang="en-US" sz="2000" dirty="0" smtClean="0">
                <a:solidFill>
                  <a:srgbClr val="0000FF"/>
                </a:solidFill>
                <a:sym typeface="Symbol"/>
              </a:rPr>
              <a:t> beyond the </a:t>
            </a:r>
            <a:r>
              <a:rPr lang="en-US" sz="2000" dirty="0" err="1" smtClean="0">
                <a:solidFill>
                  <a:srgbClr val="0000FF"/>
                </a:solidFill>
                <a:sym typeface="Symbol"/>
              </a:rPr>
              <a:t>TeV</a:t>
            </a:r>
            <a:r>
              <a:rPr lang="en-US" sz="2000" dirty="0" smtClean="0">
                <a:solidFill>
                  <a:srgbClr val="0000FF"/>
                </a:solidFill>
                <a:sym typeface="Symbol"/>
              </a:rPr>
              <a:t> scale. </a:t>
            </a:r>
          </a:p>
          <a:p>
            <a:pPr marL="225425" indent="-225425"/>
            <a:endParaRPr lang="en-US" sz="2000" dirty="0" smtClean="0">
              <a:solidFill>
                <a:srgbClr val="0000FF"/>
              </a:solidFill>
            </a:endParaRPr>
          </a:p>
          <a:p>
            <a:pPr marL="225425" indent="-225425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With </a:t>
            </a:r>
            <a:r>
              <a:rPr lang="en-US" sz="2000" dirty="0" err="1" smtClean="0">
                <a:solidFill>
                  <a:srgbClr val="0000FF"/>
                </a:solidFill>
              </a:rPr>
              <a:t>LHCb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a new era of precision                                           B &amp; D physics</a:t>
            </a:r>
            <a:r>
              <a:rPr lang="en-US" sz="2000" dirty="0" smtClean="0">
                <a:solidFill>
                  <a:srgbClr val="0000FF"/>
                </a:solidFill>
              </a:rPr>
              <a:t> has started </a:t>
            </a:r>
          </a:p>
          <a:p>
            <a:pPr marL="225425" indent="-225425">
              <a:buFont typeface="Arial" pitchFamily="34" charset="0"/>
              <a:buChar char="•"/>
            </a:pPr>
            <a:endParaRPr lang="en-US" sz="2000" dirty="0" smtClean="0">
              <a:solidFill>
                <a:srgbClr val="0000FF"/>
              </a:solidFill>
            </a:endParaRPr>
          </a:p>
          <a:p>
            <a:pPr marL="225425" indent="-225425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So far we have not observed any significant difference from the Standard Model. </a:t>
            </a:r>
          </a:p>
          <a:p>
            <a:pPr marL="225425" indent="-225425">
              <a:buFont typeface="Arial" pitchFamily="34" charset="0"/>
              <a:buChar char="•"/>
            </a:pPr>
            <a:endParaRPr lang="en-US" sz="2000" dirty="0" smtClean="0">
              <a:solidFill>
                <a:srgbClr val="0000FF"/>
              </a:solidFill>
            </a:endParaRPr>
          </a:p>
          <a:p>
            <a:pPr marL="225425" indent="-225425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In the coming years </a:t>
            </a:r>
            <a:r>
              <a:rPr lang="en-US" sz="2000" dirty="0" err="1" smtClean="0">
                <a:solidFill>
                  <a:srgbClr val="0000FF"/>
                </a:solidFill>
              </a:rPr>
              <a:t>LHCb</a:t>
            </a:r>
            <a:r>
              <a:rPr lang="en-US" sz="2000" dirty="0" smtClean="0">
                <a:solidFill>
                  <a:srgbClr val="0000FF"/>
                </a:solidFill>
              </a:rPr>
              <a:t> (w/ upgrade in 2018)         &amp;  BELLE II will significantly reduce the room for New Physics (e.g. from O(15%) to O(2%) in </a:t>
            </a:r>
            <a:r>
              <a:rPr lang="en-US" sz="2000" dirty="0" err="1" smtClean="0">
                <a:solidFill>
                  <a:srgbClr val="0000FF"/>
                </a:solidFill>
              </a:rPr>
              <a:t>B</a:t>
            </a:r>
            <a:r>
              <a:rPr lang="en-US" sz="2000" baseline="-25000" dirty="0" err="1" smtClean="0">
                <a:solidFill>
                  <a:srgbClr val="0000FF"/>
                </a:solidFill>
              </a:rPr>
              <a:t>d,s</a:t>
            </a:r>
            <a:r>
              <a:rPr lang="en-US" sz="2000" dirty="0" smtClean="0">
                <a:solidFill>
                  <a:srgbClr val="0000FF"/>
                </a:solidFill>
              </a:rPr>
              <a:t> mixing ). </a:t>
            </a:r>
          </a:p>
          <a:p>
            <a:pPr marL="225425" indent="-225425">
              <a:buFont typeface="Arial" pitchFamily="34" charset="0"/>
              <a:buChar char="•"/>
            </a:pPr>
            <a:endParaRPr lang="en-US" sz="2000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DA104-E1E2-497D-AD90-D044612ED985}" type="slidenum">
              <a:rPr lang="de-DE" smtClean="0"/>
              <a:pPr/>
              <a:t>43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Freeform 26"/>
          <p:cNvSpPr>
            <a:spLocks/>
          </p:cNvSpPr>
          <p:nvPr/>
        </p:nvSpPr>
        <p:spPr bwMode="auto">
          <a:xfrm rot="-912947">
            <a:off x="1304220" y="3527715"/>
            <a:ext cx="1528763" cy="198438"/>
          </a:xfrm>
          <a:custGeom>
            <a:avLst/>
            <a:gdLst>
              <a:gd name="T0" fmla="*/ 0 w 8284684"/>
              <a:gd name="T1" fmla="*/ 1 h 940106"/>
              <a:gd name="T2" fmla="*/ 0 w 8284684"/>
              <a:gd name="T3" fmla="*/ 0 h 940106"/>
              <a:gd name="T4" fmla="*/ 0 w 8284684"/>
              <a:gd name="T5" fmla="*/ 1 h 940106"/>
              <a:gd name="T6" fmla="*/ 1 w 8284684"/>
              <a:gd name="T7" fmla="*/ 0 h 940106"/>
              <a:gd name="T8" fmla="*/ 1 w 8284684"/>
              <a:gd name="T9" fmla="*/ 1 h 940106"/>
              <a:gd name="T10" fmla="*/ 1 w 8284684"/>
              <a:gd name="T11" fmla="*/ 0 h 940106"/>
              <a:gd name="T12" fmla="*/ 1 w 8284684"/>
              <a:gd name="T13" fmla="*/ 1 h 940106"/>
              <a:gd name="T14" fmla="*/ 2 w 8284684"/>
              <a:gd name="T15" fmla="*/ 0 h 940106"/>
              <a:gd name="T16" fmla="*/ 2 w 8284684"/>
              <a:gd name="T17" fmla="*/ 1 h 940106"/>
              <a:gd name="T18" fmla="*/ 2 w 8284684"/>
              <a:gd name="T19" fmla="*/ 0 h 94010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284684"/>
              <a:gd name="T31" fmla="*/ 0 h 940106"/>
              <a:gd name="T32" fmla="*/ 8284684 w 8284684"/>
              <a:gd name="T33" fmla="*/ 940106 h 94010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284684" h="940106">
                <a:moveTo>
                  <a:pt x="0" y="916236"/>
                </a:moveTo>
                <a:cubicBezTo>
                  <a:pt x="303882" y="463626"/>
                  <a:pt x="607764" y="11017"/>
                  <a:pt x="914400" y="12853"/>
                </a:cubicBezTo>
                <a:cubicBezTo>
                  <a:pt x="1221036" y="14689"/>
                  <a:pt x="1529508" y="927253"/>
                  <a:pt x="1839816" y="927253"/>
                </a:cubicBezTo>
                <a:cubicBezTo>
                  <a:pt x="2150124" y="927253"/>
                  <a:pt x="2469614" y="11017"/>
                  <a:pt x="2776250" y="12853"/>
                </a:cubicBezTo>
                <a:cubicBezTo>
                  <a:pt x="3082886" y="14689"/>
                  <a:pt x="3374833" y="938270"/>
                  <a:pt x="3679633" y="938270"/>
                </a:cubicBezTo>
                <a:cubicBezTo>
                  <a:pt x="3984433" y="938270"/>
                  <a:pt x="4298414" y="12853"/>
                  <a:pt x="4605050" y="12853"/>
                </a:cubicBezTo>
                <a:cubicBezTo>
                  <a:pt x="4911686" y="12853"/>
                  <a:pt x="5210978" y="940106"/>
                  <a:pt x="5519450" y="938270"/>
                </a:cubicBezTo>
                <a:cubicBezTo>
                  <a:pt x="5827922" y="936434"/>
                  <a:pt x="6145576" y="3672"/>
                  <a:pt x="6455884" y="1836"/>
                </a:cubicBezTo>
                <a:cubicBezTo>
                  <a:pt x="6766192" y="0"/>
                  <a:pt x="7076501" y="927253"/>
                  <a:pt x="7381301" y="927253"/>
                </a:cubicBezTo>
                <a:cubicBezTo>
                  <a:pt x="7686101" y="927253"/>
                  <a:pt x="7985392" y="464544"/>
                  <a:pt x="8284684" y="1836"/>
                </a:cubicBez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79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</a:t>
            </a:r>
            <a:r>
              <a:rPr lang="en-US" baseline="-25000" dirty="0" smtClean="0"/>
              <a:t>s</a:t>
            </a:r>
            <a:r>
              <a:rPr lang="en-US" dirty="0" smtClean="0"/>
              <a:t> Mixing Measurement</a:t>
            </a:r>
          </a:p>
        </p:txBody>
      </p:sp>
      <p:sp>
        <p:nvSpPr>
          <p:cNvPr id="33797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12441-9ABB-42E0-9021-203DAC62BDEC}" type="slidenum">
              <a:rPr lang="de-DE" smtClean="0"/>
              <a:pPr/>
              <a:t>44</a:t>
            </a:fld>
            <a:endParaRPr lang="de-DE" smtClean="0"/>
          </a:p>
        </p:txBody>
      </p:sp>
      <p:sp>
        <p:nvSpPr>
          <p:cNvPr id="33798" name="TextBox 4"/>
          <p:cNvSpPr txBox="1">
            <a:spLocks noChangeArrowheads="1"/>
          </p:cNvSpPr>
          <p:nvPr/>
        </p:nvSpPr>
        <p:spPr bwMode="auto">
          <a:xfrm>
            <a:off x="5914320" y="2391065"/>
            <a:ext cx="20193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B</a:t>
            </a:r>
            <a:r>
              <a:rPr lang="en-US" sz="2400" baseline="-25000"/>
              <a:t>s </a:t>
            </a:r>
            <a:r>
              <a:rPr lang="en-US" sz="2400">
                <a:sym typeface="Symbol" pitchFamily="18" charset="2"/>
              </a:rPr>
              <a:t> D</a:t>
            </a:r>
            <a:r>
              <a:rPr lang="en-US" sz="2400" baseline="-25000">
                <a:sym typeface="Symbol" pitchFamily="18" charset="2"/>
              </a:rPr>
              <a:t>s</a:t>
            </a:r>
            <a:r>
              <a:rPr lang="en-US" sz="2400" baseline="30000">
                <a:sym typeface="Symbol" pitchFamily="18" charset="2"/>
              </a:rPr>
              <a:t>-</a:t>
            </a:r>
            <a:r>
              <a:rPr lang="en-US" sz="2400">
                <a:sym typeface="Symbol" pitchFamily="18" charset="2"/>
              </a:rPr>
              <a:t> </a:t>
            </a:r>
            <a:r>
              <a:rPr lang="en-US" sz="2400" baseline="30000">
                <a:sym typeface="Symbol" pitchFamily="18" charset="2"/>
              </a:rPr>
              <a:t>+</a:t>
            </a:r>
            <a:r>
              <a:rPr lang="en-US" sz="2400">
                <a:sym typeface="Symbol" pitchFamily="18" charset="2"/>
              </a:rPr>
              <a:t>  </a:t>
            </a:r>
          </a:p>
          <a:p>
            <a:r>
              <a:rPr lang="en-US" sz="2400"/>
              <a:t>B</a:t>
            </a:r>
            <a:r>
              <a:rPr lang="en-US" sz="2400" baseline="-25000"/>
              <a:t>s </a:t>
            </a:r>
            <a:r>
              <a:rPr lang="en-US" sz="2400">
                <a:sym typeface="Symbol" pitchFamily="18" charset="2"/>
              </a:rPr>
              <a:t> D</a:t>
            </a:r>
            <a:r>
              <a:rPr lang="en-US" sz="2400" baseline="-25000">
                <a:sym typeface="Symbol" pitchFamily="18" charset="2"/>
              </a:rPr>
              <a:t>s</a:t>
            </a:r>
            <a:r>
              <a:rPr lang="en-US" sz="2400" baseline="30000">
                <a:sym typeface="Symbol" pitchFamily="18" charset="2"/>
              </a:rPr>
              <a:t>+</a:t>
            </a:r>
            <a:r>
              <a:rPr lang="en-US" sz="2400">
                <a:sym typeface="Symbol" pitchFamily="18" charset="2"/>
              </a:rPr>
              <a:t> </a:t>
            </a:r>
            <a:r>
              <a:rPr lang="en-US" sz="2400" baseline="30000">
                <a:sym typeface="Symbol" pitchFamily="18" charset="2"/>
              </a:rPr>
              <a:t>-</a:t>
            </a:r>
            <a:r>
              <a:rPr lang="en-US" sz="2400">
                <a:sym typeface="Symbol" pitchFamily="18" charset="2"/>
              </a:rPr>
              <a:t> </a:t>
            </a:r>
            <a:endParaRPr lang="en-US" sz="2400"/>
          </a:p>
        </p:txBody>
      </p:sp>
      <p:cxnSp>
        <p:nvCxnSpPr>
          <p:cNvPr id="33799" name="Straight Connector 6"/>
          <p:cNvCxnSpPr>
            <a:cxnSpLocks noChangeShapeType="1"/>
          </p:cNvCxnSpPr>
          <p:nvPr/>
        </p:nvCxnSpPr>
        <p:spPr bwMode="auto">
          <a:xfrm>
            <a:off x="6038120" y="2843577"/>
            <a:ext cx="152400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3800" name="Straight Arrow Connector 7"/>
          <p:cNvCxnSpPr>
            <a:cxnSpLocks noChangeShapeType="1"/>
          </p:cNvCxnSpPr>
          <p:nvPr/>
        </p:nvCxnSpPr>
        <p:spPr bwMode="auto">
          <a:xfrm>
            <a:off x="2828220" y="3445165"/>
            <a:ext cx="2171700" cy="11430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/>
            <a:tailEnd type="arrow" w="med" len="med"/>
          </a:ln>
        </p:spPr>
      </p:cxnSp>
      <p:cxnSp>
        <p:nvCxnSpPr>
          <p:cNvPr id="33801" name="Straight Arrow Connector 9"/>
          <p:cNvCxnSpPr>
            <a:cxnSpLocks noChangeShapeType="1"/>
          </p:cNvCxnSpPr>
          <p:nvPr/>
        </p:nvCxnSpPr>
        <p:spPr bwMode="auto">
          <a:xfrm flipV="1">
            <a:off x="2790120" y="3140365"/>
            <a:ext cx="457200" cy="26670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/>
            <a:tailEnd type="arrow" w="med" len="med"/>
          </a:ln>
        </p:spPr>
      </p:cxnSp>
      <p:cxnSp>
        <p:nvCxnSpPr>
          <p:cNvPr id="33802" name="Straight Connector 13"/>
          <p:cNvCxnSpPr>
            <a:cxnSpLocks noChangeShapeType="1"/>
          </p:cNvCxnSpPr>
          <p:nvPr/>
        </p:nvCxnSpPr>
        <p:spPr bwMode="auto">
          <a:xfrm flipV="1">
            <a:off x="1418520" y="3445165"/>
            <a:ext cx="1333500" cy="381000"/>
          </a:xfrm>
          <a:prstGeom prst="line">
            <a:avLst/>
          </a:prstGeom>
          <a:noFill/>
          <a:ln w="25400" algn="ctr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33803" name="Straight Arrow Connector 15"/>
          <p:cNvCxnSpPr>
            <a:cxnSpLocks noChangeShapeType="1"/>
          </p:cNvCxnSpPr>
          <p:nvPr/>
        </p:nvCxnSpPr>
        <p:spPr bwMode="auto">
          <a:xfrm rot="5400000" flipH="1" flipV="1">
            <a:off x="3094920" y="2149765"/>
            <a:ext cx="1104900" cy="723900"/>
          </a:xfrm>
          <a:prstGeom prst="straightConnector1">
            <a:avLst/>
          </a:prstGeom>
          <a:noFill/>
          <a:ln w="19050" algn="ctr">
            <a:solidFill>
              <a:srgbClr val="0000FF"/>
            </a:solidFill>
            <a:round/>
            <a:headEnd/>
            <a:tailEnd type="arrow" w="med" len="med"/>
          </a:ln>
        </p:spPr>
      </p:cxnSp>
      <p:cxnSp>
        <p:nvCxnSpPr>
          <p:cNvPr id="33804" name="Straight Arrow Connector 17"/>
          <p:cNvCxnSpPr>
            <a:cxnSpLocks noChangeShapeType="1"/>
          </p:cNvCxnSpPr>
          <p:nvPr/>
        </p:nvCxnSpPr>
        <p:spPr bwMode="auto">
          <a:xfrm flipV="1">
            <a:off x="3247320" y="2340265"/>
            <a:ext cx="1104900" cy="800100"/>
          </a:xfrm>
          <a:prstGeom prst="straightConnector1">
            <a:avLst/>
          </a:prstGeom>
          <a:noFill/>
          <a:ln w="19050" algn="ctr">
            <a:solidFill>
              <a:srgbClr val="0000FF"/>
            </a:solidFill>
            <a:round/>
            <a:headEnd/>
            <a:tailEnd type="arrow" w="med" len="med"/>
          </a:ln>
        </p:spPr>
      </p:cxnSp>
      <p:sp>
        <p:nvSpPr>
          <p:cNvPr id="33805" name="TextBox 23"/>
          <p:cNvSpPr txBox="1">
            <a:spLocks noChangeArrowheads="1"/>
          </p:cNvSpPr>
          <p:nvPr/>
        </p:nvSpPr>
        <p:spPr bwMode="auto">
          <a:xfrm>
            <a:off x="1723320" y="2987965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B</a:t>
            </a:r>
            <a:r>
              <a:rPr lang="en-US" sz="2400" baseline="-25000">
                <a:solidFill>
                  <a:srgbClr val="FF0000"/>
                </a:solidFill>
              </a:rPr>
              <a:t>s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33806" name="TextBox 24"/>
          <p:cNvSpPr txBox="1">
            <a:spLocks noChangeArrowheads="1"/>
          </p:cNvSpPr>
          <p:nvPr/>
        </p:nvSpPr>
        <p:spPr bwMode="auto">
          <a:xfrm>
            <a:off x="885120" y="3483265"/>
            <a:ext cx="53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chemeClr val="tx1"/>
                </a:solidFill>
              </a:rPr>
              <a:t>PV</a:t>
            </a:r>
          </a:p>
        </p:txBody>
      </p:sp>
      <p:sp>
        <p:nvSpPr>
          <p:cNvPr id="33807" name="Oval 26"/>
          <p:cNvSpPr>
            <a:spLocks noChangeArrowheads="1"/>
          </p:cNvSpPr>
          <p:nvPr/>
        </p:nvSpPr>
        <p:spPr bwMode="auto">
          <a:xfrm>
            <a:off x="1266120" y="3749965"/>
            <a:ext cx="152400" cy="1524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808" name="Oval 27"/>
          <p:cNvSpPr>
            <a:spLocks noChangeArrowheads="1"/>
          </p:cNvSpPr>
          <p:nvPr/>
        </p:nvSpPr>
        <p:spPr bwMode="auto">
          <a:xfrm>
            <a:off x="2675820" y="3330865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809" name="TextBox 29"/>
          <p:cNvSpPr txBox="1">
            <a:spLocks noChangeArrowheads="1"/>
          </p:cNvSpPr>
          <p:nvPr/>
        </p:nvSpPr>
        <p:spPr bwMode="auto">
          <a:xfrm>
            <a:off x="4999920" y="3292765"/>
            <a:ext cx="571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ym typeface="Symbol" pitchFamily="18" charset="2"/>
              </a:rPr>
              <a:t></a:t>
            </a:r>
            <a:r>
              <a:rPr lang="en-US" sz="2400" baseline="30000">
                <a:sym typeface="Symbol" pitchFamily="18" charset="2"/>
              </a:rPr>
              <a:t>+</a:t>
            </a:r>
            <a:endParaRPr lang="en-US" sz="2400"/>
          </a:p>
        </p:txBody>
      </p:sp>
      <p:sp>
        <p:nvSpPr>
          <p:cNvPr id="33810" name="Rectangle 29"/>
          <p:cNvSpPr>
            <a:spLocks noChangeArrowheads="1"/>
          </p:cNvSpPr>
          <p:nvPr/>
        </p:nvSpPr>
        <p:spPr bwMode="auto">
          <a:xfrm>
            <a:off x="2561520" y="2759365"/>
            <a:ext cx="5794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ym typeface="Symbol" pitchFamily="18" charset="2"/>
              </a:rPr>
              <a:t>D</a:t>
            </a:r>
            <a:r>
              <a:rPr lang="en-US" sz="2400" baseline="-25000">
                <a:sym typeface="Symbol" pitchFamily="18" charset="2"/>
              </a:rPr>
              <a:t>s</a:t>
            </a:r>
            <a:r>
              <a:rPr lang="en-US" sz="2400" baseline="30000">
                <a:sym typeface="Symbol" pitchFamily="18" charset="2"/>
              </a:rPr>
              <a:t>-</a:t>
            </a:r>
            <a:endParaRPr lang="en-US" sz="2400"/>
          </a:p>
        </p:txBody>
      </p:sp>
      <p:cxnSp>
        <p:nvCxnSpPr>
          <p:cNvPr id="33811" name="Straight Arrow Connector 17"/>
          <p:cNvCxnSpPr>
            <a:cxnSpLocks noChangeShapeType="1"/>
          </p:cNvCxnSpPr>
          <p:nvPr/>
        </p:nvCxnSpPr>
        <p:spPr bwMode="auto">
          <a:xfrm flipV="1">
            <a:off x="3323520" y="2759365"/>
            <a:ext cx="1295400" cy="304800"/>
          </a:xfrm>
          <a:prstGeom prst="straightConnector1">
            <a:avLst/>
          </a:prstGeom>
          <a:noFill/>
          <a:ln w="19050" algn="ctr">
            <a:solidFill>
              <a:srgbClr val="0000FF"/>
            </a:solidFill>
            <a:round/>
            <a:headEnd/>
            <a:tailEnd type="arrow" w="med" len="med"/>
          </a:ln>
        </p:spPr>
      </p:cxnSp>
      <p:cxnSp>
        <p:nvCxnSpPr>
          <p:cNvPr id="33812" name="Straight Connector 13"/>
          <p:cNvCxnSpPr>
            <a:cxnSpLocks noChangeShapeType="1"/>
          </p:cNvCxnSpPr>
          <p:nvPr/>
        </p:nvCxnSpPr>
        <p:spPr bwMode="auto">
          <a:xfrm rot="10800000">
            <a:off x="1380420" y="3864265"/>
            <a:ext cx="762000" cy="304800"/>
          </a:xfrm>
          <a:prstGeom prst="line">
            <a:avLst/>
          </a:prstGeom>
          <a:noFill/>
          <a:ln w="25400" algn="ctr">
            <a:solidFill>
              <a:schemeClr val="tx1"/>
            </a:solidFill>
            <a:prstDash val="dash"/>
            <a:round/>
            <a:headEnd/>
            <a:tailEnd/>
          </a:ln>
        </p:spPr>
      </p:cxnSp>
      <p:sp>
        <p:nvSpPr>
          <p:cNvPr id="33813" name="Oval 27"/>
          <p:cNvSpPr>
            <a:spLocks noChangeArrowheads="1"/>
          </p:cNvSpPr>
          <p:nvPr/>
        </p:nvSpPr>
        <p:spPr bwMode="auto">
          <a:xfrm>
            <a:off x="2104320" y="4130965"/>
            <a:ext cx="152400" cy="152400"/>
          </a:xfrm>
          <a:prstGeom prst="ellipse">
            <a:avLst/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814" name="Oval 27"/>
          <p:cNvSpPr>
            <a:spLocks noChangeArrowheads="1"/>
          </p:cNvSpPr>
          <p:nvPr/>
        </p:nvSpPr>
        <p:spPr bwMode="auto">
          <a:xfrm>
            <a:off x="3209220" y="2987965"/>
            <a:ext cx="152400" cy="152400"/>
          </a:xfrm>
          <a:prstGeom prst="ellipse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815" name="TextBox 29"/>
          <p:cNvSpPr txBox="1">
            <a:spLocks noChangeArrowheads="1"/>
          </p:cNvSpPr>
          <p:nvPr/>
        </p:nvSpPr>
        <p:spPr bwMode="auto">
          <a:xfrm>
            <a:off x="4542720" y="2492665"/>
            <a:ext cx="571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ym typeface="Symbol" pitchFamily="18" charset="2"/>
              </a:rPr>
              <a:t></a:t>
            </a:r>
            <a:r>
              <a:rPr lang="en-US" sz="2400" baseline="30000">
                <a:sym typeface="Symbol" pitchFamily="18" charset="2"/>
              </a:rPr>
              <a:t>-</a:t>
            </a:r>
            <a:endParaRPr lang="en-US" sz="2400"/>
          </a:p>
        </p:txBody>
      </p:sp>
      <p:sp>
        <p:nvSpPr>
          <p:cNvPr id="33816" name="TextBox 29"/>
          <p:cNvSpPr txBox="1">
            <a:spLocks noChangeArrowheads="1"/>
          </p:cNvSpPr>
          <p:nvPr/>
        </p:nvSpPr>
        <p:spPr bwMode="auto">
          <a:xfrm>
            <a:off x="3971220" y="1573503"/>
            <a:ext cx="571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ym typeface="Symbol" pitchFamily="18" charset="2"/>
              </a:rPr>
              <a:t>K</a:t>
            </a:r>
            <a:r>
              <a:rPr lang="en-US" sz="2400" baseline="30000">
                <a:sym typeface="Symbol" pitchFamily="18" charset="2"/>
              </a:rPr>
              <a:t>-</a:t>
            </a:r>
            <a:endParaRPr lang="en-US" sz="2400"/>
          </a:p>
        </p:txBody>
      </p:sp>
      <p:sp>
        <p:nvSpPr>
          <p:cNvPr id="33817" name="TextBox 29"/>
          <p:cNvSpPr txBox="1">
            <a:spLocks noChangeArrowheads="1"/>
          </p:cNvSpPr>
          <p:nvPr/>
        </p:nvSpPr>
        <p:spPr bwMode="auto">
          <a:xfrm>
            <a:off x="4314120" y="2068803"/>
            <a:ext cx="571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ym typeface="Symbol" pitchFamily="18" charset="2"/>
              </a:rPr>
              <a:t>K</a:t>
            </a:r>
            <a:r>
              <a:rPr lang="en-US" sz="2400" baseline="30000">
                <a:sym typeface="Symbol" pitchFamily="18" charset="2"/>
              </a:rPr>
              <a:t>+</a:t>
            </a:r>
            <a:endParaRPr lang="en-US" sz="2400"/>
          </a:p>
        </p:txBody>
      </p:sp>
      <p:sp>
        <p:nvSpPr>
          <p:cNvPr id="33818" name="TextBox 23"/>
          <p:cNvSpPr txBox="1">
            <a:spLocks noChangeArrowheads="1"/>
          </p:cNvSpPr>
          <p:nvPr/>
        </p:nvSpPr>
        <p:spPr bwMode="auto">
          <a:xfrm>
            <a:off x="1418520" y="4164303"/>
            <a:ext cx="533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7030A0"/>
                </a:solidFill>
              </a:rPr>
              <a:t>B</a:t>
            </a:r>
          </a:p>
        </p:txBody>
      </p:sp>
      <p:cxnSp>
        <p:nvCxnSpPr>
          <p:cNvPr id="33819" name="Straight Arrow Connector 7"/>
          <p:cNvCxnSpPr>
            <a:cxnSpLocks noChangeShapeType="1"/>
          </p:cNvCxnSpPr>
          <p:nvPr/>
        </p:nvCxnSpPr>
        <p:spPr bwMode="auto">
          <a:xfrm>
            <a:off x="2218620" y="4207165"/>
            <a:ext cx="1790700" cy="990600"/>
          </a:xfrm>
          <a:prstGeom prst="straightConnector1">
            <a:avLst/>
          </a:prstGeom>
          <a:noFill/>
          <a:ln w="25400" algn="ctr">
            <a:solidFill>
              <a:srgbClr val="7030A0"/>
            </a:solidFill>
            <a:round/>
            <a:headEnd/>
            <a:tailEnd type="arrow" w="med" len="med"/>
          </a:ln>
        </p:spPr>
      </p:cxnSp>
      <p:cxnSp>
        <p:nvCxnSpPr>
          <p:cNvPr id="33820" name="Straight Arrow Connector 7"/>
          <p:cNvCxnSpPr>
            <a:cxnSpLocks noChangeShapeType="1"/>
          </p:cNvCxnSpPr>
          <p:nvPr/>
        </p:nvCxnSpPr>
        <p:spPr bwMode="auto">
          <a:xfrm>
            <a:off x="2218620" y="4207165"/>
            <a:ext cx="2209800" cy="152400"/>
          </a:xfrm>
          <a:prstGeom prst="straightConnector1">
            <a:avLst/>
          </a:prstGeom>
          <a:noFill/>
          <a:ln w="25400" algn="ctr">
            <a:solidFill>
              <a:srgbClr val="7030A0"/>
            </a:solidFill>
            <a:round/>
            <a:headEnd/>
            <a:tailEnd type="arrow" w="med" len="med"/>
          </a:ln>
        </p:spPr>
      </p:cxnSp>
      <p:cxnSp>
        <p:nvCxnSpPr>
          <p:cNvPr id="33821" name="Straight Arrow Connector 7"/>
          <p:cNvCxnSpPr>
            <a:cxnSpLocks noChangeShapeType="1"/>
          </p:cNvCxnSpPr>
          <p:nvPr/>
        </p:nvCxnSpPr>
        <p:spPr bwMode="auto">
          <a:xfrm>
            <a:off x="2218620" y="4207165"/>
            <a:ext cx="2019300" cy="457200"/>
          </a:xfrm>
          <a:prstGeom prst="straightConnector1">
            <a:avLst/>
          </a:prstGeom>
          <a:noFill/>
          <a:ln w="25400" algn="ctr">
            <a:solidFill>
              <a:srgbClr val="7030A0"/>
            </a:solidFill>
            <a:round/>
            <a:headEnd/>
            <a:tailEnd type="arrow" w="med" len="med"/>
          </a:ln>
        </p:spPr>
      </p:cxnSp>
      <p:cxnSp>
        <p:nvCxnSpPr>
          <p:cNvPr id="33822" name="Straight Arrow Connector 7"/>
          <p:cNvCxnSpPr>
            <a:cxnSpLocks noChangeShapeType="1"/>
          </p:cNvCxnSpPr>
          <p:nvPr/>
        </p:nvCxnSpPr>
        <p:spPr bwMode="auto">
          <a:xfrm>
            <a:off x="2218620" y="4207165"/>
            <a:ext cx="1371600" cy="1257300"/>
          </a:xfrm>
          <a:prstGeom prst="straightConnector1">
            <a:avLst/>
          </a:prstGeom>
          <a:noFill/>
          <a:ln w="25400" algn="ctr">
            <a:solidFill>
              <a:srgbClr val="7030A0"/>
            </a:solidFill>
            <a:round/>
            <a:headEnd/>
            <a:tailEnd type="arrow" w="med" len="med"/>
          </a:ln>
        </p:spPr>
      </p:cxnSp>
      <p:cxnSp>
        <p:nvCxnSpPr>
          <p:cNvPr id="33823" name="Straight Arrow Connector 7"/>
          <p:cNvCxnSpPr>
            <a:cxnSpLocks noChangeShapeType="1"/>
          </p:cNvCxnSpPr>
          <p:nvPr/>
        </p:nvCxnSpPr>
        <p:spPr bwMode="auto">
          <a:xfrm>
            <a:off x="2218620" y="4245265"/>
            <a:ext cx="1943100" cy="723900"/>
          </a:xfrm>
          <a:prstGeom prst="straightConnector1">
            <a:avLst/>
          </a:prstGeom>
          <a:noFill/>
          <a:ln w="25400" algn="ctr">
            <a:solidFill>
              <a:srgbClr val="7030A0"/>
            </a:solidFill>
            <a:round/>
            <a:headEnd/>
            <a:tailEnd type="arrow" w="med" len="med"/>
          </a:ln>
        </p:spPr>
      </p:cxnSp>
      <p:cxnSp>
        <p:nvCxnSpPr>
          <p:cNvPr id="33824" name="Straight Connector 6"/>
          <p:cNvCxnSpPr>
            <a:cxnSpLocks noChangeShapeType="1"/>
          </p:cNvCxnSpPr>
          <p:nvPr/>
        </p:nvCxnSpPr>
        <p:spPr bwMode="auto">
          <a:xfrm>
            <a:off x="1532820" y="4207165"/>
            <a:ext cx="152400" cy="0"/>
          </a:xfrm>
          <a:prstGeom prst="line">
            <a:avLst/>
          </a:prstGeom>
          <a:noFill/>
          <a:ln w="25400" algn="ctr">
            <a:solidFill>
              <a:srgbClr val="7030A0"/>
            </a:solidFill>
            <a:round/>
            <a:headEnd/>
            <a:tailEnd/>
          </a:ln>
        </p:spPr>
      </p:cxnSp>
      <p:sp>
        <p:nvSpPr>
          <p:cNvPr id="33826" name="TextBox 62"/>
          <p:cNvSpPr txBox="1">
            <a:spLocks noChangeArrowheads="1"/>
          </p:cNvSpPr>
          <p:nvPr/>
        </p:nvSpPr>
        <p:spPr bwMode="auto">
          <a:xfrm>
            <a:off x="5043205" y="4383660"/>
            <a:ext cx="365427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u="sng" dirty="0" smtClean="0">
                <a:solidFill>
                  <a:srgbClr val="7030A0"/>
                </a:solidFill>
              </a:rPr>
              <a:t>Opposite B</a:t>
            </a:r>
            <a:endParaRPr lang="en-US" u="sng" dirty="0">
              <a:solidFill>
                <a:srgbClr val="7030A0"/>
              </a:solidFill>
            </a:endParaRPr>
          </a:p>
          <a:p>
            <a:r>
              <a:rPr lang="en-US" dirty="0" smtClean="0">
                <a:solidFill>
                  <a:srgbClr val="7030A0"/>
                </a:solidFill>
              </a:rPr>
              <a:t>Can be used for flavor tagging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Problem </a:t>
            </a:r>
            <a:r>
              <a:rPr lang="en-US" dirty="0">
                <a:solidFill>
                  <a:srgbClr val="7030A0"/>
                </a:solidFill>
              </a:rPr>
              <a:t>w/ neutral </a:t>
            </a:r>
            <a:r>
              <a:rPr lang="en-US" dirty="0" smtClean="0">
                <a:solidFill>
                  <a:srgbClr val="7030A0"/>
                </a:solidFill>
              </a:rPr>
              <a:t>B’s (</a:t>
            </a:r>
            <a:r>
              <a:rPr lang="en-US" dirty="0" smtClean="0">
                <a:solidFill>
                  <a:srgbClr val="7030A0"/>
                </a:solidFill>
                <a:sym typeface="Symbol"/>
              </a:rPr>
              <a:t>mixing</a:t>
            </a:r>
            <a:r>
              <a:rPr lang="en-US" dirty="0" smtClean="0">
                <a:solidFill>
                  <a:srgbClr val="7030A0"/>
                </a:solidFill>
              </a:rPr>
              <a:t>)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3827" name="Right Brace 63"/>
          <p:cNvSpPr>
            <a:spLocks/>
          </p:cNvSpPr>
          <p:nvPr/>
        </p:nvSpPr>
        <p:spPr bwMode="auto">
          <a:xfrm>
            <a:off x="5342820" y="1349665"/>
            <a:ext cx="342900" cy="2552700"/>
          </a:xfrm>
          <a:prstGeom prst="rightBrace">
            <a:avLst>
              <a:gd name="adj1" fmla="val 8341"/>
              <a:gd name="adj2" fmla="val 50000"/>
            </a:avLst>
          </a:prstGeom>
          <a:solidFill>
            <a:schemeClr val="bg1"/>
          </a:solidFill>
          <a:ln w="19050" algn="ctr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28" name="TextBox 64"/>
          <p:cNvSpPr txBox="1">
            <a:spLocks noChangeArrowheads="1"/>
          </p:cNvSpPr>
          <p:nvPr/>
        </p:nvSpPr>
        <p:spPr bwMode="auto">
          <a:xfrm>
            <a:off x="5761920" y="1540165"/>
            <a:ext cx="30099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Signal B                    </a:t>
            </a:r>
            <a:r>
              <a:rPr lang="en-US" dirty="0" smtClean="0">
                <a:solidFill>
                  <a:srgbClr val="0000FF"/>
                </a:solidFill>
              </a:rPr>
              <a:t>              (</a:t>
            </a:r>
            <a:r>
              <a:rPr lang="en-US" dirty="0">
                <a:solidFill>
                  <a:srgbClr val="0000FF"/>
                </a:solidFill>
              </a:rPr>
              <a:t>flavor specific decay)</a:t>
            </a:r>
          </a:p>
        </p:txBody>
      </p:sp>
      <p:cxnSp>
        <p:nvCxnSpPr>
          <p:cNvPr id="38" name="Straight Arrow Connector 37"/>
          <p:cNvCxnSpPr/>
          <p:nvPr/>
        </p:nvCxnSpPr>
        <p:spPr bwMode="auto">
          <a:xfrm flipV="1">
            <a:off x="1365984" y="2771569"/>
            <a:ext cx="1152128" cy="36004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graphicFrame>
        <p:nvGraphicFramePr>
          <p:cNvPr id="437251" name="Object 3"/>
          <p:cNvGraphicFramePr>
            <a:graphicFrameLocks noChangeAspect="1"/>
          </p:cNvGraphicFramePr>
          <p:nvPr/>
        </p:nvGraphicFramePr>
        <p:xfrm>
          <a:off x="1361690" y="1964145"/>
          <a:ext cx="1069975" cy="776288"/>
        </p:xfrm>
        <a:graphic>
          <a:graphicData uri="http://schemas.openxmlformats.org/presentationml/2006/ole">
            <p:oleObj spid="_x0000_s186370" name="Formel" r:id="rId3" imgW="596880" imgH="431640" progId="Equation.3">
              <p:embed/>
            </p:oleObj>
          </a:graphicData>
        </a:graphic>
      </p:graphicFrame>
      <p:pic>
        <p:nvPicPr>
          <p:cNvPr id="43725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6136" y="2210435"/>
            <a:ext cx="2706709" cy="1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TextBox 46"/>
          <p:cNvSpPr txBox="1"/>
          <p:nvPr/>
        </p:nvSpPr>
        <p:spPr>
          <a:xfrm>
            <a:off x="1230765" y="1239915"/>
            <a:ext cx="1267365" cy="4001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ym typeface="Symbol"/>
              </a:rPr>
              <a:t></a:t>
            </a:r>
            <a:r>
              <a:rPr lang="en-US" sz="2000" baseline="-25000" dirty="0" smtClean="0">
                <a:sym typeface="Symbol"/>
              </a:rPr>
              <a:t>t </a:t>
            </a:r>
            <a:r>
              <a:rPr lang="en-US" sz="2000" dirty="0" smtClean="0">
                <a:sym typeface="Symbol"/>
              </a:rPr>
              <a:t> 45 </a:t>
            </a:r>
            <a:r>
              <a:rPr lang="en-US" sz="2000" dirty="0" err="1" smtClean="0">
                <a:sym typeface="Symbol"/>
              </a:rPr>
              <a:t>fs</a:t>
            </a:r>
            <a:endParaRPr lang="en-US" sz="2000" dirty="0" smtClean="0"/>
          </a:p>
        </p:txBody>
      </p:sp>
      <p:sp>
        <p:nvSpPr>
          <p:cNvPr id="52" name="TextBox 51"/>
          <p:cNvSpPr txBox="1"/>
          <p:nvPr/>
        </p:nvSpPr>
        <p:spPr>
          <a:xfrm>
            <a:off x="1230765" y="5986075"/>
            <a:ext cx="683609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Effective tagging efficiency:  ~ 3.5% (</a:t>
            </a:r>
            <a:r>
              <a:rPr lang="en-US" dirty="0" err="1" smtClean="0">
                <a:solidFill>
                  <a:srgbClr val="7030A0"/>
                </a:solidFill>
              </a:rPr>
              <a:t>opposite</a:t>
            </a:r>
            <a:r>
              <a:rPr lang="en-US" dirty="0" err="1" smtClean="0"/>
              <a:t>+</a:t>
            </a:r>
            <a:r>
              <a:rPr lang="en-US" dirty="0" err="1" smtClean="0">
                <a:solidFill>
                  <a:srgbClr val="0000FF"/>
                </a:solidFill>
              </a:rPr>
              <a:t>same</a:t>
            </a:r>
            <a:r>
              <a:rPr lang="en-US" dirty="0" smtClean="0">
                <a:solidFill>
                  <a:srgbClr val="0000FF"/>
                </a:solidFill>
              </a:rPr>
              <a:t> side</a:t>
            </a:r>
            <a:r>
              <a:rPr lang="en-US" dirty="0" smtClean="0"/>
              <a:t>)</a:t>
            </a:r>
            <a:r>
              <a:rPr lang="en-US" sz="20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/>
      <p:bldP spid="33809" grpId="0"/>
      <p:bldP spid="33826" grpId="0"/>
      <p:bldP spid="33827" grpId="0" animBg="1"/>
      <p:bldP spid="33828" grpId="0"/>
      <p:bldP spid="5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Symbol"/>
              </a:rPr>
              <a:t>B</a:t>
            </a:r>
            <a:r>
              <a:rPr lang="en-US" baseline="-25000" dirty="0" smtClean="0">
                <a:sym typeface="Symbol"/>
              </a:rPr>
              <a:t>s</a:t>
            </a:r>
            <a:r>
              <a:rPr lang="en-US" dirty="0" smtClean="0">
                <a:sym typeface="Symbol"/>
              </a:rPr>
              <a:t> </a:t>
            </a:r>
            <a:r>
              <a:rPr lang="en-US" dirty="0" smtClean="0">
                <a:solidFill>
                  <a:srgbClr val="339933"/>
                </a:solidFill>
                <a:sym typeface="Symbol"/>
              </a:rPr>
              <a:t>J/</a:t>
            </a:r>
            <a:r>
              <a:rPr lang="en-US" dirty="0" smtClean="0">
                <a:sym typeface="Symbol"/>
              </a:rPr>
              <a:t> </a:t>
            </a:r>
            <a:r>
              <a:rPr lang="en-US" sz="3200" dirty="0" smtClean="0">
                <a:sym typeface="Symbol"/>
              </a:rPr>
              <a:t>(</a:t>
            </a:r>
            <a:r>
              <a:rPr lang="en-US" sz="3200" dirty="0" smtClean="0">
                <a:solidFill>
                  <a:srgbClr val="339933"/>
                </a:solidFill>
                <a:sym typeface="Symbol"/>
              </a:rPr>
              <a:t></a:t>
            </a:r>
            <a:r>
              <a:rPr lang="en-US" sz="3200" dirty="0" smtClean="0">
                <a:sym typeface="Symbol"/>
              </a:rPr>
              <a:t>)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</a:t>
            </a:r>
            <a:r>
              <a:rPr lang="en-US" sz="3200" dirty="0" smtClean="0">
                <a:sym typeface="Symbol"/>
              </a:rPr>
              <a:t>(</a:t>
            </a:r>
            <a:r>
              <a:rPr lang="en-US" sz="3200" dirty="0" smtClean="0">
                <a:solidFill>
                  <a:srgbClr val="FF0000"/>
                </a:solidFill>
                <a:sym typeface="Symbol"/>
              </a:rPr>
              <a:t>KK</a:t>
            </a:r>
            <a:r>
              <a:rPr lang="en-US" sz="3200" dirty="0" smtClean="0">
                <a:sym typeface="Symbol"/>
              </a:rPr>
              <a:t>)</a:t>
            </a:r>
            <a:r>
              <a:rPr lang="en-US" sz="3200" baseline="-25000" dirty="0" smtClean="0">
                <a:sym typeface="Symbol"/>
              </a:rPr>
              <a:t> </a:t>
            </a:r>
            <a:r>
              <a:rPr lang="en-US" sz="3200" dirty="0" smtClean="0">
                <a:sym typeface="Symbol"/>
              </a:rPr>
              <a:t> </a:t>
            </a:r>
            <a:r>
              <a:rPr lang="en-US" sz="3200" baseline="-25000" dirty="0" smtClean="0">
                <a:sym typeface="Symbol"/>
              </a:rPr>
              <a:t> 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DA104-E1E2-497D-AD90-D044612ED985}" type="slidenum">
              <a:rPr lang="de-DE" smtClean="0"/>
              <a:pPr/>
              <a:t>45</a:t>
            </a:fld>
            <a:endParaRPr lang="de-DE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190" y="1094647"/>
            <a:ext cx="4606408" cy="298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24150" y="1892800"/>
            <a:ext cx="844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fb</a:t>
            </a:r>
            <a:r>
              <a:rPr lang="en-US" baseline="30000" dirty="0" smtClean="0"/>
              <a:t>-1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32235" y="1163105"/>
            <a:ext cx="407093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experimentally clean</a:t>
            </a:r>
          </a:p>
          <a:p>
            <a:pPr marL="233363" indent="-233363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VV final state: </a:t>
            </a:r>
          </a:p>
          <a:p>
            <a:pPr marL="233363" indent="-233363">
              <a:spcBef>
                <a:spcPts val="1200"/>
              </a:spcBef>
              <a:buFont typeface="Arial" pitchFamily="34" charset="0"/>
              <a:buChar char="•"/>
            </a:pPr>
            <a:endParaRPr lang="en-US" dirty="0" smtClean="0">
              <a:solidFill>
                <a:srgbClr val="0000FF"/>
              </a:solidFill>
            </a:endParaRPr>
          </a:p>
          <a:p>
            <a:pPr marL="233363" indent="-233363">
              <a:spcBef>
                <a:spcPts val="1200"/>
              </a:spcBef>
              <a:buFont typeface="Arial" pitchFamily="34" charset="0"/>
              <a:buChar char="•"/>
            </a:pPr>
            <a:endParaRPr lang="en-US" dirty="0" smtClean="0">
              <a:solidFill>
                <a:srgbClr val="0000FF"/>
              </a:solidFill>
            </a:endParaRPr>
          </a:p>
          <a:p>
            <a:pPr marL="233363" indent="-233363">
              <a:spcBef>
                <a:spcPts val="1200"/>
              </a:spcBef>
              <a:buFont typeface="Arial" pitchFamily="34" charset="0"/>
              <a:buChar char="•"/>
            </a:pPr>
            <a:endParaRPr lang="en-US" dirty="0" smtClean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71265" y="79065"/>
            <a:ext cx="3917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 smtClean="0">
                <a:solidFill>
                  <a:srgbClr val="0000FF"/>
                </a:solidFill>
              </a:rPr>
              <a:t>LHCb-Paper-2013-002</a:t>
            </a:r>
          </a:p>
          <a:p>
            <a:pPr algn="r"/>
            <a:r>
              <a:rPr lang="en-US" sz="1600" i="1" dirty="0" smtClean="0">
                <a:solidFill>
                  <a:srgbClr val="0000FF"/>
                </a:solidFill>
              </a:rPr>
              <a:t>to be submitted to PRD </a:t>
            </a:r>
            <a:endParaRPr lang="en-US" sz="1600" i="1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75565" y="1316725"/>
            <a:ext cx="1344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Preliminary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413969" y="2084825"/>
            <a:ext cx="1267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27600 signal </a:t>
            </a:r>
            <a:r>
              <a:rPr lang="en-US" dirty="0" err="1" smtClean="0">
                <a:solidFill>
                  <a:srgbClr val="FF0000"/>
                </a:solidFill>
              </a:rPr>
              <a:t>evts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4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475" y="2046420"/>
            <a:ext cx="2302300" cy="11670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graphicFrame>
        <p:nvGraphicFramePr>
          <p:cNvPr id="18" name="Object 20"/>
          <p:cNvGraphicFramePr>
            <a:graphicFrameLocks noChangeAspect="1"/>
          </p:cNvGraphicFramePr>
          <p:nvPr/>
        </p:nvGraphicFramePr>
        <p:xfrm>
          <a:off x="3187482" y="2162002"/>
          <a:ext cx="906463" cy="315913"/>
        </p:xfrm>
        <a:graphic>
          <a:graphicData uri="http://schemas.openxmlformats.org/presentationml/2006/ole">
            <p:oleObj spid="_x0000_s566274" name="Formel" r:id="rId5" imgW="583920" imgH="203040" progId="Equation.3">
              <p:embed/>
            </p:oleObj>
          </a:graphicData>
        </a:graphic>
      </p:graphicFrame>
      <p:graphicFrame>
        <p:nvGraphicFramePr>
          <p:cNvPr id="19" name="Object 21"/>
          <p:cNvGraphicFramePr>
            <a:graphicFrameLocks noChangeAspect="1"/>
          </p:cNvGraphicFramePr>
          <p:nvPr/>
        </p:nvGraphicFramePr>
        <p:xfrm>
          <a:off x="3187482" y="2814465"/>
          <a:ext cx="906463" cy="315912"/>
        </p:xfrm>
        <a:graphic>
          <a:graphicData uri="http://schemas.openxmlformats.org/presentationml/2006/ole">
            <p:oleObj spid="_x0000_s566275" name="Formel" r:id="rId6" imgW="583920" imgH="203040" progId="Equation.3">
              <p:embed/>
            </p:oleObj>
          </a:graphicData>
        </a:graphic>
      </p:graphicFrame>
      <p:sp>
        <p:nvSpPr>
          <p:cNvPr id="20" name="AutoShape 22"/>
          <p:cNvSpPr>
            <a:spLocks/>
          </p:cNvSpPr>
          <p:nvPr/>
        </p:nvSpPr>
        <p:spPr bwMode="auto">
          <a:xfrm>
            <a:off x="4147921" y="2285495"/>
            <a:ext cx="116839" cy="810081"/>
          </a:xfrm>
          <a:prstGeom prst="rightBrace">
            <a:avLst>
              <a:gd name="adj1" fmla="val 5143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/>
          </a:p>
        </p:txBody>
      </p:sp>
      <p:graphicFrame>
        <p:nvGraphicFramePr>
          <p:cNvPr id="1189891" name="Object 3"/>
          <p:cNvGraphicFramePr>
            <a:graphicFrameLocks noChangeAspect="1"/>
          </p:cNvGraphicFramePr>
          <p:nvPr/>
        </p:nvGraphicFramePr>
        <p:xfrm>
          <a:off x="731500" y="3352190"/>
          <a:ext cx="3323294" cy="384050"/>
        </p:xfrm>
        <a:graphic>
          <a:graphicData uri="http://schemas.openxmlformats.org/presentationml/2006/ole">
            <p:oleObj spid="_x0000_s566276" name="Formel" r:id="rId7" imgW="1981080" imgH="228600" progId="Equation.3">
              <p:embed/>
            </p:oleObj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93095" y="3750958"/>
            <a:ext cx="4301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(L = 0, 1,2 = relative orbital momentum)</a:t>
            </a:r>
          </a:p>
        </p:txBody>
      </p:sp>
      <p:sp>
        <p:nvSpPr>
          <p:cNvPr id="22" name="Down Arrow 21"/>
          <p:cNvSpPr/>
          <p:nvPr/>
        </p:nvSpPr>
        <p:spPr bwMode="auto">
          <a:xfrm rot="16200000">
            <a:off x="309045" y="5157225"/>
            <a:ext cx="230430" cy="268835"/>
          </a:xfrm>
          <a:prstGeom prst="downArrow">
            <a:avLst/>
          </a:prstGeom>
          <a:solidFill>
            <a:srgbClr val="0000FF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30765" y="4350720"/>
            <a:ext cx="2032858" cy="215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23"/>
          <p:cNvSpPr/>
          <p:nvPr/>
        </p:nvSpPr>
        <p:spPr>
          <a:xfrm>
            <a:off x="3650280" y="4465935"/>
            <a:ext cx="41477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0000FF"/>
                </a:solidFill>
                <a:sym typeface="Symbol"/>
              </a:rPr>
              <a:t>3 different polarization amplitudes with different relative orbital momentum: </a:t>
            </a:r>
            <a:endParaRPr lang="en-US" dirty="0"/>
          </a:p>
        </p:txBody>
      </p:sp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95925" y="5287455"/>
            <a:ext cx="32861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3727090" y="6139695"/>
            <a:ext cx="553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angular analysis to disentangle CP even/odd state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731500" y="4273910"/>
            <a:ext cx="8257075" cy="2304300"/>
          </a:xfrm>
          <a:prstGeom prst="rect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/>
      <p:bldP spid="26" grpId="0"/>
      <p:bldP spid="2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Angular dependent t distributions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DA104-E1E2-497D-AD90-D044612ED985}" type="slidenum">
              <a:rPr lang="de-DE" smtClean="0"/>
              <a:pPr/>
              <a:t>46</a:t>
            </a:fld>
            <a:endParaRPr lang="de-DE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4815" y="972433"/>
            <a:ext cx="7220140" cy="2072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 bwMode="auto">
          <a:xfrm>
            <a:off x="347451" y="1046537"/>
            <a:ext cx="8602720" cy="1997060"/>
          </a:xfrm>
          <a:prstGeom prst="rect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9905" y="869230"/>
            <a:ext cx="1843440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0000FF"/>
                </a:solidFill>
              </a:rPr>
              <a:t>Helicity</a:t>
            </a:r>
            <a:r>
              <a:rPr lang="en-US" dirty="0" smtClean="0">
                <a:solidFill>
                  <a:srgbClr val="0000FF"/>
                </a:solidFill>
              </a:rPr>
              <a:t> angles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523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280" y="1508750"/>
            <a:ext cx="2628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3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98865" y="3220357"/>
            <a:ext cx="4598135" cy="1053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32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5317" y="4158695"/>
            <a:ext cx="8446448" cy="1056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77881" y="3582620"/>
            <a:ext cx="537670" cy="46166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B</a:t>
            </a:r>
            <a:r>
              <a:rPr lang="en-US" sz="2400" baseline="-25000" dirty="0" smtClean="0">
                <a:solidFill>
                  <a:srgbClr val="0000FF"/>
                </a:solidFill>
              </a:rPr>
              <a:t>s</a:t>
            </a:r>
            <a:endParaRPr lang="en-US" sz="2400" dirty="0" smtClean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7880" y="5847710"/>
            <a:ext cx="537670" cy="46166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B</a:t>
            </a:r>
            <a:r>
              <a:rPr lang="en-US" sz="2400" baseline="-25000" dirty="0" smtClean="0">
                <a:solidFill>
                  <a:srgbClr val="0000FF"/>
                </a:solidFill>
              </a:rPr>
              <a:t>s</a:t>
            </a:r>
            <a:endParaRPr lang="en-US" sz="2400" dirty="0" smtClean="0">
              <a:solidFill>
                <a:srgbClr val="0000FF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32520" y="5618085"/>
            <a:ext cx="4598135" cy="1053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Connector 13"/>
          <p:cNvCxnSpPr/>
          <p:nvPr/>
        </p:nvCxnSpPr>
        <p:spPr bwMode="auto">
          <a:xfrm>
            <a:off x="693095" y="5925325"/>
            <a:ext cx="192025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2536535" y="5848515"/>
            <a:ext cx="192025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5340100" y="6002135"/>
            <a:ext cx="192025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5954580" y="6002135"/>
            <a:ext cx="192025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923525" y="5171943"/>
            <a:ext cx="7104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a</a:t>
            </a:r>
            <a:r>
              <a:rPr lang="en-US" baseline="-25000" dirty="0" err="1" smtClean="0">
                <a:solidFill>
                  <a:srgbClr val="0000FF"/>
                </a:solidFill>
              </a:rPr>
              <a:t>k</a:t>
            </a:r>
            <a:r>
              <a:rPr lang="en-US" baseline="-25000" dirty="0" smtClean="0">
                <a:solidFill>
                  <a:srgbClr val="0000FF"/>
                </a:solidFill>
              </a:rPr>
              <a:t>, </a:t>
            </a:r>
            <a:r>
              <a:rPr lang="en-US" dirty="0" err="1" smtClean="0">
                <a:solidFill>
                  <a:srgbClr val="0000FF"/>
                </a:solidFill>
              </a:rPr>
              <a:t>b</a:t>
            </a:r>
            <a:r>
              <a:rPr lang="en-US" baseline="-25000" dirty="0" err="1" smtClean="0">
                <a:solidFill>
                  <a:srgbClr val="0000FF"/>
                </a:solidFill>
              </a:rPr>
              <a:t>k</a:t>
            </a:r>
            <a:r>
              <a:rPr lang="en-US" baseline="-25000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c</a:t>
            </a:r>
            <a:r>
              <a:rPr lang="en-US" baseline="-25000" dirty="0" smtClean="0">
                <a:solidFill>
                  <a:srgbClr val="0000FF"/>
                </a:solidFill>
              </a:rPr>
              <a:t>k,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d</a:t>
            </a:r>
            <a:r>
              <a:rPr lang="en-US" baseline="-25000" dirty="0" err="1" smtClean="0">
                <a:solidFill>
                  <a:srgbClr val="0000FF"/>
                </a:solidFill>
              </a:rPr>
              <a:t>k</a:t>
            </a:r>
            <a:r>
              <a:rPr lang="en-US" baseline="-25000" dirty="0" smtClean="0">
                <a:solidFill>
                  <a:srgbClr val="0000FF"/>
                </a:solidFill>
              </a:rPr>
              <a:t>, </a:t>
            </a:r>
            <a:r>
              <a:rPr lang="en-US" dirty="0" smtClean="0">
                <a:solidFill>
                  <a:srgbClr val="0000FF"/>
                </a:solidFill>
              </a:rPr>
              <a:t>contain 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</a:t>
            </a:r>
            <a:r>
              <a:rPr lang="en-US" baseline="-25000" dirty="0" smtClean="0">
                <a:solidFill>
                  <a:srgbClr val="0000FF"/>
                </a:solidFill>
                <a:sym typeface="Symbol"/>
              </a:rPr>
              <a:t>s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 and complex polarization amplitudes.</a:t>
            </a:r>
            <a:endParaRPr lang="en-US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procedure </a:t>
            </a:r>
            <a:r>
              <a:rPr lang="en-US" dirty="0" smtClean="0">
                <a:sym typeface="Symbol"/>
              </a:rPr>
              <a:t></a:t>
            </a:r>
            <a:r>
              <a:rPr lang="en-US" baseline="-25000" dirty="0" smtClean="0">
                <a:sym typeface="Symbol"/>
              </a:rPr>
              <a:t>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DA104-E1E2-497D-AD90-D044612ED985}" type="slidenum">
              <a:rPr lang="de-DE" smtClean="0"/>
              <a:pPr/>
              <a:t>47</a:t>
            </a:fld>
            <a:endParaRPr lang="de-DE"/>
          </a:p>
        </p:txBody>
      </p:sp>
      <p:pic>
        <p:nvPicPr>
          <p:cNvPr id="145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450" y="1618945"/>
            <a:ext cx="822007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25665" y="1139418"/>
            <a:ext cx="7565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Unbinned</a:t>
            </a:r>
            <a:r>
              <a:rPr lang="en-US" dirty="0" smtClean="0"/>
              <a:t> maximum likelihood fit to proper time and angular distributions: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62665" y="4055784"/>
            <a:ext cx="43013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/>
            <a:r>
              <a:rPr lang="en-US" dirty="0" smtClean="0">
                <a:solidFill>
                  <a:srgbClr val="3366CC"/>
                </a:solidFill>
              </a:rPr>
              <a:t>Acceptance correction:</a:t>
            </a:r>
          </a:p>
          <a:p>
            <a:pPr marL="225425" indent="-225425">
              <a:buFont typeface="Arial" pitchFamily="34" charset="0"/>
              <a:buChar char="•"/>
            </a:pPr>
            <a:r>
              <a:rPr lang="en-US" dirty="0" smtClean="0">
                <a:solidFill>
                  <a:srgbClr val="3366CC"/>
                </a:solidFill>
              </a:rPr>
              <a:t>Proper time acceptance from data</a:t>
            </a:r>
          </a:p>
          <a:p>
            <a:pPr marL="225425" indent="-225425">
              <a:buFont typeface="Arial" pitchFamily="34" charset="0"/>
              <a:buChar char="•"/>
            </a:pPr>
            <a:r>
              <a:rPr lang="en-US" dirty="0" smtClean="0">
                <a:solidFill>
                  <a:srgbClr val="3366CC"/>
                </a:solidFill>
              </a:rPr>
              <a:t>Angular acceptance from simulation</a:t>
            </a:r>
          </a:p>
          <a:p>
            <a:pPr marL="225425" indent="-225425">
              <a:buFont typeface="Arial" pitchFamily="34" charset="0"/>
              <a:buChar char="•"/>
            </a:pPr>
            <a:endParaRPr lang="en-US" dirty="0" smtClean="0">
              <a:solidFill>
                <a:srgbClr val="3366CC"/>
              </a:solidFill>
            </a:endParaRPr>
          </a:p>
          <a:p>
            <a:pPr marL="225425" indent="-225425"/>
            <a:r>
              <a:rPr lang="en-US" dirty="0" smtClean="0">
                <a:solidFill>
                  <a:srgbClr val="CC0000"/>
                </a:solidFill>
              </a:rPr>
              <a:t>Proper time resolution:</a:t>
            </a:r>
          </a:p>
          <a:p>
            <a:pPr marL="225425" indent="-225425">
              <a:buFont typeface="Arial" pitchFamily="34" charset="0"/>
              <a:buChar char="•"/>
            </a:pPr>
            <a:r>
              <a:rPr lang="en-US" dirty="0" smtClean="0">
                <a:solidFill>
                  <a:srgbClr val="CC0000"/>
                </a:solidFill>
              </a:rPr>
              <a:t>Calibration of per-event error                  w/ prompt J/</a:t>
            </a:r>
            <a:r>
              <a:rPr lang="en-US" dirty="0" smtClean="0">
                <a:solidFill>
                  <a:srgbClr val="CC0000"/>
                </a:solidFill>
                <a:sym typeface="Symbol"/>
              </a:rPr>
              <a:t>’s + random </a:t>
            </a:r>
            <a:r>
              <a:rPr lang="en-US" dirty="0" smtClean="0">
                <a:solidFill>
                  <a:srgbClr val="CC0000"/>
                </a:solidFill>
              </a:rPr>
              <a:t>tracks </a:t>
            </a:r>
            <a:endParaRPr lang="en-US" dirty="0">
              <a:solidFill>
                <a:srgbClr val="CC0000"/>
              </a:solidFill>
            </a:endParaRPr>
          </a:p>
        </p:txBody>
      </p:sp>
      <p:pic>
        <p:nvPicPr>
          <p:cNvPr id="161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3635" y="3889860"/>
            <a:ext cx="3833345" cy="264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ight Arrow 10"/>
          <p:cNvSpPr/>
          <p:nvPr/>
        </p:nvSpPr>
        <p:spPr bwMode="auto">
          <a:xfrm>
            <a:off x="4572000" y="5963730"/>
            <a:ext cx="384050" cy="192025"/>
          </a:xfrm>
          <a:prstGeom prst="rightArrow">
            <a:avLst/>
          </a:prstGeom>
          <a:solidFill>
            <a:srgbClr val="CC0000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84925" y="4627141"/>
            <a:ext cx="844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fb</a:t>
            </a:r>
            <a:r>
              <a:rPr lang="en-US" baseline="30000" dirty="0" smtClean="0"/>
              <a:t>-1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536340" y="3974256"/>
            <a:ext cx="1344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Preliminary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226355" y="5555993"/>
            <a:ext cx="1689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sym typeface="Symbol"/>
              </a:rPr>
              <a:t></a:t>
            </a:r>
            <a:r>
              <a:rPr lang="en-US" baseline="-25000" dirty="0" smtClean="0">
                <a:solidFill>
                  <a:srgbClr val="C00000"/>
                </a:solidFill>
                <a:sym typeface="Symbol"/>
              </a:rPr>
              <a:t>t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  45 </a:t>
            </a:r>
            <a:r>
              <a:rPr lang="en-US" dirty="0" err="1" smtClean="0">
                <a:solidFill>
                  <a:srgbClr val="C00000"/>
                </a:solidFill>
                <a:sym typeface="Symbol"/>
              </a:rPr>
              <a:t>fs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Flavor Tagging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DA104-E1E2-497D-AD90-D044612ED985}" type="slidenum">
              <a:rPr lang="de-DE" smtClean="0"/>
              <a:pPr/>
              <a:t>48</a:t>
            </a:fld>
            <a:endParaRPr lang="de-DE" dirty="0"/>
          </a:p>
        </p:txBody>
      </p:sp>
      <p:grpSp>
        <p:nvGrpSpPr>
          <p:cNvPr id="4" name="Group 7"/>
          <p:cNvGrpSpPr/>
          <p:nvPr/>
        </p:nvGrpSpPr>
        <p:grpSpPr>
          <a:xfrm>
            <a:off x="232235" y="1451085"/>
            <a:ext cx="7820025" cy="3590925"/>
            <a:chOff x="347450" y="1239915"/>
            <a:chExt cx="7820025" cy="3590925"/>
          </a:xfrm>
        </p:grpSpPr>
        <p:pic>
          <p:nvPicPr>
            <p:cNvPr id="14438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7450" y="1239915"/>
              <a:ext cx="7820025" cy="3590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 bwMode="auto">
            <a:xfrm>
              <a:off x="5685745" y="1316725"/>
              <a:ext cx="2342705" cy="84491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608935" y="1106762"/>
            <a:ext cx="30724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C0000"/>
                </a:solidFill>
              </a:rPr>
              <a:t>Same Side </a:t>
            </a:r>
            <a:r>
              <a:rPr lang="en-US" dirty="0" err="1" smtClean="0">
                <a:solidFill>
                  <a:srgbClr val="CC0000"/>
                </a:solidFill>
              </a:rPr>
              <a:t>Kaon</a:t>
            </a:r>
            <a:r>
              <a:rPr lang="en-US" dirty="0" smtClean="0">
                <a:solidFill>
                  <a:srgbClr val="CC0000"/>
                </a:solidFill>
              </a:rPr>
              <a:t> Tagger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CC0000"/>
                </a:solidFill>
              </a:rPr>
              <a:t>Calibrated using </a:t>
            </a:r>
            <a:r>
              <a:rPr lang="en-US" dirty="0" err="1" smtClean="0">
                <a:solidFill>
                  <a:srgbClr val="CC0000"/>
                </a:solidFill>
              </a:rPr>
              <a:t>B</a:t>
            </a:r>
            <a:r>
              <a:rPr lang="en-US" baseline="-25000" dirty="0" err="1" smtClean="0">
                <a:solidFill>
                  <a:srgbClr val="CC0000"/>
                </a:solidFill>
              </a:rPr>
              <a:t>s</a:t>
            </a:r>
            <a:r>
              <a:rPr lang="en-US" dirty="0" err="1" smtClean="0">
                <a:solidFill>
                  <a:srgbClr val="CC0000"/>
                </a:solidFill>
                <a:sym typeface="Symbol"/>
              </a:rPr>
              <a:t>D</a:t>
            </a:r>
            <a:r>
              <a:rPr lang="en-US" baseline="-25000" dirty="0" err="1" smtClean="0">
                <a:solidFill>
                  <a:srgbClr val="CC0000"/>
                </a:solidFill>
                <a:sym typeface="Symbol"/>
              </a:rPr>
              <a:t>s</a:t>
            </a:r>
            <a:r>
              <a:rPr lang="en-US" dirty="0" smtClean="0">
                <a:solidFill>
                  <a:srgbClr val="CC0000"/>
                </a:solidFill>
                <a:sym typeface="Symbol"/>
              </a:rPr>
              <a:t></a:t>
            </a:r>
          </a:p>
          <a:p>
            <a:r>
              <a:rPr lang="en-US" dirty="0" smtClean="0">
                <a:solidFill>
                  <a:srgbClr val="CC0000"/>
                </a:solidFill>
                <a:sym typeface="Symbol"/>
              </a:rPr>
              <a:t>Diff. calibration for B</a:t>
            </a:r>
            <a:r>
              <a:rPr lang="en-US" baseline="-25000" dirty="0" smtClean="0">
                <a:solidFill>
                  <a:srgbClr val="CC0000"/>
                </a:solidFill>
                <a:sym typeface="Symbol"/>
              </a:rPr>
              <a:t>s</a:t>
            </a:r>
            <a:r>
              <a:rPr lang="en-US" dirty="0" smtClean="0">
                <a:solidFill>
                  <a:srgbClr val="CC0000"/>
                </a:solidFill>
                <a:sym typeface="Symbol"/>
              </a:rPr>
              <a:t> / B</a:t>
            </a:r>
            <a:r>
              <a:rPr lang="en-US" baseline="-25000" dirty="0" smtClean="0">
                <a:solidFill>
                  <a:srgbClr val="CC0000"/>
                </a:solidFill>
                <a:sym typeface="Symbol"/>
              </a:rPr>
              <a:t>s</a:t>
            </a:r>
            <a:endParaRPr lang="en-US" dirty="0" smtClean="0">
              <a:solidFill>
                <a:srgbClr val="CC0000"/>
              </a:solidFill>
              <a:sym typeface="Symbol"/>
            </a:endParaRPr>
          </a:p>
          <a:p>
            <a:pPr>
              <a:buFont typeface="Symbol"/>
              <a:buChar char="e"/>
            </a:pPr>
            <a:r>
              <a:rPr lang="en-US" dirty="0" smtClean="0">
                <a:solidFill>
                  <a:srgbClr val="CC0000"/>
                </a:solidFill>
                <a:sym typeface="Symbol"/>
              </a:rPr>
              <a:t>= 10.26%, =35.27%</a:t>
            </a:r>
            <a:endParaRPr lang="en-US" dirty="0" smtClean="0">
              <a:solidFill>
                <a:srgbClr val="CC0000"/>
              </a:solidFill>
            </a:endParaRPr>
          </a:p>
          <a:p>
            <a:r>
              <a:rPr lang="en-US" dirty="0" smtClean="0">
                <a:solidFill>
                  <a:srgbClr val="CC0000"/>
                </a:solidFill>
                <a:sym typeface="Symbol"/>
              </a:rPr>
              <a:t>D</a:t>
            </a:r>
            <a:r>
              <a:rPr lang="en-US" baseline="30000" dirty="0" smtClean="0">
                <a:solidFill>
                  <a:srgbClr val="CC0000"/>
                </a:solidFill>
                <a:sym typeface="Symbol"/>
              </a:rPr>
              <a:t>2</a:t>
            </a:r>
            <a:r>
              <a:rPr lang="en-US" dirty="0" smtClean="0">
                <a:solidFill>
                  <a:srgbClr val="CC0000"/>
                </a:solidFill>
                <a:sym typeface="Symbol"/>
              </a:rPr>
              <a:t> = (0.890.17)% 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7021" y="4273910"/>
            <a:ext cx="330283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Opposite Side Tagger (OST)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Calibrated using B</a:t>
            </a:r>
            <a:r>
              <a:rPr lang="en-US" dirty="0" smtClean="0">
                <a:sym typeface="Symbol"/>
              </a:rPr>
              <a:t>J/K</a:t>
            </a:r>
            <a:r>
              <a:rPr lang="en-US" baseline="30000" dirty="0" smtClean="0">
                <a:sym typeface="Symbol"/>
              </a:rPr>
              <a:t>+</a:t>
            </a:r>
            <a:endParaRPr lang="en-US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Different calibration for B/B</a:t>
            </a:r>
            <a:r>
              <a:rPr lang="en-US" baseline="30000" dirty="0" smtClean="0">
                <a:sym typeface="Symbol"/>
              </a:rPr>
              <a:t> </a:t>
            </a:r>
            <a:endParaRPr lang="en-US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 = 33.00%, =36.83%</a:t>
            </a:r>
            <a:endParaRPr lang="en-US" dirty="0" smtClean="0"/>
          </a:p>
          <a:p>
            <a:r>
              <a:rPr lang="en-US" dirty="0" smtClean="0">
                <a:sym typeface="Symbol"/>
              </a:rPr>
              <a:t>D</a:t>
            </a:r>
            <a:r>
              <a:rPr lang="en-US" baseline="30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 = (2.29  0.06)% 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24884" y="5386045"/>
            <a:ext cx="34948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Combined tagging performance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0000FF"/>
                </a:solidFill>
                <a:sym typeface="Symbol"/>
              </a:rPr>
              <a:t>  = 39.36%, =35.9%</a:t>
            </a:r>
            <a:endParaRPr lang="en-US" dirty="0" smtClean="0">
              <a:solidFill>
                <a:srgbClr val="0000FF"/>
              </a:solidFill>
            </a:endParaRP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0000FF"/>
                </a:solidFill>
                <a:sym typeface="Symbol"/>
              </a:rPr>
              <a:t>D</a:t>
            </a:r>
            <a:r>
              <a:rPr lang="en-US" baseline="30000" dirty="0" smtClean="0">
                <a:solidFill>
                  <a:srgbClr val="0000FF"/>
                </a:solidFill>
                <a:sym typeface="Symbol"/>
              </a:rPr>
              <a:t>2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 = (3.130.23)%   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5186480" y="5349250"/>
            <a:ext cx="3533260" cy="1075340"/>
          </a:xfrm>
          <a:prstGeom prst="rect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17020" y="4273910"/>
            <a:ext cx="3187615" cy="1574605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570530" y="1086295"/>
            <a:ext cx="3033995" cy="1613010"/>
          </a:xfrm>
          <a:prstGeom prst="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50160" y="318195"/>
            <a:ext cx="22536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sz="1600" i="1" dirty="0" smtClean="0">
                <a:solidFill>
                  <a:srgbClr val="0000FF"/>
                </a:solidFill>
              </a:rPr>
              <a:t>LHCb-Paper-2013-002</a:t>
            </a: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2728560" y="4965200"/>
            <a:ext cx="15362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7990045" y="1777585"/>
            <a:ext cx="15362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5" name="Group 15"/>
          <p:cNvGrpSpPr/>
          <p:nvPr/>
        </p:nvGrpSpPr>
        <p:grpSpPr>
          <a:xfrm>
            <a:off x="4764025" y="894270"/>
            <a:ext cx="998530" cy="614480"/>
            <a:chOff x="270640" y="5195630"/>
            <a:chExt cx="998530" cy="614480"/>
          </a:xfrm>
        </p:grpSpPr>
        <p:sp>
          <p:nvSpPr>
            <p:cNvPr id="19" name="Explosion 1 18"/>
            <p:cNvSpPr/>
            <p:nvPr/>
          </p:nvSpPr>
          <p:spPr bwMode="auto">
            <a:xfrm>
              <a:off x="270640" y="5195630"/>
              <a:ext cx="998530" cy="614480"/>
            </a:xfrm>
            <a:prstGeom prst="irregularSeal1">
              <a:avLst/>
            </a:prstGeom>
            <a:solidFill>
              <a:srgbClr val="FFFF00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85855" y="5256380"/>
              <a:ext cx="8065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0000"/>
                  </a:solidFill>
                </a:rPr>
                <a:t>new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7721210" y="740650"/>
            <a:ext cx="1344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 smtClean="0">
                <a:solidFill>
                  <a:srgbClr val="0000FF"/>
                </a:solidFill>
              </a:rPr>
              <a:t>Preliminary</a:t>
            </a:r>
            <a:endParaRPr lang="en-US" sz="1600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 of </a:t>
            </a:r>
            <a:r>
              <a:rPr lang="en-US" dirty="0" smtClean="0">
                <a:sym typeface="Symbol"/>
              </a:rPr>
              <a:t>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DA104-E1E2-497D-AD90-D044612ED985}" type="slidenum">
              <a:rPr lang="de-DE" smtClean="0"/>
              <a:pPr/>
              <a:t>49</a:t>
            </a:fld>
            <a:endParaRPr lang="de-DE"/>
          </a:p>
        </p:txBody>
      </p:sp>
      <p:sp>
        <p:nvSpPr>
          <p:cNvPr id="4" name="TextBox 3"/>
          <p:cNvSpPr txBox="1"/>
          <p:nvPr/>
        </p:nvSpPr>
        <p:spPr>
          <a:xfrm>
            <a:off x="769904" y="1163105"/>
            <a:ext cx="77578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Invariance:			     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</a:t>
            </a:r>
            <a:endParaRPr lang="en-US" dirty="0" smtClean="0">
              <a:solidFill>
                <a:srgbClr val="0000FF"/>
              </a:solidFill>
            </a:endParaRPr>
          </a:p>
          <a:p>
            <a:endParaRPr lang="en-US" dirty="0" smtClean="0"/>
          </a:p>
          <a:p>
            <a:r>
              <a:rPr lang="en-US" dirty="0" smtClean="0">
                <a:sym typeface="Symbol"/>
              </a:rPr>
              <a:t>   </a:t>
            </a:r>
          </a:p>
          <a:p>
            <a:pPr>
              <a:buFont typeface="Symbol"/>
              <a:buChar char="®"/>
            </a:pPr>
            <a:r>
              <a:rPr lang="en-US" dirty="0" smtClean="0">
                <a:sym typeface="Symbol"/>
              </a:rPr>
              <a:t>  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Resolved via </a:t>
            </a:r>
            <a:r>
              <a:rPr lang="en-US" dirty="0" err="1" smtClean="0">
                <a:solidFill>
                  <a:srgbClr val="0000FF"/>
                </a:solidFill>
                <a:sym typeface="Symbol"/>
              </a:rPr>
              <a:t>m</a:t>
            </a:r>
            <a:r>
              <a:rPr lang="en-US" baseline="-25000" dirty="0" err="1" smtClean="0">
                <a:solidFill>
                  <a:srgbClr val="0000FF"/>
                </a:solidFill>
                <a:sym typeface="Symbol"/>
              </a:rPr>
              <a:t>KK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 dependent phase difference between p and s-wave</a:t>
            </a:r>
          </a:p>
          <a:p>
            <a:r>
              <a:rPr lang="en-US" dirty="0" smtClean="0">
                <a:solidFill>
                  <a:srgbClr val="0000FF"/>
                </a:solidFill>
                <a:sym typeface="Symbol"/>
              </a:rPr>
              <a:t>              (resonant p-wave  contribution changes phase from -/2  +/2)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0160" y="318195"/>
            <a:ext cx="22536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sz="1600" i="1" dirty="0" smtClean="0">
                <a:solidFill>
                  <a:srgbClr val="0000FF"/>
                </a:solidFill>
              </a:rPr>
              <a:t>LHCb-Paper-2013-002</a:t>
            </a:r>
          </a:p>
        </p:txBody>
      </p:sp>
      <p:grpSp>
        <p:nvGrpSpPr>
          <p:cNvPr id="6" name="Group 16"/>
          <p:cNvGrpSpPr/>
          <p:nvPr/>
        </p:nvGrpSpPr>
        <p:grpSpPr>
          <a:xfrm>
            <a:off x="1038740" y="2998574"/>
            <a:ext cx="5156938" cy="3502826"/>
            <a:chOff x="1883650" y="3113789"/>
            <a:chExt cx="5156938" cy="3502826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83650" y="3113789"/>
              <a:ext cx="5156938" cy="3502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2728560" y="3621025"/>
              <a:ext cx="844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 fb</a:t>
              </a:r>
              <a:r>
                <a:rPr lang="en-US" baseline="30000" dirty="0" smtClean="0"/>
                <a:t>-1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496660" y="3275380"/>
              <a:ext cx="13441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Preliminary</a:t>
              </a:r>
              <a:endParaRPr lang="en-US" dirty="0"/>
            </a:p>
          </p:txBody>
        </p:sp>
      </p:grp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2152485" y="1163105"/>
          <a:ext cx="2573135" cy="408434"/>
        </p:xfrm>
        <a:graphic>
          <a:graphicData uri="http://schemas.openxmlformats.org/presentationml/2006/ole">
            <p:oleObj spid="_x0000_s565250" name="Formel" r:id="rId4" imgW="1600200" imgH="253800" progId="Equation.3">
              <p:embed/>
            </p:oleObj>
          </a:graphicData>
        </a:graphic>
      </p:graphicFrame>
      <p:graphicFrame>
        <p:nvGraphicFramePr>
          <p:cNvPr id="188418" name="Object 2"/>
          <p:cNvGraphicFramePr>
            <a:graphicFrameLocks noChangeAspect="1"/>
          </p:cNvGraphicFramePr>
          <p:nvPr/>
        </p:nvGraphicFramePr>
        <p:xfrm>
          <a:off x="5186480" y="1177573"/>
          <a:ext cx="3573463" cy="407987"/>
        </p:xfrm>
        <a:graphic>
          <a:graphicData uri="http://schemas.openxmlformats.org/presentationml/2006/ole">
            <p:oleObj spid="_x0000_s565251" name="Formel" r:id="rId5" imgW="2222280" imgH="253800" progId="Equation.3">
              <p:embed/>
            </p:oleObj>
          </a:graphicData>
        </a:graphic>
      </p:graphicFrame>
      <p:sp>
        <p:nvSpPr>
          <p:cNvPr id="16" name="Rectangle 15"/>
          <p:cNvSpPr/>
          <p:nvPr/>
        </p:nvSpPr>
        <p:spPr bwMode="auto">
          <a:xfrm>
            <a:off x="769905" y="1086295"/>
            <a:ext cx="8065050" cy="576075"/>
          </a:xfrm>
          <a:prstGeom prst="rect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22680" y="5133538"/>
            <a:ext cx="1920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Physical solution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6223415" y="5003605"/>
            <a:ext cx="2765160" cy="960125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84275" y="5502870"/>
            <a:ext cx="1920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sym typeface="Symbol"/>
              </a:rPr>
              <a:t></a:t>
            </a:r>
            <a:r>
              <a:rPr lang="en-US" sz="2000" baseline="-25000" dirty="0" smtClean="0">
                <a:solidFill>
                  <a:srgbClr val="FF0000"/>
                </a:solidFill>
                <a:sym typeface="Symbol"/>
              </a:rPr>
              <a:t>s</a:t>
            </a:r>
            <a:r>
              <a:rPr lang="en-US" sz="2000" dirty="0" smtClean="0">
                <a:solidFill>
                  <a:srgbClr val="FF0000"/>
                </a:solidFill>
                <a:sym typeface="Symbol"/>
              </a:rPr>
              <a:t> &gt; 0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2" name="Right Arrow 21"/>
          <p:cNvSpPr/>
          <p:nvPr/>
        </p:nvSpPr>
        <p:spPr bwMode="auto">
          <a:xfrm rot="10800000">
            <a:off x="5877770" y="5387655"/>
            <a:ext cx="345645" cy="268835"/>
          </a:xfrm>
          <a:prstGeom prst="rightArrow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-9525"/>
            <a:ext cx="8035925" cy="711200"/>
          </a:xfrm>
        </p:spPr>
        <p:txBody>
          <a:bodyPr/>
          <a:lstStyle/>
          <a:p>
            <a:r>
              <a:rPr lang="de-DE" sz="3200" dirty="0" smtClean="0"/>
              <a:t>Heavy </a:t>
            </a:r>
            <a:r>
              <a:rPr lang="de-DE" sz="3200" dirty="0" err="1" smtClean="0"/>
              <a:t>flavor</a:t>
            </a:r>
            <a:r>
              <a:rPr lang="de-DE" sz="3200" dirty="0" smtClean="0"/>
              <a:t> </a:t>
            </a:r>
            <a:r>
              <a:rPr lang="de-DE" sz="3200" dirty="0" err="1" smtClean="0"/>
              <a:t>production</a:t>
            </a:r>
            <a:r>
              <a:rPr lang="de-DE" sz="3200" dirty="0" smtClean="0"/>
              <a:t> </a:t>
            </a:r>
            <a:r>
              <a:rPr lang="de-DE" sz="3200" dirty="0" err="1" smtClean="0"/>
              <a:t>at</a:t>
            </a:r>
            <a:r>
              <a:rPr lang="de-DE" sz="3200" dirty="0" smtClean="0"/>
              <a:t> LHC(</a:t>
            </a:r>
            <a:r>
              <a:rPr lang="de-DE" sz="3200" dirty="0" smtClean="0">
                <a:solidFill>
                  <a:srgbClr val="FF0000"/>
                </a:solidFill>
              </a:rPr>
              <a:t>b</a:t>
            </a:r>
            <a:r>
              <a:rPr lang="de-DE" sz="3200" dirty="0" smtClean="0"/>
              <a:t>)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DA104-E1E2-497D-AD90-D044612ED985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57200" y="2894933"/>
            <a:ext cx="4419600" cy="861774"/>
          </a:xfrm>
          <a:prstGeom prst="rect">
            <a:avLst/>
          </a:prstGeom>
          <a:noFill/>
          <a:ln w="3175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/>
            <a:endParaRPr lang="en-US" sz="1800" b="1" u="sng" dirty="0" smtClean="0">
              <a:solidFill>
                <a:schemeClr val="tx1"/>
              </a:solidFill>
            </a:endParaRPr>
          </a:p>
          <a:p>
            <a:pPr marL="174625" indent="-174625">
              <a:spcBef>
                <a:spcPct val="60000"/>
              </a:spcBef>
              <a:buSzPct val="120000"/>
            </a:pPr>
            <a:r>
              <a:rPr lang="en-US" sz="2000" dirty="0" smtClean="0">
                <a:solidFill>
                  <a:schemeClr val="tx1"/>
                </a:solidFill>
              </a:rPr>
              <a:t>	</a:t>
            </a:r>
            <a:r>
              <a:rPr lang="en-US" sz="2000" u="sng" dirty="0" smtClean="0">
                <a:solidFill>
                  <a:srgbClr val="0000FF"/>
                </a:solidFill>
              </a:rPr>
              <a:t>pp collisions at </a:t>
            </a:r>
            <a:r>
              <a:rPr lang="en-US" sz="2000" u="sng" dirty="0">
                <a:solidFill>
                  <a:srgbClr val="0000FF"/>
                </a:solidFill>
                <a:sym typeface="Symbol" pitchFamily="18" charset="2"/>
              </a:rPr>
              <a:t>s = </a:t>
            </a:r>
            <a:r>
              <a:rPr lang="en-US" sz="2000" u="sng" dirty="0" smtClean="0">
                <a:solidFill>
                  <a:srgbClr val="0000FF"/>
                </a:solidFill>
                <a:sym typeface="Symbol" pitchFamily="18" charset="2"/>
              </a:rPr>
              <a:t>7 </a:t>
            </a:r>
            <a:r>
              <a:rPr lang="en-US" sz="2000" u="sng" dirty="0" err="1" smtClean="0">
                <a:solidFill>
                  <a:srgbClr val="0000FF"/>
                </a:solidFill>
                <a:sym typeface="Symbol" pitchFamily="18" charset="2"/>
              </a:rPr>
              <a:t>TeV</a:t>
            </a:r>
            <a:r>
              <a:rPr lang="en-US" sz="2000" u="sng" dirty="0" smtClean="0">
                <a:solidFill>
                  <a:srgbClr val="0000FF"/>
                </a:solidFill>
                <a:sym typeface="Symbol" pitchFamily="18" charset="2"/>
              </a:rPr>
              <a:t>:</a:t>
            </a:r>
            <a:endParaRPr lang="en-US" sz="2000" u="sng" dirty="0">
              <a:solidFill>
                <a:srgbClr val="0000FF"/>
              </a:solidFill>
              <a:sym typeface="Symbol" pitchFamily="18" charset="2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47700" y="3986869"/>
            <a:ext cx="4039515" cy="155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 smtClean="0">
                <a:solidFill>
                  <a:srgbClr val="0000FF"/>
                </a:solidFill>
                <a:sym typeface="Symbol" pitchFamily="18" charset="2"/>
              </a:rPr>
              <a:t></a:t>
            </a:r>
            <a:r>
              <a:rPr lang="en-US" sz="2000" b="1" baseline="-25000" dirty="0">
                <a:solidFill>
                  <a:srgbClr val="0000FF"/>
                </a:solidFill>
                <a:sym typeface="Symbol" pitchFamily="18" charset="2"/>
              </a:rPr>
              <a:t>bb  </a:t>
            </a: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~  </a:t>
            </a:r>
            <a:r>
              <a:rPr lang="en-US" sz="2000" b="1" dirty="0" smtClean="0">
                <a:solidFill>
                  <a:srgbClr val="0000FF"/>
                </a:solidFill>
                <a:sym typeface="Symbol" pitchFamily="18" charset="2"/>
              </a:rPr>
              <a:t>250 </a:t>
            </a:r>
            <a:r>
              <a:rPr lang="en-US" sz="2000" b="1" dirty="0">
                <a:solidFill>
                  <a:srgbClr val="0000FF"/>
                </a:solidFill>
                <a:sym typeface="Symbol" pitchFamily="18" charset="2"/>
              </a:rPr>
              <a:t></a:t>
            </a:r>
            <a:r>
              <a:rPr lang="en-US" sz="2000" b="1" dirty="0" smtClean="0">
                <a:solidFill>
                  <a:srgbClr val="0000FF"/>
                </a:solidFill>
                <a:sym typeface="Symbol" pitchFamily="18" charset="2"/>
              </a:rPr>
              <a:t>b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  (theory) </a:t>
            </a:r>
            <a:r>
              <a:rPr lang="en-US" sz="2000" dirty="0" smtClean="0">
                <a:solidFill>
                  <a:srgbClr val="0000FF"/>
                </a:solidFill>
                <a:sym typeface="Symbol"/>
              </a:rPr>
              <a:t> </a:t>
            </a:r>
            <a:endParaRPr lang="en-US" sz="2000" dirty="0" smtClean="0">
              <a:solidFill>
                <a:srgbClr val="0000FF"/>
              </a:solidFill>
              <a:sym typeface="Symbol" pitchFamily="18" charset="2"/>
            </a:endParaRPr>
          </a:p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Every 400</a:t>
            </a:r>
            <a:r>
              <a:rPr lang="en-US" sz="2000" baseline="30000" dirty="0" smtClean="0">
                <a:solidFill>
                  <a:srgbClr val="0000FF"/>
                </a:solidFill>
                <a:sym typeface="Symbol" pitchFamily="18" charset="2"/>
              </a:rPr>
              <a:t>th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 collision with bb  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200 kHz / 2 </a:t>
            </a:r>
            <a:r>
              <a:rPr lang="en-US" dirty="0" smtClean="0">
                <a:solidFill>
                  <a:srgbClr val="0000FF"/>
                </a:solidFill>
                <a:sym typeface="Symbol" pitchFamily="18" charset="2"/>
              </a:rPr>
              <a:t>MHz (</a:t>
            </a:r>
            <a:r>
              <a:rPr lang="en-US" dirty="0" err="1" smtClean="0">
                <a:solidFill>
                  <a:srgbClr val="0000FF"/>
                </a:solidFill>
                <a:sym typeface="Symbol" pitchFamily="18" charset="2"/>
              </a:rPr>
              <a:t>LHCb</a:t>
            </a:r>
            <a:r>
              <a:rPr lang="en-US" dirty="0" smtClean="0">
                <a:solidFill>
                  <a:srgbClr val="0000FF"/>
                </a:solidFill>
                <a:sym typeface="Symbol" pitchFamily="18" charset="2"/>
              </a:rPr>
              <a:t> / ATLAS) </a:t>
            </a:r>
            <a:endParaRPr lang="de-DE" sz="2000" dirty="0" smtClean="0">
              <a:solidFill>
                <a:srgbClr val="0000FF"/>
              </a:solidFill>
              <a:sym typeface="Symbol" pitchFamily="18" charset="2"/>
            </a:endParaRPr>
          </a:p>
          <a:p>
            <a:pPr>
              <a:spcAft>
                <a:spcPts val="600"/>
              </a:spcAft>
            </a:pPr>
            <a:r>
              <a:rPr lang="en-US" sz="2000" b="1" dirty="0" smtClean="0">
                <a:solidFill>
                  <a:srgbClr val="0000FF"/>
                </a:solidFill>
                <a:sym typeface="Symbol" pitchFamily="18" charset="2"/>
              </a:rPr>
              <a:t></a:t>
            </a:r>
            <a:r>
              <a:rPr lang="en-US" sz="2000" b="1" baseline="-25000" dirty="0" smtClean="0">
                <a:solidFill>
                  <a:srgbClr val="0000FF"/>
                </a:solidFill>
                <a:sym typeface="Symbol" pitchFamily="18" charset="2"/>
              </a:rPr>
              <a:t>cc</a:t>
            </a:r>
            <a:r>
              <a:rPr lang="en-US" sz="2000" b="1" dirty="0" smtClean="0">
                <a:solidFill>
                  <a:srgbClr val="0000FF"/>
                </a:solidFill>
                <a:sym typeface="Symbol" pitchFamily="18" charset="2"/>
              </a:rPr>
              <a:t>  </a:t>
            </a:r>
            <a:r>
              <a:rPr lang="en-US" sz="2000" b="1" dirty="0" smtClean="0">
                <a:solidFill>
                  <a:srgbClr val="0000FF"/>
                </a:solidFill>
                <a:sym typeface="Symbol"/>
              </a:rPr>
              <a:t>  20 </a:t>
            </a:r>
            <a:r>
              <a:rPr lang="en-US" sz="2000" b="1" dirty="0" smtClean="0">
                <a:solidFill>
                  <a:srgbClr val="0000FF"/>
                </a:solidFill>
                <a:sym typeface="Symbol" pitchFamily="18" charset="2"/>
              </a:rPr>
              <a:t></a:t>
            </a:r>
            <a:r>
              <a:rPr lang="en-US" sz="2000" b="1" baseline="-25000" dirty="0" smtClean="0">
                <a:solidFill>
                  <a:srgbClr val="0000FF"/>
                </a:solidFill>
                <a:sym typeface="Symbol" pitchFamily="18" charset="2"/>
              </a:rPr>
              <a:t>bb </a:t>
            </a:r>
            <a:endParaRPr lang="en-US" sz="2000" b="1" dirty="0" smtClean="0">
              <a:solidFill>
                <a:srgbClr val="0000FF"/>
              </a:solidFill>
              <a:sym typeface="Symbol" pitchFamily="18" charset="2"/>
            </a:endParaRP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5214813" y="264814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5143375" y="29765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4956050" y="1420813"/>
            <a:ext cx="3657600" cy="1536700"/>
            <a:chOff x="3216" y="480"/>
            <a:chExt cx="2304" cy="968"/>
          </a:xfrm>
        </p:grpSpPr>
        <p:grpSp>
          <p:nvGrpSpPr>
            <p:cNvPr id="9" name="Group 22"/>
            <p:cNvGrpSpPr>
              <a:grpSpLocks/>
            </p:cNvGrpSpPr>
            <p:nvPr/>
          </p:nvGrpSpPr>
          <p:grpSpPr bwMode="auto">
            <a:xfrm>
              <a:off x="3216" y="480"/>
              <a:ext cx="2304" cy="968"/>
              <a:chOff x="720" y="912"/>
              <a:chExt cx="2304" cy="968"/>
            </a:xfrm>
          </p:grpSpPr>
          <p:sp>
            <p:nvSpPr>
              <p:cNvPr id="23" name="Oval 23"/>
              <p:cNvSpPr>
                <a:spLocks noChangeArrowheads="1"/>
              </p:cNvSpPr>
              <p:nvPr/>
            </p:nvSpPr>
            <p:spPr bwMode="auto">
              <a:xfrm>
                <a:off x="2544" y="1161"/>
                <a:ext cx="240" cy="480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r>
                  <a:rPr lang="en-US" sz="1800" b="1">
                    <a:solidFill>
                      <a:srgbClr val="000000"/>
                    </a:solidFill>
                    <a:latin typeface="Comic Sans MS" pitchFamily="66" charset="0"/>
                  </a:rPr>
                  <a:t>p</a:t>
                </a:r>
              </a:p>
            </p:txBody>
          </p:sp>
          <p:sp>
            <p:nvSpPr>
              <p:cNvPr id="24" name="Oval 24"/>
              <p:cNvSpPr>
                <a:spLocks noChangeArrowheads="1"/>
              </p:cNvSpPr>
              <p:nvPr/>
            </p:nvSpPr>
            <p:spPr bwMode="auto">
              <a:xfrm>
                <a:off x="720" y="1152"/>
                <a:ext cx="240" cy="480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r>
                  <a:rPr lang="en-US" sz="1800" b="1">
                    <a:solidFill>
                      <a:srgbClr val="000000"/>
                    </a:solidFill>
                    <a:latin typeface="Comic Sans MS" pitchFamily="66" charset="0"/>
                  </a:rPr>
                  <a:t>p</a:t>
                </a:r>
              </a:p>
            </p:txBody>
          </p:sp>
          <p:sp>
            <p:nvSpPr>
              <p:cNvPr id="25" name="AutoShape 25"/>
              <p:cNvSpPr>
                <a:spLocks noChangeArrowheads="1"/>
              </p:cNvSpPr>
              <p:nvPr/>
            </p:nvSpPr>
            <p:spPr bwMode="auto">
              <a:xfrm>
                <a:off x="1824" y="1344"/>
                <a:ext cx="384" cy="87"/>
              </a:xfrm>
              <a:prstGeom prst="irregularSeal2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Line 26"/>
              <p:cNvSpPr>
                <a:spLocks noChangeShapeType="1"/>
              </p:cNvSpPr>
              <p:nvPr/>
            </p:nvSpPr>
            <p:spPr bwMode="auto">
              <a:xfrm flipH="1">
                <a:off x="2256" y="1392"/>
                <a:ext cx="24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27"/>
              <p:cNvSpPr>
                <a:spLocks noChangeShapeType="1"/>
              </p:cNvSpPr>
              <p:nvPr/>
            </p:nvSpPr>
            <p:spPr bwMode="auto">
              <a:xfrm>
                <a:off x="960" y="1392"/>
                <a:ext cx="86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28"/>
              <p:cNvSpPr>
                <a:spLocks noChangeShapeType="1"/>
              </p:cNvSpPr>
              <p:nvPr/>
            </p:nvSpPr>
            <p:spPr bwMode="auto">
              <a:xfrm flipV="1">
                <a:off x="1920" y="1121"/>
                <a:ext cx="504" cy="27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29"/>
              <p:cNvSpPr>
                <a:spLocks noChangeShapeType="1"/>
              </p:cNvSpPr>
              <p:nvPr/>
            </p:nvSpPr>
            <p:spPr bwMode="auto">
              <a:xfrm>
                <a:off x="1920" y="1392"/>
                <a:ext cx="1056" cy="24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Text Box 30"/>
              <p:cNvSpPr txBox="1">
                <a:spLocks noChangeArrowheads="1"/>
              </p:cNvSpPr>
              <p:nvPr/>
            </p:nvSpPr>
            <p:spPr bwMode="auto">
              <a:xfrm>
                <a:off x="2828" y="1649"/>
                <a:ext cx="1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800" b="1" dirty="0">
                    <a:latin typeface="Times New Roman" pitchFamily="18" charset="0"/>
                  </a:rPr>
                  <a:t>b</a:t>
                </a:r>
              </a:p>
            </p:txBody>
          </p:sp>
          <p:sp>
            <p:nvSpPr>
              <p:cNvPr id="31" name="Text Box 31"/>
              <p:cNvSpPr txBox="1">
                <a:spLocks noChangeArrowheads="1"/>
              </p:cNvSpPr>
              <p:nvPr/>
            </p:nvSpPr>
            <p:spPr bwMode="auto">
              <a:xfrm>
                <a:off x="2304" y="912"/>
                <a:ext cx="1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800" b="1">
                    <a:latin typeface="Times New Roman" pitchFamily="18" charset="0"/>
                  </a:rPr>
                  <a:t>b</a:t>
                </a:r>
              </a:p>
            </p:txBody>
          </p:sp>
          <p:sp>
            <p:nvSpPr>
              <p:cNvPr id="32" name="Line 32"/>
              <p:cNvSpPr>
                <a:spLocks noChangeShapeType="1"/>
              </p:cNvSpPr>
              <p:nvPr/>
            </p:nvSpPr>
            <p:spPr bwMode="auto">
              <a:xfrm>
                <a:off x="2880" y="1697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21" name="Object 2"/>
            <p:cNvGraphicFramePr>
              <a:graphicFrameLocks noChangeAspect="1"/>
            </p:cNvGraphicFramePr>
            <p:nvPr/>
          </p:nvGraphicFramePr>
          <p:xfrm>
            <a:off x="3756" y="720"/>
            <a:ext cx="180" cy="240"/>
          </p:xfrm>
          <a:graphic>
            <a:graphicData uri="http://schemas.openxmlformats.org/presentationml/2006/ole">
              <p:oleObj spid="_x0000_s37890" name="Formel" r:id="rId3" imgW="152280" imgH="203040" progId="Equation.3">
                <p:embed/>
              </p:oleObj>
            </a:graphicData>
          </a:graphic>
        </p:graphicFrame>
        <p:graphicFrame>
          <p:nvGraphicFramePr>
            <p:cNvPr id="22" name="Object 3"/>
            <p:cNvGraphicFramePr>
              <a:graphicFrameLocks noChangeAspect="1"/>
            </p:cNvGraphicFramePr>
            <p:nvPr/>
          </p:nvGraphicFramePr>
          <p:xfrm>
            <a:off x="4845" y="737"/>
            <a:ext cx="210" cy="240"/>
          </p:xfrm>
          <a:graphic>
            <a:graphicData uri="http://schemas.openxmlformats.org/presentationml/2006/ole">
              <p:oleObj spid="_x0000_s37891" name="Formel" r:id="rId4" imgW="177480" imgH="203040" progId="Equation.3">
                <p:embed/>
              </p:oleObj>
            </a:graphicData>
          </a:graphic>
        </p:graphicFrame>
      </p:grpSp>
      <p:sp>
        <p:nvSpPr>
          <p:cNvPr id="34" name="Line 36"/>
          <p:cNvSpPr>
            <a:spLocks noChangeShapeType="1"/>
          </p:cNvSpPr>
          <p:nvPr/>
        </p:nvSpPr>
        <p:spPr bwMode="auto">
          <a:xfrm flipV="1">
            <a:off x="989014" y="4184689"/>
            <a:ext cx="77787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" name="Group 35"/>
          <p:cNvGrpSpPr/>
          <p:nvPr/>
        </p:nvGrpSpPr>
        <p:grpSpPr>
          <a:xfrm>
            <a:off x="876300" y="1163105"/>
            <a:ext cx="3350055" cy="1676400"/>
            <a:chOff x="3162299" y="3992485"/>
            <a:chExt cx="3672850" cy="2332115"/>
          </a:xfrm>
        </p:grpSpPr>
        <p:graphicFrame>
          <p:nvGraphicFramePr>
            <p:cNvPr id="37" name="Object 72"/>
            <p:cNvGraphicFramePr>
              <a:graphicFrameLocks noChangeAspect="1"/>
            </p:cNvGraphicFramePr>
            <p:nvPr/>
          </p:nvGraphicFramePr>
          <p:xfrm>
            <a:off x="3162299" y="4589462"/>
            <a:ext cx="345355" cy="439738"/>
          </p:xfrm>
          <a:graphic>
            <a:graphicData uri="http://schemas.openxmlformats.org/presentationml/2006/ole">
              <p:oleObj spid="_x0000_s37892" name="Formel" r:id="rId5" imgW="139680" imgH="177480" progId="Equation.3">
                <p:embed/>
              </p:oleObj>
            </a:graphicData>
          </a:graphic>
        </p:graphicFrame>
        <p:grpSp>
          <p:nvGrpSpPr>
            <p:cNvPr id="11" name="Group 55"/>
            <p:cNvGrpSpPr/>
            <p:nvPr/>
          </p:nvGrpSpPr>
          <p:grpSpPr>
            <a:xfrm>
              <a:off x="3505200" y="3992485"/>
              <a:ext cx="2154810" cy="1043772"/>
              <a:chOff x="3505200" y="3992485"/>
              <a:chExt cx="2154810" cy="1043772"/>
            </a:xfrm>
          </p:grpSpPr>
          <p:grpSp>
            <p:nvGrpSpPr>
              <p:cNvPr id="12" name="Group 8"/>
              <p:cNvGrpSpPr>
                <a:grpSpLocks/>
              </p:cNvGrpSpPr>
              <p:nvPr/>
            </p:nvGrpSpPr>
            <p:grpSpPr bwMode="auto">
              <a:xfrm rot="10800000" flipH="1">
                <a:off x="3505200" y="4762499"/>
                <a:ext cx="887320" cy="0"/>
                <a:chOff x="696" y="2160"/>
                <a:chExt cx="1001" cy="0"/>
              </a:xfrm>
            </p:grpSpPr>
            <p:sp>
              <p:nvSpPr>
                <p:cNvPr id="67" name="Line 9"/>
                <p:cNvSpPr>
                  <a:spLocks noChangeShapeType="1"/>
                </p:cNvSpPr>
                <p:nvPr/>
              </p:nvSpPr>
              <p:spPr bwMode="auto">
                <a:xfrm>
                  <a:off x="696" y="2160"/>
                  <a:ext cx="591" cy="0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round/>
                  <a:headEnd/>
                  <a:tailEnd type="triangle" w="lg" len="lg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" name="Line 10"/>
                <p:cNvSpPr>
                  <a:spLocks noChangeShapeType="1"/>
                </p:cNvSpPr>
                <p:nvPr/>
              </p:nvSpPr>
              <p:spPr bwMode="auto">
                <a:xfrm>
                  <a:off x="696" y="2160"/>
                  <a:ext cx="1001" cy="0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9" name="Oval 17"/>
              <p:cNvSpPr>
                <a:spLocks noChangeArrowheads="1"/>
              </p:cNvSpPr>
              <p:nvPr/>
            </p:nvSpPr>
            <p:spPr bwMode="auto">
              <a:xfrm rot="10800000" flipH="1">
                <a:off x="4419601" y="4545011"/>
                <a:ext cx="228599" cy="407988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" name="Group 18"/>
              <p:cNvGrpSpPr>
                <a:grpSpLocks/>
              </p:cNvGrpSpPr>
              <p:nvPr/>
            </p:nvGrpSpPr>
            <p:grpSpPr bwMode="auto">
              <a:xfrm rot="17918666" flipH="1">
                <a:off x="4788303" y="4164549"/>
                <a:ext cx="795338" cy="948077"/>
                <a:chOff x="3397" y="2544"/>
                <a:chExt cx="680" cy="596"/>
              </a:xfrm>
            </p:grpSpPr>
            <p:sp>
              <p:nvSpPr>
                <p:cNvPr id="65" name="Line 19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3645" y="2614"/>
                  <a:ext cx="368" cy="31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lg" len="lg"/>
                  <a:tailEnd type="triangle" w="lg" len="lg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3397" y="2544"/>
                  <a:ext cx="680" cy="59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18"/>
              <p:cNvGrpSpPr>
                <a:grpSpLocks/>
              </p:cNvGrpSpPr>
              <p:nvPr/>
            </p:nvGrpSpPr>
            <p:grpSpPr bwMode="auto">
              <a:xfrm rot="17072519" flipH="1">
                <a:off x="4771134" y="3916115"/>
                <a:ext cx="795338" cy="948077"/>
                <a:chOff x="3361" y="2585"/>
                <a:chExt cx="680" cy="596"/>
              </a:xfrm>
            </p:grpSpPr>
            <p:sp>
              <p:nvSpPr>
                <p:cNvPr id="63" name="Line 19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3645" y="2614"/>
                  <a:ext cx="368" cy="31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lg" len="lg"/>
                  <a:tailEnd type="triangle" w="lg" len="lg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3361" y="2585"/>
                  <a:ext cx="680" cy="59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5" name="Group 67"/>
            <p:cNvGrpSpPr/>
            <p:nvPr/>
          </p:nvGrpSpPr>
          <p:grpSpPr>
            <a:xfrm flipV="1">
              <a:off x="3543300" y="5284171"/>
              <a:ext cx="2158448" cy="1040429"/>
              <a:chOff x="3505200" y="3992485"/>
              <a:chExt cx="2158448" cy="1040429"/>
            </a:xfrm>
          </p:grpSpPr>
          <p:grpSp>
            <p:nvGrpSpPr>
              <p:cNvPr id="16" name="Group 8"/>
              <p:cNvGrpSpPr>
                <a:grpSpLocks/>
              </p:cNvGrpSpPr>
              <p:nvPr/>
            </p:nvGrpSpPr>
            <p:grpSpPr bwMode="auto">
              <a:xfrm rot="10800000" flipH="1">
                <a:off x="3505200" y="4762499"/>
                <a:ext cx="887320" cy="0"/>
                <a:chOff x="696" y="2160"/>
                <a:chExt cx="1001" cy="0"/>
              </a:xfrm>
            </p:grpSpPr>
            <p:sp>
              <p:nvSpPr>
                <p:cNvPr id="56" name="Line 9"/>
                <p:cNvSpPr>
                  <a:spLocks noChangeShapeType="1"/>
                </p:cNvSpPr>
                <p:nvPr/>
              </p:nvSpPr>
              <p:spPr bwMode="auto">
                <a:xfrm>
                  <a:off x="696" y="2160"/>
                  <a:ext cx="591" cy="0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round/>
                  <a:headEnd/>
                  <a:tailEnd type="triangle" w="lg" len="lg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" name="Line 10"/>
                <p:cNvSpPr>
                  <a:spLocks noChangeShapeType="1"/>
                </p:cNvSpPr>
                <p:nvPr/>
              </p:nvSpPr>
              <p:spPr bwMode="auto">
                <a:xfrm>
                  <a:off x="696" y="2160"/>
                  <a:ext cx="1001" cy="0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9" name="Oval 17"/>
              <p:cNvSpPr>
                <a:spLocks noChangeArrowheads="1"/>
              </p:cNvSpPr>
              <p:nvPr/>
            </p:nvSpPr>
            <p:spPr bwMode="auto">
              <a:xfrm rot="10800000" flipH="1">
                <a:off x="4419601" y="4545011"/>
                <a:ext cx="228599" cy="407988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7" name="Group 18"/>
              <p:cNvGrpSpPr>
                <a:grpSpLocks/>
              </p:cNvGrpSpPr>
              <p:nvPr/>
            </p:nvGrpSpPr>
            <p:grpSpPr bwMode="auto">
              <a:xfrm rot="17918666" flipH="1">
                <a:off x="4791941" y="4161206"/>
                <a:ext cx="795338" cy="948077"/>
                <a:chOff x="3393" y="2545"/>
                <a:chExt cx="680" cy="596"/>
              </a:xfrm>
            </p:grpSpPr>
            <p:sp>
              <p:nvSpPr>
                <p:cNvPr id="54" name="Line 19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3645" y="2614"/>
                  <a:ext cx="368" cy="31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lg" len="lg"/>
                  <a:tailEnd type="triangle" w="lg" len="lg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3393" y="2545"/>
                  <a:ext cx="680" cy="59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18"/>
              <p:cNvGrpSpPr>
                <a:grpSpLocks/>
              </p:cNvGrpSpPr>
              <p:nvPr/>
            </p:nvGrpSpPr>
            <p:grpSpPr bwMode="auto">
              <a:xfrm rot="17072519" flipH="1">
                <a:off x="4771134" y="3916115"/>
                <a:ext cx="795338" cy="948077"/>
                <a:chOff x="3361" y="2585"/>
                <a:chExt cx="680" cy="596"/>
              </a:xfrm>
            </p:grpSpPr>
            <p:sp>
              <p:nvSpPr>
                <p:cNvPr id="52" name="Line 19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3645" y="2614"/>
                  <a:ext cx="368" cy="31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lg" len="lg"/>
                  <a:tailEnd type="triangle" w="lg" len="lg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3361" y="2585"/>
                  <a:ext cx="680" cy="59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40" name="Freeform 208"/>
            <p:cNvSpPr>
              <a:spLocks/>
            </p:cNvSpPr>
            <p:nvPr/>
          </p:nvSpPr>
          <p:spPr bwMode="auto">
            <a:xfrm rot="573792">
              <a:off x="4631883" y="4863880"/>
              <a:ext cx="772773" cy="131375"/>
            </a:xfrm>
            <a:custGeom>
              <a:avLst/>
              <a:gdLst/>
              <a:ahLst/>
              <a:cxnLst>
                <a:cxn ang="0">
                  <a:pos x="0" y="736"/>
                </a:cxn>
                <a:cxn ang="0">
                  <a:pos x="591" y="417"/>
                </a:cxn>
                <a:cxn ang="0">
                  <a:pos x="182" y="144"/>
                </a:cxn>
                <a:cxn ang="0">
                  <a:pos x="591" y="736"/>
                </a:cxn>
                <a:cxn ang="0">
                  <a:pos x="1137" y="417"/>
                </a:cxn>
                <a:cxn ang="0">
                  <a:pos x="819" y="144"/>
                </a:cxn>
                <a:cxn ang="0">
                  <a:pos x="1183" y="736"/>
                </a:cxn>
                <a:cxn ang="0">
                  <a:pos x="1729" y="190"/>
                </a:cxn>
                <a:cxn ang="0">
                  <a:pos x="1365" y="190"/>
                </a:cxn>
                <a:cxn ang="0">
                  <a:pos x="1729" y="736"/>
                </a:cxn>
                <a:cxn ang="0">
                  <a:pos x="2320" y="144"/>
                </a:cxn>
                <a:cxn ang="0">
                  <a:pos x="1911" y="190"/>
                </a:cxn>
                <a:cxn ang="0">
                  <a:pos x="2366" y="736"/>
                </a:cxn>
                <a:cxn ang="0">
                  <a:pos x="2912" y="144"/>
                </a:cxn>
                <a:cxn ang="0">
                  <a:pos x="2457" y="190"/>
                </a:cxn>
                <a:cxn ang="0">
                  <a:pos x="2912" y="736"/>
                </a:cxn>
                <a:cxn ang="0">
                  <a:pos x="3504" y="144"/>
                </a:cxn>
                <a:cxn ang="0">
                  <a:pos x="3094" y="144"/>
                </a:cxn>
                <a:cxn ang="0">
                  <a:pos x="3549" y="736"/>
                </a:cxn>
                <a:cxn ang="0">
                  <a:pos x="4095" y="144"/>
                </a:cxn>
                <a:cxn ang="0">
                  <a:pos x="3686" y="144"/>
                </a:cxn>
                <a:cxn ang="0">
                  <a:pos x="4141" y="736"/>
                </a:cxn>
                <a:cxn ang="0">
                  <a:pos x="4687" y="99"/>
                </a:cxn>
                <a:cxn ang="0">
                  <a:pos x="4277" y="144"/>
                </a:cxn>
                <a:cxn ang="0">
                  <a:pos x="4687" y="736"/>
                </a:cxn>
                <a:cxn ang="0">
                  <a:pos x="5233" y="144"/>
                </a:cxn>
                <a:cxn ang="0">
                  <a:pos x="4823" y="144"/>
                </a:cxn>
                <a:cxn ang="0">
                  <a:pos x="5233" y="736"/>
                </a:cxn>
                <a:cxn ang="0">
                  <a:pos x="5187" y="690"/>
                </a:cxn>
              </a:cxnLst>
              <a:rect l="0" t="0" r="r" b="b"/>
              <a:pathLst>
                <a:path w="5294" h="827">
                  <a:moveTo>
                    <a:pt x="0" y="736"/>
                  </a:moveTo>
                  <a:cubicBezTo>
                    <a:pt x="280" y="626"/>
                    <a:pt x="561" y="516"/>
                    <a:pt x="591" y="417"/>
                  </a:cubicBezTo>
                  <a:cubicBezTo>
                    <a:pt x="621" y="318"/>
                    <a:pt x="182" y="91"/>
                    <a:pt x="182" y="144"/>
                  </a:cubicBezTo>
                  <a:cubicBezTo>
                    <a:pt x="182" y="197"/>
                    <a:pt x="432" y="691"/>
                    <a:pt x="591" y="736"/>
                  </a:cubicBezTo>
                  <a:cubicBezTo>
                    <a:pt x="750" y="781"/>
                    <a:pt x="1099" y="516"/>
                    <a:pt x="1137" y="417"/>
                  </a:cubicBezTo>
                  <a:cubicBezTo>
                    <a:pt x="1175" y="318"/>
                    <a:pt x="811" y="91"/>
                    <a:pt x="819" y="144"/>
                  </a:cubicBezTo>
                  <a:cubicBezTo>
                    <a:pt x="827" y="197"/>
                    <a:pt x="1031" y="728"/>
                    <a:pt x="1183" y="736"/>
                  </a:cubicBezTo>
                  <a:cubicBezTo>
                    <a:pt x="1335" y="744"/>
                    <a:pt x="1699" y="281"/>
                    <a:pt x="1729" y="190"/>
                  </a:cubicBezTo>
                  <a:cubicBezTo>
                    <a:pt x="1759" y="99"/>
                    <a:pt x="1365" y="99"/>
                    <a:pt x="1365" y="190"/>
                  </a:cubicBezTo>
                  <a:cubicBezTo>
                    <a:pt x="1365" y="281"/>
                    <a:pt x="1570" y="744"/>
                    <a:pt x="1729" y="736"/>
                  </a:cubicBezTo>
                  <a:cubicBezTo>
                    <a:pt x="1888" y="728"/>
                    <a:pt x="2290" y="235"/>
                    <a:pt x="2320" y="144"/>
                  </a:cubicBezTo>
                  <a:cubicBezTo>
                    <a:pt x="2350" y="53"/>
                    <a:pt x="1903" y="91"/>
                    <a:pt x="1911" y="190"/>
                  </a:cubicBezTo>
                  <a:cubicBezTo>
                    <a:pt x="1919" y="289"/>
                    <a:pt x="2199" y="744"/>
                    <a:pt x="2366" y="736"/>
                  </a:cubicBezTo>
                  <a:cubicBezTo>
                    <a:pt x="2533" y="728"/>
                    <a:pt x="2897" y="235"/>
                    <a:pt x="2912" y="144"/>
                  </a:cubicBezTo>
                  <a:cubicBezTo>
                    <a:pt x="2927" y="53"/>
                    <a:pt x="2457" y="91"/>
                    <a:pt x="2457" y="190"/>
                  </a:cubicBezTo>
                  <a:cubicBezTo>
                    <a:pt x="2457" y="289"/>
                    <a:pt x="2738" y="744"/>
                    <a:pt x="2912" y="736"/>
                  </a:cubicBezTo>
                  <a:cubicBezTo>
                    <a:pt x="3086" y="728"/>
                    <a:pt x="3474" y="243"/>
                    <a:pt x="3504" y="144"/>
                  </a:cubicBezTo>
                  <a:cubicBezTo>
                    <a:pt x="3534" y="45"/>
                    <a:pt x="3087" y="45"/>
                    <a:pt x="3094" y="144"/>
                  </a:cubicBezTo>
                  <a:cubicBezTo>
                    <a:pt x="3101" y="243"/>
                    <a:pt x="3382" y="736"/>
                    <a:pt x="3549" y="736"/>
                  </a:cubicBezTo>
                  <a:cubicBezTo>
                    <a:pt x="3716" y="736"/>
                    <a:pt x="4072" y="243"/>
                    <a:pt x="4095" y="144"/>
                  </a:cubicBezTo>
                  <a:cubicBezTo>
                    <a:pt x="4118" y="45"/>
                    <a:pt x="3678" y="45"/>
                    <a:pt x="3686" y="144"/>
                  </a:cubicBezTo>
                  <a:cubicBezTo>
                    <a:pt x="3694" y="243"/>
                    <a:pt x="3974" y="743"/>
                    <a:pt x="4141" y="736"/>
                  </a:cubicBezTo>
                  <a:cubicBezTo>
                    <a:pt x="4308" y="729"/>
                    <a:pt x="4664" y="198"/>
                    <a:pt x="4687" y="99"/>
                  </a:cubicBezTo>
                  <a:cubicBezTo>
                    <a:pt x="4710" y="0"/>
                    <a:pt x="4277" y="38"/>
                    <a:pt x="4277" y="144"/>
                  </a:cubicBezTo>
                  <a:cubicBezTo>
                    <a:pt x="4277" y="250"/>
                    <a:pt x="4528" y="736"/>
                    <a:pt x="4687" y="736"/>
                  </a:cubicBezTo>
                  <a:cubicBezTo>
                    <a:pt x="4846" y="736"/>
                    <a:pt x="5210" y="243"/>
                    <a:pt x="5233" y="144"/>
                  </a:cubicBezTo>
                  <a:cubicBezTo>
                    <a:pt x="5256" y="45"/>
                    <a:pt x="4823" y="45"/>
                    <a:pt x="4823" y="144"/>
                  </a:cubicBezTo>
                  <a:cubicBezTo>
                    <a:pt x="4823" y="243"/>
                    <a:pt x="5172" y="645"/>
                    <a:pt x="5233" y="736"/>
                  </a:cubicBezTo>
                  <a:cubicBezTo>
                    <a:pt x="5294" y="827"/>
                    <a:pt x="5240" y="758"/>
                    <a:pt x="5187" y="69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208"/>
            <p:cNvSpPr>
              <a:spLocks/>
            </p:cNvSpPr>
            <p:nvPr/>
          </p:nvSpPr>
          <p:spPr bwMode="auto">
            <a:xfrm rot="21026208" flipV="1">
              <a:off x="4653744" y="5329845"/>
              <a:ext cx="772773" cy="131375"/>
            </a:xfrm>
            <a:custGeom>
              <a:avLst/>
              <a:gdLst/>
              <a:ahLst/>
              <a:cxnLst>
                <a:cxn ang="0">
                  <a:pos x="0" y="736"/>
                </a:cxn>
                <a:cxn ang="0">
                  <a:pos x="591" y="417"/>
                </a:cxn>
                <a:cxn ang="0">
                  <a:pos x="182" y="144"/>
                </a:cxn>
                <a:cxn ang="0">
                  <a:pos x="591" y="736"/>
                </a:cxn>
                <a:cxn ang="0">
                  <a:pos x="1137" y="417"/>
                </a:cxn>
                <a:cxn ang="0">
                  <a:pos x="819" y="144"/>
                </a:cxn>
                <a:cxn ang="0">
                  <a:pos x="1183" y="736"/>
                </a:cxn>
                <a:cxn ang="0">
                  <a:pos x="1729" y="190"/>
                </a:cxn>
                <a:cxn ang="0">
                  <a:pos x="1365" y="190"/>
                </a:cxn>
                <a:cxn ang="0">
                  <a:pos x="1729" y="736"/>
                </a:cxn>
                <a:cxn ang="0">
                  <a:pos x="2320" y="144"/>
                </a:cxn>
                <a:cxn ang="0">
                  <a:pos x="1911" y="190"/>
                </a:cxn>
                <a:cxn ang="0">
                  <a:pos x="2366" y="736"/>
                </a:cxn>
                <a:cxn ang="0">
                  <a:pos x="2912" y="144"/>
                </a:cxn>
                <a:cxn ang="0">
                  <a:pos x="2457" y="190"/>
                </a:cxn>
                <a:cxn ang="0">
                  <a:pos x="2912" y="736"/>
                </a:cxn>
                <a:cxn ang="0">
                  <a:pos x="3504" y="144"/>
                </a:cxn>
                <a:cxn ang="0">
                  <a:pos x="3094" y="144"/>
                </a:cxn>
                <a:cxn ang="0">
                  <a:pos x="3549" y="736"/>
                </a:cxn>
                <a:cxn ang="0">
                  <a:pos x="4095" y="144"/>
                </a:cxn>
                <a:cxn ang="0">
                  <a:pos x="3686" y="144"/>
                </a:cxn>
                <a:cxn ang="0">
                  <a:pos x="4141" y="736"/>
                </a:cxn>
                <a:cxn ang="0">
                  <a:pos x="4687" y="99"/>
                </a:cxn>
                <a:cxn ang="0">
                  <a:pos x="4277" y="144"/>
                </a:cxn>
                <a:cxn ang="0">
                  <a:pos x="4687" y="736"/>
                </a:cxn>
                <a:cxn ang="0">
                  <a:pos x="5233" y="144"/>
                </a:cxn>
                <a:cxn ang="0">
                  <a:pos x="4823" y="144"/>
                </a:cxn>
                <a:cxn ang="0">
                  <a:pos x="5233" y="736"/>
                </a:cxn>
                <a:cxn ang="0">
                  <a:pos x="5187" y="690"/>
                </a:cxn>
              </a:cxnLst>
              <a:rect l="0" t="0" r="r" b="b"/>
              <a:pathLst>
                <a:path w="5294" h="827">
                  <a:moveTo>
                    <a:pt x="0" y="736"/>
                  </a:moveTo>
                  <a:cubicBezTo>
                    <a:pt x="280" y="626"/>
                    <a:pt x="561" y="516"/>
                    <a:pt x="591" y="417"/>
                  </a:cubicBezTo>
                  <a:cubicBezTo>
                    <a:pt x="621" y="318"/>
                    <a:pt x="182" y="91"/>
                    <a:pt x="182" y="144"/>
                  </a:cubicBezTo>
                  <a:cubicBezTo>
                    <a:pt x="182" y="197"/>
                    <a:pt x="432" y="691"/>
                    <a:pt x="591" y="736"/>
                  </a:cubicBezTo>
                  <a:cubicBezTo>
                    <a:pt x="750" y="781"/>
                    <a:pt x="1099" y="516"/>
                    <a:pt x="1137" y="417"/>
                  </a:cubicBezTo>
                  <a:cubicBezTo>
                    <a:pt x="1175" y="318"/>
                    <a:pt x="811" y="91"/>
                    <a:pt x="819" y="144"/>
                  </a:cubicBezTo>
                  <a:cubicBezTo>
                    <a:pt x="827" y="197"/>
                    <a:pt x="1031" y="728"/>
                    <a:pt x="1183" y="736"/>
                  </a:cubicBezTo>
                  <a:cubicBezTo>
                    <a:pt x="1335" y="744"/>
                    <a:pt x="1699" y="281"/>
                    <a:pt x="1729" y="190"/>
                  </a:cubicBezTo>
                  <a:cubicBezTo>
                    <a:pt x="1759" y="99"/>
                    <a:pt x="1365" y="99"/>
                    <a:pt x="1365" y="190"/>
                  </a:cubicBezTo>
                  <a:cubicBezTo>
                    <a:pt x="1365" y="281"/>
                    <a:pt x="1570" y="744"/>
                    <a:pt x="1729" y="736"/>
                  </a:cubicBezTo>
                  <a:cubicBezTo>
                    <a:pt x="1888" y="728"/>
                    <a:pt x="2290" y="235"/>
                    <a:pt x="2320" y="144"/>
                  </a:cubicBezTo>
                  <a:cubicBezTo>
                    <a:pt x="2350" y="53"/>
                    <a:pt x="1903" y="91"/>
                    <a:pt x="1911" y="190"/>
                  </a:cubicBezTo>
                  <a:cubicBezTo>
                    <a:pt x="1919" y="289"/>
                    <a:pt x="2199" y="744"/>
                    <a:pt x="2366" y="736"/>
                  </a:cubicBezTo>
                  <a:cubicBezTo>
                    <a:pt x="2533" y="728"/>
                    <a:pt x="2897" y="235"/>
                    <a:pt x="2912" y="144"/>
                  </a:cubicBezTo>
                  <a:cubicBezTo>
                    <a:pt x="2927" y="53"/>
                    <a:pt x="2457" y="91"/>
                    <a:pt x="2457" y="190"/>
                  </a:cubicBezTo>
                  <a:cubicBezTo>
                    <a:pt x="2457" y="289"/>
                    <a:pt x="2738" y="744"/>
                    <a:pt x="2912" y="736"/>
                  </a:cubicBezTo>
                  <a:cubicBezTo>
                    <a:pt x="3086" y="728"/>
                    <a:pt x="3474" y="243"/>
                    <a:pt x="3504" y="144"/>
                  </a:cubicBezTo>
                  <a:cubicBezTo>
                    <a:pt x="3534" y="45"/>
                    <a:pt x="3087" y="45"/>
                    <a:pt x="3094" y="144"/>
                  </a:cubicBezTo>
                  <a:cubicBezTo>
                    <a:pt x="3101" y="243"/>
                    <a:pt x="3382" y="736"/>
                    <a:pt x="3549" y="736"/>
                  </a:cubicBezTo>
                  <a:cubicBezTo>
                    <a:pt x="3716" y="736"/>
                    <a:pt x="4072" y="243"/>
                    <a:pt x="4095" y="144"/>
                  </a:cubicBezTo>
                  <a:cubicBezTo>
                    <a:pt x="4118" y="45"/>
                    <a:pt x="3678" y="45"/>
                    <a:pt x="3686" y="144"/>
                  </a:cubicBezTo>
                  <a:cubicBezTo>
                    <a:pt x="3694" y="243"/>
                    <a:pt x="3974" y="743"/>
                    <a:pt x="4141" y="736"/>
                  </a:cubicBezTo>
                  <a:cubicBezTo>
                    <a:pt x="4308" y="729"/>
                    <a:pt x="4664" y="198"/>
                    <a:pt x="4687" y="99"/>
                  </a:cubicBezTo>
                  <a:cubicBezTo>
                    <a:pt x="4710" y="0"/>
                    <a:pt x="4277" y="38"/>
                    <a:pt x="4277" y="144"/>
                  </a:cubicBezTo>
                  <a:cubicBezTo>
                    <a:pt x="4277" y="250"/>
                    <a:pt x="4528" y="736"/>
                    <a:pt x="4687" y="736"/>
                  </a:cubicBezTo>
                  <a:cubicBezTo>
                    <a:pt x="4846" y="736"/>
                    <a:pt x="5210" y="243"/>
                    <a:pt x="5233" y="144"/>
                  </a:cubicBezTo>
                  <a:cubicBezTo>
                    <a:pt x="5256" y="45"/>
                    <a:pt x="4823" y="45"/>
                    <a:pt x="4823" y="144"/>
                  </a:cubicBezTo>
                  <a:cubicBezTo>
                    <a:pt x="4823" y="243"/>
                    <a:pt x="5172" y="645"/>
                    <a:pt x="5233" y="736"/>
                  </a:cubicBezTo>
                  <a:cubicBezTo>
                    <a:pt x="5294" y="827"/>
                    <a:pt x="5240" y="758"/>
                    <a:pt x="5187" y="69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cxnSp>
          <p:nvCxnSpPr>
            <p:cNvPr id="42" name="Straight Connector 41"/>
            <p:cNvCxnSpPr/>
            <p:nvPr/>
          </p:nvCxnSpPr>
          <p:spPr bwMode="auto">
            <a:xfrm rot="5400000">
              <a:off x="5219700" y="5143500"/>
              <a:ext cx="381000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 bwMode="auto">
            <a:xfrm flipV="1">
              <a:off x="5410200" y="4787524"/>
              <a:ext cx="717847" cy="16547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 bwMode="auto">
            <a:xfrm>
              <a:off x="5410200" y="5372100"/>
              <a:ext cx="759618" cy="15746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aphicFrame>
          <p:nvGraphicFramePr>
            <p:cNvPr id="45" name="Object 10"/>
            <p:cNvGraphicFramePr>
              <a:graphicFrameLocks noChangeAspect="1"/>
            </p:cNvGraphicFramePr>
            <p:nvPr/>
          </p:nvGraphicFramePr>
          <p:xfrm>
            <a:off x="3162300" y="5389562"/>
            <a:ext cx="346075" cy="439738"/>
          </p:xfrm>
          <a:graphic>
            <a:graphicData uri="http://schemas.openxmlformats.org/presentationml/2006/ole">
              <p:oleObj spid="_x0000_s37893" name="Formel" r:id="rId6" imgW="139680" imgH="177480" progId="Equation.3">
                <p:embed/>
              </p:oleObj>
            </a:graphicData>
          </a:graphic>
        </p:graphicFrame>
        <p:graphicFrame>
          <p:nvGraphicFramePr>
            <p:cNvPr id="46" name="Object 11"/>
            <p:cNvGraphicFramePr>
              <a:graphicFrameLocks noChangeAspect="1"/>
            </p:cNvGraphicFramePr>
            <p:nvPr/>
          </p:nvGraphicFramePr>
          <p:xfrm>
            <a:off x="6180065" y="4591714"/>
            <a:ext cx="570872" cy="439481"/>
          </p:xfrm>
          <a:graphic>
            <a:graphicData uri="http://schemas.openxmlformats.org/presentationml/2006/ole">
              <p:oleObj spid="_x0000_s37894" name="Formel" r:id="rId7" imgW="279360" imgH="215640" progId="Equation.3">
                <p:embed/>
              </p:oleObj>
            </a:graphicData>
          </a:graphic>
        </p:graphicFrame>
        <p:graphicFrame>
          <p:nvGraphicFramePr>
            <p:cNvPr id="47" name="Object 12"/>
            <p:cNvGraphicFramePr>
              <a:graphicFrameLocks noChangeAspect="1"/>
            </p:cNvGraphicFramePr>
            <p:nvPr/>
          </p:nvGraphicFramePr>
          <p:xfrm>
            <a:off x="6212063" y="5263090"/>
            <a:ext cx="623086" cy="492483"/>
          </p:xfrm>
          <a:graphic>
            <a:graphicData uri="http://schemas.openxmlformats.org/presentationml/2006/ole">
              <p:oleObj spid="_x0000_s37895" name="Formel" r:id="rId8" imgW="304560" imgH="241200" progId="Equation.3">
                <p:embed/>
              </p:oleObj>
            </a:graphicData>
          </a:graphic>
        </p:graphicFrame>
      </p:grpSp>
      <p:graphicFrame>
        <p:nvGraphicFramePr>
          <p:cNvPr id="74760" name="Object 8"/>
          <p:cNvGraphicFramePr>
            <a:graphicFrameLocks noChangeAspect="1"/>
          </p:cNvGraphicFramePr>
          <p:nvPr/>
        </p:nvGraphicFramePr>
        <p:xfrm>
          <a:off x="5109670" y="3390595"/>
          <a:ext cx="3610070" cy="375682"/>
        </p:xfrm>
        <a:graphic>
          <a:graphicData uri="http://schemas.openxmlformats.org/presentationml/2006/ole">
            <p:oleObj spid="_x0000_s37896" name="Formel" r:id="rId9" imgW="2158920" imgH="228600" progId="Equation.3">
              <p:embed/>
            </p:oleObj>
          </a:graphicData>
        </a:graphic>
      </p:graphicFrame>
      <p:sp>
        <p:nvSpPr>
          <p:cNvPr id="69" name="TextBox 68"/>
          <p:cNvSpPr txBox="1"/>
          <p:nvPr/>
        </p:nvSpPr>
        <p:spPr>
          <a:xfrm>
            <a:off x="5071265" y="3835400"/>
            <a:ext cx="3802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 smtClean="0">
                <a:solidFill>
                  <a:srgbClr val="0000FF"/>
                </a:solidFill>
              </a:rPr>
              <a:t>LHCb</a:t>
            </a:r>
            <a:r>
              <a:rPr lang="en-US" sz="1600" i="1" dirty="0" smtClean="0">
                <a:solidFill>
                  <a:srgbClr val="0000FF"/>
                </a:solidFill>
              </a:rPr>
              <a:t>, Eur. Phys. J. C 71 (2011)  1645. </a:t>
            </a:r>
          </a:p>
        </p:txBody>
      </p:sp>
      <p:sp>
        <p:nvSpPr>
          <p:cNvPr id="70" name="Rectangle 69"/>
          <p:cNvSpPr/>
          <p:nvPr/>
        </p:nvSpPr>
        <p:spPr bwMode="auto">
          <a:xfrm>
            <a:off x="4917645" y="3390595"/>
            <a:ext cx="4070930" cy="806505"/>
          </a:xfrm>
          <a:prstGeom prst="rect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6492250" y="1585560"/>
            <a:ext cx="2487631" cy="1115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cxnSp>
        <p:nvCxnSpPr>
          <p:cNvPr id="72" name="Straight Connector 71"/>
          <p:cNvCxnSpPr/>
          <p:nvPr/>
        </p:nvCxnSpPr>
        <p:spPr bwMode="auto">
          <a:xfrm>
            <a:off x="3688685" y="4447729"/>
            <a:ext cx="1524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3" name="Rectangle 72"/>
          <p:cNvSpPr/>
          <p:nvPr/>
        </p:nvSpPr>
        <p:spPr bwMode="auto">
          <a:xfrm>
            <a:off x="539475" y="3275381"/>
            <a:ext cx="4109335" cy="2457920"/>
          </a:xfrm>
          <a:prstGeom prst="rect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76" name="Line 36"/>
          <p:cNvSpPr>
            <a:spLocks noChangeShapeType="1"/>
          </p:cNvSpPr>
          <p:nvPr/>
        </p:nvSpPr>
        <p:spPr bwMode="auto">
          <a:xfrm flipV="1">
            <a:off x="1000335" y="5349250"/>
            <a:ext cx="77787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" name="Line 36"/>
          <p:cNvSpPr>
            <a:spLocks noChangeShapeType="1"/>
          </p:cNvSpPr>
          <p:nvPr/>
        </p:nvSpPr>
        <p:spPr bwMode="auto">
          <a:xfrm flipV="1">
            <a:off x="2267700" y="5310845"/>
            <a:ext cx="77787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4956050" y="4389125"/>
            <a:ext cx="2688350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pp: 18 </a:t>
            </a:r>
            <a:r>
              <a:rPr lang="en-US" sz="2000" dirty="0" smtClean="0">
                <a:sym typeface="Symbol"/>
              </a:rPr>
              <a:t> 10</a:t>
            </a:r>
            <a:r>
              <a:rPr lang="en-US" sz="2000" baseline="30000" dirty="0" smtClean="0">
                <a:sym typeface="Symbol"/>
              </a:rPr>
              <a:t>13</a:t>
            </a:r>
          </a:p>
          <a:p>
            <a:r>
              <a:rPr lang="en-US" sz="2000" dirty="0" smtClean="0">
                <a:sym typeface="Symbol"/>
              </a:rPr>
              <a:t>cc:  59  10</a:t>
            </a:r>
            <a:r>
              <a:rPr lang="en-US" sz="2000" baseline="30000" dirty="0" smtClean="0">
                <a:sym typeface="Symbol"/>
              </a:rPr>
              <a:t>11</a:t>
            </a:r>
          </a:p>
          <a:p>
            <a:r>
              <a:rPr lang="en-US" sz="2000" dirty="0" smtClean="0">
                <a:sym typeface="Symbol"/>
              </a:rPr>
              <a:t>bb:  26  10</a:t>
            </a:r>
            <a:r>
              <a:rPr lang="en-US" sz="2000" baseline="30000" dirty="0" smtClean="0">
                <a:sym typeface="Symbol"/>
              </a:rPr>
              <a:t>10</a:t>
            </a:r>
          </a:p>
        </p:txBody>
      </p:sp>
      <p:cxnSp>
        <p:nvCxnSpPr>
          <p:cNvPr id="80" name="Straight Connector 79"/>
          <p:cNvCxnSpPr/>
          <p:nvPr/>
        </p:nvCxnSpPr>
        <p:spPr bwMode="auto">
          <a:xfrm>
            <a:off x="5186482" y="5097548"/>
            <a:ext cx="15362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Connector 80"/>
          <p:cNvCxnSpPr/>
          <p:nvPr/>
        </p:nvCxnSpPr>
        <p:spPr bwMode="auto">
          <a:xfrm>
            <a:off x="5186481" y="4811580"/>
            <a:ext cx="15362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Straight Connector 81"/>
          <p:cNvCxnSpPr/>
          <p:nvPr/>
        </p:nvCxnSpPr>
        <p:spPr bwMode="auto">
          <a:xfrm>
            <a:off x="5148077" y="5366383"/>
            <a:ext cx="15362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3" name="TextBox 82"/>
          <p:cNvSpPr txBox="1"/>
          <p:nvPr/>
        </p:nvSpPr>
        <p:spPr>
          <a:xfrm>
            <a:off x="4994457" y="4406258"/>
            <a:ext cx="2342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2010-12 in </a:t>
            </a:r>
            <a:r>
              <a:rPr lang="en-US" dirty="0" err="1" smtClean="0"/>
              <a:t>LHCb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84" name="Rectangle 83"/>
          <p:cNvSpPr/>
          <p:nvPr/>
        </p:nvSpPr>
        <p:spPr>
          <a:xfrm>
            <a:off x="6799491" y="4965200"/>
            <a:ext cx="840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~ 3fb</a:t>
            </a:r>
            <a:r>
              <a:rPr lang="en-US" baseline="30000" dirty="0" smtClean="0"/>
              <a:t>-1</a:t>
            </a:r>
            <a:endParaRPr lang="en-US" dirty="0"/>
          </a:p>
        </p:txBody>
      </p:sp>
      <p:sp>
        <p:nvSpPr>
          <p:cNvPr id="85" name="Right Brace 84"/>
          <p:cNvSpPr/>
          <p:nvPr/>
        </p:nvSpPr>
        <p:spPr bwMode="auto">
          <a:xfrm>
            <a:off x="6645871" y="4811580"/>
            <a:ext cx="153620" cy="806505"/>
          </a:xfrm>
          <a:prstGeom prst="righ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3" grpId="0"/>
      <p:bldP spid="84" grpId="0"/>
      <p:bldP spid="8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Fitting procedure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DA104-E1E2-497D-AD90-D044612ED985}" type="slidenum">
              <a:rPr lang="de-DE" smtClean="0"/>
              <a:pPr/>
              <a:t>50</a:t>
            </a:fld>
            <a:endParaRPr lang="de-DE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612" y="1009485"/>
            <a:ext cx="7496458" cy="5464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850160" y="318195"/>
            <a:ext cx="22536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sz="1600" i="1" dirty="0" smtClean="0">
                <a:solidFill>
                  <a:srgbClr val="0000FF"/>
                </a:solidFill>
              </a:rPr>
              <a:t>LHCb-Paper-2013-002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67700" y="1316188"/>
            <a:ext cx="1344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Preliminary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6415440" y="1278320"/>
            <a:ext cx="1344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Preliminary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6567840" y="4273373"/>
            <a:ext cx="1344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Preliminary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2613345" y="4273373"/>
            <a:ext cx="1344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Preliminary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2267700" y="3544215"/>
            <a:ext cx="6375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CP-even		</a:t>
            </a:r>
            <a:r>
              <a:rPr lang="en-US" dirty="0" smtClean="0">
                <a:solidFill>
                  <a:srgbClr val="00B050"/>
                </a:solidFill>
              </a:rPr>
              <a:t>CP-odd		</a:t>
            </a:r>
            <a:r>
              <a:rPr lang="en-US" dirty="0" smtClean="0">
                <a:solidFill>
                  <a:srgbClr val="CC3399"/>
                </a:solidFill>
              </a:rPr>
              <a:t>S-wave</a:t>
            </a:r>
            <a:endParaRPr lang="en-US" dirty="0">
              <a:solidFill>
                <a:srgbClr val="CC3399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1576410" y="3736240"/>
            <a:ext cx="61448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3458255" y="3736240"/>
            <a:ext cx="61448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5301695" y="3736240"/>
            <a:ext cx="61448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CC3399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Mixing Phase </a:t>
            </a:r>
            <a:r>
              <a:rPr lang="en-US" dirty="0" smtClean="0">
                <a:sym typeface="Symbol"/>
              </a:rPr>
              <a:t></a:t>
            </a:r>
            <a:r>
              <a:rPr lang="en-US" baseline="-25000" dirty="0" smtClean="0">
                <a:sym typeface="Symbol"/>
              </a:rPr>
              <a:t>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DA104-E1E2-497D-AD90-D044612ED985}" type="slidenum">
              <a:rPr lang="de-DE" smtClean="0"/>
              <a:pPr/>
              <a:t>51</a:t>
            </a:fld>
            <a:endParaRPr lang="de-DE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0460" y="967825"/>
            <a:ext cx="5069460" cy="32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2485" y="4350719"/>
            <a:ext cx="5265495" cy="1168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6722680" y="356600"/>
            <a:ext cx="22536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sz="1600" i="1" dirty="0" smtClean="0">
                <a:solidFill>
                  <a:srgbClr val="0000FF"/>
                </a:solidFill>
              </a:rPr>
              <a:t>LHCb-Paper-2013-002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58990" y="1431940"/>
            <a:ext cx="844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fb</a:t>
            </a:r>
            <a:r>
              <a:rPr lang="en-US" baseline="30000" dirty="0" smtClean="0"/>
              <a:t>-1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1883650" y="4405057"/>
            <a:ext cx="5875965" cy="1597078"/>
          </a:xfrm>
          <a:prstGeom prst="rect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14080" y="5502869"/>
            <a:ext cx="6106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Symbol"/>
              </a:rPr>
              <a:t>|| =  0.94  0.03  0.02  </a:t>
            </a:r>
            <a:r>
              <a:rPr lang="en-US" sz="1600" dirty="0" smtClean="0">
                <a:sym typeface="Symbol"/>
              </a:rPr>
              <a:t>(compatible w/ no CPV in decay)   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1883650" y="6347780"/>
            <a:ext cx="645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Systematics</a:t>
            </a:r>
            <a:r>
              <a:rPr lang="en-US" dirty="0" smtClean="0"/>
              <a:t> -  </a:t>
            </a:r>
            <a:r>
              <a:rPr lang="en-US" dirty="0" smtClean="0">
                <a:sym typeface="Symbol"/>
              </a:rPr>
              <a:t></a:t>
            </a:r>
            <a:r>
              <a:rPr lang="en-US" baseline="-25000" dirty="0" smtClean="0">
                <a:sym typeface="Symbol"/>
              </a:rPr>
              <a:t>s</a:t>
            </a:r>
            <a:r>
              <a:rPr lang="en-US" dirty="0" smtClean="0">
                <a:sym typeface="Symbol"/>
              </a:rPr>
              <a:t> : </a:t>
            </a:r>
            <a:r>
              <a:rPr lang="en-US" dirty="0" smtClean="0"/>
              <a:t>Angular accept. ;  </a:t>
            </a:r>
            <a:r>
              <a:rPr lang="en-US" dirty="0" smtClean="0">
                <a:sym typeface="Symbol"/>
              </a:rPr>
              <a:t>: </a:t>
            </a:r>
            <a:r>
              <a:rPr lang="en-US" dirty="0" err="1" smtClean="0">
                <a:sym typeface="Symbol"/>
              </a:rPr>
              <a:t>Bckg</a:t>
            </a:r>
            <a:r>
              <a:rPr lang="en-US" dirty="0" smtClean="0">
                <a:sym typeface="Symbol"/>
              </a:rPr>
              <a:t> + t accept.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55425" y="2046420"/>
            <a:ext cx="2073870" cy="1728225"/>
            <a:chOff x="117020" y="3006545"/>
            <a:chExt cx="2073870" cy="1728225"/>
          </a:xfrm>
        </p:grpSpPr>
        <p:sp>
          <p:nvSpPr>
            <p:cNvPr id="14" name="TextBox 13"/>
            <p:cNvSpPr txBox="1"/>
            <p:nvPr/>
          </p:nvSpPr>
          <p:spPr>
            <a:xfrm>
              <a:off x="117020" y="3135137"/>
              <a:ext cx="207387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FF"/>
                  </a:solidFill>
                </a:rPr>
                <a:t>Determination of sign of </a:t>
              </a:r>
              <a:r>
                <a:rPr lang="en-US" dirty="0" smtClean="0">
                  <a:solidFill>
                    <a:srgbClr val="0000FF"/>
                  </a:solidFill>
                  <a:sym typeface="Symbol"/>
                </a:rPr>
                <a:t>= </a:t>
              </a:r>
              <a:r>
                <a:rPr lang="en-US" baseline="-25000" dirty="0" smtClean="0">
                  <a:solidFill>
                    <a:srgbClr val="0000FF"/>
                  </a:solidFill>
                  <a:sym typeface="Symbol"/>
                </a:rPr>
                <a:t>L</a:t>
              </a:r>
              <a:r>
                <a:rPr lang="en-US" dirty="0" smtClean="0">
                  <a:solidFill>
                    <a:srgbClr val="0000FF"/>
                  </a:solidFill>
                  <a:sym typeface="Symbol"/>
                </a:rPr>
                <a:t></a:t>
              </a:r>
              <a:r>
                <a:rPr lang="en-US" baseline="-25000" dirty="0" smtClean="0">
                  <a:solidFill>
                    <a:srgbClr val="0000FF"/>
                  </a:solidFill>
                  <a:sym typeface="Symbol"/>
                </a:rPr>
                <a:t>H</a:t>
              </a:r>
              <a:r>
                <a:rPr lang="en-US" dirty="0" smtClean="0">
                  <a:solidFill>
                    <a:srgbClr val="0000FF"/>
                  </a:solidFill>
                  <a:sym typeface="Symbol"/>
                </a:rPr>
                <a:t>: </a:t>
              </a:r>
              <a:r>
                <a:rPr lang="en-US" sz="2800" dirty="0" smtClean="0">
                  <a:solidFill>
                    <a:srgbClr val="FF0000"/>
                  </a:solidFill>
                  <a:sym typeface="Symbol"/>
                </a:rPr>
                <a:t>+</a:t>
              </a:r>
            </a:p>
            <a:p>
              <a:pPr lvl="0"/>
              <a:endParaRPr lang="en-US" sz="1600" i="1" dirty="0" smtClean="0">
                <a:solidFill>
                  <a:srgbClr val="0000FF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11062" y="4111590"/>
              <a:ext cx="186461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i="1" dirty="0" smtClean="0">
                  <a:solidFill>
                    <a:srgbClr val="0000FF"/>
                  </a:solidFill>
                </a:rPr>
                <a:t>PRL 108 </a:t>
              </a:r>
            </a:p>
            <a:p>
              <a:pPr lvl="0"/>
              <a:r>
                <a:rPr lang="en-US" sz="1600" i="1" dirty="0" smtClean="0">
                  <a:solidFill>
                    <a:srgbClr val="0000FF"/>
                  </a:solidFill>
                </a:rPr>
                <a:t>    (2012)  241801.</a:t>
              </a: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155425" y="3006545"/>
              <a:ext cx="1997060" cy="1728225"/>
            </a:xfrm>
            <a:prstGeom prst="rect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Penguin pollutions in </a:t>
            </a:r>
            <a:r>
              <a:rPr lang="en-US" dirty="0" err="1" smtClean="0"/>
              <a:t>B</a:t>
            </a:r>
            <a:r>
              <a:rPr lang="en-US" baseline="-25000" dirty="0" err="1" smtClean="0"/>
              <a:t>s</a:t>
            </a:r>
            <a:r>
              <a:rPr lang="en-US" dirty="0" err="1" smtClean="0">
                <a:sym typeface="Symbol"/>
              </a:rPr>
              <a:t>J</a:t>
            </a:r>
            <a:r>
              <a:rPr lang="en-US" dirty="0" smtClean="0">
                <a:sym typeface="Symbol"/>
              </a:rPr>
              <a:t>/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DA104-E1E2-497D-AD90-D044612ED985}" type="slidenum">
              <a:rPr lang="de-DE" smtClean="0"/>
              <a:pPr/>
              <a:t>52</a:t>
            </a:fld>
            <a:endParaRPr lang="de-DE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640" y="1124700"/>
            <a:ext cx="8686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31390" y="779055"/>
            <a:ext cx="3033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0000FF"/>
                </a:solidFill>
              </a:rPr>
              <a:t>O. Leroy, La </a:t>
            </a:r>
            <a:r>
              <a:rPr lang="en-US" i="1" dirty="0" err="1" smtClean="0">
                <a:solidFill>
                  <a:srgbClr val="0000FF"/>
                </a:solidFill>
              </a:rPr>
              <a:t>Thuile</a:t>
            </a:r>
            <a:r>
              <a:rPr lang="en-US" i="1" dirty="0" smtClean="0">
                <a:solidFill>
                  <a:srgbClr val="0000FF"/>
                </a:solidFill>
              </a:rPr>
              <a:t> 2011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25" y="894270"/>
            <a:ext cx="2659612" cy="30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</a:t>
            </a:r>
            <a:r>
              <a:rPr lang="en-US" baseline="30000" dirty="0" smtClean="0"/>
              <a:t>0</a:t>
            </a:r>
            <a:r>
              <a:rPr lang="en-US" dirty="0" smtClean="0"/>
              <a:t> mixing and t-dependent CPV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DA104-E1E2-497D-AD90-D044612ED985}" type="slidenum">
              <a:rPr lang="de-DE" smtClean="0"/>
              <a:pPr/>
              <a:t>53</a:t>
            </a:fld>
            <a:endParaRPr lang="de-DE" dirty="0"/>
          </a:p>
        </p:txBody>
      </p:sp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3" cstate="print"/>
          <a:srcRect l="9020" t="59734" r="11602"/>
          <a:stretch>
            <a:fillRect/>
          </a:stretch>
        </p:blipFill>
        <p:spPr bwMode="auto">
          <a:xfrm>
            <a:off x="769905" y="4874802"/>
            <a:ext cx="3072400" cy="282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16" y="1130002"/>
            <a:ext cx="3810034" cy="2721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600775" y="4158695"/>
            <a:ext cx="3625580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sym typeface="Symbol"/>
              </a:rPr>
              <a:t></a:t>
            </a:r>
            <a:r>
              <a:rPr lang="en-US" dirty="0" err="1" smtClean="0">
                <a:solidFill>
                  <a:srgbClr val="0000FF"/>
                </a:solidFill>
                <a:sym typeface="Symbol"/>
              </a:rPr>
              <a:t>m</a:t>
            </a:r>
            <a:r>
              <a:rPr lang="en-US" baseline="-25000" dirty="0" err="1" smtClean="0">
                <a:solidFill>
                  <a:srgbClr val="0000FF"/>
                </a:solidFill>
                <a:sym typeface="Symbol"/>
              </a:rPr>
              <a:t>d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 = 0.516  0.005  0.003 ps</a:t>
            </a:r>
            <a:r>
              <a:rPr lang="en-US" baseline="30000" dirty="0" smtClean="0">
                <a:solidFill>
                  <a:srgbClr val="0000FF"/>
                </a:solidFill>
                <a:sym typeface="Symbol"/>
              </a:rPr>
              <a:t>-1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77878" y="4567562"/>
            <a:ext cx="34564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Single best measurement by BELLE </a:t>
            </a:r>
            <a:endParaRPr lang="en-US" sz="1600" dirty="0"/>
          </a:p>
        </p:txBody>
      </p:sp>
      <p:pic>
        <p:nvPicPr>
          <p:cNvPr id="11674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40285" y="1045309"/>
            <a:ext cx="3741050" cy="26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53110" y="780885"/>
            <a:ext cx="19145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56050" y="3885370"/>
            <a:ext cx="3801085" cy="2692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 bwMode="auto">
          <a:xfrm>
            <a:off x="232235" y="1047890"/>
            <a:ext cx="4262955" cy="4224549"/>
          </a:xfrm>
          <a:prstGeom prst="rect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pic>
        <p:nvPicPr>
          <p:cNvPr id="116745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2350" y="5886920"/>
            <a:ext cx="38576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 bwMode="auto">
          <a:xfrm>
            <a:off x="232234" y="5541275"/>
            <a:ext cx="4493385" cy="1075340"/>
          </a:xfrm>
          <a:prstGeom prst="rect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725620" y="1047889"/>
            <a:ext cx="4109335" cy="5568725"/>
          </a:xfrm>
          <a:prstGeom prst="rect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4610405" y="5618085"/>
            <a:ext cx="192025" cy="960125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pic>
        <p:nvPicPr>
          <p:cNvPr id="116746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2235" y="790410"/>
            <a:ext cx="20193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0640" y="5618085"/>
            <a:ext cx="19145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385855" y="3827768"/>
            <a:ext cx="3917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Combination of B</a:t>
            </a:r>
            <a:r>
              <a:rPr lang="en-US" baseline="30000" dirty="0" smtClean="0">
                <a:solidFill>
                  <a:srgbClr val="0000FF"/>
                </a:solidFill>
              </a:rPr>
              <a:t>0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D &amp; B</a:t>
            </a:r>
            <a:r>
              <a:rPr lang="en-US" baseline="30000" dirty="0" smtClean="0">
                <a:solidFill>
                  <a:srgbClr val="0000FF"/>
                </a:solidFill>
                <a:sym typeface="Symbol"/>
              </a:rPr>
              <a:t>0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J/K*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654690" y="4619555"/>
            <a:ext cx="3302830" cy="57607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0" y="6239656"/>
            <a:ext cx="1843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HFAG: </a:t>
            </a:r>
            <a:r>
              <a:rPr lang="en-US" sz="1600" dirty="0" smtClean="0">
                <a:sym typeface="Symbol"/>
              </a:rPr>
              <a:t>0.02</a:t>
            </a:r>
            <a:endParaRPr lang="en-US" sz="1600" dirty="0"/>
          </a:p>
        </p:txBody>
      </p:sp>
      <p:cxnSp>
        <p:nvCxnSpPr>
          <p:cNvPr id="26" name="Straight Arrow Connector 25"/>
          <p:cNvCxnSpPr>
            <a:stCxn id="21" idx="1"/>
          </p:cNvCxnSpPr>
          <p:nvPr/>
        </p:nvCxnSpPr>
        <p:spPr bwMode="auto">
          <a:xfrm flipH="1" flipV="1">
            <a:off x="4264760" y="6117350"/>
            <a:ext cx="307240" cy="29158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5647340" y="1707329"/>
            <a:ext cx="1075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~8000</a:t>
            </a:r>
          </a:p>
          <a:p>
            <a:pPr algn="ctr"/>
            <a:r>
              <a:rPr lang="en-US" dirty="0" smtClean="0"/>
              <a:t>events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000334" y="2906048"/>
            <a:ext cx="2880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OST + SS</a:t>
            </a:r>
            <a:r>
              <a:rPr lang="en-US" dirty="0" smtClean="0">
                <a:sym typeface="Symbol"/>
              </a:rPr>
              <a:t> tagging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608935" y="5694895"/>
            <a:ext cx="2880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OST </a:t>
            </a:r>
            <a:r>
              <a:rPr lang="en-US" dirty="0" smtClean="0">
                <a:sym typeface="Symbol"/>
              </a:rPr>
              <a:t>tagging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5647340" y="1201510"/>
            <a:ext cx="705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 fb</a:t>
            </a:r>
            <a:r>
              <a:rPr lang="en-US" baseline="30000" dirty="0" smtClean="0"/>
              <a:t>-1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176538" y="1216228"/>
            <a:ext cx="705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 fb</a:t>
            </a:r>
            <a:r>
              <a:rPr lang="en-US" baseline="30000" dirty="0" smtClean="0"/>
              <a:t>-1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Physics in </a:t>
            </a:r>
            <a:r>
              <a:rPr lang="en-US" dirty="0" err="1" smtClean="0"/>
              <a:t>B</a:t>
            </a:r>
            <a:r>
              <a:rPr lang="en-US" baseline="-25000" dirty="0" err="1" smtClean="0"/>
              <a:t>d</a:t>
            </a:r>
            <a:r>
              <a:rPr lang="en-US" dirty="0" smtClean="0"/>
              <a:t> Mixing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DA104-E1E2-497D-AD90-D044612ED985}" type="slidenum">
              <a:rPr lang="de-DE" smtClean="0"/>
              <a:pPr/>
              <a:t>54</a:t>
            </a:fld>
            <a:endParaRPr lang="de-DE"/>
          </a:p>
        </p:txBody>
      </p:sp>
      <p:grpSp>
        <p:nvGrpSpPr>
          <p:cNvPr id="4" name="Group 38"/>
          <p:cNvGrpSpPr/>
          <p:nvPr/>
        </p:nvGrpSpPr>
        <p:grpSpPr>
          <a:xfrm>
            <a:off x="749585" y="1739180"/>
            <a:ext cx="2819401" cy="839788"/>
            <a:chOff x="838200" y="1636712"/>
            <a:chExt cx="2819401" cy="839788"/>
          </a:xfrm>
        </p:grpSpPr>
        <p:grpSp>
          <p:nvGrpSpPr>
            <p:cNvPr id="5" name="Group 11"/>
            <p:cNvGrpSpPr/>
            <p:nvPr/>
          </p:nvGrpSpPr>
          <p:grpSpPr>
            <a:xfrm>
              <a:off x="838200" y="2474912"/>
              <a:ext cx="2819400" cy="1588"/>
              <a:chOff x="838200" y="2286000"/>
              <a:chExt cx="2819400" cy="1588"/>
            </a:xfrm>
          </p:grpSpPr>
          <p:cxnSp>
            <p:nvCxnSpPr>
              <p:cNvPr id="12" name="Straight Arrow Connector 11"/>
              <p:cNvCxnSpPr/>
              <p:nvPr/>
            </p:nvCxnSpPr>
            <p:spPr bwMode="auto">
              <a:xfrm>
                <a:off x="838200" y="2286000"/>
                <a:ext cx="838200" cy="1588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13" name="Straight Arrow Connector 12"/>
              <p:cNvCxnSpPr/>
              <p:nvPr/>
            </p:nvCxnSpPr>
            <p:spPr bwMode="auto">
              <a:xfrm>
                <a:off x="1600200" y="2286000"/>
                <a:ext cx="1409700" cy="1588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14" name="Straight Arrow Connector 13"/>
              <p:cNvCxnSpPr/>
              <p:nvPr/>
            </p:nvCxnSpPr>
            <p:spPr bwMode="auto">
              <a:xfrm>
                <a:off x="2971800" y="2286000"/>
                <a:ext cx="685800" cy="1588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lg" len="med"/>
              </a:ln>
              <a:effectLst/>
            </p:spPr>
          </p:cxnSp>
        </p:grpSp>
        <p:grpSp>
          <p:nvGrpSpPr>
            <p:cNvPr id="6" name="Group 15"/>
            <p:cNvGrpSpPr/>
            <p:nvPr/>
          </p:nvGrpSpPr>
          <p:grpSpPr>
            <a:xfrm rot="10800000">
              <a:off x="838201" y="1636712"/>
              <a:ext cx="2819400" cy="1588"/>
              <a:chOff x="838200" y="2286000"/>
              <a:chExt cx="2819400" cy="1588"/>
            </a:xfrm>
          </p:grpSpPr>
          <p:cxnSp>
            <p:nvCxnSpPr>
              <p:cNvPr id="9" name="Straight Arrow Connector 8"/>
              <p:cNvCxnSpPr/>
              <p:nvPr/>
            </p:nvCxnSpPr>
            <p:spPr bwMode="auto">
              <a:xfrm>
                <a:off x="838200" y="2286000"/>
                <a:ext cx="838200" cy="1588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10" name="Straight Arrow Connector 9"/>
              <p:cNvCxnSpPr/>
              <p:nvPr/>
            </p:nvCxnSpPr>
            <p:spPr bwMode="auto">
              <a:xfrm>
                <a:off x="1600200" y="2286000"/>
                <a:ext cx="1409700" cy="1588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11" name="Straight Arrow Connector 10"/>
              <p:cNvCxnSpPr/>
              <p:nvPr/>
            </p:nvCxnSpPr>
            <p:spPr bwMode="auto">
              <a:xfrm>
                <a:off x="2971800" y="2286000"/>
                <a:ext cx="685800" cy="1588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lg" len="med"/>
              </a:ln>
              <a:effectLst/>
            </p:spPr>
          </p:cxnSp>
        </p:grpSp>
        <p:cxnSp>
          <p:nvCxnSpPr>
            <p:cNvPr id="7" name="Straight Connector 6"/>
            <p:cNvCxnSpPr/>
            <p:nvPr/>
          </p:nvCxnSpPr>
          <p:spPr bwMode="auto">
            <a:xfrm rot="5400000">
              <a:off x="1371600" y="2057400"/>
              <a:ext cx="8382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33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rot="5400000">
              <a:off x="2286000" y="2057400"/>
              <a:ext cx="8382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33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5" name="TextBox 14"/>
          <p:cNvSpPr txBox="1"/>
          <p:nvPr/>
        </p:nvSpPr>
        <p:spPr>
          <a:xfrm>
            <a:off x="901985" y="2262500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83185" y="2262500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q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78285" y="2197968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u, c, 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01985" y="1740768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q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978185" y="1855068"/>
            <a:ext cx="1524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2845085" y="1752436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2921285" y="1816968"/>
            <a:ext cx="1524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1702085" y="1752436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2" cstate="print"/>
          <a:srcRect t="31930" r="49450" b="57009"/>
          <a:stretch>
            <a:fillRect/>
          </a:stretch>
        </p:blipFill>
        <p:spPr bwMode="auto">
          <a:xfrm>
            <a:off x="1845245" y="4427530"/>
            <a:ext cx="2302340" cy="460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2" cstate="print"/>
          <a:srcRect r="1821" b="87517"/>
          <a:stretch>
            <a:fillRect/>
          </a:stretch>
        </p:blipFill>
        <p:spPr bwMode="auto">
          <a:xfrm>
            <a:off x="423040" y="3312565"/>
            <a:ext cx="3802095" cy="442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le 30"/>
          <p:cNvSpPr/>
          <p:nvPr/>
        </p:nvSpPr>
        <p:spPr bwMode="auto">
          <a:xfrm>
            <a:off x="461445" y="3350970"/>
            <a:ext cx="3840500" cy="460860"/>
          </a:xfrm>
          <a:prstGeom prst="rect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 bwMode="auto">
          <a:xfrm>
            <a:off x="3917895" y="3350970"/>
            <a:ext cx="460860" cy="460860"/>
          </a:xfrm>
          <a:prstGeom prst="ellipse">
            <a:avLst/>
          </a:prstGeom>
          <a:solidFill>
            <a:srgbClr val="FF0000">
              <a:alpha val="2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>
            <a:stCxn id="32" idx="3"/>
          </p:cNvCxnSpPr>
          <p:nvPr/>
        </p:nvCxnSpPr>
        <p:spPr bwMode="auto">
          <a:xfrm rot="5400000">
            <a:off x="3380225" y="3782744"/>
            <a:ext cx="643566" cy="56675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4994455" y="1009485"/>
            <a:ext cx="3763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Status FPCP 2013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994455" y="5716704"/>
            <a:ext cx="3917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Some tension with Standard Model at 10-20% level.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4994455" y="5694895"/>
            <a:ext cx="3955715" cy="691290"/>
          </a:xfrm>
          <a:prstGeom prst="rect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2" descr="http://ckmfitter.in2p3.fr/www/results/plots_fpcp13/png/NPmix_ReImDeltad_FPCP13.png"/>
          <p:cNvPicPr>
            <a:picLocks noChangeAspect="1" noChangeArrowheads="1"/>
          </p:cNvPicPr>
          <p:nvPr/>
        </p:nvPicPr>
        <p:blipFill>
          <a:blip r:embed="rId3" cstate="print"/>
          <a:srcRect t="7563" r="4228"/>
          <a:stretch>
            <a:fillRect/>
          </a:stretch>
        </p:blipFill>
        <p:spPr bwMode="auto">
          <a:xfrm>
            <a:off x="4379975" y="1393535"/>
            <a:ext cx="4384303" cy="4224550"/>
          </a:xfrm>
          <a:prstGeom prst="rect">
            <a:avLst/>
          </a:prstGeom>
          <a:noFill/>
        </p:spPr>
      </p:pic>
      <p:sp>
        <p:nvSpPr>
          <p:cNvPr id="35" name="Rectangle 34"/>
          <p:cNvSpPr/>
          <p:nvPr/>
        </p:nvSpPr>
        <p:spPr>
          <a:xfrm>
            <a:off x="846715" y="5963730"/>
            <a:ext cx="31983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i="1" dirty="0" smtClean="0">
                <a:solidFill>
                  <a:srgbClr val="0000FF"/>
                </a:solidFill>
              </a:rPr>
              <a:t>A. Lenz , U. </a:t>
            </a:r>
            <a:r>
              <a:rPr lang="de-DE" sz="1600" i="1" dirty="0" err="1" smtClean="0">
                <a:solidFill>
                  <a:srgbClr val="0000FF"/>
                </a:solidFill>
              </a:rPr>
              <a:t>Nierste</a:t>
            </a:r>
            <a:r>
              <a:rPr lang="de-DE" sz="1600" i="1" dirty="0" smtClean="0">
                <a:solidFill>
                  <a:srgbClr val="0000FF"/>
                </a:solidFill>
              </a:rPr>
              <a:t> &amp; CKM Fitter</a:t>
            </a:r>
            <a:endParaRPr lang="en-US" sz="1600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Sensitivity of B</a:t>
            </a:r>
            <a:r>
              <a:rPr lang="en-US" dirty="0" smtClean="0">
                <a:sym typeface="Symbol"/>
              </a:rPr>
              <a:t>DK decays</a:t>
            </a:r>
            <a:r>
              <a:rPr lang="en-US" dirty="0" smtClean="0"/>
              <a:t> to </a:t>
            </a:r>
            <a:r>
              <a:rPr lang="en-US" dirty="0" smtClean="0">
                <a:sym typeface="Symbol"/>
              </a:rPr>
              <a:t>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DA104-E1E2-497D-AD90-D044612ED985}" type="slidenum">
              <a:rPr lang="de-DE" smtClean="0"/>
              <a:pPr/>
              <a:t>55</a:t>
            </a:fld>
            <a:endParaRPr lang="de-DE"/>
          </a:p>
        </p:txBody>
      </p:sp>
      <p:pic>
        <p:nvPicPr>
          <p:cNvPr id="5" name="Picture 4" descr="Pictur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40650"/>
            <a:ext cx="9014654" cy="356366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 bwMode="auto">
          <a:xfrm>
            <a:off x="577880" y="3044950"/>
            <a:ext cx="691290" cy="46086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30765" y="3044950"/>
            <a:ext cx="307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Symbol"/>
              </a:rPr>
              <a:t>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7580" y="4465935"/>
            <a:ext cx="29754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>
                <a:solidFill>
                  <a:srgbClr val="FF0000"/>
                </a:solidFill>
              </a:rPr>
              <a:t>Gronau</a:t>
            </a:r>
            <a:r>
              <a:rPr lang="en-US" sz="1400" dirty="0" smtClean="0">
                <a:solidFill>
                  <a:srgbClr val="FF0000"/>
                </a:solidFill>
              </a:rPr>
              <a:t>, London, Wyler (GLW)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14749" y="5579680"/>
            <a:ext cx="168988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0000FF"/>
                </a:solidFill>
                <a:sym typeface="Symbol"/>
              </a:rPr>
              <a:t>B</a:t>
            </a:r>
            <a:r>
              <a:rPr lang="en-US" baseline="30000" dirty="0" smtClean="0">
                <a:solidFill>
                  <a:srgbClr val="0000FF"/>
                </a:solidFill>
                <a:sym typeface="Symbol"/>
              </a:rPr>
              <a:t> 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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D(KK)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 K</a:t>
            </a:r>
            <a:r>
              <a:rPr lang="en-US" baseline="30000" dirty="0" smtClean="0">
                <a:solidFill>
                  <a:srgbClr val="0000FF"/>
                </a:solidFill>
                <a:sym typeface="Symbol"/>
              </a:rPr>
              <a:t></a:t>
            </a:r>
          </a:p>
          <a:p>
            <a:r>
              <a:rPr lang="en-US" dirty="0" smtClean="0">
                <a:solidFill>
                  <a:srgbClr val="0000FF"/>
                </a:solidFill>
                <a:sym typeface="Symbol"/>
              </a:rPr>
              <a:t>B</a:t>
            </a:r>
            <a:r>
              <a:rPr lang="en-US" baseline="30000" dirty="0" smtClean="0">
                <a:solidFill>
                  <a:srgbClr val="0000FF"/>
                </a:solidFill>
                <a:sym typeface="Symbol"/>
              </a:rPr>
              <a:t> 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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D() 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K</a:t>
            </a:r>
            <a:r>
              <a:rPr lang="en-US" baseline="30000" dirty="0" smtClean="0">
                <a:solidFill>
                  <a:srgbClr val="0000FF"/>
                </a:solidFill>
                <a:sym typeface="Symbol"/>
              </a:rPr>
              <a:t></a:t>
            </a:r>
          </a:p>
          <a:p>
            <a:r>
              <a:rPr lang="en-US" dirty="0" smtClean="0">
                <a:solidFill>
                  <a:srgbClr val="0000FF"/>
                </a:solidFill>
                <a:sym typeface="Symbol"/>
              </a:rPr>
              <a:t>B</a:t>
            </a:r>
            <a:r>
              <a:rPr lang="en-US" baseline="30000" dirty="0" smtClean="0">
                <a:solidFill>
                  <a:srgbClr val="0000FF"/>
                </a:solidFill>
                <a:sym typeface="Symbol"/>
              </a:rPr>
              <a:t> 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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D(KK)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 </a:t>
            </a:r>
            <a:r>
              <a:rPr lang="en-US" baseline="30000" dirty="0" smtClean="0">
                <a:solidFill>
                  <a:srgbClr val="0000FF"/>
                </a:solidFill>
                <a:sym typeface="Symbol"/>
              </a:rPr>
              <a:t></a:t>
            </a:r>
            <a:endParaRPr lang="en-US" dirty="0" smtClean="0">
              <a:solidFill>
                <a:srgbClr val="0000FF"/>
              </a:solidFill>
              <a:sym typeface="Symbol"/>
            </a:endParaRPr>
          </a:p>
          <a:p>
            <a:r>
              <a:rPr lang="en-US" dirty="0" smtClean="0">
                <a:solidFill>
                  <a:srgbClr val="0000FF"/>
                </a:solidFill>
                <a:sym typeface="Symbol"/>
              </a:rPr>
              <a:t>B</a:t>
            </a:r>
            <a:r>
              <a:rPr lang="en-US" baseline="30000" dirty="0" smtClean="0">
                <a:solidFill>
                  <a:srgbClr val="0000FF"/>
                </a:solidFill>
                <a:sym typeface="Symbol"/>
              </a:rPr>
              <a:t> 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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D() 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</a:t>
            </a:r>
            <a:r>
              <a:rPr lang="en-US" baseline="30000" dirty="0" smtClean="0">
                <a:solidFill>
                  <a:srgbClr val="0000FF"/>
                </a:solidFill>
                <a:sym typeface="Symbol"/>
              </a:rPr>
              <a:t>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501070" y="4427531"/>
            <a:ext cx="2957185" cy="921720"/>
          </a:xfrm>
          <a:prstGeom prst="rect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3095" y="4849985"/>
            <a:ext cx="2573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f</a:t>
            </a:r>
            <a:r>
              <a:rPr lang="en-US" baseline="-25000" dirty="0" err="1" smtClean="0">
                <a:solidFill>
                  <a:srgbClr val="FF0000"/>
                </a:solidFill>
              </a:rPr>
              <a:t>D</a:t>
            </a:r>
            <a:r>
              <a:rPr lang="en-US" dirty="0" smtClean="0">
                <a:solidFill>
                  <a:srgbClr val="FF0000"/>
                </a:solidFill>
              </a:rPr>
              <a:t> = KK,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 (CP state)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Left Brace 13"/>
          <p:cNvSpPr/>
          <p:nvPr/>
        </p:nvSpPr>
        <p:spPr bwMode="auto">
          <a:xfrm>
            <a:off x="1422790" y="5579680"/>
            <a:ext cx="153620" cy="1267365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77880" y="6016853"/>
            <a:ext cx="768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LHCb</a:t>
            </a:r>
            <a:endParaRPr lang="en-US" dirty="0" smtClean="0"/>
          </a:p>
          <a:p>
            <a:r>
              <a:rPr lang="en-US" dirty="0" smtClean="0"/>
              <a:t>1 fb</a:t>
            </a:r>
            <a:r>
              <a:rPr lang="en-US" baseline="30000" dirty="0" smtClean="0"/>
              <a:t>-1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650280" y="4465934"/>
            <a:ext cx="29754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Atwood, </a:t>
            </a:r>
            <a:r>
              <a:rPr lang="en-US" sz="1400" dirty="0" err="1" smtClean="0">
                <a:solidFill>
                  <a:srgbClr val="FF0000"/>
                </a:solidFill>
              </a:rPr>
              <a:t>Dunietz</a:t>
            </a:r>
            <a:r>
              <a:rPr lang="en-US" sz="1400" dirty="0" smtClean="0">
                <a:solidFill>
                  <a:srgbClr val="FF0000"/>
                </a:solidFill>
              </a:rPr>
              <a:t>, </a:t>
            </a:r>
            <a:r>
              <a:rPr lang="en-US" sz="1400" dirty="0" err="1" smtClean="0">
                <a:solidFill>
                  <a:srgbClr val="FF0000"/>
                </a:solidFill>
              </a:rPr>
              <a:t>Soni</a:t>
            </a:r>
            <a:r>
              <a:rPr lang="en-US" sz="1400" dirty="0" smtClean="0">
                <a:solidFill>
                  <a:srgbClr val="FF0000"/>
                </a:solidFill>
              </a:rPr>
              <a:t> (ADS) 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3783770" y="4427530"/>
            <a:ext cx="2957185" cy="921720"/>
          </a:xfrm>
          <a:prstGeom prst="rect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83035" y="4811580"/>
            <a:ext cx="2573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f</a:t>
            </a:r>
            <a:r>
              <a:rPr lang="en-US" baseline="-25000" dirty="0" err="1" smtClean="0">
                <a:solidFill>
                  <a:srgbClr val="FF0000"/>
                </a:solidFill>
              </a:rPr>
              <a:t>D</a:t>
            </a:r>
            <a:r>
              <a:rPr lang="en-US" dirty="0" smtClean="0">
                <a:solidFill>
                  <a:srgbClr val="FF0000"/>
                </a:solidFill>
              </a:rPr>
              <a:t> =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K and K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782300" y="5492962"/>
            <a:ext cx="19202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0000FF"/>
                </a:solidFill>
                <a:sym typeface="Symbol"/>
              </a:rPr>
              <a:t>B</a:t>
            </a:r>
            <a:r>
              <a:rPr lang="en-US" baseline="30000" dirty="0" smtClean="0">
                <a:solidFill>
                  <a:srgbClr val="0000FF"/>
                </a:solidFill>
                <a:sym typeface="Symbol"/>
              </a:rPr>
              <a:t> 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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D(</a:t>
            </a:r>
            <a:r>
              <a:rPr lang="en-US" baseline="30000" dirty="0" smtClean="0">
                <a:solidFill>
                  <a:srgbClr val="FF0000"/>
                </a:solidFill>
                <a:sym typeface="Symbol"/>
              </a:rPr>
              <a:t>+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K</a:t>
            </a:r>
            <a:r>
              <a:rPr lang="en-US" baseline="30000" dirty="0" smtClean="0">
                <a:solidFill>
                  <a:srgbClr val="FF0000"/>
                </a:solidFill>
                <a:sym typeface="Symbol"/>
              </a:rPr>
              <a:t>-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) 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K</a:t>
            </a:r>
            <a:r>
              <a:rPr lang="en-US" baseline="30000" dirty="0" smtClean="0">
                <a:solidFill>
                  <a:srgbClr val="0000FF"/>
                </a:solidFill>
                <a:sym typeface="Symbol"/>
              </a:rPr>
              <a:t></a:t>
            </a:r>
          </a:p>
          <a:p>
            <a:r>
              <a:rPr lang="en-US" dirty="0" smtClean="0">
                <a:solidFill>
                  <a:srgbClr val="0000FF"/>
                </a:solidFill>
                <a:sym typeface="Symbol"/>
              </a:rPr>
              <a:t>B</a:t>
            </a:r>
            <a:r>
              <a:rPr lang="en-US" baseline="30000" dirty="0" smtClean="0">
                <a:solidFill>
                  <a:srgbClr val="0000FF"/>
                </a:solidFill>
                <a:sym typeface="Symbol"/>
              </a:rPr>
              <a:t> 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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D(K</a:t>
            </a:r>
            <a:r>
              <a:rPr lang="en-US" baseline="30000" dirty="0" smtClean="0">
                <a:solidFill>
                  <a:srgbClr val="FF0000"/>
                </a:solidFill>
                <a:sym typeface="Symbol"/>
              </a:rPr>
              <a:t>+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</a:t>
            </a:r>
            <a:r>
              <a:rPr lang="en-US" baseline="30000" dirty="0" smtClean="0">
                <a:solidFill>
                  <a:srgbClr val="FF0000"/>
                </a:solidFill>
                <a:sym typeface="Symbol"/>
              </a:rPr>
              <a:t>-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) 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K</a:t>
            </a:r>
            <a:r>
              <a:rPr lang="en-US" baseline="30000" dirty="0" smtClean="0">
                <a:solidFill>
                  <a:srgbClr val="0000FF"/>
                </a:solidFill>
                <a:sym typeface="Symbol"/>
              </a:rPr>
              <a:t></a:t>
            </a:r>
          </a:p>
          <a:p>
            <a:r>
              <a:rPr lang="en-US" dirty="0" smtClean="0">
                <a:solidFill>
                  <a:srgbClr val="0000FF"/>
                </a:solidFill>
                <a:sym typeface="Symbol"/>
              </a:rPr>
              <a:t>B</a:t>
            </a:r>
            <a:r>
              <a:rPr lang="en-US" baseline="30000" dirty="0" smtClean="0">
                <a:solidFill>
                  <a:srgbClr val="0000FF"/>
                </a:solidFill>
                <a:sym typeface="Symbol"/>
              </a:rPr>
              <a:t> 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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D(</a:t>
            </a:r>
            <a:r>
              <a:rPr lang="en-US" baseline="30000" dirty="0" smtClean="0">
                <a:solidFill>
                  <a:srgbClr val="FF0000"/>
                </a:solidFill>
                <a:sym typeface="Symbol"/>
              </a:rPr>
              <a:t>+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K</a:t>
            </a:r>
            <a:r>
              <a:rPr lang="en-US" baseline="30000" dirty="0" smtClean="0">
                <a:solidFill>
                  <a:srgbClr val="FF0000"/>
                </a:solidFill>
                <a:sym typeface="Symbol"/>
              </a:rPr>
              <a:t>-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) 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</a:t>
            </a:r>
            <a:r>
              <a:rPr lang="en-US" baseline="30000" dirty="0" smtClean="0">
                <a:solidFill>
                  <a:srgbClr val="0000FF"/>
                </a:solidFill>
                <a:sym typeface="Symbol"/>
              </a:rPr>
              <a:t></a:t>
            </a:r>
            <a:endParaRPr lang="en-US" dirty="0" smtClean="0">
              <a:solidFill>
                <a:srgbClr val="0000FF"/>
              </a:solidFill>
              <a:sym typeface="Symbol"/>
            </a:endParaRPr>
          </a:p>
          <a:p>
            <a:r>
              <a:rPr lang="en-US" dirty="0" smtClean="0">
                <a:solidFill>
                  <a:srgbClr val="0000FF"/>
                </a:solidFill>
                <a:sym typeface="Symbol"/>
              </a:rPr>
              <a:t>B</a:t>
            </a:r>
            <a:r>
              <a:rPr lang="en-US" baseline="30000" dirty="0" smtClean="0">
                <a:solidFill>
                  <a:srgbClr val="0000FF"/>
                </a:solidFill>
                <a:sym typeface="Symbol"/>
              </a:rPr>
              <a:t> 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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D(K</a:t>
            </a:r>
            <a:r>
              <a:rPr lang="en-US" baseline="30000" dirty="0" smtClean="0">
                <a:solidFill>
                  <a:srgbClr val="FF0000"/>
                </a:solidFill>
                <a:sym typeface="Symbol"/>
              </a:rPr>
              <a:t>+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</a:t>
            </a:r>
            <a:r>
              <a:rPr lang="en-US" baseline="30000" dirty="0" smtClean="0">
                <a:solidFill>
                  <a:srgbClr val="FF0000"/>
                </a:solidFill>
                <a:sym typeface="Symbol"/>
              </a:rPr>
              <a:t>-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) 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</a:t>
            </a:r>
            <a:r>
              <a:rPr lang="en-US" baseline="30000" dirty="0" smtClean="0">
                <a:solidFill>
                  <a:srgbClr val="0000FF"/>
                </a:solidFill>
                <a:sym typeface="Symbol"/>
              </a:rPr>
              <a:t></a:t>
            </a:r>
            <a:endParaRPr lang="en-US" dirty="0" smtClean="0">
              <a:solidFill>
                <a:srgbClr val="0000FF"/>
              </a:solidFill>
              <a:sym typeface="Symbol"/>
            </a:endParaRPr>
          </a:p>
        </p:txBody>
      </p:sp>
      <p:sp>
        <p:nvSpPr>
          <p:cNvPr id="20" name="Left Brace 19"/>
          <p:cNvSpPr/>
          <p:nvPr/>
        </p:nvSpPr>
        <p:spPr bwMode="auto">
          <a:xfrm>
            <a:off x="4551870" y="5502870"/>
            <a:ext cx="153620" cy="1267365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706960" y="5940043"/>
            <a:ext cx="768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LHCb</a:t>
            </a:r>
            <a:endParaRPr lang="en-US" dirty="0" smtClean="0"/>
          </a:p>
          <a:p>
            <a:r>
              <a:rPr lang="en-US" dirty="0" smtClean="0"/>
              <a:t>1 fb</a:t>
            </a:r>
            <a:r>
              <a:rPr lang="en-US" baseline="30000" dirty="0" smtClean="0"/>
              <a:t>-1</a:t>
            </a:r>
            <a:endParaRPr lang="en-US" dirty="0" smtClean="0"/>
          </a:p>
        </p:txBody>
      </p:sp>
      <p:sp>
        <p:nvSpPr>
          <p:cNvPr id="23" name="Rectangle 22"/>
          <p:cNvSpPr/>
          <p:nvPr/>
        </p:nvSpPr>
        <p:spPr>
          <a:xfrm>
            <a:off x="7068325" y="4581149"/>
            <a:ext cx="1708095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>
                <a:solidFill>
                  <a:srgbClr val="FF0000"/>
                </a:solidFill>
              </a:rPr>
              <a:t>Giri</a:t>
            </a:r>
            <a:r>
              <a:rPr lang="en-US" sz="1400" dirty="0" smtClean="0">
                <a:solidFill>
                  <a:srgbClr val="FF0000"/>
                </a:solidFill>
              </a:rPr>
              <a:t>, Grossman, </a:t>
            </a:r>
            <a:r>
              <a:rPr lang="en-US" sz="1400" dirty="0" err="1" smtClean="0">
                <a:solidFill>
                  <a:srgbClr val="FF0000"/>
                </a:solidFill>
              </a:rPr>
              <a:t>Soffer</a:t>
            </a:r>
            <a:r>
              <a:rPr lang="en-US" sz="1400" dirty="0" smtClean="0">
                <a:solidFill>
                  <a:srgbClr val="FF0000"/>
                </a:solidFill>
              </a:rPr>
              <a:t>, </a:t>
            </a:r>
            <a:r>
              <a:rPr lang="en-US" sz="1400" dirty="0" err="1" smtClean="0">
                <a:solidFill>
                  <a:srgbClr val="FF0000"/>
                </a:solidFill>
              </a:rPr>
              <a:t>Zupan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</a:p>
          <a:p>
            <a:pPr algn="ctr">
              <a:spcBef>
                <a:spcPts val="600"/>
              </a:spcBef>
            </a:pPr>
            <a:r>
              <a:rPr lang="en-US" sz="1400" dirty="0" smtClean="0">
                <a:solidFill>
                  <a:srgbClr val="FF0000"/>
                </a:solidFill>
              </a:rPr>
              <a:t>(GGSZ) 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7068325" y="4427530"/>
            <a:ext cx="1805035" cy="1536201"/>
          </a:xfrm>
          <a:prstGeom prst="rect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68325" y="5310846"/>
            <a:ext cx="1920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Self conjugated </a:t>
            </a:r>
            <a:r>
              <a:rPr lang="en-US" dirty="0" err="1" smtClean="0"/>
              <a:t>Dalitz</a:t>
            </a:r>
            <a:r>
              <a:rPr lang="en-US" dirty="0" smtClean="0"/>
              <a:t> modes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221945" y="6085499"/>
            <a:ext cx="1651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LHCb</a:t>
            </a:r>
            <a:endParaRPr lang="en-US" dirty="0" smtClean="0"/>
          </a:p>
          <a:p>
            <a:pPr algn="ctr"/>
            <a:r>
              <a:rPr lang="en-US" dirty="0" smtClean="0"/>
              <a:t>1 fb</a:t>
            </a:r>
            <a:r>
              <a:rPr lang="en-US" baseline="30000" dirty="0" smtClean="0"/>
              <a:t>-1 </a:t>
            </a:r>
            <a:r>
              <a:rPr lang="en-US" dirty="0" smtClean="0"/>
              <a:t>+ 2 fb</a:t>
            </a:r>
            <a:r>
              <a:rPr lang="en-US" baseline="30000" dirty="0" smtClean="0"/>
              <a:t>-1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13" grpId="0"/>
      <p:bldP spid="14" grpId="0" animBg="1"/>
      <p:bldP spid="15" grpId="0"/>
      <p:bldP spid="16" grpId="0"/>
      <p:bldP spid="17" grpId="0" animBg="1"/>
      <p:bldP spid="18" grpId="0"/>
      <p:bldP spid="19" grpId="0"/>
      <p:bldP spid="20" grpId="0" animBg="1"/>
      <p:bldP spid="21" grpId="0"/>
      <p:bldP spid="23" grpId="0"/>
      <p:bldP spid="24" grpId="0" animBg="1"/>
      <p:bldP spid="25" grpId="0"/>
      <p:bldP spid="2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GLW / ADS Observables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DA104-E1E2-497D-AD90-D044612ED985}" type="slidenum">
              <a:rPr lang="de-DE" smtClean="0"/>
              <a:pPr/>
              <a:t>56</a:t>
            </a:fld>
            <a:endParaRPr lang="de-DE"/>
          </a:p>
        </p:txBody>
      </p:sp>
      <p:pic>
        <p:nvPicPr>
          <p:cNvPr id="558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285" y="1201510"/>
            <a:ext cx="8117153" cy="2080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93095" y="3582620"/>
            <a:ext cx="6452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GLW / ADS observables are ratios of branching ratios:</a:t>
            </a:r>
          </a:p>
          <a:p>
            <a:r>
              <a:rPr lang="en-US" dirty="0" smtClean="0">
                <a:solidFill>
                  <a:srgbClr val="0000FF"/>
                </a:solidFill>
                <a:sym typeface="Symbol"/>
              </a:rPr>
              <a:t> many systematic uncertainties cancel in the ratios</a:t>
            </a:r>
            <a:endParaRPr lang="en-US" dirty="0" smtClean="0">
              <a:solidFill>
                <a:srgbClr val="0000FF"/>
              </a:solidFill>
            </a:endParaRPr>
          </a:p>
        </p:txBody>
      </p:sp>
      <p:pic>
        <p:nvPicPr>
          <p:cNvPr id="5580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8310" y="4484246"/>
            <a:ext cx="4339765" cy="1018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80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3525" y="5721248"/>
            <a:ext cx="3686880" cy="926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808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1195" y="5310845"/>
            <a:ext cx="3198115" cy="1267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492250" y="1931205"/>
            <a:ext cx="268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-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475" y="-9525"/>
            <a:ext cx="8297285" cy="711200"/>
          </a:xfrm>
        </p:spPr>
        <p:txBody>
          <a:bodyPr/>
          <a:lstStyle/>
          <a:p>
            <a:r>
              <a:rPr lang="en-US" dirty="0" smtClean="0"/>
              <a:t>Suppressed ADS Mode B</a:t>
            </a:r>
            <a:r>
              <a:rPr lang="en-US" baseline="30000" dirty="0" smtClean="0"/>
              <a:t>-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[-K</a:t>
            </a:r>
            <a:r>
              <a:rPr lang="en-US" baseline="30000" dirty="0" smtClean="0">
                <a:sym typeface="Symbol"/>
              </a:rPr>
              <a:t>+</a:t>
            </a:r>
            <a:r>
              <a:rPr lang="en-US" dirty="0" smtClean="0">
                <a:sym typeface="Symbol"/>
              </a:rPr>
              <a:t>]</a:t>
            </a:r>
            <a:r>
              <a:rPr lang="en-US" baseline="-25000" dirty="0" smtClean="0">
                <a:sym typeface="Symbol"/>
              </a:rPr>
              <a:t>D</a:t>
            </a:r>
            <a:r>
              <a:rPr lang="en-US" dirty="0" smtClean="0">
                <a:sym typeface="Symbol"/>
              </a:rPr>
              <a:t>K</a:t>
            </a:r>
            <a:r>
              <a:rPr lang="en-US" baseline="30000" dirty="0" smtClean="0">
                <a:sym typeface="Symbol"/>
              </a:rPr>
              <a:t>-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DA104-E1E2-497D-AD90-D044612ED985}" type="slidenum">
              <a:rPr lang="de-DE" smtClean="0"/>
              <a:pPr/>
              <a:t>57</a:t>
            </a:fld>
            <a:endParaRPr lang="de-DE"/>
          </a:p>
        </p:txBody>
      </p:sp>
      <p:graphicFrame>
        <p:nvGraphicFramePr>
          <p:cNvPr id="626689" name="Object 1"/>
          <p:cNvGraphicFramePr>
            <a:graphicFrameLocks noChangeAspect="1"/>
          </p:cNvGraphicFramePr>
          <p:nvPr/>
        </p:nvGraphicFramePr>
        <p:xfrm>
          <a:off x="1153955" y="5385325"/>
          <a:ext cx="6834187" cy="1308100"/>
        </p:xfrm>
        <a:graphic>
          <a:graphicData uri="http://schemas.openxmlformats.org/presentationml/2006/ole">
            <p:oleObj spid="_x0000_s567298" name="Formel" r:id="rId3" imgW="4991040" imgH="914400" progId="Equation.3">
              <p:embed/>
            </p:oleObj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l="35012"/>
          <a:stretch>
            <a:fillRect/>
          </a:stretch>
        </p:blipFill>
        <p:spPr bwMode="auto">
          <a:xfrm>
            <a:off x="961930" y="1508750"/>
            <a:ext cx="7003408" cy="2762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GGSZ Method with B</a:t>
            </a:r>
            <a:r>
              <a:rPr lang="en-US" baseline="30000" dirty="0" smtClean="0"/>
              <a:t>+</a:t>
            </a:r>
            <a:r>
              <a:rPr lang="en-US" dirty="0" smtClean="0">
                <a:sym typeface="Symbol"/>
              </a:rPr>
              <a:t>[</a:t>
            </a:r>
            <a:r>
              <a:rPr lang="en-US" dirty="0" err="1" smtClean="0">
                <a:sym typeface="Symbol"/>
              </a:rPr>
              <a:t>K</a:t>
            </a:r>
            <a:r>
              <a:rPr lang="en-US" baseline="-25000" dirty="0" err="1" smtClean="0">
                <a:sym typeface="Symbol"/>
              </a:rPr>
              <a:t>s</a:t>
            </a:r>
            <a:r>
              <a:rPr lang="en-US" dirty="0" err="1" smtClean="0">
                <a:sym typeface="Symbol"/>
              </a:rPr>
              <a:t>h</a:t>
            </a:r>
            <a:r>
              <a:rPr lang="en-US" baseline="30000" dirty="0" err="1" smtClean="0">
                <a:sym typeface="Symbol"/>
              </a:rPr>
              <a:t>+</a:t>
            </a:r>
            <a:r>
              <a:rPr lang="en-US" dirty="0" err="1" smtClean="0">
                <a:sym typeface="Symbol"/>
              </a:rPr>
              <a:t>h</a:t>
            </a:r>
            <a:r>
              <a:rPr lang="en-US" baseline="30000" dirty="0" smtClean="0">
                <a:sym typeface="Symbol"/>
              </a:rPr>
              <a:t>-</a:t>
            </a:r>
            <a:r>
              <a:rPr lang="en-US" dirty="0" smtClean="0">
                <a:sym typeface="Symbol"/>
              </a:rPr>
              <a:t>]</a:t>
            </a:r>
            <a:r>
              <a:rPr lang="en-US" baseline="-25000" dirty="0" smtClean="0">
                <a:sym typeface="Symbol"/>
              </a:rPr>
              <a:t>D</a:t>
            </a:r>
            <a:r>
              <a:rPr lang="en-US" dirty="0" smtClean="0">
                <a:sym typeface="Symbol"/>
              </a:rPr>
              <a:t>K</a:t>
            </a:r>
            <a:r>
              <a:rPr lang="en-US" baseline="30000" dirty="0" smtClean="0">
                <a:sym typeface="Symbol"/>
              </a:rPr>
              <a:t>+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DA104-E1E2-497D-AD90-D044612ED985}" type="slidenum">
              <a:rPr lang="de-DE" smtClean="0"/>
              <a:pPr/>
              <a:t>58</a:t>
            </a:fld>
            <a:endParaRPr lang="de-DE"/>
          </a:p>
        </p:txBody>
      </p:sp>
      <p:sp>
        <p:nvSpPr>
          <p:cNvPr id="6" name="TextBox 5"/>
          <p:cNvSpPr txBox="1"/>
          <p:nvPr/>
        </p:nvSpPr>
        <p:spPr>
          <a:xfrm>
            <a:off x="769905" y="993425"/>
            <a:ext cx="8374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Idea:   Exploit interference between D</a:t>
            </a:r>
            <a:r>
              <a:rPr lang="en-US" sz="2000" baseline="30000" dirty="0" smtClean="0">
                <a:solidFill>
                  <a:srgbClr val="0000FF"/>
                </a:solidFill>
              </a:rPr>
              <a:t>0</a:t>
            </a:r>
            <a:r>
              <a:rPr lang="en-US" sz="2000" dirty="0" smtClean="0">
                <a:solidFill>
                  <a:srgbClr val="0000FF"/>
                </a:solidFill>
                <a:sym typeface="Symbol"/>
              </a:rPr>
              <a:t></a:t>
            </a:r>
            <a:r>
              <a:rPr lang="en-US" sz="2000" dirty="0" smtClean="0">
                <a:sym typeface="Symbol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sym typeface="Symbol"/>
              </a:rPr>
              <a:t>K</a:t>
            </a:r>
            <a:r>
              <a:rPr lang="en-US" sz="2000" baseline="30000" dirty="0" smtClean="0">
                <a:solidFill>
                  <a:srgbClr val="0000FF"/>
                </a:solidFill>
                <a:sym typeface="Symbol"/>
              </a:rPr>
              <a:t>0</a:t>
            </a:r>
            <a:r>
              <a:rPr lang="en-US" sz="2000" dirty="0" smtClean="0">
                <a:solidFill>
                  <a:srgbClr val="0000FF"/>
                </a:solidFill>
                <a:sym typeface="Symbol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sym typeface="Symbol"/>
              </a:rPr>
              <a:t>h</a:t>
            </a:r>
            <a:r>
              <a:rPr lang="en-US" sz="2000" baseline="30000" dirty="0" err="1" smtClean="0">
                <a:solidFill>
                  <a:srgbClr val="0000FF"/>
                </a:solidFill>
                <a:sym typeface="Symbol"/>
              </a:rPr>
              <a:t>+</a:t>
            </a:r>
            <a:r>
              <a:rPr lang="en-US" sz="2000" dirty="0" err="1" smtClean="0">
                <a:solidFill>
                  <a:srgbClr val="0000FF"/>
                </a:solidFill>
                <a:sym typeface="Symbol"/>
              </a:rPr>
              <a:t>h</a:t>
            </a:r>
            <a:r>
              <a:rPr lang="en-US" sz="2000" baseline="30000" dirty="0" smtClean="0">
                <a:solidFill>
                  <a:srgbClr val="0000FF"/>
                </a:solidFill>
                <a:sym typeface="Symbol"/>
              </a:rPr>
              <a:t>- </a:t>
            </a:r>
            <a:r>
              <a:rPr lang="en-US" sz="2000" dirty="0" smtClean="0">
                <a:solidFill>
                  <a:srgbClr val="0000FF"/>
                </a:solidFill>
                <a:sym typeface="Symbol"/>
              </a:rPr>
              <a:t> and </a:t>
            </a:r>
            <a:r>
              <a:rPr lang="en-US" sz="2000" dirty="0" smtClean="0">
                <a:solidFill>
                  <a:srgbClr val="0000FF"/>
                </a:solidFill>
              </a:rPr>
              <a:t>D</a:t>
            </a:r>
            <a:r>
              <a:rPr lang="en-US" sz="2000" baseline="30000" dirty="0" smtClean="0">
                <a:solidFill>
                  <a:srgbClr val="0000FF"/>
                </a:solidFill>
              </a:rPr>
              <a:t>0</a:t>
            </a:r>
            <a:r>
              <a:rPr lang="en-US" sz="2000" dirty="0" smtClean="0">
                <a:solidFill>
                  <a:srgbClr val="0000FF"/>
                </a:solidFill>
                <a:sym typeface="Symbol"/>
              </a:rPr>
              <a:t></a:t>
            </a:r>
            <a:r>
              <a:rPr lang="en-US" sz="2000" dirty="0" smtClean="0">
                <a:sym typeface="Symbol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sym typeface="Symbol"/>
              </a:rPr>
              <a:t>K</a:t>
            </a:r>
            <a:r>
              <a:rPr lang="en-US" sz="2000" baseline="30000" dirty="0" smtClean="0">
                <a:solidFill>
                  <a:srgbClr val="0000FF"/>
                </a:solidFill>
                <a:sym typeface="Symbol"/>
              </a:rPr>
              <a:t>0</a:t>
            </a:r>
            <a:r>
              <a:rPr lang="en-US" sz="2000" dirty="0" smtClean="0">
                <a:solidFill>
                  <a:srgbClr val="0000FF"/>
                </a:solidFill>
                <a:sym typeface="Symbol"/>
              </a:rPr>
              <a:t> h</a:t>
            </a:r>
            <a:r>
              <a:rPr lang="en-US" sz="2000" baseline="30000" dirty="0" smtClean="0">
                <a:solidFill>
                  <a:srgbClr val="0000FF"/>
                </a:solidFill>
                <a:sym typeface="Symbol"/>
              </a:rPr>
              <a:t>-</a:t>
            </a:r>
            <a:r>
              <a:rPr lang="en-US" sz="2000" dirty="0" smtClean="0">
                <a:solidFill>
                  <a:srgbClr val="0000FF"/>
                </a:solidFill>
                <a:sym typeface="Symbol"/>
              </a:rPr>
              <a:t>h</a:t>
            </a:r>
            <a:r>
              <a:rPr lang="en-US" sz="2000" baseline="30000" dirty="0" smtClean="0">
                <a:solidFill>
                  <a:srgbClr val="0000FF"/>
                </a:solidFill>
                <a:sym typeface="Symbol"/>
              </a:rPr>
              <a:t>+</a:t>
            </a:r>
            <a:r>
              <a:rPr lang="en-US" sz="2000" dirty="0" smtClean="0">
                <a:solidFill>
                  <a:srgbClr val="0000FF"/>
                </a:solidFill>
                <a:sym typeface="Symbol"/>
              </a:rPr>
              <a:t> 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5493720" y="1070235"/>
            <a:ext cx="15362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6876300" y="1070235"/>
            <a:ext cx="15362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5647340" y="1415880"/>
            <a:ext cx="768100" cy="30724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6415441" y="1492690"/>
            <a:ext cx="460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K</a:t>
            </a:r>
            <a:r>
              <a:rPr lang="en-US" sz="2000" baseline="-25000" dirty="0" smtClean="0">
                <a:solidFill>
                  <a:srgbClr val="FF0000"/>
                </a:solidFill>
              </a:rPr>
              <a:t>s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>
            <a:endCxn id="13" idx="3"/>
          </p:cNvCxnSpPr>
          <p:nvPr/>
        </p:nvCxnSpPr>
        <p:spPr bwMode="auto">
          <a:xfrm flipH="1">
            <a:off x="6876301" y="1415880"/>
            <a:ext cx="652884" cy="276865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1538005" y="1339070"/>
            <a:ext cx="3264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across the </a:t>
            </a:r>
            <a:r>
              <a:rPr lang="en-US" sz="2000" dirty="0" err="1" smtClean="0">
                <a:solidFill>
                  <a:srgbClr val="0000FF"/>
                </a:solidFill>
              </a:rPr>
              <a:t>Dalitz</a:t>
            </a:r>
            <a:r>
              <a:rPr lang="en-US" sz="2000" dirty="0" smtClean="0">
                <a:solidFill>
                  <a:srgbClr val="0000FF"/>
                </a:solidFill>
              </a:rPr>
              <a:t> plane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155425" y="3275380"/>
            <a:ext cx="1267365" cy="883315"/>
          </a:xfrm>
          <a:prstGeom prst="ellipse">
            <a:avLst/>
          </a:prstGeom>
          <a:noFill/>
          <a:ln w="254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77880" y="3505810"/>
            <a:ext cx="460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</a:t>
            </a:r>
            <a:r>
              <a:rPr lang="en-US" sz="2000" baseline="30000" dirty="0" smtClean="0"/>
              <a:t>+</a:t>
            </a:r>
            <a:endParaRPr lang="en-US" sz="2000" dirty="0" smtClean="0"/>
          </a:p>
        </p:txBody>
      </p:sp>
      <p:sp>
        <p:nvSpPr>
          <p:cNvPr id="19" name="Oval 18"/>
          <p:cNvSpPr/>
          <p:nvPr/>
        </p:nvSpPr>
        <p:spPr bwMode="auto">
          <a:xfrm>
            <a:off x="2114080" y="2622495"/>
            <a:ext cx="1267365" cy="883315"/>
          </a:xfrm>
          <a:prstGeom prst="ellipse">
            <a:avLst/>
          </a:prstGeom>
          <a:noFill/>
          <a:ln w="254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421321" y="2852925"/>
            <a:ext cx="768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</a:t>
            </a:r>
            <a:r>
              <a:rPr lang="en-US" sz="2000" baseline="30000" dirty="0" smtClean="0"/>
              <a:t>0</a:t>
            </a:r>
            <a:r>
              <a:rPr lang="en-US" sz="2000" dirty="0" smtClean="0"/>
              <a:t>K</a:t>
            </a:r>
            <a:r>
              <a:rPr lang="en-US" sz="2000" baseline="30000" dirty="0" smtClean="0"/>
              <a:t>+</a:t>
            </a:r>
            <a:endParaRPr lang="en-US" sz="2000" dirty="0" smtClean="0"/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2498130" y="2891330"/>
            <a:ext cx="192025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Oval 22"/>
          <p:cNvSpPr/>
          <p:nvPr/>
        </p:nvSpPr>
        <p:spPr bwMode="auto">
          <a:xfrm>
            <a:off x="2075675" y="4197100"/>
            <a:ext cx="1267365" cy="883315"/>
          </a:xfrm>
          <a:prstGeom prst="ellipse">
            <a:avLst/>
          </a:prstGeom>
          <a:noFill/>
          <a:ln w="254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382916" y="4427530"/>
            <a:ext cx="768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</a:t>
            </a:r>
            <a:r>
              <a:rPr lang="en-US" sz="2000" baseline="30000" dirty="0" smtClean="0"/>
              <a:t>0</a:t>
            </a:r>
            <a:r>
              <a:rPr lang="en-US" sz="2000" dirty="0" smtClean="0"/>
              <a:t>K</a:t>
            </a:r>
            <a:r>
              <a:rPr lang="en-US" sz="2000" baseline="30000" dirty="0" smtClean="0"/>
              <a:t>+</a:t>
            </a:r>
            <a:endParaRPr lang="en-US" sz="2000" dirty="0" smtClean="0"/>
          </a:p>
        </p:txBody>
      </p:sp>
      <p:cxnSp>
        <p:nvCxnSpPr>
          <p:cNvPr id="27" name="Straight Arrow Connector 26"/>
          <p:cNvCxnSpPr/>
          <p:nvPr/>
        </p:nvCxnSpPr>
        <p:spPr bwMode="auto">
          <a:xfrm flipV="1">
            <a:off x="1422790" y="3198570"/>
            <a:ext cx="652885" cy="307241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rgbClr val="92D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1345980" y="4005075"/>
            <a:ext cx="729695" cy="34564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92D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Oval 33"/>
          <p:cNvSpPr/>
          <p:nvPr/>
        </p:nvSpPr>
        <p:spPr bwMode="auto">
          <a:xfrm>
            <a:off x="4687215" y="3313785"/>
            <a:ext cx="1267365" cy="883315"/>
          </a:xfrm>
          <a:prstGeom prst="ellipse">
            <a:avLst/>
          </a:prstGeom>
          <a:noFill/>
          <a:ln w="254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4725621" y="3582620"/>
            <a:ext cx="1344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K</a:t>
            </a:r>
            <a:r>
              <a:rPr lang="en-US" baseline="-25000" dirty="0" err="1" smtClean="0"/>
              <a:t>s</a:t>
            </a:r>
            <a:r>
              <a:rPr lang="en-US" dirty="0" err="1" smtClean="0"/>
              <a:t>hh</a:t>
            </a:r>
            <a:r>
              <a:rPr lang="en-US" dirty="0" smtClean="0"/>
              <a:t>]</a:t>
            </a:r>
            <a:r>
              <a:rPr lang="en-US" baseline="-25000" dirty="0" smtClean="0"/>
              <a:t>D</a:t>
            </a:r>
            <a:r>
              <a:rPr lang="en-US" dirty="0" smtClean="0"/>
              <a:t> K</a:t>
            </a:r>
            <a:r>
              <a:rPr lang="en-US" baseline="30000" dirty="0" smtClean="0"/>
              <a:t>+</a:t>
            </a:r>
            <a:endParaRPr lang="en-US" dirty="0" smtClean="0"/>
          </a:p>
        </p:txBody>
      </p:sp>
      <p:pic>
        <p:nvPicPr>
          <p:cNvPr id="6830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6197" y="2161635"/>
            <a:ext cx="1159423" cy="1147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30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0280" y="4427530"/>
            <a:ext cx="1159423" cy="1178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9" name="Straight Arrow Connector 38"/>
          <p:cNvCxnSpPr/>
          <p:nvPr/>
        </p:nvCxnSpPr>
        <p:spPr bwMode="auto">
          <a:xfrm flipV="1">
            <a:off x="3381445" y="3966670"/>
            <a:ext cx="1267365" cy="46086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92D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>
            <a:off x="3343040" y="3352190"/>
            <a:ext cx="1228960" cy="38405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92D05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6830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69795" y="2315255"/>
            <a:ext cx="27241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Rounded Rectangle 43"/>
          <p:cNvSpPr/>
          <p:nvPr/>
        </p:nvSpPr>
        <p:spPr bwMode="auto">
          <a:xfrm>
            <a:off x="78615" y="1969610"/>
            <a:ext cx="8871555" cy="3840500"/>
          </a:xfrm>
          <a:prstGeom prst="roundRect">
            <a:avLst/>
          </a:prstGeom>
          <a:noFill/>
          <a:ln w="254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1077145" y="5963730"/>
            <a:ext cx="7258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Different interference structure for B</a:t>
            </a:r>
            <a:r>
              <a:rPr lang="en-US" sz="2000" baseline="30000" dirty="0" smtClean="0">
                <a:solidFill>
                  <a:srgbClr val="0000FF"/>
                </a:solidFill>
              </a:rPr>
              <a:t>+</a:t>
            </a:r>
            <a:r>
              <a:rPr lang="en-US" sz="2000" dirty="0" smtClean="0">
                <a:solidFill>
                  <a:srgbClr val="0000FF"/>
                </a:solidFill>
              </a:rPr>
              <a:t> and B</a:t>
            </a:r>
            <a:r>
              <a:rPr lang="en-US" sz="2000" baseline="30000" dirty="0" smtClean="0">
                <a:solidFill>
                  <a:srgbClr val="0000FF"/>
                </a:solidFill>
              </a:rPr>
              <a:t>-.</a:t>
            </a:r>
            <a:r>
              <a:rPr lang="en-US" sz="2000" dirty="0" smtClean="0">
                <a:solidFill>
                  <a:srgbClr val="0000FF"/>
                </a:solidFill>
                <a:sym typeface="Symbol"/>
              </a:rPr>
              <a:t> </a:t>
            </a:r>
            <a:endParaRPr lang="en-US" sz="2000" dirty="0" smtClean="0">
              <a:solidFill>
                <a:srgbClr val="0000FF"/>
              </a:solidFill>
            </a:endParaRPr>
          </a:p>
          <a:p>
            <a:r>
              <a:rPr lang="en-US" sz="2000" dirty="0" smtClean="0">
                <a:solidFill>
                  <a:srgbClr val="0000FF"/>
                </a:solidFill>
              </a:rPr>
              <a:t>Powerful method – dominates the precision of </a:t>
            </a:r>
            <a:r>
              <a:rPr lang="en-US" sz="2000" dirty="0" smtClean="0">
                <a:solidFill>
                  <a:srgbClr val="0000FF"/>
                </a:solidFill>
                <a:sym typeface="Symbol"/>
              </a:rPr>
              <a:t> at B factories.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1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4690" y="4490336"/>
            <a:ext cx="4954245" cy="2241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070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9467" y="2161635"/>
            <a:ext cx="4889468" cy="22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855" y="-9525"/>
            <a:ext cx="8035925" cy="711200"/>
          </a:xfrm>
        </p:spPr>
        <p:txBody>
          <a:bodyPr/>
          <a:lstStyle/>
          <a:p>
            <a:r>
              <a:rPr lang="en-US" dirty="0" smtClean="0"/>
              <a:t>GGZS analysis: B</a:t>
            </a:r>
            <a:r>
              <a:rPr lang="en-US" dirty="0" smtClean="0">
                <a:sym typeface="Symbol"/>
              </a:rPr>
              <a:t> D(</a:t>
            </a:r>
            <a:r>
              <a:rPr lang="en-US" dirty="0" err="1" smtClean="0">
                <a:sym typeface="Symbol"/>
              </a:rPr>
              <a:t>K</a:t>
            </a:r>
            <a:r>
              <a:rPr lang="en-US" baseline="-25000" dirty="0" err="1" smtClean="0">
                <a:sym typeface="Symbol"/>
              </a:rPr>
              <a:t>s</a:t>
            </a:r>
            <a:r>
              <a:rPr lang="en-US" dirty="0" err="1" smtClean="0">
                <a:sym typeface="Symbol"/>
              </a:rPr>
              <a:t>h</a:t>
            </a:r>
            <a:r>
              <a:rPr lang="en-US" baseline="30000" dirty="0" err="1" smtClean="0">
                <a:sym typeface="Symbol"/>
              </a:rPr>
              <a:t>+</a:t>
            </a:r>
            <a:r>
              <a:rPr lang="en-US" dirty="0" err="1" smtClean="0">
                <a:sym typeface="Symbol"/>
              </a:rPr>
              <a:t>h</a:t>
            </a:r>
            <a:r>
              <a:rPr lang="en-US" baseline="30000" dirty="0" smtClean="0">
                <a:sym typeface="Symbol"/>
              </a:rPr>
              <a:t>-</a:t>
            </a:r>
            <a:r>
              <a:rPr lang="en-US" dirty="0" smtClean="0">
                <a:sym typeface="Symbol"/>
              </a:rPr>
              <a:t>)K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DA104-E1E2-497D-AD90-D044612ED985}" type="slidenum">
              <a:rPr lang="de-DE" smtClean="0"/>
              <a:pPr/>
              <a:t>59</a:t>
            </a:fld>
            <a:endParaRPr lang="de-DE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6722680" y="1163105"/>
          <a:ext cx="1954266" cy="799992"/>
        </p:xfrm>
        <a:graphic>
          <a:graphicData uri="http://schemas.openxmlformats.org/presentationml/2006/ole">
            <p:oleObj spid="_x0000_s513026" name="Equation" r:id="rId6" imgW="1167893" imgH="482391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 rot="16200000">
            <a:off x="-412485" y="3075191"/>
            <a:ext cx="1613010" cy="55399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/>
              <a:t>D</a:t>
            </a:r>
            <a:r>
              <a:rPr lang="en-GB" sz="1600" dirty="0">
                <a:sym typeface="Symbol"/>
              </a:rPr>
              <a:t></a:t>
            </a:r>
            <a:r>
              <a:rPr lang="en-GB" sz="1600" dirty="0" err="1">
                <a:sym typeface="Symbol"/>
              </a:rPr>
              <a:t>K</a:t>
            </a:r>
            <a:r>
              <a:rPr lang="en-GB" sz="1600" baseline="-25000" dirty="0" err="1">
                <a:sym typeface="Symbol"/>
              </a:rPr>
              <a:t>S</a:t>
            </a:r>
            <a:r>
              <a:rPr lang="en-GB" sz="1600" dirty="0" err="1">
                <a:latin typeface="Symbol" pitchFamily="18" charset="2"/>
                <a:sym typeface="Symbol"/>
              </a:rPr>
              <a:t>p</a:t>
            </a:r>
            <a:r>
              <a:rPr lang="en-GB" sz="1600" baseline="30000" dirty="0" err="1">
                <a:latin typeface="Symbol" pitchFamily="18" charset="2"/>
                <a:sym typeface="Symbol"/>
              </a:rPr>
              <a:t>+</a:t>
            </a:r>
            <a:r>
              <a:rPr lang="en-GB" sz="1600" dirty="0" err="1">
                <a:latin typeface="Symbol" pitchFamily="18" charset="2"/>
                <a:sym typeface="Symbol"/>
              </a:rPr>
              <a:t>p</a:t>
            </a:r>
            <a:r>
              <a:rPr lang="en-GB" sz="1600" baseline="30000" dirty="0">
                <a:latin typeface="Symbol" pitchFamily="18" charset="2"/>
                <a:sym typeface="Symbol"/>
              </a:rPr>
              <a:t>-</a:t>
            </a:r>
            <a:endParaRPr lang="en-GB" sz="1600" baseline="30000" dirty="0">
              <a:latin typeface="Symbol" pitchFamily="18" charset="2"/>
            </a:endParaRPr>
          </a:p>
          <a:p>
            <a:r>
              <a:rPr lang="en-GB" sz="1400" dirty="0" smtClean="0"/>
              <a:t>690 signal events</a:t>
            </a: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404593" y="5118549"/>
            <a:ext cx="1597226" cy="5539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/>
              <a:t>D</a:t>
            </a:r>
            <a:r>
              <a:rPr lang="en-GB" sz="1600" dirty="0">
                <a:sym typeface="Symbol"/>
              </a:rPr>
              <a:t>K</a:t>
            </a:r>
            <a:r>
              <a:rPr lang="en-GB" sz="1600" baseline="-25000" dirty="0">
                <a:sym typeface="Symbol"/>
              </a:rPr>
              <a:t>S</a:t>
            </a:r>
            <a:r>
              <a:rPr lang="en-GB" sz="1600" dirty="0">
                <a:sym typeface="Symbol"/>
              </a:rPr>
              <a:t>K</a:t>
            </a:r>
            <a:r>
              <a:rPr lang="en-GB" sz="1600" baseline="30000" dirty="0">
                <a:sym typeface="Symbol"/>
              </a:rPr>
              <a:t>+</a:t>
            </a:r>
            <a:r>
              <a:rPr lang="en-GB" sz="1600" dirty="0">
                <a:sym typeface="Symbol"/>
              </a:rPr>
              <a:t>K</a:t>
            </a:r>
            <a:r>
              <a:rPr lang="en-GB" sz="1600" baseline="30000" dirty="0">
                <a:sym typeface="Symbol"/>
              </a:rPr>
              <a:t>-</a:t>
            </a:r>
            <a:endParaRPr lang="en-GB" sz="1600" baseline="30000" dirty="0">
              <a:latin typeface="Symbol" pitchFamily="18" charset="2"/>
            </a:endParaRPr>
          </a:p>
          <a:p>
            <a:r>
              <a:rPr lang="en-GB" sz="1400" dirty="0" smtClean="0"/>
              <a:t>110 signal events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59725" y="1739180"/>
            <a:ext cx="428322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B</a:t>
            </a:r>
            <a:r>
              <a:rPr lang="en-GB" baseline="30000" dirty="0" smtClean="0">
                <a:solidFill>
                  <a:srgbClr val="FF0000"/>
                </a:solidFill>
              </a:rPr>
              <a:t>+</a:t>
            </a:r>
            <a:endParaRPr lang="en-GB" baseline="300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19850" y="1739180"/>
            <a:ext cx="38985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B</a:t>
            </a:r>
            <a:r>
              <a:rPr lang="en-GB" baseline="30000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3830" y="1784676"/>
            <a:ext cx="1431802" cy="3385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600" dirty="0" smtClean="0"/>
              <a:t>m</a:t>
            </a:r>
            <a:r>
              <a:rPr lang="en-GB" sz="1600" baseline="-25000" dirty="0" smtClean="0"/>
              <a:t>±</a:t>
            </a:r>
            <a:r>
              <a:rPr lang="en-GB" sz="1600" dirty="0" smtClean="0"/>
              <a:t> = m(</a:t>
            </a:r>
            <a:r>
              <a:rPr lang="en-GB" sz="1600" dirty="0" err="1" smtClean="0"/>
              <a:t>K</a:t>
            </a:r>
            <a:r>
              <a:rPr lang="en-GB" sz="1600" baseline="-25000" dirty="0" err="1" smtClean="0"/>
              <a:t>S</a:t>
            </a:r>
            <a:r>
              <a:rPr lang="en-GB" sz="1600" dirty="0" err="1" smtClean="0"/>
              <a:t>h</a:t>
            </a:r>
            <a:r>
              <a:rPr lang="en-GB" sz="1600" baseline="-25000" dirty="0"/>
              <a:t> </a:t>
            </a:r>
            <a:r>
              <a:rPr lang="en-GB" sz="1600" baseline="30000" dirty="0" smtClean="0"/>
              <a:t>±</a:t>
            </a:r>
            <a:r>
              <a:rPr lang="en-GB" sz="1600" dirty="0" smtClean="0"/>
              <a:t>)</a:t>
            </a:r>
            <a:endParaRPr lang="en-GB" sz="1600" baseline="30000" dirty="0"/>
          </a:p>
        </p:txBody>
      </p:sp>
      <p:cxnSp>
        <p:nvCxnSpPr>
          <p:cNvPr id="20" name="Straight Connector 19"/>
          <p:cNvCxnSpPr/>
          <p:nvPr/>
        </p:nvCxnSpPr>
        <p:spPr bwMode="auto">
          <a:xfrm flipH="1">
            <a:off x="3151015" y="1623965"/>
            <a:ext cx="38405" cy="503105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flipH="1" flipV="1">
            <a:off x="155425" y="4389125"/>
            <a:ext cx="5416324" cy="122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501070" y="1098759"/>
          <a:ext cx="5507225" cy="448396"/>
        </p:xfrm>
        <a:graphic>
          <a:graphicData uri="http://schemas.openxmlformats.org/presentationml/2006/ole">
            <p:oleObj spid="_x0000_s513027" name="Equation" r:id="rId7" imgW="3263900" imgH="266700" progId="Equation.3">
              <p:embed/>
            </p:oleObj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6530656" y="4641673"/>
            <a:ext cx="2457919" cy="1338828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 smtClean="0">
                <a:solidFill>
                  <a:schemeClr val="tx1"/>
                </a:solidFill>
                <a:latin typeface="Symbol" pitchFamily="18" charset="2"/>
              </a:rPr>
              <a:t>g</a:t>
            </a:r>
            <a:r>
              <a:rPr lang="en-GB" dirty="0" smtClean="0">
                <a:solidFill>
                  <a:schemeClr val="tx1"/>
                </a:solidFill>
              </a:rPr>
              <a:t>  =  (57 </a:t>
            </a:r>
            <a:r>
              <a:rPr lang="en-GB" dirty="0" smtClean="0">
                <a:solidFill>
                  <a:schemeClr val="tx1"/>
                </a:solidFill>
                <a:sym typeface="Symbol"/>
              </a:rPr>
              <a:t> 16</a:t>
            </a:r>
            <a:r>
              <a:rPr lang="en-GB" dirty="0" smtClean="0">
                <a:solidFill>
                  <a:schemeClr val="tx1"/>
                </a:solidFill>
              </a:rPr>
              <a:t>) ⁰</a:t>
            </a:r>
          </a:p>
          <a:p>
            <a:pPr>
              <a:lnSpc>
                <a:spcPct val="150000"/>
              </a:lnSpc>
            </a:pPr>
            <a:r>
              <a:rPr lang="en-GB" i="1" dirty="0" err="1" smtClean="0">
                <a:solidFill>
                  <a:schemeClr val="tx1"/>
                </a:solidFill>
              </a:rPr>
              <a:t>r</a:t>
            </a:r>
            <a:r>
              <a:rPr lang="en-GB" i="1" baseline="-25000" dirty="0" err="1" smtClean="0">
                <a:solidFill>
                  <a:schemeClr val="tx1"/>
                </a:solidFill>
              </a:rPr>
              <a:t>B</a:t>
            </a:r>
            <a:r>
              <a:rPr lang="en-GB" dirty="0" smtClean="0">
                <a:solidFill>
                  <a:schemeClr val="tx1"/>
                </a:solidFill>
              </a:rPr>
              <a:t> = (8.8 </a:t>
            </a:r>
            <a:r>
              <a:rPr lang="en-GB" baseline="30000" dirty="0" smtClean="0">
                <a:solidFill>
                  <a:schemeClr val="tx1"/>
                </a:solidFill>
              </a:rPr>
              <a:t>+2.3</a:t>
            </a:r>
            <a:r>
              <a:rPr lang="en-GB" baseline="-25000" dirty="0" smtClean="0">
                <a:solidFill>
                  <a:schemeClr val="tx1"/>
                </a:solidFill>
              </a:rPr>
              <a:t>-2.4</a:t>
            </a:r>
            <a:r>
              <a:rPr lang="en-GB" dirty="0" smtClean="0">
                <a:solidFill>
                  <a:schemeClr val="tx1"/>
                </a:solidFill>
              </a:rPr>
              <a:t>) </a:t>
            </a:r>
            <a:r>
              <a:rPr lang="en-GB" dirty="0" smtClean="0">
                <a:solidFill>
                  <a:schemeClr val="tx1"/>
                </a:solidFill>
                <a:sym typeface="Symbol"/>
              </a:rPr>
              <a:t> 10</a:t>
            </a:r>
            <a:r>
              <a:rPr lang="en-GB" baseline="30000" dirty="0" smtClean="0">
                <a:solidFill>
                  <a:schemeClr val="tx1"/>
                </a:solidFill>
                <a:sym typeface="Symbol"/>
              </a:rPr>
              <a:t>-3</a:t>
            </a:r>
            <a:endParaRPr lang="en-GB" dirty="0" smtClean="0">
              <a:solidFill>
                <a:schemeClr val="tx1"/>
              </a:solidFill>
              <a:latin typeface="Calibri"/>
            </a:endParaRPr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</a:t>
            </a:r>
            <a:r>
              <a:rPr lang="en-GB" i="1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B</a:t>
            </a:r>
            <a:r>
              <a:rPr lang="en-GB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 = </a:t>
            </a:r>
            <a:r>
              <a:rPr lang="en-GB" dirty="0" smtClean="0">
                <a:solidFill>
                  <a:schemeClr val="tx1"/>
                </a:solidFill>
              </a:rPr>
              <a:t>(128 </a:t>
            </a:r>
            <a:r>
              <a:rPr lang="en-GB" baseline="30000" dirty="0" smtClean="0">
                <a:solidFill>
                  <a:schemeClr val="tx1"/>
                </a:solidFill>
              </a:rPr>
              <a:t>+15</a:t>
            </a:r>
            <a:r>
              <a:rPr lang="en-GB" baseline="-25000" dirty="0" smtClean="0">
                <a:solidFill>
                  <a:schemeClr val="tx1"/>
                </a:solidFill>
              </a:rPr>
              <a:t>-17</a:t>
            </a:r>
            <a:r>
              <a:rPr lang="en-GB" dirty="0" smtClean="0">
                <a:solidFill>
                  <a:schemeClr val="tx1"/>
                </a:solidFill>
              </a:rPr>
              <a:t>)</a:t>
            </a:r>
            <a:r>
              <a:rPr lang="en-GB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⁰</a:t>
            </a:r>
            <a:endParaRPr lang="en-GB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759615" y="4228992"/>
            <a:ext cx="1190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 + 2 fb</a:t>
            </a:r>
            <a:r>
              <a:rPr lang="en-US" baseline="30000" dirty="0" smtClean="0"/>
              <a:t>-1</a:t>
            </a:r>
            <a:endParaRPr lang="en-US" dirty="0"/>
          </a:p>
        </p:txBody>
      </p:sp>
      <p:cxnSp>
        <p:nvCxnSpPr>
          <p:cNvPr id="42" name="Straight Connector 41"/>
          <p:cNvCxnSpPr/>
          <p:nvPr/>
        </p:nvCxnSpPr>
        <p:spPr bwMode="auto">
          <a:xfrm flipH="1">
            <a:off x="3151015" y="1623965"/>
            <a:ext cx="38405" cy="503105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46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89420" y="2161635"/>
            <a:ext cx="2703712" cy="2265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89420" y="4504340"/>
            <a:ext cx="2576274" cy="215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TextBox 47"/>
          <p:cNvSpPr txBox="1"/>
          <p:nvPr/>
        </p:nvSpPr>
        <p:spPr>
          <a:xfrm>
            <a:off x="3880710" y="1792303"/>
            <a:ext cx="1728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CLEO binning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 bwMode="auto">
          <a:xfrm>
            <a:off x="7759615" y="4190587"/>
            <a:ext cx="1228960" cy="384050"/>
          </a:xfrm>
          <a:prstGeom prst="rect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70340" name="Object 4"/>
          <p:cNvGraphicFramePr>
            <a:graphicFrameLocks noChangeAspect="1"/>
          </p:cNvGraphicFramePr>
          <p:nvPr/>
        </p:nvGraphicFramePr>
        <p:xfrm>
          <a:off x="6959202" y="2565526"/>
          <a:ext cx="1491703" cy="780151"/>
        </p:xfrm>
        <a:graphic>
          <a:graphicData uri="http://schemas.openxmlformats.org/presentationml/2006/ole">
            <p:oleObj spid="_x0000_s513028" name="Formel" r:id="rId10" imgW="1015920" imgH="558720" progId="Equation.3">
              <p:embed/>
            </p:oleObj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6645870" y="2155122"/>
            <a:ext cx="23811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CLEO strong phases 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6722680" y="2155122"/>
            <a:ext cx="1997060" cy="130577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0341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69060" y="3422487"/>
            <a:ext cx="2314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TextBox 48"/>
          <p:cNvSpPr txBox="1"/>
          <p:nvPr/>
        </p:nvSpPr>
        <p:spPr>
          <a:xfrm>
            <a:off x="5416910" y="702245"/>
            <a:ext cx="365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 smtClean="0">
                <a:solidFill>
                  <a:srgbClr val="0000FF"/>
                </a:solidFill>
              </a:rPr>
              <a:t>preliminary,  LHCb-CONF-2013-004</a:t>
            </a:r>
            <a:endParaRPr lang="en-US" sz="1600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9" grpId="0"/>
      <p:bldP spid="48" grpId="0"/>
      <p:bldP spid="41" grpId="0" animBg="1"/>
      <p:bldP spid="43" grpId="0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-9525"/>
            <a:ext cx="7911429" cy="711200"/>
          </a:xfrm>
        </p:spPr>
        <p:txBody>
          <a:bodyPr/>
          <a:lstStyle/>
          <a:p>
            <a:r>
              <a:rPr lang="en-US" sz="3200" dirty="0" smtClean="0"/>
              <a:t>Typical bb event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DA104-E1E2-497D-AD90-D044612ED985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4" name="TextBox 3"/>
          <p:cNvSpPr txBox="1"/>
          <p:nvPr/>
        </p:nvSpPr>
        <p:spPr>
          <a:xfrm>
            <a:off x="2590800" y="2098910"/>
            <a:ext cx="1257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b </a:t>
            </a:r>
            <a:r>
              <a:rPr lang="en-US" sz="2000" dirty="0" err="1" smtClean="0">
                <a:solidFill>
                  <a:srgbClr val="0000FF"/>
                </a:solidFill>
              </a:rPr>
              <a:t>hadron</a:t>
            </a:r>
            <a:endParaRPr lang="en-US" sz="2000" dirty="0">
              <a:solidFill>
                <a:srgbClr val="0000FF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14401" y="957498"/>
            <a:ext cx="6819899" cy="3700462"/>
            <a:chOff x="914401" y="1481138"/>
            <a:chExt cx="6819899" cy="3700462"/>
          </a:xfrm>
        </p:grpSpPr>
        <p:sp>
          <p:nvSpPr>
            <p:cNvPr id="6" name="Explosion 1 5"/>
            <p:cNvSpPr/>
            <p:nvPr/>
          </p:nvSpPr>
          <p:spPr bwMode="auto">
            <a:xfrm>
              <a:off x="1828800" y="3009900"/>
              <a:ext cx="762000" cy="723900"/>
            </a:xfrm>
            <a:prstGeom prst="irregularSeal1">
              <a:avLst/>
            </a:prstGeom>
            <a:solidFill>
              <a:srgbClr val="FFFF00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auto">
            <a:xfrm rot="869244">
              <a:off x="2346956" y="3570130"/>
              <a:ext cx="2354671" cy="176749"/>
            </a:xfrm>
            <a:custGeom>
              <a:avLst/>
              <a:gdLst>
                <a:gd name="T0" fmla="*/ 0 w 8284684"/>
                <a:gd name="T1" fmla="*/ 40844 h 940106"/>
                <a:gd name="T2" fmla="*/ 31161 w 8284684"/>
                <a:gd name="T3" fmla="*/ 573 h 940106"/>
                <a:gd name="T4" fmla="*/ 62697 w 8284684"/>
                <a:gd name="T5" fmla="*/ 41335 h 940106"/>
                <a:gd name="T6" fmla="*/ 94608 w 8284684"/>
                <a:gd name="T7" fmla="*/ 573 h 940106"/>
                <a:gd name="T8" fmla="*/ 125393 w 8284684"/>
                <a:gd name="T9" fmla="*/ 41826 h 940106"/>
                <a:gd name="T10" fmla="*/ 156930 w 8284684"/>
                <a:gd name="T11" fmla="*/ 573 h 940106"/>
                <a:gd name="T12" fmla="*/ 188090 w 8284684"/>
                <a:gd name="T13" fmla="*/ 41826 h 940106"/>
                <a:gd name="T14" fmla="*/ 220002 w 8284684"/>
                <a:gd name="T15" fmla="*/ 82 h 940106"/>
                <a:gd name="T16" fmla="*/ 251538 w 8284684"/>
                <a:gd name="T17" fmla="*/ 41335 h 940106"/>
                <a:gd name="T18" fmla="*/ 282323 w 8284684"/>
                <a:gd name="T19" fmla="*/ 82 h 940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284684"/>
                <a:gd name="T31" fmla="*/ 0 h 940106"/>
                <a:gd name="T32" fmla="*/ 8284684 w 8284684"/>
                <a:gd name="T33" fmla="*/ 940106 h 9401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284684" h="940106">
                  <a:moveTo>
                    <a:pt x="0" y="916236"/>
                  </a:moveTo>
                  <a:cubicBezTo>
                    <a:pt x="303882" y="463626"/>
                    <a:pt x="607764" y="11017"/>
                    <a:pt x="914400" y="12853"/>
                  </a:cubicBezTo>
                  <a:cubicBezTo>
                    <a:pt x="1221036" y="14689"/>
                    <a:pt x="1529508" y="927253"/>
                    <a:pt x="1839816" y="927253"/>
                  </a:cubicBezTo>
                  <a:cubicBezTo>
                    <a:pt x="2150124" y="927253"/>
                    <a:pt x="2469614" y="11017"/>
                    <a:pt x="2776250" y="12853"/>
                  </a:cubicBezTo>
                  <a:cubicBezTo>
                    <a:pt x="3082886" y="14689"/>
                    <a:pt x="3374833" y="938270"/>
                    <a:pt x="3679633" y="938270"/>
                  </a:cubicBezTo>
                  <a:cubicBezTo>
                    <a:pt x="3984433" y="938270"/>
                    <a:pt x="4298414" y="12853"/>
                    <a:pt x="4605050" y="12853"/>
                  </a:cubicBezTo>
                  <a:cubicBezTo>
                    <a:pt x="4911686" y="12853"/>
                    <a:pt x="5210978" y="940106"/>
                    <a:pt x="5519450" y="938270"/>
                  </a:cubicBezTo>
                  <a:cubicBezTo>
                    <a:pt x="5827922" y="936434"/>
                    <a:pt x="6145576" y="3672"/>
                    <a:pt x="6455884" y="1836"/>
                  </a:cubicBezTo>
                  <a:cubicBezTo>
                    <a:pt x="6766192" y="0"/>
                    <a:pt x="7076501" y="927253"/>
                    <a:pt x="7381301" y="927253"/>
                  </a:cubicBezTo>
                  <a:cubicBezTo>
                    <a:pt x="7686101" y="927253"/>
                    <a:pt x="7985392" y="464544"/>
                    <a:pt x="8284684" y="1836"/>
                  </a:cubicBez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8" name="Straight Arrow Connector 7"/>
            <p:cNvCxnSpPr>
              <a:cxnSpLocks noChangeShapeType="1"/>
            </p:cNvCxnSpPr>
            <p:nvPr/>
          </p:nvCxnSpPr>
          <p:spPr bwMode="auto">
            <a:xfrm flipV="1">
              <a:off x="3771900" y="2800490"/>
              <a:ext cx="3296425" cy="207179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/>
              <a:tailEnd type="arrow" w="med" len="med"/>
            </a:ln>
          </p:spPr>
        </p:cxnSp>
        <p:cxnSp>
          <p:nvCxnSpPr>
            <p:cNvPr id="9" name="Straight Arrow Connector 9"/>
            <p:cNvCxnSpPr>
              <a:cxnSpLocks noChangeShapeType="1"/>
              <a:endCxn id="19" idx="3"/>
            </p:cNvCxnSpPr>
            <p:nvPr/>
          </p:nvCxnSpPr>
          <p:spPr bwMode="auto">
            <a:xfrm flipV="1">
              <a:off x="3733800" y="2801844"/>
              <a:ext cx="555718" cy="169956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prstDash val="dash"/>
              <a:round/>
              <a:headEnd/>
              <a:tailEnd type="arrow" w="med" len="med"/>
            </a:ln>
          </p:spPr>
        </p:cxnSp>
        <p:cxnSp>
          <p:nvCxnSpPr>
            <p:cNvPr id="10" name="Straight Connector 13"/>
            <p:cNvCxnSpPr>
              <a:cxnSpLocks noChangeShapeType="1"/>
              <a:stCxn id="14" idx="6"/>
              <a:endCxn id="15" idx="6"/>
            </p:cNvCxnSpPr>
            <p:nvPr/>
          </p:nvCxnSpPr>
          <p:spPr bwMode="auto">
            <a:xfrm flipV="1">
              <a:off x="2421320" y="2971800"/>
              <a:ext cx="1426780" cy="433821"/>
            </a:xfrm>
            <a:prstGeom prst="line">
              <a:avLst/>
            </a:prstGeom>
            <a:noFill/>
            <a:ln w="25400" algn="ctr">
              <a:solidFill>
                <a:srgbClr val="0000FF"/>
              </a:solidFill>
              <a:prstDash val="dash"/>
              <a:round/>
              <a:headEnd/>
              <a:tailEnd/>
            </a:ln>
          </p:spPr>
        </p:cxnSp>
        <p:cxnSp>
          <p:nvCxnSpPr>
            <p:cNvPr id="11" name="Straight Arrow Connector 15"/>
            <p:cNvCxnSpPr>
              <a:cxnSpLocks noChangeShapeType="1"/>
            </p:cNvCxnSpPr>
            <p:nvPr/>
          </p:nvCxnSpPr>
          <p:spPr bwMode="auto">
            <a:xfrm flipV="1">
              <a:off x="4343400" y="1801960"/>
              <a:ext cx="2494495" cy="946004"/>
            </a:xfrm>
            <a:prstGeom prst="straightConnector1">
              <a:avLst/>
            </a:prstGeom>
            <a:noFill/>
            <a:ln w="19050" algn="ctr">
              <a:solidFill>
                <a:srgbClr val="0000FF"/>
              </a:solidFill>
              <a:round/>
              <a:headEnd/>
              <a:tailEnd type="arrow" w="med" len="med"/>
            </a:ln>
          </p:spPr>
        </p:cxnSp>
        <p:cxnSp>
          <p:nvCxnSpPr>
            <p:cNvPr id="12" name="Straight Arrow Connector 17"/>
            <p:cNvCxnSpPr>
              <a:cxnSpLocks noChangeShapeType="1"/>
              <a:stCxn id="19" idx="6"/>
            </p:cNvCxnSpPr>
            <p:nvPr/>
          </p:nvCxnSpPr>
          <p:spPr bwMode="auto">
            <a:xfrm flipV="1">
              <a:off x="4419600" y="2171700"/>
              <a:ext cx="2628901" cy="576262"/>
            </a:xfrm>
            <a:prstGeom prst="straightConnector1">
              <a:avLst/>
            </a:prstGeom>
            <a:noFill/>
            <a:ln w="19050" algn="ctr">
              <a:solidFill>
                <a:srgbClr val="0000FF"/>
              </a:solidFill>
              <a:round/>
              <a:headEnd/>
              <a:tailEnd type="arrow" w="med" len="med"/>
            </a:ln>
          </p:spPr>
        </p:cxnSp>
        <p:sp>
          <p:nvSpPr>
            <p:cNvPr id="13" name="TextBox 23"/>
            <p:cNvSpPr txBox="1">
              <a:spLocks noChangeArrowheads="1"/>
            </p:cNvSpPr>
            <p:nvPr/>
          </p:nvSpPr>
          <p:spPr bwMode="auto">
            <a:xfrm>
              <a:off x="3619500" y="3195637"/>
              <a:ext cx="5334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B</a:t>
              </a:r>
              <a:r>
                <a:rPr lang="en-US" sz="2400" baseline="-25000" dirty="0">
                  <a:solidFill>
                    <a:srgbClr val="FF0000"/>
                  </a:solidFill>
                </a:rPr>
                <a:t>s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14" name="Oval 26"/>
            <p:cNvSpPr>
              <a:spLocks noChangeArrowheads="1"/>
            </p:cNvSpPr>
            <p:nvPr/>
          </p:nvSpPr>
          <p:spPr bwMode="auto">
            <a:xfrm>
              <a:off x="2094890" y="3319462"/>
              <a:ext cx="326430" cy="172318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en-US"/>
            </a:p>
          </p:txBody>
        </p:sp>
        <p:sp>
          <p:nvSpPr>
            <p:cNvPr id="15" name="Oval 27"/>
            <p:cNvSpPr>
              <a:spLocks noChangeArrowheads="1"/>
            </p:cNvSpPr>
            <p:nvPr/>
          </p:nvSpPr>
          <p:spPr bwMode="auto">
            <a:xfrm>
              <a:off x="3695700" y="2895600"/>
              <a:ext cx="152400" cy="152400"/>
            </a:xfrm>
            <a:prstGeom prst="ellipse">
              <a:avLst/>
            </a:prstGeom>
            <a:solidFill>
              <a:srgbClr val="0000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cxnSp>
          <p:nvCxnSpPr>
            <p:cNvPr id="16" name="Straight Arrow Connector 17"/>
            <p:cNvCxnSpPr>
              <a:cxnSpLocks noChangeShapeType="1"/>
            </p:cNvCxnSpPr>
            <p:nvPr/>
          </p:nvCxnSpPr>
          <p:spPr bwMode="auto">
            <a:xfrm flipV="1">
              <a:off x="4419600" y="2514600"/>
              <a:ext cx="2743200" cy="261938"/>
            </a:xfrm>
            <a:prstGeom prst="straightConnector1">
              <a:avLst/>
            </a:prstGeom>
            <a:noFill/>
            <a:ln w="19050" algn="ctr">
              <a:solidFill>
                <a:srgbClr val="0000FF"/>
              </a:solidFill>
              <a:round/>
              <a:headEnd/>
              <a:tailEnd type="arrow" w="med" len="med"/>
            </a:ln>
          </p:spPr>
        </p:cxnSp>
        <p:cxnSp>
          <p:nvCxnSpPr>
            <p:cNvPr id="17" name="Straight Connector 13"/>
            <p:cNvCxnSpPr>
              <a:cxnSpLocks noChangeShapeType="1"/>
            </p:cNvCxnSpPr>
            <p:nvPr/>
          </p:nvCxnSpPr>
          <p:spPr bwMode="auto">
            <a:xfrm rot="16200000" flipV="1">
              <a:off x="3275713" y="2531270"/>
              <a:ext cx="436656" cy="2232118"/>
            </a:xfrm>
            <a:prstGeom prst="line">
              <a:avLst/>
            </a:prstGeom>
            <a:noFill/>
            <a:ln w="25400" algn="ctr">
              <a:solidFill>
                <a:srgbClr val="FF0000"/>
              </a:solidFill>
              <a:prstDash val="dash"/>
              <a:round/>
              <a:headEnd/>
              <a:tailEnd/>
            </a:ln>
          </p:spPr>
        </p:cxnSp>
        <p:sp>
          <p:nvSpPr>
            <p:cNvPr id="18" name="Oval 27"/>
            <p:cNvSpPr>
              <a:spLocks noChangeArrowheads="1"/>
            </p:cNvSpPr>
            <p:nvPr/>
          </p:nvSpPr>
          <p:spPr bwMode="auto">
            <a:xfrm>
              <a:off x="4611624" y="3837425"/>
              <a:ext cx="344425" cy="192025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en-US"/>
            </a:p>
          </p:txBody>
        </p:sp>
        <p:sp>
          <p:nvSpPr>
            <p:cNvPr id="19" name="Oval 27"/>
            <p:cNvSpPr>
              <a:spLocks noChangeArrowheads="1"/>
            </p:cNvSpPr>
            <p:nvPr/>
          </p:nvSpPr>
          <p:spPr bwMode="auto">
            <a:xfrm>
              <a:off x="4267200" y="2671762"/>
              <a:ext cx="152400" cy="152400"/>
            </a:xfrm>
            <a:prstGeom prst="ellipse">
              <a:avLst/>
            </a:prstGeom>
            <a:solidFill>
              <a:srgbClr val="0000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0" name="TextBox 29"/>
            <p:cNvSpPr txBox="1">
              <a:spLocks noChangeArrowheads="1"/>
            </p:cNvSpPr>
            <p:nvPr/>
          </p:nvSpPr>
          <p:spPr bwMode="auto">
            <a:xfrm>
              <a:off x="7162800" y="2209800"/>
              <a:ext cx="5715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400" dirty="0">
                  <a:sym typeface="Symbol" pitchFamily="18" charset="2"/>
                </a:rPr>
                <a:t></a:t>
              </a:r>
              <a:r>
                <a:rPr lang="en-US" sz="2400" baseline="30000" dirty="0">
                  <a:sym typeface="Symbol" pitchFamily="18" charset="2"/>
                </a:rPr>
                <a:t>-</a:t>
              </a:r>
              <a:endParaRPr lang="en-US" sz="2400" dirty="0"/>
            </a:p>
          </p:txBody>
        </p:sp>
        <p:sp>
          <p:nvSpPr>
            <p:cNvPr id="21" name="TextBox 29"/>
            <p:cNvSpPr txBox="1">
              <a:spLocks noChangeArrowheads="1"/>
            </p:cNvSpPr>
            <p:nvPr/>
          </p:nvSpPr>
          <p:spPr bwMode="auto">
            <a:xfrm>
              <a:off x="7086601" y="1481138"/>
              <a:ext cx="571500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dirty="0">
                  <a:sym typeface="Symbol" pitchFamily="18" charset="2"/>
                </a:rPr>
                <a:t>K</a:t>
              </a:r>
              <a:r>
                <a:rPr lang="en-US" sz="2400" baseline="30000" dirty="0">
                  <a:sym typeface="Symbol" pitchFamily="18" charset="2"/>
                </a:rPr>
                <a:t>-</a:t>
              </a:r>
              <a:endParaRPr lang="en-US" sz="2400" dirty="0"/>
            </a:p>
          </p:txBody>
        </p:sp>
        <p:sp>
          <p:nvSpPr>
            <p:cNvPr id="22" name="TextBox 29"/>
            <p:cNvSpPr txBox="1">
              <a:spLocks noChangeArrowheads="1"/>
            </p:cNvSpPr>
            <p:nvPr/>
          </p:nvSpPr>
          <p:spPr bwMode="auto">
            <a:xfrm>
              <a:off x="7124700" y="1862138"/>
              <a:ext cx="571500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dirty="0">
                  <a:sym typeface="Symbol" pitchFamily="18" charset="2"/>
                </a:rPr>
                <a:t></a:t>
              </a:r>
              <a:r>
                <a:rPr lang="en-US" sz="2400" baseline="30000" dirty="0" smtClean="0">
                  <a:sym typeface="Symbol" pitchFamily="18" charset="2"/>
                </a:rPr>
                <a:t>+</a:t>
              </a:r>
              <a:endParaRPr lang="en-US" sz="2400" dirty="0"/>
            </a:p>
          </p:txBody>
        </p:sp>
        <p:cxnSp>
          <p:nvCxnSpPr>
            <p:cNvPr id="23" name="Straight Arrow Connector 7"/>
            <p:cNvCxnSpPr>
              <a:cxnSpLocks noChangeShapeType="1"/>
            </p:cNvCxnSpPr>
            <p:nvPr/>
          </p:nvCxnSpPr>
          <p:spPr bwMode="auto">
            <a:xfrm flipV="1">
              <a:off x="4724400" y="3581400"/>
              <a:ext cx="2400300" cy="304800"/>
            </a:xfrm>
            <a:prstGeom prst="straightConnector1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cxnSp>
          <p:nvCxnSpPr>
            <p:cNvPr id="24" name="Straight Arrow Connector 7"/>
            <p:cNvCxnSpPr>
              <a:cxnSpLocks noChangeShapeType="1"/>
            </p:cNvCxnSpPr>
            <p:nvPr/>
          </p:nvCxnSpPr>
          <p:spPr bwMode="auto">
            <a:xfrm>
              <a:off x="4724400" y="3924300"/>
              <a:ext cx="2362200" cy="114300"/>
            </a:xfrm>
            <a:prstGeom prst="straightConnector1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cxnSp>
          <p:nvCxnSpPr>
            <p:cNvPr id="27" name="Straight Arrow Connector 7"/>
            <p:cNvCxnSpPr>
              <a:cxnSpLocks noChangeShapeType="1"/>
            </p:cNvCxnSpPr>
            <p:nvPr/>
          </p:nvCxnSpPr>
          <p:spPr bwMode="auto">
            <a:xfrm>
              <a:off x="4762500" y="4000500"/>
              <a:ext cx="2362200" cy="571500"/>
            </a:xfrm>
            <a:prstGeom prst="straightConnector1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cxnSp>
          <p:nvCxnSpPr>
            <p:cNvPr id="28" name="Straight Arrow Connector 7"/>
            <p:cNvCxnSpPr>
              <a:cxnSpLocks noChangeShapeType="1"/>
            </p:cNvCxnSpPr>
            <p:nvPr/>
          </p:nvCxnSpPr>
          <p:spPr bwMode="auto">
            <a:xfrm>
              <a:off x="4724400" y="3962400"/>
              <a:ext cx="2286000" cy="990600"/>
            </a:xfrm>
            <a:prstGeom prst="straightConnector1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sp>
          <p:nvSpPr>
            <p:cNvPr id="29" name="TextBox 29"/>
            <p:cNvSpPr txBox="1">
              <a:spLocks noChangeArrowheads="1"/>
            </p:cNvSpPr>
            <p:nvPr/>
          </p:nvSpPr>
          <p:spPr bwMode="auto">
            <a:xfrm>
              <a:off x="7111305" y="2531655"/>
              <a:ext cx="5715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400" dirty="0">
                  <a:sym typeface="Symbol" pitchFamily="18" charset="2"/>
                </a:rPr>
                <a:t></a:t>
              </a:r>
              <a:r>
                <a:rPr lang="en-US" sz="2400" baseline="30000" dirty="0" smtClean="0">
                  <a:sym typeface="Symbol" pitchFamily="18" charset="2"/>
                </a:rPr>
                <a:t>-</a:t>
              </a:r>
              <a:endParaRPr lang="en-US" sz="2400" dirty="0"/>
            </a:p>
          </p:txBody>
        </p:sp>
        <p:sp>
          <p:nvSpPr>
            <p:cNvPr id="30" name="TextBox 29"/>
            <p:cNvSpPr txBox="1">
              <a:spLocks noChangeArrowheads="1"/>
            </p:cNvSpPr>
            <p:nvPr/>
          </p:nvSpPr>
          <p:spPr bwMode="auto">
            <a:xfrm>
              <a:off x="7124700" y="3310235"/>
              <a:ext cx="5715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400" dirty="0">
                  <a:sym typeface="Symbol" pitchFamily="18" charset="2"/>
                </a:rPr>
                <a:t></a:t>
              </a:r>
              <a:r>
                <a:rPr lang="en-US" sz="2400" baseline="30000" dirty="0" smtClean="0">
                  <a:sym typeface="Symbol" pitchFamily="18" charset="2"/>
                </a:rPr>
                <a:t>-</a:t>
              </a:r>
              <a:endParaRPr lang="en-US" sz="2400" dirty="0"/>
            </a:p>
          </p:txBody>
        </p:sp>
        <p:sp>
          <p:nvSpPr>
            <p:cNvPr id="31" name="TextBox 29"/>
            <p:cNvSpPr txBox="1">
              <a:spLocks noChangeArrowheads="1"/>
            </p:cNvSpPr>
            <p:nvPr/>
          </p:nvSpPr>
          <p:spPr bwMode="auto">
            <a:xfrm>
              <a:off x="7086600" y="3771900"/>
              <a:ext cx="5715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sym typeface="Symbol" pitchFamily="18" charset="2"/>
                </a:rPr>
                <a:t></a:t>
              </a:r>
              <a:r>
                <a:rPr lang="en-US" sz="2400" baseline="30000" dirty="0" smtClean="0">
                  <a:sym typeface="Symbol" pitchFamily="18" charset="2"/>
                </a:rPr>
                <a:t>+</a:t>
              </a:r>
              <a:endParaRPr lang="en-US" sz="2400" dirty="0"/>
            </a:p>
          </p:txBody>
        </p:sp>
        <p:sp>
          <p:nvSpPr>
            <p:cNvPr id="32" name="TextBox 29"/>
            <p:cNvSpPr txBox="1">
              <a:spLocks noChangeArrowheads="1"/>
            </p:cNvSpPr>
            <p:nvPr/>
          </p:nvSpPr>
          <p:spPr bwMode="auto">
            <a:xfrm>
              <a:off x="7162800" y="4305300"/>
              <a:ext cx="571500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dirty="0">
                  <a:sym typeface="Symbol" pitchFamily="18" charset="2"/>
                </a:rPr>
                <a:t>K</a:t>
              </a:r>
              <a:r>
                <a:rPr lang="en-US" sz="2400" baseline="30000" dirty="0">
                  <a:sym typeface="Symbol" pitchFamily="18" charset="2"/>
                </a:rPr>
                <a:t>-</a:t>
              </a:r>
              <a:endParaRPr lang="en-US" sz="2400" dirty="0"/>
            </a:p>
          </p:txBody>
        </p:sp>
        <p:sp>
          <p:nvSpPr>
            <p:cNvPr id="33" name="TextBox 29"/>
            <p:cNvSpPr txBox="1">
              <a:spLocks noChangeArrowheads="1"/>
            </p:cNvSpPr>
            <p:nvPr/>
          </p:nvSpPr>
          <p:spPr bwMode="auto">
            <a:xfrm>
              <a:off x="7086600" y="4719638"/>
              <a:ext cx="571500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dirty="0">
                  <a:sym typeface="Symbol" pitchFamily="18" charset="2"/>
                </a:rPr>
                <a:t>K</a:t>
              </a:r>
              <a:r>
                <a:rPr lang="en-US" sz="2400" baseline="30000" dirty="0">
                  <a:sym typeface="Symbol" pitchFamily="18" charset="2"/>
                </a:rPr>
                <a:t>-</a:t>
              </a:r>
              <a:endParaRPr lang="en-US" sz="2400" dirty="0"/>
            </a:p>
          </p:txBody>
        </p:sp>
        <p:cxnSp>
          <p:nvCxnSpPr>
            <p:cNvPr id="34" name="Straight Arrow Connector 33"/>
            <p:cNvCxnSpPr/>
            <p:nvPr/>
          </p:nvCxnSpPr>
          <p:spPr bwMode="auto">
            <a:xfrm>
              <a:off x="2171700" y="3733800"/>
              <a:ext cx="2476500" cy="4572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sp>
          <p:nvSpPr>
            <p:cNvPr id="35" name="TextBox 34"/>
            <p:cNvSpPr txBox="1"/>
            <p:nvPr/>
          </p:nvSpPr>
          <p:spPr>
            <a:xfrm rot="465212">
              <a:off x="2988643" y="3807484"/>
              <a:ext cx="8001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7 mm</a:t>
              </a:r>
              <a:endParaRPr lang="en-US" dirty="0"/>
            </a:p>
          </p:txBody>
        </p:sp>
        <p:cxnSp>
          <p:nvCxnSpPr>
            <p:cNvPr id="36" name="Straight Arrow Connector 15"/>
            <p:cNvCxnSpPr>
              <a:cxnSpLocks noChangeShapeType="1"/>
            </p:cNvCxnSpPr>
            <p:nvPr/>
          </p:nvCxnSpPr>
          <p:spPr bwMode="auto">
            <a:xfrm rot="5400000" flipH="1" flipV="1">
              <a:off x="2037159" y="2227659"/>
              <a:ext cx="1335882" cy="838200"/>
            </a:xfrm>
            <a:prstGeom prst="straightConnector1">
              <a:avLst/>
            </a:prstGeom>
            <a:noFill/>
            <a:ln w="19050" algn="ctr">
              <a:solidFill>
                <a:srgbClr val="777777"/>
              </a:solidFill>
              <a:round/>
              <a:headEnd/>
              <a:tailEnd type="arrow" w="med" len="med"/>
            </a:ln>
          </p:spPr>
        </p:cxnSp>
        <p:cxnSp>
          <p:nvCxnSpPr>
            <p:cNvPr id="37" name="Straight Arrow Connector 15"/>
            <p:cNvCxnSpPr>
              <a:cxnSpLocks noChangeShapeType="1"/>
            </p:cNvCxnSpPr>
            <p:nvPr/>
          </p:nvCxnSpPr>
          <p:spPr bwMode="auto">
            <a:xfrm rot="5400000" flipH="1" flipV="1">
              <a:off x="1369615" y="2474515"/>
              <a:ext cx="1754982" cy="1588"/>
            </a:xfrm>
            <a:prstGeom prst="straightConnector1">
              <a:avLst/>
            </a:prstGeom>
            <a:noFill/>
            <a:ln w="19050" algn="ctr">
              <a:solidFill>
                <a:srgbClr val="777777"/>
              </a:solidFill>
              <a:round/>
              <a:headEnd/>
              <a:tailEnd type="arrow" w="med" len="med"/>
            </a:ln>
          </p:spPr>
        </p:cxnSp>
        <p:cxnSp>
          <p:nvCxnSpPr>
            <p:cNvPr id="38" name="Straight Arrow Connector 15"/>
            <p:cNvCxnSpPr>
              <a:cxnSpLocks noChangeShapeType="1"/>
            </p:cNvCxnSpPr>
            <p:nvPr/>
          </p:nvCxnSpPr>
          <p:spPr bwMode="auto">
            <a:xfrm rot="10800000" flipV="1">
              <a:off x="914401" y="3429000"/>
              <a:ext cx="1279616" cy="1066800"/>
            </a:xfrm>
            <a:prstGeom prst="straightConnector1">
              <a:avLst/>
            </a:prstGeom>
            <a:noFill/>
            <a:ln w="19050" algn="ctr">
              <a:solidFill>
                <a:srgbClr val="777777"/>
              </a:solidFill>
              <a:round/>
              <a:headEnd/>
              <a:tailEnd type="arrow" w="med" len="med"/>
            </a:ln>
          </p:spPr>
        </p:cxnSp>
        <p:cxnSp>
          <p:nvCxnSpPr>
            <p:cNvPr id="39" name="Straight Arrow Connector 15"/>
            <p:cNvCxnSpPr>
              <a:cxnSpLocks noChangeShapeType="1"/>
            </p:cNvCxnSpPr>
            <p:nvPr/>
          </p:nvCxnSpPr>
          <p:spPr bwMode="auto">
            <a:xfrm rot="16200000" flipV="1">
              <a:off x="1104900" y="2247901"/>
              <a:ext cx="1676400" cy="533398"/>
            </a:xfrm>
            <a:prstGeom prst="straightConnector1">
              <a:avLst/>
            </a:prstGeom>
            <a:noFill/>
            <a:ln w="19050" algn="ctr">
              <a:solidFill>
                <a:srgbClr val="777777"/>
              </a:solidFill>
              <a:round/>
              <a:headEnd/>
              <a:tailEnd type="arrow" w="med" len="med"/>
            </a:ln>
          </p:spPr>
        </p:cxnSp>
        <p:cxnSp>
          <p:nvCxnSpPr>
            <p:cNvPr id="40" name="Straight Arrow Connector 15"/>
            <p:cNvCxnSpPr>
              <a:cxnSpLocks noChangeShapeType="1"/>
              <a:stCxn id="14" idx="4"/>
            </p:cNvCxnSpPr>
            <p:nvPr/>
          </p:nvCxnSpPr>
          <p:spPr bwMode="auto">
            <a:xfrm rot="5400000">
              <a:off x="1350640" y="4045535"/>
              <a:ext cx="1461221" cy="353711"/>
            </a:xfrm>
            <a:prstGeom prst="straightConnector1">
              <a:avLst/>
            </a:prstGeom>
            <a:noFill/>
            <a:ln w="19050" algn="ctr">
              <a:solidFill>
                <a:srgbClr val="777777"/>
              </a:solidFill>
              <a:round/>
              <a:headEnd/>
              <a:tailEnd type="arrow" w="med" len="med"/>
            </a:ln>
          </p:spPr>
        </p:cxnSp>
        <p:cxnSp>
          <p:nvCxnSpPr>
            <p:cNvPr id="41" name="Straight Arrow Connector 15"/>
            <p:cNvCxnSpPr>
              <a:cxnSpLocks noChangeShapeType="1"/>
              <a:stCxn id="14" idx="4"/>
            </p:cNvCxnSpPr>
            <p:nvPr/>
          </p:nvCxnSpPr>
          <p:spPr bwMode="auto">
            <a:xfrm rot="16200000" flipH="1">
              <a:off x="1674487" y="4075398"/>
              <a:ext cx="1385020" cy="217784"/>
            </a:xfrm>
            <a:prstGeom prst="straightConnector1">
              <a:avLst/>
            </a:prstGeom>
            <a:noFill/>
            <a:ln w="19050" algn="ctr">
              <a:solidFill>
                <a:srgbClr val="777777"/>
              </a:solidFill>
              <a:round/>
              <a:headEnd/>
              <a:tailEnd type="arrow" w="med" len="med"/>
            </a:ln>
          </p:spPr>
        </p:cxnSp>
      </p:grpSp>
      <p:sp>
        <p:nvSpPr>
          <p:cNvPr id="62" name="TextBox 61"/>
          <p:cNvSpPr txBox="1"/>
          <p:nvPr/>
        </p:nvSpPr>
        <p:spPr>
          <a:xfrm>
            <a:off x="1269170" y="4908723"/>
            <a:ext cx="752738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spcBef>
                <a:spcPts val="600"/>
              </a:spcBef>
            </a:pPr>
            <a:r>
              <a:rPr lang="en-US" sz="2000" u="sng" dirty="0" smtClean="0">
                <a:solidFill>
                  <a:srgbClr val="0000FF"/>
                </a:solidFill>
              </a:rPr>
              <a:t>Detector requirements:</a:t>
            </a:r>
          </a:p>
          <a:p>
            <a:pPr marL="225425" indent="-225425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excellent vertex reconstruction</a:t>
            </a:r>
          </a:p>
          <a:p>
            <a:pPr marL="225425" indent="-225425">
              <a:spcBef>
                <a:spcPts val="600"/>
              </a:spcBef>
              <a:buFont typeface="Arial" pitchFamily="34" charset="0"/>
              <a:buChar char="•"/>
            </a:pPr>
            <a:r>
              <a:rPr lang="de-DE" sz="2000" dirty="0" err="1" smtClean="0">
                <a:solidFill>
                  <a:srgbClr val="0000FF"/>
                </a:solidFill>
              </a:rPr>
              <a:t>excellent</a:t>
            </a:r>
            <a:r>
              <a:rPr lang="de-DE" sz="2000" dirty="0" smtClean="0">
                <a:solidFill>
                  <a:srgbClr val="0000FF"/>
                </a:solidFill>
              </a:rPr>
              <a:t> </a:t>
            </a:r>
            <a:r>
              <a:rPr lang="de-DE" sz="2000" dirty="0" err="1" smtClean="0">
                <a:solidFill>
                  <a:srgbClr val="0000FF"/>
                </a:solidFill>
              </a:rPr>
              <a:t>momentum</a:t>
            </a:r>
            <a:r>
              <a:rPr lang="de-DE" sz="2000" dirty="0" smtClean="0">
                <a:solidFill>
                  <a:srgbClr val="0000FF"/>
                </a:solidFill>
              </a:rPr>
              <a:t> </a:t>
            </a:r>
            <a:r>
              <a:rPr lang="de-DE" sz="2000" dirty="0" err="1" smtClean="0">
                <a:solidFill>
                  <a:srgbClr val="0000FF"/>
                </a:solidFill>
              </a:rPr>
              <a:t>and</a:t>
            </a:r>
            <a:r>
              <a:rPr lang="de-DE" sz="2000" dirty="0" smtClean="0">
                <a:solidFill>
                  <a:srgbClr val="0000FF"/>
                </a:solidFill>
              </a:rPr>
              <a:t> </a:t>
            </a:r>
            <a:r>
              <a:rPr lang="de-DE" sz="2000" dirty="0" err="1" smtClean="0">
                <a:solidFill>
                  <a:srgbClr val="0000FF"/>
                </a:solidFill>
              </a:rPr>
              <a:t>mass</a:t>
            </a:r>
            <a:r>
              <a:rPr lang="de-DE" sz="2000" dirty="0" smtClean="0">
                <a:solidFill>
                  <a:srgbClr val="0000FF"/>
                </a:solidFill>
              </a:rPr>
              <a:t> </a:t>
            </a:r>
            <a:r>
              <a:rPr lang="de-DE" sz="2000" dirty="0" err="1" smtClean="0">
                <a:solidFill>
                  <a:srgbClr val="0000FF"/>
                </a:solidFill>
              </a:rPr>
              <a:t>resolution</a:t>
            </a:r>
            <a:endParaRPr lang="en-US" sz="2000" u="sng" dirty="0" smtClean="0">
              <a:solidFill>
                <a:srgbClr val="0000FF"/>
              </a:solidFill>
            </a:endParaRPr>
          </a:p>
          <a:p>
            <a:pPr marL="225425" indent="-225425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excellent particle identification (</a:t>
            </a:r>
            <a:r>
              <a:rPr lang="en-US" sz="2000" dirty="0" smtClean="0">
                <a:solidFill>
                  <a:srgbClr val="0000FF"/>
                </a:solidFill>
                <a:sym typeface="Symbol"/>
              </a:rPr>
              <a:t>/K/p and )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  <p:sp>
        <p:nvSpPr>
          <p:cNvPr id="64" name="Text Box 39"/>
          <p:cNvSpPr txBox="1">
            <a:spLocks noChangeArrowheads="1"/>
          </p:cNvSpPr>
          <p:nvPr/>
        </p:nvSpPr>
        <p:spPr bwMode="auto">
          <a:xfrm>
            <a:off x="2882180" y="3697835"/>
            <a:ext cx="1228960" cy="402291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1" hangingPunct="1"/>
            <a:r>
              <a:rPr lang="de-DE" sz="1800" b="1" dirty="0" smtClean="0"/>
              <a:t> </a:t>
            </a:r>
            <a:r>
              <a:rPr lang="de-DE" sz="2000" i="1" dirty="0" smtClean="0">
                <a:sym typeface="Symbol" pitchFamily="18" charset="2"/>
              </a:rPr>
              <a:t>t</a:t>
            </a:r>
            <a:r>
              <a:rPr lang="de-DE" sz="2000" dirty="0" smtClean="0">
                <a:sym typeface="Symbol" pitchFamily="18" charset="2"/>
              </a:rPr>
              <a:t> </a:t>
            </a:r>
            <a:r>
              <a:rPr lang="de-DE" sz="2000" dirty="0">
                <a:sym typeface="Symbol" pitchFamily="18" charset="2"/>
              </a:rPr>
              <a:t>= </a:t>
            </a:r>
            <a:r>
              <a:rPr lang="de-DE" sz="2000" dirty="0">
                <a:sym typeface="MT Extra" pitchFamily="18" charset="2"/>
              </a:rPr>
              <a:t></a:t>
            </a:r>
            <a:r>
              <a:rPr lang="de-DE" sz="2000" dirty="0">
                <a:sym typeface="Symbol" pitchFamily="18" charset="2"/>
              </a:rPr>
              <a:t>/</a:t>
            </a:r>
            <a:r>
              <a:rPr lang="de-DE" sz="2000" dirty="0" smtClean="0">
                <a:sym typeface="Symbol" pitchFamily="18" charset="2"/>
              </a:rPr>
              <a:t>c</a:t>
            </a:r>
            <a:endParaRPr lang="de-DE" sz="2000" dirty="0">
              <a:sym typeface="Symbol" pitchFamily="18" charset="2"/>
            </a:endParaRPr>
          </a:p>
        </p:txBody>
      </p:sp>
      <p:cxnSp>
        <p:nvCxnSpPr>
          <p:cNvPr id="42" name="Straight Connector 13"/>
          <p:cNvCxnSpPr>
            <a:cxnSpLocks noChangeShapeType="1"/>
          </p:cNvCxnSpPr>
          <p:nvPr/>
        </p:nvCxnSpPr>
        <p:spPr bwMode="auto">
          <a:xfrm>
            <a:off x="3803900" y="2486565"/>
            <a:ext cx="3220225" cy="135930"/>
          </a:xfrm>
          <a:prstGeom prst="line">
            <a:avLst/>
          </a:prstGeom>
          <a:noFill/>
          <a:ln w="25400" algn="ctr">
            <a:solidFill>
              <a:srgbClr val="0000FF"/>
            </a:solidFill>
            <a:prstDash val="dash"/>
            <a:round/>
            <a:headEnd/>
            <a:tailEnd type="arrow"/>
          </a:ln>
        </p:spPr>
      </p:cxnSp>
      <p:sp>
        <p:nvSpPr>
          <p:cNvPr id="50" name="TextBox 29"/>
          <p:cNvSpPr txBox="1">
            <a:spLocks noChangeArrowheads="1"/>
          </p:cNvSpPr>
          <p:nvPr/>
        </p:nvSpPr>
        <p:spPr bwMode="auto">
          <a:xfrm>
            <a:off x="6991515" y="2352855"/>
            <a:ext cx="4608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ym typeface="Symbol" pitchFamily="18" charset="2"/>
              </a:rPr>
              <a:t></a:t>
            </a:r>
            <a:endParaRPr lang="en-US" sz="2400" dirty="0"/>
          </a:p>
        </p:txBody>
      </p:sp>
      <p:cxnSp>
        <p:nvCxnSpPr>
          <p:cNvPr id="52" name="Straight Connector 51"/>
          <p:cNvCxnSpPr/>
          <p:nvPr/>
        </p:nvCxnSpPr>
        <p:spPr bwMode="auto">
          <a:xfrm>
            <a:off x="7106730" y="2507280"/>
            <a:ext cx="115215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TextBox 29"/>
          <p:cNvSpPr txBox="1">
            <a:spLocks noChangeArrowheads="1"/>
          </p:cNvSpPr>
          <p:nvPr/>
        </p:nvSpPr>
        <p:spPr bwMode="auto">
          <a:xfrm>
            <a:off x="4115715" y="1699673"/>
            <a:ext cx="571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ym typeface="Symbol" pitchFamily="18" charset="2"/>
              </a:rPr>
              <a:t>D</a:t>
            </a:r>
            <a:r>
              <a:rPr lang="en-US" sz="2400" baseline="30000" dirty="0" smtClean="0">
                <a:sym typeface="Symbol" pitchFamily="18" charset="2"/>
              </a:rPr>
              <a:t>-</a:t>
            </a:r>
            <a:endParaRPr lang="en-US" sz="2400" dirty="0"/>
          </a:p>
        </p:txBody>
      </p:sp>
      <p:cxnSp>
        <p:nvCxnSpPr>
          <p:cNvPr id="47" name="Straight Connector 46"/>
          <p:cNvCxnSpPr/>
          <p:nvPr/>
        </p:nvCxnSpPr>
        <p:spPr bwMode="auto">
          <a:xfrm>
            <a:off x="2651750" y="164575"/>
            <a:ext cx="19202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8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7825" y="1086295"/>
            <a:ext cx="450532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Gamma from GGSZ Method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DA104-E1E2-497D-AD90-D044612ED985}" type="slidenum">
              <a:rPr lang="de-DE" smtClean="0"/>
              <a:pPr/>
              <a:t>60</a:t>
            </a:fld>
            <a:endParaRPr lang="de-DE"/>
          </a:p>
        </p:txBody>
      </p:sp>
      <p:pic>
        <p:nvPicPr>
          <p:cNvPr id="6860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92985" y="3198570"/>
            <a:ext cx="1344175" cy="1360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23681" name="Object 1"/>
          <p:cNvGraphicFramePr>
            <a:graphicFrameLocks noChangeAspect="1"/>
          </p:cNvGraphicFramePr>
          <p:nvPr/>
        </p:nvGraphicFramePr>
        <p:xfrm>
          <a:off x="769905" y="3083355"/>
          <a:ext cx="2171700" cy="889000"/>
        </p:xfrm>
        <a:graphic>
          <a:graphicData uri="http://schemas.openxmlformats.org/presentationml/2006/ole">
            <p:oleObj spid="_x0000_s568322" name="Equation" r:id="rId5" imgW="1167893" imgH="482391" progId="Equation.3">
              <p:embed/>
            </p:oleObj>
          </a:graphicData>
        </a:graphic>
      </p:graphicFrame>
      <p:graphicFrame>
        <p:nvGraphicFramePr>
          <p:cNvPr id="1223682" name="Object 2"/>
          <p:cNvGraphicFramePr>
            <a:graphicFrameLocks noChangeAspect="1"/>
          </p:cNvGraphicFramePr>
          <p:nvPr/>
        </p:nvGraphicFramePr>
        <p:xfrm>
          <a:off x="5570529" y="5552098"/>
          <a:ext cx="2052637" cy="866775"/>
        </p:xfrm>
        <a:graphic>
          <a:graphicData uri="http://schemas.openxmlformats.org/presentationml/2006/ole">
            <p:oleObj spid="_x0000_s568323" name="Formel" r:id="rId6" imgW="1104840" imgH="469800" progId="Equation.3">
              <p:embed/>
            </p:oleObj>
          </a:graphicData>
        </a:graphic>
      </p:graphicFrame>
      <p:sp>
        <p:nvSpPr>
          <p:cNvPr id="10" name="Rectangle 9"/>
          <p:cNvSpPr/>
          <p:nvPr/>
        </p:nvSpPr>
        <p:spPr bwMode="auto">
          <a:xfrm>
            <a:off x="3803900" y="5502870"/>
            <a:ext cx="3840500" cy="960125"/>
          </a:xfrm>
          <a:prstGeom prst="rect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803899" y="5618085"/>
            <a:ext cx="1574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2011+2012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data (3 fb</a:t>
            </a:r>
            <a:r>
              <a:rPr lang="en-US" sz="2000" baseline="30000" dirty="0" smtClean="0">
                <a:solidFill>
                  <a:srgbClr val="0000FF"/>
                </a:solidFill>
              </a:rPr>
              <a:t>-1</a:t>
            </a:r>
            <a:r>
              <a:rPr lang="en-US" sz="2000" dirty="0" smtClean="0">
                <a:solidFill>
                  <a:srgbClr val="0000FF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LHCb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 combination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DA104-E1E2-497D-AD90-D044612ED985}" type="slidenum">
              <a:rPr lang="de-DE" smtClean="0"/>
              <a:pPr/>
              <a:t>61</a:t>
            </a:fld>
            <a:endParaRPr lang="de-DE"/>
          </a:p>
        </p:txBody>
      </p:sp>
      <p:pic>
        <p:nvPicPr>
          <p:cNvPr id="68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020" y="817460"/>
            <a:ext cx="8994745" cy="5808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492251" y="356600"/>
            <a:ext cx="26115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 smtClean="0">
                <a:solidFill>
                  <a:srgbClr val="0000FF"/>
                </a:solidFill>
              </a:rPr>
              <a:t>Slide by S. </a:t>
            </a:r>
            <a:r>
              <a:rPr lang="en-US" sz="1600" i="1" dirty="0" err="1" smtClean="0">
                <a:solidFill>
                  <a:srgbClr val="0000FF"/>
                </a:solidFill>
              </a:rPr>
              <a:t>Ricciardi</a:t>
            </a:r>
            <a:endParaRPr lang="en-US" sz="1600" i="1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Gamma Combination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DA104-E1E2-497D-AD90-D044612ED985}" type="slidenum">
              <a:rPr lang="de-DE" smtClean="0"/>
              <a:pPr/>
              <a:t>62</a:t>
            </a:fld>
            <a:endParaRPr lang="de-DE"/>
          </a:p>
        </p:txBody>
      </p:sp>
      <p:pic>
        <p:nvPicPr>
          <p:cNvPr id="68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4875" y="1547155"/>
            <a:ext cx="481965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91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665" y="1634357"/>
            <a:ext cx="3105690" cy="2904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54690" y="932675"/>
            <a:ext cx="77194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rgbClr val="0000FF"/>
                </a:solidFill>
              </a:rPr>
              <a:t>Data:</a:t>
            </a:r>
            <a:r>
              <a:rPr lang="en-US" sz="2000" dirty="0" smtClean="0">
                <a:solidFill>
                  <a:srgbClr val="0000FF"/>
                </a:solidFill>
              </a:rPr>
              <a:t>   ADS/GLW:  1 fb</a:t>
            </a:r>
            <a:r>
              <a:rPr lang="en-US" sz="2000" baseline="30000" dirty="0" smtClean="0">
                <a:solidFill>
                  <a:srgbClr val="0000FF"/>
                </a:solidFill>
              </a:rPr>
              <a:t>-1</a:t>
            </a:r>
            <a:r>
              <a:rPr lang="en-US" sz="2000" dirty="0" smtClean="0">
                <a:solidFill>
                  <a:srgbClr val="0000FF"/>
                </a:solidFill>
              </a:rPr>
              <a:t> (2011)   GGSZ:  1 + 2 fb</a:t>
            </a:r>
            <a:r>
              <a:rPr lang="en-US" sz="2000" baseline="30000" dirty="0" smtClean="0">
                <a:solidFill>
                  <a:srgbClr val="0000FF"/>
                </a:solidFill>
              </a:rPr>
              <a:t>-1</a:t>
            </a:r>
            <a:r>
              <a:rPr lang="en-US" sz="2000" dirty="0" smtClean="0">
                <a:solidFill>
                  <a:srgbClr val="0000FF"/>
                </a:solidFill>
              </a:rPr>
              <a:t> (2011+2012)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501070" y="1672762"/>
            <a:ext cx="3033995" cy="2803565"/>
          </a:xfrm>
          <a:prstGeom prst="rect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10405" y="5387655"/>
            <a:ext cx="28803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/>
              <a:t>BaBar</a:t>
            </a:r>
            <a:r>
              <a:rPr lang="en-GB" dirty="0" smtClean="0"/>
              <a:t> : </a:t>
            </a:r>
            <a:r>
              <a:rPr lang="en-GB" dirty="0" smtClean="0">
                <a:latin typeface="Symbol" pitchFamily="18" charset="2"/>
              </a:rPr>
              <a:t>&lt;g&gt; = 69 </a:t>
            </a:r>
            <a:r>
              <a:rPr lang="en-GB" baseline="30000" dirty="0" smtClean="0">
                <a:latin typeface="Symbol" pitchFamily="18" charset="2"/>
              </a:rPr>
              <a:t>+17 </a:t>
            </a:r>
            <a:r>
              <a:rPr lang="en-GB" baseline="-25000" dirty="0" smtClean="0">
                <a:latin typeface="Symbol" pitchFamily="18" charset="2"/>
              </a:rPr>
              <a:t>-16 </a:t>
            </a:r>
            <a:r>
              <a:rPr lang="en-GB" dirty="0" smtClean="0"/>
              <a:t>(</a:t>
            </a:r>
            <a:r>
              <a:rPr lang="en-GB" dirty="0" smtClean="0">
                <a:sym typeface="Symbol"/>
              </a:rPr>
              <a:t>)</a:t>
            </a:r>
            <a:r>
              <a:rPr lang="en-GB" dirty="0" smtClean="0"/>
              <a:t>  </a:t>
            </a:r>
          </a:p>
          <a:p>
            <a:r>
              <a:rPr lang="en-GB" dirty="0" smtClean="0"/>
              <a:t>Belle   : </a:t>
            </a:r>
            <a:r>
              <a:rPr lang="en-GB" dirty="0" smtClean="0">
                <a:latin typeface="Symbol" pitchFamily="18" charset="2"/>
              </a:rPr>
              <a:t>&lt;g&gt; = 68 </a:t>
            </a:r>
            <a:r>
              <a:rPr lang="en-GB" baseline="30000" dirty="0" smtClean="0">
                <a:latin typeface="Symbol" pitchFamily="18" charset="2"/>
              </a:rPr>
              <a:t>+15 </a:t>
            </a:r>
            <a:r>
              <a:rPr lang="en-GB" baseline="-25000" dirty="0" smtClean="0">
                <a:latin typeface="Symbol" pitchFamily="18" charset="2"/>
              </a:rPr>
              <a:t>-14</a:t>
            </a:r>
            <a:r>
              <a:rPr lang="en-GB" baseline="-25000" dirty="0" smtClean="0"/>
              <a:t> </a:t>
            </a:r>
            <a:r>
              <a:rPr lang="en-GB" dirty="0" smtClean="0"/>
              <a:t>(</a:t>
            </a:r>
            <a:r>
              <a:rPr lang="en-GB" dirty="0" smtClean="0">
                <a:sym typeface="Symbol"/>
              </a:rPr>
              <a:t>)</a:t>
            </a:r>
            <a:r>
              <a:rPr lang="en-GB" dirty="0" smtClean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48810" y="5042010"/>
            <a:ext cx="2304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For </a:t>
            </a:r>
            <a:r>
              <a:rPr lang="en-US" u="sng" dirty="0" err="1" smtClean="0"/>
              <a:t>comparision</a:t>
            </a:r>
            <a:r>
              <a:rPr lang="en-US" u="sng" dirty="0" smtClean="0"/>
              <a:t>:</a:t>
            </a:r>
            <a:endParaRPr lang="en-US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6261820" y="2507280"/>
            <a:ext cx="157460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ym typeface="Symbol"/>
              </a:rPr>
              <a:t> =(6712)</a:t>
            </a:r>
            <a:r>
              <a:rPr lang="en-US" sz="2000" baseline="30000" dirty="0" smtClean="0">
                <a:sym typeface="Symbol"/>
              </a:rPr>
              <a:t>o</a:t>
            </a:r>
            <a:r>
              <a:rPr lang="en-US" sz="2000" dirty="0" smtClean="0">
                <a:sym typeface="Symbol"/>
              </a:rPr>
              <a:t> </a:t>
            </a:r>
            <a:endParaRPr lang="en-US" sz="20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5533930" y="356600"/>
            <a:ext cx="3610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>
                <a:solidFill>
                  <a:srgbClr val="0000FF"/>
                </a:solidFill>
              </a:rPr>
              <a:t>LHCb-Conf-2013-006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261820" y="2468875"/>
            <a:ext cx="1574605" cy="499265"/>
          </a:xfrm>
          <a:prstGeom prst="rect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ADS/GLW versus GGSZ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DA104-E1E2-497D-AD90-D044612ED985}" type="slidenum">
              <a:rPr lang="de-DE" smtClean="0"/>
              <a:pPr/>
              <a:t>63</a:t>
            </a:fld>
            <a:endParaRPr lang="de-DE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111" y="1498960"/>
            <a:ext cx="4242459" cy="2961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01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9975" y="1470345"/>
            <a:ext cx="4276107" cy="30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01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190" y="2276850"/>
            <a:ext cx="13239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018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7895" y="2737710"/>
            <a:ext cx="16002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 bwMode="auto">
          <a:xfrm flipH="1">
            <a:off x="6799490" y="3006545"/>
            <a:ext cx="652885" cy="15362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5378505" y="2507280"/>
            <a:ext cx="499265" cy="7681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5533930" y="716963"/>
            <a:ext cx="3610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>
                <a:solidFill>
                  <a:srgbClr val="0000FF"/>
                </a:solidFill>
              </a:rPr>
              <a:t>LHCb-Conf-2013-006</a:t>
            </a:r>
            <a:endParaRPr lang="en-US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challenge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DA104-E1E2-497D-AD90-D044612ED985}" type="slidenum">
              <a:rPr lang="de-DE" smtClean="0"/>
              <a:pPr/>
              <a:t>64</a:t>
            </a:fld>
            <a:endParaRPr lang="de-DE"/>
          </a:p>
        </p:txBody>
      </p:sp>
      <p:pic>
        <p:nvPicPr>
          <p:cNvPr id="8499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7919" y="3697835"/>
            <a:ext cx="4459967" cy="3030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715" y="763726"/>
            <a:ext cx="7515415" cy="2396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Brace 6"/>
          <p:cNvSpPr/>
          <p:nvPr/>
        </p:nvSpPr>
        <p:spPr bwMode="auto">
          <a:xfrm rot="5400000">
            <a:off x="1845244" y="2660901"/>
            <a:ext cx="192026" cy="729695"/>
          </a:xfrm>
          <a:prstGeom prst="righ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00335" y="3174883"/>
            <a:ext cx="1997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Topologie (BDT)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4050" y="3739254"/>
            <a:ext cx="4072735" cy="2877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 bwMode="auto">
          <a:xfrm>
            <a:off x="3227825" y="3892874"/>
            <a:ext cx="998530" cy="2304300"/>
          </a:xfrm>
          <a:prstGeom prst="rect">
            <a:avLst/>
          </a:prstGeom>
          <a:solidFill>
            <a:srgbClr val="FF3300">
              <a:alpha val="25098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11" name="Right Brace 10"/>
          <p:cNvSpPr/>
          <p:nvPr/>
        </p:nvSpPr>
        <p:spPr bwMode="auto">
          <a:xfrm>
            <a:off x="4111140" y="1239915"/>
            <a:ext cx="130393" cy="581265"/>
          </a:xfrm>
          <a:prstGeom prst="righ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149545" y="1201510"/>
            <a:ext cx="921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 smtClean="0"/>
              <a:t>inv</a:t>
            </a:r>
            <a:r>
              <a:rPr lang="de-DE" dirty="0" smtClean="0"/>
              <a:t>. Masse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 B</a:t>
            </a:r>
            <a:r>
              <a:rPr lang="en-US" dirty="0" smtClean="0">
                <a:sym typeface="Symbol"/>
              </a:rPr>
              <a:t> w/r reference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DA104-E1E2-497D-AD90-D044612ED985}" type="slidenum">
              <a:rPr lang="de-DE" smtClean="0"/>
              <a:pPr/>
              <a:t>65</a:t>
            </a:fld>
            <a:endParaRPr lang="de-DE"/>
          </a:p>
        </p:txBody>
      </p:sp>
      <p:pic>
        <p:nvPicPr>
          <p:cNvPr id="851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2360" y="3774645"/>
            <a:ext cx="6482840" cy="2363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61930" y="1278320"/>
            <a:ext cx="7527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Reference channel:</a:t>
            </a:r>
          </a:p>
        </p:txBody>
      </p:sp>
      <p:pic>
        <p:nvPicPr>
          <p:cNvPr id="8519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7145" y="1788151"/>
            <a:ext cx="3610070" cy="331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 bwMode="auto">
          <a:xfrm>
            <a:off x="846715" y="932675"/>
            <a:ext cx="7757810" cy="2189085"/>
          </a:xfrm>
          <a:prstGeom prst="rect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14"/>
          <p:cNvGrpSpPr/>
          <p:nvPr/>
        </p:nvGrpSpPr>
        <p:grpSpPr>
          <a:xfrm>
            <a:off x="5109670" y="1047890"/>
            <a:ext cx="3398830" cy="1997060"/>
            <a:chOff x="5109670" y="1047890"/>
            <a:chExt cx="3398830" cy="1997060"/>
          </a:xfrm>
        </p:grpSpPr>
        <p:pic>
          <p:nvPicPr>
            <p:cNvPr id="851973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48075" y="1047890"/>
              <a:ext cx="3360425" cy="1953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13"/>
            <p:cNvSpPr/>
            <p:nvPr/>
          </p:nvSpPr>
          <p:spPr bwMode="auto">
            <a:xfrm>
              <a:off x="5109670" y="2929735"/>
              <a:ext cx="921720" cy="115215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 bwMode="auto">
          <a:xfrm rot="5400000">
            <a:off x="7260350" y="4158695"/>
            <a:ext cx="921720" cy="23043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5197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30655" y="3275380"/>
            <a:ext cx="23050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Arrow Connector 18"/>
          <p:cNvCxnSpPr/>
          <p:nvPr/>
        </p:nvCxnSpPr>
        <p:spPr bwMode="auto">
          <a:xfrm flipH="1">
            <a:off x="5954580" y="3544215"/>
            <a:ext cx="537670" cy="34564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Charm Physics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DA104-E1E2-497D-AD90-D044612ED985}" type="slidenum">
              <a:rPr lang="de-DE" smtClean="0"/>
              <a:pPr/>
              <a:t>66</a:t>
            </a:fld>
            <a:endParaRPr lang="de-DE"/>
          </a:p>
        </p:txBody>
      </p:sp>
      <p:grpSp>
        <p:nvGrpSpPr>
          <p:cNvPr id="9" name="Group 8"/>
          <p:cNvGrpSpPr/>
          <p:nvPr/>
        </p:nvGrpSpPr>
        <p:grpSpPr>
          <a:xfrm>
            <a:off x="698651" y="2355732"/>
            <a:ext cx="3450894" cy="3339163"/>
            <a:chOff x="1236321" y="2662972"/>
            <a:chExt cx="3450894" cy="3339163"/>
          </a:xfrm>
        </p:grpSpPr>
        <p:pic>
          <p:nvPicPr>
            <p:cNvPr id="5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36321" y="2818110"/>
              <a:ext cx="3450894" cy="3184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 bwMode="auto">
            <a:xfrm>
              <a:off x="1620371" y="3163755"/>
              <a:ext cx="844910" cy="1113745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endParaRPr>
            </a:p>
          </p:txBody>
        </p:sp>
        <p:graphicFrame>
          <p:nvGraphicFramePr>
            <p:cNvPr id="77826" name="Object 2"/>
            <p:cNvGraphicFramePr>
              <a:graphicFrameLocks noChangeAspect="1"/>
            </p:cNvGraphicFramePr>
            <p:nvPr/>
          </p:nvGraphicFramePr>
          <p:xfrm>
            <a:off x="1883650" y="2662972"/>
            <a:ext cx="2420938" cy="458788"/>
          </p:xfrm>
          <a:graphic>
            <a:graphicData uri="http://schemas.openxmlformats.org/presentationml/2006/ole">
              <p:oleObj spid="_x0000_s77826" name="Formel" r:id="rId4" imgW="1282680" imgH="241200" progId="Equation.3">
                <p:embed/>
              </p:oleObj>
            </a:graphicData>
          </a:graphic>
        </p:graphicFrame>
        <p:sp>
          <p:nvSpPr>
            <p:cNvPr id="8" name="Rectangle 7"/>
            <p:cNvSpPr/>
            <p:nvPr/>
          </p:nvSpPr>
          <p:spPr bwMode="auto">
            <a:xfrm>
              <a:off x="2920585" y="3236975"/>
              <a:ext cx="1228960" cy="1113745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917645" y="4504340"/>
            <a:ext cx="3686880" cy="707886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FCNCs are strongly GIM suppressed in charm sector.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56050" y="2737710"/>
            <a:ext cx="34948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0988" indent="-280988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Mixing and CPV</a:t>
            </a:r>
          </a:p>
          <a:p>
            <a:pPr marL="280988" indent="-280988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Direct CPV </a:t>
            </a:r>
          </a:p>
          <a:p>
            <a:pPr marL="280988" indent="-280988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Rare decays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Indirect </a:t>
            </a:r>
            <a:r>
              <a:rPr lang="en-US" dirty="0" smtClean="0"/>
              <a:t>CP Violation in D decays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DA104-E1E2-497D-AD90-D044612ED985}" type="slidenum">
              <a:rPr lang="de-DE" smtClean="0"/>
              <a:pPr/>
              <a:t>67</a:t>
            </a:fld>
            <a:endParaRPr lang="de-DE"/>
          </a:p>
        </p:txBody>
      </p:sp>
      <p:sp>
        <p:nvSpPr>
          <p:cNvPr id="12" name="TextBox 11"/>
          <p:cNvSpPr txBox="1"/>
          <p:nvPr/>
        </p:nvSpPr>
        <p:spPr>
          <a:xfrm>
            <a:off x="193830" y="1092849"/>
            <a:ext cx="4416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Effective D</a:t>
            </a:r>
            <a:r>
              <a:rPr lang="en-US" baseline="30000" dirty="0" smtClean="0">
                <a:solidFill>
                  <a:srgbClr val="0000FF"/>
                </a:solidFill>
              </a:rPr>
              <a:t>0</a:t>
            </a:r>
            <a:r>
              <a:rPr lang="en-US" dirty="0" smtClean="0">
                <a:solidFill>
                  <a:srgbClr val="0000FF"/>
                </a:solidFill>
              </a:rPr>
              <a:t> lifetimes for decays to CP </a:t>
            </a:r>
            <a:r>
              <a:rPr lang="en-US" dirty="0" err="1" smtClean="0">
                <a:solidFill>
                  <a:srgbClr val="0000FF"/>
                </a:solidFill>
              </a:rPr>
              <a:t>eigenstates</a:t>
            </a:r>
            <a:r>
              <a:rPr lang="en-US" dirty="0" smtClean="0">
                <a:solidFill>
                  <a:srgbClr val="0000FF"/>
                </a:solidFill>
              </a:rPr>
              <a:t> sensitive to indirect CPV </a:t>
            </a:r>
          </a:p>
        </p:txBody>
      </p:sp>
      <p:pic>
        <p:nvPicPr>
          <p:cNvPr id="547844" name="Picture 4"/>
          <p:cNvPicPr>
            <a:picLocks noChangeAspect="1" noChangeArrowheads="1"/>
          </p:cNvPicPr>
          <p:nvPr/>
        </p:nvPicPr>
        <p:blipFill>
          <a:blip r:embed="rId3" cstate="print"/>
          <a:srcRect b="46747"/>
          <a:stretch>
            <a:fillRect/>
          </a:stretch>
        </p:blipFill>
        <p:spPr bwMode="auto">
          <a:xfrm>
            <a:off x="408826" y="2046420"/>
            <a:ext cx="4239984" cy="729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ight Arrow 15"/>
          <p:cNvSpPr/>
          <p:nvPr/>
        </p:nvSpPr>
        <p:spPr bwMode="auto">
          <a:xfrm>
            <a:off x="539476" y="3358744"/>
            <a:ext cx="537670" cy="268835"/>
          </a:xfrm>
          <a:prstGeom prst="rightArrow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269170" y="3205124"/>
            <a:ext cx="3418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CPV in mixing and               interference mixing &amp; decay.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5022849" y="1124700"/>
            <a:ext cx="4119346" cy="3494855"/>
            <a:chOff x="5024654" y="1009485"/>
            <a:chExt cx="4119346" cy="3494855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r="49392"/>
            <a:stretch>
              <a:fillRect/>
            </a:stretch>
          </p:blipFill>
          <p:spPr bwMode="auto">
            <a:xfrm>
              <a:off x="5024654" y="1420985"/>
              <a:ext cx="4119346" cy="3083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Box 18"/>
            <p:cNvSpPr txBox="1"/>
            <p:nvPr/>
          </p:nvSpPr>
          <p:spPr>
            <a:xfrm>
              <a:off x="5570530" y="1009485"/>
              <a:ext cx="3264425" cy="36933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Decay time for D</a:t>
              </a:r>
              <a:r>
                <a:rPr lang="en-US" baseline="30000" dirty="0" smtClean="0"/>
                <a:t>0</a:t>
              </a:r>
              <a:r>
                <a:rPr lang="en-US" dirty="0" smtClean="0">
                  <a:sym typeface="Symbol"/>
                </a:rPr>
                <a:t>KK</a:t>
              </a:r>
              <a:endParaRPr lang="en-US" dirty="0" smtClean="0"/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6761085" y="1623965"/>
              <a:ext cx="768100" cy="23043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/>
          <p:cNvSpPr/>
          <p:nvPr/>
        </p:nvSpPr>
        <p:spPr bwMode="auto">
          <a:xfrm>
            <a:off x="155425" y="971080"/>
            <a:ext cx="4570195" cy="3187615"/>
          </a:xfrm>
          <a:prstGeom prst="rect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3080" y="4805259"/>
            <a:ext cx="3880710" cy="774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23"/>
          <p:cNvSpPr/>
          <p:nvPr/>
        </p:nvSpPr>
        <p:spPr bwMode="auto">
          <a:xfrm>
            <a:off x="4994456" y="932675"/>
            <a:ext cx="3994120" cy="5645535"/>
          </a:xfrm>
          <a:prstGeom prst="rect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153659" y="5909265"/>
            <a:ext cx="3802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Consistent with no indirect CPV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83650" y="5018323"/>
            <a:ext cx="3187615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Decay time fits to extract A</a:t>
            </a:r>
            <a:r>
              <a:rPr lang="en-US" baseline="-25000" dirty="0" smtClean="0">
                <a:solidFill>
                  <a:srgbClr val="0000FF"/>
                </a:solidFill>
                <a:sym typeface="Symbol"/>
              </a:rPr>
              <a:t></a:t>
            </a:r>
            <a:endParaRPr lang="en-US" dirty="0" smtClean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99489" y="1707866"/>
            <a:ext cx="11905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4.8 M D</a:t>
            </a:r>
            <a:r>
              <a:rPr lang="en-US" sz="1600" baseline="30000" dirty="0" smtClean="0"/>
              <a:t>0</a:t>
            </a:r>
            <a:endParaRPr lang="en-US" sz="1600" dirty="0" smtClean="0"/>
          </a:p>
        </p:txBody>
      </p:sp>
      <p:sp>
        <p:nvSpPr>
          <p:cNvPr id="27" name="TextBox 26"/>
          <p:cNvSpPr txBox="1"/>
          <p:nvPr/>
        </p:nvSpPr>
        <p:spPr>
          <a:xfrm>
            <a:off x="6415439" y="4542745"/>
            <a:ext cx="11905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4.8 M D</a:t>
            </a:r>
            <a:r>
              <a:rPr lang="en-US" sz="1600" baseline="30000" dirty="0" smtClean="0"/>
              <a:t>0</a:t>
            </a:r>
            <a:endParaRPr lang="en-US" sz="1600" dirty="0" smtClean="0"/>
          </a:p>
        </p:txBody>
      </p:sp>
      <p:sp>
        <p:nvSpPr>
          <p:cNvPr id="28" name="TextBox 27"/>
          <p:cNvSpPr txBox="1"/>
          <p:nvPr/>
        </p:nvSpPr>
        <p:spPr>
          <a:xfrm>
            <a:off x="6415440" y="5548366"/>
            <a:ext cx="11905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1.6 M D</a:t>
            </a:r>
            <a:r>
              <a:rPr lang="en-US" sz="1600" baseline="30000" dirty="0" smtClean="0"/>
              <a:t>0</a:t>
            </a:r>
            <a:endParaRPr lang="en-US" sz="1600" dirty="0" smtClean="0"/>
          </a:p>
        </p:txBody>
      </p:sp>
      <p:sp>
        <p:nvSpPr>
          <p:cNvPr id="29" name="Rectangle 28"/>
          <p:cNvSpPr/>
          <p:nvPr/>
        </p:nvSpPr>
        <p:spPr>
          <a:xfrm>
            <a:off x="654690" y="6078945"/>
            <a:ext cx="41861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i="1" dirty="0" smtClean="0">
                <a:solidFill>
                  <a:srgbClr val="0000FF"/>
                </a:solidFill>
              </a:rPr>
              <a:t>preliminary</a:t>
            </a:r>
          </a:p>
          <a:p>
            <a:pPr algn="r"/>
            <a:r>
              <a:rPr lang="en-US" sz="1600" i="1" dirty="0" smtClean="0">
                <a:solidFill>
                  <a:srgbClr val="0000FF"/>
                </a:solidFill>
              </a:rPr>
              <a:t>LHCb-TALK-2013-269 @ CHARM 2013</a:t>
            </a:r>
            <a:endParaRPr lang="en-US" sz="1600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</a:t>
            </a:r>
            <a:r>
              <a:rPr lang="en-US" baseline="30000" dirty="0" smtClean="0"/>
              <a:t>0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</a:t>
            </a:r>
            <a:r>
              <a:rPr lang="en-US" baseline="30000" dirty="0" smtClean="0">
                <a:sym typeface="Symbol"/>
              </a:rPr>
              <a:t>+</a:t>
            </a:r>
            <a:r>
              <a:rPr lang="en-US" dirty="0" smtClean="0">
                <a:sym typeface="Symbol"/>
              </a:rPr>
              <a:t></a:t>
            </a:r>
            <a:r>
              <a:rPr lang="en-US" baseline="30000" dirty="0" smtClean="0">
                <a:sym typeface="Symbol"/>
              </a:rPr>
              <a:t>-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DA104-E1E2-497D-AD90-D044612ED985}" type="slidenum">
              <a:rPr lang="de-DE" smtClean="0"/>
              <a:pPr/>
              <a:t>68</a:t>
            </a:fld>
            <a:endParaRPr lang="de-DE"/>
          </a:p>
        </p:txBody>
      </p:sp>
      <p:sp>
        <p:nvSpPr>
          <p:cNvPr id="7" name="TextBox 6"/>
          <p:cNvSpPr txBox="1"/>
          <p:nvPr/>
        </p:nvSpPr>
        <p:spPr>
          <a:xfrm>
            <a:off x="5762555" y="332913"/>
            <a:ext cx="3341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0000FF"/>
                </a:solidFill>
              </a:rPr>
              <a:t>LHCb-Conf-2012-005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2234" y="1047890"/>
            <a:ext cx="387890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Highly suppressed in SM: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          BR(D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)</a:t>
            </a:r>
            <a:r>
              <a:rPr lang="en-US" dirty="0" smtClean="0">
                <a:solidFill>
                  <a:srgbClr val="0000FF"/>
                </a:solidFill>
              </a:rPr>
              <a:t>  &lt; 6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 10</a:t>
            </a:r>
            <a:r>
              <a:rPr lang="en-US" baseline="30000" dirty="0" smtClean="0">
                <a:solidFill>
                  <a:srgbClr val="0000FF"/>
                </a:solidFill>
                <a:sym typeface="Symbol"/>
              </a:rPr>
              <a:t>-11 </a:t>
            </a:r>
          </a:p>
          <a:p>
            <a:endParaRPr lang="en-US" baseline="30000" dirty="0" smtClean="0">
              <a:solidFill>
                <a:srgbClr val="0000FF"/>
              </a:solidFill>
              <a:sym typeface="Symbol"/>
            </a:endParaRPr>
          </a:p>
          <a:p>
            <a:r>
              <a:rPr lang="en-US" dirty="0" smtClean="0">
                <a:solidFill>
                  <a:srgbClr val="FF0000"/>
                </a:solidFill>
                <a:sym typeface="Symbol"/>
              </a:rPr>
              <a:t>New Physics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   (e.g. R-parity violating SUSY can enhance BR) </a:t>
            </a:r>
            <a:endParaRPr lang="en-US" dirty="0">
              <a:solidFill>
                <a:srgbClr val="0000FF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303165" y="1047890"/>
            <a:ext cx="4416575" cy="1536200"/>
            <a:chOff x="4495190" y="932675"/>
            <a:chExt cx="4416575" cy="1536200"/>
          </a:xfrm>
        </p:grpSpPr>
        <p:pic>
          <p:nvPicPr>
            <p:cNvPr id="7782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9821" t="12802" r="49633" b="29818"/>
            <a:stretch>
              <a:fillRect/>
            </a:stretch>
          </p:blipFill>
          <p:spPr bwMode="auto">
            <a:xfrm>
              <a:off x="4495190" y="1047890"/>
              <a:ext cx="2227490" cy="14209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59422" t="12802" b="31369"/>
            <a:stretch>
              <a:fillRect/>
            </a:stretch>
          </p:blipFill>
          <p:spPr bwMode="auto">
            <a:xfrm>
              <a:off x="6682470" y="1047890"/>
              <a:ext cx="2229295" cy="1382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Rectangle 21"/>
            <p:cNvSpPr/>
            <p:nvPr/>
          </p:nvSpPr>
          <p:spPr bwMode="auto">
            <a:xfrm>
              <a:off x="4764025" y="932675"/>
              <a:ext cx="1075340" cy="192025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7183540" y="971080"/>
              <a:ext cx="1075340" cy="192025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25" name="Rectangle 24"/>
          <p:cNvSpPr/>
          <p:nvPr/>
        </p:nvSpPr>
        <p:spPr bwMode="auto">
          <a:xfrm>
            <a:off x="193830" y="932675"/>
            <a:ext cx="8756340" cy="1805035"/>
          </a:xfrm>
          <a:prstGeom prst="rect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41411" y="3582620"/>
            <a:ext cx="4324709" cy="2611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462665" y="3544215"/>
            <a:ext cx="391731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rgbClr val="0000FF"/>
                </a:solidFill>
              </a:rPr>
              <a:t>Analysis strategy:</a:t>
            </a:r>
          </a:p>
          <a:p>
            <a:endParaRPr lang="en-US" sz="2000" dirty="0" smtClean="0">
              <a:solidFill>
                <a:srgbClr val="0000FF"/>
              </a:solidFill>
            </a:endParaRPr>
          </a:p>
          <a:p>
            <a:pPr marL="280988" indent="-280988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use D* </a:t>
            </a:r>
            <a:r>
              <a:rPr lang="en-US" sz="2000" dirty="0" smtClean="0">
                <a:solidFill>
                  <a:srgbClr val="0000FF"/>
                </a:solidFill>
                <a:sym typeface="Symbol"/>
              </a:rPr>
              <a:t> D</a:t>
            </a:r>
            <a:r>
              <a:rPr lang="en-US" sz="2000" baseline="30000" dirty="0" smtClean="0">
                <a:solidFill>
                  <a:srgbClr val="0000FF"/>
                </a:solidFill>
                <a:sym typeface="Symbol"/>
              </a:rPr>
              <a:t>0</a:t>
            </a:r>
            <a:r>
              <a:rPr lang="en-US" sz="2000" dirty="0" smtClean="0">
                <a:solidFill>
                  <a:srgbClr val="0000FF"/>
                </a:solidFill>
                <a:sym typeface="Symbol"/>
              </a:rPr>
              <a:t> (</a:t>
            </a:r>
            <a:r>
              <a:rPr lang="en-US" sz="2000" dirty="0" smtClean="0">
                <a:solidFill>
                  <a:srgbClr val="FF0000"/>
                </a:solidFill>
                <a:sym typeface="Symbol"/>
              </a:rPr>
              <a:t>xx</a:t>
            </a:r>
            <a:r>
              <a:rPr lang="en-US" sz="2000" dirty="0" smtClean="0">
                <a:solidFill>
                  <a:srgbClr val="0000FF"/>
                </a:solidFill>
                <a:sym typeface="Symbol"/>
              </a:rPr>
              <a:t>)  </a:t>
            </a:r>
          </a:p>
          <a:p>
            <a:pPr marL="280988" indent="-280988"/>
            <a:r>
              <a:rPr lang="en-US" sz="2000" dirty="0" smtClean="0">
                <a:solidFill>
                  <a:srgbClr val="0000FF"/>
                </a:solidFill>
                <a:sym typeface="Symbol"/>
              </a:rPr>
              <a:t>	</a:t>
            </a:r>
            <a:r>
              <a:rPr lang="en-US" sz="2000" dirty="0" smtClean="0">
                <a:solidFill>
                  <a:srgbClr val="FF0000"/>
                </a:solidFill>
                <a:sym typeface="Symbol"/>
              </a:rPr>
              <a:t>xx</a:t>
            </a:r>
            <a:r>
              <a:rPr lang="en-US" sz="2000" dirty="0" smtClean="0">
                <a:solidFill>
                  <a:srgbClr val="0000FF"/>
                </a:solidFill>
                <a:sym typeface="Symbol"/>
              </a:rPr>
              <a:t>  =  </a:t>
            </a:r>
            <a:r>
              <a:rPr lang="en-US" sz="2000" dirty="0" smtClean="0">
                <a:solidFill>
                  <a:srgbClr val="FF0000"/>
                </a:solidFill>
                <a:sym typeface="Symbol"/>
              </a:rPr>
              <a:t></a:t>
            </a:r>
            <a:r>
              <a:rPr lang="en-US" sz="2000" dirty="0" smtClean="0">
                <a:solidFill>
                  <a:srgbClr val="0000FF"/>
                </a:solidFill>
                <a:sym typeface="Symbol"/>
              </a:rPr>
              <a:t>  for signal</a:t>
            </a:r>
          </a:p>
          <a:p>
            <a:pPr marL="280988" indent="-280988"/>
            <a:r>
              <a:rPr lang="en-US" sz="2000" dirty="0" smtClean="0">
                <a:solidFill>
                  <a:srgbClr val="0000FF"/>
                </a:solidFill>
                <a:sym typeface="Symbol"/>
              </a:rPr>
              <a:t>	</a:t>
            </a:r>
            <a:r>
              <a:rPr lang="en-US" sz="2000" dirty="0" smtClean="0">
                <a:solidFill>
                  <a:srgbClr val="FF0000"/>
                </a:solidFill>
                <a:sym typeface="Symbol"/>
              </a:rPr>
              <a:t>xx</a:t>
            </a:r>
            <a:r>
              <a:rPr lang="en-US" sz="2000" dirty="0" smtClean="0">
                <a:solidFill>
                  <a:srgbClr val="0000FF"/>
                </a:solidFill>
                <a:sym typeface="Symbol"/>
              </a:rPr>
              <a:t>  =  </a:t>
            </a:r>
            <a:r>
              <a:rPr lang="en-US" sz="2000" dirty="0" smtClean="0">
                <a:solidFill>
                  <a:srgbClr val="FF0000"/>
                </a:solidFill>
                <a:sym typeface="Symbol"/>
              </a:rPr>
              <a:t></a:t>
            </a:r>
            <a:r>
              <a:rPr lang="en-US" sz="2000" dirty="0" smtClean="0">
                <a:solidFill>
                  <a:srgbClr val="0000FF"/>
                </a:solidFill>
                <a:sym typeface="Symbol"/>
              </a:rPr>
              <a:t>  for normalization</a:t>
            </a:r>
          </a:p>
          <a:p>
            <a:pPr marL="280988" indent="-280988"/>
            <a:r>
              <a:rPr lang="en-US" sz="2000" dirty="0" smtClean="0">
                <a:solidFill>
                  <a:srgbClr val="0000FF"/>
                </a:solidFill>
                <a:sym typeface="Symbol"/>
              </a:rPr>
              <a:t>	          (also </a:t>
            </a:r>
            <a:r>
              <a:rPr lang="en-US" sz="2000" dirty="0" err="1" smtClean="0">
                <a:solidFill>
                  <a:srgbClr val="0000FF"/>
                </a:solidFill>
                <a:sym typeface="Symbol"/>
              </a:rPr>
              <a:t>backgr</a:t>
            </a:r>
            <a:r>
              <a:rPr lang="en-US" sz="2000" dirty="0" smtClean="0">
                <a:solidFill>
                  <a:srgbClr val="0000FF"/>
                </a:solidFill>
                <a:sym typeface="Symbol"/>
              </a:rPr>
              <a:t>.:  </a:t>
            </a:r>
            <a:r>
              <a:rPr lang="en-US" sz="2000" dirty="0" err="1" smtClean="0">
                <a:solidFill>
                  <a:srgbClr val="0000FF"/>
                </a:solidFill>
                <a:sym typeface="Symbol"/>
              </a:rPr>
              <a:t>mis</a:t>
            </a:r>
            <a:r>
              <a:rPr lang="en-US" sz="2000" dirty="0" smtClean="0">
                <a:solidFill>
                  <a:srgbClr val="0000FF"/>
                </a:solidFill>
                <a:sym typeface="Symbol"/>
              </a:rPr>
              <a:t>-ID)</a:t>
            </a:r>
          </a:p>
          <a:p>
            <a:pPr marL="280988" indent="-280988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  <a:sym typeface="Symbol"/>
              </a:rPr>
              <a:t>Use BDT to select  </a:t>
            </a:r>
            <a:r>
              <a:rPr lang="en-US" sz="2000" dirty="0" err="1" smtClean="0">
                <a:solidFill>
                  <a:srgbClr val="0000FF"/>
                </a:solidFill>
                <a:sym typeface="Symbol"/>
              </a:rPr>
              <a:t>cand</a:t>
            </a:r>
            <a:r>
              <a:rPr lang="en-US" sz="2000" dirty="0" smtClean="0">
                <a:solidFill>
                  <a:srgbClr val="0000FF"/>
                </a:solidFill>
                <a:sym typeface="Symbol"/>
              </a:rPr>
              <a:t>.</a:t>
            </a:r>
          </a:p>
          <a:p>
            <a:pPr marL="280988" indent="-280988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  <a:sym typeface="Symbol"/>
              </a:rPr>
              <a:t>2-dim fit to m</a:t>
            </a:r>
            <a:r>
              <a:rPr lang="en-US" sz="2000" baseline="-25000" dirty="0" smtClean="0">
                <a:solidFill>
                  <a:srgbClr val="0000FF"/>
                </a:solidFill>
                <a:sym typeface="Symbol"/>
              </a:rPr>
              <a:t> </a:t>
            </a:r>
            <a:r>
              <a:rPr lang="en-US" sz="2000" dirty="0" smtClean="0">
                <a:solidFill>
                  <a:srgbClr val="0000FF"/>
                </a:solidFill>
                <a:sym typeface="Symbol"/>
              </a:rPr>
              <a:t> and m(D*-D</a:t>
            </a:r>
            <a:r>
              <a:rPr lang="en-US" sz="2000" baseline="30000" dirty="0" smtClean="0">
                <a:solidFill>
                  <a:srgbClr val="0000FF"/>
                </a:solidFill>
                <a:sym typeface="Symbol"/>
              </a:rPr>
              <a:t>0</a:t>
            </a:r>
            <a:r>
              <a:rPr lang="en-US" sz="2000" dirty="0" smtClean="0">
                <a:solidFill>
                  <a:srgbClr val="0000FF"/>
                </a:solidFill>
                <a:sym typeface="Symbol"/>
              </a:rPr>
              <a:t>) 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032860" y="3697835"/>
            <a:ext cx="173644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D* </a:t>
            </a:r>
            <a:r>
              <a:rPr lang="en-US" dirty="0" smtClean="0">
                <a:sym typeface="Symbol"/>
              </a:rPr>
              <a:t> D</a:t>
            </a:r>
            <a:r>
              <a:rPr lang="en-US" baseline="30000" dirty="0" smtClean="0">
                <a:sym typeface="Symbol"/>
              </a:rPr>
              <a:t>0</a:t>
            </a:r>
            <a:r>
              <a:rPr lang="en-US" dirty="0" smtClean="0">
                <a:sym typeface="Symbol"/>
              </a:rPr>
              <a:t> (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</a:t>
            </a:r>
            <a:r>
              <a:rPr lang="en-US" dirty="0" smtClean="0">
                <a:sym typeface="Symbol"/>
              </a:rPr>
              <a:t>)  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106730" y="4465935"/>
            <a:ext cx="1190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1710 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47 </a:t>
            </a:r>
            <a:r>
              <a:rPr lang="en-US" sz="1600" dirty="0" smtClean="0">
                <a:solidFill>
                  <a:srgbClr val="FF0000"/>
                </a:solidFill>
              </a:rPr>
              <a:t>events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</a:t>
            </a:r>
            <a:r>
              <a:rPr lang="en-US" baseline="30000" dirty="0" smtClean="0"/>
              <a:t>0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</a:t>
            </a:r>
            <a:r>
              <a:rPr lang="en-US" baseline="30000" dirty="0" smtClean="0">
                <a:sym typeface="Symbol"/>
              </a:rPr>
              <a:t>+</a:t>
            </a:r>
            <a:r>
              <a:rPr lang="en-US" dirty="0" smtClean="0">
                <a:sym typeface="Symbol"/>
              </a:rPr>
              <a:t></a:t>
            </a:r>
            <a:r>
              <a:rPr lang="en-US" baseline="30000" dirty="0" smtClean="0">
                <a:sym typeface="Symbol"/>
              </a:rPr>
              <a:t>-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DA104-E1E2-497D-AD90-D044612ED985}" type="slidenum">
              <a:rPr lang="de-DE" smtClean="0"/>
              <a:pPr/>
              <a:t>69</a:t>
            </a:fld>
            <a:endParaRPr lang="de-DE"/>
          </a:p>
        </p:txBody>
      </p:sp>
      <p:sp>
        <p:nvSpPr>
          <p:cNvPr id="7" name="TextBox 6"/>
          <p:cNvSpPr txBox="1"/>
          <p:nvPr/>
        </p:nvSpPr>
        <p:spPr>
          <a:xfrm>
            <a:off x="5762555" y="332913"/>
            <a:ext cx="3341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0000FF"/>
                </a:solidFill>
              </a:rPr>
              <a:t>LHCb-Conf-2012-005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 l="3997" t="2835" r="53233" b="65048"/>
          <a:stretch>
            <a:fillRect/>
          </a:stretch>
        </p:blipFill>
        <p:spPr bwMode="auto">
          <a:xfrm>
            <a:off x="462665" y="1431940"/>
            <a:ext cx="4109335" cy="2611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 bwMode="auto">
          <a:xfrm>
            <a:off x="2037270" y="1470345"/>
            <a:ext cx="1497795" cy="2112275"/>
          </a:xfrm>
          <a:prstGeom prst="rect">
            <a:avLst/>
          </a:prstGeom>
          <a:solidFill>
            <a:srgbClr val="FF0000">
              <a:alpha val="2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67700" y="3044950"/>
            <a:ext cx="57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ym typeface="Symbol"/>
              </a:rPr>
              <a:t>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035800" y="3083355"/>
            <a:ext cx="57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sym typeface="Symbol"/>
              </a:rPr>
              <a:t>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84385" y="3098073"/>
            <a:ext cx="57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sym typeface="Symbol"/>
              </a:rPr>
              <a:t>K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69170" y="2776115"/>
            <a:ext cx="8449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sym typeface="Symbol"/>
              </a:rPr>
              <a:t>comb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/>
          <a:srcRect l="49125" t="34986" r="7692" b="33471"/>
          <a:stretch>
            <a:fillRect/>
          </a:stretch>
        </p:blipFill>
        <p:spPr bwMode="auto">
          <a:xfrm>
            <a:off x="4610405" y="1431940"/>
            <a:ext cx="3975855" cy="245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5378505" y="1101013"/>
            <a:ext cx="3110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m(</a:t>
            </a:r>
            <a:r>
              <a:rPr lang="en-US" dirty="0" smtClean="0">
                <a:sym typeface="Symbol"/>
              </a:rPr>
              <a:t></a:t>
            </a:r>
            <a:r>
              <a:rPr lang="en-US" dirty="0" smtClean="0"/>
              <a:t>) </a:t>
            </a:r>
            <a:r>
              <a:rPr lang="en-US" dirty="0" smtClean="0">
                <a:sym typeface="Symbol"/>
              </a:rPr>
              <a:t> </a:t>
            </a:r>
            <a:r>
              <a:rPr lang="en-US" dirty="0" smtClean="0"/>
              <a:t>[1820;1885]  </a:t>
            </a:r>
            <a:r>
              <a:rPr lang="en-US" dirty="0" err="1" smtClean="0"/>
              <a:t>MeV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print"/>
          <a:srcRect l="34877" t="59676" r="1930" b="26921"/>
          <a:stretch>
            <a:fillRect/>
          </a:stretch>
        </p:blipFill>
        <p:spPr bwMode="auto">
          <a:xfrm>
            <a:off x="2114080" y="4619555"/>
            <a:ext cx="4992650" cy="465687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6761085" y="3083355"/>
            <a:ext cx="57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sym typeface="Symbol"/>
              </a:rPr>
              <a:t>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85745" y="2982858"/>
            <a:ext cx="57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ym typeface="Symbol"/>
              </a:rPr>
              <a:t>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960460" y="5349250"/>
            <a:ext cx="53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10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 </a:t>
            </a:r>
            <a:r>
              <a:rPr lang="en-US" dirty="0" smtClean="0">
                <a:solidFill>
                  <a:srgbClr val="0000FF"/>
                </a:solidFill>
              </a:rPr>
              <a:t> smaller than previous best limit from BELLE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>
            <a:off x="3381445" y="2276850"/>
            <a:ext cx="168982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LHCb</a:t>
            </a:r>
            <a:r>
              <a:rPr lang="en-US" dirty="0" smtClean="0"/>
              <a:t> Detector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DA104-E1E2-497D-AD90-D044612ED985}" type="slidenum">
              <a:rPr lang="de-DE" smtClean="0"/>
              <a:pPr/>
              <a:t>7</a:t>
            </a:fld>
            <a:endParaRPr lang="de-DE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1805" y="1539875"/>
            <a:ext cx="9144000" cy="4098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606535" y="164575"/>
            <a:ext cx="2305230" cy="1200329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339933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dirty="0" err="1">
                <a:solidFill>
                  <a:schemeClr val="tx1"/>
                </a:solidFill>
              </a:rPr>
              <a:t>Muon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System</a:t>
            </a:r>
          </a:p>
          <a:p>
            <a:pPr algn="ctr"/>
            <a:r>
              <a:rPr lang="en-GB" dirty="0" smtClean="0">
                <a:sym typeface="Symbol"/>
              </a:rPr>
              <a:t>/h separation</a:t>
            </a:r>
          </a:p>
          <a:p>
            <a:pPr algn="ctr"/>
            <a:r>
              <a:rPr lang="en-GB" dirty="0" smtClean="0">
                <a:sym typeface="Symbol"/>
              </a:rPr>
              <a:t>T</a:t>
            </a:r>
            <a:r>
              <a:rPr lang="en-GB" dirty="0" smtClean="0">
                <a:solidFill>
                  <a:schemeClr val="tx1"/>
                </a:solidFill>
                <a:sym typeface="Symbol"/>
              </a:rPr>
              <a:t>rigger</a:t>
            </a:r>
          </a:p>
          <a:p>
            <a:pPr algn="ctr"/>
            <a:r>
              <a:rPr lang="en-GB" dirty="0" smtClean="0">
                <a:sym typeface="Symbol"/>
              </a:rPr>
              <a:t></a:t>
            </a:r>
            <a:r>
              <a:rPr lang="en-GB" baseline="-25000" dirty="0" smtClean="0">
                <a:sym typeface="Symbol"/>
              </a:rPr>
              <a:t></a:t>
            </a:r>
            <a:r>
              <a:rPr lang="en-GB" dirty="0" smtClean="0">
                <a:sym typeface="Symbol"/>
              </a:rPr>
              <a:t> 98% @ 1%MisID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7798020" y="1392800"/>
            <a:ext cx="0" cy="307975"/>
          </a:xfrm>
          <a:prstGeom prst="line">
            <a:avLst/>
          </a:prstGeom>
          <a:noFill/>
          <a:ln w="25400">
            <a:solidFill>
              <a:srgbClr val="339933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532125" y="5886920"/>
            <a:ext cx="1882775" cy="923330"/>
          </a:xfrm>
          <a:prstGeom prst="rect">
            <a:avLst/>
          </a:prstGeom>
          <a:noFill/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dirty="0" smtClean="0"/>
              <a:t>C</a:t>
            </a:r>
            <a:r>
              <a:rPr lang="en-GB" dirty="0" smtClean="0">
                <a:solidFill>
                  <a:schemeClr val="tx1"/>
                </a:solidFill>
              </a:rPr>
              <a:t>alorimeter</a:t>
            </a:r>
          </a:p>
          <a:p>
            <a:pPr algn="ctr"/>
            <a:r>
              <a:rPr lang="en-GB" dirty="0" smtClean="0"/>
              <a:t>h/e/</a:t>
            </a:r>
            <a:r>
              <a:rPr lang="en-GB" dirty="0" smtClean="0">
                <a:sym typeface="Symbol"/>
              </a:rPr>
              <a:t>/ separation</a:t>
            </a:r>
          </a:p>
          <a:p>
            <a:pPr algn="ctr"/>
            <a:r>
              <a:rPr lang="en-GB" dirty="0" smtClean="0">
                <a:sym typeface="Symbol"/>
              </a:rPr>
              <a:t>T</a:t>
            </a:r>
            <a:r>
              <a:rPr lang="en-GB" dirty="0" smtClean="0">
                <a:solidFill>
                  <a:schemeClr val="tx1"/>
                </a:solidFill>
                <a:sym typeface="Symbol"/>
              </a:rPr>
              <a:t>rigger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 flipV="1">
            <a:off x="6261820" y="5003605"/>
            <a:ext cx="153620" cy="863842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384612" y="6170473"/>
            <a:ext cx="2227263" cy="646331"/>
          </a:xfrm>
          <a:prstGeom prst="rect">
            <a:avLst/>
          </a:prstGeom>
          <a:noFill/>
          <a:ln w="25400" algn="ctr">
            <a:solidFill>
              <a:srgbClr val="FFCC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dirty="0" smtClean="0"/>
              <a:t>Tracking-</a:t>
            </a:r>
            <a:r>
              <a:rPr lang="en-GB" dirty="0" smtClean="0">
                <a:solidFill>
                  <a:schemeClr val="tx1"/>
                </a:solidFill>
              </a:rPr>
              <a:t>System</a:t>
            </a:r>
          </a:p>
          <a:p>
            <a:pPr algn="ctr"/>
            <a:r>
              <a:rPr lang="en-GB" dirty="0" smtClean="0">
                <a:sym typeface="Symbol"/>
              </a:rPr>
              <a:t></a:t>
            </a:r>
            <a:r>
              <a:rPr lang="en-GB" baseline="-25000" dirty="0" smtClean="0">
                <a:sym typeface="Symbol"/>
              </a:rPr>
              <a:t>p</a:t>
            </a:r>
            <a:r>
              <a:rPr lang="en-GB" dirty="0" smtClean="0">
                <a:sym typeface="Symbol"/>
              </a:rPr>
              <a:t>/p= 0.4  0.6%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 flipH="1" flipV="1">
            <a:off x="1922053" y="3928265"/>
            <a:ext cx="576076" cy="222749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V="1">
            <a:off x="2536535" y="4581149"/>
            <a:ext cx="1613010" cy="1574606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 flipV="1">
            <a:off x="6530655" y="5234034"/>
            <a:ext cx="192025" cy="64556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2112719" y="1009485"/>
            <a:ext cx="2574495" cy="923330"/>
          </a:xfrm>
          <a:prstGeom prst="rect">
            <a:avLst/>
          </a:prstGeom>
          <a:noFill/>
          <a:ln w="25400" algn="ctr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RICH </a:t>
            </a:r>
            <a:r>
              <a:rPr lang="en-GB" dirty="0" smtClean="0">
                <a:solidFill>
                  <a:schemeClr val="tx1"/>
                </a:solidFill>
              </a:rPr>
              <a:t>Detectors</a:t>
            </a:r>
          </a:p>
          <a:p>
            <a:pPr algn="ctr"/>
            <a:r>
              <a:rPr lang="en-GB" dirty="0" smtClean="0"/>
              <a:t>p/K/</a:t>
            </a:r>
            <a:r>
              <a:rPr lang="en-GB" dirty="0" smtClean="0">
                <a:sym typeface="Symbol"/>
              </a:rPr>
              <a:t>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GB" dirty="0" smtClean="0">
                <a:sym typeface="Symbol"/>
              </a:rPr>
              <a:t></a:t>
            </a:r>
            <a:r>
              <a:rPr lang="en-GB" baseline="-25000" dirty="0" smtClean="0">
                <a:sym typeface="Symbol"/>
              </a:rPr>
              <a:t>K</a:t>
            </a:r>
            <a:r>
              <a:rPr lang="en-GB" dirty="0" smtClean="0">
                <a:sym typeface="Symbol"/>
              </a:rPr>
              <a:t> 95% @ 5%MisID</a:t>
            </a:r>
            <a:endParaRPr lang="en-GB" dirty="0" smtClean="0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 flipH="1">
            <a:off x="1653217" y="1431940"/>
            <a:ext cx="460862" cy="122896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>
            <a:off x="4687214" y="1470344"/>
            <a:ext cx="422455" cy="5760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232235" y="932675"/>
            <a:ext cx="1420812" cy="1200329"/>
          </a:xfrm>
          <a:prstGeom prst="rect">
            <a:avLst/>
          </a:prstGeom>
          <a:noFill/>
          <a:ln w="25400" algn="ctr">
            <a:solidFill>
              <a:srgbClr val="FFCC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Vertex </a:t>
            </a:r>
            <a:r>
              <a:rPr lang="en-GB" dirty="0" smtClean="0">
                <a:solidFill>
                  <a:schemeClr val="tx1"/>
                </a:solidFill>
              </a:rPr>
              <a:t>Detector</a:t>
            </a:r>
          </a:p>
          <a:p>
            <a:pPr algn="ctr"/>
            <a:r>
              <a:rPr lang="en-GB" dirty="0" smtClean="0">
                <a:sym typeface="Symbol"/>
              </a:rPr>
              <a:t></a:t>
            </a:r>
            <a:r>
              <a:rPr lang="en-GB" baseline="-25000" dirty="0" smtClean="0">
                <a:sym typeface="Symbol"/>
              </a:rPr>
              <a:t>IP</a:t>
            </a:r>
            <a:r>
              <a:rPr lang="en-GB" dirty="0" smtClean="0">
                <a:sym typeface="Symbol"/>
              </a:rPr>
              <a:t>20m (</a:t>
            </a:r>
            <a:r>
              <a:rPr lang="en-GB" dirty="0" err="1" smtClean="0">
                <a:sym typeface="Symbol"/>
              </a:rPr>
              <a:t>p</a:t>
            </a:r>
            <a:r>
              <a:rPr lang="en-GB" baseline="-25000" dirty="0" err="1" smtClean="0">
                <a:sym typeface="Symbol"/>
              </a:rPr>
              <a:t>T</a:t>
            </a:r>
            <a:r>
              <a:rPr lang="en-GB" dirty="0" smtClean="0">
                <a:sym typeface="Symbol"/>
              </a:rPr>
              <a:t>&gt;2 </a:t>
            </a:r>
            <a:r>
              <a:rPr lang="en-GB" dirty="0" err="1" smtClean="0">
                <a:sym typeface="Symbol"/>
              </a:rPr>
              <a:t>GeV</a:t>
            </a:r>
            <a:r>
              <a:rPr lang="en-GB" dirty="0" smtClean="0">
                <a:sym typeface="Symbol"/>
              </a:rPr>
              <a:t>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Line 19"/>
          <p:cNvSpPr>
            <a:spLocks noChangeShapeType="1"/>
          </p:cNvSpPr>
          <p:nvPr/>
        </p:nvSpPr>
        <p:spPr bwMode="auto">
          <a:xfrm flipH="1">
            <a:off x="924080" y="2125420"/>
            <a:ext cx="0" cy="107315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347450" y="5670895"/>
            <a:ext cx="729695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rot="5400000" flipH="1" flipV="1">
            <a:off x="271252" y="5747097"/>
            <a:ext cx="153619" cy="121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rot="5400000" flipH="1" flipV="1">
            <a:off x="999726" y="5747095"/>
            <a:ext cx="153619" cy="121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462665" y="5671208"/>
            <a:ext cx="691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2 m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267700" y="4312315"/>
            <a:ext cx="1613010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/>
              <a:t>Dipol </a:t>
            </a:r>
            <a:r>
              <a:rPr lang="de-DE" dirty="0" err="1" smtClean="0"/>
              <a:t>magnet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for LFV in </a:t>
            </a:r>
            <a:r>
              <a:rPr lang="en-US" dirty="0" smtClean="0">
                <a:sym typeface="Symbol"/>
              </a:rPr>
              <a:t>-decays: 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DA104-E1E2-497D-AD90-D044612ED985}" type="slidenum">
              <a:rPr lang="de-DE" smtClean="0"/>
              <a:pPr/>
              <a:t>70</a:t>
            </a:fld>
            <a:endParaRPr lang="de-DE"/>
          </a:p>
        </p:txBody>
      </p:sp>
      <p:sp>
        <p:nvSpPr>
          <p:cNvPr id="4" name="Rectangle 3"/>
          <p:cNvSpPr/>
          <p:nvPr/>
        </p:nvSpPr>
        <p:spPr>
          <a:xfrm>
            <a:off x="6569060" y="740650"/>
            <a:ext cx="2557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</a:rPr>
              <a:t>LHCb-CONF-2012-015</a:t>
            </a:r>
            <a:endParaRPr lang="en-US" i="1" dirty="0">
              <a:solidFill>
                <a:srgbClr val="0000FF"/>
              </a:solidFill>
            </a:endParaRPr>
          </a:p>
        </p:txBody>
      </p:sp>
      <p:pic>
        <p:nvPicPr>
          <p:cNvPr id="8090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7645" y="1264781"/>
            <a:ext cx="4147740" cy="2524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9240" y="4032525"/>
            <a:ext cx="4091093" cy="2622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 bwMode="auto">
          <a:xfrm>
            <a:off x="7298755" y="1355130"/>
            <a:ext cx="1267365" cy="84491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0640" y="2834183"/>
            <a:ext cx="41093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0000FF"/>
                </a:solidFill>
              </a:rPr>
              <a:t>Analysis strategy:</a:t>
            </a:r>
          </a:p>
          <a:p>
            <a:pPr marL="231775" indent="-231775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3-body likelihood M</a:t>
            </a:r>
            <a:r>
              <a:rPr lang="en-US" baseline="-25000" dirty="0" smtClean="0">
                <a:solidFill>
                  <a:srgbClr val="0000FF"/>
                </a:solidFill>
              </a:rPr>
              <a:t>3body</a:t>
            </a:r>
          </a:p>
          <a:p>
            <a:pPr marL="231775" indent="-231775"/>
            <a:r>
              <a:rPr lang="en-US" baseline="-25000" dirty="0" smtClean="0">
                <a:solidFill>
                  <a:srgbClr val="0000FF"/>
                </a:solidFill>
              </a:rPr>
              <a:t>	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-PID likelihood M</a:t>
            </a:r>
            <a:r>
              <a:rPr lang="en-US" baseline="-25000" dirty="0" smtClean="0">
                <a:solidFill>
                  <a:srgbClr val="0000FF"/>
                </a:solidFill>
                <a:sym typeface="Symbol"/>
              </a:rPr>
              <a:t>PID</a:t>
            </a:r>
          </a:p>
          <a:p>
            <a:pPr marL="231775" indent="-231775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  <a:sym typeface="Symbol"/>
              </a:rPr>
              <a:t>Normalization/control  D</a:t>
            </a:r>
            <a:r>
              <a:rPr lang="en-US" baseline="-25000" dirty="0" smtClean="0">
                <a:solidFill>
                  <a:srgbClr val="0000FF"/>
                </a:solidFill>
                <a:sym typeface="Symbol"/>
              </a:rPr>
              <a:t>s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  (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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)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</a:t>
            </a:r>
            <a:r>
              <a:rPr lang="en-US" baseline="30000" dirty="0" smtClean="0">
                <a:solidFill>
                  <a:srgbClr val="FF0000"/>
                </a:solidFill>
                <a:sym typeface="Symbol"/>
              </a:rPr>
              <a:t>-</a:t>
            </a:r>
            <a:endParaRPr lang="en-US" dirty="0" smtClean="0">
              <a:solidFill>
                <a:srgbClr val="FF0000"/>
              </a:solidFill>
              <a:sym typeface="Symbol"/>
            </a:endParaRPr>
          </a:p>
          <a:p>
            <a:pPr marL="231775" indent="-231775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  <a:sym typeface="Symbol"/>
              </a:rPr>
              <a:t>Largest background D</a:t>
            </a:r>
            <a:r>
              <a:rPr lang="en-US" baseline="-25000" dirty="0" smtClean="0">
                <a:solidFill>
                  <a:srgbClr val="0000FF"/>
                </a:solidFill>
                <a:sym typeface="Symbol"/>
              </a:rPr>
              <a:t>s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 (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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)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</a:t>
            </a:r>
            <a:r>
              <a:rPr lang="en-US" baseline="30000" dirty="0" smtClean="0">
                <a:solidFill>
                  <a:srgbClr val="FF0000"/>
                </a:solidFill>
                <a:sym typeface="Symbol"/>
              </a:rPr>
              <a:t>-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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9045" y="1391657"/>
            <a:ext cx="41861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  <a:sym typeface="Symbol"/>
              </a:rPr>
              <a:t></a:t>
            </a:r>
            <a:r>
              <a:rPr lang="en-US" baseline="-25000" dirty="0" smtClean="0">
                <a:solidFill>
                  <a:srgbClr val="0000FF"/>
                </a:solidFill>
                <a:sym typeface="Symbol"/>
              </a:rPr>
              <a:t>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 =  808 b </a:t>
            </a:r>
            <a:r>
              <a:rPr lang="en-US" sz="1600" dirty="0" smtClean="0">
                <a:solidFill>
                  <a:srgbClr val="0000FF"/>
                </a:solidFill>
                <a:sym typeface="Symbol"/>
              </a:rPr>
              <a:t>(in </a:t>
            </a:r>
            <a:r>
              <a:rPr lang="en-US" sz="1600" dirty="0" err="1" smtClean="0">
                <a:solidFill>
                  <a:srgbClr val="0000FF"/>
                </a:solidFill>
                <a:sym typeface="Symbol"/>
              </a:rPr>
              <a:t>LHCb</a:t>
            </a:r>
            <a:r>
              <a:rPr lang="en-US" sz="1600" dirty="0" smtClean="0">
                <a:solidFill>
                  <a:srgbClr val="0000FF"/>
                </a:solidFill>
                <a:sym typeface="Symbol"/>
              </a:rPr>
              <a:t>)</a:t>
            </a:r>
          </a:p>
          <a:p>
            <a:pPr marL="231775" indent="-231775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  <a:sym typeface="Symbol"/>
              </a:rPr>
              <a:t>8  10</a:t>
            </a:r>
            <a:r>
              <a:rPr lang="en-US" baseline="30000" dirty="0" smtClean="0">
                <a:solidFill>
                  <a:srgbClr val="0000FF"/>
                </a:solidFill>
                <a:sym typeface="Symbol"/>
              </a:rPr>
              <a:t>10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  in 2011 (1 fb</a:t>
            </a:r>
            <a:r>
              <a:rPr lang="en-US" baseline="30000" dirty="0" smtClean="0">
                <a:solidFill>
                  <a:srgbClr val="0000FF"/>
                </a:solidFill>
                <a:sym typeface="Symbol"/>
              </a:rPr>
              <a:t>-1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)</a:t>
            </a:r>
          </a:p>
          <a:p>
            <a:pPr marL="231775" indent="-231775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  <a:sym typeface="Symbol"/>
              </a:rPr>
              <a:t>Dominant </a:t>
            </a:r>
            <a:r>
              <a:rPr lang="en-US" dirty="0" err="1" smtClean="0">
                <a:solidFill>
                  <a:srgbClr val="0000FF"/>
                </a:solidFill>
                <a:sym typeface="Symbol"/>
              </a:rPr>
              <a:t>porduction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:   D</a:t>
            </a:r>
            <a:r>
              <a:rPr lang="en-US" baseline="-25000" dirty="0" smtClean="0">
                <a:solidFill>
                  <a:srgbClr val="0000FF"/>
                </a:solidFill>
                <a:sym typeface="Symbol"/>
              </a:rPr>
              <a:t>s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 (78%)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270640" y="1316725"/>
            <a:ext cx="4186145" cy="1190555"/>
          </a:xfrm>
          <a:prstGeom prst="rect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3466" y="1047890"/>
            <a:ext cx="1426994" cy="369332"/>
          </a:xfrm>
          <a:prstGeom prst="rect">
            <a:avLst/>
          </a:prstGeom>
          <a:solidFill>
            <a:srgbClr val="0000FF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sym typeface="Symbol"/>
              </a:rPr>
              <a:t> production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5855" y="5003605"/>
            <a:ext cx="3994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BR(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</a:t>
            </a:r>
            <a:r>
              <a:rPr lang="en-US" dirty="0" smtClean="0">
                <a:solidFill>
                  <a:srgbClr val="FF0000"/>
                </a:solidFill>
              </a:rPr>
              <a:t>)  &lt;  6.3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 10</a:t>
            </a:r>
            <a:r>
              <a:rPr lang="en-US" baseline="30000" dirty="0" smtClean="0">
                <a:solidFill>
                  <a:srgbClr val="FF0000"/>
                </a:solidFill>
                <a:sym typeface="Symbol"/>
              </a:rPr>
              <a:t>-8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 @ 90% CL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	      &lt;  7.8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 10</a:t>
            </a:r>
            <a:r>
              <a:rPr lang="en-US" baseline="30000" dirty="0" smtClean="0">
                <a:solidFill>
                  <a:srgbClr val="FF0000"/>
                </a:solidFill>
                <a:sym typeface="Symbol"/>
              </a:rPr>
              <a:t>-8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 @ 95% CL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4260" y="5931879"/>
            <a:ext cx="3955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BELLE:</a:t>
            </a:r>
            <a:r>
              <a:rPr lang="en-US" dirty="0" smtClean="0"/>
              <a:t>	     &lt;  2.1 </a:t>
            </a:r>
            <a:r>
              <a:rPr lang="en-US" dirty="0" smtClean="0">
                <a:sym typeface="Symbol"/>
              </a:rPr>
              <a:t> 10</a:t>
            </a:r>
            <a:r>
              <a:rPr lang="en-US" baseline="30000" dirty="0" smtClean="0">
                <a:sym typeface="Symbol"/>
              </a:rPr>
              <a:t>-8</a:t>
            </a:r>
            <a:r>
              <a:rPr lang="en-US" dirty="0" smtClean="0">
                <a:sym typeface="Symbol"/>
              </a:rPr>
              <a:t> @ 90% CL</a:t>
            </a:r>
            <a:r>
              <a:rPr lang="en-US" dirty="0" smtClean="0"/>
              <a:t>	      </a:t>
            </a:r>
          </a:p>
          <a:p>
            <a:r>
              <a:rPr lang="en-US" sz="1600" dirty="0" smtClean="0"/>
              <a:t>BABAR:</a:t>
            </a:r>
            <a:r>
              <a:rPr lang="en-US" dirty="0" smtClean="0"/>
              <a:t>        &lt;  3.3 </a:t>
            </a:r>
            <a:r>
              <a:rPr lang="en-US" dirty="0" smtClean="0">
                <a:sym typeface="Symbol"/>
              </a:rPr>
              <a:t> 10</a:t>
            </a:r>
            <a:r>
              <a:rPr lang="en-US" baseline="30000" dirty="0" smtClean="0">
                <a:sym typeface="Symbol"/>
              </a:rPr>
              <a:t>-8</a:t>
            </a:r>
            <a:r>
              <a:rPr lang="en-US" dirty="0" smtClean="0">
                <a:sym typeface="Symbol"/>
              </a:rPr>
              <a:t> @ 90% CL</a:t>
            </a:r>
            <a:endParaRPr lang="en-US" dirty="0" smtClean="0"/>
          </a:p>
        </p:txBody>
      </p:sp>
      <p:sp>
        <p:nvSpPr>
          <p:cNvPr id="20" name="Rectangle 19"/>
          <p:cNvSpPr/>
          <p:nvPr/>
        </p:nvSpPr>
        <p:spPr bwMode="auto">
          <a:xfrm>
            <a:off x="270640" y="2814520"/>
            <a:ext cx="4186145" cy="2880375"/>
          </a:xfrm>
          <a:prstGeom prst="rect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21" name="Right Brace 20"/>
          <p:cNvSpPr/>
          <p:nvPr/>
        </p:nvSpPr>
        <p:spPr bwMode="auto">
          <a:xfrm>
            <a:off x="3189420" y="3313784"/>
            <a:ext cx="192025" cy="576075"/>
          </a:xfrm>
          <a:prstGeom prst="rightBrace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 bwMode="auto">
          <a:xfrm flipV="1">
            <a:off x="3458255" y="2891330"/>
            <a:ext cx="1497795" cy="69129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Rectangle 23"/>
          <p:cNvSpPr/>
          <p:nvPr/>
        </p:nvSpPr>
        <p:spPr bwMode="auto">
          <a:xfrm>
            <a:off x="270640" y="5963730"/>
            <a:ext cx="4186145" cy="614480"/>
          </a:xfrm>
          <a:prstGeom prst="rect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914706" y="4511431"/>
            <a:ext cx="176663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sym typeface="Symbol"/>
              </a:rPr>
              <a:t>=11%, B=0.03%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590192" y="3505810"/>
            <a:ext cx="19005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4 bins w/ highest  signal probability: </a:t>
            </a:r>
            <a:endParaRPr lang="en-US" sz="1600" dirty="0"/>
          </a:p>
        </p:txBody>
      </p:sp>
      <p:sp>
        <p:nvSpPr>
          <p:cNvPr id="26" name="Down Arrow 25"/>
          <p:cNvSpPr/>
          <p:nvPr/>
        </p:nvSpPr>
        <p:spPr bwMode="auto">
          <a:xfrm>
            <a:off x="7260350" y="3582620"/>
            <a:ext cx="153620" cy="499265"/>
          </a:xfrm>
          <a:prstGeom prst="downArrow">
            <a:avLst/>
          </a:prstGeom>
          <a:solidFill>
            <a:srgbClr val="0000FF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401088" y="4173413"/>
            <a:ext cx="705642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ym typeface="Symbol"/>
              </a:rPr>
              <a:t>1 fb</a:t>
            </a:r>
            <a:r>
              <a:rPr lang="en-US" baseline="30000" dirty="0" smtClean="0">
                <a:sym typeface="Symbol"/>
              </a:rPr>
              <a:t>-1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DA104-E1E2-497D-AD90-D044612ED985}" type="slidenum">
              <a:rPr lang="de-DE" smtClean="0"/>
              <a:pPr/>
              <a:t>71</a:t>
            </a:fld>
            <a:endParaRPr lang="de-DE"/>
          </a:p>
        </p:txBody>
      </p:sp>
      <p:pic>
        <p:nvPicPr>
          <p:cNvPr id="4" name="Picture 2" descr="fu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600" y="-38405"/>
            <a:ext cx="9180600" cy="6885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Upgrade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increase</a:t>
            </a:r>
            <a:r>
              <a:rPr lang="de-DE" dirty="0" smtClean="0"/>
              <a:t> </a:t>
            </a:r>
            <a:r>
              <a:rPr lang="de-DE" dirty="0" err="1" smtClean="0"/>
              <a:t>luminosity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DA104-E1E2-497D-AD90-D044612ED985}" type="slidenum">
              <a:rPr lang="de-DE" smtClean="0"/>
              <a:pPr/>
              <a:t>72</a:t>
            </a:fld>
            <a:endParaRPr lang="de-DE"/>
          </a:p>
        </p:txBody>
      </p:sp>
      <p:pic>
        <p:nvPicPr>
          <p:cNvPr id="5" name="Picture 2" descr="C:\Documents and Settings\Ulrich Uwer\My Documents\Talks\Mainz\Figures\Lumi_Instantaneous.png"/>
          <p:cNvPicPr>
            <a:picLocks noChangeAspect="1" noChangeArrowheads="1"/>
          </p:cNvPicPr>
          <p:nvPr/>
        </p:nvPicPr>
        <p:blipFill>
          <a:blip r:embed="rId2" cstate="print"/>
          <a:srcRect t="10526" r="10997" b="9742"/>
          <a:stretch>
            <a:fillRect/>
          </a:stretch>
        </p:blipFill>
        <p:spPr bwMode="auto">
          <a:xfrm>
            <a:off x="1691625" y="1016039"/>
            <a:ext cx="5223080" cy="336232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03899" y="1009485"/>
            <a:ext cx="2672535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Fill 2663</a:t>
            </a:r>
          </a:p>
          <a:p>
            <a:pPr algn="ctr">
              <a:spcBef>
                <a:spcPts val="600"/>
              </a:spcBef>
            </a:pPr>
            <a:r>
              <a:rPr lang="en-US" dirty="0" smtClean="0"/>
              <a:t>25/05/2012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85282" y="3879281"/>
            <a:ext cx="1145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LHCb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077359" y="3796990"/>
            <a:ext cx="17191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4.1</a:t>
            </a:r>
            <a:r>
              <a:rPr lang="en-US" sz="2000" b="1" dirty="0" smtClean="0">
                <a:sym typeface="Symbol"/>
              </a:rPr>
              <a:t> </a:t>
            </a:r>
            <a:r>
              <a:rPr lang="en-US" sz="2000" b="1" dirty="0" smtClean="0"/>
              <a:t>10</a:t>
            </a:r>
            <a:r>
              <a:rPr lang="en-US" sz="2000" b="1" baseline="30000" dirty="0" smtClean="0"/>
              <a:t>32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459723" y="1336387"/>
            <a:ext cx="1113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6.5</a:t>
            </a:r>
            <a:r>
              <a:rPr lang="en-US" b="1" dirty="0" smtClean="0">
                <a:sym typeface="Symbol"/>
              </a:rPr>
              <a:t></a:t>
            </a:r>
            <a:r>
              <a:rPr lang="en-US" b="1" dirty="0" smtClean="0"/>
              <a:t>10</a:t>
            </a:r>
            <a:r>
              <a:rPr lang="en-US" b="1" baseline="30000" dirty="0" smtClean="0"/>
              <a:t>33</a:t>
            </a:r>
            <a:r>
              <a:rPr lang="en-US" dirty="0" smtClean="0"/>
              <a:t>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  <a:endParaRPr lang="en-US" dirty="0" smtClean="0"/>
          </a:p>
        </p:txBody>
      </p:sp>
      <p:cxnSp>
        <p:nvCxnSpPr>
          <p:cNvPr id="13" name="Straight Arrow Connector 12"/>
          <p:cNvCxnSpPr>
            <a:stCxn id="12" idx="0"/>
          </p:cNvCxnSpPr>
          <p:nvPr/>
        </p:nvCxnSpPr>
        <p:spPr bwMode="auto">
          <a:xfrm flipV="1">
            <a:off x="3016596" y="1214618"/>
            <a:ext cx="410030" cy="12176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Rectangle 13"/>
          <p:cNvSpPr/>
          <p:nvPr/>
        </p:nvSpPr>
        <p:spPr>
          <a:xfrm>
            <a:off x="3458254" y="2581138"/>
            <a:ext cx="22320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CMS / ATLAS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54690" y="4870989"/>
            <a:ext cx="810345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663" indent="-347663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Detector-Upgrade in 2018:  </a:t>
            </a:r>
            <a:r>
              <a:rPr lang="en-US" sz="2000" dirty="0" err="1" smtClean="0">
                <a:solidFill>
                  <a:srgbClr val="FF0000"/>
                </a:solidFill>
              </a:rPr>
              <a:t>Lumi</a:t>
            </a:r>
            <a:r>
              <a:rPr lang="en-US" sz="2000" dirty="0" smtClean="0">
                <a:solidFill>
                  <a:srgbClr val="FF0000"/>
                </a:solidFill>
              </a:rPr>
              <a:t> increase</a:t>
            </a:r>
            <a:r>
              <a:rPr lang="de-DE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2</a:t>
            </a:r>
            <a:r>
              <a:rPr lang="en-US" sz="2000" dirty="0" smtClean="0">
                <a:solidFill>
                  <a:srgbClr val="FF0000"/>
                </a:solidFill>
                <a:sym typeface="Symbol"/>
              </a:rPr>
              <a:t></a:t>
            </a:r>
            <a:r>
              <a:rPr lang="en-US" sz="2000" dirty="0" smtClean="0">
                <a:solidFill>
                  <a:srgbClr val="FF0000"/>
                </a:solidFill>
              </a:rPr>
              <a:t>10</a:t>
            </a:r>
            <a:r>
              <a:rPr lang="en-US" sz="2000" baseline="30000" dirty="0" smtClean="0">
                <a:solidFill>
                  <a:srgbClr val="FF0000"/>
                </a:solidFill>
              </a:rPr>
              <a:t>33</a:t>
            </a:r>
            <a:r>
              <a:rPr lang="en-US" sz="2000" dirty="0" smtClean="0">
                <a:solidFill>
                  <a:srgbClr val="FF0000"/>
                </a:solidFill>
              </a:rPr>
              <a:t> cm</a:t>
            </a:r>
            <a:r>
              <a:rPr lang="en-US" sz="2000" baseline="30000" dirty="0" smtClean="0">
                <a:solidFill>
                  <a:srgbClr val="FF0000"/>
                </a:solidFill>
              </a:rPr>
              <a:t>-2</a:t>
            </a:r>
            <a:r>
              <a:rPr lang="en-US" sz="2000" dirty="0" smtClean="0">
                <a:solidFill>
                  <a:srgbClr val="FF0000"/>
                </a:solidFill>
              </a:rPr>
              <a:t>s</a:t>
            </a:r>
            <a:r>
              <a:rPr lang="en-US" sz="2000" baseline="30000" dirty="0" smtClean="0">
                <a:solidFill>
                  <a:srgbClr val="FF0000"/>
                </a:solidFill>
              </a:rPr>
              <a:t>-1</a:t>
            </a:r>
            <a:endParaRPr lang="en-US" sz="2000" u="sng" dirty="0" smtClean="0">
              <a:solidFill>
                <a:srgbClr val="FF0000"/>
              </a:solidFill>
            </a:endParaRPr>
          </a:p>
          <a:p>
            <a:pPr marL="347663" indent="-347663">
              <a:spcBef>
                <a:spcPts val="600"/>
              </a:spcBef>
            </a:pPr>
            <a:r>
              <a:rPr lang="en-US" sz="2000" dirty="0" smtClean="0">
                <a:solidFill>
                  <a:srgbClr val="0000FF"/>
                </a:solidFill>
              </a:rPr>
              <a:t>	</a:t>
            </a:r>
            <a:r>
              <a:rPr lang="en-US" sz="2000" dirty="0" smtClean="0">
                <a:solidFill>
                  <a:srgbClr val="0000FF"/>
                </a:solidFill>
                <a:sym typeface="Symbol"/>
              </a:rPr>
              <a:t> </a:t>
            </a:r>
            <a:r>
              <a:rPr lang="en-US" sz="2000" dirty="0" err="1" smtClean="0">
                <a:solidFill>
                  <a:srgbClr val="0000FF"/>
                </a:solidFill>
                <a:sym typeface="Symbol"/>
              </a:rPr>
              <a:t>triggerless</a:t>
            </a:r>
            <a:r>
              <a:rPr lang="en-US" sz="2000" dirty="0" smtClean="0">
                <a:solidFill>
                  <a:srgbClr val="0000FF"/>
                </a:solidFill>
              </a:rPr>
              <a:t> 40-MHz readout </a:t>
            </a:r>
          </a:p>
          <a:p>
            <a:pPr marL="347663" indent="-347663">
              <a:spcBef>
                <a:spcPts val="600"/>
              </a:spcBef>
            </a:pPr>
            <a:r>
              <a:rPr lang="de-DE" sz="2000" dirty="0" smtClean="0">
                <a:solidFill>
                  <a:srgbClr val="0000FF"/>
                </a:solidFill>
              </a:rPr>
              <a:t>	</a:t>
            </a:r>
            <a:r>
              <a:rPr lang="de-DE" sz="2000" dirty="0" smtClean="0">
                <a:solidFill>
                  <a:srgbClr val="0000FF"/>
                </a:solidFill>
                <a:sym typeface="Symbol"/>
              </a:rPr>
              <a:t> </a:t>
            </a:r>
            <a:r>
              <a:rPr lang="de-DE" sz="2000" dirty="0" err="1" smtClean="0">
                <a:solidFill>
                  <a:srgbClr val="0000FF"/>
                </a:solidFill>
                <a:sym typeface="Symbol"/>
              </a:rPr>
              <a:t>new</a:t>
            </a:r>
            <a:r>
              <a:rPr lang="de-DE" sz="2000" dirty="0" smtClean="0">
                <a:solidFill>
                  <a:srgbClr val="0000FF"/>
                </a:solidFill>
                <a:sym typeface="Symbol"/>
              </a:rPr>
              <a:t> </a:t>
            </a:r>
            <a:r>
              <a:rPr lang="de-DE" sz="2000" dirty="0" err="1" smtClean="0">
                <a:solidFill>
                  <a:srgbClr val="0000FF"/>
                </a:solidFill>
                <a:sym typeface="Symbol"/>
              </a:rPr>
              <a:t>vertex</a:t>
            </a:r>
            <a:r>
              <a:rPr lang="de-DE" sz="2000" dirty="0" smtClean="0">
                <a:solidFill>
                  <a:srgbClr val="0000FF"/>
                </a:solidFill>
                <a:sym typeface="Symbol"/>
              </a:rPr>
              <a:t> </a:t>
            </a:r>
            <a:r>
              <a:rPr lang="de-DE" sz="2000" dirty="0" err="1" smtClean="0">
                <a:solidFill>
                  <a:srgbClr val="0000FF"/>
                </a:solidFill>
                <a:sym typeface="Symbol"/>
              </a:rPr>
              <a:t>detector</a:t>
            </a:r>
            <a:r>
              <a:rPr lang="de-DE" sz="2000" dirty="0" smtClean="0">
                <a:solidFill>
                  <a:srgbClr val="0000FF"/>
                </a:solidFill>
                <a:sym typeface="Symbol"/>
              </a:rPr>
              <a:t>, </a:t>
            </a:r>
            <a:r>
              <a:rPr lang="de-DE" sz="2000" dirty="0" err="1" smtClean="0">
                <a:solidFill>
                  <a:srgbClr val="0000FF"/>
                </a:solidFill>
                <a:sym typeface="Symbol"/>
              </a:rPr>
              <a:t>and</a:t>
            </a:r>
            <a:r>
              <a:rPr lang="de-DE" sz="2000" dirty="0" smtClean="0">
                <a:solidFill>
                  <a:srgbClr val="0000FF"/>
                </a:solidFill>
                <a:sym typeface="Symbol"/>
              </a:rPr>
              <a:t> </a:t>
            </a:r>
            <a:r>
              <a:rPr lang="de-DE" sz="2000" dirty="0" err="1" smtClean="0">
                <a:solidFill>
                  <a:srgbClr val="0000FF"/>
                </a:solidFill>
                <a:sym typeface="Symbol"/>
              </a:rPr>
              <a:t>tracking</a:t>
            </a:r>
            <a:r>
              <a:rPr lang="de-DE" sz="2000" dirty="0" smtClean="0">
                <a:solidFill>
                  <a:srgbClr val="0000FF"/>
                </a:solidFill>
                <a:sym typeface="Symbol"/>
              </a:rPr>
              <a:t> </a:t>
            </a:r>
            <a:r>
              <a:rPr lang="de-DE" sz="2000" dirty="0" err="1" smtClean="0">
                <a:solidFill>
                  <a:srgbClr val="0000FF"/>
                </a:solidFill>
                <a:sym typeface="Symbol"/>
              </a:rPr>
              <a:t>detector</a:t>
            </a:r>
            <a:r>
              <a:rPr lang="de-DE" sz="2000" dirty="0" smtClean="0">
                <a:solidFill>
                  <a:srgbClr val="0000FF"/>
                </a:solidFill>
                <a:sym typeface="Symbol"/>
              </a:rPr>
              <a:t>: </a:t>
            </a:r>
            <a:r>
              <a:rPr lang="de-DE" sz="2000" dirty="0" smtClean="0">
                <a:solidFill>
                  <a:srgbClr val="FF0000"/>
                </a:solidFill>
                <a:sym typeface="Symbol"/>
              </a:rPr>
              <a:t>Central Tracker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2037270" y="3236975"/>
            <a:ext cx="5031055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H="1">
            <a:off x="6645870" y="4005075"/>
            <a:ext cx="61448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7038954" y="3028890"/>
            <a:ext cx="17191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ym typeface="Symbol"/>
              </a:rPr>
              <a:t>2 </a:t>
            </a:r>
            <a:r>
              <a:rPr lang="en-US" sz="2000" b="1" dirty="0" smtClean="0"/>
              <a:t>10</a:t>
            </a:r>
            <a:r>
              <a:rPr lang="en-US" sz="2000" b="1" baseline="30000" dirty="0" smtClean="0"/>
              <a:t>33</a:t>
            </a:r>
            <a:endParaRPr lang="en-US" sz="2000" b="1" dirty="0"/>
          </a:p>
        </p:txBody>
      </p:sp>
      <p:cxnSp>
        <p:nvCxnSpPr>
          <p:cNvPr id="21" name="Straight Arrow Connector 20"/>
          <p:cNvCxnSpPr/>
          <p:nvPr/>
        </p:nvCxnSpPr>
        <p:spPr bwMode="auto">
          <a:xfrm flipH="1">
            <a:off x="6607465" y="3236975"/>
            <a:ext cx="61448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50" y="-9525"/>
            <a:ext cx="8796550" cy="711200"/>
          </a:xfrm>
        </p:spPr>
        <p:txBody>
          <a:bodyPr/>
          <a:lstStyle/>
          <a:p>
            <a:r>
              <a:rPr lang="en-US" dirty="0" smtClean="0"/>
              <a:t>Future </a:t>
            </a:r>
            <a:r>
              <a:rPr lang="en-US" dirty="0" err="1" smtClean="0"/>
              <a:t>LHCb</a:t>
            </a:r>
            <a:r>
              <a:rPr lang="en-US" dirty="0" smtClean="0"/>
              <a:t> Data-Taking and Upgrade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DA104-E1E2-497D-AD90-D044612ED985}" type="slidenum">
              <a:rPr lang="de-DE" smtClean="0"/>
              <a:pPr/>
              <a:t>73</a:t>
            </a:fld>
            <a:endParaRPr lang="de-DE"/>
          </a:p>
        </p:txBody>
      </p:sp>
      <p:pic>
        <p:nvPicPr>
          <p:cNvPr id="147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665" y="853438"/>
            <a:ext cx="3033995" cy="600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 bwMode="auto">
          <a:xfrm>
            <a:off x="5071265" y="971080"/>
            <a:ext cx="0" cy="157460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5263290" y="894270"/>
            <a:ext cx="2573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Design Luminosity: 2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10</a:t>
            </a:r>
            <a:r>
              <a:rPr lang="en-US" baseline="30000" dirty="0" smtClean="0">
                <a:solidFill>
                  <a:srgbClr val="0000FF"/>
                </a:solidFill>
                <a:sym typeface="Symbol"/>
              </a:rPr>
              <a:t>32 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 cm</a:t>
            </a:r>
            <a:r>
              <a:rPr lang="en-US" baseline="30000" dirty="0" smtClean="0">
                <a:solidFill>
                  <a:srgbClr val="0000FF"/>
                </a:solidFill>
                <a:sym typeface="Symbol"/>
              </a:rPr>
              <a:t>-2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s</a:t>
            </a:r>
            <a:r>
              <a:rPr lang="en-US" baseline="30000" dirty="0" smtClean="0">
                <a:solidFill>
                  <a:srgbClr val="0000FF"/>
                </a:solidFill>
                <a:sym typeface="Symbol"/>
              </a:rPr>
              <a:t>-1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 @ 25 ns</a:t>
            </a:r>
            <a:r>
              <a:rPr lang="en-US" baseline="30000" dirty="0" smtClean="0">
                <a:solidFill>
                  <a:srgbClr val="0000FF"/>
                </a:solidFill>
                <a:sym typeface="Symbol"/>
              </a:rPr>
              <a:t>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01694" y="1668924"/>
            <a:ext cx="2957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sym typeface="Symbol"/>
              </a:rPr>
              <a:t>4 10</a:t>
            </a:r>
            <a:r>
              <a:rPr lang="en-US" baseline="30000" dirty="0" smtClean="0">
                <a:solidFill>
                  <a:srgbClr val="FF0000"/>
                </a:solidFill>
                <a:sym typeface="Symbol"/>
              </a:rPr>
              <a:t>32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cm</a:t>
            </a:r>
            <a:r>
              <a:rPr lang="en-US" baseline="30000" dirty="0" smtClean="0">
                <a:solidFill>
                  <a:srgbClr val="FF0000"/>
                </a:solidFill>
                <a:sym typeface="Symbol"/>
              </a:rPr>
              <a:t>-2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s</a:t>
            </a:r>
            <a:r>
              <a:rPr lang="en-US" baseline="30000" dirty="0" smtClean="0">
                <a:solidFill>
                  <a:srgbClr val="FF0000"/>
                </a:solidFill>
                <a:sym typeface="Symbol"/>
              </a:rPr>
              <a:t>-1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 @ 50 ns</a:t>
            </a:r>
            <a:r>
              <a:rPr lang="en-US" baseline="30000" dirty="0" smtClean="0">
                <a:solidFill>
                  <a:srgbClr val="FF0000"/>
                </a:solidFill>
                <a:sym typeface="Symbol"/>
              </a:rPr>
              <a:t> </a:t>
            </a:r>
          </a:p>
          <a:p>
            <a:r>
              <a:rPr lang="en-US" dirty="0" smtClean="0">
                <a:solidFill>
                  <a:srgbClr val="FF0000"/>
                </a:solidFill>
                <a:sym typeface="Symbol"/>
              </a:rPr>
              <a:t>(6 10</a:t>
            </a:r>
            <a:r>
              <a:rPr lang="en-US" baseline="30000" dirty="0" smtClean="0">
                <a:solidFill>
                  <a:srgbClr val="FF0000"/>
                </a:solidFill>
                <a:sym typeface="Symbol"/>
              </a:rPr>
              <a:t>32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cm</a:t>
            </a:r>
            <a:r>
              <a:rPr lang="en-US" baseline="30000" dirty="0" smtClean="0">
                <a:solidFill>
                  <a:srgbClr val="FF0000"/>
                </a:solidFill>
                <a:sym typeface="Symbol"/>
              </a:rPr>
              <a:t>-2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s</a:t>
            </a:r>
            <a:r>
              <a:rPr lang="en-US" baseline="30000" dirty="0" smtClean="0">
                <a:solidFill>
                  <a:srgbClr val="FF0000"/>
                </a:solidFill>
                <a:sym typeface="Symbol"/>
              </a:rPr>
              <a:t>-1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 tested ok)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82070" y="955020"/>
            <a:ext cx="844910" cy="400110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sym typeface="Symbol"/>
              </a:rPr>
              <a:t>=0.5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82070" y="1684715"/>
            <a:ext cx="844910" cy="40011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Symbol"/>
              </a:rPr>
              <a:t>=1.8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4" name="Right Brace 13"/>
          <p:cNvSpPr/>
          <p:nvPr/>
        </p:nvSpPr>
        <p:spPr bwMode="auto">
          <a:xfrm>
            <a:off x="4994455" y="3198570"/>
            <a:ext cx="192025" cy="998530"/>
          </a:xfrm>
          <a:prstGeom prst="righ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301695" y="3236975"/>
            <a:ext cx="355321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Significant increase of </a:t>
            </a:r>
            <a:r>
              <a:rPr lang="en-US" dirty="0" err="1" smtClean="0">
                <a:solidFill>
                  <a:srgbClr val="0000FF"/>
                </a:solidFill>
              </a:rPr>
              <a:t>LHCb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instantaneous luminosity difficult: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1 MHz Trigger limitations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53220" y="5118820"/>
            <a:ext cx="145939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&gt; 5 fb</a:t>
            </a:r>
            <a:r>
              <a:rPr lang="en-US" baseline="30000" dirty="0" smtClean="0"/>
              <a:t>-1</a:t>
            </a:r>
            <a:r>
              <a:rPr lang="en-US" dirty="0" smtClean="0"/>
              <a:t>/year</a:t>
            </a:r>
            <a:endParaRPr lang="en-US" dirty="0"/>
          </a:p>
        </p:txBody>
      </p:sp>
      <p:sp>
        <p:nvSpPr>
          <p:cNvPr id="17" name="Right Brace 16"/>
          <p:cNvSpPr/>
          <p:nvPr/>
        </p:nvSpPr>
        <p:spPr bwMode="auto">
          <a:xfrm>
            <a:off x="4994456" y="4773175"/>
            <a:ext cx="153620" cy="2189085"/>
          </a:xfrm>
          <a:prstGeom prst="righ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301695" y="4546616"/>
            <a:ext cx="3185487" cy="21852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Operate at luminosities up to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L= 20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 10</a:t>
            </a:r>
            <a:r>
              <a:rPr lang="en-US" baseline="30000" dirty="0" smtClean="0">
                <a:solidFill>
                  <a:srgbClr val="FF0000"/>
                </a:solidFill>
                <a:sym typeface="Symbol"/>
              </a:rPr>
              <a:t>32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 cm</a:t>
            </a:r>
            <a:r>
              <a:rPr lang="en-US" baseline="30000" dirty="0" smtClean="0">
                <a:solidFill>
                  <a:srgbClr val="FF0000"/>
                </a:solidFill>
                <a:sym typeface="Symbol"/>
              </a:rPr>
              <a:t>-2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s</a:t>
            </a:r>
            <a:r>
              <a:rPr lang="en-US" baseline="30000" dirty="0" smtClean="0">
                <a:solidFill>
                  <a:srgbClr val="FF0000"/>
                </a:solidFill>
                <a:sym typeface="Symbol"/>
              </a:rPr>
              <a:t>-1 </a:t>
            </a:r>
          </a:p>
          <a:p>
            <a:r>
              <a:rPr lang="en-US" dirty="0" smtClean="0">
                <a:solidFill>
                  <a:srgbClr val="0000FF"/>
                </a:solidFill>
                <a:sym typeface="Symbol"/>
              </a:rPr>
              <a:t>No hardware trigger anymore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0000FF"/>
                </a:solidFill>
                <a:sym typeface="Symbol"/>
              </a:rPr>
              <a:t>Expected annual yields: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  <a:sym typeface="Symbol"/>
              </a:rPr>
              <a:t>   5  for decays with </a:t>
            </a:r>
            <a:r>
              <a:rPr lang="en-US" dirty="0" err="1" smtClean="0">
                <a:solidFill>
                  <a:srgbClr val="0000FF"/>
                </a:solidFill>
                <a:sym typeface="Symbol"/>
              </a:rPr>
              <a:t>muons</a:t>
            </a:r>
            <a:endParaRPr lang="en-US" dirty="0" smtClean="0">
              <a:solidFill>
                <a:srgbClr val="0000FF"/>
              </a:solidFill>
              <a:sym typeface="Symbol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  <a:sym typeface="Symbol"/>
              </a:rPr>
              <a:t> 10  for </a:t>
            </a:r>
            <a:r>
              <a:rPr lang="en-US" dirty="0" err="1" smtClean="0">
                <a:solidFill>
                  <a:srgbClr val="0000FF"/>
                </a:solidFill>
                <a:sym typeface="Symbol"/>
              </a:rPr>
              <a:t>hadronic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 channels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0000FF"/>
                </a:solidFill>
                <a:sym typeface="Symbol"/>
              </a:rPr>
              <a:t>Collect ~50 fb</a:t>
            </a:r>
            <a:r>
              <a:rPr lang="en-US" baseline="30000" dirty="0" smtClean="0">
                <a:solidFill>
                  <a:srgbClr val="0000FF"/>
                </a:solidFill>
                <a:sym typeface="Symbol"/>
              </a:rPr>
              <a:t>-1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 in &lt; 10 years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73470" y="3352190"/>
            <a:ext cx="119055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&gt; 1 MHz of Charm in </a:t>
            </a:r>
            <a:r>
              <a:rPr lang="en-US" dirty="0" err="1" smtClean="0"/>
              <a:t>LHCb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Trigger at Higher Luminosity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DA104-E1E2-497D-AD90-D044612ED985}" type="slidenum">
              <a:rPr lang="de-DE" smtClean="0"/>
              <a:pPr/>
              <a:t>74</a:t>
            </a:fld>
            <a:endParaRPr lang="de-DE"/>
          </a:p>
        </p:txBody>
      </p:sp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640" y="1174634"/>
            <a:ext cx="3994120" cy="3329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8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450" y="5099395"/>
            <a:ext cx="38004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84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6910" y="912968"/>
            <a:ext cx="3117420" cy="5742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8485" name="Picture 5"/>
          <p:cNvPicPr>
            <a:picLocks noChangeAspect="1" noChangeArrowheads="1"/>
          </p:cNvPicPr>
          <p:nvPr/>
        </p:nvPicPr>
        <p:blipFill>
          <a:blip r:embed="rId5" cstate="print"/>
          <a:srcRect t="3273"/>
          <a:stretch>
            <a:fillRect/>
          </a:stretch>
        </p:blipFill>
        <p:spPr bwMode="auto">
          <a:xfrm>
            <a:off x="5493720" y="855865"/>
            <a:ext cx="3149210" cy="591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01070" y="4696365"/>
            <a:ext cx="3878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Main limitation: Low-level Trigger 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Upgrade Projects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DA104-E1E2-497D-AD90-D044612ED985}" type="slidenum">
              <a:rPr lang="de-DE" smtClean="0"/>
              <a:pPr/>
              <a:t>75</a:t>
            </a:fld>
            <a:endParaRPr lang="de-DE"/>
          </a:p>
        </p:txBody>
      </p:sp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192" y="1078953"/>
            <a:ext cx="8336738" cy="492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93095" y="6117350"/>
            <a:ext cx="7681000" cy="400110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Change sub-detector readout electronics to allow 40 MHz readout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Physics Reach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F608E-B8ED-4155-9678-BAD9D1265F34}" type="slidenum">
              <a:rPr lang="de-DE" smtClean="0"/>
              <a:pPr/>
              <a:t>76</a:t>
            </a:fld>
            <a:endParaRPr lang="de-DE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14815" y="2161635"/>
          <a:ext cx="6413633" cy="3200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20248"/>
                <a:gridCol w="1473396"/>
                <a:gridCol w="1406979"/>
                <a:gridCol w="1613010"/>
              </a:tblGrid>
              <a:tr h="499265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Obervable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LHCb</a:t>
                      </a:r>
                      <a:r>
                        <a:rPr lang="en-US" dirty="0" smtClean="0"/>
                        <a:t> 2017 (</a:t>
                      </a:r>
                      <a:r>
                        <a:rPr lang="en-US" baseline="0" dirty="0" smtClean="0"/>
                        <a:t>7 fb</a:t>
                      </a:r>
                      <a:r>
                        <a:rPr lang="en-US" baseline="30000" dirty="0" smtClean="0"/>
                        <a:t>-1</a:t>
                      </a:r>
                      <a:r>
                        <a:rPr lang="en-US" baseline="0" dirty="0" smtClean="0"/>
                        <a:t>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Upgrade </a:t>
                      </a:r>
                    </a:p>
                    <a:p>
                      <a:pPr algn="ctr"/>
                      <a:r>
                        <a:rPr lang="en-US" dirty="0" smtClean="0"/>
                        <a:t>(+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50</a:t>
                      </a:r>
                      <a:r>
                        <a:rPr lang="en-US" baseline="0" dirty="0" smtClean="0"/>
                        <a:t> fb</a:t>
                      </a:r>
                      <a:r>
                        <a:rPr lang="en-US" baseline="30000" dirty="0" smtClean="0"/>
                        <a:t>-1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Theory</a:t>
                      </a:r>
                      <a:r>
                        <a:rPr lang="en-US" baseline="0" dirty="0" smtClean="0"/>
                        <a:t> Uncertainty</a:t>
                      </a:r>
                      <a:endParaRPr lang="en-US" dirty="0"/>
                    </a:p>
                  </a:txBody>
                  <a:tcPr/>
                </a:tc>
              </a:tr>
              <a:tr h="61448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ym typeface="Symbol"/>
                        </a:rPr>
                        <a:t>B</a:t>
                      </a:r>
                      <a:r>
                        <a:rPr lang="de-DE" baseline="-25000" dirty="0" smtClean="0">
                          <a:sym typeface="Symbol"/>
                        </a:rPr>
                        <a:t>s</a:t>
                      </a:r>
                      <a:r>
                        <a:rPr lang="de-DE" baseline="0" dirty="0" smtClean="0">
                          <a:sym typeface="Symbol"/>
                        </a:rPr>
                        <a:t>  Mixing    </a:t>
                      </a:r>
                      <a:r>
                        <a:rPr lang="de-DE" baseline="0" dirty="0" err="1" smtClean="0">
                          <a:sym typeface="Symbol"/>
                        </a:rPr>
                        <a:t>phase</a:t>
                      </a:r>
                      <a:r>
                        <a:rPr lang="de-DE" baseline="0" dirty="0" smtClean="0">
                          <a:sym typeface="Symbol"/>
                        </a:rPr>
                        <a:t> </a:t>
                      </a:r>
                      <a:r>
                        <a:rPr lang="de-DE" dirty="0" smtClean="0">
                          <a:sym typeface="Symbol"/>
                        </a:rPr>
                        <a:t></a:t>
                      </a:r>
                      <a:r>
                        <a:rPr lang="de-DE" baseline="-25000" dirty="0" smtClean="0">
                          <a:sym typeface="Symbol"/>
                        </a:rPr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0.025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0.008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</a:t>
                      </a:r>
                      <a:r>
                        <a:rPr lang="de-DE" dirty="0" smtClean="0"/>
                        <a:t>0.003</a:t>
                      </a:r>
                      <a:endParaRPr lang="en-US" dirty="0"/>
                    </a:p>
                  </a:txBody>
                  <a:tcPr/>
                </a:tc>
              </a:tr>
              <a:tr h="9128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BR</a:t>
                      </a:r>
                      <a:r>
                        <a:rPr lang="de-DE" dirty="0" smtClean="0"/>
                        <a:t>(B</a:t>
                      </a:r>
                      <a:r>
                        <a:rPr lang="de-DE" baseline="-25000" dirty="0" smtClean="0"/>
                        <a:t>s</a:t>
                      </a:r>
                      <a:r>
                        <a:rPr lang="de-DE" baseline="0" dirty="0" smtClean="0">
                          <a:sym typeface="Symbol"/>
                        </a:rPr>
                        <a:t></a:t>
                      </a:r>
                      <a:r>
                        <a:rPr lang="en-US" baseline="0" dirty="0" smtClean="0">
                          <a:sym typeface="Symbol"/>
                        </a:rPr>
                        <a:t>)</a:t>
                      </a:r>
                    </a:p>
                    <a:p>
                      <a:pPr algn="ctr"/>
                      <a:endParaRPr lang="en-US" baseline="0" dirty="0" smtClean="0">
                        <a:sym typeface="Symbol"/>
                      </a:endParaRPr>
                    </a:p>
                    <a:p>
                      <a:pPr algn="ctr"/>
                      <a:r>
                        <a:rPr lang="en-US" baseline="0" dirty="0" smtClean="0">
                          <a:sym typeface="Symbol"/>
                        </a:rPr>
                        <a:t>BR(</a:t>
                      </a:r>
                      <a:r>
                        <a:rPr lang="en-US" baseline="0" dirty="0" err="1" smtClean="0">
                          <a:sym typeface="Symbol"/>
                        </a:rPr>
                        <a:t>B</a:t>
                      </a:r>
                      <a:r>
                        <a:rPr lang="en-US" baseline="-25000" dirty="0" err="1" smtClean="0">
                          <a:sym typeface="Symbol"/>
                        </a:rPr>
                        <a:t>d</a:t>
                      </a:r>
                      <a:r>
                        <a:rPr lang="en-US" baseline="0" dirty="0" smtClean="0">
                          <a:sym typeface="Symbol"/>
                        </a:rPr>
                        <a:t>)  / BR B</a:t>
                      </a:r>
                      <a:r>
                        <a:rPr lang="en-US" baseline="-25000" dirty="0" smtClean="0">
                          <a:sym typeface="Symbol"/>
                        </a:rPr>
                        <a:t>s</a:t>
                      </a:r>
                      <a:r>
                        <a:rPr lang="en-US" baseline="0" dirty="0" smtClean="0">
                          <a:sym typeface="Symbol"/>
                        </a:rPr>
                        <a:t> 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0.5</a:t>
                      </a:r>
                      <a:r>
                        <a:rPr lang="de-DE" dirty="0" smtClean="0">
                          <a:sym typeface="Symbol"/>
                        </a:rPr>
                        <a:t>10</a:t>
                      </a:r>
                      <a:r>
                        <a:rPr lang="de-DE" baseline="30000" dirty="0" smtClean="0">
                          <a:sym typeface="Symbol"/>
                        </a:rPr>
                        <a:t>-9</a:t>
                      </a:r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~</a:t>
                      </a:r>
                      <a:r>
                        <a:rPr lang="de-DE" dirty="0" smtClean="0"/>
                        <a:t>100%</a:t>
                      </a:r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0.15</a:t>
                      </a:r>
                      <a:r>
                        <a:rPr lang="de-DE" dirty="0" smtClean="0">
                          <a:sym typeface="Symbol"/>
                        </a:rPr>
                        <a:t>10</a:t>
                      </a:r>
                      <a:r>
                        <a:rPr lang="de-DE" baseline="30000" dirty="0" smtClean="0">
                          <a:sym typeface="Symbol"/>
                        </a:rPr>
                        <a:t>-9</a:t>
                      </a:r>
                    </a:p>
                    <a:p>
                      <a:pPr algn="ctr"/>
                      <a:endParaRPr lang="de-DE" baseline="0" dirty="0" smtClean="0">
                        <a:sym typeface="Symbol"/>
                      </a:endParaRPr>
                    </a:p>
                    <a:p>
                      <a:pPr algn="ctr"/>
                      <a:r>
                        <a:rPr lang="de-DE" baseline="0" dirty="0" smtClean="0">
                          <a:sym typeface="Symbol"/>
                        </a:rPr>
                        <a:t>~35%</a:t>
                      </a:r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0.3</a:t>
                      </a:r>
                      <a:r>
                        <a:rPr lang="de-DE" dirty="0" smtClean="0">
                          <a:sym typeface="Symbol"/>
                        </a:rPr>
                        <a:t>10</a:t>
                      </a:r>
                      <a:r>
                        <a:rPr lang="de-DE" baseline="30000" dirty="0" smtClean="0">
                          <a:sym typeface="Symbol"/>
                        </a:rPr>
                        <a:t>-9</a:t>
                      </a:r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~5%</a:t>
                      </a:r>
                      <a:endParaRPr lang="en-US" dirty="0"/>
                    </a:p>
                  </a:txBody>
                  <a:tcPr/>
                </a:tc>
              </a:tr>
              <a:tr h="35143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CKM angle </a:t>
                      </a:r>
                      <a:r>
                        <a:rPr lang="en-US" dirty="0" smtClean="0">
                          <a:sym typeface="Symbol"/>
                        </a:rPr>
                        <a:t>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4</a:t>
                      </a:r>
                      <a:r>
                        <a:rPr lang="de-DE" baseline="30000" dirty="0" smtClean="0"/>
                        <a:t>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aseline="0" dirty="0" smtClean="0"/>
                        <a:t>0.9</a:t>
                      </a:r>
                      <a:r>
                        <a:rPr lang="de-DE" baseline="30000" dirty="0" smtClean="0"/>
                        <a:t>o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/>
                        <a:t>small</a:t>
                      </a:r>
                      <a:endParaRPr lang="en-US" dirty="0"/>
                    </a:p>
                  </a:txBody>
                  <a:tcPr/>
                </a:tc>
              </a:tr>
              <a:tr h="35143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CPV</a:t>
                      </a:r>
                      <a:r>
                        <a:rPr lang="en-US" baseline="0" dirty="0" smtClean="0"/>
                        <a:t> in D (</a:t>
                      </a:r>
                      <a:r>
                        <a:rPr lang="en-US" baseline="0" dirty="0" smtClean="0">
                          <a:sym typeface="Symbol"/>
                        </a:rPr>
                        <a:t>A</a:t>
                      </a:r>
                      <a:r>
                        <a:rPr lang="en-US" baseline="-25000" dirty="0" smtClean="0">
                          <a:sym typeface="Symbol"/>
                        </a:rPr>
                        <a:t>CP</a:t>
                      </a:r>
                      <a:r>
                        <a:rPr lang="en-US" baseline="0" dirty="0" smtClean="0">
                          <a:sym typeface="Symbol"/>
                        </a:rPr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</a:t>
                      </a:r>
                      <a:r>
                        <a:rPr lang="de-DE" dirty="0" smtClean="0">
                          <a:sym typeface="Symbol"/>
                        </a:rPr>
                        <a:t>10</a:t>
                      </a:r>
                      <a:r>
                        <a:rPr lang="de-DE" baseline="30000" dirty="0" smtClean="0">
                          <a:sym typeface="Symbol"/>
                        </a:rPr>
                        <a:t>-3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0.1</a:t>
                      </a:r>
                      <a:r>
                        <a:rPr lang="de-DE" dirty="0" smtClean="0">
                          <a:sym typeface="Symbol"/>
                        </a:rPr>
                        <a:t>10</a:t>
                      </a:r>
                      <a:r>
                        <a:rPr lang="de-DE" baseline="30000" dirty="0" smtClean="0">
                          <a:sym typeface="Symbol"/>
                        </a:rPr>
                        <a:t>-3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Physics Potential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DA104-E1E2-497D-AD90-D044612ED985}" type="slidenum">
              <a:rPr lang="de-DE" smtClean="0"/>
              <a:pPr/>
              <a:t>77</a:t>
            </a:fld>
            <a:endParaRPr lang="de-DE"/>
          </a:p>
        </p:txBody>
      </p:sp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 cstate="print"/>
          <a:srcRect l="18841"/>
          <a:stretch>
            <a:fillRect/>
          </a:stretch>
        </p:blipFill>
        <p:spPr bwMode="auto">
          <a:xfrm rot="5400000">
            <a:off x="2239132" y="-977739"/>
            <a:ext cx="4723816" cy="931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349918" y="363691"/>
            <a:ext cx="16770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smtClean="0">
                <a:solidFill>
                  <a:srgbClr val="0000FF"/>
                </a:solidFill>
              </a:rPr>
              <a:t>arXiv:1208.3355</a:t>
            </a:r>
            <a:endParaRPr lang="en-US" sz="1600" i="1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0" y="5387655"/>
            <a:ext cx="9144000" cy="499265"/>
          </a:xfrm>
          <a:prstGeom prst="rect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32235" y="6078945"/>
            <a:ext cx="8873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LFV in Tau:  			                 8 …10 </a:t>
            </a:r>
            <a:r>
              <a:rPr lang="en-US" dirty="0" smtClean="0">
                <a:sym typeface="Symbol"/>
              </a:rPr>
              <a:t> 10</a:t>
            </a:r>
            <a:r>
              <a:rPr lang="en-US" baseline="30000" dirty="0" smtClean="0">
                <a:sym typeface="Symbol"/>
              </a:rPr>
              <a:t>-9</a:t>
            </a:r>
            <a:r>
              <a:rPr lang="en-US" dirty="0" smtClean="0">
                <a:sym typeface="Symbol"/>
              </a:rPr>
              <a:t>  for 50 fb</a:t>
            </a:r>
            <a:r>
              <a:rPr lang="en-US" baseline="30000" dirty="0" smtClean="0">
                <a:sym typeface="Symbol"/>
              </a:rPr>
              <a:t>-1</a:t>
            </a:r>
            <a:r>
              <a:rPr lang="en-US" dirty="0" smtClean="0">
                <a:sym typeface="Symbol"/>
              </a:rPr>
              <a:t>  (my estimate)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75005" y="1815991"/>
            <a:ext cx="9144000" cy="230430"/>
          </a:xfrm>
          <a:prstGeom prst="rect">
            <a:avLst/>
          </a:prstGeom>
          <a:solidFill>
            <a:srgbClr val="0000FF">
              <a:alpha val="2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78615" y="3697835"/>
            <a:ext cx="9144000" cy="230430"/>
          </a:xfrm>
          <a:prstGeom prst="rect">
            <a:avLst/>
          </a:prstGeom>
          <a:solidFill>
            <a:srgbClr val="0000FF">
              <a:alpha val="2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40210" y="4734770"/>
            <a:ext cx="9144000" cy="230430"/>
          </a:xfrm>
          <a:prstGeom prst="rect">
            <a:avLst/>
          </a:prstGeom>
          <a:solidFill>
            <a:srgbClr val="0000FF">
              <a:alpha val="2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BsMuMuMay2012.jp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8747" y="1077385"/>
            <a:ext cx="8819828" cy="48826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B-decay in </a:t>
            </a:r>
            <a:r>
              <a:rPr lang="en-US" dirty="0" err="1" smtClean="0"/>
              <a:t>LHCb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DA104-E1E2-497D-AD90-D044612ED985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15" name="TextBox 14"/>
          <p:cNvSpPr txBox="1"/>
          <p:nvPr/>
        </p:nvSpPr>
        <p:spPr>
          <a:xfrm>
            <a:off x="117020" y="2814520"/>
            <a:ext cx="883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bg1"/>
                </a:solidFill>
              </a:rPr>
              <a:t>VELO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60460" y="1607905"/>
            <a:ext cx="1075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bg1"/>
                </a:solidFill>
              </a:rPr>
              <a:t>Magnet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58255" y="1376939"/>
            <a:ext cx="13057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>
                <a:solidFill>
                  <a:schemeClr val="bg1"/>
                </a:solidFill>
              </a:rPr>
              <a:t>Tracking System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09670" y="5141165"/>
            <a:ext cx="1574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err="1" smtClean="0">
                <a:solidFill>
                  <a:schemeClr val="bg1"/>
                </a:solidFill>
              </a:rPr>
              <a:t>Calorimeter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92250" y="1163105"/>
            <a:ext cx="1843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err="1" smtClean="0">
                <a:solidFill>
                  <a:schemeClr val="bg1"/>
                </a:solidFill>
              </a:rPr>
              <a:t>Muon</a:t>
            </a:r>
            <a:r>
              <a:rPr lang="de-DE" sz="2000" dirty="0" smtClean="0">
                <a:solidFill>
                  <a:schemeClr val="bg1"/>
                </a:solidFill>
              </a:rPr>
              <a:t>-System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923525" y="4120290"/>
            <a:ext cx="729695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rot="5400000" flipH="1" flipV="1">
            <a:off x="847327" y="4196492"/>
            <a:ext cx="153619" cy="121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rot="5400000" flipH="1" flipV="1">
            <a:off x="1575801" y="4196490"/>
            <a:ext cx="153619" cy="121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1038740" y="4250223"/>
            <a:ext cx="691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2 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5425" y="6155755"/>
            <a:ext cx="4454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ym typeface="Symbol"/>
              </a:rPr>
              <a:t>1 </a:t>
            </a:r>
            <a:r>
              <a:rPr lang="de-DE" sz="2000" dirty="0" err="1" smtClean="0">
                <a:sym typeface="Symbol"/>
              </a:rPr>
              <a:t>proton-proton</a:t>
            </a:r>
            <a:r>
              <a:rPr lang="de-DE" sz="2000" dirty="0" smtClean="0">
                <a:sym typeface="Symbol"/>
              </a:rPr>
              <a:t> </a:t>
            </a:r>
            <a:r>
              <a:rPr lang="de-DE" sz="2000" dirty="0" err="1" smtClean="0">
                <a:sym typeface="Symbol"/>
              </a:rPr>
              <a:t>interaction</a:t>
            </a:r>
            <a:r>
              <a:rPr lang="de-DE" sz="2000" dirty="0" smtClean="0">
                <a:sym typeface="Symbol"/>
              </a:rPr>
              <a:t> </a:t>
            </a:r>
            <a:endParaRPr lang="en-US" sz="2000" dirty="0" smtClean="0"/>
          </a:p>
        </p:txBody>
      </p:sp>
      <p:sp>
        <p:nvSpPr>
          <p:cNvPr id="22" name="Rectangle 21"/>
          <p:cNvSpPr/>
          <p:nvPr/>
        </p:nvSpPr>
        <p:spPr bwMode="auto">
          <a:xfrm>
            <a:off x="3035800" y="5426060"/>
            <a:ext cx="3917310" cy="537670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55425" y="4043480"/>
            <a:ext cx="5453510" cy="2726755"/>
            <a:chOff x="1499600" y="1969610"/>
            <a:chExt cx="6298420" cy="3533260"/>
          </a:xfrm>
        </p:grpSpPr>
        <p:sp>
          <p:nvSpPr>
            <p:cNvPr id="26" name="Rectangular Callout 25"/>
            <p:cNvSpPr/>
            <p:nvPr/>
          </p:nvSpPr>
          <p:spPr bwMode="auto">
            <a:xfrm>
              <a:off x="1499600" y="1969610"/>
              <a:ext cx="6298420" cy="3533260"/>
            </a:xfrm>
            <a:prstGeom prst="wedgeRectCallout">
              <a:avLst>
                <a:gd name="adj1" fmla="val -45905"/>
                <a:gd name="adj2" fmla="val -70550"/>
              </a:avLst>
            </a:prstGeom>
            <a:solidFill>
              <a:schemeClr val="bg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27" name="Group 8"/>
            <p:cNvGrpSpPr/>
            <p:nvPr/>
          </p:nvGrpSpPr>
          <p:grpSpPr>
            <a:xfrm>
              <a:off x="1576410" y="2019375"/>
              <a:ext cx="6167572" cy="3414392"/>
              <a:chOff x="1576410" y="2019375"/>
              <a:chExt cx="6167572" cy="3414392"/>
            </a:xfrm>
          </p:grpSpPr>
          <p:pic>
            <p:nvPicPr>
              <p:cNvPr id="31" name="Picture 30" descr="BsMuMuMay2012zoomzx_force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576410" y="2019375"/>
                <a:ext cx="6167572" cy="3414392"/>
              </a:xfrm>
              <a:prstGeom prst="rect">
                <a:avLst/>
              </a:prstGeom>
            </p:spPr>
          </p:pic>
          <p:sp>
            <p:nvSpPr>
              <p:cNvPr id="32" name="Rectangle 3"/>
              <p:cNvSpPr/>
              <p:nvPr/>
            </p:nvSpPr>
            <p:spPr bwMode="auto">
              <a:xfrm>
                <a:off x="2613345" y="2046420"/>
                <a:ext cx="1420985" cy="422455"/>
              </a:xfrm>
              <a:prstGeom prst="rect">
                <a:avLst/>
              </a:prstGeom>
              <a:solidFill>
                <a:schemeClr val="tx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3584288" y="4250223"/>
                <a:ext cx="1179736" cy="478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14 mm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34" name="Straight Arrow Connector 33"/>
              <p:cNvCxnSpPr/>
              <p:nvPr/>
            </p:nvCxnSpPr>
            <p:spPr bwMode="auto">
              <a:xfrm flipH="1" flipV="1">
                <a:off x="2920585" y="4120290"/>
                <a:ext cx="2649946" cy="115215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bg1"/>
                </a:solidFill>
                <a:prstDash val="solid"/>
                <a:round/>
                <a:headEnd type="arrow" w="med" len="med"/>
                <a:tailEnd type="arrow"/>
              </a:ln>
              <a:effectLst/>
            </p:spPr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7" name="Rectangle 74"/>
          <p:cNvSpPr>
            <a:spLocks noChangeArrowheads="1"/>
          </p:cNvSpPr>
          <p:nvPr/>
        </p:nvSpPr>
        <p:spPr bwMode="auto">
          <a:xfrm>
            <a:off x="152400" y="855865"/>
            <a:ext cx="2781300" cy="3675856"/>
          </a:xfrm>
          <a:prstGeom prst="rect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112" name="Rectangular Callout 111"/>
          <p:cNvSpPr/>
          <p:nvPr/>
        </p:nvSpPr>
        <p:spPr bwMode="auto">
          <a:xfrm rot="10800000">
            <a:off x="155424" y="4773174"/>
            <a:ext cx="4378171" cy="537670"/>
          </a:xfrm>
          <a:prstGeom prst="wedgeRectCallout">
            <a:avLst>
              <a:gd name="adj1" fmla="val 13783"/>
              <a:gd name="adj2" fmla="val 175717"/>
            </a:avLst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Some </a:t>
            </a:r>
            <a:r>
              <a:rPr lang="en-US" sz="3200" dirty="0" err="1" smtClean="0"/>
              <a:t>LHCb</a:t>
            </a:r>
            <a:r>
              <a:rPr lang="en-US" sz="3200" dirty="0" smtClean="0"/>
              <a:t> key measurements</a:t>
            </a:r>
          </a:p>
        </p:txBody>
      </p:sp>
      <p:sp>
        <p:nvSpPr>
          <p:cNvPr id="4404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92925" y="6567645"/>
            <a:ext cx="2133600" cy="279400"/>
          </a:xfrm>
          <a:noFill/>
        </p:spPr>
        <p:txBody>
          <a:bodyPr/>
          <a:lstStyle/>
          <a:p>
            <a:fld id="{89EF4FFE-A2D4-48C1-8354-78E42C7FE2C1}" type="slidenum">
              <a:rPr lang="de-DE" smtClean="0">
                <a:latin typeface="Arial" pitchFamily="34" charset="0"/>
              </a:rPr>
              <a:pPr/>
              <a:t>9</a:t>
            </a:fld>
            <a:endParaRPr lang="de-DE" dirty="0" smtClean="0">
              <a:latin typeface="Arial" pitchFamily="34" charset="0"/>
            </a:endParaRPr>
          </a:p>
        </p:txBody>
      </p:sp>
      <p:sp>
        <p:nvSpPr>
          <p:cNvPr id="44048" name="Rectangle 76"/>
          <p:cNvSpPr>
            <a:spLocks noChangeArrowheads="1"/>
          </p:cNvSpPr>
          <p:nvPr/>
        </p:nvSpPr>
        <p:spPr bwMode="auto">
          <a:xfrm>
            <a:off x="3162300" y="855865"/>
            <a:ext cx="2781300" cy="3675856"/>
          </a:xfrm>
          <a:prstGeom prst="rect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44049" name="Rectangle 77"/>
          <p:cNvSpPr>
            <a:spLocks noChangeArrowheads="1"/>
          </p:cNvSpPr>
          <p:nvPr/>
        </p:nvSpPr>
        <p:spPr bwMode="auto">
          <a:xfrm>
            <a:off x="6134100" y="855865"/>
            <a:ext cx="2781300" cy="3637756"/>
          </a:xfrm>
          <a:prstGeom prst="rect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44050" name="TextBox 79"/>
          <p:cNvSpPr txBox="1">
            <a:spLocks noChangeArrowheads="1"/>
          </p:cNvSpPr>
          <p:nvPr/>
        </p:nvSpPr>
        <p:spPr bwMode="auto">
          <a:xfrm>
            <a:off x="309045" y="985754"/>
            <a:ext cx="260196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Meson - Mixing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4054" name="TextBox 85"/>
          <p:cNvSpPr txBox="1">
            <a:spLocks noChangeArrowheads="1"/>
          </p:cNvSpPr>
          <p:nvPr/>
        </p:nvSpPr>
        <p:spPr bwMode="auto">
          <a:xfrm>
            <a:off x="6168870" y="993425"/>
            <a:ext cx="27813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 dirty="0" smtClean="0"/>
              <a:t>Rare </a:t>
            </a:r>
            <a:r>
              <a:rPr lang="de-DE" sz="2000" dirty="0" err="1" smtClean="0"/>
              <a:t>decays</a:t>
            </a:r>
            <a:endParaRPr lang="en-US" sz="2000" dirty="0"/>
          </a:p>
        </p:txBody>
      </p:sp>
      <p:sp>
        <p:nvSpPr>
          <p:cNvPr id="44055" name="TextBox 86"/>
          <p:cNvSpPr txBox="1">
            <a:spLocks noChangeArrowheads="1"/>
          </p:cNvSpPr>
          <p:nvPr/>
        </p:nvSpPr>
        <p:spPr bwMode="auto">
          <a:xfrm>
            <a:off x="6444208" y="4043480"/>
            <a:ext cx="2552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>
                <a:sym typeface="Symbol" pitchFamily="18" charset="2"/>
              </a:rPr>
              <a:t>rates</a:t>
            </a:r>
            <a:endParaRPr lang="en-US" dirty="0">
              <a:sym typeface="Symbol" pitchFamily="18" charset="2"/>
            </a:endParaRPr>
          </a:p>
        </p:txBody>
      </p:sp>
      <p:grpSp>
        <p:nvGrpSpPr>
          <p:cNvPr id="2" name="Group 71"/>
          <p:cNvGrpSpPr/>
          <p:nvPr/>
        </p:nvGrpSpPr>
        <p:grpSpPr>
          <a:xfrm>
            <a:off x="578473" y="2294487"/>
            <a:ext cx="1865985" cy="800100"/>
            <a:chOff x="5067300" y="4381500"/>
            <a:chExt cx="2438400" cy="952500"/>
          </a:xfrm>
        </p:grpSpPr>
        <p:sp>
          <p:nvSpPr>
            <p:cNvPr id="73" name="Line 6"/>
            <p:cNvSpPr>
              <a:spLocks noChangeShapeType="1"/>
            </p:cNvSpPr>
            <p:nvPr/>
          </p:nvSpPr>
          <p:spPr bwMode="auto">
            <a:xfrm>
              <a:off x="5143500" y="4457700"/>
              <a:ext cx="2247900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7"/>
            <p:cNvSpPr>
              <a:spLocks noChangeShapeType="1"/>
            </p:cNvSpPr>
            <p:nvPr/>
          </p:nvSpPr>
          <p:spPr bwMode="auto">
            <a:xfrm>
              <a:off x="5143500" y="5257800"/>
              <a:ext cx="2286000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8"/>
            <p:cNvSpPr>
              <a:spLocks noChangeShapeType="1"/>
            </p:cNvSpPr>
            <p:nvPr/>
          </p:nvSpPr>
          <p:spPr bwMode="auto">
            <a:xfrm>
              <a:off x="5865064" y="4528207"/>
              <a:ext cx="2335" cy="72959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Oval 19"/>
            <p:cNvSpPr>
              <a:spLocks noChangeArrowheads="1"/>
            </p:cNvSpPr>
            <p:nvPr/>
          </p:nvSpPr>
          <p:spPr bwMode="auto">
            <a:xfrm>
              <a:off x="5791200" y="4419600"/>
              <a:ext cx="140349" cy="11135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Oval 20"/>
            <p:cNvSpPr>
              <a:spLocks noChangeArrowheads="1"/>
            </p:cNvSpPr>
            <p:nvPr/>
          </p:nvSpPr>
          <p:spPr bwMode="auto">
            <a:xfrm>
              <a:off x="5791200" y="5219700"/>
              <a:ext cx="140349" cy="11135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Oval 21"/>
            <p:cNvSpPr>
              <a:spLocks noChangeArrowheads="1"/>
            </p:cNvSpPr>
            <p:nvPr/>
          </p:nvSpPr>
          <p:spPr bwMode="auto">
            <a:xfrm>
              <a:off x="6641451" y="5219700"/>
              <a:ext cx="140349" cy="11135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Oval 22"/>
            <p:cNvSpPr>
              <a:spLocks noChangeArrowheads="1"/>
            </p:cNvSpPr>
            <p:nvPr/>
          </p:nvSpPr>
          <p:spPr bwMode="auto">
            <a:xfrm>
              <a:off x="6641451" y="4419600"/>
              <a:ext cx="140349" cy="11135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Rounded Rectangle 81"/>
            <p:cNvSpPr/>
            <p:nvPr/>
          </p:nvSpPr>
          <p:spPr bwMode="auto">
            <a:xfrm>
              <a:off x="5067300" y="4381500"/>
              <a:ext cx="190500" cy="952500"/>
            </a:xfrm>
            <a:prstGeom prst="roundRect">
              <a:avLst/>
            </a:prstGeom>
            <a:solidFill>
              <a:srgbClr val="969696"/>
            </a:soli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3" name="Line 8"/>
            <p:cNvSpPr>
              <a:spLocks noChangeShapeType="1"/>
            </p:cNvSpPr>
            <p:nvPr/>
          </p:nvSpPr>
          <p:spPr bwMode="auto">
            <a:xfrm>
              <a:off x="6705600" y="4495801"/>
              <a:ext cx="0" cy="7620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Rounded Rectangle 83"/>
            <p:cNvSpPr/>
            <p:nvPr/>
          </p:nvSpPr>
          <p:spPr bwMode="auto">
            <a:xfrm>
              <a:off x="7315200" y="4381500"/>
              <a:ext cx="190500" cy="952500"/>
            </a:xfrm>
            <a:prstGeom prst="roundRect">
              <a:avLst/>
            </a:prstGeom>
            <a:solidFill>
              <a:srgbClr val="969696"/>
            </a:soli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3" name="Group 84"/>
          <p:cNvGrpSpPr/>
          <p:nvPr/>
        </p:nvGrpSpPr>
        <p:grpSpPr>
          <a:xfrm>
            <a:off x="6569060" y="1393535"/>
            <a:ext cx="2304300" cy="1305770"/>
            <a:chOff x="4953000" y="1600200"/>
            <a:chExt cx="3335978" cy="1981200"/>
          </a:xfrm>
        </p:grpSpPr>
        <p:sp>
          <p:nvSpPr>
            <p:cNvPr id="86" name="Text Box 79"/>
            <p:cNvSpPr txBox="1">
              <a:spLocks noChangeArrowheads="1"/>
            </p:cNvSpPr>
            <p:nvPr/>
          </p:nvSpPr>
          <p:spPr bwMode="auto">
            <a:xfrm>
              <a:off x="6269849" y="2471562"/>
              <a:ext cx="603332" cy="369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b="1"/>
            </a:p>
          </p:txBody>
        </p:sp>
        <p:sp>
          <p:nvSpPr>
            <p:cNvPr id="87" name="Line 80"/>
            <p:cNvSpPr>
              <a:spLocks noChangeShapeType="1"/>
            </p:cNvSpPr>
            <p:nvPr/>
          </p:nvSpPr>
          <p:spPr bwMode="auto">
            <a:xfrm>
              <a:off x="5650744" y="2913949"/>
              <a:ext cx="1804080" cy="0"/>
            </a:xfrm>
            <a:prstGeom prst="line">
              <a:avLst/>
            </a:prstGeom>
            <a:noFill/>
            <a:ln w="2540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Arc 81"/>
            <p:cNvSpPr>
              <a:spLocks/>
            </p:cNvSpPr>
            <p:nvPr/>
          </p:nvSpPr>
          <p:spPr bwMode="auto">
            <a:xfrm rot="5400000" flipH="1">
              <a:off x="6253221" y="2138261"/>
              <a:ext cx="565608" cy="1025270"/>
            </a:xfrm>
            <a:custGeom>
              <a:avLst/>
              <a:gdLst>
                <a:gd name="T0" fmla="*/ 2147483647 w 21747"/>
                <a:gd name="T1" fmla="*/ 0 h 43200"/>
                <a:gd name="T2" fmla="*/ 0 w 21747"/>
                <a:gd name="T3" fmla="*/ 2147483647 h 43200"/>
                <a:gd name="T4" fmla="*/ 2147483647 w 21747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21747"/>
                <a:gd name="T10" fmla="*/ 0 h 43200"/>
                <a:gd name="T11" fmla="*/ 21747 w 21747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47" h="43200" fill="none" extrusionOk="0">
                  <a:moveTo>
                    <a:pt x="146" y="0"/>
                  </a:moveTo>
                  <a:cubicBezTo>
                    <a:pt x="12076" y="0"/>
                    <a:pt x="21747" y="9670"/>
                    <a:pt x="21747" y="21600"/>
                  </a:cubicBezTo>
                  <a:cubicBezTo>
                    <a:pt x="21747" y="33529"/>
                    <a:pt x="12076" y="43200"/>
                    <a:pt x="147" y="43200"/>
                  </a:cubicBezTo>
                  <a:cubicBezTo>
                    <a:pt x="97" y="43200"/>
                    <a:pt x="48" y="43199"/>
                    <a:pt x="-1" y="43199"/>
                  </a:cubicBezTo>
                </a:path>
                <a:path w="21747" h="43200" stroke="0" extrusionOk="0">
                  <a:moveTo>
                    <a:pt x="146" y="0"/>
                  </a:moveTo>
                  <a:cubicBezTo>
                    <a:pt x="12076" y="0"/>
                    <a:pt x="21747" y="9670"/>
                    <a:pt x="21747" y="21600"/>
                  </a:cubicBezTo>
                  <a:cubicBezTo>
                    <a:pt x="21747" y="33529"/>
                    <a:pt x="12076" y="43200"/>
                    <a:pt x="147" y="43200"/>
                  </a:cubicBezTo>
                  <a:cubicBezTo>
                    <a:pt x="97" y="43200"/>
                    <a:pt x="48" y="43199"/>
                    <a:pt x="-1" y="43199"/>
                  </a:cubicBezTo>
                  <a:lnTo>
                    <a:pt x="147" y="2160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Line 83"/>
            <p:cNvSpPr>
              <a:spLocks noChangeShapeType="1"/>
            </p:cNvSpPr>
            <p:nvPr/>
          </p:nvSpPr>
          <p:spPr bwMode="auto">
            <a:xfrm>
              <a:off x="5650744" y="3543300"/>
              <a:ext cx="1804080" cy="0"/>
            </a:xfrm>
            <a:prstGeom prst="line">
              <a:avLst/>
            </a:prstGeom>
            <a:noFill/>
            <a:ln w="2540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Oval 91"/>
            <p:cNvSpPr>
              <a:spLocks noChangeArrowheads="1"/>
            </p:cNvSpPr>
            <p:nvPr/>
          </p:nvSpPr>
          <p:spPr bwMode="auto">
            <a:xfrm>
              <a:off x="5970155" y="2821027"/>
              <a:ext cx="141960" cy="14140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Oval 92"/>
            <p:cNvSpPr>
              <a:spLocks noChangeArrowheads="1"/>
            </p:cNvSpPr>
            <p:nvPr/>
          </p:nvSpPr>
          <p:spPr bwMode="auto">
            <a:xfrm>
              <a:off x="6955991" y="2821027"/>
              <a:ext cx="139989" cy="14140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92" name="Object 4"/>
            <p:cNvGraphicFramePr>
              <a:graphicFrameLocks noChangeAspect="1"/>
            </p:cNvGraphicFramePr>
            <p:nvPr/>
          </p:nvGraphicFramePr>
          <p:xfrm>
            <a:off x="4953000" y="3012930"/>
            <a:ext cx="429824" cy="442386"/>
          </p:xfrm>
          <a:graphic>
            <a:graphicData uri="http://schemas.openxmlformats.org/presentationml/2006/ole">
              <p:oleObj spid="_x0000_s185346" name="Formel" r:id="rId3" imgW="190440" imgH="190440" progId="Equation.3">
                <p:embed/>
              </p:oleObj>
            </a:graphicData>
          </a:graphic>
        </p:graphicFrame>
        <p:graphicFrame>
          <p:nvGraphicFramePr>
            <p:cNvPr id="93" name="Object 5"/>
            <p:cNvGraphicFramePr>
              <a:graphicFrameLocks noChangeAspect="1"/>
            </p:cNvGraphicFramePr>
            <p:nvPr/>
          </p:nvGraphicFramePr>
          <p:xfrm>
            <a:off x="7772400" y="3008890"/>
            <a:ext cx="516578" cy="442386"/>
          </p:xfrm>
          <a:graphic>
            <a:graphicData uri="http://schemas.openxmlformats.org/presentationml/2006/ole">
              <p:oleObj spid="_x0000_s185347" name="Formel" r:id="rId4" imgW="228600" imgH="190440" progId="Equation.3">
                <p:embed/>
              </p:oleObj>
            </a:graphicData>
          </a:graphic>
        </p:graphicFrame>
        <p:sp>
          <p:nvSpPr>
            <p:cNvPr id="94" name="Freeform 26"/>
            <p:cNvSpPr>
              <a:spLocks/>
            </p:cNvSpPr>
            <p:nvPr/>
          </p:nvSpPr>
          <p:spPr bwMode="auto">
            <a:xfrm rot="20687053">
              <a:off x="6477147" y="2138842"/>
              <a:ext cx="927653" cy="125029"/>
            </a:xfrm>
            <a:custGeom>
              <a:avLst/>
              <a:gdLst>
                <a:gd name="T0" fmla="*/ 0 w 8284684"/>
                <a:gd name="T1" fmla="*/ 193500 h 940106"/>
                <a:gd name="T2" fmla="*/ 168866 w 8284684"/>
                <a:gd name="T3" fmla="*/ 2714 h 940106"/>
                <a:gd name="T4" fmla="*/ 339766 w 8284684"/>
                <a:gd name="T5" fmla="*/ 195827 h 940106"/>
                <a:gd name="T6" fmla="*/ 512702 w 8284684"/>
                <a:gd name="T7" fmla="*/ 2714 h 940106"/>
                <a:gd name="T8" fmla="*/ 679533 w 8284684"/>
                <a:gd name="T9" fmla="*/ 198153 h 940106"/>
                <a:gd name="T10" fmla="*/ 850434 w 8284684"/>
                <a:gd name="T11" fmla="*/ 2714 h 940106"/>
                <a:gd name="T12" fmla="*/ 1019300 w 8284684"/>
                <a:gd name="T13" fmla="*/ 198153 h 940106"/>
                <a:gd name="T14" fmla="*/ 1192235 w 8284684"/>
                <a:gd name="T15" fmla="*/ 388 h 940106"/>
                <a:gd name="T16" fmla="*/ 1363135 w 8284684"/>
                <a:gd name="T17" fmla="*/ 195827 h 940106"/>
                <a:gd name="T18" fmla="*/ 1529967 w 8284684"/>
                <a:gd name="T19" fmla="*/ 388 h 940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284684" h="940106">
                  <a:moveTo>
                    <a:pt x="0" y="916236"/>
                  </a:moveTo>
                  <a:cubicBezTo>
                    <a:pt x="303882" y="463626"/>
                    <a:pt x="607764" y="11017"/>
                    <a:pt x="914400" y="12853"/>
                  </a:cubicBezTo>
                  <a:cubicBezTo>
                    <a:pt x="1221036" y="14689"/>
                    <a:pt x="1529508" y="927253"/>
                    <a:pt x="1839816" y="927253"/>
                  </a:cubicBezTo>
                  <a:cubicBezTo>
                    <a:pt x="2150124" y="927253"/>
                    <a:pt x="2469614" y="11017"/>
                    <a:pt x="2776250" y="12853"/>
                  </a:cubicBezTo>
                  <a:cubicBezTo>
                    <a:pt x="3082886" y="14689"/>
                    <a:pt x="3374833" y="938270"/>
                    <a:pt x="3679633" y="938270"/>
                  </a:cubicBezTo>
                  <a:cubicBezTo>
                    <a:pt x="3984433" y="938270"/>
                    <a:pt x="4298414" y="12853"/>
                    <a:pt x="4605050" y="12853"/>
                  </a:cubicBezTo>
                  <a:cubicBezTo>
                    <a:pt x="4911686" y="12853"/>
                    <a:pt x="5210978" y="940106"/>
                    <a:pt x="5519450" y="938270"/>
                  </a:cubicBezTo>
                  <a:cubicBezTo>
                    <a:pt x="5827922" y="936434"/>
                    <a:pt x="6145576" y="3672"/>
                    <a:pt x="6455884" y="1836"/>
                  </a:cubicBezTo>
                  <a:cubicBezTo>
                    <a:pt x="6766192" y="0"/>
                    <a:pt x="7076501" y="927253"/>
                    <a:pt x="7381301" y="927253"/>
                  </a:cubicBezTo>
                  <a:cubicBezTo>
                    <a:pt x="7686101" y="927253"/>
                    <a:pt x="7985392" y="464544"/>
                    <a:pt x="8284684" y="1836"/>
                  </a:cubicBez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Rounded Rectangle 94"/>
            <p:cNvSpPr/>
            <p:nvPr/>
          </p:nvSpPr>
          <p:spPr bwMode="auto">
            <a:xfrm>
              <a:off x="5448300" y="2895600"/>
              <a:ext cx="190500" cy="685800"/>
            </a:xfrm>
            <a:prstGeom prst="roundRect">
              <a:avLst/>
            </a:prstGeom>
            <a:solidFill>
              <a:srgbClr val="969696"/>
            </a:soli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6" name="Rounded Rectangle 95"/>
            <p:cNvSpPr/>
            <p:nvPr/>
          </p:nvSpPr>
          <p:spPr bwMode="auto">
            <a:xfrm>
              <a:off x="7450778" y="2895600"/>
              <a:ext cx="190500" cy="685800"/>
            </a:xfrm>
            <a:prstGeom prst="roundRect">
              <a:avLst/>
            </a:prstGeom>
            <a:solidFill>
              <a:srgbClr val="969696"/>
            </a:soli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01" name="Straight Connector 100"/>
            <p:cNvCxnSpPr/>
            <p:nvPr/>
          </p:nvCxnSpPr>
          <p:spPr bwMode="auto">
            <a:xfrm flipV="1">
              <a:off x="7353300" y="1752600"/>
              <a:ext cx="495300" cy="3048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" name="Straight Connector 101"/>
            <p:cNvCxnSpPr/>
            <p:nvPr/>
          </p:nvCxnSpPr>
          <p:spPr bwMode="auto">
            <a:xfrm>
              <a:off x="7391400" y="2019300"/>
              <a:ext cx="495300" cy="762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aphicFrame>
          <p:nvGraphicFramePr>
            <p:cNvPr id="103" name="Object 25"/>
            <p:cNvGraphicFramePr>
              <a:graphicFrameLocks noChangeAspect="1"/>
            </p:cNvGraphicFramePr>
            <p:nvPr/>
          </p:nvGraphicFramePr>
          <p:xfrm>
            <a:off x="7810500" y="1600200"/>
            <a:ext cx="259935" cy="331787"/>
          </p:xfrm>
          <a:graphic>
            <a:graphicData uri="http://schemas.openxmlformats.org/presentationml/2006/ole">
              <p:oleObj spid="_x0000_s185348" name="Equation" r:id="rId5" imgW="152280" imgH="164880" progId="Equation.3">
                <p:embed/>
              </p:oleObj>
            </a:graphicData>
          </a:graphic>
        </p:graphicFrame>
        <p:graphicFrame>
          <p:nvGraphicFramePr>
            <p:cNvPr id="104" name="Object 26"/>
            <p:cNvGraphicFramePr>
              <a:graphicFrameLocks noChangeAspect="1"/>
            </p:cNvGraphicFramePr>
            <p:nvPr/>
          </p:nvGraphicFramePr>
          <p:xfrm>
            <a:off x="7848600" y="1954213"/>
            <a:ext cx="260350" cy="331787"/>
          </p:xfrm>
          <a:graphic>
            <a:graphicData uri="http://schemas.openxmlformats.org/presentationml/2006/ole">
              <p:oleObj spid="_x0000_s185349" name="Equation" r:id="rId6" imgW="152280" imgH="164880" progId="Equation.3">
                <p:embed/>
              </p:oleObj>
            </a:graphicData>
          </a:graphic>
        </p:graphicFrame>
      </p:grpSp>
      <p:grpSp>
        <p:nvGrpSpPr>
          <p:cNvPr id="4" name="Group 134"/>
          <p:cNvGrpSpPr/>
          <p:nvPr/>
        </p:nvGrpSpPr>
        <p:grpSpPr>
          <a:xfrm>
            <a:off x="6261820" y="3275380"/>
            <a:ext cx="2496325" cy="729695"/>
            <a:chOff x="4457700" y="1143000"/>
            <a:chExt cx="2743200" cy="823915"/>
          </a:xfrm>
        </p:grpSpPr>
        <p:sp>
          <p:nvSpPr>
            <p:cNvPr id="136" name="Line 179"/>
            <p:cNvSpPr>
              <a:spLocks noChangeShapeType="1"/>
            </p:cNvSpPr>
            <p:nvPr/>
          </p:nvSpPr>
          <p:spPr bwMode="auto">
            <a:xfrm>
              <a:off x="5047285" y="1299005"/>
              <a:ext cx="621433" cy="0"/>
            </a:xfrm>
            <a:prstGeom prst="line">
              <a:avLst/>
            </a:prstGeom>
            <a:noFill/>
            <a:ln w="2540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Line 180"/>
            <p:cNvSpPr>
              <a:spLocks noChangeShapeType="1"/>
            </p:cNvSpPr>
            <p:nvPr/>
          </p:nvSpPr>
          <p:spPr bwMode="auto">
            <a:xfrm rot="16200000">
              <a:off x="5971730" y="978917"/>
              <a:ext cx="0" cy="63855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Line 205"/>
            <p:cNvSpPr>
              <a:spLocks noChangeShapeType="1"/>
            </p:cNvSpPr>
            <p:nvPr/>
          </p:nvSpPr>
          <p:spPr bwMode="auto">
            <a:xfrm>
              <a:off x="5047285" y="1888910"/>
              <a:ext cx="621433" cy="0"/>
            </a:xfrm>
            <a:prstGeom prst="line">
              <a:avLst/>
            </a:prstGeom>
            <a:noFill/>
            <a:ln w="2540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Line 206"/>
            <p:cNvSpPr>
              <a:spLocks noChangeShapeType="1"/>
            </p:cNvSpPr>
            <p:nvPr/>
          </p:nvSpPr>
          <p:spPr bwMode="auto">
            <a:xfrm rot="5400000">
              <a:off x="5372909" y="1594770"/>
              <a:ext cx="589903" cy="0"/>
            </a:xfrm>
            <a:prstGeom prst="line">
              <a:avLst/>
            </a:prstGeom>
            <a:noFill/>
            <a:ln w="2540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Line 207"/>
            <p:cNvSpPr>
              <a:spLocks noChangeShapeType="1"/>
            </p:cNvSpPr>
            <p:nvPr/>
          </p:nvSpPr>
          <p:spPr bwMode="auto">
            <a:xfrm rot="16200000">
              <a:off x="5988850" y="1568820"/>
              <a:ext cx="0" cy="63855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Line 208"/>
            <p:cNvSpPr>
              <a:spLocks noChangeShapeType="1"/>
            </p:cNvSpPr>
            <p:nvPr/>
          </p:nvSpPr>
          <p:spPr bwMode="auto">
            <a:xfrm>
              <a:off x="6290150" y="1299005"/>
              <a:ext cx="0" cy="589903"/>
            </a:xfrm>
            <a:prstGeom prst="line">
              <a:avLst/>
            </a:prstGeom>
            <a:noFill/>
            <a:ln w="222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Line 209"/>
            <p:cNvSpPr>
              <a:spLocks noChangeShapeType="1"/>
            </p:cNvSpPr>
            <p:nvPr/>
          </p:nvSpPr>
          <p:spPr bwMode="auto">
            <a:xfrm rot="16200000">
              <a:off x="6563763" y="908431"/>
              <a:ext cx="117006" cy="662520"/>
            </a:xfrm>
            <a:prstGeom prst="line">
              <a:avLst/>
            </a:prstGeom>
            <a:noFill/>
            <a:ln w="222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Line 210"/>
            <p:cNvSpPr>
              <a:spLocks noChangeShapeType="1"/>
            </p:cNvSpPr>
            <p:nvPr/>
          </p:nvSpPr>
          <p:spPr bwMode="auto">
            <a:xfrm rot="5400000" flipV="1">
              <a:off x="6603807" y="1575295"/>
              <a:ext cx="78003" cy="703606"/>
            </a:xfrm>
            <a:prstGeom prst="line">
              <a:avLst/>
            </a:prstGeom>
            <a:noFill/>
            <a:ln w="222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44" name="Object 7"/>
            <p:cNvGraphicFramePr>
              <a:graphicFrameLocks noChangeAspect="1"/>
            </p:cNvGraphicFramePr>
            <p:nvPr/>
          </p:nvGraphicFramePr>
          <p:xfrm>
            <a:off x="4457700" y="1333500"/>
            <a:ext cx="533400" cy="434773"/>
          </p:xfrm>
          <a:graphic>
            <a:graphicData uri="http://schemas.openxmlformats.org/presentationml/2006/ole">
              <p:oleObj spid="_x0000_s185350" name="Equation" r:id="rId7" imgW="266400" imgH="228600" progId="Equation.3">
                <p:embed/>
              </p:oleObj>
            </a:graphicData>
          </a:graphic>
        </p:graphicFrame>
        <p:graphicFrame>
          <p:nvGraphicFramePr>
            <p:cNvPr id="145" name="Object 8"/>
            <p:cNvGraphicFramePr>
              <a:graphicFrameLocks noChangeAspect="1"/>
            </p:cNvGraphicFramePr>
            <p:nvPr/>
          </p:nvGraphicFramePr>
          <p:xfrm>
            <a:off x="6834545" y="1143000"/>
            <a:ext cx="366355" cy="391644"/>
          </p:xfrm>
          <a:graphic>
            <a:graphicData uri="http://schemas.openxmlformats.org/presentationml/2006/ole">
              <p:oleObj spid="_x0000_s185351" name="Formel" r:id="rId8" imgW="203040" imgH="228600" progId="Equation.3">
                <p:embed/>
              </p:oleObj>
            </a:graphicData>
          </a:graphic>
        </p:graphicFrame>
        <p:graphicFrame>
          <p:nvGraphicFramePr>
            <p:cNvPr id="146" name="Object 9"/>
            <p:cNvGraphicFramePr>
              <a:graphicFrameLocks noChangeAspect="1"/>
            </p:cNvGraphicFramePr>
            <p:nvPr/>
          </p:nvGraphicFramePr>
          <p:xfrm>
            <a:off x="6786610" y="1575271"/>
            <a:ext cx="366355" cy="391644"/>
          </p:xfrm>
          <a:graphic>
            <a:graphicData uri="http://schemas.openxmlformats.org/presentationml/2006/ole">
              <p:oleObj spid="_x0000_s185352" name="Formel" r:id="rId9" imgW="203040" imgH="228600" progId="Equation.3">
                <p:embed/>
              </p:oleObj>
            </a:graphicData>
          </a:graphic>
        </p:graphicFrame>
        <p:sp>
          <p:nvSpPr>
            <p:cNvPr id="147" name="Oval 70"/>
            <p:cNvSpPr>
              <a:spLocks noChangeArrowheads="1"/>
            </p:cNvSpPr>
            <p:nvPr/>
          </p:nvSpPr>
          <p:spPr bwMode="auto">
            <a:xfrm>
              <a:off x="5594004" y="1828800"/>
              <a:ext cx="120996" cy="89649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48" name="Oval 71"/>
            <p:cNvSpPr>
              <a:spLocks noChangeArrowheads="1"/>
            </p:cNvSpPr>
            <p:nvPr/>
          </p:nvSpPr>
          <p:spPr bwMode="auto">
            <a:xfrm>
              <a:off x="5594007" y="1257300"/>
              <a:ext cx="120993" cy="94489"/>
            </a:xfrm>
            <a:prstGeom prst="ellipse">
              <a:avLst/>
            </a:prstGeom>
            <a:solidFill>
              <a:srgbClr val="FF0000"/>
            </a:solidFill>
            <a:ln w="25400" algn="ctr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49" name="Rounded Rectangle 148"/>
            <p:cNvSpPr/>
            <p:nvPr/>
          </p:nvSpPr>
          <p:spPr bwMode="auto">
            <a:xfrm>
              <a:off x="4953000" y="1285142"/>
              <a:ext cx="169704" cy="619858"/>
            </a:xfrm>
            <a:prstGeom prst="roundRect">
              <a:avLst/>
            </a:prstGeom>
            <a:solidFill>
              <a:srgbClr val="969696"/>
            </a:soli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106" name="TextBox 105"/>
          <p:cNvSpPr txBox="1"/>
          <p:nvPr/>
        </p:nvSpPr>
        <p:spPr>
          <a:xfrm>
            <a:off x="155425" y="3595990"/>
            <a:ext cx="2918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CPV  to get  mixing phase</a:t>
            </a:r>
            <a:endParaRPr lang="en-US" dirty="0"/>
          </a:p>
        </p:txBody>
      </p:sp>
      <p:graphicFrame>
        <p:nvGraphicFramePr>
          <p:cNvPr id="49172" name="Object 20"/>
          <p:cNvGraphicFramePr>
            <a:graphicFrameLocks noChangeAspect="1"/>
          </p:cNvGraphicFramePr>
          <p:nvPr/>
        </p:nvGraphicFramePr>
        <p:xfrm>
          <a:off x="538177" y="1670792"/>
          <a:ext cx="2036763" cy="452438"/>
        </p:xfrm>
        <a:graphic>
          <a:graphicData uri="http://schemas.openxmlformats.org/presentationml/2006/ole">
            <p:oleObj spid="_x0000_s185353" name="Formel" r:id="rId10" imgW="1143000" imgH="253800" progId="Equation.3">
              <p:embed/>
            </p:oleObj>
          </a:graphicData>
        </a:graphic>
      </p:graphicFrame>
      <p:sp>
        <p:nvSpPr>
          <p:cNvPr id="60" name="TextBox 86"/>
          <p:cNvSpPr txBox="1">
            <a:spLocks noChangeArrowheads="1"/>
          </p:cNvSpPr>
          <p:nvPr/>
        </p:nvSpPr>
        <p:spPr bwMode="auto">
          <a:xfrm>
            <a:off x="6492250" y="2776115"/>
            <a:ext cx="26499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ym typeface="Symbol" pitchFamily="18" charset="2"/>
              </a:rPr>
              <a:t>angular distribution</a:t>
            </a:r>
            <a:endParaRPr lang="en-US" dirty="0">
              <a:sym typeface="Symbol" pitchFamily="18" charset="2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419850" y="971080"/>
            <a:ext cx="2265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CKM Metrology: </a:t>
            </a:r>
            <a:r>
              <a:rPr lang="en-US" sz="2000" dirty="0" smtClean="0">
                <a:sym typeface="Symbol"/>
              </a:rPr>
              <a:t></a:t>
            </a:r>
            <a:endParaRPr lang="en-US" sz="2000" dirty="0" smtClean="0"/>
          </a:p>
        </p:txBody>
      </p:sp>
      <p:cxnSp>
        <p:nvCxnSpPr>
          <p:cNvPr id="64" name="Straight Connector 63"/>
          <p:cNvCxnSpPr/>
          <p:nvPr/>
        </p:nvCxnSpPr>
        <p:spPr bwMode="auto">
          <a:xfrm>
            <a:off x="155425" y="1393535"/>
            <a:ext cx="2803565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/>
          <p:cNvCxnSpPr/>
          <p:nvPr/>
        </p:nvCxnSpPr>
        <p:spPr bwMode="auto">
          <a:xfrm>
            <a:off x="3151015" y="1393535"/>
            <a:ext cx="2803565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66" name="Picture 65" descr="rhoeta_small_angles.gif"/>
          <p:cNvPicPr>
            <a:picLocks noChangeAspect="1"/>
          </p:cNvPicPr>
          <p:nvPr/>
        </p:nvPicPr>
        <p:blipFill>
          <a:blip r:embed="rId11" cstate="print"/>
          <a:srcRect l="24360" t="14406"/>
          <a:stretch>
            <a:fillRect/>
          </a:stretch>
        </p:blipFill>
        <p:spPr>
          <a:xfrm>
            <a:off x="3343041" y="1922417"/>
            <a:ext cx="2457920" cy="1621798"/>
          </a:xfrm>
          <a:prstGeom prst="rect">
            <a:avLst/>
          </a:prstGeom>
        </p:spPr>
      </p:pic>
      <p:cxnSp>
        <p:nvCxnSpPr>
          <p:cNvPr id="67" name="Straight Connector 66"/>
          <p:cNvCxnSpPr/>
          <p:nvPr/>
        </p:nvCxnSpPr>
        <p:spPr bwMode="auto">
          <a:xfrm>
            <a:off x="6146605" y="1393535"/>
            <a:ext cx="2726755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1" name="TextBox 60"/>
          <p:cNvSpPr txBox="1"/>
          <p:nvPr/>
        </p:nvSpPr>
        <p:spPr>
          <a:xfrm>
            <a:off x="3343040" y="3851455"/>
            <a:ext cx="2304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&amp; direct CPV </a:t>
            </a:r>
            <a:endParaRPr lang="en-US" dirty="0"/>
          </a:p>
        </p:txBody>
      </p:sp>
      <p:sp>
        <p:nvSpPr>
          <p:cNvPr id="63" name="Rectangle 74"/>
          <p:cNvSpPr>
            <a:spLocks noChangeArrowheads="1"/>
          </p:cNvSpPr>
          <p:nvPr/>
        </p:nvSpPr>
        <p:spPr bwMode="auto">
          <a:xfrm>
            <a:off x="155425" y="5310845"/>
            <a:ext cx="4378170" cy="1459390"/>
          </a:xfrm>
          <a:prstGeom prst="rect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cxnSp>
        <p:nvCxnSpPr>
          <p:cNvPr id="68" name="Straight Connector 67"/>
          <p:cNvCxnSpPr/>
          <p:nvPr/>
        </p:nvCxnSpPr>
        <p:spPr bwMode="auto">
          <a:xfrm flipV="1">
            <a:off x="155425" y="5310845"/>
            <a:ext cx="4378170" cy="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2" name="TextBox 79"/>
          <p:cNvSpPr txBox="1">
            <a:spLocks noChangeArrowheads="1"/>
          </p:cNvSpPr>
          <p:nvPr/>
        </p:nvSpPr>
        <p:spPr bwMode="auto">
          <a:xfrm>
            <a:off x="347450" y="4833925"/>
            <a:ext cx="38789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D</a:t>
            </a:r>
            <a:r>
              <a:rPr lang="en-US" sz="2000" baseline="30000" dirty="0" smtClean="0"/>
              <a:t>0</a:t>
            </a:r>
            <a:r>
              <a:rPr lang="en-US" sz="2000" dirty="0" smtClean="0"/>
              <a:t> – Mesons</a:t>
            </a:r>
            <a:endParaRPr lang="en-US" sz="2000" dirty="0">
              <a:solidFill>
                <a:srgbClr val="FF0000"/>
              </a:solidFill>
            </a:endParaRPr>
          </a:p>
        </p:txBody>
      </p:sp>
      <p:grpSp>
        <p:nvGrpSpPr>
          <p:cNvPr id="80" name="Group 71"/>
          <p:cNvGrpSpPr/>
          <p:nvPr/>
        </p:nvGrpSpPr>
        <p:grpSpPr>
          <a:xfrm>
            <a:off x="577880" y="5586085"/>
            <a:ext cx="1865985" cy="800100"/>
            <a:chOff x="5067300" y="4381500"/>
            <a:chExt cx="2438400" cy="952500"/>
          </a:xfrm>
        </p:grpSpPr>
        <p:sp>
          <p:nvSpPr>
            <p:cNvPr id="81" name="Line 6"/>
            <p:cNvSpPr>
              <a:spLocks noChangeShapeType="1"/>
            </p:cNvSpPr>
            <p:nvPr/>
          </p:nvSpPr>
          <p:spPr bwMode="auto">
            <a:xfrm>
              <a:off x="5143500" y="4457700"/>
              <a:ext cx="2247900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Line 7"/>
            <p:cNvSpPr>
              <a:spLocks noChangeShapeType="1"/>
            </p:cNvSpPr>
            <p:nvPr/>
          </p:nvSpPr>
          <p:spPr bwMode="auto">
            <a:xfrm>
              <a:off x="5143500" y="5257800"/>
              <a:ext cx="2286000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Line 8"/>
            <p:cNvSpPr>
              <a:spLocks noChangeShapeType="1"/>
            </p:cNvSpPr>
            <p:nvPr/>
          </p:nvSpPr>
          <p:spPr bwMode="auto">
            <a:xfrm>
              <a:off x="5865064" y="4528207"/>
              <a:ext cx="2335" cy="72959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Oval 19"/>
            <p:cNvSpPr>
              <a:spLocks noChangeArrowheads="1"/>
            </p:cNvSpPr>
            <p:nvPr/>
          </p:nvSpPr>
          <p:spPr bwMode="auto">
            <a:xfrm>
              <a:off x="5791200" y="4419600"/>
              <a:ext cx="140349" cy="11135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Oval 20"/>
            <p:cNvSpPr>
              <a:spLocks noChangeArrowheads="1"/>
            </p:cNvSpPr>
            <p:nvPr/>
          </p:nvSpPr>
          <p:spPr bwMode="auto">
            <a:xfrm>
              <a:off x="5791200" y="5219700"/>
              <a:ext cx="140349" cy="11135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Oval 21"/>
            <p:cNvSpPr>
              <a:spLocks noChangeArrowheads="1"/>
            </p:cNvSpPr>
            <p:nvPr/>
          </p:nvSpPr>
          <p:spPr bwMode="auto">
            <a:xfrm>
              <a:off x="6641451" y="5219700"/>
              <a:ext cx="140349" cy="11135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Oval 22"/>
            <p:cNvSpPr>
              <a:spLocks noChangeArrowheads="1"/>
            </p:cNvSpPr>
            <p:nvPr/>
          </p:nvSpPr>
          <p:spPr bwMode="auto">
            <a:xfrm>
              <a:off x="6641451" y="4419600"/>
              <a:ext cx="140349" cy="11135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Rounded Rectangle 106"/>
            <p:cNvSpPr/>
            <p:nvPr/>
          </p:nvSpPr>
          <p:spPr bwMode="auto">
            <a:xfrm>
              <a:off x="5067300" y="4381500"/>
              <a:ext cx="190500" cy="952500"/>
            </a:xfrm>
            <a:prstGeom prst="roundRect">
              <a:avLst/>
            </a:prstGeom>
            <a:solidFill>
              <a:srgbClr val="969696"/>
            </a:soli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9" name="Line 8"/>
            <p:cNvSpPr>
              <a:spLocks noChangeShapeType="1"/>
            </p:cNvSpPr>
            <p:nvPr/>
          </p:nvSpPr>
          <p:spPr bwMode="auto">
            <a:xfrm>
              <a:off x="6705600" y="4495801"/>
              <a:ext cx="0" cy="7620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Rounded Rectangle 109"/>
            <p:cNvSpPr/>
            <p:nvPr/>
          </p:nvSpPr>
          <p:spPr bwMode="auto">
            <a:xfrm>
              <a:off x="7315200" y="4381500"/>
              <a:ext cx="190500" cy="952500"/>
            </a:xfrm>
            <a:prstGeom prst="roundRect">
              <a:avLst/>
            </a:prstGeom>
            <a:solidFill>
              <a:srgbClr val="969696"/>
            </a:soli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111" name="TextBox 79"/>
          <p:cNvSpPr txBox="1">
            <a:spLocks noChangeArrowheads="1"/>
          </p:cNvSpPr>
          <p:nvPr/>
        </p:nvSpPr>
        <p:spPr bwMode="auto">
          <a:xfrm>
            <a:off x="2805370" y="5794050"/>
            <a:ext cx="303399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Mixing and </a:t>
            </a:r>
          </a:p>
          <a:p>
            <a:r>
              <a:rPr lang="en-US" sz="2000" dirty="0" smtClean="0"/>
              <a:t>CP violation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12" grpId="1" animBg="1"/>
      <p:bldP spid="63" grpId="0" animBg="1"/>
      <p:bldP spid="72" grpId="0"/>
      <p:bldP spid="111" grpId="0"/>
    </p:bldLst>
  </p:timing>
</p:sld>
</file>

<file path=ppt/theme/theme1.xml><?xml version="1.0" encoding="utf-8"?>
<a:theme xmlns:a="http://schemas.openxmlformats.org/drawingml/2006/main" name="1_Standarddesign">
  <a:themeElements>
    <a:clrScheme name="1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Standarddesign">
  <a:themeElements>
    <a:clrScheme name="1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>
          <a:defRPr sz="2000" dirty="0" smtClean="0">
            <a:solidFill>
              <a:srgbClr val="0000FF"/>
            </a:solidFill>
          </a:defRPr>
        </a:defPPr>
      </a:lstStyle>
    </a:tx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6049</TotalTime>
  <Words>4081</Words>
  <Application>Microsoft Office PowerPoint</Application>
  <PresentationFormat>On-screen Show (4:3)</PresentationFormat>
  <Paragraphs>915</Paragraphs>
  <Slides>77</Slides>
  <Notes>25</Notes>
  <HiddenSlides>6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77</vt:i4>
      </vt:variant>
    </vt:vector>
  </HeadingPairs>
  <TitlesOfParts>
    <vt:vector size="81" baseType="lpstr">
      <vt:lpstr>1_Standarddesign</vt:lpstr>
      <vt:lpstr>2_Standarddesign</vt:lpstr>
      <vt:lpstr>Formel</vt:lpstr>
      <vt:lpstr>Equation</vt:lpstr>
      <vt:lpstr>Slide 1</vt:lpstr>
      <vt:lpstr>Search for New Physics </vt:lpstr>
      <vt:lpstr>Physics with B-mesons</vt:lpstr>
      <vt:lpstr>“New Physics” in FCNC processes</vt:lpstr>
      <vt:lpstr>Heavy flavor production at LHC(b)</vt:lpstr>
      <vt:lpstr>Typical bb event</vt:lpstr>
      <vt:lpstr>LHCb Detector</vt:lpstr>
      <vt:lpstr>B-decay in LHCb</vt:lpstr>
      <vt:lpstr>Some LHCb key measurements</vt:lpstr>
      <vt:lpstr>Neutral Meson Mixing </vt:lpstr>
      <vt:lpstr>Mixing Phenomenology</vt:lpstr>
      <vt:lpstr>Bs Mixing</vt:lpstr>
      <vt:lpstr>Mixing Phase s and mixing induced CPV</vt:lpstr>
      <vt:lpstr>Bs J/ () (KK)   </vt:lpstr>
      <vt:lpstr>Mixing Phase s</vt:lpstr>
      <vt:lpstr>CP Violation in Mixing</vt:lpstr>
      <vt:lpstr>CP Violation in Bs Mixing</vt:lpstr>
      <vt:lpstr>New Physics in BS Mixing?</vt:lpstr>
      <vt:lpstr>Charm Mixing and CPV</vt:lpstr>
      <vt:lpstr>D0 – D0 Mixing</vt:lpstr>
      <vt:lpstr>D0 – D0 Mixing</vt:lpstr>
      <vt:lpstr>CPV in D-Mixing w/ 3 fb-1</vt:lpstr>
      <vt:lpstr>Direct CP Violation</vt:lpstr>
      <vt:lpstr>Direct CP violation and CKM Angle </vt:lpstr>
      <vt:lpstr>Direct CP Violation in BK</vt:lpstr>
      <vt:lpstr>Direct CP asymmetries for Bd,s K</vt:lpstr>
      <vt:lpstr>Direct CP asymmetries for Bd,s K</vt:lpstr>
      <vt:lpstr>Determination of  from BDK decays</vt:lpstr>
      <vt:lpstr>GGSZ analysis: B D(Ksh+h-)K</vt:lpstr>
      <vt:lpstr>Combination of BDK results</vt:lpstr>
      <vt:lpstr>Rare (FCNC) B Decays</vt:lpstr>
      <vt:lpstr>FCNC decays  &amp; Effective Field Theory </vt:lpstr>
      <vt:lpstr>Angular distribution in B0  K* </vt:lpstr>
      <vt:lpstr>AFB in B0  K* </vt:lpstr>
      <vt:lpstr>Full angular analysis</vt:lpstr>
      <vt:lpstr>Different Parametrization</vt:lpstr>
      <vt:lpstr>Deviation for P5</vt:lpstr>
      <vt:lpstr>Very rare FCNC decay Bs,d  +- </vt:lpstr>
      <vt:lpstr>Observation of Bs</vt:lpstr>
      <vt:lpstr>Implications for New Physics</vt:lpstr>
      <vt:lpstr>Search for Lepton-Flavor Violation in B decays</vt:lpstr>
      <vt:lpstr>At the End</vt:lpstr>
      <vt:lpstr>Backup</vt:lpstr>
      <vt:lpstr>Bs Mixing Measurement</vt:lpstr>
      <vt:lpstr>Bs J/ () (KK)   </vt:lpstr>
      <vt:lpstr>Angular dependent t distributions</vt:lpstr>
      <vt:lpstr>Analysis procedure s </vt:lpstr>
      <vt:lpstr>Flavor Tagging</vt:lpstr>
      <vt:lpstr>Sign of </vt:lpstr>
      <vt:lpstr>Fitting procedure</vt:lpstr>
      <vt:lpstr>Mixing Phase s</vt:lpstr>
      <vt:lpstr>Penguin pollutions in BsJ/</vt:lpstr>
      <vt:lpstr>B0 mixing and t-dependent CPV</vt:lpstr>
      <vt:lpstr>New Physics in Bd Mixing</vt:lpstr>
      <vt:lpstr>Sensitivity of BDK decays to </vt:lpstr>
      <vt:lpstr>GLW / ADS Observables</vt:lpstr>
      <vt:lpstr>Suppressed ADS Mode B- [-K+]DK-</vt:lpstr>
      <vt:lpstr>GGSZ Method with B+[Ksh+h-]DK+</vt:lpstr>
      <vt:lpstr>GGZS analysis: B D(Ksh+h-)K</vt:lpstr>
      <vt:lpstr>Gamma from GGSZ Method</vt:lpstr>
      <vt:lpstr>The LHCb  combination</vt:lpstr>
      <vt:lpstr>Gamma Combination</vt:lpstr>
      <vt:lpstr>ADS/GLW versus GGSZ</vt:lpstr>
      <vt:lpstr>Experimental challenge</vt:lpstr>
      <vt:lpstr>Measure B w/r reference </vt:lpstr>
      <vt:lpstr>Charm Physics</vt:lpstr>
      <vt:lpstr>Indirect CP Violation in D decays</vt:lpstr>
      <vt:lpstr>D0 +-</vt:lpstr>
      <vt:lpstr>D0 +-</vt:lpstr>
      <vt:lpstr>Search for LFV in -decays:   </vt:lpstr>
      <vt:lpstr>Slide 71</vt:lpstr>
      <vt:lpstr>Upgrade to increase luminosity</vt:lpstr>
      <vt:lpstr>Future LHCb Data-Taking and Upgrade</vt:lpstr>
      <vt:lpstr>Trigger at Higher Luminosity</vt:lpstr>
      <vt:lpstr>Upgrade Projects</vt:lpstr>
      <vt:lpstr>Physics Reach </vt:lpstr>
      <vt:lpstr>Physics Potential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Ulrich Uwer</dc:creator>
  <cp:lastModifiedBy>Ulrich Uwer</cp:lastModifiedBy>
  <cp:revision>259</cp:revision>
  <dcterms:created xsi:type="dcterms:W3CDTF">2012-12-05T16:06:51Z</dcterms:created>
  <dcterms:modified xsi:type="dcterms:W3CDTF">2013-10-25T05:39:03Z</dcterms:modified>
</cp:coreProperties>
</file>