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68" r:id="rId2"/>
    <p:sldId id="367" r:id="rId3"/>
    <p:sldId id="275" r:id="rId4"/>
    <p:sldId id="344" r:id="rId5"/>
    <p:sldId id="347" r:id="rId6"/>
    <p:sldId id="366" r:id="rId7"/>
    <p:sldId id="338" r:id="rId8"/>
    <p:sldId id="339" r:id="rId9"/>
    <p:sldId id="278" r:id="rId10"/>
    <p:sldId id="341" r:id="rId11"/>
    <p:sldId id="345" r:id="rId12"/>
    <p:sldId id="280" r:id="rId13"/>
    <p:sldId id="309" r:id="rId14"/>
    <p:sldId id="310" r:id="rId15"/>
    <p:sldId id="386" r:id="rId16"/>
    <p:sldId id="323" r:id="rId17"/>
    <p:sldId id="286" r:id="rId18"/>
    <p:sldId id="289" r:id="rId19"/>
    <p:sldId id="301" r:id="rId20"/>
    <p:sldId id="364" r:id="rId21"/>
    <p:sldId id="315" r:id="rId22"/>
    <p:sldId id="385" r:id="rId23"/>
    <p:sldId id="297" r:id="rId24"/>
    <p:sldId id="260" r:id="rId25"/>
    <p:sldId id="267" r:id="rId26"/>
    <p:sldId id="327" r:id="rId27"/>
    <p:sldId id="316" r:id="rId28"/>
    <p:sldId id="381" r:id="rId29"/>
    <p:sldId id="384" r:id="rId30"/>
    <p:sldId id="365" r:id="rId31"/>
    <p:sldId id="374" r:id="rId32"/>
    <p:sldId id="375" r:id="rId33"/>
    <p:sldId id="376" r:id="rId34"/>
    <p:sldId id="377" r:id="rId35"/>
    <p:sldId id="373" r:id="rId36"/>
    <p:sldId id="359" r:id="rId37"/>
    <p:sldId id="358" r:id="rId38"/>
    <p:sldId id="380" r:id="rId39"/>
    <p:sldId id="281" r:id="rId40"/>
    <p:sldId id="372" r:id="rId41"/>
    <p:sldId id="334" r:id="rId42"/>
    <p:sldId id="335" r:id="rId43"/>
    <p:sldId id="257" r:id="rId44"/>
    <p:sldId id="274" r:id="rId45"/>
    <p:sldId id="271" r:id="rId46"/>
    <p:sldId id="308" r:id="rId47"/>
    <p:sldId id="382" r:id="rId48"/>
    <p:sldId id="337" r:id="rId49"/>
    <p:sldId id="279" r:id="rId50"/>
    <p:sldId id="369" r:id="rId51"/>
    <p:sldId id="332" r:id="rId52"/>
    <p:sldId id="329" r:id="rId53"/>
    <p:sldId id="295" r:id="rId54"/>
    <p:sldId id="368" r:id="rId55"/>
    <p:sldId id="272" r:id="rId56"/>
    <p:sldId id="328" r:id="rId57"/>
    <p:sldId id="296" r:id="rId58"/>
    <p:sldId id="360" r:id="rId59"/>
    <p:sldId id="361" r:id="rId60"/>
    <p:sldId id="362" r:id="rId61"/>
    <p:sldId id="363" r:id="rId62"/>
    <p:sldId id="352" r:id="rId63"/>
    <p:sldId id="353" r:id="rId64"/>
    <p:sldId id="340" r:id="rId65"/>
    <p:sldId id="298" r:id="rId66"/>
    <p:sldId id="282" r:id="rId67"/>
    <p:sldId id="283" r:id="rId68"/>
    <p:sldId id="331" r:id="rId69"/>
    <p:sldId id="284" r:id="rId70"/>
    <p:sldId id="322" r:id="rId71"/>
    <p:sldId id="326" r:id="rId72"/>
    <p:sldId id="285" r:id="rId73"/>
    <p:sldId id="302" r:id="rId74"/>
    <p:sldId id="273" r:id="rId75"/>
    <p:sldId id="306" r:id="rId76"/>
    <p:sldId id="266" r:id="rId77"/>
    <p:sldId id="304" r:id="rId78"/>
    <p:sldId id="333" r:id="rId79"/>
    <p:sldId id="311" r:id="rId80"/>
    <p:sldId id="330" r:id="rId81"/>
    <p:sldId id="269" r:id="rId82"/>
    <p:sldId id="287" r:id="rId83"/>
    <p:sldId id="303" r:id="rId84"/>
    <p:sldId id="370" r:id="rId85"/>
    <p:sldId id="258" r:id="rId86"/>
    <p:sldId id="299" r:id="rId87"/>
    <p:sldId id="342" r:id="rId88"/>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0" d="100"/>
          <a:sy n="60" d="100"/>
        </p:scale>
        <p:origin x="-1098"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29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917" cy="511731"/>
          </a:xfrm>
          <a:prstGeom prst="rect">
            <a:avLst/>
          </a:prstGeom>
        </p:spPr>
        <p:txBody>
          <a:bodyPr vert="horz" lIns="94906" tIns="47453" rIns="94906" bIns="47453" rtlCol="0"/>
          <a:lstStyle>
            <a:lvl1pPr algn="l">
              <a:defRPr sz="1200"/>
            </a:lvl1pPr>
          </a:lstStyle>
          <a:p>
            <a:endParaRPr lang="en-GB"/>
          </a:p>
        </p:txBody>
      </p:sp>
      <p:sp>
        <p:nvSpPr>
          <p:cNvPr id="3" name="Date Placeholder 2"/>
          <p:cNvSpPr>
            <a:spLocks noGrp="1"/>
          </p:cNvSpPr>
          <p:nvPr>
            <p:ph type="dt" idx="1"/>
          </p:nvPr>
        </p:nvSpPr>
        <p:spPr>
          <a:xfrm>
            <a:off x="4020725" y="0"/>
            <a:ext cx="3076917" cy="511731"/>
          </a:xfrm>
          <a:prstGeom prst="rect">
            <a:avLst/>
          </a:prstGeom>
        </p:spPr>
        <p:txBody>
          <a:bodyPr vert="horz" lIns="94906" tIns="47453" rIns="94906" bIns="47453" rtlCol="0"/>
          <a:lstStyle>
            <a:lvl1pPr algn="r">
              <a:defRPr sz="1200"/>
            </a:lvl1pPr>
          </a:lstStyle>
          <a:p>
            <a:fld id="{A97F798A-2753-4B47-ADB8-B2CA5D1589AF}" type="datetimeFigureOut">
              <a:rPr lang="en-GB" smtClean="0"/>
              <a:pPr/>
              <a:t>25/10/2013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906" tIns="47453" rIns="94906" bIns="47453"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4906" tIns="47453" rIns="94906" bIns="474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243"/>
            <a:ext cx="3076917" cy="511731"/>
          </a:xfrm>
          <a:prstGeom prst="rect">
            <a:avLst/>
          </a:prstGeom>
        </p:spPr>
        <p:txBody>
          <a:bodyPr vert="horz" lIns="94906" tIns="47453" rIns="94906" bIns="47453" rtlCol="0" anchor="b"/>
          <a:lstStyle>
            <a:lvl1pPr algn="l">
              <a:defRPr sz="1200"/>
            </a:lvl1pPr>
          </a:lstStyle>
          <a:p>
            <a:endParaRPr lang="en-GB"/>
          </a:p>
        </p:txBody>
      </p:sp>
      <p:sp>
        <p:nvSpPr>
          <p:cNvPr id="7" name="Slide Number Placeholder 6"/>
          <p:cNvSpPr>
            <a:spLocks noGrp="1"/>
          </p:cNvSpPr>
          <p:nvPr>
            <p:ph type="sldNum" sz="quarter" idx="5"/>
          </p:nvPr>
        </p:nvSpPr>
        <p:spPr>
          <a:xfrm>
            <a:off x="4020725" y="9721243"/>
            <a:ext cx="3076917" cy="511731"/>
          </a:xfrm>
          <a:prstGeom prst="rect">
            <a:avLst/>
          </a:prstGeom>
        </p:spPr>
        <p:txBody>
          <a:bodyPr vert="horz" lIns="94906" tIns="47453" rIns="94906" bIns="47453" rtlCol="0" anchor="b"/>
          <a:lstStyle>
            <a:lvl1pPr algn="r">
              <a:defRPr sz="1200"/>
            </a:lvl1pPr>
          </a:lstStyle>
          <a:p>
            <a:fld id="{B47EE87A-1369-4792-8B06-AF3A614FA1E7}"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A8C74-19DF-414B-9F2F-B130D04ADC0B}" type="slidenum">
              <a:rPr lang="en-GB"/>
              <a:pPr/>
              <a:t>2</a:t>
            </a:fld>
            <a:endParaRPr lang="en-GB"/>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GB"/>
              <a:t>If you had any doubts about Nuclear Physics as an intellectual activity you need only contemplate this picture.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8C09E439-EB86-4A1F-A30F-093D1F99BC02}" type="slidenum">
              <a:rPr lang="en-GB"/>
              <a:pPr/>
              <a:t>51</a:t>
            </a:fld>
            <a:endParaRPr lang="en-GB"/>
          </a:p>
        </p:txBody>
      </p:sp>
      <p:sp>
        <p:nvSpPr>
          <p:cNvPr id="27649" name="Text Box 1"/>
          <p:cNvSpPr txBox="1">
            <a:spLocks noChangeArrowheads="1"/>
          </p:cNvSpPr>
          <p:nvPr/>
        </p:nvSpPr>
        <p:spPr bwMode="auto">
          <a:xfrm>
            <a:off x="1220193" y="776735"/>
            <a:ext cx="4657375" cy="3836287"/>
          </a:xfrm>
          <a:prstGeom prst="rect">
            <a:avLst/>
          </a:prstGeom>
          <a:solidFill>
            <a:srgbClr val="FFFFFF"/>
          </a:solidFill>
          <a:ln w="9360">
            <a:solidFill>
              <a:srgbClr val="000000"/>
            </a:solidFill>
            <a:miter lim="800000"/>
            <a:headEnd/>
            <a:tailEnd/>
          </a:ln>
          <a:effectLst/>
        </p:spPr>
        <p:txBody>
          <a:bodyPr wrap="none" anchor="ctr"/>
          <a:lstStyle/>
          <a:p>
            <a:endParaRPr lang="en-GB"/>
          </a:p>
        </p:txBody>
      </p:sp>
      <p:sp>
        <p:nvSpPr>
          <p:cNvPr id="27650" name="Rectangle 2"/>
          <p:cNvSpPr txBox="1">
            <a:spLocks noGrp="1" noChangeArrowheads="1"/>
          </p:cNvSpPr>
          <p:nvPr>
            <p:ph type="body"/>
          </p:nvPr>
        </p:nvSpPr>
        <p:spPr bwMode="auto">
          <a:xfrm>
            <a:off x="710239" y="4861780"/>
            <a:ext cx="5671120" cy="4596099"/>
          </a:xfrm>
          <a:prstGeom prst="rect">
            <a:avLst/>
          </a:prstGeom>
          <a:noFill/>
          <a:ln>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992188" y="766763"/>
            <a:ext cx="5116512" cy="3838575"/>
          </a:xfrm>
          <a:ln/>
        </p:spPr>
      </p:sp>
      <p:sp>
        <p:nvSpPr>
          <p:cNvPr id="37891" name="Rectangle 3"/>
          <p:cNvSpPr>
            <a:spLocks noGrp="1" noChangeArrowheads="1"/>
          </p:cNvSpPr>
          <p:nvPr>
            <p:ph type="body" idx="1"/>
          </p:nvPr>
        </p:nvSpPr>
        <p:spPr>
          <a:xfrm>
            <a:off x="710433" y="4860648"/>
            <a:ext cx="5678436" cy="4606494"/>
          </a:xfrm>
          <a:noFill/>
          <a:ln w="9525"/>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22A504-FC04-4549-9272-676E30FEC79E}" type="slidenum">
              <a:rPr lang="en-GB"/>
              <a:pPr/>
              <a:t>54</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t>One thing that has not changed is the nature of the subject. There are, in my view, four main frontiers in Nuclear Physics. These are not hard and fast frontiers but general areas where there is a lot of interest and excitement and consequently a great deal of effort world-wide.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08703FB-31B9-4949-8CEE-A3EC9316E115}" type="slidenum">
              <a:rPr lang="en-GB"/>
              <a:pPr/>
              <a:t>56</a:t>
            </a:fld>
            <a:endParaRPr lang="en-GB"/>
          </a:p>
        </p:txBody>
      </p:sp>
      <p:sp>
        <p:nvSpPr>
          <p:cNvPr id="3993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a:fld id="{32BF1ED9-A441-4256-B75C-5A9E430E5A61}" type="slidenum">
              <a:rPr lang="en-GB" sz="1300">
                <a:cs typeface="Arial" charset="0"/>
              </a:rPr>
              <a:pPr algn="r"/>
              <a:t>56</a:t>
            </a:fld>
            <a:endParaRPr lang="en-GB" sz="1300" dirty="0">
              <a:cs typeface="Arial" charset="0"/>
            </a:endParaRPr>
          </a:p>
        </p:txBody>
      </p:sp>
      <p:sp>
        <p:nvSpPr>
          <p:cNvPr id="39939" name="Rectangle 2"/>
          <p:cNvSpPr>
            <a:spLocks noGrp="1" noRot="1" noChangeAspect="1" noChangeArrowheads="1" noTextEdit="1"/>
          </p:cNvSpPr>
          <p:nvPr>
            <p:ph type="sldImg"/>
          </p:nvPr>
        </p:nvSpPr>
        <p:spPr>
          <a:xfrm>
            <a:off x="976313" y="787400"/>
            <a:ext cx="5143500" cy="3859213"/>
          </a:xfrm>
          <a:ln/>
        </p:spPr>
      </p:sp>
      <p:sp>
        <p:nvSpPr>
          <p:cNvPr id="39940" name="Rectangle 3"/>
          <p:cNvSpPr>
            <a:spLocks noGrp="1" noChangeArrowheads="1"/>
          </p:cNvSpPr>
          <p:nvPr>
            <p:ph type="body" idx="1"/>
          </p:nvPr>
        </p:nvSpPr>
        <p:spPr>
          <a:xfrm>
            <a:off x="958078" y="4882763"/>
            <a:ext cx="5183146" cy="4564709"/>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990600" y="766763"/>
            <a:ext cx="5116513" cy="3838575"/>
          </a:xfrm>
          <a:ln/>
        </p:spPr>
      </p:sp>
      <p:sp>
        <p:nvSpPr>
          <p:cNvPr id="44035" name="Rectangle 3"/>
          <p:cNvSpPr>
            <a:spLocks noGrp="1" noChangeArrowheads="1"/>
          </p:cNvSpPr>
          <p:nvPr>
            <p:ph type="body" idx="1"/>
          </p:nvPr>
        </p:nvSpPr>
        <p:spPr>
          <a:xfrm>
            <a:off x="710433" y="4860648"/>
            <a:ext cx="5678436" cy="4606494"/>
          </a:xfrm>
          <a:noFill/>
          <a:ln w="9525"/>
        </p:spPr>
        <p:txBody>
          <a:bodyPr/>
          <a:lstStyle/>
          <a:p>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8FAD2-90A9-4920-95E9-5A03AF7D1B37}" type="slidenum">
              <a:rPr lang="en-GB"/>
              <a:pPr/>
              <a:t>58</a:t>
            </a:fld>
            <a:endParaRPr lang="en-GB"/>
          </a:p>
        </p:txBody>
      </p:sp>
      <p:sp>
        <p:nvSpPr>
          <p:cNvPr id="160770" name="Text Box 2"/>
          <p:cNvSpPr txBox="1">
            <a:spLocks noChangeArrowheads="1"/>
          </p:cNvSpPr>
          <p:nvPr/>
        </p:nvSpPr>
        <p:spPr bwMode="auto">
          <a:xfrm>
            <a:off x="1467389" y="764636"/>
            <a:ext cx="4162861" cy="3841269"/>
          </a:xfrm>
          <a:prstGeom prst="rect">
            <a:avLst/>
          </a:prstGeom>
          <a:solidFill>
            <a:srgbClr val="FFFFFF"/>
          </a:solidFill>
          <a:ln w="9525">
            <a:solidFill>
              <a:srgbClr val="000000"/>
            </a:solidFill>
            <a:miter lim="800000"/>
            <a:headEnd/>
            <a:tailEnd/>
          </a:ln>
          <a:effectLst/>
        </p:spPr>
        <p:txBody>
          <a:bodyPr wrap="none" lIns="95125" tIns="47563" rIns="95125" bIns="47563" anchor="ctr"/>
          <a:lstStyle/>
          <a:p>
            <a:endParaRPr lang="en-GB"/>
          </a:p>
        </p:txBody>
      </p:sp>
      <p:sp>
        <p:nvSpPr>
          <p:cNvPr id="160771" name="Text Box 3"/>
          <p:cNvSpPr txBox="1">
            <a:spLocks noGrp="1" noChangeArrowheads="1"/>
          </p:cNvSpPr>
          <p:nvPr>
            <p:ph type="body"/>
          </p:nvPr>
        </p:nvSpPr>
        <p:spPr>
          <a:xfrm>
            <a:off x="709599" y="4859140"/>
            <a:ext cx="5678442" cy="1821724"/>
          </a:xfrm>
          <a:noFill/>
          <a:ln/>
        </p:spPr>
        <p:txBody>
          <a:bodyPr lIns="94687" tIns="47343" rIns="94687" bIns="47343">
            <a:spAutoFit/>
          </a:bodyPr>
          <a:lstStyle/>
          <a:p>
            <a:pPr algn="just" defTabSz="475625">
              <a:spcBef>
                <a:spcPts val="468"/>
              </a:spcBef>
              <a:tabLst>
                <a:tab pos="0" algn="l"/>
                <a:tab pos="951250" algn="l"/>
                <a:tab pos="1902501" algn="l"/>
                <a:tab pos="2853751" algn="l"/>
                <a:tab pos="3805001" algn="l"/>
                <a:tab pos="4756252" algn="l"/>
                <a:tab pos="5707502" algn="l"/>
                <a:tab pos="6658752" algn="l"/>
                <a:tab pos="7610003" algn="l"/>
                <a:tab pos="8561253" algn="l"/>
                <a:tab pos="9512503" algn="l"/>
                <a:tab pos="10463754" algn="l"/>
              </a:tabLst>
            </a:pPr>
            <a:r>
              <a:rPr lang="en-GB" dirty="0">
                <a:cs typeface="Tahoma" pitchFamily="34" charset="0"/>
              </a:rPr>
              <a:t>Certainly all of you have seen this figure before. It shows the solar r-process abundances with the characteristic two peaks around mass 130 and 195 which are closely related to the N=82 respectively N=126 shell gaps. These gaps determine the properties of the waiting-point nuclei in the r-process path shown here as red squares and therefore the dynamics of the </a:t>
            </a:r>
            <a:r>
              <a:rPr lang="en-GB" dirty="0" err="1">
                <a:cs typeface="Tahoma" pitchFamily="34" charset="0"/>
              </a:rPr>
              <a:t>nucleosynthesis</a:t>
            </a:r>
            <a:r>
              <a:rPr lang="en-GB" dirty="0">
                <a:cs typeface="Tahoma" pitchFamily="34" charset="0"/>
              </a:rPr>
              <a:t> of elements above iron.</a:t>
            </a:r>
          </a:p>
          <a:p>
            <a:pPr algn="just" defTabSz="475625">
              <a:spcBef>
                <a:spcPts val="468"/>
              </a:spcBef>
              <a:tabLst>
                <a:tab pos="0" algn="l"/>
                <a:tab pos="951250" algn="l"/>
                <a:tab pos="1902501" algn="l"/>
                <a:tab pos="2853751" algn="l"/>
                <a:tab pos="3805001" algn="l"/>
                <a:tab pos="4756252" algn="l"/>
                <a:tab pos="5707502" algn="l"/>
                <a:tab pos="6658752" algn="l"/>
                <a:tab pos="7610003" algn="l"/>
                <a:tab pos="8561253" algn="l"/>
                <a:tab pos="9512503" algn="l"/>
                <a:tab pos="10463754" algn="l"/>
              </a:tabLst>
            </a:pPr>
            <a:r>
              <a:rPr lang="en-GB" dirty="0">
                <a:cs typeface="Tahoma" pitchFamily="34" charset="0"/>
              </a:rPr>
              <a:t>Already in the nineties it has been shown that the assumption of a N=82 shell quenching leads to a considerable improvement in the global abundance fit in r-process calculations, namely the filling of the troughs around A=120 and 140 - shown here in blue compared to the non-quenched calculation in green. However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EF19D6-9234-4FA7-91A5-4BCD784370D2}" type="slidenum">
              <a:rPr lang="en-GB"/>
              <a:pPr/>
              <a:t>59</a:t>
            </a:fld>
            <a:endParaRPr lang="en-GB"/>
          </a:p>
        </p:txBody>
      </p:sp>
      <p:sp>
        <p:nvSpPr>
          <p:cNvPr id="167938" name="Text Box 2"/>
          <p:cNvSpPr txBox="1">
            <a:spLocks noChangeArrowheads="1"/>
          </p:cNvSpPr>
          <p:nvPr/>
        </p:nvSpPr>
        <p:spPr bwMode="auto">
          <a:xfrm>
            <a:off x="1467389" y="764636"/>
            <a:ext cx="4162861" cy="3841269"/>
          </a:xfrm>
          <a:prstGeom prst="rect">
            <a:avLst/>
          </a:prstGeom>
          <a:solidFill>
            <a:srgbClr val="FFFFFF"/>
          </a:solidFill>
          <a:ln w="9525">
            <a:solidFill>
              <a:srgbClr val="000000"/>
            </a:solidFill>
            <a:miter lim="800000"/>
            <a:headEnd/>
            <a:tailEnd/>
          </a:ln>
          <a:effectLst/>
        </p:spPr>
        <p:txBody>
          <a:bodyPr wrap="none" lIns="95125" tIns="47563" rIns="95125" bIns="47563" anchor="ctr"/>
          <a:lstStyle/>
          <a:p>
            <a:endParaRPr lang="en-GB"/>
          </a:p>
        </p:txBody>
      </p:sp>
      <p:sp>
        <p:nvSpPr>
          <p:cNvPr id="167939" name="Text Box 3"/>
          <p:cNvSpPr txBox="1">
            <a:spLocks noGrp="1" noChangeArrowheads="1"/>
          </p:cNvSpPr>
          <p:nvPr>
            <p:ph type="body"/>
          </p:nvPr>
        </p:nvSpPr>
        <p:spPr>
          <a:xfrm>
            <a:off x="709599" y="4859140"/>
            <a:ext cx="5678442" cy="1821724"/>
          </a:xfrm>
          <a:noFill/>
          <a:ln/>
        </p:spPr>
        <p:txBody>
          <a:bodyPr lIns="94687" tIns="47343" rIns="94687" bIns="47343">
            <a:spAutoFit/>
          </a:bodyPr>
          <a:lstStyle/>
          <a:p>
            <a:pPr algn="just" defTabSz="475625">
              <a:spcBef>
                <a:spcPts val="468"/>
              </a:spcBef>
              <a:tabLst>
                <a:tab pos="0" algn="l"/>
                <a:tab pos="951250" algn="l"/>
                <a:tab pos="1902501" algn="l"/>
                <a:tab pos="2853751" algn="l"/>
                <a:tab pos="3805001" algn="l"/>
                <a:tab pos="4756252" algn="l"/>
                <a:tab pos="5707502" algn="l"/>
                <a:tab pos="6658752" algn="l"/>
                <a:tab pos="7610003" algn="l"/>
                <a:tab pos="8561253" algn="l"/>
                <a:tab pos="9512503" algn="l"/>
                <a:tab pos="10463754" algn="l"/>
              </a:tabLst>
            </a:pPr>
            <a:r>
              <a:rPr lang="en-GB" dirty="0">
                <a:cs typeface="Tahoma" pitchFamily="34" charset="0"/>
              </a:rPr>
              <a:t>Certainly all of you have seen this figure before. It shows the solar r-process abundances with the characteristic two peaks around mass 130 and 195 which are closely related to the N=82 respectively N=126 shell gaps. These gaps determine the properties of the waiting-point nuclei in the r-process path shown here as red squares and therefore the dynamics of the </a:t>
            </a:r>
            <a:r>
              <a:rPr lang="en-GB" dirty="0" err="1">
                <a:cs typeface="Tahoma" pitchFamily="34" charset="0"/>
              </a:rPr>
              <a:t>nucleosynthesis</a:t>
            </a:r>
            <a:r>
              <a:rPr lang="en-GB" dirty="0">
                <a:cs typeface="Tahoma" pitchFamily="34" charset="0"/>
              </a:rPr>
              <a:t> of elements above iron.</a:t>
            </a:r>
          </a:p>
          <a:p>
            <a:pPr algn="just" defTabSz="475625">
              <a:spcBef>
                <a:spcPts val="468"/>
              </a:spcBef>
              <a:tabLst>
                <a:tab pos="0" algn="l"/>
                <a:tab pos="951250" algn="l"/>
                <a:tab pos="1902501" algn="l"/>
                <a:tab pos="2853751" algn="l"/>
                <a:tab pos="3805001" algn="l"/>
                <a:tab pos="4756252" algn="l"/>
                <a:tab pos="5707502" algn="l"/>
                <a:tab pos="6658752" algn="l"/>
                <a:tab pos="7610003" algn="l"/>
                <a:tab pos="8561253" algn="l"/>
                <a:tab pos="9512503" algn="l"/>
                <a:tab pos="10463754" algn="l"/>
              </a:tabLst>
            </a:pPr>
            <a:r>
              <a:rPr lang="en-GB" dirty="0">
                <a:cs typeface="Tahoma" pitchFamily="34" charset="0"/>
              </a:rPr>
              <a:t>Already in the nineties it has been shown that the assumption of a N=82 shell quenching leads to a considerable improvement in the global abundance fit in r-process calculations, namely the filling of the troughs around A=120 and 140 - shown here in blue compared to the non-quenched calculation in green. However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73A2E-FB27-46AA-8FFB-632E974CD83C}" type="slidenum">
              <a:rPr lang="en-GB"/>
              <a:pPr/>
              <a:t>61</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GB"/>
              <a:t>Eleectromagnetic dissociation as function of excitation energy</a:t>
            </a:r>
          </a:p>
          <a:p>
            <a:r>
              <a:rPr lang="en-GB"/>
              <a:t>Photo-neutron cross esction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0600" y="766763"/>
            <a:ext cx="5118100" cy="3840162"/>
          </a:xfrm>
          <a:ln/>
        </p:spPr>
      </p:sp>
      <p:sp>
        <p:nvSpPr>
          <p:cNvPr id="90115" name="Rectangle 3"/>
          <p:cNvSpPr>
            <a:spLocks noGrp="1" noChangeArrowheads="1"/>
          </p:cNvSpPr>
          <p:nvPr>
            <p:ph type="body" idx="1"/>
          </p:nvPr>
        </p:nvSpPr>
        <p:spPr>
          <a:xfrm>
            <a:off x="710433" y="4860647"/>
            <a:ext cx="5678436" cy="4606495"/>
          </a:xfrm>
          <a:noFill/>
          <a:ln w="9525"/>
        </p:spPr>
        <p:txBody>
          <a:bodyPr/>
          <a:lstStyle/>
          <a:p>
            <a:r>
              <a:rPr lang="en-GB" smtClean="0"/>
              <a:t>Eleectromagnetic dissociation as function of excitation energy</a:t>
            </a:r>
          </a:p>
          <a:p>
            <a:r>
              <a:rPr lang="en-GB" smtClean="0"/>
              <a:t>Photo-neutron cross esction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D52D4-F274-49AC-A671-A7AA168927E0}" type="slidenum">
              <a:rPr lang="en-GB"/>
              <a:pPr/>
              <a:t>70</a:t>
            </a:fld>
            <a:endParaRPr lang="en-GB"/>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s-ES" dirty="0" smtClean="0"/>
              <a:t>ASIC= </a:t>
            </a:r>
            <a:r>
              <a:rPr lang="es-ES" dirty="0" err="1" smtClean="0"/>
              <a:t>application</a:t>
            </a:r>
            <a:r>
              <a:rPr lang="es-ES" dirty="0" smtClean="0"/>
              <a:t> </a:t>
            </a:r>
            <a:r>
              <a:rPr lang="es-ES" dirty="0" err="1" smtClean="0"/>
              <a:t>specific</a:t>
            </a:r>
            <a:r>
              <a:rPr lang="es-ES" dirty="0" smtClean="0"/>
              <a:t> </a:t>
            </a:r>
            <a:r>
              <a:rPr lang="es-ES" dirty="0" err="1" smtClean="0"/>
              <a:t>integrated</a:t>
            </a:r>
            <a:r>
              <a:rPr lang="es-ES" dirty="0" smtClean="0"/>
              <a:t> </a:t>
            </a:r>
            <a:r>
              <a:rPr lang="es-ES" dirty="0" err="1" smtClean="0"/>
              <a:t>circuit</a:t>
            </a:r>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90600" y="768350"/>
            <a:ext cx="5118100" cy="3838575"/>
          </a:xfrm>
          <a:ln/>
        </p:spPr>
      </p:sp>
      <p:sp>
        <p:nvSpPr>
          <p:cNvPr id="64515" name="Rectangle 3"/>
          <p:cNvSpPr>
            <a:spLocks noGrp="1" noChangeArrowheads="1"/>
          </p:cNvSpPr>
          <p:nvPr>
            <p:ph type="body" idx="1"/>
          </p:nvPr>
        </p:nvSpPr>
        <p:spPr>
          <a:xfrm>
            <a:off x="710433" y="4860648"/>
            <a:ext cx="5678436" cy="4606494"/>
          </a:xfrm>
          <a:noFill/>
          <a:ln w="9525"/>
        </p:spPr>
        <p:txBody>
          <a:bodyPr/>
          <a:lstStyle/>
          <a:p>
            <a:r>
              <a:rPr lang="en-GB" dirty="0" smtClean="0"/>
              <a:t>Nuclear physics to study properties of molecules (NMR),</a:t>
            </a:r>
          </a:p>
          <a:p>
            <a:r>
              <a:rPr lang="en-GB" dirty="0" smtClean="0"/>
              <a:t>Atomic physics techniques to study nuclei (laser spectroscopy, charge distribution)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0600" y="768350"/>
            <a:ext cx="5118100" cy="3838575"/>
          </a:xfrm>
          <a:ln/>
        </p:spPr>
      </p:sp>
      <p:sp>
        <p:nvSpPr>
          <p:cNvPr id="90115" name="Rectangle 3"/>
          <p:cNvSpPr>
            <a:spLocks noGrp="1" noChangeArrowheads="1"/>
          </p:cNvSpPr>
          <p:nvPr>
            <p:ph type="body" idx="1"/>
          </p:nvPr>
        </p:nvSpPr>
        <p:spPr>
          <a:xfrm>
            <a:off x="710433" y="4860648"/>
            <a:ext cx="5678436" cy="4606494"/>
          </a:xfrm>
          <a:noFill/>
          <a:ln w="9525"/>
        </p:spPr>
        <p:txBody>
          <a:bodyPr/>
          <a:lstStyle/>
          <a:p>
            <a:r>
              <a:rPr lang="en-GB" smtClean="0"/>
              <a:t>Eleectromagnetic dissociation as function of excitation energy</a:t>
            </a:r>
          </a:p>
          <a:p>
            <a:r>
              <a:rPr lang="en-GB" smtClean="0"/>
              <a:t>Photo-neutron cross esction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F0F86ECE-3674-4CB0-BF17-3DA34E03CACF}" type="slidenum">
              <a:rPr lang="en-GB"/>
              <a:pPr/>
              <a:t>78</a:t>
            </a:fld>
            <a:endParaRPr lang="en-GB"/>
          </a:p>
        </p:txBody>
      </p:sp>
      <p:sp>
        <p:nvSpPr>
          <p:cNvPr id="28673" name="Text Box 1"/>
          <p:cNvSpPr txBox="1">
            <a:spLocks noChangeArrowheads="1"/>
          </p:cNvSpPr>
          <p:nvPr/>
        </p:nvSpPr>
        <p:spPr bwMode="auto">
          <a:xfrm>
            <a:off x="1252547" y="776734"/>
            <a:ext cx="4594208" cy="3837980"/>
          </a:xfrm>
          <a:prstGeom prst="rect">
            <a:avLst/>
          </a:prstGeom>
          <a:solidFill>
            <a:srgbClr val="FFFFFF"/>
          </a:solidFill>
          <a:ln w="9360">
            <a:solidFill>
              <a:srgbClr val="000000"/>
            </a:solidFill>
            <a:miter lim="800000"/>
            <a:headEnd/>
            <a:tailEnd/>
          </a:ln>
          <a:effectLst/>
        </p:spPr>
        <p:txBody>
          <a:bodyPr wrap="none" anchor="ctr"/>
          <a:lstStyle/>
          <a:p>
            <a:endParaRPr lang="en-GB"/>
          </a:p>
        </p:txBody>
      </p:sp>
      <p:sp>
        <p:nvSpPr>
          <p:cNvPr id="28674" name="Rectangle 2"/>
          <p:cNvSpPr txBox="1">
            <a:spLocks noGrp="1" noChangeArrowheads="1"/>
          </p:cNvSpPr>
          <p:nvPr>
            <p:ph type="body"/>
          </p:nvPr>
        </p:nvSpPr>
        <p:spPr bwMode="auto">
          <a:xfrm>
            <a:off x="710239" y="4861780"/>
            <a:ext cx="5671120" cy="4596099"/>
          </a:xfrm>
          <a:prstGeom prst="rect">
            <a:avLst/>
          </a:prstGeom>
          <a:noFill/>
          <a:ln>
            <a:round/>
            <a:headEnd/>
            <a:tailEnd/>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467669" y="764128"/>
            <a:ext cx="4162292" cy="3842369"/>
          </a:xfrm>
          <a:prstGeom prst="rect">
            <a:avLst/>
          </a:prstGeom>
          <a:solidFill>
            <a:srgbClr val="FFFFFF"/>
          </a:solidFill>
          <a:ln w="9525">
            <a:solidFill>
              <a:srgbClr val="000000"/>
            </a:solidFill>
            <a:miter lim="800000"/>
            <a:headEnd/>
            <a:tailEnd/>
          </a:ln>
          <a:effectLst/>
        </p:spPr>
        <p:txBody>
          <a:bodyPr wrap="none" lIns="96291" tIns="48146" rIns="96291" bIns="48146" anchor="ctr"/>
          <a:lstStyle/>
          <a:p>
            <a:endParaRPr lang="en-GB"/>
          </a:p>
        </p:txBody>
      </p:sp>
      <p:sp>
        <p:nvSpPr>
          <p:cNvPr id="69635" name="Text Box 3"/>
          <p:cNvSpPr txBox="1">
            <a:spLocks noGrp="1" noChangeArrowheads="1"/>
          </p:cNvSpPr>
          <p:nvPr>
            <p:ph type="body"/>
          </p:nvPr>
        </p:nvSpPr>
        <p:spPr>
          <a:xfrm>
            <a:off x="710433" y="4858975"/>
            <a:ext cx="5678436" cy="1878540"/>
          </a:xfrm>
          <a:noFill/>
          <a:ln w="9525"/>
        </p:spPr>
        <p:txBody>
          <a:bodyPr lIns="94679" tIns="47339" rIns="94679" bIns="47339">
            <a:spAutoFit/>
          </a:bodyPr>
          <a:lstStyle/>
          <a:p>
            <a:pPr algn="just" defTabSz="481456">
              <a:spcBef>
                <a:spcPts val="474"/>
              </a:spcBef>
              <a:tabLst>
                <a:tab pos="0" algn="l"/>
                <a:tab pos="962912" algn="l"/>
                <a:tab pos="1925823" algn="l"/>
                <a:tab pos="2888736" algn="l"/>
                <a:tab pos="3851648" algn="l"/>
                <a:tab pos="4814560" algn="l"/>
                <a:tab pos="5777471" algn="l"/>
                <a:tab pos="6740384" algn="l"/>
                <a:tab pos="7703296" algn="l"/>
                <a:tab pos="8666208" algn="l"/>
                <a:tab pos="9629119" algn="l"/>
                <a:tab pos="10592032" algn="l"/>
              </a:tabLst>
            </a:pPr>
            <a:r>
              <a:rPr lang="en-GB" dirty="0" smtClean="0">
                <a:cs typeface="Tahoma" pitchFamily="34" charset="0"/>
              </a:rPr>
              <a:t>Certainly all of you have seen this figure before. It shows the solar r-process abundances with the characteristic two peaks around mass 130 and 195 which are closely related to the N=82 respectively N=126 shell gaps. These gaps determine the properties of the waiting-point nuclei in the r-process path shown here as red squares and therefore the dynamics of the </a:t>
            </a:r>
            <a:r>
              <a:rPr lang="en-GB" dirty="0" err="1" smtClean="0">
                <a:cs typeface="Tahoma" pitchFamily="34" charset="0"/>
              </a:rPr>
              <a:t>nucleosynthesis</a:t>
            </a:r>
            <a:r>
              <a:rPr lang="en-GB" dirty="0" smtClean="0">
                <a:cs typeface="Tahoma" pitchFamily="34" charset="0"/>
              </a:rPr>
              <a:t> of elements above iron.</a:t>
            </a:r>
          </a:p>
          <a:p>
            <a:pPr algn="just" defTabSz="481456">
              <a:spcBef>
                <a:spcPts val="474"/>
              </a:spcBef>
              <a:tabLst>
                <a:tab pos="0" algn="l"/>
                <a:tab pos="962912" algn="l"/>
                <a:tab pos="1925823" algn="l"/>
                <a:tab pos="2888736" algn="l"/>
                <a:tab pos="3851648" algn="l"/>
                <a:tab pos="4814560" algn="l"/>
                <a:tab pos="5777471" algn="l"/>
                <a:tab pos="6740384" algn="l"/>
                <a:tab pos="7703296" algn="l"/>
                <a:tab pos="8666208" algn="l"/>
                <a:tab pos="9629119" algn="l"/>
                <a:tab pos="10592032" algn="l"/>
              </a:tabLst>
            </a:pPr>
            <a:r>
              <a:rPr lang="en-GB" dirty="0" smtClean="0">
                <a:cs typeface="Tahoma" pitchFamily="34" charset="0"/>
              </a:rPr>
              <a:t>Already in the nineties it has been shown that the assumption of a N=82 shell quenching leads to a considerable improvement in the global abundance fit in r-process calculations, namely the filling of the troughs around A=120 and 140 - shown here in blue compared to the non-quenched calculation in green. However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E0DFB0-7532-4169-8957-16296EE5A147}" type="slidenum">
              <a:rPr lang="en-GB"/>
              <a:pPr/>
              <a:t>84</a:t>
            </a:fld>
            <a:endParaRPr lang="en-GB"/>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46574" y="4861441"/>
            <a:ext cx="5206153" cy="4605576"/>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44035" name="Rectangle 3"/>
          <p:cNvSpPr>
            <a:spLocks noGrp="1"/>
          </p:cNvSpPr>
          <p:nvPr>
            <p:ph type="body" idx="1"/>
          </p:nvPr>
        </p:nvSpPr>
        <p:spPr/>
        <p:txBody>
          <a:bodyPr/>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58371" name="Rectangle 3"/>
          <p:cNvSpPr>
            <a:spLocks noGrp="1"/>
          </p:cNvSpPr>
          <p:nvPr>
            <p:ph type="body" idx="1"/>
          </p:nvPr>
        </p:nvSpPr>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90600" y="766763"/>
            <a:ext cx="5118100" cy="3840162"/>
          </a:xfrm>
          <a:ln/>
        </p:spPr>
      </p:sp>
      <p:sp>
        <p:nvSpPr>
          <p:cNvPr id="62467" name="Rectangle 3"/>
          <p:cNvSpPr>
            <a:spLocks noGrp="1" noChangeArrowheads="1"/>
          </p:cNvSpPr>
          <p:nvPr>
            <p:ph type="body" idx="1"/>
          </p:nvPr>
        </p:nvSpPr>
        <p:spPr>
          <a:xfrm>
            <a:off x="710433" y="4860647"/>
            <a:ext cx="5678436" cy="4606495"/>
          </a:xfrm>
          <a:noFill/>
          <a:ln w="9525"/>
        </p:spPr>
        <p:txBody>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7AE4B1-3595-49B0-9F94-C2BD326F28C9}" type="slidenum">
              <a:rPr lang="en-GB"/>
              <a:pPr/>
              <a:t>16</a:t>
            </a:fld>
            <a:endParaRPr lang="en-GB"/>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76313" y="787400"/>
            <a:ext cx="5143500" cy="3859213"/>
          </a:xfrm>
          <a:ln/>
        </p:spPr>
      </p:sp>
      <p:sp>
        <p:nvSpPr>
          <p:cNvPr id="50179" name="Rectangle 3"/>
          <p:cNvSpPr>
            <a:spLocks noGrp="1" noChangeArrowheads="1"/>
          </p:cNvSpPr>
          <p:nvPr>
            <p:ph type="body" idx="1"/>
          </p:nvPr>
        </p:nvSpPr>
        <p:spPr>
          <a:xfrm>
            <a:off x="957829" y="4882384"/>
            <a:ext cx="5596528" cy="4564694"/>
          </a:xfrm>
          <a:noFill/>
          <a:ln w="9525"/>
        </p:spPr>
        <p:txBody>
          <a:bodyPr/>
          <a:lstStyle/>
          <a:p>
            <a:r>
              <a:rPr lang="en-GB" sz="1500" b="1" dirty="0" smtClean="0">
                <a:latin typeface="Comic Sans MS" pitchFamily="66" charset="0"/>
              </a:rPr>
              <a:t>Summary</a:t>
            </a:r>
          </a:p>
          <a:p>
            <a:r>
              <a:rPr lang="en-GB" sz="1500" b="1" dirty="0" smtClean="0">
                <a:latin typeface="Comic Sans MS" pitchFamily="66" charset="0"/>
              </a:rPr>
              <a:t>List few items</a:t>
            </a:r>
          </a:p>
          <a:p>
            <a:r>
              <a:rPr lang="en-GB" sz="1500" b="1" dirty="0" err="1" smtClean="0">
                <a:latin typeface="Comic Sans MS" pitchFamily="66" charset="0"/>
              </a:rPr>
              <a:t>Agata</a:t>
            </a:r>
            <a:r>
              <a:rPr lang="en-GB" sz="1500" b="1" dirty="0" smtClean="0">
                <a:latin typeface="Comic Sans MS" pitchFamily="66" charset="0"/>
              </a:rPr>
              <a:t> very powerful instrument for nuclear spectroscopy</a:t>
            </a:r>
          </a:p>
          <a:p>
            <a:r>
              <a:rPr lang="en-GB" sz="1500" b="1" dirty="0" smtClean="0">
                <a:latin typeface="Comic Sans MS" pitchFamily="66" charset="0"/>
              </a:rPr>
              <a:t>Exciting science programme subject of this meeting</a:t>
            </a:r>
          </a:p>
          <a:p>
            <a:r>
              <a:rPr lang="en-GB" sz="1500" b="1" dirty="0" smtClean="0">
                <a:latin typeface="Comic Sans MS" pitchFamily="66" charset="0"/>
              </a:rPr>
              <a:t>Aim to propose and start realisation of the full AGATA from 2008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7AE4B1-3595-49B0-9F94-C2BD326F28C9}" type="slidenum">
              <a:rPr lang="en-GB"/>
              <a:pPr/>
              <a:t>46</a:t>
            </a:fld>
            <a:endParaRPr lang="en-GB"/>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B78DD-158F-46E3-93EF-D4F92AA3CDAD}" type="slidenum">
              <a:rPr lang="en-GB"/>
              <a:pPr/>
              <a:t>48</a:t>
            </a:fld>
            <a:endParaRPr lang="en-GB"/>
          </a:p>
        </p:txBody>
      </p:sp>
      <p:sp>
        <p:nvSpPr>
          <p:cNvPr id="147458" name="Rectangle 2"/>
          <p:cNvSpPr>
            <a:spLocks noGrp="1" noRot="1" noChangeAspect="1" noChangeArrowheads="1" noTextEdit="1"/>
          </p:cNvSpPr>
          <p:nvPr>
            <p:ph type="sldImg"/>
          </p:nvPr>
        </p:nvSpPr>
        <p:spPr>
          <a:xfrm>
            <a:off x="1041400" y="790575"/>
            <a:ext cx="5057775" cy="3794125"/>
          </a:xfrm>
          <a:ln/>
        </p:spPr>
      </p:sp>
      <p:sp>
        <p:nvSpPr>
          <p:cNvPr id="147459" name="Rectangle 3"/>
          <p:cNvSpPr>
            <a:spLocks noGrp="1" noChangeArrowheads="1"/>
          </p:cNvSpPr>
          <p:nvPr>
            <p:ph type="body" idx="1"/>
          </p:nvPr>
        </p:nvSpPr>
        <p:spPr>
          <a:xfrm>
            <a:off x="962195" y="4898605"/>
            <a:ext cx="5211471" cy="4584528"/>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268288"/>
            <a:ext cx="6181725" cy="460375"/>
          </a:xfrm>
        </p:spPr>
        <p:txBody>
          <a:bodyPr/>
          <a:lstStyle/>
          <a:p>
            <a:r>
              <a:rPr lang="en-US" smtClean="0"/>
              <a:t>Click to edit Master title style</a:t>
            </a:r>
            <a:endParaRPr lang="en-GB"/>
          </a:p>
        </p:txBody>
      </p:sp>
      <p:sp>
        <p:nvSpPr>
          <p:cNvPr id="3" name="Footer Placeholder 2"/>
          <p:cNvSpPr>
            <a:spLocks noGrp="1"/>
          </p:cNvSpPr>
          <p:nvPr>
            <p:ph type="ftr" sz="quarter" idx="10"/>
          </p:nvPr>
        </p:nvSpPr>
        <p:spPr>
          <a:xfrm>
            <a:off x="4572000" y="6589713"/>
            <a:ext cx="4537075" cy="268287"/>
          </a:xfrm>
        </p:spPr>
        <p:txBody>
          <a:bodyPr/>
          <a:lstStyle>
            <a:lvl1pPr>
              <a:defRPr/>
            </a:lvl1pPr>
          </a:lstStyle>
          <a:p>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76400" y="268288"/>
            <a:ext cx="6181725" cy="460375"/>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5621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621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004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004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a:xfrm>
            <a:off x="4572000" y="6589713"/>
            <a:ext cx="4537075" cy="268287"/>
          </a:xfrm>
        </p:spPr>
        <p:txBody>
          <a:bodyPr/>
          <a:lstStyle>
            <a:lvl1pPr>
              <a:defRPr smtClean="0"/>
            </a:lvl1pPr>
          </a:lstStyle>
          <a:p>
            <a:pPr>
              <a:defRPr/>
            </a:pPr>
            <a:r>
              <a:rPr lang="de-DE"/>
              <a:t>Meeting on FAIR experiments, GSI, 29. January 2008</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009B5F4-313B-4DA5-B9CB-36CE9338EE7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4C26C-CB03-4091-B6FD-A23667E0269F}" type="datetimeFigureOut">
              <a:rPr lang="en-GB" smtClean="0"/>
              <a:pPr/>
              <a:t>25/10/2013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1153-E60A-4764-B3DC-23E791B58DB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4C26C-CB03-4091-B6FD-A23667E0269F}" type="datetimeFigureOut">
              <a:rPr lang="en-GB" smtClean="0"/>
              <a:pPr/>
              <a:t>25/10/2013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E1153-E60A-4764-B3DC-23E791B58DB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video" Target="file:///E:\seps_sync\exp\presentations\2009\rproc.av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png"/><Relationship Id="rId3" Type="http://schemas.openxmlformats.org/officeDocument/2006/relationships/hyperlink" Target="file:///\\phsmb.ph.surrey.ac.uk\homes\My%20Documents\Dads%20Documents\A180-4Pw1.wrl" TargetMode="External"/><Relationship Id="rId21" Type="http://schemas.openxmlformats.org/officeDocument/2006/relationships/image" Target="../media/image52.gif"/><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hyperlink" Target="http://www.crwflags.com/fotw/images/t/tr.gif" TargetMode="External"/><Relationship Id="rId2" Type="http://schemas.openxmlformats.org/officeDocument/2006/relationships/notesSlide" Target="../notesSlides/notesSlide7.xml"/><Relationship Id="rId16" Type="http://schemas.openxmlformats.org/officeDocument/2006/relationships/image" Target="../media/image49.jpeg"/><Relationship Id="rId20"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hyperlink" Target="http://www.crwflags.com/fotw/images/h/hu.gif" TargetMode="External"/><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2.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25.wmf"/></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5.wm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2.png"/><Relationship Id="rId5" Type="http://schemas.openxmlformats.org/officeDocument/2006/relationships/oleObject" Target="../embeddings/oleObject4.bin"/><Relationship Id="rId4" Type="http://schemas.openxmlformats.org/officeDocument/2006/relationships/image" Target="../media/image32.gif"/></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2.png"/><Relationship Id="rId5" Type="http://schemas.openxmlformats.org/officeDocument/2006/relationships/oleObject" Target="../embeddings/oleObject5.bin"/><Relationship Id="rId4" Type="http://schemas.openxmlformats.org/officeDocument/2006/relationships/image" Target="../media/image32.gif"/></Relationships>
</file>

<file path=ppt/slides/_rels/slide6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22.png"/><Relationship Id="rId5" Type="http://schemas.openxmlformats.org/officeDocument/2006/relationships/oleObject" Target="../embeddings/oleObject6.bin"/><Relationship Id="rId4" Type="http://schemas.openxmlformats.org/officeDocument/2006/relationships/image" Target="../media/image32.gif"/></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7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5.emf"/><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7.bin"/><Relationship Id="rId5" Type="http://schemas.openxmlformats.org/officeDocument/2006/relationships/image" Target="../media/image155.png"/><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wmf"/></Relationships>
</file>

<file path=ppt/slides/_rels/slide8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13.jpeg"/><Relationship Id="rId7" Type="http://schemas.openxmlformats.org/officeDocument/2006/relationships/image" Target="../media/image158.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25.wmf"/></Relationships>
</file>

<file path=ppt/slides/_rels/slide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hyperlink" Target="http://www-linux.gsi.de/~wolle/EB_at_GSI/G-FACTOR/index.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p:cNvPicPr>
            <a:picLocks noChangeAspect="1" noChangeArrowheads="1"/>
          </p:cNvPicPr>
          <p:nvPr/>
        </p:nvPicPr>
        <p:blipFill>
          <a:blip r:embed="rId2" cstate="print"/>
          <a:srcRect/>
          <a:stretch>
            <a:fillRect/>
          </a:stretch>
        </p:blipFill>
        <p:spPr bwMode="auto">
          <a:xfrm>
            <a:off x="7308850" y="6316663"/>
            <a:ext cx="1835150" cy="541337"/>
          </a:xfrm>
          <a:prstGeom prst="rect">
            <a:avLst/>
          </a:prstGeom>
          <a:noFill/>
        </p:spPr>
      </p:pic>
      <p:sp>
        <p:nvSpPr>
          <p:cNvPr id="50183" name="Text Box 7"/>
          <p:cNvSpPr txBox="1">
            <a:spLocks noChangeArrowheads="1"/>
          </p:cNvSpPr>
          <p:nvPr/>
        </p:nvSpPr>
        <p:spPr bwMode="auto">
          <a:xfrm>
            <a:off x="3002885" y="4581128"/>
            <a:ext cx="2862515" cy="830997"/>
          </a:xfrm>
          <a:prstGeom prst="rect">
            <a:avLst/>
          </a:prstGeom>
          <a:noFill/>
          <a:ln w="9525" algn="ctr">
            <a:noFill/>
            <a:miter lim="800000"/>
            <a:headEnd/>
            <a:tailEnd/>
          </a:ln>
          <a:effectLst/>
        </p:spPr>
        <p:txBody>
          <a:bodyPr wrap="none">
            <a:spAutoFit/>
          </a:bodyPr>
          <a:lstStyle/>
          <a:p>
            <a:pPr algn="ctr"/>
            <a:r>
              <a:rPr lang="en-GB" sz="2400" b="1" dirty="0">
                <a:solidFill>
                  <a:srgbClr val="3333FF"/>
                </a:solidFill>
                <a:latin typeface="Times New Roman" pitchFamily="18" charset="0"/>
              </a:rPr>
              <a:t>Zsolt </a:t>
            </a:r>
            <a:r>
              <a:rPr lang="en-GB" sz="2400" b="1" dirty="0" err="1">
                <a:solidFill>
                  <a:srgbClr val="3333FF"/>
                </a:solidFill>
                <a:latin typeface="Times New Roman" pitchFamily="18" charset="0"/>
              </a:rPr>
              <a:t>Podoly</a:t>
            </a:r>
            <a:r>
              <a:rPr lang="en-US" sz="2400" b="1" dirty="0">
                <a:solidFill>
                  <a:srgbClr val="3333FF"/>
                </a:solidFill>
                <a:latin typeface="Times New Roman" pitchFamily="18" charset="0"/>
                <a:cs typeface="Times New Roman" pitchFamily="18" charset="0"/>
              </a:rPr>
              <a:t>á</a:t>
            </a:r>
            <a:r>
              <a:rPr lang="en-GB" sz="2400" b="1" dirty="0">
                <a:solidFill>
                  <a:srgbClr val="3333FF"/>
                </a:solidFill>
                <a:latin typeface="Times New Roman" pitchFamily="18" charset="0"/>
              </a:rPr>
              <a:t>k</a:t>
            </a:r>
          </a:p>
          <a:p>
            <a:pPr algn="ctr"/>
            <a:r>
              <a:rPr lang="en-GB" sz="2400" b="1" dirty="0">
                <a:solidFill>
                  <a:srgbClr val="3333FF"/>
                </a:solidFill>
                <a:latin typeface="Times New Roman" pitchFamily="18" charset="0"/>
              </a:rPr>
              <a:t>University of Surrey</a:t>
            </a:r>
          </a:p>
        </p:txBody>
      </p:sp>
      <p:sp>
        <p:nvSpPr>
          <p:cNvPr id="5" name="Rectangle 1"/>
          <p:cNvSpPr>
            <a:spLocks noChangeArrowheads="1"/>
          </p:cNvSpPr>
          <p:nvPr/>
        </p:nvSpPr>
        <p:spPr bwMode="auto">
          <a:xfrm>
            <a:off x="1643096" y="2235062"/>
            <a:ext cx="594823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ja-JP" sz="4000" b="1" dirty="0" smtClean="0">
                <a:solidFill>
                  <a:schemeClr val="tx2"/>
                </a:solidFill>
                <a:ea typeface="MS Mincho" pitchFamily="49" charset="-128"/>
                <a:cs typeface="Times New Roman" pitchFamily="18" charset="0"/>
              </a:rPr>
              <a:t>The NUSTAR facility at FAIR</a:t>
            </a:r>
            <a:endParaRPr kumimoji="0" lang="en-GB" altLang="ja-JP" sz="2400" b="0" i="0" u="none" strike="noStrike" cap="none" normalizeH="0" baseline="0" dirty="0" smtClean="0">
              <a:ln>
                <a:noFill/>
              </a:ln>
              <a:solidFill>
                <a:schemeClr val="tx2"/>
              </a:solidFill>
              <a:effectLst/>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7172325" y="1895475"/>
            <a:ext cx="890588" cy="276225"/>
          </a:xfrm>
          <a:prstGeom prst="rect">
            <a:avLst/>
          </a:prstGeom>
          <a:solidFill>
            <a:schemeClr val="bg1"/>
          </a:solidFill>
          <a:ln w="9525">
            <a:noFill/>
            <a:miter lim="800000"/>
            <a:headEnd/>
            <a:tailEnd/>
          </a:ln>
          <a:effectLst/>
        </p:spPr>
        <p:txBody>
          <a:bodyPr wrap="none" anchor="ctr"/>
          <a:lstStyle/>
          <a:p>
            <a:endParaRPr lang="en-GB"/>
          </a:p>
        </p:txBody>
      </p:sp>
      <p:sp>
        <p:nvSpPr>
          <p:cNvPr id="57347" name="Rectangle 3"/>
          <p:cNvSpPr>
            <a:spLocks noChangeArrowheads="1"/>
          </p:cNvSpPr>
          <p:nvPr/>
        </p:nvSpPr>
        <p:spPr bwMode="auto">
          <a:xfrm>
            <a:off x="7610475" y="2138363"/>
            <a:ext cx="88900" cy="176212"/>
          </a:xfrm>
          <a:prstGeom prst="rect">
            <a:avLst/>
          </a:prstGeom>
          <a:noFill/>
          <a:ln w="9525">
            <a:noFill/>
            <a:miter lim="800000"/>
            <a:headEnd/>
            <a:tailEnd/>
          </a:ln>
          <a:effectLst/>
        </p:spPr>
        <p:txBody>
          <a:bodyPr wrap="none" anchor="ctr"/>
          <a:lstStyle/>
          <a:p>
            <a:endParaRPr lang="en-GB"/>
          </a:p>
        </p:txBody>
      </p:sp>
      <p:sp>
        <p:nvSpPr>
          <p:cNvPr id="57348" name="Rectangle 4"/>
          <p:cNvSpPr>
            <a:spLocks noChangeArrowheads="1"/>
          </p:cNvSpPr>
          <p:nvPr/>
        </p:nvSpPr>
        <p:spPr bwMode="auto">
          <a:xfrm>
            <a:off x="5086350" y="2841625"/>
            <a:ext cx="101600" cy="88900"/>
          </a:xfrm>
          <a:prstGeom prst="rect">
            <a:avLst/>
          </a:prstGeom>
          <a:noFill/>
          <a:ln w="9525">
            <a:noFill/>
            <a:miter lim="800000"/>
            <a:headEnd/>
            <a:tailEnd/>
          </a:ln>
          <a:effectLst/>
        </p:spPr>
        <p:txBody>
          <a:bodyPr wrap="none" anchor="ctr"/>
          <a:lstStyle/>
          <a:p>
            <a:endParaRPr lang="en-GB"/>
          </a:p>
        </p:txBody>
      </p:sp>
      <p:sp>
        <p:nvSpPr>
          <p:cNvPr id="57349" name="Rectangle 5"/>
          <p:cNvSpPr>
            <a:spLocks noChangeArrowheads="1"/>
          </p:cNvSpPr>
          <p:nvPr/>
        </p:nvSpPr>
        <p:spPr bwMode="auto">
          <a:xfrm>
            <a:off x="5937250" y="2762250"/>
            <a:ext cx="101600" cy="95250"/>
          </a:xfrm>
          <a:prstGeom prst="rect">
            <a:avLst/>
          </a:prstGeom>
          <a:noFill/>
          <a:ln w="9525">
            <a:noFill/>
            <a:miter lim="800000"/>
            <a:headEnd/>
            <a:tailEnd/>
          </a:ln>
          <a:effectLst/>
        </p:spPr>
        <p:txBody>
          <a:bodyPr wrap="none" anchor="ctr"/>
          <a:lstStyle/>
          <a:p>
            <a:endParaRPr lang="en-GB"/>
          </a:p>
        </p:txBody>
      </p:sp>
      <p:sp>
        <p:nvSpPr>
          <p:cNvPr id="57350" name="Line 6"/>
          <p:cNvSpPr>
            <a:spLocks noChangeShapeType="1"/>
          </p:cNvSpPr>
          <p:nvPr/>
        </p:nvSpPr>
        <p:spPr bwMode="auto">
          <a:xfrm flipV="1">
            <a:off x="7150100" y="1908175"/>
            <a:ext cx="0" cy="104775"/>
          </a:xfrm>
          <a:prstGeom prst="line">
            <a:avLst/>
          </a:prstGeom>
          <a:noFill/>
          <a:ln w="9525">
            <a:noFill/>
            <a:round/>
            <a:headEnd/>
            <a:tailEnd/>
          </a:ln>
          <a:effectLst/>
        </p:spPr>
        <p:txBody>
          <a:bodyPr/>
          <a:lstStyle/>
          <a:p>
            <a:endParaRPr lang="en-GB"/>
          </a:p>
        </p:txBody>
      </p:sp>
      <p:sp>
        <p:nvSpPr>
          <p:cNvPr id="57351" name="Rectangle 7"/>
          <p:cNvSpPr>
            <a:spLocks noChangeArrowheads="1"/>
          </p:cNvSpPr>
          <p:nvPr/>
        </p:nvSpPr>
        <p:spPr bwMode="auto">
          <a:xfrm>
            <a:off x="0" y="4724400"/>
            <a:ext cx="4572000" cy="325438"/>
          </a:xfrm>
          <a:prstGeom prst="rect">
            <a:avLst/>
          </a:prstGeom>
          <a:noFill/>
          <a:ln w="9525" algn="ctr">
            <a:noFill/>
            <a:miter lim="800000"/>
            <a:headEnd/>
            <a:tailEnd/>
          </a:ln>
          <a:effectLst/>
        </p:spPr>
        <p:txBody>
          <a:bodyPr wrap="none" lIns="0" rIns="0" anchor="ctr"/>
          <a:lstStyle/>
          <a:p>
            <a:endParaRPr lang="en-GB"/>
          </a:p>
        </p:txBody>
      </p:sp>
      <p:sp>
        <p:nvSpPr>
          <p:cNvPr id="57352" name="Rectangle 8"/>
          <p:cNvSpPr>
            <a:spLocks noChangeArrowheads="1"/>
          </p:cNvSpPr>
          <p:nvPr/>
        </p:nvSpPr>
        <p:spPr bwMode="auto">
          <a:xfrm>
            <a:off x="0" y="4724400"/>
            <a:ext cx="4787900" cy="395288"/>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53" name="Rectangle 9"/>
          <p:cNvSpPr>
            <a:spLocks noGrp="1"/>
          </p:cNvSpPr>
          <p:nvPr>
            <p:ph type="title"/>
          </p:nvPr>
        </p:nvSpPr>
        <p:spPr>
          <a:xfrm>
            <a:off x="250825" y="0"/>
            <a:ext cx="8496300" cy="473075"/>
          </a:xfrm>
          <a:noFill/>
          <a:ln/>
        </p:spPr>
        <p:txBody>
          <a:bodyPr>
            <a:noAutofit/>
          </a:bodyPr>
          <a:lstStyle/>
          <a:p>
            <a:r>
              <a:rPr lang="de-DE" sz="2800" dirty="0" smtClean="0">
                <a:solidFill>
                  <a:srgbClr val="FF0000"/>
                </a:solidFill>
                <a:latin typeface="Times New Roman" pitchFamily="18" charset="0"/>
              </a:rPr>
              <a:t>NuSTAR – Nuclear Structure, Astrophysics and Reactions</a:t>
            </a:r>
          </a:p>
        </p:txBody>
      </p:sp>
      <p:sp>
        <p:nvSpPr>
          <p:cNvPr id="57354" name="Rectangle 10"/>
          <p:cNvSpPr>
            <a:spLocks noChangeArrowheads="1"/>
          </p:cNvSpPr>
          <p:nvPr/>
        </p:nvSpPr>
        <p:spPr bwMode="auto">
          <a:xfrm>
            <a:off x="2700338" y="2312988"/>
            <a:ext cx="684212" cy="431800"/>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55" name="Rectangle 11"/>
          <p:cNvSpPr>
            <a:spLocks noChangeArrowheads="1"/>
          </p:cNvSpPr>
          <p:nvPr/>
        </p:nvSpPr>
        <p:spPr bwMode="auto">
          <a:xfrm>
            <a:off x="2951163" y="3141663"/>
            <a:ext cx="1116012" cy="1295400"/>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56" name="Rectangle 12"/>
          <p:cNvSpPr>
            <a:spLocks noChangeArrowheads="1"/>
          </p:cNvSpPr>
          <p:nvPr/>
        </p:nvSpPr>
        <p:spPr bwMode="auto">
          <a:xfrm>
            <a:off x="3924300" y="3752850"/>
            <a:ext cx="1476375" cy="828675"/>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57" name="Rectangle 13"/>
          <p:cNvSpPr>
            <a:spLocks noChangeArrowheads="1"/>
          </p:cNvSpPr>
          <p:nvPr/>
        </p:nvSpPr>
        <p:spPr bwMode="auto">
          <a:xfrm>
            <a:off x="4211638" y="1773238"/>
            <a:ext cx="215900" cy="107950"/>
          </a:xfrm>
          <a:prstGeom prst="rect">
            <a:avLst/>
          </a:prstGeom>
          <a:noFill/>
          <a:ln w="9525" algn="ctr">
            <a:noFill/>
            <a:miter lim="800000"/>
            <a:headEnd/>
            <a:tailEnd/>
          </a:ln>
          <a:effectLst/>
        </p:spPr>
        <p:txBody>
          <a:bodyPr wrap="none" lIns="0" rIns="0" anchor="ctr"/>
          <a:lstStyle/>
          <a:p>
            <a:endParaRPr lang="en-GB"/>
          </a:p>
        </p:txBody>
      </p:sp>
      <p:sp>
        <p:nvSpPr>
          <p:cNvPr id="57358" name="Rectangle 14"/>
          <p:cNvSpPr>
            <a:spLocks noChangeArrowheads="1"/>
          </p:cNvSpPr>
          <p:nvPr/>
        </p:nvSpPr>
        <p:spPr bwMode="auto">
          <a:xfrm>
            <a:off x="4176713" y="1808163"/>
            <a:ext cx="287337" cy="73025"/>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59" name="Rectangle 15"/>
          <p:cNvSpPr>
            <a:spLocks noChangeArrowheads="1"/>
          </p:cNvSpPr>
          <p:nvPr/>
        </p:nvSpPr>
        <p:spPr bwMode="auto">
          <a:xfrm rot="5400000">
            <a:off x="4590257" y="2113756"/>
            <a:ext cx="287338" cy="180975"/>
          </a:xfrm>
          <a:prstGeom prst="rect">
            <a:avLst/>
          </a:prstGeom>
          <a:solidFill>
            <a:schemeClr val="bg1"/>
          </a:solidFill>
          <a:ln w="9525" algn="ctr">
            <a:noFill/>
            <a:miter lim="800000"/>
            <a:headEnd/>
            <a:tailEnd/>
          </a:ln>
          <a:effectLst/>
        </p:spPr>
        <p:txBody>
          <a:bodyPr wrap="none" lIns="0" rIns="0" anchor="ctr"/>
          <a:lstStyle/>
          <a:p>
            <a:endParaRPr lang="en-GB"/>
          </a:p>
        </p:txBody>
      </p:sp>
      <p:sp>
        <p:nvSpPr>
          <p:cNvPr id="57360" name="Text Box 16"/>
          <p:cNvSpPr txBox="1">
            <a:spLocks noChangeArrowheads="1"/>
          </p:cNvSpPr>
          <p:nvPr/>
        </p:nvSpPr>
        <p:spPr bwMode="auto">
          <a:xfrm>
            <a:off x="6227763" y="836613"/>
            <a:ext cx="2663825" cy="2123658"/>
          </a:xfrm>
          <a:prstGeom prst="rect">
            <a:avLst/>
          </a:prstGeom>
          <a:solidFill>
            <a:srgbClr val="99CCFF"/>
          </a:solidFill>
          <a:ln w="9525" algn="ctr">
            <a:solidFill>
              <a:srgbClr val="FF0066"/>
            </a:solidFill>
            <a:miter lim="800000"/>
            <a:headEnd/>
            <a:tailEnd/>
          </a:ln>
          <a:effectLst/>
        </p:spPr>
        <p:txBody>
          <a:bodyPr lIns="0" rIns="0">
            <a:spAutoFit/>
          </a:bodyPr>
          <a:lstStyle/>
          <a:p>
            <a:pPr marL="265113" indent="-31750">
              <a:spcBef>
                <a:spcPct val="50000"/>
              </a:spcBef>
            </a:pPr>
            <a:r>
              <a:rPr lang="de-DE" sz="2400" b="1" dirty="0"/>
              <a:t>The Collaboration</a:t>
            </a:r>
          </a:p>
          <a:p>
            <a:pPr marL="265113" indent="-31750">
              <a:spcBef>
                <a:spcPct val="50000"/>
              </a:spcBef>
            </a:pPr>
            <a:r>
              <a:rPr lang="de-DE" sz="2400" dirty="0">
                <a:solidFill>
                  <a:srgbClr val="FF0000"/>
                </a:solidFill>
              </a:rPr>
              <a:t>&gt; 800 scientists</a:t>
            </a:r>
          </a:p>
          <a:p>
            <a:pPr marL="265113" indent="-31750">
              <a:spcBef>
                <a:spcPct val="50000"/>
              </a:spcBef>
            </a:pPr>
            <a:r>
              <a:rPr lang="de-DE" sz="2400" dirty="0">
                <a:solidFill>
                  <a:srgbClr val="FF0000"/>
                </a:solidFill>
              </a:rPr>
              <a:t>146 institutes</a:t>
            </a:r>
          </a:p>
          <a:p>
            <a:pPr marL="265113" indent="-31750">
              <a:spcBef>
                <a:spcPct val="50000"/>
              </a:spcBef>
            </a:pPr>
            <a:r>
              <a:rPr lang="de-DE" sz="2400" dirty="0">
                <a:solidFill>
                  <a:srgbClr val="FF0000"/>
                </a:solidFill>
              </a:rPr>
              <a:t>38 countries</a:t>
            </a:r>
          </a:p>
        </p:txBody>
      </p:sp>
      <p:sp>
        <p:nvSpPr>
          <p:cNvPr id="57361" name="Text Box 17"/>
          <p:cNvSpPr txBox="1">
            <a:spLocks noChangeArrowheads="1"/>
          </p:cNvSpPr>
          <p:nvPr/>
        </p:nvSpPr>
        <p:spPr bwMode="auto">
          <a:xfrm>
            <a:off x="0" y="404664"/>
            <a:ext cx="5761038" cy="6494085"/>
          </a:xfrm>
          <a:prstGeom prst="rect">
            <a:avLst/>
          </a:prstGeom>
          <a:noFill/>
          <a:ln w="15875">
            <a:noFill/>
            <a:miter lim="800000"/>
            <a:headEnd/>
            <a:tailEnd/>
          </a:ln>
          <a:effectLst/>
        </p:spPr>
        <p:txBody>
          <a:bodyPr>
            <a:spAutoFit/>
          </a:bodyPr>
          <a:lstStyle/>
          <a:p>
            <a:r>
              <a:rPr lang="de-DE" sz="2400" b="1" dirty="0">
                <a:solidFill>
                  <a:srgbClr val="FF0000"/>
                </a:solidFill>
              </a:rPr>
              <a:t>R</a:t>
            </a:r>
            <a:r>
              <a:rPr lang="de-DE" sz="2400" b="1" baseline="30000" dirty="0">
                <a:solidFill>
                  <a:srgbClr val="FF0000"/>
                </a:solidFill>
              </a:rPr>
              <a:t>3</a:t>
            </a:r>
            <a:r>
              <a:rPr lang="de-DE" sz="2400" b="1" dirty="0">
                <a:solidFill>
                  <a:srgbClr val="FF0000"/>
                </a:solidFill>
              </a:rPr>
              <a:t>B</a:t>
            </a:r>
            <a:r>
              <a:rPr lang="de-DE" sz="2000" b="1" dirty="0">
                <a:solidFill>
                  <a:schemeClr val="accent2"/>
                </a:solidFill>
              </a:rPr>
              <a:t>             </a:t>
            </a:r>
            <a:r>
              <a:rPr lang="de-DE" sz="2000" dirty="0"/>
              <a:t>kinematically complete reactions at high 		     </a:t>
            </a:r>
            <a:r>
              <a:rPr lang="de-DE" sz="2000" dirty="0" smtClean="0"/>
              <a:t>beam </a:t>
            </a:r>
            <a:r>
              <a:rPr lang="de-DE" sz="2000" dirty="0"/>
              <a:t>energy</a:t>
            </a:r>
            <a:r>
              <a:rPr lang="de-DE" sz="2000" b="1" dirty="0"/>
              <a:t> </a:t>
            </a:r>
          </a:p>
          <a:p>
            <a:r>
              <a:rPr lang="de-DE" sz="2400" b="1" dirty="0">
                <a:solidFill>
                  <a:srgbClr val="FF0000"/>
                </a:solidFill>
              </a:rPr>
              <a:t>HISPEC</a:t>
            </a:r>
            <a:r>
              <a:rPr lang="de-DE" sz="2000" b="1" dirty="0">
                <a:solidFill>
                  <a:schemeClr val="accent2"/>
                </a:solidFill>
              </a:rPr>
              <a:t>      </a:t>
            </a:r>
            <a:r>
              <a:rPr lang="de-DE" sz="2000" dirty="0"/>
              <a:t>in-beam </a:t>
            </a:r>
            <a:r>
              <a:rPr lang="de-DE" sz="2000" dirty="0">
                <a:sym typeface="Symbol" pitchFamily="18" charset="2"/>
              </a:rPr>
              <a:t> spectroscopy at low and</a:t>
            </a:r>
          </a:p>
          <a:p>
            <a:pPr>
              <a:spcAft>
                <a:spcPct val="50000"/>
              </a:spcAft>
            </a:pPr>
            <a:r>
              <a:rPr lang="de-DE" sz="2000" dirty="0">
                <a:sym typeface="Symbol" pitchFamily="18" charset="2"/>
              </a:rPr>
              <a:t>                     intermediate energy</a:t>
            </a:r>
            <a:endParaRPr lang="de-DE" sz="2000" b="1" dirty="0"/>
          </a:p>
          <a:p>
            <a:pPr>
              <a:spcAft>
                <a:spcPct val="50000"/>
              </a:spcAft>
            </a:pPr>
            <a:r>
              <a:rPr lang="de-DE" sz="2400" b="1" dirty="0">
                <a:solidFill>
                  <a:srgbClr val="FF0000"/>
                </a:solidFill>
              </a:rPr>
              <a:t>DESPEC</a:t>
            </a:r>
            <a:r>
              <a:rPr lang="de-DE" sz="2000" b="1" dirty="0">
                <a:solidFill>
                  <a:schemeClr val="accent2"/>
                </a:solidFill>
              </a:rPr>
              <a:t>    </a:t>
            </a:r>
            <a:r>
              <a:rPr lang="de-DE" sz="2000" dirty="0">
                <a:sym typeface="Symbol" pitchFamily="18" charset="2"/>
              </a:rPr>
              <a:t>-, -, -, p-, n-decay spectroscopy</a:t>
            </a:r>
            <a:r>
              <a:rPr lang="de-DE" sz="2000" dirty="0">
                <a:solidFill>
                  <a:srgbClr val="FF0066"/>
                </a:solidFill>
                <a:sym typeface="Symbol" pitchFamily="18" charset="2"/>
              </a:rPr>
              <a:t> </a:t>
            </a:r>
          </a:p>
          <a:p>
            <a:r>
              <a:rPr lang="de-DE" sz="2400" b="1" dirty="0">
                <a:solidFill>
                  <a:srgbClr val="008000"/>
                </a:solidFill>
              </a:rPr>
              <a:t>LASPEC</a:t>
            </a:r>
            <a:r>
              <a:rPr lang="de-DE" sz="2000" b="1" dirty="0">
                <a:solidFill>
                  <a:schemeClr val="accent2"/>
                </a:solidFill>
              </a:rPr>
              <a:t>     </a:t>
            </a:r>
            <a:r>
              <a:rPr lang="de-DE" sz="2000" dirty="0"/>
              <a:t>laser spectroscopy</a:t>
            </a:r>
          </a:p>
          <a:p>
            <a:endParaRPr lang="de-DE" sz="2000" dirty="0">
              <a:solidFill>
                <a:schemeClr val="accent2"/>
              </a:solidFill>
            </a:endParaRPr>
          </a:p>
          <a:p>
            <a:r>
              <a:rPr lang="de-DE" sz="2000" b="1" dirty="0"/>
              <a:t>MATS</a:t>
            </a:r>
            <a:r>
              <a:rPr lang="de-DE" sz="2000" b="1" dirty="0">
                <a:solidFill>
                  <a:schemeClr val="accent2"/>
                </a:solidFill>
              </a:rPr>
              <a:t>           </a:t>
            </a:r>
            <a:r>
              <a:rPr lang="de-DE" sz="2000" dirty="0"/>
              <a:t>in-trap mass measurements and</a:t>
            </a:r>
          </a:p>
          <a:p>
            <a:r>
              <a:rPr lang="de-DE" sz="2000" dirty="0"/>
              <a:t>                     decay </a:t>
            </a:r>
            <a:r>
              <a:rPr lang="de-DE" sz="2000" dirty="0" smtClean="0"/>
              <a:t>studies</a:t>
            </a:r>
            <a:endParaRPr lang="de-DE" sz="2000" dirty="0">
              <a:solidFill>
                <a:schemeClr val="accent2"/>
              </a:solidFill>
            </a:endParaRPr>
          </a:p>
          <a:p>
            <a:r>
              <a:rPr lang="de-DE" sz="2400" b="1" dirty="0">
                <a:solidFill>
                  <a:schemeClr val="hlink"/>
                </a:solidFill>
              </a:rPr>
              <a:t>EXL</a:t>
            </a:r>
            <a:r>
              <a:rPr lang="de-DE" sz="2000" dirty="0"/>
              <a:t>            </a:t>
            </a:r>
            <a:r>
              <a:rPr lang="en-GB" sz="2000" dirty="0"/>
              <a:t>light-ion scattering reactions in a storage 	      	      ring</a:t>
            </a:r>
            <a:endParaRPr lang="de-DE" sz="2000" dirty="0"/>
          </a:p>
          <a:p>
            <a:r>
              <a:rPr lang="de-DE" sz="2400" b="1" dirty="0">
                <a:solidFill>
                  <a:schemeClr val="hlink"/>
                </a:solidFill>
              </a:rPr>
              <a:t>ILIMA</a:t>
            </a:r>
            <a:r>
              <a:rPr lang="de-DE" sz="2000" b="1" dirty="0">
                <a:solidFill>
                  <a:schemeClr val="accent2"/>
                </a:solidFill>
              </a:rPr>
              <a:t>         </a:t>
            </a:r>
            <a:r>
              <a:rPr lang="de-DE" sz="2000" dirty="0"/>
              <a:t>masses and lifetimes of nuclei in</a:t>
            </a:r>
          </a:p>
          <a:p>
            <a:pPr>
              <a:spcAft>
                <a:spcPct val="50000"/>
              </a:spcAft>
            </a:pPr>
            <a:r>
              <a:rPr lang="de-DE" sz="2000" dirty="0"/>
              <a:t>                    ground and isomeric states</a:t>
            </a:r>
          </a:p>
          <a:p>
            <a:r>
              <a:rPr lang="de-DE" sz="2000" b="1" dirty="0"/>
              <a:t>ELISE</a:t>
            </a:r>
            <a:r>
              <a:rPr lang="de-DE" sz="2000" b="1" dirty="0">
                <a:solidFill>
                  <a:schemeClr val="accent2"/>
                </a:solidFill>
              </a:rPr>
              <a:t>          </a:t>
            </a:r>
            <a:r>
              <a:rPr lang="de-DE" sz="2000" dirty="0"/>
              <a:t>elastic, inelastic, and quasi-free </a:t>
            </a:r>
          </a:p>
          <a:p>
            <a:pPr>
              <a:spcAft>
                <a:spcPct val="50000"/>
              </a:spcAft>
            </a:pPr>
            <a:r>
              <a:rPr lang="de-DE" sz="2000" dirty="0"/>
              <a:t>                    e</a:t>
            </a:r>
            <a:r>
              <a:rPr lang="de-DE" sz="2000" baseline="30000" dirty="0"/>
              <a:t>-</a:t>
            </a:r>
            <a:r>
              <a:rPr lang="de-DE" sz="2000" dirty="0"/>
              <a:t>-A scattering</a:t>
            </a:r>
          </a:p>
          <a:p>
            <a:pPr>
              <a:spcAft>
                <a:spcPct val="50000"/>
              </a:spcAft>
            </a:pPr>
            <a:r>
              <a:rPr lang="de-DE" sz="2000" b="1" dirty="0"/>
              <a:t>AIC</a:t>
            </a:r>
            <a:r>
              <a:rPr lang="de-DE" sz="2000" dirty="0">
                <a:solidFill>
                  <a:srgbClr val="FF0066"/>
                </a:solidFill>
              </a:rPr>
              <a:t>	      </a:t>
            </a:r>
            <a:r>
              <a:rPr lang="de-DE" sz="2000" dirty="0"/>
              <a:t>antiproton-ion collision</a:t>
            </a:r>
          </a:p>
          <a:p>
            <a:r>
              <a:rPr lang="de-DE" sz="2000" b="1" dirty="0"/>
              <a:t>Super FRS</a:t>
            </a:r>
            <a:r>
              <a:rPr lang="de-DE" sz="2000" b="1" dirty="0">
                <a:solidFill>
                  <a:schemeClr val="accent2"/>
                </a:solidFill>
              </a:rPr>
              <a:t>  </a:t>
            </a:r>
            <a:r>
              <a:rPr lang="de-DE" sz="2000" dirty="0"/>
              <a:t>RIB production, identification</a:t>
            </a:r>
            <a:r>
              <a:rPr lang="de-DE" sz="2000" dirty="0">
                <a:solidFill>
                  <a:srgbClr val="FF0066"/>
                </a:solidFill>
              </a:rPr>
              <a:t> </a:t>
            </a:r>
          </a:p>
        </p:txBody>
      </p:sp>
      <p:pic>
        <p:nvPicPr>
          <p:cNvPr id="57362" name="Picture 18" descr="NUSTAR-Logo"/>
          <p:cNvPicPr>
            <a:picLocks noChangeAspect="1" noChangeArrowheads="1"/>
          </p:cNvPicPr>
          <p:nvPr/>
        </p:nvPicPr>
        <p:blipFill>
          <a:blip r:embed="rId3" cstate="print"/>
          <a:srcRect/>
          <a:stretch>
            <a:fillRect/>
          </a:stretch>
        </p:blipFill>
        <p:spPr bwMode="auto">
          <a:xfrm>
            <a:off x="6443663" y="4832350"/>
            <a:ext cx="2700337" cy="2025650"/>
          </a:xfrm>
          <a:prstGeom prst="rect">
            <a:avLst/>
          </a:prstGeom>
          <a:noFill/>
        </p:spPr>
      </p:pic>
      <p:sp>
        <p:nvSpPr>
          <p:cNvPr id="57363" name="Text Box 19"/>
          <p:cNvSpPr txBox="1">
            <a:spLocks noChangeArrowheads="1"/>
          </p:cNvSpPr>
          <p:nvPr/>
        </p:nvSpPr>
        <p:spPr bwMode="auto">
          <a:xfrm>
            <a:off x="6227763" y="3213100"/>
            <a:ext cx="2663825" cy="1569660"/>
          </a:xfrm>
          <a:prstGeom prst="rect">
            <a:avLst/>
          </a:prstGeom>
          <a:solidFill>
            <a:srgbClr val="99CCFF"/>
          </a:solidFill>
          <a:ln w="9525" algn="ctr">
            <a:solidFill>
              <a:srgbClr val="FF0066"/>
            </a:solidFill>
            <a:miter lim="800000"/>
            <a:headEnd/>
            <a:tailEnd/>
          </a:ln>
          <a:effectLst/>
        </p:spPr>
        <p:txBody>
          <a:bodyPr lIns="0" rIns="0">
            <a:spAutoFit/>
          </a:bodyPr>
          <a:lstStyle/>
          <a:p>
            <a:pPr marL="265113" indent="-31750">
              <a:spcBef>
                <a:spcPct val="50000"/>
              </a:spcBef>
            </a:pPr>
            <a:r>
              <a:rPr lang="de-DE" sz="2400" b="1" dirty="0"/>
              <a:t>The Investment</a:t>
            </a:r>
          </a:p>
          <a:p>
            <a:pPr marL="265113" indent="-31750">
              <a:spcBef>
                <a:spcPct val="50000"/>
              </a:spcBef>
            </a:pPr>
            <a:r>
              <a:rPr lang="de-DE" sz="2400" dirty="0">
                <a:solidFill>
                  <a:srgbClr val="FF0000"/>
                </a:solidFill>
              </a:rPr>
              <a:t>82 M€ Super FRS</a:t>
            </a:r>
          </a:p>
          <a:p>
            <a:pPr marL="265113" indent="-31750">
              <a:spcBef>
                <a:spcPct val="50000"/>
              </a:spcBef>
            </a:pPr>
            <a:r>
              <a:rPr lang="de-DE" sz="2400" dirty="0">
                <a:solidFill>
                  <a:srgbClr val="FF0000"/>
                </a:solidFill>
              </a:rPr>
              <a:t>71 M€ Experiments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uklidkarte"/>
          <p:cNvPicPr>
            <a:picLocks noChangeAspect="1" noChangeArrowheads="1"/>
          </p:cNvPicPr>
          <p:nvPr/>
        </p:nvPicPr>
        <p:blipFill>
          <a:blip r:embed="rId3" cstate="print">
            <a:lum bright="62000" contrast="-40000"/>
          </a:blip>
          <a:srcRect/>
          <a:stretch>
            <a:fillRect/>
          </a:stretch>
        </p:blipFill>
        <p:spPr bwMode="auto">
          <a:xfrm>
            <a:off x="0" y="217488"/>
            <a:ext cx="9144000" cy="6640512"/>
          </a:xfrm>
          <a:prstGeom prst="rect">
            <a:avLst/>
          </a:prstGeom>
          <a:noFill/>
          <a:ln w="9525">
            <a:noFill/>
            <a:miter lim="800000"/>
            <a:headEnd/>
            <a:tailEnd/>
          </a:ln>
        </p:spPr>
      </p:pic>
      <p:sp>
        <p:nvSpPr>
          <p:cNvPr id="61444" name="Rectangle 4"/>
          <p:cNvSpPr>
            <a:spLocks noChangeArrowheads="1"/>
          </p:cNvSpPr>
          <p:nvPr/>
        </p:nvSpPr>
        <p:spPr bwMode="auto">
          <a:xfrm>
            <a:off x="0" y="701675"/>
            <a:ext cx="9144000" cy="5873916"/>
          </a:xfrm>
          <a:prstGeom prst="rect">
            <a:avLst/>
          </a:prstGeom>
          <a:noFill/>
          <a:ln w="9525">
            <a:noFill/>
            <a:miter lim="800000"/>
            <a:headEnd/>
            <a:tailEnd/>
          </a:ln>
          <a:effectLst/>
        </p:spPr>
        <p:txBody>
          <a:bodyPr>
            <a:spAutoFit/>
          </a:bodyPr>
          <a:lstStyle/>
          <a:p>
            <a:pPr>
              <a:lnSpc>
                <a:spcPct val="85000"/>
              </a:lnSpc>
            </a:pPr>
            <a:r>
              <a:rPr kumimoji="1" lang="en-US" sz="2800" u="none" dirty="0">
                <a:solidFill>
                  <a:srgbClr val="EA1F0A"/>
                </a:solidFill>
                <a:latin typeface="Times New Roman" pitchFamily="18" charset="0"/>
              </a:rPr>
              <a:t>How are complex nuclei built from their basic constituents?</a:t>
            </a:r>
          </a:p>
          <a:p>
            <a:pPr>
              <a:lnSpc>
                <a:spcPct val="85000"/>
              </a:lnSpc>
            </a:pPr>
            <a:r>
              <a:rPr kumimoji="1" lang="en-US" sz="3600" u="none" dirty="0">
                <a:solidFill>
                  <a:srgbClr val="EA1F0A"/>
                </a:solidFill>
                <a:latin typeface="Times New Roman" pitchFamily="18" charset="0"/>
              </a:rPr>
              <a:t>	</a:t>
            </a:r>
            <a:r>
              <a:rPr kumimoji="1" lang="en-US" sz="2400" u="none" dirty="0">
                <a:solidFill>
                  <a:schemeClr val="hlink"/>
                </a:solidFill>
                <a:latin typeface="Times New Roman" pitchFamily="18" charset="0"/>
              </a:rPr>
              <a:t>nucleon-nucleon interaction, effect of nucleon structure</a:t>
            </a:r>
          </a:p>
          <a:p>
            <a:pPr>
              <a:lnSpc>
                <a:spcPct val="85000"/>
              </a:lnSpc>
            </a:pPr>
            <a:endParaRPr lang="en-GB" u="none" dirty="0">
              <a:solidFill>
                <a:srgbClr val="EA1F0A"/>
              </a:solidFill>
              <a:latin typeface="Times New Roman" pitchFamily="18" charset="0"/>
            </a:endParaRPr>
          </a:p>
          <a:p>
            <a:pPr>
              <a:lnSpc>
                <a:spcPct val="85000"/>
              </a:lnSpc>
            </a:pPr>
            <a:r>
              <a:rPr lang="en-GB" sz="2800" u="none" dirty="0">
                <a:solidFill>
                  <a:srgbClr val="EA1F0A"/>
                </a:solidFill>
                <a:latin typeface="Times New Roman" pitchFamily="18" charset="0"/>
              </a:rPr>
              <a:t>What are the limits of nuclear existence?</a:t>
            </a:r>
            <a:r>
              <a:rPr lang="en-GB" u="none" dirty="0">
                <a:solidFill>
                  <a:srgbClr val="EA1F0A"/>
                </a:solidFill>
                <a:latin typeface="Times New Roman" pitchFamily="18" charset="0"/>
              </a:rPr>
              <a:t> </a:t>
            </a:r>
          </a:p>
          <a:p>
            <a:pPr>
              <a:lnSpc>
                <a:spcPct val="85000"/>
              </a:lnSpc>
            </a:pPr>
            <a:r>
              <a:rPr lang="en-GB" u="none" dirty="0">
                <a:solidFill>
                  <a:srgbClr val="EA1F0A"/>
                </a:solidFill>
                <a:latin typeface="Times New Roman" pitchFamily="18" charset="0"/>
              </a:rPr>
              <a:t>	</a:t>
            </a:r>
            <a:r>
              <a:rPr kumimoji="1" lang="en-US" sz="2400" u="none" dirty="0">
                <a:solidFill>
                  <a:schemeClr val="hlink"/>
                </a:solidFill>
                <a:latin typeface="Times New Roman" pitchFamily="18" charset="0"/>
              </a:rPr>
              <a:t>where does the nuclide chart end?</a:t>
            </a:r>
          </a:p>
          <a:p>
            <a:pPr lvl="1">
              <a:lnSpc>
                <a:spcPct val="85000"/>
              </a:lnSpc>
            </a:pPr>
            <a:r>
              <a:rPr kumimoji="1" lang="en-US" sz="2400" u="none" dirty="0">
                <a:solidFill>
                  <a:schemeClr val="hlink"/>
                </a:solidFill>
                <a:latin typeface="Times New Roman" pitchFamily="18" charset="0"/>
              </a:rPr>
              <a:t>            neutron and  proton </a:t>
            </a:r>
            <a:r>
              <a:rPr kumimoji="1" lang="en-US" sz="2400" u="none" dirty="0" err="1">
                <a:solidFill>
                  <a:schemeClr val="hlink"/>
                </a:solidFill>
                <a:latin typeface="Times New Roman" pitchFamily="18" charset="0"/>
              </a:rPr>
              <a:t>driplines</a:t>
            </a:r>
            <a:r>
              <a:rPr kumimoji="1" lang="en-US" sz="2400" u="none" dirty="0">
                <a:solidFill>
                  <a:schemeClr val="hlink"/>
                </a:solidFill>
                <a:latin typeface="Times New Roman" pitchFamily="18" charset="0"/>
              </a:rPr>
              <a:t>, </a:t>
            </a:r>
            <a:r>
              <a:rPr kumimoji="1" lang="en-US" sz="2400" u="none" dirty="0" err="1">
                <a:solidFill>
                  <a:schemeClr val="hlink"/>
                </a:solidFill>
                <a:latin typeface="Times New Roman" pitchFamily="18" charset="0"/>
              </a:rPr>
              <a:t>superheavy</a:t>
            </a:r>
            <a:r>
              <a:rPr kumimoji="1" lang="en-US" sz="2400" u="none" dirty="0">
                <a:solidFill>
                  <a:schemeClr val="hlink"/>
                </a:solidFill>
                <a:latin typeface="Times New Roman" pitchFamily="18" charset="0"/>
              </a:rPr>
              <a:t> elements</a:t>
            </a:r>
          </a:p>
          <a:p>
            <a:pPr lvl="1">
              <a:lnSpc>
                <a:spcPct val="85000"/>
              </a:lnSpc>
            </a:pPr>
            <a:endParaRPr kumimoji="1" lang="en-US" u="none" dirty="0">
              <a:solidFill>
                <a:schemeClr val="hlink"/>
              </a:solidFill>
              <a:latin typeface="Times New Roman" pitchFamily="18" charset="0"/>
            </a:endParaRPr>
          </a:p>
          <a:p>
            <a:pPr>
              <a:lnSpc>
                <a:spcPct val="85000"/>
              </a:lnSpc>
            </a:pPr>
            <a:r>
              <a:rPr lang="en-GB" sz="2800" u="none" dirty="0">
                <a:solidFill>
                  <a:srgbClr val="EA1F0A"/>
                </a:solidFill>
                <a:latin typeface="Times New Roman" pitchFamily="18" charset="0"/>
              </a:rPr>
              <a:t>How does the ordering of quantum states alter far away from 								stability? </a:t>
            </a:r>
            <a:r>
              <a:rPr lang="en-GB" u="none" dirty="0">
                <a:solidFill>
                  <a:schemeClr val="hlink"/>
                </a:solidFill>
                <a:latin typeface="Times New Roman" pitchFamily="18" charset="0"/>
              </a:rPr>
              <a:t>	</a:t>
            </a:r>
            <a:r>
              <a:rPr lang="en-GB" sz="2400" u="none" dirty="0">
                <a:solidFill>
                  <a:schemeClr val="hlink"/>
                </a:solidFill>
                <a:latin typeface="Times New Roman" pitchFamily="18" charset="0"/>
              </a:rPr>
              <a:t>shell quenching, new magic numbers</a:t>
            </a:r>
            <a:endParaRPr lang="en-GB" u="none" dirty="0">
              <a:solidFill>
                <a:schemeClr val="hlink"/>
              </a:solidFill>
              <a:latin typeface="Times New Roman" pitchFamily="18" charset="0"/>
            </a:endParaRPr>
          </a:p>
          <a:p>
            <a:pPr>
              <a:lnSpc>
                <a:spcPct val="85000"/>
              </a:lnSpc>
            </a:pPr>
            <a:endParaRPr lang="en-GB" u="none" dirty="0">
              <a:solidFill>
                <a:schemeClr val="hlink"/>
              </a:solidFill>
              <a:latin typeface="Times New Roman" pitchFamily="18" charset="0"/>
            </a:endParaRPr>
          </a:p>
          <a:p>
            <a:pPr>
              <a:lnSpc>
                <a:spcPct val="85000"/>
              </a:lnSpc>
            </a:pPr>
            <a:r>
              <a:rPr kumimoji="1" lang="en-US" sz="2800" u="none" dirty="0">
                <a:solidFill>
                  <a:srgbClr val="EA1F0A"/>
                </a:solidFill>
                <a:latin typeface="Times New Roman" pitchFamily="18" charset="0"/>
              </a:rPr>
              <a:t>How to explain collective phenomena from individual motion?</a:t>
            </a:r>
          </a:p>
          <a:p>
            <a:pPr>
              <a:lnSpc>
                <a:spcPct val="85000"/>
              </a:lnSpc>
            </a:pPr>
            <a:r>
              <a:rPr kumimoji="1" lang="en-US" sz="3200" u="none" dirty="0">
                <a:solidFill>
                  <a:srgbClr val="EA1F0A"/>
                </a:solidFill>
                <a:latin typeface="Times New Roman" pitchFamily="18" charset="0"/>
              </a:rPr>
              <a:t>	</a:t>
            </a:r>
            <a:r>
              <a:rPr kumimoji="1" lang="en-US" sz="2400" u="none" dirty="0">
                <a:solidFill>
                  <a:schemeClr val="hlink"/>
                </a:solidFill>
                <a:latin typeface="Times New Roman" pitchFamily="18" charset="0"/>
              </a:rPr>
              <a:t>relevant degrees of freedom, symmetries, </a:t>
            </a:r>
            <a:r>
              <a:rPr lang="en-GB" sz="2400" u="none" dirty="0" smtClean="0">
                <a:solidFill>
                  <a:schemeClr val="hlink"/>
                </a:solidFill>
                <a:latin typeface="Times New Roman" pitchFamily="18" charset="0"/>
              </a:rPr>
              <a:t>collective motion</a:t>
            </a:r>
            <a:endParaRPr lang="en-GB" sz="2000" u="none" dirty="0">
              <a:solidFill>
                <a:schemeClr val="hlink"/>
              </a:solidFill>
              <a:latin typeface="Times New Roman" pitchFamily="18" charset="0"/>
            </a:endParaRPr>
          </a:p>
          <a:p>
            <a:pPr>
              <a:lnSpc>
                <a:spcPct val="85000"/>
              </a:lnSpc>
            </a:pPr>
            <a:endParaRPr lang="en-GB" sz="2800" u="none" dirty="0">
              <a:solidFill>
                <a:srgbClr val="EA1F0A"/>
              </a:solidFill>
              <a:latin typeface="Times New Roman" pitchFamily="18" charset="0"/>
            </a:endParaRPr>
          </a:p>
          <a:p>
            <a:pPr>
              <a:lnSpc>
                <a:spcPct val="85000"/>
              </a:lnSpc>
            </a:pPr>
            <a:r>
              <a:rPr lang="en-GB" sz="2800" u="none" dirty="0">
                <a:solidFill>
                  <a:srgbClr val="EA1F0A"/>
                </a:solidFill>
                <a:latin typeface="Times New Roman" pitchFamily="18" charset="0"/>
              </a:rPr>
              <a:t>How are the elements and isotopes found in the Universe 					</a:t>
            </a:r>
            <a:r>
              <a:rPr lang="en-GB" sz="2800" u="none" dirty="0" smtClean="0">
                <a:solidFill>
                  <a:srgbClr val="EA1F0A"/>
                </a:solidFill>
                <a:latin typeface="Times New Roman" pitchFamily="18" charset="0"/>
              </a:rPr>
              <a:t>formed</a:t>
            </a:r>
            <a:r>
              <a:rPr lang="en-GB" sz="2800" u="none" dirty="0">
                <a:solidFill>
                  <a:srgbClr val="EA1F0A"/>
                </a:solidFill>
                <a:latin typeface="Times New Roman" pitchFamily="18" charset="0"/>
              </a:rPr>
              <a:t>? </a:t>
            </a:r>
          </a:p>
          <a:p>
            <a:pPr lvl="1">
              <a:lnSpc>
                <a:spcPct val="85000"/>
              </a:lnSpc>
            </a:pPr>
            <a:r>
              <a:rPr kumimoji="1" lang="en-US" sz="2400" u="none" dirty="0">
                <a:solidFill>
                  <a:schemeClr val="hlink"/>
                </a:solidFill>
                <a:latin typeface="Times New Roman" pitchFamily="18" charset="0"/>
              </a:rPr>
              <a:t>	the origin of the heavy elements</a:t>
            </a:r>
            <a:endParaRPr lang="en-GB" sz="2400" u="none" dirty="0">
              <a:solidFill>
                <a:schemeClr val="hlink"/>
              </a:solidFill>
              <a:latin typeface="Times New Roman" pitchFamily="18" charset="0"/>
            </a:endParaRPr>
          </a:p>
        </p:txBody>
      </p:sp>
      <p:pic>
        <p:nvPicPr>
          <p:cNvPr id="5" name="Picture 3" descr="NUSTAR-Logo"/>
          <p:cNvPicPr>
            <a:picLocks noChangeAspect="1" noChangeArrowheads="1"/>
          </p:cNvPicPr>
          <p:nvPr/>
        </p:nvPicPr>
        <p:blipFill>
          <a:blip r:embed="rId4" cstate="print"/>
          <a:srcRect/>
          <a:stretch>
            <a:fillRect/>
          </a:stretch>
        </p:blipFill>
        <p:spPr bwMode="auto">
          <a:xfrm>
            <a:off x="7644962" y="5733256"/>
            <a:ext cx="1499037" cy="1124744"/>
          </a:xfrm>
          <a:prstGeom prst="rect">
            <a:avLst/>
          </a:prstGeom>
          <a:noFill/>
        </p:spPr>
      </p:pic>
      <p:sp>
        <p:nvSpPr>
          <p:cNvPr id="61445" name="Text Box 5"/>
          <p:cNvSpPr txBox="1">
            <a:spLocks noChangeArrowheads="1"/>
          </p:cNvSpPr>
          <p:nvPr/>
        </p:nvSpPr>
        <p:spPr bwMode="auto">
          <a:xfrm>
            <a:off x="2051050" y="0"/>
            <a:ext cx="5121275" cy="579438"/>
          </a:xfrm>
          <a:prstGeom prst="rect">
            <a:avLst/>
          </a:prstGeom>
          <a:noFill/>
          <a:ln w="9525">
            <a:noFill/>
            <a:miter lim="800000"/>
            <a:headEnd/>
            <a:tailEnd/>
          </a:ln>
          <a:effectLst/>
        </p:spPr>
        <p:txBody>
          <a:bodyPr wrap="none">
            <a:spAutoFit/>
          </a:bodyPr>
          <a:lstStyle/>
          <a:p>
            <a:pPr eaLnBrk="1" hangingPunct="1"/>
            <a:r>
              <a:rPr lang="en-GB" sz="3200" u="none">
                <a:solidFill>
                  <a:srgbClr val="FF0000"/>
                </a:solidFill>
                <a:latin typeface="Times New Roman" pitchFamily="18" charset="0"/>
              </a:rPr>
              <a:t>Key nuclear physics questions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7324725" y="2443163"/>
            <a:ext cx="1835150" cy="1846262"/>
            <a:chOff x="4614" y="1539"/>
            <a:chExt cx="1156" cy="1163"/>
          </a:xfrm>
        </p:grpSpPr>
        <p:sp>
          <p:nvSpPr>
            <p:cNvPr id="83982" name="Text Box 14"/>
            <p:cNvSpPr txBox="1">
              <a:spLocks noChangeArrowheads="1"/>
            </p:cNvSpPr>
            <p:nvPr/>
          </p:nvSpPr>
          <p:spPr bwMode="auto">
            <a:xfrm>
              <a:off x="5254" y="1539"/>
              <a:ext cx="516" cy="1163"/>
            </a:xfrm>
            <a:prstGeom prst="rect">
              <a:avLst/>
            </a:prstGeom>
            <a:noFill/>
            <a:ln w="12700" cap="sq">
              <a:noFill/>
              <a:miter lim="800000"/>
              <a:headEnd type="none" w="sm" len="sm"/>
              <a:tailEnd type="none" w="sm" len="sm"/>
            </a:ln>
            <a:effectLst/>
          </p:spPr>
          <p:txBody>
            <a:bodyPr wrap="none">
              <a:spAutoFit/>
            </a:bodyPr>
            <a:lstStyle/>
            <a:p>
              <a:r>
                <a:rPr lang="en-GB" sz="2300" u="none">
                  <a:latin typeface="Times New Roman" pitchFamily="18" charset="0"/>
                </a:rPr>
                <a:t>Z=14</a:t>
              </a:r>
            </a:p>
            <a:p>
              <a:endParaRPr lang="en-GB" sz="2300" u="none">
                <a:latin typeface="Times New Roman" pitchFamily="18" charset="0"/>
              </a:endParaRPr>
            </a:p>
            <a:p>
              <a:r>
                <a:rPr lang="en-GB" sz="2300" u="none">
                  <a:latin typeface="Times New Roman" pitchFamily="18" charset="0"/>
                </a:rPr>
                <a:t>Z=12</a:t>
              </a:r>
            </a:p>
            <a:p>
              <a:endParaRPr lang="en-GB" sz="2300" u="none">
                <a:latin typeface="Times New Roman" pitchFamily="18" charset="0"/>
              </a:endParaRPr>
            </a:p>
            <a:p>
              <a:r>
                <a:rPr lang="en-GB" sz="2300" u="none">
                  <a:latin typeface="Times New Roman" pitchFamily="18" charset="0"/>
                </a:rPr>
                <a:t>Z=10</a:t>
              </a:r>
            </a:p>
          </p:txBody>
        </p:sp>
        <p:sp>
          <p:nvSpPr>
            <p:cNvPr id="83983" name="Line 15"/>
            <p:cNvSpPr>
              <a:spLocks noChangeShapeType="1"/>
            </p:cNvSpPr>
            <p:nvPr/>
          </p:nvSpPr>
          <p:spPr bwMode="auto">
            <a:xfrm flipH="1">
              <a:off x="4645" y="1673"/>
              <a:ext cx="609" cy="0"/>
            </a:xfrm>
            <a:prstGeom prst="line">
              <a:avLst/>
            </a:prstGeom>
            <a:noFill/>
            <a:ln w="22225" cap="sq">
              <a:solidFill>
                <a:schemeClr val="bg2"/>
              </a:solidFill>
              <a:round/>
              <a:headEnd type="none" w="sm" len="sm"/>
              <a:tailEnd type="triangle" w="lg" len="lg"/>
            </a:ln>
            <a:effectLst/>
          </p:spPr>
          <p:txBody>
            <a:bodyPr/>
            <a:lstStyle/>
            <a:p>
              <a:endParaRPr lang="en-GB"/>
            </a:p>
          </p:txBody>
        </p:sp>
        <p:sp>
          <p:nvSpPr>
            <p:cNvPr id="83984" name="Line 16"/>
            <p:cNvSpPr>
              <a:spLocks noChangeShapeType="1"/>
            </p:cNvSpPr>
            <p:nvPr/>
          </p:nvSpPr>
          <p:spPr bwMode="auto">
            <a:xfrm flipH="1">
              <a:off x="4614" y="2133"/>
              <a:ext cx="609" cy="0"/>
            </a:xfrm>
            <a:prstGeom prst="line">
              <a:avLst/>
            </a:prstGeom>
            <a:noFill/>
            <a:ln w="22225" cap="sq">
              <a:solidFill>
                <a:schemeClr val="bg2"/>
              </a:solidFill>
              <a:round/>
              <a:headEnd type="none" w="sm" len="sm"/>
              <a:tailEnd type="triangle" w="lg" len="lg"/>
            </a:ln>
            <a:effectLst/>
          </p:spPr>
          <p:txBody>
            <a:bodyPr/>
            <a:lstStyle/>
            <a:p>
              <a:endParaRPr lang="en-GB"/>
            </a:p>
          </p:txBody>
        </p:sp>
        <p:sp>
          <p:nvSpPr>
            <p:cNvPr id="83985" name="Line 17"/>
            <p:cNvSpPr>
              <a:spLocks noChangeShapeType="1"/>
            </p:cNvSpPr>
            <p:nvPr/>
          </p:nvSpPr>
          <p:spPr bwMode="auto">
            <a:xfrm flipH="1">
              <a:off x="4640" y="2581"/>
              <a:ext cx="609" cy="0"/>
            </a:xfrm>
            <a:prstGeom prst="line">
              <a:avLst/>
            </a:prstGeom>
            <a:noFill/>
            <a:ln w="22225" cap="sq">
              <a:solidFill>
                <a:schemeClr val="bg2"/>
              </a:solidFill>
              <a:round/>
              <a:headEnd type="none" w="sm" len="sm"/>
              <a:tailEnd type="triangle" w="lg" len="lg"/>
            </a:ln>
            <a:effectLst/>
          </p:spPr>
          <p:txBody>
            <a:bodyPr/>
            <a:lstStyle/>
            <a:p>
              <a:endParaRPr lang="en-GB"/>
            </a:p>
          </p:txBody>
        </p:sp>
      </p:grpSp>
      <p:pic>
        <p:nvPicPr>
          <p:cNvPr id="83973" name="Picture 5" descr="3"/>
          <p:cNvPicPr>
            <a:picLocks noChangeAspect="1" noChangeArrowheads="1"/>
          </p:cNvPicPr>
          <p:nvPr/>
        </p:nvPicPr>
        <p:blipFill>
          <a:blip r:embed="rId3" cstate="print"/>
          <a:srcRect l="16554" t="61900" r="17149" b="16042"/>
          <a:stretch>
            <a:fillRect/>
          </a:stretch>
        </p:blipFill>
        <p:spPr bwMode="auto">
          <a:xfrm>
            <a:off x="-371475" y="973138"/>
            <a:ext cx="9959975" cy="4687887"/>
          </a:xfrm>
          <a:prstGeom prst="rect">
            <a:avLst/>
          </a:prstGeom>
          <a:noFill/>
        </p:spPr>
      </p:pic>
      <p:sp>
        <p:nvSpPr>
          <p:cNvPr id="83981" name="Rectangle 13"/>
          <p:cNvSpPr>
            <a:spLocks noChangeArrowheads="1"/>
          </p:cNvSpPr>
          <p:nvPr/>
        </p:nvSpPr>
        <p:spPr bwMode="auto">
          <a:xfrm>
            <a:off x="0" y="579438"/>
            <a:ext cx="9144000" cy="588168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GB"/>
          </a:p>
        </p:txBody>
      </p:sp>
      <p:pic>
        <p:nvPicPr>
          <p:cNvPr id="83976" name="Picture 8" descr="2"/>
          <p:cNvPicPr>
            <a:picLocks noChangeAspect="1" noChangeArrowheads="1"/>
          </p:cNvPicPr>
          <p:nvPr/>
        </p:nvPicPr>
        <p:blipFill>
          <a:blip r:embed="rId4" cstate="print"/>
          <a:srcRect l="49977" t="10371" r="17235" b="70064"/>
          <a:stretch>
            <a:fillRect/>
          </a:stretch>
        </p:blipFill>
        <p:spPr bwMode="auto">
          <a:xfrm>
            <a:off x="1141413" y="493713"/>
            <a:ext cx="6667500" cy="5627687"/>
          </a:xfrm>
          <a:prstGeom prst="rect">
            <a:avLst/>
          </a:prstGeom>
          <a:noFill/>
        </p:spPr>
      </p:pic>
      <p:sp>
        <p:nvSpPr>
          <p:cNvPr id="83975" name="Rectangle 7"/>
          <p:cNvSpPr>
            <a:spLocks noChangeArrowheads="1"/>
          </p:cNvSpPr>
          <p:nvPr/>
        </p:nvSpPr>
        <p:spPr bwMode="auto">
          <a:xfrm>
            <a:off x="1141413" y="0"/>
            <a:ext cx="6824662" cy="579438"/>
          </a:xfrm>
          <a:prstGeom prst="rect">
            <a:avLst/>
          </a:prstGeom>
          <a:noFill/>
          <a:ln w="12700" cap="sq">
            <a:noFill/>
            <a:miter lim="800000"/>
            <a:headEnd type="none" w="sm" len="sm"/>
            <a:tailEnd type="none" w="sm" len="sm"/>
          </a:ln>
          <a:effectLst/>
        </p:spPr>
        <p:txBody>
          <a:bodyPr wrap="none">
            <a:spAutoFit/>
          </a:bodyPr>
          <a:lstStyle/>
          <a:p>
            <a:pPr>
              <a:spcBef>
                <a:spcPct val="20000"/>
              </a:spcBef>
            </a:pPr>
            <a:r>
              <a:rPr kumimoji="1" lang="en-US" sz="3200" u="none">
                <a:solidFill>
                  <a:srgbClr val="EA1F0A"/>
                </a:solidFill>
                <a:latin typeface="Times New Roman" pitchFamily="18" charset="0"/>
              </a:rPr>
              <a:t>What are the limits of nuclear existence?</a:t>
            </a:r>
          </a:p>
        </p:txBody>
      </p:sp>
      <p:sp>
        <p:nvSpPr>
          <p:cNvPr id="83977" name="Text Box 9"/>
          <p:cNvSpPr txBox="1">
            <a:spLocks noChangeArrowheads="1"/>
          </p:cNvSpPr>
          <p:nvPr/>
        </p:nvSpPr>
        <p:spPr bwMode="auto">
          <a:xfrm>
            <a:off x="4511675" y="6461125"/>
            <a:ext cx="4226350" cy="369332"/>
          </a:xfrm>
          <a:prstGeom prst="rect">
            <a:avLst/>
          </a:prstGeom>
          <a:noFill/>
          <a:ln w="12700" cap="sq">
            <a:noFill/>
            <a:miter lim="800000"/>
            <a:headEnd type="none" w="sm" len="sm"/>
            <a:tailEnd type="none" w="sm" len="sm"/>
          </a:ln>
          <a:effectLst/>
        </p:spPr>
        <p:txBody>
          <a:bodyPr wrap="none">
            <a:spAutoFit/>
          </a:bodyPr>
          <a:lstStyle/>
          <a:p>
            <a:r>
              <a:rPr lang="en-GB" u="none" dirty="0">
                <a:latin typeface="Times New Roman" pitchFamily="18" charset="0"/>
              </a:rPr>
              <a:t>T. Baumann </a:t>
            </a:r>
            <a:r>
              <a:rPr lang="en-GB" i="1" u="none" dirty="0">
                <a:latin typeface="Times New Roman" pitchFamily="18" charset="0"/>
              </a:rPr>
              <a:t>et al</a:t>
            </a:r>
            <a:r>
              <a:rPr lang="en-GB" u="none" dirty="0">
                <a:latin typeface="Times New Roman" pitchFamily="18" charset="0"/>
              </a:rPr>
              <a:t>., Nature 449 (2007) 1022.</a:t>
            </a:r>
          </a:p>
        </p:txBody>
      </p:sp>
      <p:grpSp>
        <p:nvGrpSpPr>
          <p:cNvPr id="3" name="Group 12"/>
          <p:cNvGrpSpPr>
            <a:grpSpLocks/>
          </p:cNvGrpSpPr>
          <p:nvPr/>
        </p:nvGrpSpPr>
        <p:grpSpPr bwMode="auto">
          <a:xfrm>
            <a:off x="558801" y="1931989"/>
            <a:ext cx="5988051" cy="4651377"/>
            <a:chOff x="352" y="1217"/>
            <a:chExt cx="3772" cy="2930"/>
          </a:xfrm>
        </p:grpSpPr>
        <p:sp>
          <p:nvSpPr>
            <p:cNvPr id="83978" name="Text Box 10"/>
            <p:cNvSpPr txBox="1">
              <a:spLocks noChangeArrowheads="1"/>
            </p:cNvSpPr>
            <p:nvPr/>
          </p:nvSpPr>
          <p:spPr bwMode="auto">
            <a:xfrm>
              <a:off x="1577" y="3856"/>
              <a:ext cx="2547" cy="291"/>
            </a:xfrm>
            <a:prstGeom prst="rect">
              <a:avLst/>
            </a:prstGeom>
            <a:noFill/>
            <a:ln w="12700" cap="sq">
              <a:noFill/>
              <a:miter lim="800000"/>
              <a:headEnd type="none" w="sm" len="sm"/>
              <a:tailEnd type="none" w="sm" len="sm"/>
            </a:ln>
            <a:effectLst/>
          </p:spPr>
          <p:txBody>
            <a:bodyPr wrap="none">
              <a:spAutoFit/>
            </a:bodyPr>
            <a:lstStyle/>
            <a:p>
              <a:r>
                <a:rPr lang="en-GB" sz="2400" u="none" dirty="0">
                  <a:solidFill>
                    <a:schemeClr val="hlink"/>
                  </a:solidFill>
                  <a:latin typeface="Times New Roman" pitchFamily="18" charset="0"/>
                </a:rPr>
                <a:t>Momentum corrected TOF (ns)</a:t>
              </a:r>
            </a:p>
          </p:txBody>
        </p:sp>
        <p:sp>
          <p:nvSpPr>
            <p:cNvPr id="83979" name="Text Box 11"/>
            <p:cNvSpPr txBox="1">
              <a:spLocks noChangeArrowheads="1"/>
            </p:cNvSpPr>
            <p:nvPr/>
          </p:nvSpPr>
          <p:spPr bwMode="auto">
            <a:xfrm rot="10800000">
              <a:off x="352" y="1217"/>
              <a:ext cx="388" cy="1788"/>
            </a:xfrm>
            <a:prstGeom prst="rect">
              <a:avLst/>
            </a:prstGeom>
            <a:noFill/>
            <a:ln w="12700" cap="sq">
              <a:noFill/>
              <a:miter lim="800000"/>
              <a:headEnd type="none" w="sm" len="sm"/>
              <a:tailEnd type="none" w="sm" len="sm"/>
            </a:ln>
            <a:effectLst/>
          </p:spPr>
          <p:txBody>
            <a:bodyPr vert="eaVert" wrap="none">
              <a:spAutoFit/>
            </a:bodyPr>
            <a:lstStyle/>
            <a:p>
              <a:r>
                <a:rPr lang="en-GB" sz="2800" u="none" dirty="0">
                  <a:solidFill>
                    <a:schemeClr val="hlink"/>
                  </a:solidFill>
                  <a:latin typeface="Times New Roman" pitchFamily="18" charset="0"/>
                </a:rPr>
                <a:t>Energy loss (</a:t>
              </a:r>
              <a:r>
                <a:rPr lang="en-GB" sz="2800" u="none" dirty="0" err="1">
                  <a:solidFill>
                    <a:schemeClr val="hlink"/>
                  </a:solidFill>
                  <a:latin typeface="Times New Roman" pitchFamily="18" charset="0"/>
                </a:rPr>
                <a:t>MeV</a:t>
              </a:r>
              <a:r>
                <a:rPr lang="en-GB" sz="2800" u="none" dirty="0">
                  <a:solidFill>
                    <a:schemeClr val="hlink"/>
                  </a:solidFill>
                  <a:latin typeface="Times New Roman" pitchFamily="18"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3976"/>
                                        </p:tgtEl>
                                      </p:cBhvr>
                                    </p:animEffect>
                                    <p:set>
                                      <p:cBhvr>
                                        <p:cTn id="7" dur="1" fill="hold">
                                          <p:stCondLst>
                                            <p:cond delay="1999"/>
                                          </p:stCondLst>
                                        </p:cTn>
                                        <p:tgtEl>
                                          <p:spTgt spid="8397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3981"/>
                                        </p:tgtEl>
                                      </p:cBhvr>
                                    </p:animEffect>
                                    <p:set>
                                      <p:cBhvr>
                                        <p:cTn id="10" dur="1" fill="hold">
                                          <p:stCondLst>
                                            <p:cond delay="1999"/>
                                          </p:stCondLst>
                                        </p:cTn>
                                        <p:tgtEl>
                                          <p:spTgt spid="8398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042988" y="1484313"/>
            <a:ext cx="6624637" cy="5561012"/>
            <a:chOff x="2397" y="171"/>
            <a:chExt cx="3097" cy="3032"/>
          </a:xfrm>
        </p:grpSpPr>
        <p:grpSp>
          <p:nvGrpSpPr>
            <p:cNvPr id="3" name="Group 5"/>
            <p:cNvGrpSpPr>
              <a:grpSpLocks/>
            </p:cNvGrpSpPr>
            <p:nvPr/>
          </p:nvGrpSpPr>
          <p:grpSpPr bwMode="auto">
            <a:xfrm>
              <a:off x="2586" y="171"/>
              <a:ext cx="2731" cy="2498"/>
              <a:chOff x="2491" y="1706"/>
              <a:chExt cx="3032" cy="2454"/>
            </a:xfrm>
          </p:grpSpPr>
          <p:pic>
            <p:nvPicPr>
              <p:cNvPr id="82950" name="Picture 6"/>
              <p:cNvPicPr>
                <a:picLocks noChangeAspect="1" noChangeArrowheads="1"/>
              </p:cNvPicPr>
              <p:nvPr/>
            </p:nvPicPr>
            <p:blipFill>
              <a:blip r:embed="rId2" cstate="print"/>
              <a:srcRect/>
              <a:stretch>
                <a:fillRect/>
              </a:stretch>
            </p:blipFill>
            <p:spPr bwMode="auto">
              <a:xfrm>
                <a:off x="2491" y="1706"/>
                <a:ext cx="3032" cy="2454"/>
              </a:xfrm>
              <a:prstGeom prst="rect">
                <a:avLst/>
              </a:prstGeom>
              <a:noFill/>
              <a:ln w="9525">
                <a:noFill/>
                <a:miter lim="800000"/>
                <a:headEnd/>
                <a:tailEnd/>
              </a:ln>
              <a:effectLst>
                <a:outerShdw dist="107763" dir="18900000" algn="ctr" rotWithShape="0">
                  <a:schemeClr val="bg2"/>
                </a:outerShdw>
              </a:effectLst>
            </p:spPr>
          </p:pic>
          <p:sp>
            <p:nvSpPr>
              <p:cNvPr id="82951" name="Line 7"/>
              <p:cNvSpPr>
                <a:spLocks noChangeShapeType="1"/>
              </p:cNvSpPr>
              <p:nvPr/>
            </p:nvSpPr>
            <p:spPr bwMode="auto">
              <a:xfrm flipV="1">
                <a:off x="3450" y="2698"/>
                <a:ext cx="1014" cy="420"/>
              </a:xfrm>
              <a:prstGeom prst="line">
                <a:avLst/>
              </a:prstGeom>
              <a:noFill/>
              <a:ln w="19050">
                <a:noFill/>
                <a:round/>
                <a:headEnd/>
                <a:tailEnd type="triangle" w="med" len="med"/>
              </a:ln>
              <a:effectLst/>
            </p:spPr>
            <p:txBody>
              <a:bodyPr/>
              <a:lstStyle/>
              <a:p>
                <a:endParaRPr lang="en-GB"/>
              </a:p>
            </p:txBody>
          </p:sp>
          <p:sp>
            <p:nvSpPr>
              <p:cNvPr id="82952" name="Line 8"/>
              <p:cNvSpPr>
                <a:spLocks noChangeShapeType="1"/>
              </p:cNvSpPr>
              <p:nvPr/>
            </p:nvSpPr>
            <p:spPr bwMode="auto">
              <a:xfrm flipV="1">
                <a:off x="3477" y="1855"/>
                <a:ext cx="1014" cy="420"/>
              </a:xfrm>
              <a:prstGeom prst="line">
                <a:avLst/>
              </a:prstGeom>
              <a:noFill/>
              <a:ln w="19050">
                <a:noFill/>
                <a:round/>
                <a:headEnd/>
                <a:tailEnd type="triangle" w="med" len="med"/>
              </a:ln>
              <a:effectLst/>
            </p:spPr>
            <p:txBody>
              <a:bodyPr/>
              <a:lstStyle/>
              <a:p>
                <a:endParaRPr lang="en-GB"/>
              </a:p>
            </p:txBody>
          </p:sp>
          <p:sp>
            <p:nvSpPr>
              <p:cNvPr id="82953" name="Line 9"/>
              <p:cNvSpPr>
                <a:spLocks noChangeShapeType="1"/>
              </p:cNvSpPr>
              <p:nvPr/>
            </p:nvSpPr>
            <p:spPr bwMode="auto">
              <a:xfrm flipV="1">
                <a:off x="3471" y="3739"/>
                <a:ext cx="1008" cy="251"/>
              </a:xfrm>
              <a:prstGeom prst="line">
                <a:avLst/>
              </a:prstGeom>
              <a:noFill/>
              <a:ln w="19050">
                <a:noFill/>
                <a:round/>
                <a:headEnd/>
                <a:tailEnd type="triangle" w="med" len="med"/>
              </a:ln>
              <a:effectLst/>
            </p:spPr>
            <p:txBody>
              <a:bodyPr/>
              <a:lstStyle/>
              <a:p>
                <a:endParaRPr lang="en-GB"/>
              </a:p>
            </p:txBody>
          </p:sp>
        </p:grpSp>
        <p:grpSp>
          <p:nvGrpSpPr>
            <p:cNvPr id="4" name="Group 10"/>
            <p:cNvGrpSpPr>
              <a:grpSpLocks/>
            </p:cNvGrpSpPr>
            <p:nvPr/>
          </p:nvGrpSpPr>
          <p:grpSpPr bwMode="auto">
            <a:xfrm>
              <a:off x="2397" y="2588"/>
              <a:ext cx="1546" cy="615"/>
              <a:chOff x="2354" y="2579"/>
              <a:chExt cx="1546" cy="615"/>
            </a:xfrm>
          </p:grpSpPr>
          <p:sp>
            <p:nvSpPr>
              <p:cNvPr id="82955" name="AutoShape 11"/>
              <p:cNvSpPr>
                <a:spLocks noChangeArrowheads="1"/>
              </p:cNvSpPr>
              <p:nvPr/>
            </p:nvSpPr>
            <p:spPr bwMode="auto">
              <a:xfrm>
                <a:off x="2354" y="2579"/>
                <a:ext cx="1546" cy="615"/>
              </a:xfrm>
              <a:prstGeom prst="upArrow">
                <a:avLst>
                  <a:gd name="adj1" fmla="val 74370"/>
                  <a:gd name="adj2" fmla="val 30731"/>
                </a:avLst>
              </a:prstGeom>
              <a:solidFill>
                <a:schemeClr val="bg1"/>
              </a:solidFill>
              <a:ln w="9525">
                <a:solidFill>
                  <a:schemeClr val="tx1"/>
                </a:solidFill>
                <a:miter lim="800000"/>
                <a:headEnd/>
                <a:tailEnd/>
              </a:ln>
              <a:effectLst/>
            </p:spPr>
            <p:txBody>
              <a:bodyPr vert="eaVert" wrap="none" anchor="ctr"/>
              <a:lstStyle/>
              <a:p>
                <a:pPr algn="ctr"/>
                <a:endParaRPr lang="en-US" sz="1400">
                  <a:latin typeface="Comic Sans MS" pitchFamily="66" charset="0"/>
                </a:endParaRPr>
              </a:p>
            </p:txBody>
          </p:sp>
          <p:sp>
            <p:nvSpPr>
              <p:cNvPr id="82956" name="Text Box 12"/>
              <p:cNvSpPr txBox="1">
                <a:spLocks noChangeArrowheads="1"/>
              </p:cNvSpPr>
              <p:nvPr/>
            </p:nvSpPr>
            <p:spPr bwMode="auto">
              <a:xfrm>
                <a:off x="2851" y="2701"/>
                <a:ext cx="581" cy="282"/>
              </a:xfrm>
              <a:prstGeom prst="rect">
                <a:avLst/>
              </a:prstGeom>
              <a:noFill/>
              <a:ln w="9525">
                <a:noFill/>
                <a:miter lim="800000"/>
                <a:headEnd/>
                <a:tailEnd/>
              </a:ln>
              <a:effectLst/>
            </p:spPr>
            <p:txBody>
              <a:bodyPr wrap="none">
                <a:spAutoFit/>
              </a:bodyPr>
              <a:lstStyle/>
              <a:p>
                <a:pPr algn="ctr"/>
                <a:r>
                  <a:rPr lang="en-US" sz="1400">
                    <a:latin typeface="Comic Sans MS" pitchFamily="66" charset="0"/>
                  </a:rPr>
                  <a:t>Wood-Saxon</a:t>
                </a:r>
              </a:p>
              <a:p>
                <a:pPr algn="ctr"/>
                <a:r>
                  <a:rPr lang="en-US" sz="1400">
                    <a:latin typeface="Comic Sans MS" pitchFamily="66" charset="0"/>
                  </a:rPr>
                  <a:t>+ spin-orbit</a:t>
                </a:r>
              </a:p>
            </p:txBody>
          </p:sp>
        </p:grpSp>
        <p:grpSp>
          <p:nvGrpSpPr>
            <p:cNvPr id="5" name="Group 13"/>
            <p:cNvGrpSpPr>
              <a:grpSpLocks/>
            </p:cNvGrpSpPr>
            <p:nvPr/>
          </p:nvGrpSpPr>
          <p:grpSpPr bwMode="auto">
            <a:xfrm>
              <a:off x="3939" y="2585"/>
              <a:ext cx="1555" cy="615"/>
              <a:chOff x="4205" y="2638"/>
              <a:chExt cx="1555" cy="615"/>
            </a:xfrm>
          </p:grpSpPr>
          <p:sp>
            <p:nvSpPr>
              <p:cNvPr id="82958" name="AutoShape 14"/>
              <p:cNvSpPr>
                <a:spLocks noChangeArrowheads="1"/>
              </p:cNvSpPr>
              <p:nvPr/>
            </p:nvSpPr>
            <p:spPr bwMode="auto">
              <a:xfrm>
                <a:off x="4205" y="2638"/>
                <a:ext cx="1555" cy="615"/>
              </a:xfrm>
              <a:prstGeom prst="upArrow">
                <a:avLst>
                  <a:gd name="adj1" fmla="val 74370"/>
                  <a:gd name="adj2" fmla="val 30731"/>
                </a:avLst>
              </a:prstGeom>
              <a:solidFill>
                <a:schemeClr val="bg1"/>
              </a:solidFill>
              <a:ln w="9525">
                <a:solidFill>
                  <a:schemeClr val="tx1"/>
                </a:solidFill>
                <a:miter lim="800000"/>
                <a:headEnd/>
                <a:tailEnd/>
              </a:ln>
              <a:effectLst/>
            </p:spPr>
            <p:txBody>
              <a:bodyPr vert="eaVert" wrap="none" anchor="ctr"/>
              <a:lstStyle/>
              <a:p>
                <a:pPr algn="ctr"/>
                <a:endParaRPr lang="en-US" sz="1400">
                  <a:latin typeface="Comic Sans MS" pitchFamily="66" charset="0"/>
                </a:endParaRPr>
              </a:p>
            </p:txBody>
          </p:sp>
          <p:sp>
            <p:nvSpPr>
              <p:cNvPr id="82959" name="Text Box 15"/>
              <p:cNvSpPr txBox="1">
                <a:spLocks noChangeArrowheads="1"/>
              </p:cNvSpPr>
              <p:nvPr/>
            </p:nvSpPr>
            <p:spPr bwMode="auto">
              <a:xfrm>
                <a:off x="4524" y="2747"/>
                <a:ext cx="867" cy="316"/>
              </a:xfrm>
              <a:prstGeom prst="rect">
                <a:avLst/>
              </a:prstGeom>
              <a:noFill/>
              <a:ln w="9525">
                <a:noFill/>
                <a:miter lim="800000"/>
                <a:headEnd/>
                <a:tailEnd/>
              </a:ln>
              <a:effectLst/>
            </p:spPr>
            <p:txBody>
              <a:bodyPr wrap="none">
                <a:spAutoFit/>
              </a:bodyPr>
              <a:lstStyle/>
              <a:p>
                <a:pPr algn="ctr"/>
                <a:r>
                  <a:rPr lang="en-US">
                    <a:latin typeface="Comic Sans MS" pitchFamily="66" charset="0"/>
                  </a:rPr>
                  <a:t>diffuse surface</a:t>
                </a:r>
              </a:p>
              <a:p>
                <a:pPr algn="ctr"/>
                <a:r>
                  <a:rPr lang="en-US" sz="1400">
                    <a:latin typeface="Comic Sans MS" pitchFamily="66" charset="0"/>
                  </a:rPr>
                  <a:t>+ spin-orbit</a:t>
                </a:r>
              </a:p>
            </p:txBody>
          </p:sp>
        </p:grpSp>
      </p:grpSp>
      <p:sp>
        <p:nvSpPr>
          <p:cNvPr id="82973" name="Text Box 29"/>
          <p:cNvSpPr txBox="1">
            <a:spLocks noChangeArrowheads="1"/>
          </p:cNvSpPr>
          <p:nvPr/>
        </p:nvSpPr>
        <p:spPr bwMode="auto">
          <a:xfrm>
            <a:off x="755650" y="6338888"/>
            <a:ext cx="7689850" cy="519112"/>
          </a:xfrm>
          <a:prstGeom prst="rect">
            <a:avLst/>
          </a:prstGeom>
          <a:solidFill>
            <a:schemeClr val="bg1"/>
          </a:solidFill>
          <a:ln w="9525">
            <a:noFill/>
            <a:miter lim="800000"/>
            <a:headEnd/>
            <a:tailEnd/>
          </a:ln>
          <a:effectLst/>
        </p:spPr>
        <p:txBody>
          <a:bodyPr wrap="none">
            <a:spAutoFit/>
          </a:bodyPr>
          <a:lstStyle/>
          <a:p>
            <a:r>
              <a:rPr lang="en-GB" sz="2800">
                <a:solidFill>
                  <a:srgbClr val="FF0000"/>
                </a:solidFill>
              </a:rPr>
              <a:t>How does the ordering of quantum states alter?</a:t>
            </a:r>
          </a:p>
        </p:txBody>
      </p:sp>
      <p:sp>
        <p:nvSpPr>
          <p:cNvPr id="82974" name="Text Box 30"/>
          <p:cNvSpPr txBox="1">
            <a:spLocks noChangeArrowheads="1"/>
          </p:cNvSpPr>
          <p:nvPr/>
        </p:nvSpPr>
        <p:spPr bwMode="auto">
          <a:xfrm rot="16200000">
            <a:off x="-3075781" y="3325019"/>
            <a:ext cx="6608762" cy="457200"/>
          </a:xfrm>
          <a:prstGeom prst="rect">
            <a:avLst/>
          </a:prstGeom>
          <a:solidFill>
            <a:schemeClr val="bg1"/>
          </a:solidFill>
          <a:ln w="9525">
            <a:noFill/>
            <a:miter lim="800000"/>
            <a:headEnd/>
            <a:tailEnd/>
          </a:ln>
          <a:effectLst/>
        </p:spPr>
        <p:txBody>
          <a:bodyPr wrap="none">
            <a:spAutoFit/>
          </a:bodyPr>
          <a:lstStyle/>
          <a:p>
            <a:r>
              <a:rPr lang="en-GB" sz="2400">
                <a:solidFill>
                  <a:srgbClr val="FF0000"/>
                </a:solidFill>
              </a:rPr>
              <a:t>How does the ordering of quantum states alter?</a:t>
            </a:r>
          </a:p>
        </p:txBody>
      </p:sp>
      <p:grpSp>
        <p:nvGrpSpPr>
          <p:cNvPr id="6" name="Group 36"/>
          <p:cNvGrpSpPr>
            <a:grpSpLocks/>
          </p:cNvGrpSpPr>
          <p:nvPr/>
        </p:nvGrpSpPr>
        <p:grpSpPr bwMode="auto">
          <a:xfrm>
            <a:off x="755650" y="260350"/>
            <a:ext cx="7346950" cy="6121400"/>
            <a:chOff x="521" y="164"/>
            <a:chExt cx="4628" cy="3856"/>
          </a:xfrm>
        </p:grpSpPr>
        <p:grpSp>
          <p:nvGrpSpPr>
            <p:cNvPr id="7" name="Group 21"/>
            <p:cNvGrpSpPr>
              <a:grpSpLocks/>
            </p:cNvGrpSpPr>
            <p:nvPr/>
          </p:nvGrpSpPr>
          <p:grpSpPr bwMode="auto">
            <a:xfrm>
              <a:off x="521" y="164"/>
              <a:ext cx="4628" cy="3856"/>
              <a:chOff x="476" y="281"/>
              <a:chExt cx="4718" cy="4039"/>
            </a:xfrm>
          </p:grpSpPr>
          <p:pic>
            <p:nvPicPr>
              <p:cNvPr id="82960" name="Picture 16" descr="Graphic1"/>
              <p:cNvPicPr>
                <a:picLocks noChangeAspect="1" noChangeArrowheads="1"/>
              </p:cNvPicPr>
              <p:nvPr/>
            </p:nvPicPr>
            <p:blipFill>
              <a:blip r:embed="rId3" cstate="print"/>
              <a:srcRect l="-987" t="50502" r="54523"/>
              <a:stretch>
                <a:fillRect/>
              </a:stretch>
            </p:blipFill>
            <p:spPr bwMode="auto">
              <a:xfrm>
                <a:off x="476" y="281"/>
                <a:ext cx="4718" cy="4039"/>
              </a:xfrm>
              <a:prstGeom prst="rect">
                <a:avLst/>
              </a:prstGeom>
              <a:noFill/>
              <a:ln w="9525">
                <a:noFill/>
                <a:miter lim="800000"/>
                <a:headEnd/>
                <a:tailEnd/>
              </a:ln>
            </p:spPr>
          </p:pic>
          <p:sp>
            <p:nvSpPr>
              <p:cNvPr id="82962" name="Text Box 18"/>
              <p:cNvSpPr txBox="1">
                <a:spLocks noChangeArrowheads="1"/>
              </p:cNvSpPr>
              <p:nvPr/>
            </p:nvSpPr>
            <p:spPr bwMode="auto">
              <a:xfrm>
                <a:off x="1371" y="1686"/>
                <a:ext cx="884" cy="342"/>
              </a:xfrm>
              <a:prstGeom prst="rect">
                <a:avLst/>
              </a:prstGeom>
              <a:noFill/>
              <a:ln w="9525">
                <a:noFill/>
                <a:miter lim="800000"/>
                <a:headEnd/>
                <a:tailEnd/>
              </a:ln>
              <a:effectLst/>
            </p:spPr>
            <p:txBody>
              <a:bodyPr wrap="none">
                <a:spAutoFit/>
              </a:bodyPr>
              <a:lstStyle/>
              <a:p>
                <a:r>
                  <a:rPr lang="en-GB"/>
                  <a:t>‘</a:t>
                </a:r>
                <a:r>
                  <a:rPr lang="en-GB" sz="2800"/>
                  <a:t>normal</a:t>
                </a:r>
                <a:r>
                  <a:rPr lang="en-GB"/>
                  <a:t>’</a:t>
                </a:r>
              </a:p>
            </p:txBody>
          </p:sp>
          <p:sp>
            <p:nvSpPr>
              <p:cNvPr id="82963" name="Text Box 19"/>
              <p:cNvSpPr txBox="1">
                <a:spLocks noChangeArrowheads="1"/>
              </p:cNvSpPr>
              <p:nvPr/>
            </p:nvSpPr>
            <p:spPr bwMode="auto">
              <a:xfrm>
                <a:off x="3560" y="1661"/>
                <a:ext cx="1429" cy="342"/>
              </a:xfrm>
              <a:prstGeom prst="rect">
                <a:avLst/>
              </a:prstGeom>
              <a:noFill/>
              <a:ln w="9525">
                <a:noFill/>
                <a:miter lim="800000"/>
                <a:headEnd/>
                <a:tailEnd/>
              </a:ln>
              <a:effectLst/>
            </p:spPr>
            <p:txBody>
              <a:bodyPr wrap="none">
                <a:spAutoFit/>
              </a:bodyPr>
              <a:lstStyle/>
              <a:p>
                <a:r>
                  <a:rPr lang="en-GB" sz="2800">
                    <a:solidFill>
                      <a:srgbClr val="FF0000"/>
                    </a:solidFill>
                  </a:rPr>
                  <a:t>‘neutron rich’</a:t>
                </a:r>
              </a:p>
            </p:txBody>
          </p:sp>
          <p:sp>
            <p:nvSpPr>
              <p:cNvPr id="82964" name="Rectangle 20"/>
              <p:cNvSpPr>
                <a:spLocks noChangeArrowheads="1"/>
              </p:cNvSpPr>
              <p:nvPr/>
            </p:nvSpPr>
            <p:spPr bwMode="auto">
              <a:xfrm>
                <a:off x="3515" y="2387"/>
                <a:ext cx="590" cy="544"/>
              </a:xfrm>
              <a:prstGeom prst="rect">
                <a:avLst/>
              </a:prstGeom>
              <a:solidFill>
                <a:schemeClr val="bg1"/>
              </a:solidFill>
              <a:ln w="9525">
                <a:noFill/>
                <a:miter lim="800000"/>
                <a:headEnd/>
                <a:tailEnd/>
              </a:ln>
              <a:effectLst/>
            </p:spPr>
            <p:txBody>
              <a:bodyPr wrap="none" anchor="ctr"/>
              <a:lstStyle/>
              <a:p>
                <a:endParaRPr lang="en-GB"/>
              </a:p>
            </p:txBody>
          </p:sp>
        </p:grpSp>
        <p:sp>
          <p:nvSpPr>
            <p:cNvPr id="82977" name="Rectangle 33"/>
            <p:cNvSpPr>
              <a:spLocks noChangeArrowheads="1"/>
            </p:cNvSpPr>
            <p:nvPr/>
          </p:nvSpPr>
          <p:spPr bwMode="auto">
            <a:xfrm>
              <a:off x="2835" y="1253"/>
              <a:ext cx="317" cy="272"/>
            </a:xfrm>
            <a:prstGeom prst="rect">
              <a:avLst/>
            </a:prstGeom>
            <a:solidFill>
              <a:schemeClr val="bg1"/>
            </a:solidFill>
            <a:ln w="9525">
              <a:noFill/>
              <a:miter lim="800000"/>
              <a:headEnd/>
              <a:tailEnd/>
            </a:ln>
            <a:effectLst/>
          </p:spPr>
          <p:txBody>
            <a:bodyPr wrap="none" anchor="ctr"/>
            <a:lstStyle/>
            <a:p>
              <a:endParaRPr lang="en-GB"/>
            </a:p>
          </p:txBody>
        </p:sp>
        <p:sp>
          <p:nvSpPr>
            <p:cNvPr id="82976" name="Line 32"/>
            <p:cNvSpPr>
              <a:spLocks noChangeShapeType="1"/>
            </p:cNvSpPr>
            <p:nvPr/>
          </p:nvSpPr>
          <p:spPr bwMode="auto">
            <a:xfrm>
              <a:off x="2835" y="1389"/>
              <a:ext cx="363" cy="0"/>
            </a:xfrm>
            <a:prstGeom prst="line">
              <a:avLst/>
            </a:prstGeom>
            <a:noFill/>
            <a:ln w="63500">
              <a:solidFill>
                <a:srgbClr val="FF0000"/>
              </a:solidFill>
              <a:round/>
              <a:headEnd/>
              <a:tailEnd type="triangle" w="lg" len="med"/>
            </a:ln>
            <a:effectLst/>
          </p:spPr>
          <p:txBody>
            <a:bodyPr/>
            <a:lstStyle/>
            <a:p>
              <a:endParaRPr lang="en-GB"/>
            </a:p>
          </p:txBody>
        </p:sp>
      </p:grpSp>
      <p:sp>
        <p:nvSpPr>
          <p:cNvPr id="82961" name="Text Box 17"/>
          <p:cNvSpPr txBox="1">
            <a:spLocks noChangeArrowheads="1"/>
          </p:cNvSpPr>
          <p:nvPr/>
        </p:nvSpPr>
        <p:spPr bwMode="auto">
          <a:xfrm>
            <a:off x="3276600" y="0"/>
            <a:ext cx="2859088" cy="519113"/>
          </a:xfrm>
          <a:prstGeom prst="rect">
            <a:avLst/>
          </a:prstGeom>
          <a:solidFill>
            <a:schemeClr val="bg1"/>
          </a:solidFill>
          <a:ln w="9525">
            <a:noFill/>
            <a:miter lim="800000"/>
            <a:headEnd/>
            <a:tailEnd/>
          </a:ln>
          <a:effectLst/>
        </p:spPr>
        <p:txBody>
          <a:bodyPr wrap="none">
            <a:spAutoFit/>
          </a:bodyPr>
          <a:lstStyle/>
          <a:p>
            <a:r>
              <a:rPr lang="en-GB" sz="2800">
                <a:solidFill>
                  <a:srgbClr val="FF0000"/>
                </a:solidFill>
              </a:rPr>
              <a:t>Nuclear potential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35000" y="35000"/>
                                    </p:animScale>
                                  </p:childTnLst>
                                </p:cTn>
                              </p:par>
                              <p:par>
                                <p:cTn id="7" presetID="64" presetClass="path" presetSubtype="0" accel="50000" decel="50000" fill="hold" nodeType="withEffect">
                                  <p:stCondLst>
                                    <p:cond delay="0"/>
                                  </p:stCondLst>
                                  <p:childTnLst>
                                    <p:animMotion origin="layout" path="M 0 0  L 0 -0.33333  E" pathEditMode="relative" ptsTypes="">
                                      <p:cBhvr>
                                        <p:cTn id="8" dur="2000" fill="hold"/>
                                        <p:tgtEl>
                                          <p:spTgt spid="6"/>
                                        </p:tgtEl>
                                        <p:attrNameLst>
                                          <p:attrName>ppt_x</p:attrName>
                                          <p:attrName>ppt_y</p:attrName>
                                        </p:attrNameLst>
                                      </p:cBhvr>
                                    </p:animMotion>
                                  </p:childTnLst>
                                </p:cTn>
                              </p:par>
                              <p:par>
                                <p:cTn id="9" presetID="2" presetClass="exit" presetSubtype="4" fill="hold" grpId="0" nodeType="withEffect">
                                  <p:stCondLst>
                                    <p:cond delay="0"/>
                                  </p:stCondLst>
                                  <p:childTnLst>
                                    <p:anim calcmode="lin" valueType="num">
                                      <p:cBhvr additive="base">
                                        <p:cTn id="10" dur="500"/>
                                        <p:tgtEl>
                                          <p:spTgt spid="82973"/>
                                        </p:tgtEl>
                                        <p:attrNameLst>
                                          <p:attrName>ppt_x</p:attrName>
                                        </p:attrNameLst>
                                      </p:cBhvr>
                                      <p:tavLst>
                                        <p:tav tm="0">
                                          <p:val>
                                            <p:strVal val="ppt_x"/>
                                          </p:val>
                                        </p:tav>
                                        <p:tav tm="100000">
                                          <p:val>
                                            <p:strVal val="ppt_x"/>
                                          </p:val>
                                        </p:tav>
                                      </p:tavLst>
                                    </p:anim>
                                    <p:anim calcmode="lin" valueType="num">
                                      <p:cBhvr additive="base">
                                        <p:cTn id="11" dur="500"/>
                                        <p:tgtEl>
                                          <p:spTgt spid="82973"/>
                                        </p:tgtEl>
                                        <p:attrNameLst>
                                          <p:attrName>ppt_y</p:attrName>
                                        </p:attrNameLst>
                                      </p:cBhvr>
                                      <p:tavLst>
                                        <p:tav tm="0">
                                          <p:val>
                                            <p:strVal val="ppt_y"/>
                                          </p:val>
                                        </p:tav>
                                        <p:tav tm="100000">
                                          <p:val>
                                            <p:strVal val="1+ppt_h/2"/>
                                          </p:val>
                                        </p:tav>
                                      </p:tavLst>
                                    </p:anim>
                                    <p:set>
                                      <p:cBhvr>
                                        <p:cTn id="12" dur="1" fill="hold">
                                          <p:stCondLst>
                                            <p:cond delay="499"/>
                                          </p:stCondLst>
                                        </p:cTn>
                                        <p:tgtEl>
                                          <p:spTgt spid="82973"/>
                                        </p:tgtEl>
                                        <p:attrNameLst>
                                          <p:attrName>style.visibility</p:attrName>
                                        </p:attrNameLst>
                                      </p:cBhvr>
                                      <p:to>
                                        <p:strVal val="hidden"/>
                                      </p:to>
                                    </p:set>
                                  </p:childTnLst>
                                </p:cTn>
                              </p:par>
                              <p:par>
                                <p:cTn id="13" presetID="2" presetClass="entr" presetSubtype="8" fill="hold" grpId="0" nodeType="withEffect">
                                  <p:stCondLst>
                                    <p:cond delay="0"/>
                                  </p:stCondLst>
                                  <p:childTnLst>
                                    <p:set>
                                      <p:cBhvr>
                                        <p:cTn id="14" dur="1" fill="hold">
                                          <p:stCondLst>
                                            <p:cond delay="0"/>
                                          </p:stCondLst>
                                        </p:cTn>
                                        <p:tgtEl>
                                          <p:spTgt spid="82974"/>
                                        </p:tgtEl>
                                        <p:attrNameLst>
                                          <p:attrName>style.visibility</p:attrName>
                                        </p:attrNameLst>
                                      </p:cBhvr>
                                      <p:to>
                                        <p:strVal val="visible"/>
                                      </p:to>
                                    </p:set>
                                    <p:anim calcmode="lin" valueType="num">
                                      <p:cBhvr additive="base">
                                        <p:cTn id="15" dur="500" fill="hold"/>
                                        <p:tgtEl>
                                          <p:spTgt spid="82974"/>
                                        </p:tgtEl>
                                        <p:attrNameLst>
                                          <p:attrName>ppt_x</p:attrName>
                                        </p:attrNameLst>
                                      </p:cBhvr>
                                      <p:tavLst>
                                        <p:tav tm="0">
                                          <p:val>
                                            <p:strVal val="0-#ppt_w/2"/>
                                          </p:val>
                                        </p:tav>
                                        <p:tav tm="100000">
                                          <p:val>
                                            <p:strVal val="#ppt_x"/>
                                          </p:val>
                                        </p:tav>
                                      </p:tavLst>
                                    </p:anim>
                                    <p:anim calcmode="lin" valueType="num">
                                      <p:cBhvr additive="base">
                                        <p:cTn id="16" dur="500" fill="hold"/>
                                        <p:tgtEl>
                                          <p:spTgt spid="82974"/>
                                        </p:tgtEl>
                                        <p:attrNameLst>
                                          <p:attrName>ppt_y</p:attrName>
                                        </p:attrNameLst>
                                      </p:cBhvr>
                                      <p:tavLst>
                                        <p:tav tm="0">
                                          <p:val>
                                            <p:strVal val="#ppt_y"/>
                                          </p:val>
                                        </p:tav>
                                        <p:tav tm="100000">
                                          <p:val>
                                            <p:strVal val="#ppt_y"/>
                                          </p:val>
                                        </p:tav>
                                      </p:tavLst>
                                    </p:anim>
                                  </p:childTnLst>
                                </p:cTn>
                              </p:par>
                              <p:par>
                                <p:cTn id="17" presetID="2" presetClass="exit" presetSubtype="1" fill="hold" grpId="0" nodeType="withEffect">
                                  <p:stCondLst>
                                    <p:cond delay="0"/>
                                  </p:stCondLst>
                                  <p:childTnLst>
                                    <p:anim calcmode="lin" valueType="num">
                                      <p:cBhvr additive="base">
                                        <p:cTn id="18" dur="500"/>
                                        <p:tgtEl>
                                          <p:spTgt spid="82961"/>
                                        </p:tgtEl>
                                        <p:attrNameLst>
                                          <p:attrName>ppt_x</p:attrName>
                                        </p:attrNameLst>
                                      </p:cBhvr>
                                      <p:tavLst>
                                        <p:tav tm="0">
                                          <p:val>
                                            <p:strVal val="ppt_x"/>
                                          </p:val>
                                        </p:tav>
                                        <p:tav tm="100000">
                                          <p:val>
                                            <p:strVal val="ppt_x"/>
                                          </p:val>
                                        </p:tav>
                                      </p:tavLst>
                                    </p:anim>
                                    <p:anim calcmode="lin" valueType="num">
                                      <p:cBhvr additive="base">
                                        <p:cTn id="19" dur="500"/>
                                        <p:tgtEl>
                                          <p:spTgt spid="82961"/>
                                        </p:tgtEl>
                                        <p:attrNameLst>
                                          <p:attrName>ppt_y</p:attrName>
                                        </p:attrNameLst>
                                      </p:cBhvr>
                                      <p:tavLst>
                                        <p:tav tm="0">
                                          <p:val>
                                            <p:strVal val="ppt_y"/>
                                          </p:val>
                                        </p:tav>
                                        <p:tav tm="100000">
                                          <p:val>
                                            <p:strVal val="0-ppt_h/2"/>
                                          </p:val>
                                        </p:tav>
                                      </p:tavLst>
                                    </p:anim>
                                    <p:set>
                                      <p:cBhvr>
                                        <p:cTn id="20" dur="1" fill="hold">
                                          <p:stCondLst>
                                            <p:cond delay="499"/>
                                          </p:stCondLst>
                                        </p:cTn>
                                        <p:tgtEl>
                                          <p:spTgt spid="829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3" grpId="0" animBg="1"/>
      <p:bldP spid="82974" grpId="0" animBg="1"/>
      <p:bldP spid="829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7" name="Picture 9"/>
          <p:cNvPicPr>
            <a:picLocks noChangeAspect="1" noChangeArrowheads="1"/>
          </p:cNvPicPr>
          <p:nvPr/>
        </p:nvPicPr>
        <p:blipFill>
          <a:blip r:embed="rId2" cstate="print"/>
          <a:srcRect/>
          <a:stretch>
            <a:fillRect/>
          </a:stretch>
        </p:blipFill>
        <p:spPr bwMode="auto">
          <a:xfrm>
            <a:off x="250825" y="0"/>
            <a:ext cx="8748713" cy="5283200"/>
          </a:xfrm>
          <a:prstGeom prst="rect">
            <a:avLst/>
          </a:prstGeom>
          <a:noFill/>
          <a:ln w="9525">
            <a:noFill/>
            <a:miter lim="800000"/>
            <a:headEnd/>
            <a:tailEnd/>
          </a:ln>
          <a:effectLst/>
        </p:spPr>
      </p:pic>
      <p:sp>
        <p:nvSpPr>
          <p:cNvPr id="83978" name="Text Box 10"/>
          <p:cNvSpPr txBox="1">
            <a:spLocks noChangeArrowheads="1"/>
          </p:cNvSpPr>
          <p:nvPr/>
        </p:nvSpPr>
        <p:spPr bwMode="auto">
          <a:xfrm>
            <a:off x="2543175" y="1425575"/>
            <a:ext cx="6384925" cy="366713"/>
          </a:xfrm>
          <a:prstGeom prst="rect">
            <a:avLst/>
          </a:prstGeom>
          <a:noFill/>
          <a:ln w="9525">
            <a:noFill/>
            <a:miter lim="800000"/>
            <a:headEnd/>
            <a:tailEnd/>
          </a:ln>
          <a:effectLst/>
        </p:spPr>
        <p:txBody>
          <a:bodyPr>
            <a:spAutoFit/>
          </a:bodyPr>
          <a:lstStyle/>
          <a:p>
            <a:endParaRPr lang="de-DE">
              <a:latin typeface="Comic Sans MS" pitchFamily="66" charset="0"/>
            </a:endParaRPr>
          </a:p>
        </p:txBody>
      </p:sp>
      <p:sp>
        <p:nvSpPr>
          <p:cNvPr id="83979" name="Text Box 11"/>
          <p:cNvSpPr txBox="1">
            <a:spLocks noChangeArrowheads="1"/>
          </p:cNvSpPr>
          <p:nvPr/>
        </p:nvSpPr>
        <p:spPr bwMode="auto">
          <a:xfrm>
            <a:off x="468313" y="6338888"/>
            <a:ext cx="7689850" cy="519112"/>
          </a:xfrm>
          <a:prstGeom prst="rect">
            <a:avLst/>
          </a:prstGeom>
          <a:solidFill>
            <a:schemeClr val="bg1"/>
          </a:solidFill>
          <a:ln w="9525">
            <a:noFill/>
            <a:miter lim="800000"/>
            <a:headEnd/>
            <a:tailEnd/>
          </a:ln>
          <a:effectLst/>
        </p:spPr>
        <p:txBody>
          <a:bodyPr wrap="none">
            <a:spAutoFit/>
          </a:bodyPr>
          <a:lstStyle/>
          <a:p>
            <a:r>
              <a:rPr lang="en-GB" sz="2800">
                <a:solidFill>
                  <a:srgbClr val="FF0000"/>
                </a:solidFill>
              </a:rPr>
              <a:t>How does the ordering of quantum states alter?</a:t>
            </a:r>
          </a:p>
        </p:txBody>
      </p:sp>
      <p:sp>
        <p:nvSpPr>
          <p:cNvPr id="83980" name="Text Box 12"/>
          <p:cNvSpPr txBox="1">
            <a:spLocks noChangeArrowheads="1"/>
          </p:cNvSpPr>
          <p:nvPr/>
        </p:nvSpPr>
        <p:spPr bwMode="auto">
          <a:xfrm>
            <a:off x="2555875" y="5229225"/>
            <a:ext cx="3760788" cy="884238"/>
          </a:xfrm>
          <a:prstGeom prst="rect">
            <a:avLst/>
          </a:prstGeom>
          <a:noFill/>
          <a:ln w="9525">
            <a:noFill/>
            <a:miter lim="800000"/>
            <a:headEnd/>
            <a:tailEnd/>
          </a:ln>
          <a:effectLst/>
        </p:spPr>
        <p:txBody>
          <a:bodyPr wrap="none">
            <a:spAutoFit/>
          </a:bodyPr>
          <a:lstStyle/>
          <a:p>
            <a:r>
              <a:rPr lang="en-GB" sz="2400">
                <a:solidFill>
                  <a:schemeClr val="accent2"/>
                </a:solidFill>
              </a:rPr>
              <a:t>Standard magic numbers: </a:t>
            </a:r>
          </a:p>
          <a:p>
            <a:r>
              <a:rPr lang="en-GB" sz="2400">
                <a:solidFill>
                  <a:schemeClr val="accent2"/>
                </a:solidFill>
              </a:rPr>
              <a:t>	   	</a:t>
            </a:r>
            <a:r>
              <a:rPr lang="en-GB" sz="2800">
                <a:solidFill>
                  <a:schemeClr val="accent2"/>
                </a:solidFill>
              </a:rPr>
              <a:t>2, 8, 20</a:t>
            </a:r>
          </a:p>
        </p:txBody>
      </p:sp>
      <p:sp>
        <p:nvSpPr>
          <p:cNvPr id="83981" name="Text Box 13"/>
          <p:cNvSpPr txBox="1">
            <a:spLocks noChangeArrowheads="1"/>
          </p:cNvSpPr>
          <p:nvPr/>
        </p:nvSpPr>
        <p:spPr bwMode="auto">
          <a:xfrm>
            <a:off x="6162675" y="5229225"/>
            <a:ext cx="3065463" cy="884238"/>
          </a:xfrm>
          <a:prstGeom prst="rect">
            <a:avLst/>
          </a:prstGeom>
          <a:noFill/>
          <a:ln w="9525">
            <a:noFill/>
            <a:miter lim="800000"/>
            <a:headEnd/>
            <a:tailEnd/>
          </a:ln>
          <a:effectLst/>
        </p:spPr>
        <p:txBody>
          <a:bodyPr wrap="none">
            <a:spAutoFit/>
          </a:bodyPr>
          <a:lstStyle/>
          <a:p>
            <a:r>
              <a:rPr lang="en-GB" sz="2400">
                <a:solidFill>
                  <a:srgbClr val="FF0000"/>
                </a:solidFill>
              </a:rPr>
              <a:t> New magic number: </a:t>
            </a:r>
          </a:p>
          <a:p>
            <a:r>
              <a:rPr lang="en-GB" sz="2800">
                <a:solidFill>
                  <a:srgbClr val="FF0000"/>
                </a:solidFill>
              </a:rPr>
              <a:t>	</a:t>
            </a:r>
            <a:r>
              <a:rPr lang="en-GB" sz="2800" b="1">
                <a:solidFill>
                  <a:srgbClr val="FF0000"/>
                </a:solidFill>
              </a:rPr>
              <a:t>16</a:t>
            </a:r>
            <a:r>
              <a:rPr lang="en-GB" sz="2800">
                <a:solidFill>
                  <a:srgbClr val="FF0000"/>
                </a:solidFill>
              </a:rPr>
              <a:t> </a:t>
            </a:r>
            <a:r>
              <a:rPr lang="en-GB" sz="2800"/>
              <a:t>20</a:t>
            </a:r>
          </a:p>
        </p:txBody>
      </p:sp>
      <p:sp>
        <p:nvSpPr>
          <p:cNvPr id="83982" name="Line 14"/>
          <p:cNvSpPr>
            <a:spLocks noChangeShapeType="1"/>
          </p:cNvSpPr>
          <p:nvPr/>
        </p:nvSpPr>
        <p:spPr bwMode="auto">
          <a:xfrm flipV="1">
            <a:off x="7667625" y="5589588"/>
            <a:ext cx="433388" cy="504825"/>
          </a:xfrm>
          <a:prstGeom prst="line">
            <a:avLst/>
          </a:prstGeom>
          <a:noFill/>
          <a:ln w="38100">
            <a:solidFill>
              <a:schemeClr val="tx1"/>
            </a:solidFill>
            <a:round/>
            <a:headEnd/>
            <a:tailEnd/>
          </a:ln>
          <a:effectLst/>
        </p:spPr>
        <p:txBody>
          <a:bodyPr/>
          <a:lstStyle/>
          <a:p>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686" y="6488668"/>
            <a:ext cx="4143314" cy="369332"/>
          </a:xfrm>
          <a:prstGeom prst="rect">
            <a:avLst/>
          </a:prstGeom>
          <a:noFill/>
        </p:spPr>
        <p:txBody>
          <a:bodyPr wrap="none" rtlCol="0">
            <a:spAutoFit/>
          </a:bodyPr>
          <a:lstStyle/>
          <a:p>
            <a:r>
              <a:rPr lang="en-GB" dirty="0" smtClean="0"/>
              <a:t>L.P. Gaffney et al, Nature 497, 199 (2013)</a:t>
            </a:r>
            <a:endParaRPr lang="en-GB" dirty="0"/>
          </a:p>
        </p:txBody>
      </p:sp>
      <p:pic>
        <p:nvPicPr>
          <p:cNvPr id="212994" name="Picture 2" descr="C:\Users\phs1zp\Desktop\nature12073-f2.2.jpg"/>
          <p:cNvPicPr>
            <a:picLocks noChangeAspect="1" noChangeArrowheads="1"/>
          </p:cNvPicPr>
          <p:nvPr/>
        </p:nvPicPr>
        <p:blipFill>
          <a:blip r:embed="rId2" cstate="print"/>
          <a:srcRect t="-1042" r="51433"/>
          <a:stretch>
            <a:fillRect/>
          </a:stretch>
        </p:blipFill>
        <p:spPr bwMode="auto">
          <a:xfrm>
            <a:off x="323528" y="476672"/>
            <a:ext cx="3419872" cy="6058111"/>
          </a:xfrm>
          <a:prstGeom prst="rect">
            <a:avLst/>
          </a:prstGeom>
          <a:noFill/>
        </p:spPr>
      </p:pic>
      <p:pic>
        <p:nvPicPr>
          <p:cNvPr id="212995" name="Picture 3" descr="F:\valencia\pear-shaped-feat.jpg"/>
          <p:cNvPicPr>
            <a:picLocks noChangeAspect="1" noChangeArrowheads="1"/>
          </p:cNvPicPr>
          <p:nvPr/>
        </p:nvPicPr>
        <p:blipFill>
          <a:blip r:embed="rId3" cstate="print"/>
          <a:srcRect/>
          <a:stretch>
            <a:fillRect/>
          </a:stretch>
        </p:blipFill>
        <p:spPr bwMode="auto">
          <a:xfrm>
            <a:off x="3995936" y="692696"/>
            <a:ext cx="4320480" cy="5685752"/>
          </a:xfrm>
          <a:prstGeom prst="rect">
            <a:avLst/>
          </a:prstGeom>
          <a:noFill/>
        </p:spPr>
      </p:pic>
      <p:sp>
        <p:nvSpPr>
          <p:cNvPr id="8" name="Rectangle 7"/>
          <p:cNvSpPr/>
          <p:nvPr/>
        </p:nvSpPr>
        <p:spPr>
          <a:xfrm>
            <a:off x="1115616" y="0"/>
            <a:ext cx="7560840" cy="523220"/>
          </a:xfrm>
          <a:prstGeom prst="rect">
            <a:avLst/>
          </a:prstGeom>
        </p:spPr>
        <p:txBody>
          <a:bodyPr wrap="square">
            <a:spAutoFit/>
          </a:bodyPr>
          <a:lstStyle/>
          <a:p>
            <a:r>
              <a:rPr kumimoji="1" lang="en-US" sz="2800" dirty="0" smtClean="0">
                <a:solidFill>
                  <a:srgbClr val="EA1F0A"/>
                </a:solidFill>
                <a:latin typeface="Times New Roman" pitchFamily="18" charset="0"/>
              </a:rPr>
              <a:t>Collective phenomena from individual motion</a:t>
            </a:r>
            <a:endParaRPr lang="en-GB" sz="2800" dirty="0"/>
          </a:p>
        </p:txBody>
      </p:sp>
      <p:sp>
        <p:nvSpPr>
          <p:cNvPr id="9" name="TextBox 8"/>
          <p:cNvSpPr txBox="1"/>
          <p:nvPr/>
        </p:nvSpPr>
        <p:spPr>
          <a:xfrm>
            <a:off x="0" y="6488668"/>
            <a:ext cx="1433406" cy="369332"/>
          </a:xfrm>
          <a:prstGeom prst="rect">
            <a:avLst/>
          </a:prstGeom>
          <a:noFill/>
        </p:spPr>
        <p:txBody>
          <a:bodyPr wrap="none" rtlCol="0">
            <a:spAutoFit/>
          </a:bodyPr>
          <a:lstStyle/>
          <a:p>
            <a:r>
              <a:rPr lang="en-GB" dirty="0" smtClean="0"/>
              <a:t>CERN-ISOLDE</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Nuklidkarte"/>
          <p:cNvPicPr>
            <a:picLocks noChangeAspect="1" noChangeArrowheads="1"/>
          </p:cNvPicPr>
          <p:nvPr/>
        </p:nvPicPr>
        <p:blipFill>
          <a:blip r:embed="rId3" cstate="print">
            <a:lum bright="62000" contrast="-40000"/>
          </a:blip>
          <a:srcRect/>
          <a:stretch>
            <a:fillRect/>
          </a:stretch>
        </p:blipFill>
        <p:spPr bwMode="auto">
          <a:xfrm>
            <a:off x="0" y="217488"/>
            <a:ext cx="9144000" cy="6640512"/>
          </a:xfrm>
          <a:prstGeom prst="rect">
            <a:avLst/>
          </a:prstGeom>
          <a:noFill/>
          <a:ln w="9525">
            <a:noFill/>
            <a:miter lim="800000"/>
            <a:headEnd/>
            <a:tailEnd/>
          </a:ln>
        </p:spPr>
      </p:pic>
      <p:pic>
        <p:nvPicPr>
          <p:cNvPr id="94211" name="Picture 3" descr="NUSTAR-Logo"/>
          <p:cNvPicPr>
            <a:picLocks noChangeAspect="1" noChangeArrowheads="1"/>
          </p:cNvPicPr>
          <p:nvPr/>
        </p:nvPicPr>
        <p:blipFill>
          <a:blip r:embed="rId4" cstate="print"/>
          <a:srcRect/>
          <a:stretch>
            <a:fillRect/>
          </a:stretch>
        </p:blipFill>
        <p:spPr bwMode="auto">
          <a:xfrm>
            <a:off x="6588125" y="4940300"/>
            <a:ext cx="2555875" cy="1917700"/>
          </a:xfrm>
          <a:prstGeom prst="rect">
            <a:avLst/>
          </a:prstGeom>
          <a:noFill/>
        </p:spPr>
      </p:pic>
      <p:sp>
        <p:nvSpPr>
          <p:cNvPr id="94212" name="Rectangle 4"/>
          <p:cNvSpPr>
            <a:spLocks noChangeArrowheads="1"/>
          </p:cNvSpPr>
          <p:nvPr/>
        </p:nvSpPr>
        <p:spPr bwMode="auto">
          <a:xfrm>
            <a:off x="0" y="1268413"/>
            <a:ext cx="9144000" cy="3949700"/>
          </a:xfrm>
          <a:prstGeom prst="rect">
            <a:avLst/>
          </a:prstGeom>
          <a:noFill/>
          <a:ln w="9525">
            <a:noFill/>
            <a:miter lim="800000"/>
            <a:headEnd/>
            <a:tailEnd/>
          </a:ln>
          <a:effectLst/>
        </p:spPr>
        <p:txBody>
          <a:bodyPr>
            <a:spAutoFit/>
          </a:bodyPr>
          <a:lstStyle/>
          <a:p>
            <a:pPr lvl="1">
              <a:spcBef>
                <a:spcPct val="50000"/>
              </a:spcBef>
              <a:buFont typeface="Symbol" pitchFamily="18" charset="2"/>
              <a:buChar char="·"/>
            </a:pPr>
            <a:r>
              <a:rPr lang="en-GB" sz="2200">
                <a:solidFill>
                  <a:schemeClr val="accent2"/>
                </a:solidFill>
              </a:rPr>
              <a:t>What are the limits of nuclear existence? </a:t>
            </a:r>
          </a:p>
          <a:p>
            <a:pPr lvl="1">
              <a:spcBef>
                <a:spcPct val="50000"/>
              </a:spcBef>
              <a:buFont typeface="Symbol" pitchFamily="18" charset="2"/>
              <a:buChar char="·"/>
            </a:pPr>
            <a:r>
              <a:rPr lang="en-GB" sz="2200">
                <a:solidFill>
                  <a:schemeClr val="accent2"/>
                </a:solidFill>
              </a:rPr>
              <a:t>Do new forms of collective motion occur far from stability?</a:t>
            </a:r>
          </a:p>
          <a:p>
            <a:pPr lvl="1">
              <a:spcBef>
                <a:spcPct val="50000"/>
              </a:spcBef>
              <a:buFont typeface="Symbol" pitchFamily="18" charset="2"/>
              <a:buChar char="·"/>
            </a:pPr>
            <a:r>
              <a:rPr lang="en-GB" sz="2200">
                <a:solidFill>
                  <a:schemeClr val="accent2"/>
                </a:solidFill>
              </a:rPr>
              <a:t>Are there new forms of nuclear matter in loosely bound nuclei?</a:t>
            </a:r>
          </a:p>
          <a:p>
            <a:pPr lvl="1">
              <a:spcBef>
                <a:spcPct val="50000"/>
              </a:spcBef>
              <a:buFont typeface="Symbol" pitchFamily="18" charset="2"/>
              <a:buChar char="·"/>
            </a:pPr>
            <a:r>
              <a:rPr lang="en-GB" sz="2200">
                <a:solidFill>
                  <a:schemeClr val="accent2"/>
                </a:solidFill>
              </a:rPr>
              <a:t>How does the ordering of quantum states alter in dilute matter?</a:t>
            </a:r>
          </a:p>
          <a:p>
            <a:pPr lvl="1">
              <a:spcBef>
                <a:spcPct val="50000"/>
              </a:spcBef>
              <a:buFont typeface="Symbol" pitchFamily="18" charset="2"/>
              <a:buChar char="·"/>
            </a:pPr>
            <a:r>
              <a:rPr lang="en-GB" sz="2200">
                <a:solidFill>
                  <a:schemeClr val="accent2"/>
                </a:solidFill>
              </a:rPr>
              <a:t>Do new symmetries appear?</a:t>
            </a:r>
          </a:p>
          <a:p>
            <a:pPr lvl="1">
              <a:spcBef>
                <a:spcPct val="50000"/>
              </a:spcBef>
              <a:buFont typeface="Symbol" pitchFamily="18" charset="2"/>
              <a:buChar char="·"/>
            </a:pPr>
            <a:r>
              <a:rPr lang="en-GB" sz="2200">
                <a:solidFill>
                  <a:schemeClr val="accent2"/>
                </a:solidFill>
              </a:rPr>
              <a:t>How are the elements and isotopes found in the Universe formed?</a:t>
            </a:r>
          </a:p>
          <a:p>
            <a:pPr lvl="1">
              <a:spcBef>
                <a:spcPct val="50000"/>
              </a:spcBef>
              <a:buFont typeface="Symbol" pitchFamily="18" charset="2"/>
              <a:buChar char="·"/>
            </a:pPr>
            <a:r>
              <a:rPr lang="en-GB" sz="2200">
                <a:solidFill>
                  <a:schemeClr val="accent2"/>
                </a:solidFill>
              </a:rPr>
              <a:t>Where are the sites of the r-process(es) of nucleosynthesis?</a:t>
            </a:r>
          </a:p>
          <a:p>
            <a:pPr lvl="1">
              <a:spcBef>
                <a:spcPct val="50000"/>
              </a:spcBef>
              <a:buFont typeface="Symbol" pitchFamily="18" charset="2"/>
              <a:buChar char="·"/>
            </a:pPr>
            <a:r>
              <a:rPr lang="en-GB" sz="2200">
                <a:solidFill>
                  <a:schemeClr val="accent2"/>
                </a:solidFill>
              </a:rPr>
              <a:t>What is the nuclear equation of state for neutron stars?</a:t>
            </a:r>
          </a:p>
        </p:txBody>
      </p:sp>
      <p:sp>
        <p:nvSpPr>
          <p:cNvPr id="94213" name="Text Box 5"/>
          <p:cNvSpPr txBox="1">
            <a:spLocks noChangeArrowheads="1"/>
          </p:cNvSpPr>
          <p:nvPr/>
        </p:nvSpPr>
        <p:spPr bwMode="auto">
          <a:xfrm>
            <a:off x="2051050" y="0"/>
            <a:ext cx="5719323" cy="646331"/>
          </a:xfrm>
          <a:prstGeom prst="rect">
            <a:avLst/>
          </a:prstGeom>
          <a:noFill/>
          <a:ln w="9525">
            <a:noFill/>
            <a:miter lim="800000"/>
            <a:headEnd/>
            <a:tailEnd/>
          </a:ln>
          <a:effectLst/>
        </p:spPr>
        <p:txBody>
          <a:bodyPr wrap="none">
            <a:spAutoFit/>
          </a:bodyPr>
          <a:lstStyle/>
          <a:p>
            <a:r>
              <a:rPr lang="en-GB" sz="3600" dirty="0">
                <a:solidFill>
                  <a:srgbClr val="FF0000"/>
                </a:solidFill>
              </a:rPr>
              <a:t>Key nuclear physics questions</a:t>
            </a:r>
          </a:p>
        </p:txBody>
      </p:sp>
      <p:sp>
        <p:nvSpPr>
          <p:cNvPr id="94214" name="Rectangle 6"/>
          <p:cNvSpPr>
            <a:spLocks noChangeArrowheads="1"/>
          </p:cNvSpPr>
          <p:nvPr/>
        </p:nvSpPr>
        <p:spPr bwMode="auto">
          <a:xfrm>
            <a:off x="468313" y="1484313"/>
            <a:ext cx="8397875" cy="3589337"/>
          </a:xfrm>
          <a:prstGeom prst="rect">
            <a:avLst/>
          </a:prstGeom>
          <a:solidFill>
            <a:schemeClr val="bg1"/>
          </a:solidFill>
          <a:ln w="38100">
            <a:solidFill>
              <a:srgbClr val="FF0000"/>
            </a:solidFill>
            <a:miter lim="800000"/>
            <a:headEnd/>
            <a:tailEnd/>
          </a:ln>
          <a:effectLst/>
        </p:spPr>
        <p:txBody>
          <a:bodyPr wrap="none">
            <a:spAutoFit/>
          </a:bodyPr>
          <a:lstStyle/>
          <a:p>
            <a:pPr lvl="1">
              <a:spcBef>
                <a:spcPct val="50000"/>
              </a:spcBef>
              <a:buFont typeface="Symbol" pitchFamily="18" charset="2"/>
              <a:buChar char="·"/>
            </a:pPr>
            <a:r>
              <a:rPr lang="en-GB" sz="3200">
                <a:solidFill>
                  <a:srgbClr val="FF0000"/>
                </a:solidFill>
              </a:rPr>
              <a:t>How does the ordering of quantum states </a:t>
            </a:r>
          </a:p>
          <a:p>
            <a:pPr lvl="1">
              <a:spcBef>
                <a:spcPct val="50000"/>
              </a:spcBef>
              <a:buFont typeface="Symbol" pitchFamily="18" charset="2"/>
              <a:buNone/>
            </a:pPr>
            <a:r>
              <a:rPr lang="en-GB" sz="3200">
                <a:solidFill>
                  <a:srgbClr val="FF0000"/>
                </a:solidFill>
              </a:rPr>
              <a:t>alter in highly dilute or neutron-rich matter?</a:t>
            </a:r>
          </a:p>
          <a:p>
            <a:pPr lvl="1">
              <a:spcBef>
                <a:spcPct val="50000"/>
              </a:spcBef>
              <a:buFont typeface="Symbol" pitchFamily="18" charset="2"/>
              <a:buNone/>
            </a:pPr>
            <a:endParaRPr lang="en-GB" sz="3200">
              <a:solidFill>
                <a:srgbClr val="FF0000"/>
              </a:solidFill>
            </a:endParaRPr>
          </a:p>
          <a:p>
            <a:pPr lvl="1">
              <a:spcBef>
                <a:spcPct val="50000"/>
              </a:spcBef>
              <a:spcAft>
                <a:spcPts val="350"/>
              </a:spcAft>
              <a:buFont typeface="Symbol" pitchFamily="18" charset="2"/>
              <a:buChar char="·"/>
            </a:pPr>
            <a:r>
              <a:rPr lang="en-GB" sz="3200">
                <a:solidFill>
                  <a:srgbClr val="FF0000"/>
                </a:solidFill>
              </a:rPr>
              <a:t>How are the elements and isotopes </a:t>
            </a:r>
          </a:p>
          <a:p>
            <a:pPr lvl="1">
              <a:spcBef>
                <a:spcPct val="50000"/>
              </a:spcBef>
              <a:spcAft>
                <a:spcPts val="350"/>
              </a:spcAft>
              <a:buFont typeface="Symbol" pitchFamily="18" charset="2"/>
              <a:buNone/>
            </a:pPr>
            <a:r>
              <a:rPr lang="en-GB" sz="3200">
                <a:solidFill>
                  <a:srgbClr val="FF0000"/>
                </a:solidFill>
              </a:rPr>
              <a:t>found in the Universe formed?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3988" y="92075"/>
            <a:ext cx="8810625" cy="579438"/>
          </a:xfrm>
          <a:prstGeom prst="rect">
            <a:avLst/>
          </a:prstGeom>
          <a:solidFill>
            <a:schemeClr val="bg1"/>
          </a:solidFill>
          <a:ln w="9525">
            <a:noFill/>
            <a:miter lim="800000"/>
            <a:headEnd/>
            <a:tailEnd/>
          </a:ln>
          <a:effectLst/>
        </p:spPr>
        <p:txBody>
          <a:bodyPr wrap="none">
            <a:spAutoFit/>
          </a:bodyPr>
          <a:lstStyle/>
          <a:p>
            <a:pPr eaLnBrk="1" hangingPunct="1"/>
            <a:r>
              <a:rPr lang="en-GB" sz="3200" u="none" dirty="0">
                <a:solidFill>
                  <a:srgbClr val="FF0000"/>
                </a:solidFill>
                <a:latin typeface="Times New Roman" pitchFamily="18" charset="0"/>
              </a:rPr>
              <a:t>How are the elements found in the Universe formed?</a:t>
            </a:r>
          </a:p>
        </p:txBody>
      </p:sp>
      <p:pic>
        <p:nvPicPr>
          <p:cNvPr id="67589" name="rproc.avi">
            <a:hlinkClick r:id="" action="ppaction://media"/>
          </p:cNvPr>
          <p:cNvPicPr>
            <a:picLocks noGrp="1" noRot="1" noChangeAspect="1" noChangeArrowheads="1"/>
          </p:cNvPicPr>
          <p:nvPr>
            <p:ph sz="half" idx="2"/>
            <a:videoFile r:link="rId1"/>
          </p:nvPr>
        </p:nvPicPr>
        <p:blipFill>
          <a:blip r:embed="rId3" cstate="print"/>
          <a:srcRect/>
          <a:stretch>
            <a:fillRect/>
          </a:stretch>
        </p:blipFill>
        <p:spPr>
          <a:xfrm>
            <a:off x="33338" y="1090613"/>
            <a:ext cx="9110662" cy="4476750"/>
          </a:xfrm>
        </p:spPr>
      </p:pic>
      <p:sp>
        <p:nvSpPr>
          <p:cNvPr id="67593" name="Text Box 9"/>
          <p:cNvSpPr txBox="1">
            <a:spLocks noChangeArrowheads="1"/>
          </p:cNvSpPr>
          <p:nvPr/>
        </p:nvSpPr>
        <p:spPr bwMode="auto">
          <a:xfrm>
            <a:off x="153988" y="5857875"/>
            <a:ext cx="6970178" cy="830997"/>
          </a:xfrm>
          <a:prstGeom prst="rect">
            <a:avLst/>
          </a:prstGeom>
          <a:noFill/>
          <a:ln w="12700" cap="sq">
            <a:noFill/>
            <a:miter lim="800000"/>
            <a:headEnd type="none" w="sm" len="sm"/>
            <a:tailEnd type="none" w="sm" len="sm"/>
          </a:ln>
          <a:effectLst/>
        </p:spPr>
        <p:txBody>
          <a:bodyPr wrap="none">
            <a:spAutoFit/>
          </a:bodyPr>
          <a:lstStyle/>
          <a:p>
            <a:r>
              <a:rPr lang="en-GB" sz="2400" u="none" dirty="0">
                <a:solidFill>
                  <a:schemeClr val="hlink"/>
                </a:solidFill>
                <a:latin typeface="Times New Roman" pitchFamily="18" charset="0"/>
              </a:rPr>
              <a:t>Rapid neutron capture process responsible for </a:t>
            </a:r>
          </a:p>
          <a:p>
            <a:r>
              <a:rPr lang="en-GB" sz="2400" u="none" dirty="0">
                <a:solidFill>
                  <a:schemeClr val="hlink"/>
                </a:solidFill>
                <a:latin typeface="Times New Roman" pitchFamily="18" charset="0"/>
              </a:rPr>
              <a:t>the production of half of the elements heavier than iron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4" fill="hold"/>
                                        <p:tgtEl>
                                          <p:spTgt spid="675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758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Text Box 5"/>
          <p:cNvSpPr txBox="1">
            <a:spLocks noChangeArrowheads="1"/>
          </p:cNvSpPr>
          <p:nvPr/>
        </p:nvSpPr>
        <p:spPr bwMode="auto">
          <a:xfrm rot="16200000">
            <a:off x="-3292475" y="3227387"/>
            <a:ext cx="6910388" cy="350838"/>
          </a:xfrm>
          <a:prstGeom prst="rect">
            <a:avLst/>
          </a:prstGeom>
          <a:noFill/>
          <a:ln w="9525">
            <a:noFill/>
            <a:miter lim="800000"/>
            <a:headEnd/>
            <a:tailEnd/>
          </a:ln>
          <a:effectLst/>
        </p:spPr>
        <p:txBody>
          <a:bodyPr wrap="none">
            <a:spAutoFit/>
          </a:bodyPr>
          <a:lstStyle/>
          <a:p>
            <a:r>
              <a:rPr lang="en-GB" sz="1700" u="none" dirty="0">
                <a:latin typeface="Times New Roman" pitchFamily="18" charset="0"/>
                <a:cs typeface="Arial" charset="0"/>
              </a:rPr>
              <a:t>H. Grawe, K. </a:t>
            </a:r>
            <a:r>
              <a:rPr lang="en-GB" sz="1700" u="none" dirty="0" err="1">
                <a:latin typeface="Times New Roman" pitchFamily="18" charset="0"/>
                <a:cs typeface="Arial" charset="0"/>
              </a:rPr>
              <a:t>Langanke</a:t>
            </a:r>
            <a:r>
              <a:rPr lang="en-GB" sz="1700" u="none" dirty="0">
                <a:latin typeface="Times New Roman" pitchFamily="18" charset="0"/>
                <a:cs typeface="Arial" charset="0"/>
              </a:rPr>
              <a:t>, G. Martinez-</a:t>
            </a:r>
            <a:r>
              <a:rPr lang="en-GB" sz="1700" u="none" dirty="0" err="1">
                <a:latin typeface="Times New Roman" pitchFamily="18" charset="0"/>
                <a:cs typeface="Arial" charset="0"/>
              </a:rPr>
              <a:t>Pinedo</a:t>
            </a:r>
            <a:r>
              <a:rPr lang="en-GB" sz="1700" u="none" dirty="0">
                <a:latin typeface="Times New Roman" pitchFamily="18" charset="0"/>
                <a:cs typeface="Arial" charset="0"/>
              </a:rPr>
              <a:t>, Rep.Progr.Phys.70 (2007)1525.</a:t>
            </a:r>
          </a:p>
        </p:txBody>
      </p:sp>
      <p:sp>
        <p:nvSpPr>
          <p:cNvPr id="108551" name="Text Box 7"/>
          <p:cNvSpPr txBox="1">
            <a:spLocks noChangeArrowheads="1"/>
          </p:cNvSpPr>
          <p:nvPr/>
        </p:nvSpPr>
        <p:spPr bwMode="auto">
          <a:xfrm>
            <a:off x="3481388" y="2636838"/>
            <a:ext cx="1254125" cy="528637"/>
          </a:xfrm>
          <a:prstGeom prst="rect">
            <a:avLst/>
          </a:prstGeom>
          <a:solidFill>
            <a:schemeClr val="bg1"/>
          </a:solidFill>
          <a:ln w="9525">
            <a:solidFill>
              <a:schemeClr val="tx1"/>
            </a:solidFill>
            <a:miter lim="800000"/>
            <a:headEnd/>
            <a:tailEnd/>
          </a:ln>
          <a:effectLst/>
        </p:spPr>
        <p:txBody>
          <a:bodyPr wrap="none">
            <a:spAutoFit/>
          </a:bodyPr>
          <a:lstStyle/>
          <a:p>
            <a:pPr eaLnBrk="1" hangingPunct="1"/>
            <a:r>
              <a:rPr lang="en-US" sz="2800" u="none">
                <a:solidFill>
                  <a:schemeClr val="tx1"/>
                </a:solidFill>
                <a:latin typeface="Arial" charset="0"/>
                <a:cs typeface="Arial" charset="0"/>
              </a:rPr>
              <a:t>N=126</a:t>
            </a:r>
          </a:p>
        </p:txBody>
      </p:sp>
      <p:pic>
        <p:nvPicPr>
          <p:cNvPr id="108553" name="Picture 9"/>
          <p:cNvPicPr>
            <a:picLocks noChangeAspect="1" noChangeArrowheads="1"/>
          </p:cNvPicPr>
          <p:nvPr/>
        </p:nvPicPr>
        <p:blipFill>
          <a:blip r:embed="rId2" cstate="print"/>
          <a:srcRect l="6909" b="7985"/>
          <a:stretch>
            <a:fillRect/>
          </a:stretch>
        </p:blipFill>
        <p:spPr bwMode="auto">
          <a:xfrm>
            <a:off x="827584" y="476672"/>
            <a:ext cx="6984776" cy="5328999"/>
          </a:xfrm>
          <a:prstGeom prst="rect">
            <a:avLst/>
          </a:prstGeom>
          <a:noFill/>
          <a:ln w="9525">
            <a:noFill/>
            <a:round/>
            <a:headEnd/>
            <a:tailEnd/>
          </a:ln>
          <a:effectLst/>
        </p:spPr>
      </p:pic>
      <p:sp>
        <p:nvSpPr>
          <p:cNvPr id="8" name="TextBox 7"/>
          <p:cNvSpPr txBox="1"/>
          <p:nvPr/>
        </p:nvSpPr>
        <p:spPr>
          <a:xfrm>
            <a:off x="3491880" y="5733256"/>
            <a:ext cx="946093" cy="523220"/>
          </a:xfrm>
          <a:prstGeom prst="rect">
            <a:avLst/>
          </a:prstGeom>
          <a:noFill/>
        </p:spPr>
        <p:txBody>
          <a:bodyPr wrap="none" rtlCol="0">
            <a:spAutoFit/>
          </a:bodyPr>
          <a:lstStyle/>
          <a:p>
            <a:r>
              <a:rPr lang="en-GB" sz="2800" dirty="0" smtClean="0"/>
              <a:t>Mass</a:t>
            </a:r>
            <a:endParaRPr lang="en-GB" sz="2800" dirty="0"/>
          </a:p>
        </p:txBody>
      </p:sp>
      <p:sp>
        <p:nvSpPr>
          <p:cNvPr id="9" name="TextBox 8"/>
          <p:cNvSpPr txBox="1"/>
          <p:nvPr/>
        </p:nvSpPr>
        <p:spPr>
          <a:xfrm rot="16200000">
            <a:off x="-263138" y="3007554"/>
            <a:ext cx="1840568" cy="523220"/>
          </a:xfrm>
          <a:prstGeom prst="rect">
            <a:avLst/>
          </a:prstGeom>
          <a:noFill/>
        </p:spPr>
        <p:txBody>
          <a:bodyPr wrap="none" rtlCol="0">
            <a:spAutoFit/>
          </a:bodyPr>
          <a:lstStyle/>
          <a:p>
            <a:r>
              <a:rPr lang="en-GB" sz="2800" dirty="0" smtClean="0"/>
              <a:t>Abundance</a:t>
            </a:r>
            <a:endParaRPr lang="en-GB" sz="2800" dirty="0"/>
          </a:p>
        </p:txBody>
      </p:sp>
      <p:sp>
        <p:nvSpPr>
          <p:cNvPr id="10" name="Rectangle 2"/>
          <p:cNvSpPr>
            <a:spLocks noChangeArrowheads="1"/>
          </p:cNvSpPr>
          <p:nvPr/>
        </p:nvSpPr>
        <p:spPr bwMode="auto">
          <a:xfrm>
            <a:off x="333375" y="0"/>
            <a:ext cx="8810625" cy="579438"/>
          </a:xfrm>
          <a:prstGeom prst="rect">
            <a:avLst/>
          </a:prstGeom>
          <a:solidFill>
            <a:schemeClr val="bg1"/>
          </a:solidFill>
          <a:ln w="9525">
            <a:noFill/>
            <a:miter lim="800000"/>
            <a:headEnd/>
            <a:tailEnd/>
          </a:ln>
          <a:effectLst/>
        </p:spPr>
        <p:txBody>
          <a:bodyPr wrap="none">
            <a:spAutoFit/>
          </a:bodyPr>
          <a:lstStyle/>
          <a:p>
            <a:pPr eaLnBrk="1" hangingPunct="1"/>
            <a:r>
              <a:rPr lang="en-GB" sz="3200" u="none" dirty="0">
                <a:solidFill>
                  <a:srgbClr val="FF0000"/>
                </a:solidFill>
                <a:latin typeface="Times New Roman" pitchFamily="18" charset="0"/>
              </a:rPr>
              <a:t>How are the elements found in the Universe formed?</a:t>
            </a:r>
          </a:p>
        </p:txBody>
      </p:sp>
      <p:pic>
        <p:nvPicPr>
          <p:cNvPr id="108548" name="Picture 4" descr="halflives"/>
          <p:cNvPicPr>
            <a:picLocks noChangeAspect="1" noChangeArrowheads="1"/>
          </p:cNvPicPr>
          <p:nvPr/>
        </p:nvPicPr>
        <p:blipFill>
          <a:blip r:embed="rId3" cstate="print"/>
          <a:srcRect l="20485" t="48555" r="37556" b="5782"/>
          <a:stretch>
            <a:fillRect/>
          </a:stretch>
        </p:blipFill>
        <p:spPr bwMode="auto">
          <a:xfrm>
            <a:off x="3498523" y="3284984"/>
            <a:ext cx="5831549" cy="357301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blinds(horizontal)">
                                      <p:cBhvr>
                                        <p:cTn id="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57175" y="1373188"/>
            <a:ext cx="8691563" cy="3824287"/>
          </a:xfrm>
          <a:prstGeom prst="rect">
            <a:avLst/>
          </a:prstGeom>
          <a:noFill/>
          <a:ln w="9525">
            <a:noFill/>
            <a:miter lim="800000"/>
            <a:headEnd/>
            <a:tailEnd/>
          </a:ln>
          <a:effectLst/>
        </p:spPr>
      </p:pic>
      <p:sp>
        <p:nvSpPr>
          <p:cNvPr id="20483" name="Rectangle 3"/>
          <p:cNvSpPr>
            <a:spLocks noGrp="1" noChangeArrowheads="1"/>
          </p:cNvSpPr>
          <p:nvPr>
            <p:ph type="title"/>
          </p:nvPr>
        </p:nvSpPr>
        <p:spPr>
          <a:xfrm>
            <a:off x="395536" y="-243408"/>
            <a:ext cx="8229600" cy="1143000"/>
          </a:xfrm>
        </p:spPr>
        <p:txBody>
          <a:bodyPr>
            <a:normAutofit/>
          </a:bodyPr>
          <a:lstStyle/>
          <a:p>
            <a:r>
              <a:rPr lang="en-GB" sz="2800" dirty="0" smtClean="0">
                <a:solidFill>
                  <a:srgbClr val="FF0000"/>
                </a:solidFill>
              </a:rPr>
              <a:t>R</a:t>
            </a:r>
            <a:r>
              <a:rPr lang="en-GB" sz="2800" baseline="30000" dirty="0" smtClean="0">
                <a:solidFill>
                  <a:srgbClr val="FF0000"/>
                </a:solidFill>
              </a:rPr>
              <a:t>3</a:t>
            </a:r>
            <a:r>
              <a:rPr lang="en-GB" sz="2800" dirty="0" smtClean="0">
                <a:solidFill>
                  <a:srgbClr val="FF0000"/>
                </a:solidFill>
              </a:rPr>
              <a:t>B</a:t>
            </a:r>
            <a:r>
              <a:rPr lang="en-GB" sz="2800" dirty="0">
                <a:solidFill>
                  <a:srgbClr val="FF0000"/>
                </a:solidFill>
              </a:rPr>
              <a:t>: Reactions with Relativistic Radioactive Beams</a:t>
            </a:r>
          </a:p>
        </p:txBody>
      </p:sp>
      <p:pic>
        <p:nvPicPr>
          <p:cNvPr id="20484" name="Picture 4" descr="Ensemble masse froide 2"/>
          <p:cNvPicPr>
            <a:picLocks noChangeAspect="1" noChangeArrowheads="1"/>
          </p:cNvPicPr>
          <p:nvPr/>
        </p:nvPicPr>
        <p:blipFill>
          <a:blip r:embed="rId3" cstate="print"/>
          <a:srcRect/>
          <a:stretch>
            <a:fillRect/>
          </a:stretch>
        </p:blipFill>
        <p:spPr bwMode="auto">
          <a:xfrm>
            <a:off x="1141413" y="4102100"/>
            <a:ext cx="2967037" cy="2755900"/>
          </a:xfrm>
          <a:prstGeom prst="rect">
            <a:avLst/>
          </a:prstGeom>
          <a:noFill/>
        </p:spPr>
      </p:pic>
      <p:sp>
        <p:nvSpPr>
          <p:cNvPr id="20485" name="Line 5"/>
          <p:cNvSpPr>
            <a:spLocks noChangeShapeType="1"/>
          </p:cNvSpPr>
          <p:nvPr/>
        </p:nvSpPr>
        <p:spPr bwMode="auto">
          <a:xfrm flipV="1">
            <a:off x="2014538" y="2597150"/>
            <a:ext cx="636587" cy="1557338"/>
          </a:xfrm>
          <a:prstGeom prst="line">
            <a:avLst/>
          </a:prstGeom>
          <a:noFill/>
          <a:ln w="76200">
            <a:solidFill>
              <a:schemeClr val="accent2"/>
            </a:solidFill>
            <a:round/>
            <a:headEnd/>
            <a:tailEnd type="triangle" w="med" len="med"/>
          </a:ln>
          <a:effectLst/>
        </p:spPr>
        <p:txBody>
          <a:bodyPr/>
          <a:lstStyle/>
          <a:p>
            <a:endParaRPr lang="en-GB"/>
          </a:p>
        </p:txBody>
      </p:sp>
      <p:sp>
        <p:nvSpPr>
          <p:cNvPr id="20486" name="Text Box 6"/>
          <p:cNvSpPr txBox="1">
            <a:spLocks noChangeArrowheads="1"/>
          </p:cNvSpPr>
          <p:nvPr/>
        </p:nvSpPr>
        <p:spPr bwMode="auto">
          <a:xfrm>
            <a:off x="2555776" y="548680"/>
            <a:ext cx="4897495" cy="461665"/>
          </a:xfrm>
          <a:prstGeom prst="rect">
            <a:avLst/>
          </a:prstGeom>
          <a:noFill/>
          <a:ln w="9525">
            <a:noFill/>
            <a:miter lim="800000"/>
            <a:headEnd/>
            <a:tailEnd/>
          </a:ln>
          <a:effectLst/>
        </p:spPr>
        <p:txBody>
          <a:bodyPr wrap="none">
            <a:spAutoFit/>
          </a:bodyPr>
          <a:lstStyle/>
          <a:p>
            <a:r>
              <a:rPr lang="en-US" sz="2400" dirty="0">
                <a:solidFill>
                  <a:schemeClr val="accent2"/>
                </a:solidFill>
                <a:latin typeface="Comic Sans MS" pitchFamily="66" charset="0"/>
              </a:rPr>
              <a:t>Reactions in complete kinematics</a:t>
            </a:r>
          </a:p>
        </p:txBody>
      </p:sp>
      <p:pic>
        <p:nvPicPr>
          <p:cNvPr id="20487" name="Picture 7"/>
          <p:cNvPicPr>
            <a:picLocks noChangeAspect="1" noChangeArrowheads="1"/>
          </p:cNvPicPr>
          <p:nvPr/>
        </p:nvPicPr>
        <p:blipFill>
          <a:blip r:embed="rId4" cstate="print"/>
          <a:srcRect l="13071" t="33469" r="9802" b="23834"/>
          <a:stretch>
            <a:fillRect/>
          </a:stretch>
        </p:blipFill>
        <p:spPr bwMode="auto">
          <a:xfrm>
            <a:off x="8208963" y="6191250"/>
            <a:ext cx="935037" cy="666750"/>
          </a:xfrm>
          <a:prstGeom prst="rect">
            <a:avLst/>
          </a:prstGeom>
          <a:noFill/>
          <a:ln w="9525">
            <a:noFill/>
            <a:miter lim="800000"/>
            <a:headEnd/>
            <a:tailEnd/>
          </a:ln>
          <a:effectLst/>
        </p:spPr>
      </p:pic>
      <p:sp>
        <p:nvSpPr>
          <p:cNvPr id="20488" name="Text Box 8"/>
          <p:cNvSpPr txBox="1">
            <a:spLocks noChangeArrowheads="1"/>
          </p:cNvSpPr>
          <p:nvPr/>
        </p:nvSpPr>
        <p:spPr bwMode="auto">
          <a:xfrm>
            <a:off x="5172075" y="3748088"/>
            <a:ext cx="1068388" cy="336550"/>
          </a:xfrm>
          <a:prstGeom prst="rect">
            <a:avLst/>
          </a:prstGeom>
          <a:noFill/>
          <a:ln w="9525">
            <a:noFill/>
            <a:miter lim="800000"/>
            <a:headEnd/>
            <a:tailEnd/>
          </a:ln>
          <a:effectLst/>
        </p:spPr>
        <p:txBody>
          <a:bodyPr wrap="none">
            <a:spAutoFit/>
          </a:bodyPr>
          <a:lstStyle/>
          <a:p>
            <a:r>
              <a:rPr lang="de-DE" sz="1600">
                <a:latin typeface="Comic Sans MS" pitchFamily="66" charset="0"/>
              </a:rPr>
              <a:t>Neutrons</a:t>
            </a:r>
          </a:p>
        </p:txBody>
      </p:sp>
      <p:sp>
        <p:nvSpPr>
          <p:cNvPr id="20489" name="Text Box 9"/>
          <p:cNvSpPr txBox="1">
            <a:spLocks noChangeArrowheads="1"/>
          </p:cNvSpPr>
          <p:nvPr/>
        </p:nvSpPr>
        <p:spPr bwMode="auto">
          <a:xfrm rot="1364639">
            <a:off x="4841875" y="2557463"/>
            <a:ext cx="3673475" cy="396875"/>
          </a:xfrm>
          <a:prstGeom prst="rect">
            <a:avLst/>
          </a:prstGeom>
          <a:noFill/>
          <a:ln w="9525">
            <a:noFill/>
            <a:miter lim="800000"/>
            <a:headEnd/>
            <a:tailEnd/>
          </a:ln>
          <a:effectLst/>
        </p:spPr>
        <p:txBody>
          <a:bodyPr wrap="none">
            <a:spAutoFit/>
          </a:bodyPr>
          <a:lstStyle/>
          <a:p>
            <a:r>
              <a:rPr lang="en-US" sz="2000">
                <a:latin typeface="Comic Sans MS" pitchFamily="66" charset="0"/>
              </a:rPr>
              <a:t>High Resolution measurement</a:t>
            </a:r>
          </a:p>
        </p:txBody>
      </p:sp>
      <p:sp>
        <p:nvSpPr>
          <p:cNvPr id="20490" name="Text Box 10"/>
          <p:cNvSpPr txBox="1">
            <a:spLocks noChangeArrowheads="1"/>
          </p:cNvSpPr>
          <p:nvPr/>
        </p:nvSpPr>
        <p:spPr bwMode="auto">
          <a:xfrm>
            <a:off x="4270375" y="4459288"/>
            <a:ext cx="1166813" cy="581025"/>
          </a:xfrm>
          <a:prstGeom prst="rect">
            <a:avLst/>
          </a:prstGeom>
          <a:noFill/>
          <a:ln w="9525">
            <a:noFill/>
            <a:miter lim="800000"/>
            <a:headEnd/>
            <a:tailEnd/>
          </a:ln>
          <a:effectLst/>
        </p:spPr>
        <p:txBody>
          <a:bodyPr wrap="none">
            <a:spAutoFit/>
          </a:bodyPr>
          <a:lstStyle/>
          <a:p>
            <a:r>
              <a:rPr lang="en-US" sz="1600">
                <a:latin typeface="Comic Sans MS" pitchFamily="66" charset="0"/>
              </a:rPr>
              <a:t>Heavy </a:t>
            </a:r>
          </a:p>
          <a:p>
            <a:r>
              <a:rPr lang="en-US" sz="1600">
                <a:latin typeface="Comic Sans MS" pitchFamily="66" charset="0"/>
              </a:rPr>
              <a:t>fragments</a:t>
            </a:r>
          </a:p>
        </p:txBody>
      </p:sp>
      <p:sp>
        <p:nvSpPr>
          <p:cNvPr id="20491" name="Text Box 11"/>
          <p:cNvSpPr txBox="1">
            <a:spLocks noChangeArrowheads="1"/>
          </p:cNvSpPr>
          <p:nvPr/>
        </p:nvSpPr>
        <p:spPr bwMode="auto">
          <a:xfrm>
            <a:off x="2628900" y="3852863"/>
            <a:ext cx="901700" cy="336550"/>
          </a:xfrm>
          <a:prstGeom prst="rect">
            <a:avLst/>
          </a:prstGeom>
          <a:noFill/>
          <a:ln w="9525">
            <a:noFill/>
            <a:miter lim="800000"/>
            <a:headEnd/>
            <a:tailEnd/>
          </a:ln>
          <a:effectLst/>
        </p:spPr>
        <p:txBody>
          <a:bodyPr wrap="none">
            <a:spAutoFit/>
          </a:bodyPr>
          <a:lstStyle/>
          <a:p>
            <a:r>
              <a:rPr lang="de-DE" sz="1600">
                <a:latin typeface="Comic Sans MS" pitchFamily="66" charset="0"/>
              </a:rPr>
              <a:t>Protons</a:t>
            </a:r>
          </a:p>
        </p:txBody>
      </p:sp>
      <p:sp>
        <p:nvSpPr>
          <p:cNvPr id="20492" name="Text Box 12"/>
          <p:cNvSpPr txBox="1">
            <a:spLocks noChangeArrowheads="1"/>
          </p:cNvSpPr>
          <p:nvPr/>
        </p:nvSpPr>
        <p:spPr bwMode="auto">
          <a:xfrm>
            <a:off x="4144963" y="5792788"/>
            <a:ext cx="1239837" cy="825500"/>
          </a:xfrm>
          <a:prstGeom prst="rect">
            <a:avLst/>
          </a:prstGeom>
          <a:noFill/>
          <a:ln w="9525">
            <a:noFill/>
            <a:miter lim="800000"/>
            <a:headEnd/>
            <a:tailEnd/>
          </a:ln>
          <a:effectLst/>
        </p:spPr>
        <p:txBody>
          <a:bodyPr wrap="none">
            <a:spAutoFit/>
          </a:bodyPr>
          <a:lstStyle/>
          <a:p>
            <a:r>
              <a:rPr lang="en-US" sz="1600">
                <a:latin typeface="Comic Sans MS" pitchFamily="66" charset="0"/>
              </a:rPr>
              <a:t>Large</a:t>
            </a:r>
          </a:p>
          <a:p>
            <a:r>
              <a:rPr lang="en-US" sz="1600">
                <a:latin typeface="Comic Sans MS" pitchFamily="66" charset="0"/>
              </a:rPr>
              <a:t>acceptance</a:t>
            </a:r>
          </a:p>
          <a:p>
            <a:r>
              <a:rPr lang="en-US" sz="1600">
                <a:latin typeface="Comic Sans MS" pitchFamily="66" charset="0"/>
              </a:rPr>
              <a:t>dipole</a:t>
            </a:r>
          </a:p>
        </p:txBody>
      </p:sp>
      <p:sp>
        <p:nvSpPr>
          <p:cNvPr id="20493" name="Text Box 13"/>
          <p:cNvSpPr txBox="1">
            <a:spLocks noChangeArrowheads="1"/>
          </p:cNvSpPr>
          <p:nvPr/>
        </p:nvSpPr>
        <p:spPr bwMode="auto">
          <a:xfrm>
            <a:off x="257175" y="2989263"/>
            <a:ext cx="1612942" cy="923330"/>
          </a:xfrm>
          <a:prstGeom prst="rect">
            <a:avLst/>
          </a:prstGeom>
          <a:noFill/>
          <a:ln w="9525">
            <a:noFill/>
            <a:miter lim="800000"/>
            <a:headEnd/>
            <a:tailEnd/>
          </a:ln>
          <a:effectLst/>
        </p:spPr>
        <p:txBody>
          <a:bodyPr wrap="none">
            <a:spAutoFit/>
          </a:bodyPr>
          <a:lstStyle/>
          <a:p>
            <a:pPr>
              <a:buFontTx/>
              <a:buChar char="•"/>
            </a:pPr>
            <a:r>
              <a:rPr lang="en-US" sz="1600" dirty="0">
                <a:latin typeface="Comic Sans MS" pitchFamily="66" charset="0"/>
              </a:rPr>
              <a:t> </a:t>
            </a:r>
            <a:r>
              <a:rPr lang="en-US" dirty="0">
                <a:latin typeface="Comic Sans MS" pitchFamily="66" charset="0"/>
              </a:rPr>
              <a:t>Target</a:t>
            </a:r>
          </a:p>
          <a:p>
            <a:pPr>
              <a:buFontTx/>
              <a:buChar char="•"/>
            </a:pPr>
            <a:r>
              <a:rPr lang="en-US" dirty="0">
                <a:latin typeface="Comic Sans MS" pitchFamily="66" charset="0"/>
              </a:rPr>
              <a:t> Tracker</a:t>
            </a:r>
          </a:p>
          <a:p>
            <a:pPr>
              <a:buFontTx/>
              <a:buChar char="•"/>
            </a:pPr>
            <a:r>
              <a:rPr lang="en-US" dirty="0">
                <a:solidFill>
                  <a:srgbClr val="FF0000"/>
                </a:solidFill>
                <a:latin typeface="Comic Sans MS" pitchFamily="66" charset="0"/>
              </a:rPr>
              <a:t> Calorimeter</a:t>
            </a:r>
          </a:p>
        </p:txBody>
      </p:sp>
      <p:sp>
        <p:nvSpPr>
          <p:cNvPr id="20494" name="Line 14"/>
          <p:cNvSpPr>
            <a:spLocks noChangeShapeType="1"/>
          </p:cNvSpPr>
          <p:nvPr/>
        </p:nvSpPr>
        <p:spPr bwMode="auto">
          <a:xfrm flipV="1">
            <a:off x="1285875" y="2363788"/>
            <a:ext cx="876300" cy="717550"/>
          </a:xfrm>
          <a:prstGeom prst="line">
            <a:avLst/>
          </a:prstGeom>
          <a:noFill/>
          <a:ln w="76200">
            <a:solidFill>
              <a:schemeClr val="accent2"/>
            </a:solidFill>
            <a:round/>
            <a:headEnd/>
            <a:tailEnd type="triangle" w="med" len="med"/>
          </a:ln>
          <a:effectLst/>
        </p:spPr>
        <p:txBody>
          <a:bodyPr/>
          <a:lstStyle/>
          <a:p>
            <a:endParaRPr lang="en-GB"/>
          </a:p>
        </p:txBody>
      </p:sp>
      <p:sp>
        <p:nvSpPr>
          <p:cNvPr id="20495" name="Line 15"/>
          <p:cNvSpPr>
            <a:spLocks noChangeShapeType="1"/>
          </p:cNvSpPr>
          <p:nvPr/>
        </p:nvSpPr>
        <p:spPr bwMode="auto">
          <a:xfrm flipH="1" flipV="1">
            <a:off x="3630613" y="2857500"/>
            <a:ext cx="952500" cy="1585913"/>
          </a:xfrm>
          <a:prstGeom prst="line">
            <a:avLst/>
          </a:prstGeom>
          <a:noFill/>
          <a:ln w="76200">
            <a:solidFill>
              <a:schemeClr val="accent2"/>
            </a:solidFill>
            <a:round/>
            <a:headEnd/>
            <a:tailEnd type="triangle" w="med" len="med"/>
          </a:ln>
          <a:effectLst/>
        </p:spPr>
        <p:txBody>
          <a:bodyPr/>
          <a:lstStyle/>
          <a:p>
            <a:endParaRPr lang="en-GB"/>
          </a:p>
        </p:txBody>
      </p:sp>
      <p:sp>
        <p:nvSpPr>
          <p:cNvPr id="20496" name="Line 16"/>
          <p:cNvSpPr>
            <a:spLocks noChangeShapeType="1"/>
          </p:cNvSpPr>
          <p:nvPr/>
        </p:nvSpPr>
        <p:spPr bwMode="auto">
          <a:xfrm flipV="1">
            <a:off x="3046413" y="3028950"/>
            <a:ext cx="36512" cy="838200"/>
          </a:xfrm>
          <a:prstGeom prst="line">
            <a:avLst/>
          </a:prstGeom>
          <a:noFill/>
          <a:ln w="76200">
            <a:solidFill>
              <a:schemeClr val="accent2"/>
            </a:solidFill>
            <a:round/>
            <a:headEnd/>
            <a:tailEnd type="triangle" w="med" len="med"/>
          </a:ln>
          <a:effectLst/>
        </p:spPr>
        <p:txBody>
          <a:bodyPr/>
          <a:lstStyle/>
          <a:p>
            <a:endParaRPr lang="en-GB"/>
          </a:p>
        </p:txBody>
      </p:sp>
      <p:sp>
        <p:nvSpPr>
          <p:cNvPr id="20497" name="Line 17"/>
          <p:cNvSpPr>
            <a:spLocks noChangeShapeType="1"/>
          </p:cNvSpPr>
          <p:nvPr/>
        </p:nvSpPr>
        <p:spPr bwMode="auto">
          <a:xfrm>
            <a:off x="955675" y="1174750"/>
            <a:ext cx="695325" cy="300038"/>
          </a:xfrm>
          <a:prstGeom prst="line">
            <a:avLst/>
          </a:prstGeom>
          <a:noFill/>
          <a:ln w="76200">
            <a:solidFill>
              <a:srgbClr val="CC0000"/>
            </a:solidFill>
            <a:round/>
            <a:headEnd/>
            <a:tailEnd type="triangle" w="med" len="med"/>
          </a:ln>
          <a:effectLst/>
        </p:spPr>
        <p:txBody>
          <a:bodyPr/>
          <a:lstStyle/>
          <a:p>
            <a:endParaRPr lang="en-GB"/>
          </a:p>
        </p:txBody>
      </p:sp>
      <p:sp>
        <p:nvSpPr>
          <p:cNvPr id="20498" name="Text Box 18"/>
          <p:cNvSpPr txBox="1">
            <a:spLocks noChangeArrowheads="1"/>
          </p:cNvSpPr>
          <p:nvPr/>
        </p:nvSpPr>
        <p:spPr bwMode="auto">
          <a:xfrm>
            <a:off x="371475" y="893763"/>
            <a:ext cx="550863" cy="336550"/>
          </a:xfrm>
          <a:prstGeom prst="rect">
            <a:avLst/>
          </a:prstGeom>
          <a:noFill/>
          <a:ln w="9525">
            <a:noFill/>
            <a:miter lim="800000"/>
            <a:headEnd/>
            <a:tailEnd/>
          </a:ln>
          <a:effectLst/>
        </p:spPr>
        <p:txBody>
          <a:bodyPr wrap="none">
            <a:spAutoFit/>
          </a:bodyPr>
          <a:lstStyle/>
          <a:p>
            <a:r>
              <a:rPr lang="de-DE" sz="1600">
                <a:latin typeface="Comic Sans MS" pitchFamily="66" charset="0"/>
              </a:rPr>
              <a:t>RIB</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arth"/>
          <p:cNvPicPr>
            <a:picLocks noChangeAspect="1" noChangeArrowheads="1"/>
          </p:cNvPicPr>
          <p:nvPr/>
        </p:nvPicPr>
        <p:blipFill>
          <a:blip r:embed="rId3" cstate="print"/>
          <a:srcRect/>
          <a:stretch>
            <a:fillRect/>
          </a:stretch>
        </p:blipFill>
        <p:spPr bwMode="auto">
          <a:xfrm>
            <a:off x="4500563" y="-315416"/>
            <a:ext cx="4643437" cy="3636963"/>
          </a:xfrm>
          <a:prstGeom prst="rect">
            <a:avLst/>
          </a:prstGeom>
          <a:noFill/>
        </p:spPr>
      </p:pic>
      <p:sp>
        <p:nvSpPr>
          <p:cNvPr id="12291" name="Text Box 3"/>
          <p:cNvSpPr txBox="1">
            <a:spLocks noChangeArrowheads="1"/>
          </p:cNvSpPr>
          <p:nvPr/>
        </p:nvSpPr>
        <p:spPr bwMode="auto">
          <a:xfrm>
            <a:off x="1403350" y="0"/>
            <a:ext cx="2016125" cy="641350"/>
          </a:xfrm>
          <a:prstGeom prst="rect">
            <a:avLst/>
          </a:prstGeom>
          <a:noFill/>
          <a:ln w="9525">
            <a:noFill/>
            <a:miter lim="800000"/>
            <a:headEnd/>
            <a:tailEnd/>
          </a:ln>
          <a:effectLst/>
        </p:spPr>
        <p:txBody>
          <a:bodyPr>
            <a:spAutoFit/>
          </a:bodyPr>
          <a:lstStyle/>
          <a:p>
            <a:r>
              <a:rPr lang="en-GB" sz="3200" dirty="0">
                <a:solidFill>
                  <a:srgbClr val="FF0000"/>
                </a:solidFill>
                <a:latin typeface="Times New Roman" pitchFamily="18" charset="0"/>
              </a:rPr>
              <a:t>    </a:t>
            </a:r>
            <a:r>
              <a:rPr lang="en-GB" sz="3600" dirty="0">
                <a:solidFill>
                  <a:srgbClr val="FF0000"/>
                </a:solidFill>
                <a:latin typeface="Times New Roman" pitchFamily="18" charset="0"/>
              </a:rPr>
              <a:t>Earth</a:t>
            </a:r>
            <a:r>
              <a:rPr lang="en-GB" sz="3200" dirty="0">
                <a:solidFill>
                  <a:srgbClr val="FF0000"/>
                </a:solidFill>
                <a:latin typeface="Times New Roman" pitchFamily="18" charset="0"/>
              </a:rPr>
              <a:t>:</a:t>
            </a:r>
            <a:endParaRPr lang="en-GB" dirty="0"/>
          </a:p>
        </p:txBody>
      </p:sp>
      <p:sp>
        <p:nvSpPr>
          <p:cNvPr id="12292" name="Text Box 4"/>
          <p:cNvSpPr txBox="1">
            <a:spLocks noChangeArrowheads="1"/>
          </p:cNvSpPr>
          <p:nvPr/>
        </p:nvSpPr>
        <p:spPr bwMode="auto">
          <a:xfrm>
            <a:off x="0" y="549275"/>
            <a:ext cx="4427538" cy="1938992"/>
          </a:xfrm>
          <a:prstGeom prst="rect">
            <a:avLst/>
          </a:prstGeom>
          <a:solidFill>
            <a:schemeClr val="bg1"/>
          </a:solidFill>
          <a:ln w="9525">
            <a:noFill/>
            <a:miter lim="800000"/>
            <a:headEnd/>
            <a:tailEnd/>
          </a:ln>
          <a:effectLst/>
        </p:spPr>
        <p:txBody>
          <a:bodyPr>
            <a:spAutoFit/>
          </a:bodyPr>
          <a:lstStyle/>
          <a:p>
            <a:r>
              <a:rPr lang="en-GB" sz="2400" dirty="0">
                <a:latin typeface="Times New Roman" pitchFamily="18" charset="0"/>
              </a:rPr>
              <a:t>     </a:t>
            </a:r>
            <a:r>
              <a:rPr lang="en-GB" sz="2400" dirty="0" smtClean="0">
                <a:latin typeface="Times New Roman" pitchFamily="18" charset="0"/>
              </a:rPr>
              <a:t>~</a:t>
            </a:r>
            <a:r>
              <a:rPr lang="en-GB" sz="2400" dirty="0">
                <a:latin typeface="Times New Roman" pitchFamily="18" charset="0"/>
              </a:rPr>
              <a:t>1890 Kelvin: ~20-40 </a:t>
            </a:r>
            <a:r>
              <a:rPr lang="en-GB" sz="2400" dirty="0" err="1">
                <a:latin typeface="Times New Roman" pitchFamily="18" charset="0"/>
              </a:rPr>
              <a:t>Myears</a:t>
            </a:r>
            <a:endParaRPr lang="en-GB" sz="2400" dirty="0">
              <a:latin typeface="Times New Roman" pitchFamily="18" charset="0"/>
            </a:endParaRPr>
          </a:p>
          <a:p>
            <a:r>
              <a:rPr lang="en-GB" sz="2400" dirty="0">
                <a:latin typeface="Times New Roman" pitchFamily="18" charset="0"/>
              </a:rPr>
              <a:t>                       </a:t>
            </a:r>
            <a:endParaRPr lang="en-GB" sz="2400" dirty="0" smtClean="0">
              <a:solidFill>
                <a:schemeClr val="accent2"/>
              </a:solidFill>
              <a:latin typeface="Times New Roman" pitchFamily="18" charset="0"/>
            </a:endParaRPr>
          </a:p>
          <a:p>
            <a:endParaRPr lang="en-GB" sz="2400" dirty="0">
              <a:solidFill>
                <a:schemeClr val="accent2"/>
              </a:solidFill>
              <a:latin typeface="Times New Roman" pitchFamily="18" charset="0"/>
            </a:endParaRPr>
          </a:p>
          <a:p>
            <a:r>
              <a:rPr lang="en-GB" sz="2400" dirty="0">
                <a:latin typeface="Times New Roman" pitchFamily="18" charset="0"/>
              </a:rPr>
              <a:t>       </a:t>
            </a:r>
            <a:r>
              <a:rPr lang="en-GB" sz="2400" dirty="0" smtClean="0">
                <a:latin typeface="Times New Roman" pitchFamily="18" charset="0"/>
              </a:rPr>
              <a:t>1905 </a:t>
            </a:r>
            <a:r>
              <a:rPr lang="en-GB" sz="2400" dirty="0">
                <a:latin typeface="Times New Roman" pitchFamily="18" charset="0"/>
              </a:rPr>
              <a:t>Rutherford  =&gt;  billions </a:t>
            </a:r>
          </a:p>
          <a:p>
            <a:r>
              <a:rPr lang="en-GB" sz="2400" dirty="0">
                <a:latin typeface="Times New Roman" pitchFamily="18" charset="0"/>
              </a:rPr>
              <a:t>                        of years</a:t>
            </a:r>
            <a:endParaRPr lang="en-GB" dirty="0"/>
          </a:p>
        </p:txBody>
      </p:sp>
      <p:pic>
        <p:nvPicPr>
          <p:cNvPr id="12294" name="Picture 6" descr="COMPTEL_26Al"/>
          <p:cNvPicPr>
            <a:picLocks noChangeAspect="1" noChangeArrowheads="1"/>
          </p:cNvPicPr>
          <p:nvPr/>
        </p:nvPicPr>
        <p:blipFill>
          <a:blip r:embed="rId4" cstate="print"/>
          <a:srcRect/>
          <a:stretch>
            <a:fillRect/>
          </a:stretch>
        </p:blipFill>
        <p:spPr bwMode="auto">
          <a:xfrm>
            <a:off x="2700338" y="3027363"/>
            <a:ext cx="6443662" cy="3830637"/>
          </a:xfrm>
          <a:prstGeom prst="rect">
            <a:avLst/>
          </a:prstGeom>
          <a:noFill/>
        </p:spPr>
      </p:pic>
      <p:sp>
        <p:nvSpPr>
          <p:cNvPr id="12295" name="Rectangle 7"/>
          <p:cNvSpPr>
            <a:spLocks noChangeArrowheads="1"/>
          </p:cNvSpPr>
          <p:nvPr/>
        </p:nvSpPr>
        <p:spPr bwMode="auto">
          <a:xfrm>
            <a:off x="7254875" y="6521450"/>
            <a:ext cx="1889125" cy="336550"/>
          </a:xfrm>
          <a:prstGeom prst="rect">
            <a:avLst/>
          </a:prstGeom>
          <a:noFill/>
          <a:ln w="9525">
            <a:noFill/>
            <a:miter lim="800000"/>
            <a:headEnd/>
            <a:tailEnd/>
          </a:ln>
          <a:effectLst/>
        </p:spPr>
        <p:txBody>
          <a:bodyPr wrap="none">
            <a:spAutoFit/>
          </a:bodyPr>
          <a:lstStyle/>
          <a:p>
            <a:r>
              <a:rPr lang="en-GB" sz="1600">
                <a:latin typeface="Times New Roman" pitchFamily="18" charset="0"/>
              </a:rPr>
              <a:t>picture by COMTEL</a:t>
            </a:r>
            <a:endParaRPr lang="en-GB"/>
          </a:p>
        </p:txBody>
      </p:sp>
      <p:sp>
        <p:nvSpPr>
          <p:cNvPr id="12296" name="Text Box 8"/>
          <p:cNvSpPr txBox="1">
            <a:spLocks noChangeArrowheads="1"/>
          </p:cNvSpPr>
          <p:nvPr/>
        </p:nvSpPr>
        <p:spPr bwMode="auto">
          <a:xfrm>
            <a:off x="0" y="4221163"/>
            <a:ext cx="2699792" cy="2554545"/>
          </a:xfrm>
          <a:prstGeom prst="rect">
            <a:avLst/>
          </a:prstGeom>
          <a:noFill/>
          <a:ln w="9525">
            <a:noFill/>
            <a:miter lim="800000"/>
            <a:headEnd/>
            <a:tailEnd/>
          </a:ln>
          <a:effectLst/>
        </p:spPr>
        <p:txBody>
          <a:bodyPr wrap="square">
            <a:spAutoFit/>
          </a:bodyPr>
          <a:lstStyle/>
          <a:p>
            <a:r>
              <a:rPr lang="en-GB" sz="2800" baseline="30000" dirty="0">
                <a:latin typeface="Times New Roman" pitchFamily="18" charset="0"/>
              </a:rPr>
              <a:t>26</a:t>
            </a:r>
            <a:r>
              <a:rPr lang="en-GB" sz="2800" dirty="0">
                <a:latin typeface="Times New Roman" pitchFamily="18" charset="0"/>
              </a:rPr>
              <a:t>Al all-sky map:</a:t>
            </a:r>
            <a:r>
              <a:rPr lang="en-GB" sz="2400" dirty="0">
                <a:latin typeface="Times New Roman" pitchFamily="18" charset="0"/>
              </a:rPr>
              <a:t>    </a:t>
            </a:r>
          </a:p>
          <a:p>
            <a:r>
              <a:rPr lang="en-GB" sz="2400" dirty="0">
                <a:latin typeface="Times New Roman" pitchFamily="18" charset="0"/>
              </a:rPr>
              <a:t>T</a:t>
            </a:r>
            <a:r>
              <a:rPr lang="en-GB" sz="2400" baseline="-25000" dirty="0">
                <a:latin typeface="Times New Roman" pitchFamily="18" charset="0"/>
              </a:rPr>
              <a:t>1/2</a:t>
            </a:r>
            <a:r>
              <a:rPr lang="en-GB" sz="2400" dirty="0">
                <a:latin typeface="Times New Roman" pitchFamily="18" charset="0"/>
              </a:rPr>
              <a:t>=0.74 My</a:t>
            </a:r>
          </a:p>
          <a:p>
            <a:r>
              <a:rPr lang="en-GB" sz="2400" dirty="0" err="1">
                <a:latin typeface="Times New Roman" pitchFamily="18" charset="0"/>
              </a:rPr>
              <a:t>E</a:t>
            </a:r>
            <a:r>
              <a:rPr lang="en-GB" sz="2400" baseline="-25000" dirty="0" err="1">
                <a:latin typeface="Times New Roman" pitchFamily="18" charset="0"/>
              </a:rPr>
              <a:t>γ</a:t>
            </a:r>
            <a:r>
              <a:rPr lang="en-GB" sz="2400" dirty="0">
                <a:latin typeface="Times New Roman" pitchFamily="18" charset="0"/>
              </a:rPr>
              <a:t> =1.8 </a:t>
            </a:r>
            <a:r>
              <a:rPr lang="en-GB" sz="2400" dirty="0" err="1" smtClean="0">
                <a:latin typeface="Times New Roman" pitchFamily="18" charset="0"/>
              </a:rPr>
              <a:t>MeV</a:t>
            </a:r>
            <a:endParaRPr lang="en-GB" sz="2400" dirty="0" smtClean="0">
              <a:latin typeface="Times New Roman" pitchFamily="18" charset="0"/>
            </a:endParaRPr>
          </a:p>
          <a:p>
            <a:endParaRPr lang="en-GB" sz="2800" dirty="0">
              <a:latin typeface="Times New Roman" pitchFamily="18" charset="0"/>
            </a:endParaRPr>
          </a:p>
          <a:p>
            <a:pPr>
              <a:buClr>
                <a:schemeClr val="tx1"/>
              </a:buClr>
              <a:buSzPts val="2400"/>
              <a:buFont typeface="Symbol" pitchFamily="18" charset="2"/>
              <a:buChar char="Þ"/>
            </a:pPr>
            <a:r>
              <a:rPr lang="en-GB" sz="2800" dirty="0">
                <a:latin typeface="Times New Roman" pitchFamily="18" charset="0"/>
              </a:rPr>
              <a:t> </a:t>
            </a:r>
            <a:r>
              <a:rPr lang="en-GB" sz="2800" dirty="0">
                <a:solidFill>
                  <a:schemeClr val="accent2"/>
                </a:solidFill>
                <a:latin typeface="Times New Roman" pitchFamily="18" charset="0"/>
              </a:rPr>
              <a:t>continuous</a:t>
            </a:r>
          </a:p>
          <a:p>
            <a:pPr>
              <a:buClr>
                <a:schemeClr val="tx1"/>
              </a:buClr>
              <a:buSzPts val="2400"/>
              <a:buFont typeface="Symbol" pitchFamily="18" charset="2"/>
              <a:buNone/>
            </a:pPr>
            <a:r>
              <a:rPr lang="en-GB" sz="2800" dirty="0">
                <a:solidFill>
                  <a:schemeClr val="accent2"/>
                </a:solidFill>
                <a:latin typeface="Times New Roman" pitchFamily="18" charset="0"/>
              </a:rPr>
              <a:t> </a:t>
            </a:r>
            <a:r>
              <a:rPr lang="en-GB" sz="2800" dirty="0" err="1" smtClean="0">
                <a:solidFill>
                  <a:schemeClr val="accent2"/>
                </a:solidFill>
                <a:latin typeface="Times New Roman" pitchFamily="18" charset="0"/>
              </a:rPr>
              <a:t>nucleosynthesis</a:t>
            </a:r>
            <a:endParaRPr lang="en-GB" sz="2000" dirty="0"/>
          </a:p>
        </p:txBody>
      </p:sp>
      <p:sp>
        <p:nvSpPr>
          <p:cNvPr id="12297" name="Text Box 9"/>
          <p:cNvSpPr txBox="1">
            <a:spLocks noChangeArrowheads="1"/>
          </p:cNvSpPr>
          <p:nvPr/>
        </p:nvSpPr>
        <p:spPr bwMode="auto">
          <a:xfrm>
            <a:off x="376238" y="3492500"/>
            <a:ext cx="1738361" cy="646331"/>
          </a:xfrm>
          <a:prstGeom prst="rect">
            <a:avLst/>
          </a:prstGeom>
          <a:noFill/>
          <a:ln w="9525">
            <a:noFill/>
            <a:miter lim="800000"/>
            <a:headEnd/>
            <a:tailEnd/>
          </a:ln>
          <a:effectLst/>
        </p:spPr>
        <p:txBody>
          <a:bodyPr wrap="none">
            <a:spAutoFit/>
          </a:bodyPr>
          <a:lstStyle/>
          <a:p>
            <a:r>
              <a:rPr lang="en-GB" sz="3600" dirty="0">
                <a:solidFill>
                  <a:srgbClr val="FF0000"/>
                </a:solidFill>
                <a:latin typeface="Times New Roman" pitchFamily="18" charset="0"/>
                <a:cs typeface="Times New Roman" pitchFamily="18" charset="0"/>
              </a:rPr>
              <a:t>Heaven:</a:t>
            </a:r>
            <a:endParaRPr lang="en-GB" sz="3200" dirty="0">
              <a:solidFill>
                <a:srgbClr val="FF0000"/>
              </a:solidFill>
              <a:latin typeface="Times New Roman" pitchFamily="18" charset="0"/>
              <a:cs typeface="Times New Roman" pitchFamily="18" charset="0"/>
            </a:endParaRPr>
          </a:p>
        </p:txBody>
      </p:sp>
      <p:sp>
        <p:nvSpPr>
          <p:cNvPr id="11" name="Rectangle 10"/>
          <p:cNvSpPr/>
          <p:nvPr/>
        </p:nvSpPr>
        <p:spPr>
          <a:xfrm>
            <a:off x="1475656" y="1052736"/>
            <a:ext cx="1996059" cy="523220"/>
          </a:xfrm>
          <a:prstGeom prst="rect">
            <a:avLst/>
          </a:prstGeom>
        </p:spPr>
        <p:txBody>
          <a:bodyPr wrap="none">
            <a:spAutoFit/>
          </a:bodyPr>
          <a:lstStyle/>
          <a:p>
            <a:r>
              <a:rPr lang="en-GB" sz="2800" dirty="0" smtClean="0">
                <a:solidFill>
                  <a:schemeClr val="accent2"/>
                </a:solidFill>
                <a:latin typeface="Times New Roman" pitchFamily="18" charset="0"/>
              </a:rPr>
              <a:t>radioactivity</a:t>
            </a:r>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r="5235"/>
          <a:stretch>
            <a:fillRect/>
          </a:stretch>
        </p:blipFill>
        <p:spPr bwMode="auto">
          <a:xfrm>
            <a:off x="5924550" y="3733800"/>
            <a:ext cx="2647950" cy="3124200"/>
          </a:xfrm>
          <a:prstGeom prst="rect">
            <a:avLst/>
          </a:prstGeom>
          <a:noFill/>
          <a:ln w="9525">
            <a:noFill/>
            <a:miter lim="800000"/>
            <a:headEnd/>
            <a:tailEnd/>
          </a:ln>
          <a:effectLst/>
        </p:spPr>
      </p:pic>
      <p:pic>
        <p:nvPicPr>
          <p:cNvPr id="164867" name="Picture 3" descr="povnuc_pdr"/>
          <p:cNvPicPr>
            <a:picLocks noChangeAspect="1" noChangeArrowheads="1"/>
          </p:cNvPicPr>
          <p:nvPr/>
        </p:nvPicPr>
        <p:blipFill>
          <a:blip r:embed="rId4" cstate="print"/>
          <a:srcRect/>
          <a:stretch>
            <a:fillRect/>
          </a:stretch>
        </p:blipFill>
        <p:spPr bwMode="auto">
          <a:xfrm>
            <a:off x="0" y="2924944"/>
            <a:ext cx="4584855" cy="3322951"/>
          </a:xfrm>
          <a:prstGeom prst="rect">
            <a:avLst/>
          </a:prstGeom>
          <a:noFill/>
        </p:spPr>
      </p:pic>
      <p:sp>
        <p:nvSpPr>
          <p:cNvPr id="164868" name="Text Box 4"/>
          <p:cNvSpPr txBox="1">
            <a:spLocks noChangeArrowheads="1"/>
          </p:cNvSpPr>
          <p:nvPr/>
        </p:nvSpPr>
        <p:spPr bwMode="auto">
          <a:xfrm>
            <a:off x="1115616" y="2132856"/>
            <a:ext cx="2265363" cy="1200329"/>
          </a:xfrm>
          <a:prstGeom prst="rect">
            <a:avLst/>
          </a:prstGeom>
          <a:solidFill>
            <a:srgbClr val="DDDDDD"/>
          </a:solidFill>
          <a:ln w="9525">
            <a:noFill/>
            <a:miter lim="800000"/>
            <a:headEnd/>
            <a:tailEnd/>
          </a:ln>
          <a:effectLst/>
        </p:spPr>
        <p:txBody>
          <a:bodyPr>
            <a:spAutoFit/>
          </a:bodyPr>
          <a:lstStyle/>
          <a:p>
            <a:pPr>
              <a:spcBef>
                <a:spcPct val="50000"/>
              </a:spcBef>
            </a:pPr>
            <a:r>
              <a:rPr lang="en-US" sz="2400" dirty="0">
                <a:latin typeface="Comic Sans MS" pitchFamily="66" charset="0"/>
              </a:rPr>
              <a:t>excitation of the neutron skin</a:t>
            </a:r>
          </a:p>
        </p:txBody>
      </p:sp>
      <p:graphicFrame>
        <p:nvGraphicFramePr>
          <p:cNvPr id="164869" name="Object 5"/>
          <p:cNvGraphicFramePr>
            <a:graphicFrameLocks noChangeAspect="1"/>
          </p:cNvGraphicFramePr>
          <p:nvPr/>
        </p:nvGraphicFramePr>
        <p:xfrm>
          <a:off x="5513387" y="476672"/>
          <a:ext cx="3371111" cy="3255541"/>
        </p:xfrm>
        <a:graphic>
          <a:graphicData uri="http://schemas.openxmlformats.org/presentationml/2006/ole">
            <p:oleObj spid="_x0000_s207874" name="Photo Editor Photo" r:id="rId5" imgW="11050542" imgH="10676190" progId="">
              <p:embed/>
            </p:oleObj>
          </a:graphicData>
        </a:graphic>
      </p:graphicFrame>
      <p:sp>
        <p:nvSpPr>
          <p:cNvPr id="164870" name="AutoShape 6"/>
          <p:cNvSpPr>
            <a:spLocks noChangeArrowheads="1"/>
          </p:cNvSpPr>
          <p:nvPr/>
        </p:nvSpPr>
        <p:spPr bwMode="auto">
          <a:xfrm flipH="1">
            <a:off x="5273675" y="3125788"/>
            <a:ext cx="358775" cy="1873250"/>
          </a:xfrm>
          <a:prstGeom prst="curvedLeftArrow">
            <a:avLst>
              <a:gd name="adj1" fmla="val 104425"/>
              <a:gd name="adj2" fmla="val 208850"/>
              <a:gd name="adj3" fmla="val 33333"/>
            </a:avLst>
          </a:prstGeom>
          <a:solidFill>
            <a:srgbClr val="3366FF"/>
          </a:solidFill>
          <a:ln w="9525">
            <a:solidFill>
              <a:schemeClr val="tx1"/>
            </a:solidFill>
            <a:miter lim="800000"/>
            <a:headEnd/>
            <a:tailEnd/>
          </a:ln>
          <a:effectLst/>
        </p:spPr>
        <p:txBody>
          <a:bodyPr wrap="none" anchor="ctr"/>
          <a:lstStyle/>
          <a:p>
            <a:endParaRPr lang="en-GB"/>
          </a:p>
        </p:txBody>
      </p:sp>
      <p:sp>
        <p:nvSpPr>
          <p:cNvPr id="164871" name="AutoShape 7"/>
          <p:cNvSpPr>
            <a:spLocks noChangeArrowheads="1"/>
          </p:cNvSpPr>
          <p:nvPr/>
        </p:nvSpPr>
        <p:spPr bwMode="auto">
          <a:xfrm rot="-2078457">
            <a:off x="4424363" y="2822575"/>
            <a:ext cx="1152525" cy="2079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33FF"/>
          </a:solidFill>
          <a:ln w="9525">
            <a:solidFill>
              <a:schemeClr val="tx1"/>
            </a:solidFill>
            <a:miter lim="800000"/>
            <a:headEnd/>
            <a:tailEnd/>
          </a:ln>
          <a:effectLst/>
        </p:spPr>
        <p:txBody>
          <a:bodyPr wrap="none" anchor="ctr"/>
          <a:lstStyle/>
          <a:p>
            <a:endParaRPr lang="en-GB"/>
          </a:p>
        </p:txBody>
      </p:sp>
      <p:sp>
        <p:nvSpPr>
          <p:cNvPr id="164872" name="Rectangle 8"/>
          <p:cNvSpPr>
            <a:spLocks noGrp="1" noChangeArrowheads="1"/>
          </p:cNvSpPr>
          <p:nvPr>
            <p:ph type="title"/>
          </p:nvPr>
        </p:nvSpPr>
        <p:spPr>
          <a:xfrm>
            <a:off x="0" y="-171400"/>
            <a:ext cx="8229600" cy="1385888"/>
          </a:xfrm>
        </p:spPr>
        <p:txBody>
          <a:bodyPr>
            <a:normAutofit/>
          </a:bodyPr>
          <a:lstStyle/>
          <a:p>
            <a:pPr algn="l"/>
            <a:r>
              <a:rPr lang="en-US" sz="2800" dirty="0" smtClean="0">
                <a:solidFill>
                  <a:srgbClr val="FF0000"/>
                </a:solidFill>
              </a:rPr>
              <a:t>Collective Excitations: Symmetry </a:t>
            </a:r>
            <a:r>
              <a:rPr lang="en-US" sz="2800" dirty="0">
                <a:solidFill>
                  <a:srgbClr val="FF0000"/>
                </a:solidFill>
              </a:rPr>
              <a:t>Energy, EOS and Neutron Stars</a:t>
            </a:r>
            <a:r>
              <a:rPr lang="en-US" sz="2800" dirty="0"/>
              <a:t> -</a:t>
            </a:r>
          </a:p>
        </p:txBody>
      </p:sp>
      <p:sp>
        <p:nvSpPr>
          <p:cNvPr id="164882" name="Text Box 18"/>
          <p:cNvSpPr txBox="1">
            <a:spLocks noChangeArrowheads="1"/>
          </p:cNvSpPr>
          <p:nvPr/>
        </p:nvSpPr>
        <p:spPr bwMode="auto">
          <a:xfrm>
            <a:off x="1475656" y="6381750"/>
            <a:ext cx="957263" cy="476250"/>
          </a:xfrm>
          <a:prstGeom prst="rect">
            <a:avLst/>
          </a:prstGeom>
          <a:solidFill>
            <a:schemeClr val="bg1"/>
          </a:solidFill>
          <a:ln w="19050">
            <a:solidFill>
              <a:srgbClr val="3333FF"/>
            </a:solidFill>
            <a:miter lim="800000"/>
            <a:headEnd/>
            <a:tailEnd/>
          </a:ln>
          <a:effectLst/>
        </p:spPr>
        <p:txBody>
          <a:bodyPr>
            <a:spAutoFit/>
          </a:bodyPr>
          <a:lstStyle/>
          <a:p>
            <a:r>
              <a:rPr lang="en-US" sz="2400" b="1" baseline="30000">
                <a:solidFill>
                  <a:srgbClr val="3333FF"/>
                </a:solidFill>
                <a:latin typeface="Comic Sans MS" pitchFamily="66" charset="0"/>
              </a:rPr>
              <a:t>130</a:t>
            </a:r>
            <a:r>
              <a:rPr lang="en-US" sz="2400" b="1">
                <a:solidFill>
                  <a:srgbClr val="3333FF"/>
                </a:solidFill>
                <a:latin typeface="Comic Sans MS" pitchFamily="66" charset="0"/>
              </a:rPr>
              <a:t>Sn</a:t>
            </a:r>
            <a:endParaRPr lang="en-US" sz="3200">
              <a:latin typeface="Comic Sans MS" pitchFamily="66"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0" y="188913"/>
          <a:ext cx="9144000" cy="6319837"/>
        </p:xfrm>
        <a:graphic>
          <a:graphicData uri="http://schemas.openxmlformats.org/presentationml/2006/ole">
            <p:oleObj spid="_x0000_s102402" name="Document" r:id="rId3" imgW="5667840" imgH="3917880" progId="Word.Document.8">
              <p:embed/>
            </p:oleObj>
          </a:graphicData>
        </a:graphic>
      </p:graphicFrame>
      <p:sp>
        <p:nvSpPr>
          <p:cNvPr id="46083" name="Text Box 3"/>
          <p:cNvSpPr txBox="1">
            <a:spLocks noChangeArrowheads="1"/>
          </p:cNvSpPr>
          <p:nvPr/>
        </p:nvSpPr>
        <p:spPr bwMode="auto">
          <a:xfrm>
            <a:off x="1295400" y="1371600"/>
            <a:ext cx="2262188" cy="676275"/>
          </a:xfrm>
          <a:prstGeom prst="rect">
            <a:avLst/>
          </a:prstGeom>
          <a:noFill/>
          <a:ln w="9525">
            <a:noFill/>
            <a:miter lim="800000"/>
            <a:headEnd/>
            <a:tailEnd/>
          </a:ln>
          <a:effectLst/>
        </p:spPr>
        <p:txBody>
          <a:bodyPr wrap="none">
            <a:spAutoFit/>
          </a:bodyPr>
          <a:lstStyle/>
          <a:p>
            <a:pPr>
              <a:lnSpc>
                <a:spcPct val="80000"/>
              </a:lnSpc>
            </a:pPr>
            <a:r>
              <a:rPr lang="en-GB" sz="2400">
                <a:solidFill>
                  <a:srgbClr val="EA1F0A"/>
                </a:solidFill>
                <a:latin typeface="Times New Roman" pitchFamily="18" charset="0"/>
              </a:rPr>
              <a:t>Particle tracking </a:t>
            </a:r>
          </a:p>
          <a:p>
            <a:pPr>
              <a:lnSpc>
                <a:spcPct val="80000"/>
              </a:lnSpc>
            </a:pPr>
            <a:r>
              <a:rPr lang="en-GB" sz="2400">
                <a:solidFill>
                  <a:srgbClr val="EA1F0A"/>
                </a:solidFill>
                <a:latin typeface="Times New Roman" pitchFamily="18" charset="0"/>
              </a:rPr>
              <a:t>  (Z,pos.,E)</a:t>
            </a:r>
          </a:p>
        </p:txBody>
      </p:sp>
      <p:sp>
        <p:nvSpPr>
          <p:cNvPr id="46084" name="Text Box 4"/>
          <p:cNvSpPr txBox="1">
            <a:spLocks noChangeArrowheads="1"/>
          </p:cNvSpPr>
          <p:nvPr/>
        </p:nvSpPr>
        <p:spPr bwMode="auto">
          <a:xfrm>
            <a:off x="2268538" y="5516563"/>
            <a:ext cx="1333500" cy="457200"/>
          </a:xfrm>
          <a:prstGeom prst="rect">
            <a:avLst/>
          </a:prstGeom>
          <a:noFill/>
          <a:ln w="9525">
            <a:noFill/>
            <a:miter lim="800000"/>
            <a:headEnd/>
            <a:tailEnd/>
          </a:ln>
          <a:effectLst/>
        </p:spPr>
        <p:txBody>
          <a:bodyPr wrap="none">
            <a:spAutoFit/>
          </a:bodyPr>
          <a:lstStyle/>
          <a:p>
            <a:r>
              <a:rPr lang="en-GB" sz="2400">
                <a:solidFill>
                  <a:srgbClr val="EA1F0A"/>
                </a:solidFill>
                <a:latin typeface="Times New Roman" pitchFamily="18" charset="0"/>
                <a:cs typeface="Times New Roman" pitchFamily="18" charset="0"/>
              </a:rPr>
              <a:t>γ-ray</a:t>
            </a:r>
            <a:r>
              <a:rPr lang="en-GB" sz="2400">
                <a:solidFill>
                  <a:srgbClr val="EA1F0A"/>
                </a:solidFill>
                <a:latin typeface="Times New Roman" pitchFamily="18" charset="0"/>
              </a:rPr>
              <a:t> det.</a:t>
            </a:r>
          </a:p>
        </p:txBody>
      </p:sp>
      <p:sp>
        <p:nvSpPr>
          <p:cNvPr id="46086" name="Text Box 6"/>
          <p:cNvSpPr txBox="1">
            <a:spLocks noChangeArrowheads="1"/>
          </p:cNvSpPr>
          <p:nvPr/>
        </p:nvSpPr>
        <p:spPr bwMode="auto">
          <a:xfrm>
            <a:off x="5076825" y="3500438"/>
            <a:ext cx="3810000" cy="457200"/>
          </a:xfrm>
          <a:prstGeom prst="rect">
            <a:avLst/>
          </a:prstGeom>
          <a:noFill/>
          <a:ln w="9525">
            <a:noFill/>
            <a:miter lim="800000"/>
            <a:headEnd/>
            <a:tailEnd/>
          </a:ln>
          <a:effectLst/>
        </p:spPr>
        <p:txBody>
          <a:bodyPr wrap="none">
            <a:spAutoFit/>
          </a:bodyPr>
          <a:lstStyle/>
          <a:p>
            <a:r>
              <a:rPr lang="en-GB" sz="2400">
                <a:solidFill>
                  <a:srgbClr val="EA1F0A"/>
                </a:solidFill>
                <a:latin typeface="Times New Roman" pitchFamily="18" charset="0"/>
              </a:rPr>
              <a:t>Charged particle det., plunger</a:t>
            </a:r>
          </a:p>
        </p:txBody>
      </p:sp>
      <p:sp>
        <p:nvSpPr>
          <p:cNvPr id="46087" name="Text Box 7"/>
          <p:cNvSpPr txBox="1">
            <a:spLocks noChangeArrowheads="1"/>
          </p:cNvSpPr>
          <p:nvPr/>
        </p:nvSpPr>
        <p:spPr bwMode="auto">
          <a:xfrm>
            <a:off x="5292725" y="2205038"/>
            <a:ext cx="2127250" cy="968375"/>
          </a:xfrm>
          <a:prstGeom prst="rect">
            <a:avLst/>
          </a:prstGeom>
          <a:noFill/>
          <a:ln w="9525">
            <a:noFill/>
            <a:miter lim="800000"/>
            <a:headEnd/>
            <a:tailEnd/>
          </a:ln>
          <a:effectLst/>
        </p:spPr>
        <p:txBody>
          <a:bodyPr wrap="none">
            <a:spAutoFit/>
          </a:bodyPr>
          <a:lstStyle/>
          <a:p>
            <a:pPr>
              <a:lnSpc>
                <a:spcPct val="80000"/>
              </a:lnSpc>
            </a:pPr>
            <a:r>
              <a:rPr lang="en-GB" sz="2400">
                <a:solidFill>
                  <a:schemeClr val="accent2"/>
                </a:solidFill>
                <a:latin typeface="Times New Roman" pitchFamily="18" charset="0"/>
              </a:rPr>
              <a:t>   </a:t>
            </a:r>
            <a:r>
              <a:rPr lang="en-GB" sz="2400">
                <a:solidFill>
                  <a:srgbClr val="EA1F0A"/>
                </a:solidFill>
                <a:latin typeface="Times New Roman" pitchFamily="18" charset="0"/>
              </a:rPr>
              <a:t>Identification </a:t>
            </a:r>
          </a:p>
          <a:p>
            <a:pPr>
              <a:lnSpc>
                <a:spcPct val="80000"/>
              </a:lnSpc>
            </a:pPr>
            <a:r>
              <a:rPr lang="en-GB" sz="2400">
                <a:solidFill>
                  <a:srgbClr val="EA1F0A"/>
                </a:solidFill>
                <a:latin typeface="Times New Roman" pitchFamily="18" charset="0"/>
              </a:rPr>
              <a:t>  (LYCCA,</a:t>
            </a:r>
          </a:p>
          <a:p>
            <a:pPr>
              <a:lnSpc>
                <a:spcPct val="80000"/>
              </a:lnSpc>
            </a:pPr>
            <a:r>
              <a:rPr lang="en-GB" sz="2400">
                <a:solidFill>
                  <a:srgbClr val="EA1F0A"/>
                </a:solidFill>
                <a:latin typeface="Times New Roman" pitchFamily="18" charset="0"/>
              </a:rPr>
              <a:t>   spectrometer)</a:t>
            </a:r>
          </a:p>
        </p:txBody>
      </p:sp>
      <p:grpSp>
        <p:nvGrpSpPr>
          <p:cNvPr id="2" name="Group 8"/>
          <p:cNvGrpSpPr>
            <a:grpSpLocks/>
          </p:cNvGrpSpPr>
          <p:nvPr/>
        </p:nvGrpSpPr>
        <p:grpSpPr bwMode="auto">
          <a:xfrm>
            <a:off x="4859338" y="4076700"/>
            <a:ext cx="2895600" cy="1905000"/>
            <a:chOff x="6935" y="10583"/>
            <a:chExt cx="2146" cy="1481"/>
          </a:xfrm>
        </p:grpSpPr>
        <p:sp>
          <p:nvSpPr>
            <p:cNvPr id="46089" name="Rectangle 9"/>
            <p:cNvSpPr>
              <a:spLocks noChangeArrowheads="1"/>
            </p:cNvSpPr>
            <p:nvPr/>
          </p:nvSpPr>
          <p:spPr bwMode="auto">
            <a:xfrm>
              <a:off x="6940" y="10586"/>
              <a:ext cx="1246" cy="854"/>
            </a:xfrm>
            <a:prstGeom prst="rect">
              <a:avLst/>
            </a:prstGeom>
            <a:solidFill>
              <a:srgbClr val="00CCFF"/>
            </a:solidFill>
            <a:ln w="9525">
              <a:solidFill>
                <a:srgbClr val="333399"/>
              </a:solidFill>
              <a:miter lim="800000"/>
              <a:headEnd/>
              <a:tailEnd/>
            </a:ln>
          </p:spPr>
          <p:txBody>
            <a:bodyPr/>
            <a:lstStyle/>
            <a:p>
              <a:endParaRPr lang="en-GB"/>
            </a:p>
          </p:txBody>
        </p:sp>
        <p:sp>
          <p:nvSpPr>
            <p:cNvPr id="46090" name="Rectangle 10"/>
            <p:cNvSpPr>
              <a:spLocks noChangeArrowheads="1"/>
            </p:cNvSpPr>
            <p:nvPr/>
          </p:nvSpPr>
          <p:spPr bwMode="auto">
            <a:xfrm>
              <a:off x="7267" y="10614"/>
              <a:ext cx="1311" cy="1123"/>
            </a:xfrm>
            <a:prstGeom prst="rect">
              <a:avLst/>
            </a:prstGeom>
            <a:solidFill>
              <a:srgbClr val="0099CC"/>
            </a:solidFill>
            <a:ln w="9525">
              <a:solidFill>
                <a:srgbClr val="333399"/>
              </a:solidFill>
              <a:miter lim="800000"/>
              <a:headEnd/>
              <a:tailEnd/>
            </a:ln>
          </p:spPr>
          <p:txBody>
            <a:bodyPr/>
            <a:lstStyle/>
            <a:p>
              <a:endParaRPr lang="en-GB"/>
            </a:p>
          </p:txBody>
        </p:sp>
        <p:sp>
          <p:nvSpPr>
            <p:cNvPr id="46091" name="Rectangle 11"/>
            <p:cNvSpPr>
              <a:spLocks noChangeArrowheads="1"/>
            </p:cNvSpPr>
            <p:nvPr/>
          </p:nvSpPr>
          <p:spPr bwMode="auto">
            <a:xfrm>
              <a:off x="7461" y="10624"/>
              <a:ext cx="1260" cy="1260"/>
            </a:xfrm>
            <a:prstGeom prst="rect">
              <a:avLst/>
            </a:prstGeom>
            <a:solidFill>
              <a:srgbClr val="33CCCC"/>
            </a:solidFill>
            <a:ln w="9525">
              <a:solidFill>
                <a:srgbClr val="006666"/>
              </a:solidFill>
              <a:miter lim="800000"/>
              <a:headEnd/>
              <a:tailEnd/>
            </a:ln>
          </p:spPr>
          <p:txBody>
            <a:bodyPr/>
            <a:lstStyle/>
            <a:p>
              <a:endParaRPr lang="en-GB"/>
            </a:p>
          </p:txBody>
        </p:sp>
        <p:sp>
          <p:nvSpPr>
            <p:cNvPr id="46092" name="Rectangle 12"/>
            <p:cNvSpPr>
              <a:spLocks noChangeArrowheads="1"/>
            </p:cNvSpPr>
            <p:nvPr/>
          </p:nvSpPr>
          <p:spPr bwMode="auto">
            <a:xfrm>
              <a:off x="7641" y="10624"/>
              <a:ext cx="1440" cy="1440"/>
            </a:xfrm>
            <a:prstGeom prst="rect">
              <a:avLst/>
            </a:prstGeom>
            <a:solidFill>
              <a:srgbClr val="009999"/>
            </a:solidFill>
            <a:ln w="9525">
              <a:solidFill>
                <a:srgbClr val="006666"/>
              </a:solidFill>
              <a:miter lim="800000"/>
              <a:headEnd/>
              <a:tailEnd/>
            </a:ln>
          </p:spPr>
          <p:txBody>
            <a:bodyPr/>
            <a:lstStyle/>
            <a:p>
              <a:endParaRPr lang="en-GB"/>
            </a:p>
          </p:txBody>
        </p:sp>
        <p:sp>
          <p:nvSpPr>
            <p:cNvPr id="46093" name="AutoShape 13"/>
            <p:cNvSpPr>
              <a:spLocks noChangeArrowheads="1"/>
            </p:cNvSpPr>
            <p:nvPr/>
          </p:nvSpPr>
          <p:spPr bwMode="auto">
            <a:xfrm rot="10800000">
              <a:off x="6935" y="11437"/>
              <a:ext cx="336" cy="294"/>
            </a:xfrm>
            <a:prstGeom prst="rtTriangle">
              <a:avLst/>
            </a:prstGeom>
            <a:solidFill>
              <a:srgbClr val="00CCFF"/>
            </a:solidFill>
            <a:ln w="9525">
              <a:solidFill>
                <a:srgbClr val="333399"/>
              </a:solidFill>
              <a:miter lim="800000"/>
              <a:headEnd/>
              <a:tailEnd/>
            </a:ln>
          </p:spPr>
          <p:txBody>
            <a:bodyPr/>
            <a:lstStyle/>
            <a:p>
              <a:endParaRPr lang="en-GB"/>
            </a:p>
          </p:txBody>
        </p:sp>
        <p:sp>
          <p:nvSpPr>
            <p:cNvPr id="46094" name="Line 14"/>
            <p:cNvSpPr>
              <a:spLocks noChangeShapeType="1"/>
            </p:cNvSpPr>
            <p:nvPr/>
          </p:nvSpPr>
          <p:spPr bwMode="auto">
            <a:xfrm>
              <a:off x="6935" y="10583"/>
              <a:ext cx="336" cy="28"/>
            </a:xfrm>
            <a:prstGeom prst="line">
              <a:avLst/>
            </a:prstGeom>
            <a:noFill/>
            <a:ln w="9525">
              <a:solidFill>
                <a:srgbClr val="333399"/>
              </a:solidFill>
              <a:round/>
              <a:headEnd/>
              <a:tailEnd/>
            </a:ln>
          </p:spPr>
          <p:txBody>
            <a:bodyPr/>
            <a:lstStyle/>
            <a:p>
              <a:endParaRPr lang="en-GB"/>
            </a:p>
          </p:txBody>
        </p:sp>
        <p:sp>
          <p:nvSpPr>
            <p:cNvPr id="46095" name="AutoShape 15"/>
            <p:cNvSpPr>
              <a:spLocks noChangeArrowheads="1"/>
            </p:cNvSpPr>
            <p:nvPr/>
          </p:nvSpPr>
          <p:spPr bwMode="auto">
            <a:xfrm>
              <a:off x="8181" y="10583"/>
              <a:ext cx="210" cy="28"/>
            </a:xfrm>
            <a:prstGeom prst="rtTriangle">
              <a:avLst/>
            </a:prstGeom>
            <a:solidFill>
              <a:srgbClr val="00CCFF"/>
            </a:solidFill>
            <a:ln w="9525">
              <a:solidFill>
                <a:srgbClr val="333399"/>
              </a:solidFill>
              <a:miter lim="800000"/>
              <a:headEnd/>
              <a:tailEnd/>
            </a:ln>
          </p:spPr>
          <p:txBody>
            <a:bodyPr/>
            <a:lstStyle/>
            <a:p>
              <a:endParaRPr lang="en-GB"/>
            </a:p>
          </p:txBody>
        </p:sp>
        <p:sp>
          <p:nvSpPr>
            <p:cNvPr id="46096" name="Rectangle 16"/>
            <p:cNvSpPr>
              <a:spLocks noChangeArrowheads="1"/>
            </p:cNvSpPr>
            <p:nvPr/>
          </p:nvSpPr>
          <p:spPr bwMode="auto">
            <a:xfrm>
              <a:off x="8013" y="10737"/>
              <a:ext cx="770" cy="1218"/>
            </a:xfrm>
            <a:prstGeom prst="rect">
              <a:avLst/>
            </a:prstGeom>
            <a:solidFill>
              <a:srgbClr val="008000"/>
            </a:solidFill>
            <a:ln w="9525">
              <a:solidFill>
                <a:srgbClr val="008000"/>
              </a:solidFill>
              <a:miter lim="800000"/>
              <a:headEnd/>
              <a:tailEnd/>
            </a:ln>
          </p:spPr>
          <p:txBody>
            <a:bodyPr/>
            <a:lstStyle/>
            <a:p>
              <a:endParaRPr lang="en-GB"/>
            </a:p>
          </p:txBody>
        </p:sp>
        <p:sp>
          <p:nvSpPr>
            <p:cNvPr id="46097" name="Rectangle 17"/>
            <p:cNvSpPr>
              <a:spLocks noChangeArrowheads="1"/>
            </p:cNvSpPr>
            <p:nvPr/>
          </p:nvSpPr>
          <p:spPr bwMode="auto">
            <a:xfrm>
              <a:off x="8475" y="10835"/>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098" name="Rectangle 18"/>
            <p:cNvSpPr>
              <a:spLocks noChangeArrowheads="1"/>
            </p:cNvSpPr>
            <p:nvPr/>
          </p:nvSpPr>
          <p:spPr bwMode="auto">
            <a:xfrm>
              <a:off x="8475" y="1105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099" name="Rectangle 19"/>
            <p:cNvSpPr>
              <a:spLocks noChangeArrowheads="1"/>
            </p:cNvSpPr>
            <p:nvPr/>
          </p:nvSpPr>
          <p:spPr bwMode="auto">
            <a:xfrm>
              <a:off x="8475" y="1126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0" name="Rectangle 20"/>
            <p:cNvSpPr>
              <a:spLocks noChangeArrowheads="1"/>
            </p:cNvSpPr>
            <p:nvPr/>
          </p:nvSpPr>
          <p:spPr bwMode="auto">
            <a:xfrm>
              <a:off x="8475" y="11493"/>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1" name="Rectangle 21"/>
            <p:cNvSpPr>
              <a:spLocks noChangeArrowheads="1"/>
            </p:cNvSpPr>
            <p:nvPr/>
          </p:nvSpPr>
          <p:spPr bwMode="auto">
            <a:xfrm>
              <a:off x="8475" y="11731"/>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2" name="Rectangle 22"/>
            <p:cNvSpPr>
              <a:spLocks noChangeArrowheads="1"/>
            </p:cNvSpPr>
            <p:nvPr/>
          </p:nvSpPr>
          <p:spPr bwMode="auto">
            <a:xfrm>
              <a:off x="8111" y="10835"/>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3" name="Rectangle 23"/>
            <p:cNvSpPr>
              <a:spLocks noChangeArrowheads="1"/>
            </p:cNvSpPr>
            <p:nvPr/>
          </p:nvSpPr>
          <p:spPr bwMode="auto">
            <a:xfrm>
              <a:off x="8125" y="1105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4" name="Rectangle 24"/>
            <p:cNvSpPr>
              <a:spLocks noChangeArrowheads="1"/>
            </p:cNvSpPr>
            <p:nvPr/>
          </p:nvSpPr>
          <p:spPr bwMode="auto">
            <a:xfrm>
              <a:off x="8125" y="1126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5" name="Rectangle 25"/>
            <p:cNvSpPr>
              <a:spLocks noChangeArrowheads="1"/>
            </p:cNvSpPr>
            <p:nvPr/>
          </p:nvSpPr>
          <p:spPr bwMode="auto">
            <a:xfrm>
              <a:off x="8125" y="11507"/>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6" name="Rectangle 26"/>
            <p:cNvSpPr>
              <a:spLocks noChangeArrowheads="1"/>
            </p:cNvSpPr>
            <p:nvPr/>
          </p:nvSpPr>
          <p:spPr bwMode="auto">
            <a:xfrm>
              <a:off x="8125" y="11731"/>
              <a:ext cx="182" cy="126"/>
            </a:xfrm>
            <a:prstGeom prst="rect">
              <a:avLst/>
            </a:prstGeom>
            <a:solidFill>
              <a:srgbClr val="800000"/>
            </a:solidFill>
            <a:ln w="9525">
              <a:solidFill>
                <a:srgbClr val="660033"/>
              </a:solidFill>
              <a:miter lim="800000"/>
              <a:headEnd/>
              <a:tailEnd/>
            </a:ln>
          </p:spPr>
          <p:txBody>
            <a:bodyPr/>
            <a:lstStyle/>
            <a:p>
              <a:endParaRPr lang="en-GB"/>
            </a:p>
          </p:txBody>
        </p:sp>
      </p:grpSp>
      <p:sp>
        <p:nvSpPr>
          <p:cNvPr id="26" name="TextBox 25"/>
          <p:cNvSpPr txBox="1"/>
          <p:nvPr/>
        </p:nvSpPr>
        <p:spPr>
          <a:xfrm>
            <a:off x="0" y="0"/>
            <a:ext cx="7816242" cy="1077218"/>
          </a:xfrm>
          <a:prstGeom prst="rect">
            <a:avLst/>
          </a:prstGeom>
          <a:noFill/>
        </p:spPr>
        <p:txBody>
          <a:bodyPr wrap="none" rtlCol="0">
            <a:spAutoFit/>
          </a:bodyPr>
          <a:lstStyle/>
          <a:p>
            <a:r>
              <a:rPr lang="en-GB" sz="3200" dirty="0" smtClean="0">
                <a:solidFill>
                  <a:srgbClr val="FF0000"/>
                </a:solidFill>
              </a:rPr>
              <a:t>HISPEC: High-resolution in-flight spectroscopy</a:t>
            </a:r>
          </a:p>
          <a:p>
            <a:r>
              <a:rPr lang="en-GB" sz="3200" dirty="0" smtClean="0">
                <a:solidFill>
                  <a:srgbClr val="FF0000"/>
                </a:solidFill>
              </a:rPr>
              <a:t>Exotic nuclei studied via reactions</a:t>
            </a:r>
            <a:endParaRPr lang="en-GB" sz="3200" dirty="0">
              <a:solidFill>
                <a:srgbClr val="FF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Grp="1" noChangeAspect="1" noChangeArrowheads="1"/>
          </p:cNvPicPr>
          <p:nvPr>
            <p:ph idx="1"/>
          </p:nvPr>
        </p:nvPicPr>
        <p:blipFill>
          <a:blip r:embed="rId2" cstate="print"/>
          <a:srcRect/>
          <a:stretch>
            <a:fillRect/>
          </a:stretch>
        </p:blipFill>
        <p:spPr bwMode="auto">
          <a:xfrm>
            <a:off x="0" y="548680"/>
            <a:ext cx="9205707" cy="2736304"/>
          </a:xfrm>
          <a:prstGeom prst="rect">
            <a:avLst/>
          </a:prstGeom>
          <a:noFill/>
          <a:ln w="9525">
            <a:noFill/>
            <a:miter lim="800000"/>
            <a:headEnd/>
            <a:tailEnd/>
          </a:ln>
        </p:spPr>
      </p:pic>
      <p:pic>
        <p:nvPicPr>
          <p:cNvPr id="211971" name="Picture 3"/>
          <p:cNvPicPr>
            <a:picLocks noChangeAspect="1" noChangeArrowheads="1"/>
          </p:cNvPicPr>
          <p:nvPr/>
        </p:nvPicPr>
        <p:blipFill>
          <a:blip r:embed="rId3" cstate="print"/>
          <a:srcRect r="4255" b="52214"/>
          <a:stretch>
            <a:fillRect/>
          </a:stretch>
        </p:blipFill>
        <p:spPr bwMode="auto">
          <a:xfrm>
            <a:off x="0" y="2420888"/>
            <a:ext cx="7319041" cy="4116883"/>
          </a:xfrm>
          <a:prstGeom prst="rect">
            <a:avLst/>
          </a:prstGeom>
          <a:noFill/>
          <a:ln w="9525">
            <a:noFill/>
            <a:miter lim="800000"/>
            <a:headEnd/>
            <a:tailEnd/>
          </a:ln>
        </p:spPr>
      </p:pic>
      <p:pic>
        <p:nvPicPr>
          <p:cNvPr id="211972" name="Picture 4"/>
          <p:cNvPicPr>
            <a:picLocks noChangeAspect="1" noChangeArrowheads="1"/>
          </p:cNvPicPr>
          <p:nvPr/>
        </p:nvPicPr>
        <p:blipFill>
          <a:blip r:embed="rId4" cstate="print"/>
          <a:srcRect/>
          <a:stretch>
            <a:fillRect/>
          </a:stretch>
        </p:blipFill>
        <p:spPr bwMode="auto">
          <a:xfrm>
            <a:off x="4099142" y="2348880"/>
            <a:ext cx="5044858" cy="2418600"/>
          </a:xfrm>
          <a:prstGeom prst="rect">
            <a:avLst/>
          </a:prstGeom>
          <a:noFill/>
          <a:ln w="9525">
            <a:noFill/>
            <a:miter lim="800000"/>
            <a:headEnd/>
            <a:tailEnd/>
          </a:ln>
        </p:spPr>
      </p:pic>
      <p:sp>
        <p:nvSpPr>
          <p:cNvPr id="7" name="TextBox 6"/>
          <p:cNvSpPr txBox="1"/>
          <p:nvPr/>
        </p:nvSpPr>
        <p:spPr>
          <a:xfrm>
            <a:off x="0" y="6488668"/>
            <a:ext cx="4506555" cy="369332"/>
          </a:xfrm>
          <a:prstGeom prst="rect">
            <a:avLst/>
          </a:prstGeom>
          <a:noFill/>
        </p:spPr>
        <p:txBody>
          <a:bodyPr wrap="none" rtlCol="0">
            <a:spAutoFit/>
          </a:bodyPr>
          <a:lstStyle/>
          <a:p>
            <a:r>
              <a:rPr lang="en-GB" dirty="0" smtClean="0"/>
              <a:t>D. </a:t>
            </a:r>
            <a:r>
              <a:rPr lang="en-GB" dirty="0" err="1" smtClean="0"/>
              <a:t>Steppenbeck</a:t>
            </a:r>
            <a:r>
              <a:rPr lang="en-GB" dirty="0" smtClean="0"/>
              <a:t> et al. , Nature 502, 210 (2013)</a:t>
            </a:r>
            <a:endParaRPr lang="en-GB" dirty="0"/>
          </a:p>
        </p:txBody>
      </p:sp>
      <p:sp>
        <p:nvSpPr>
          <p:cNvPr id="8" name="TextBox 7"/>
          <p:cNvSpPr txBox="1"/>
          <p:nvPr/>
        </p:nvSpPr>
        <p:spPr>
          <a:xfrm>
            <a:off x="2123728" y="0"/>
            <a:ext cx="4260846" cy="523220"/>
          </a:xfrm>
          <a:prstGeom prst="rect">
            <a:avLst/>
          </a:prstGeom>
          <a:noFill/>
        </p:spPr>
        <p:txBody>
          <a:bodyPr wrap="none" rtlCol="0">
            <a:spAutoFit/>
          </a:bodyPr>
          <a:lstStyle/>
          <a:p>
            <a:r>
              <a:rPr lang="en-GB" sz="2800" dirty="0" smtClean="0">
                <a:solidFill>
                  <a:srgbClr val="FF0000"/>
                </a:solidFill>
              </a:rPr>
              <a:t>New magic number at N=34</a:t>
            </a:r>
            <a:endParaRPr lang="en-GB" sz="2800" dirty="0">
              <a:solidFill>
                <a:srgbClr val="FF0000"/>
              </a:solidFill>
            </a:endParaRPr>
          </a:p>
        </p:txBody>
      </p:sp>
      <p:sp>
        <p:nvSpPr>
          <p:cNvPr id="9" name="TextBox 8"/>
          <p:cNvSpPr txBox="1"/>
          <p:nvPr/>
        </p:nvSpPr>
        <p:spPr>
          <a:xfrm>
            <a:off x="8395077" y="6488668"/>
            <a:ext cx="748923" cy="369332"/>
          </a:xfrm>
          <a:prstGeom prst="rect">
            <a:avLst/>
          </a:prstGeom>
          <a:noFill/>
        </p:spPr>
        <p:txBody>
          <a:bodyPr wrap="none" rtlCol="0">
            <a:spAutoFit/>
          </a:bodyPr>
          <a:lstStyle/>
          <a:p>
            <a:r>
              <a:rPr lang="en-GB" dirty="0" smtClean="0"/>
              <a:t>RIKEN</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200150" y="84138"/>
            <a:ext cx="7696200" cy="1284287"/>
          </a:xfrm>
          <a:ln/>
        </p:spPr>
        <p:txBody>
          <a:bodyPr>
            <a:normAutofit fontScale="90000"/>
          </a:bodyPr>
          <a:lstStyle/>
          <a:p>
            <a:r>
              <a:rPr lang="en-US" dirty="0" smtClean="0">
                <a:effectLst>
                  <a:outerShdw blurRad="38100" dist="38100" dir="2700000" algn="tl">
                    <a:srgbClr val="C0C0C0"/>
                  </a:outerShdw>
                </a:effectLst>
                <a:latin typeface="Comic Sans MS" pitchFamily="66" charset="0"/>
              </a:rPr>
              <a:t>AGATA</a:t>
            </a:r>
            <a:r>
              <a:rPr lang="en-US" sz="1800" dirty="0" smtClean="0">
                <a:latin typeface="Comic Sans MS" pitchFamily="66" charset="0"/>
              </a:rPr>
              <a:t/>
            </a:r>
            <a:br>
              <a:rPr lang="en-US" sz="1800" dirty="0" smtClean="0">
                <a:latin typeface="Comic Sans MS" pitchFamily="66" charset="0"/>
              </a:rPr>
            </a:br>
            <a:r>
              <a:rPr lang="en-US" sz="2000" dirty="0" smtClean="0">
                <a:latin typeface="Comic Sans MS" pitchFamily="66" charset="0"/>
              </a:rPr>
              <a:t>(</a:t>
            </a:r>
            <a:r>
              <a:rPr lang="it-IT" sz="2000" dirty="0" smtClean="0">
                <a:latin typeface="Comic Sans MS" pitchFamily="66" charset="0"/>
              </a:rPr>
              <a:t>Advanced GAmma Tracking Array)</a:t>
            </a:r>
            <a:br>
              <a:rPr lang="it-IT" sz="2000" dirty="0" smtClean="0">
                <a:latin typeface="Comic Sans MS" pitchFamily="66" charset="0"/>
              </a:rPr>
            </a:br>
            <a:r>
              <a:rPr lang="it-IT" sz="2000" dirty="0" smtClean="0">
                <a:latin typeface="Comic Sans MS" pitchFamily="66" charset="0"/>
              </a:rPr>
              <a:t> 4</a:t>
            </a:r>
            <a:r>
              <a:rPr lang="it-IT" sz="2000" dirty="0" smtClean="0">
                <a:latin typeface="Comic Sans MS" pitchFamily="66" charset="0"/>
                <a:sym typeface="Symbol" pitchFamily="18" charset="2"/>
              </a:rPr>
              <a:t></a:t>
            </a:r>
            <a:r>
              <a:rPr lang="it-IT" sz="2000" dirty="0" smtClean="0">
                <a:latin typeface="Comic Sans MS" pitchFamily="66" charset="0"/>
              </a:rPr>
              <a:t> </a:t>
            </a:r>
            <a:r>
              <a:rPr lang="it-IT" sz="2000" dirty="0" smtClean="0">
                <a:latin typeface="Comic Sans MS" pitchFamily="66" charset="0"/>
                <a:sym typeface="Symbol" pitchFamily="18" charset="2"/>
              </a:rPr>
              <a:t></a:t>
            </a:r>
            <a:r>
              <a:rPr lang="it-IT" sz="2000" dirty="0" smtClean="0">
                <a:latin typeface="Comic Sans MS" pitchFamily="66" charset="0"/>
              </a:rPr>
              <a:t>-array </a:t>
            </a:r>
            <a:r>
              <a:rPr lang="en-US" sz="2000" dirty="0" smtClean="0">
                <a:latin typeface="Comic Sans MS" pitchFamily="66" charset="0"/>
              </a:rPr>
              <a:t>for Nuclear Physics Experiments at European accelerators providing radioactive and high-intensity stable beams</a:t>
            </a:r>
          </a:p>
        </p:txBody>
      </p:sp>
      <p:pic>
        <p:nvPicPr>
          <p:cNvPr id="49155" name="Picture 3">
            <a:hlinkClick r:id="rId3" action="ppaction://hlinkfile"/>
          </p:cNvPr>
          <p:cNvPicPr>
            <a:picLocks noChangeAspect="1" noChangeArrowheads="1"/>
          </p:cNvPicPr>
          <p:nvPr/>
        </p:nvPicPr>
        <p:blipFill>
          <a:blip r:embed="rId4" cstate="print"/>
          <a:srcRect l="16167" t="7582" r="16393" b="3867"/>
          <a:stretch>
            <a:fillRect/>
          </a:stretch>
        </p:blipFill>
        <p:spPr bwMode="auto">
          <a:xfrm>
            <a:off x="179512" y="1729538"/>
            <a:ext cx="3401888" cy="3358399"/>
          </a:xfrm>
          <a:prstGeom prst="rect">
            <a:avLst/>
          </a:prstGeom>
          <a:noFill/>
          <a:ln w="9525">
            <a:noFill/>
            <a:miter lim="800000"/>
            <a:headEnd/>
            <a:tailEnd/>
          </a:ln>
          <a:effectLst/>
        </p:spPr>
      </p:pic>
      <p:sp>
        <p:nvSpPr>
          <p:cNvPr id="49156" name="Text Box 4"/>
          <p:cNvSpPr txBox="1">
            <a:spLocks noChangeArrowheads="1"/>
          </p:cNvSpPr>
          <p:nvPr/>
        </p:nvSpPr>
        <p:spPr bwMode="auto">
          <a:xfrm>
            <a:off x="3635896" y="2564904"/>
            <a:ext cx="4446984" cy="1323439"/>
          </a:xfrm>
          <a:prstGeom prst="rect">
            <a:avLst/>
          </a:prstGeom>
          <a:noFill/>
          <a:ln w="9525">
            <a:noFill/>
            <a:miter lim="800000"/>
            <a:headEnd/>
            <a:tailEnd/>
          </a:ln>
          <a:effectLst/>
        </p:spPr>
        <p:txBody>
          <a:bodyPr wrap="square">
            <a:spAutoFit/>
          </a:bodyPr>
          <a:lstStyle/>
          <a:p>
            <a:pPr eaLnBrk="1" hangingPunct="1">
              <a:tabLst>
                <a:tab pos="1260475" algn="l"/>
                <a:tab pos="2801938" algn="l"/>
              </a:tabLst>
            </a:pPr>
            <a:r>
              <a:rPr lang="it-IT" sz="2800" b="1" u="none" dirty="0" smtClean="0">
                <a:solidFill>
                  <a:srgbClr val="EA1F0A"/>
                </a:solidFill>
              </a:rPr>
              <a:t>Efficiency</a:t>
            </a:r>
            <a:r>
              <a:rPr lang="it-IT" sz="2800" b="1" u="none" dirty="0">
                <a:solidFill>
                  <a:srgbClr val="EA1F0A"/>
                </a:solidFill>
              </a:rPr>
              <a:t>:   </a:t>
            </a:r>
            <a:endParaRPr lang="it-IT" sz="2800" b="1" u="none" dirty="0" smtClean="0">
              <a:solidFill>
                <a:srgbClr val="EA1F0A"/>
              </a:solidFill>
            </a:endParaRPr>
          </a:p>
          <a:p>
            <a:pPr eaLnBrk="1" hangingPunct="1">
              <a:tabLst>
                <a:tab pos="1260475" algn="l"/>
                <a:tab pos="2801938" algn="l"/>
              </a:tabLst>
            </a:pPr>
            <a:r>
              <a:rPr lang="it-IT" sz="2800" b="1" u="none" dirty="0" smtClean="0">
                <a:solidFill>
                  <a:srgbClr val="EA1F0A"/>
                </a:solidFill>
              </a:rPr>
              <a:t>43</a:t>
            </a:r>
            <a:r>
              <a:rPr lang="it-IT" sz="2800" b="1" u="none" dirty="0">
                <a:solidFill>
                  <a:srgbClr val="EA1F0A"/>
                </a:solidFill>
              </a:rPr>
              <a:t>% (M</a:t>
            </a:r>
            <a:r>
              <a:rPr lang="it-IT" sz="2800" b="1" u="none" baseline="-25000" dirty="0">
                <a:solidFill>
                  <a:srgbClr val="EA1F0A"/>
                </a:solidFill>
                <a:sym typeface="Symbol" pitchFamily="18" charset="2"/>
              </a:rPr>
              <a:t></a:t>
            </a:r>
            <a:r>
              <a:rPr lang="it-IT" sz="2800" b="1" u="none" baseline="-25000" dirty="0">
                <a:solidFill>
                  <a:srgbClr val="EA1F0A"/>
                </a:solidFill>
              </a:rPr>
              <a:t> </a:t>
            </a:r>
            <a:r>
              <a:rPr lang="it-IT" sz="2800" b="1" u="none" dirty="0">
                <a:solidFill>
                  <a:srgbClr val="EA1F0A"/>
                </a:solidFill>
              </a:rPr>
              <a:t>=1) </a:t>
            </a:r>
            <a:r>
              <a:rPr lang="it-IT" sz="2800" b="1" u="none" dirty="0" smtClean="0">
                <a:solidFill>
                  <a:srgbClr val="EA1F0A"/>
                </a:solidFill>
              </a:rPr>
              <a:t>      28%(</a:t>
            </a:r>
            <a:r>
              <a:rPr lang="it-IT" sz="2800" b="1" u="none" dirty="0">
                <a:solidFill>
                  <a:srgbClr val="EA1F0A"/>
                </a:solidFill>
              </a:rPr>
              <a:t>M</a:t>
            </a:r>
            <a:r>
              <a:rPr lang="it-IT" sz="2800" b="1" u="none" baseline="-25000" dirty="0">
                <a:solidFill>
                  <a:srgbClr val="EA1F0A"/>
                </a:solidFill>
                <a:sym typeface="Symbol" pitchFamily="18" charset="2"/>
              </a:rPr>
              <a:t></a:t>
            </a:r>
            <a:r>
              <a:rPr lang="it-IT" sz="2800" b="1" u="none" dirty="0">
                <a:solidFill>
                  <a:srgbClr val="EA1F0A"/>
                </a:solidFill>
              </a:rPr>
              <a:t>=30</a:t>
            </a:r>
            <a:r>
              <a:rPr lang="it-IT" sz="2800" b="1" u="none" dirty="0" smtClean="0">
                <a:solidFill>
                  <a:srgbClr val="EA1F0A"/>
                </a:solidFill>
              </a:rPr>
              <a:t>)</a:t>
            </a:r>
          </a:p>
          <a:p>
            <a:pPr eaLnBrk="1" hangingPunct="1">
              <a:tabLst>
                <a:tab pos="1260475" algn="l"/>
                <a:tab pos="2801938" algn="l"/>
              </a:tabLst>
            </a:pPr>
            <a:r>
              <a:rPr lang="it-IT" sz="2400" b="1" u="none" dirty="0" smtClean="0">
                <a:solidFill>
                  <a:srgbClr val="EA1F0A"/>
                </a:solidFill>
              </a:rPr>
              <a:t>(</a:t>
            </a:r>
            <a:r>
              <a:rPr lang="it-IT" sz="2400" b="1" u="none" dirty="0">
                <a:solidFill>
                  <a:srgbClr val="EA1F0A"/>
                </a:solidFill>
              </a:rPr>
              <a:t>gain ~4) 	 </a:t>
            </a:r>
            <a:r>
              <a:rPr lang="it-IT" sz="2400" b="1" u="none" dirty="0" smtClean="0">
                <a:solidFill>
                  <a:srgbClr val="EA1F0A"/>
                </a:solidFill>
              </a:rPr>
              <a:t>                 (</a:t>
            </a:r>
            <a:r>
              <a:rPr lang="it-IT" sz="2400" b="1" u="none" dirty="0">
                <a:solidFill>
                  <a:srgbClr val="EA1F0A"/>
                </a:solidFill>
              </a:rPr>
              <a:t>gain ~1000</a:t>
            </a:r>
            <a:r>
              <a:rPr lang="it-IT" sz="2400" b="1" u="none" dirty="0" smtClean="0">
                <a:solidFill>
                  <a:srgbClr val="EA1F0A"/>
                </a:solidFill>
              </a:rPr>
              <a:t>)</a:t>
            </a:r>
            <a:endParaRPr lang="it-IT" sz="2400" b="1" u="none" dirty="0">
              <a:solidFill>
                <a:srgbClr val="EA1F0A"/>
              </a:solidFill>
            </a:endParaRPr>
          </a:p>
        </p:txBody>
      </p:sp>
      <p:sp>
        <p:nvSpPr>
          <p:cNvPr id="49157" name="Text Box 5"/>
          <p:cNvSpPr txBox="1">
            <a:spLocks noChangeArrowheads="1"/>
          </p:cNvSpPr>
          <p:nvPr/>
        </p:nvSpPr>
        <p:spPr bwMode="auto">
          <a:xfrm>
            <a:off x="0" y="5238750"/>
            <a:ext cx="8724900" cy="1477328"/>
          </a:xfrm>
          <a:prstGeom prst="rect">
            <a:avLst/>
          </a:prstGeom>
          <a:noFill/>
          <a:ln w="9525">
            <a:noFill/>
            <a:miter lim="800000"/>
            <a:headEnd/>
            <a:tailEnd/>
          </a:ln>
          <a:effectLst/>
        </p:spPr>
        <p:txBody>
          <a:bodyPr>
            <a:spAutoFit/>
          </a:bodyPr>
          <a:lstStyle/>
          <a:p>
            <a:pPr eaLnBrk="1" hangingPunct="1"/>
            <a:r>
              <a:rPr lang="it-IT" sz="1600" u="none" dirty="0">
                <a:solidFill>
                  <a:schemeClr val="tx2"/>
                </a:solidFill>
              </a:rPr>
              <a:t> </a:t>
            </a:r>
            <a:r>
              <a:rPr lang="it-IT" sz="2400" u="none" dirty="0"/>
              <a:t>180 large volume 36-fold segmented Ge </a:t>
            </a:r>
            <a:r>
              <a:rPr lang="it-IT" sz="2400" u="none" dirty="0" smtClean="0"/>
              <a:t>crystals</a:t>
            </a:r>
          </a:p>
          <a:p>
            <a:pPr eaLnBrk="1" hangingPunct="1"/>
            <a:r>
              <a:rPr lang="it-IT" sz="2400" u="none" dirty="0" smtClean="0"/>
              <a:t>Operation </a:t>
            </a:r>
            <a:r>
              <a:rPr lang="it-IT" sz="2400" u="none" dirty="0"/>
              <a:t>of Ge detectors in position sensitive </a:t>
            </a:r>
            <a:r>
              <a:rPr lang="it-IT" sz="2400" u="none" dirty="0" smtClean="0"/>
              <a:t>mode</a:t>
            </a:r>
          </a:p>
          <a:p>
            <a:pPr eaLnBrk="1" hangingPunct="1"/>
            <a:r>
              <a:rPr lang="it-IT" sz="2400" dirty="0" smtClean="0"/>
              <a:t>				</a:t>
            </a:r>
            <a:r>
              <a:rPr lang="it-IT" sz="2400" u="none" dirty="0" smtClean="0"/>
              <a:t> </a:t>
            </a:r>
            <a:r>
              <a:rPr lang="it-IT" sz="2400" u="none" dirty="0">
                <a:sym typeface="Wingdings" pitchFamily="2" charset="2"/>
              </a:rPr>
              <a:t> </a:t>
            </a:r>
            <a:r>
              <a:rPr lang="it-IT" sz="2400" u="none" dirty="0">
                <a:sym typeface="Symbol" pitchFamily="18" charset="2"/>
              </a:rPr>
              <a:t></a:t>
            </a:r>
            <a:r>
              <a:rPr lang="it-IT" sz="2400" u="none" dirty="0"/>
              <a:t>-ray tracking</a:t>
            </a:r>
          </a:p>
          <a:p>
            <a:pPr eaLnBrk="1" hangingPunct="1">
              <a:buFontTx/>
              <a:buChar char="•"/>
            </a:pPr>
            <a:endParaRPr lang="it-IT" u="none" dirty="0"/>
          </a:p>
        </p:txBody>
      </p:sp>
      <p:pic>
        <p:nvPicPr>
          <p:cNvPr id="49158" name="Picture 6" descr="Bulgaria_sh"/>
          <p:cNvPicPr>
            <a:picLocks noChangeAspect="1" noChangeArrowheads="1"/>
          </p:cNvPicPr>
          <p:nvPr/>
        </p:nvPicPr>
        <p:blipFill>
          <a:blip r:embed="rId5" cstate="print"/>
          <a:srcRect/>
          <a:stretch>
            <a:fillRect/>
          </a:stretch>
        </p:blipFill>
        <p:spPr bwMode="auto">
          <a:xfrm>
            <a:off x="8447088" y="1625600"/>
            <a:ext cx="533400" cy="334963"/>
          </a:xfrm>
          <a:prstGeom prst="rect">
            <a:avLst/>
          </a:prstGeom>
          <a:noFill/>
        </p:spPr>
      </p:pic>
      <p:pic>
        <p:nvPicPr>
          <p:cNvPr id="49159" name="Picture 7" descr="Denmark_sh"/>
          <p:cNvPicPr>
            <a:picLocks noChangeAspect="1" noChangeArrowheads="1"/>
          </p:cNvPicPr>
          <p:nvPr/>
        </p:nvPicPr>
        <p:blipFill>
          <a:blip r:embed="rId6" cstate="print"/>
          <a:srcRect/>
          <a:stretch>
            <a:fillRect/>
          </a:stretch>
        </p:blipFill>
        <p:spPr bwMode="auto">
          <a:xfrm>
            <a:off x="8447088" y="1973263"/>
            <a:ext cx="533400" cy="334962"/>
          </a:xfrm>
          <a:prstGeom prst="rect">
            <a:avLst/>
          </a:prstGeom>
          <a:noFill/>
        </p:spPr>
      </p:pic>
      <p:pic>
        <p:nvPicPr>
          <p:cNvPr id="49160" name="Picture 8" descr="Finland_sh"/>
          <p:cNvPicPr>
            <a:picLocks noChangeAspect="1" noChangeArrowheads="1"/>
          </p:cNvPicPr>
          <p:nvPr/>
        </p:nvPicPr>
        <p:blipFill>
          <a:blip r:embed="rId7" cstate="print"/>
          <a:srcRect/>
          <a:stretch>
            <a:fillRect/>
          </a:stretch>
        </p:blipFill>
        <p:spPr bwMode="auto">
          <a:xfrm>
            <a:off x="8447088" y="2320925"/>
            <a:ext cx="533400" cy="334963"/>
          </a:xfrm>
          <a:prstGeom prst="rect">
            <a:avLst/>
          </a:prstGeom>
          <a:noFill/>
        </p:spPr>
      </p:pic>
      <p:pic>
        <p:nvPicPr>
          <p:cNvPr id="49161" name="Picture 9" descr="France_sh"/>
          <p:cNvPicPr>
            <a:picLocks noChangeAspect="1" noChangeArrowheads="1"/>
          </p:cNvPicPr>
          <p:nvPr/>
        </p:nvPicPr>
        <p:blipFill>
          <a:blip r:embed="rId8" cstate="print"/>
          <a:srcRect/>
          <a:stretch>
            <a:fillRect/>
          </a:stretch>
        </p:blipFill>
        <p:spPr bwMode="auto">
          <a:xfrm>
            <a:off x="8447088" y="2670175"/>
            <a:ext cx="533400" cy="334963"/>
          </a:xfrm>
          <a:prstGeom prst="rect">
            <a:avLst/>
          </a:prstGeom>
          <a:noFill/>
        </p:spPr>
      </p:pic>
      <p:pic>
        <p:nvPicPr>
          <p:cNvPr id="49162" name="Picture 10" descr="Germany_sh"/>
          <p:cNvPicPr>
            <a:picLocks noChangeAspect="1" noChangeArrowheads="1"/>
          </p:cNvPicPr>
          <p:nvPr/>
        </p:nvPicPr>
        <p:blipFill>
          <a:blip r:embed="rId9" cstate="print"/>
          <a:srcRect/>
          <a:stretch>
            <a:fillRect/>
          </a:stretch>
        </p:blipFill>
        <p:spPr bwMode="auto">
          <a:xfrm>
            <a:off x="8447088" y="3017838"/>
            <a:ext cx="533400" cy="334962"/>
          </a:xfrm>
          <a:prstGeom prst="rect">
            <a:avLst/>
          </a:prstGeom>
          <a:noFill/>
        </p:spPr>
      </p:pic>
      <p:pic>
        <p:nvPicPr>
          <p:cNvPr id="49163" name="Picture 11" descr="Italy_sh"/>
          <p:cNvPicPr>
            <a:picLocks noChangeAspect="1" noChangeArrowheads="1"/>
          </p:cNvPicPr>
          <p:nvPr/>
        </p:nvPicPr>
        <p:blipFill>
          <a:blip r:embed="rId10" cstate="print"/>
          <a:srcRect/>
          <a:stretch>
            <a:fillRect/>
          </a:stretch>
        </p:blipFill>
        <p:spPr bwMode="auto">
          <a:xfrm>
            <a:off x="8447088" y="3376613"/>
            <a:ext cx="533400" cy="334962"/>
          </a:xfrm>
          <a:prstGeom prst="rect">
            <a:avLst/>
          </a:prstGeom>
          <a:noFill/>
        </p:spPr>
      </p:pic>
      <p:pic>
        <p:nvPicPr>
          <p:cNvPr id="49164" name="Picture 12" descr="Poland_sh"/>
          <p:cNvPicPr>
            <a:picLocks noChangeAspect="1" noChangeArrowheads="1"/>
          </p:cNvPicPr>
          <p:nvPr/>
        </p:nvPicPr>
        <p:blipFill>
          <a:blip r:embed="rId11" cstate="print"/>
          <a:srcRect/>
          <a:stretch>
            <a:fillRect/>
          </a:stretch>
        </p:blipFill>
        <p:spPr bwMode="auto">
          <a:xfrm>
            <a:off x="8447088" y="3724275"/>
            <a:ext cx="533400" cy="334963"/>
          </a:xfrm>
          <a:prstGeom prst="rect">
            <a:avLst/>
          </a:prstGeom>
          <a:noFill/>
        </p:spPr>
      </p:pic>
      <p:pic>
        <p:nvPicPr>
          <p:cNvPr id="49165" name="Picture 13" descr="Romania_sh"/>
          <p:cNvPicPr>
            <a:picLocks noChangeAspect="1" noChangeArrowheads="1"/>
          </p:cNvPicPr>
          <p:nvPr/>
        </p:nvPicPr>
        <p:blipFill>
          <a:blip r:embed="rId12" cstate="print"/>
          <a:srcRect/>
          <a:stretch>
            <a:fillRect/>
          </a:stretch>
        </p:blipFill>
        <p:spPr bwMode="auto">
          <a:xfrm>
            <a:off x="8447088" y="4073525"/>
            <a:ext cx="533400" cy="334963"/>
          </a:xfrm>
          <a:prstGeom prst="rect">
            <a:avLst/>
          </a:prstGeom>
          <a:noFill/>
        </p:spPr>
      </p:pic>
      <p:pic>
        <p:nvPicPr>
          <p:cNvPr id="49166" name="Picture 14" descr="Sweden_sh"/>
          <p:cNvPicPr>
            <a:picLocks noChangeAspect="1" noChangeArrowheads="1"/>
          </p:cNvPicPr>
          <p:nvPr/>
        </p:nvPicPr>
        <p:blipFill>
          <a:blip r:embed="rId13" cstate="print"/>
          <a:srcRect/>
          <a:stretch>
            <a:fillRect/>
          </a:stretch>
        </p:blipFill>
        <p:spPr bwMode="auto">
          <a:xfrm>
            <a:off x="8447088" y="4421188"/>
            <a:ext cx="533400" cy="334962"/>
          </a:xfrm>
          <a:prstGeom prst="rect">
            <a:avLst/>
          </a:prstGeom>
          <a:noFill/>
        </p:spPr>
      </p:pic>
      <p:pic>
        <p:nvPicPr>
          <p:cNvPr id="49167" name="Picture 15" descr="Union_Jack_sh"/>
          <p:cNvPicPr>
            <a:picLocks noChangeAspect="1" noChangeArrowheads="1"/>
          </p:cNvPicPr>
          <p:nvPr/>
        </p:nvPicPr>
        <p:blipFill>
          <a:blip r:embed="rId14" cstate="print"/>
          <a:srcRect/>
          <a:stretch>
            <a:fillRect/>
          </a:stretch>
        </p:blipFill>
        <p:spPr bwMode="auto">
          <a:xfrm>
            <a:off x="8447088" y="4770438"/>
            <a:ext cx="533400" cy="334962"/>
          </a:xfrm>
          <a:prstGeom prst="rect">
            <a:avLst/>
          </a:prstGeom>
          <a:noFill/>
        </p:spPr>
      </p:pic>
      <p:pic>
        <p:nvPicPr>
          <p:cNvPr id="49168" name="Picture 16" descr="eu-flag2"/>
          <p:cNvPicPr>
            <a:picLocks noChangeAspect="1" noChangeArrowheads="1"/>
          </p:cNvPicPr>
          <p:nvPr/>
        </p:nvPicPr>
        <p:blipFill>
          <a:blip r:embed="rId15" cstate="print"/>
          <a:srcRect/>
          <a:stretch>
            <a:fillRect/>
          </a:stretch>
        </p:blipFill>
        <p:spPr bwMode="auto">
          <a:xfrm>
            <a:off x="8229600" y="0"/>
            <a:ext cx="914400" cy="614363"/>
          </a:xfrm>
          <a:prstGeom prst="rect">
            <a:avLst/>
          </a:prstGeom>
          <a:noFill/>
        </p:spPr>
      </p:pic>
      <p:pic>
        <p:nvPicPr>
          <p:cNvPr id="49169" name="Picture 17" descr="logo-amzal"/>
          <p:cNvPicPr>
            <a:picLocks noChangeAspect="1" noChangeArrowheads="1"/>
          </p:cNvPicPr>
          <p:nvPr/>
        </p:nvPicPr>
        <p:blipFill>
          <a:blip r:embed="rId16" cstate="print"/>
          <a:srcRect/>
          <a:stretch>
            <a:fillRect/>
          </a:stretch>
        </p:blipFill>
        <p:spPr bwMode="auto">
          <a:xfrm>
            <a:off x="-9525" y="0"/>
            <a:ext cx="1352550" cy="1828800"/>
          </a:xfrm>
          <a:prstGeom prst="rect">
            <a:avLst/>
          </a:prstGeom>
          <a:noFill/>
        </p:spPr>
      </p:pic>
      <p:pic>
        <p:nvPicPr>
          <p:cNvPr id="49170" name="Picture 18" descr="[Flag of Turkey]">
            <a:hlinkClick r:id="rId17"/>
          </p:cNvPr>
          <p:cNvPicPr>
            <a:picLocks noChangeAspect="1" noChangeArrowheads="1"/>
          </p:cNvPicPr>
          <p:nvPr/>
        </p:nvPicPr>
        <p:blipFill>
          <a:blip r:embed="rId18" cstate="print"/>
          <a:srcRect/>
          <a:stretch>
            <a:fillRect/>
          </a:stretch>
        </p:blipFill>
        <p:spPr bwMode="auto">
          <a:xfrm>
            <a:off x="8447088" y="5105400"/>
            <a:ext cx="520700" cy="338138"/>
          </a:xfrm>
          <a:prstGeom prst="rect">
            <a:avLst/>
          </a:prstGeom>
          <a:noFill/>
        </p:spPr>
      </p:pic>
      <p:pic>
        <p:nvPicPr>
          <p:cNvPr id="49171" name="Picture 19" descr="[Hungarian flag]">
            <a:hlinkClick r:id="rId19"/>
          </p:cNvPr>
          <p:cNvPicPr>
            <a:picLocks noChangeAspect="1" noChangeArrowheads="1"/>
          </p:cNvPicPr>
          <p:nvPr/>
        </p:nvPicPr>
        <p:blipFill>
          <a:blip r:embed="rId20" cstate="print"/>
          <a:srcRect/>
          <a:stretch>
            <a:fillRect/>
          </a:stretch>
        </p:blipFill>
        <p:spPr bwMode="auto">
          <a:xfrm>
            <a:off x="8447088" y="5453063"/>
            <a:ext cx="514350" cy="258762"/>
          </a:xfrm>
          <a:prstGeom prst="rect">
            <a:avLst/>
          </a:prstGeom>
          <a:noFill/>
        </p:spPr>
      </p:pic>
      <p:sp>
        <p:nvSpPr>
          <p:cNvPr id="49172" name="Text Box 20"/>
          <p:cNvSpPr txBox="1">
            <a:spLocks noChangeArrowheads="1"/>
          </p:cNvSpPr>
          <p:nvPr/>
        </p:nvSpPr>
        <p:spPr bwMode="auto">
          <a:xfrm>
            <a:off x="6826250" y="6491288"/>
            <a:ext cx="2317750" cy="366712"/>
          </a:xfrm>
          <a:prstGeom prst="rect">
            <a:avLst/>
          </a:prstGeom>
          <a:noFill/>
          <a:ln w="9525">
            <a:noFill/>
            <a:miter lim="800000"/>
            <a:headEnd/>
            <a:tailEnd/>
          </a:ln>
          <a:effectLst/>
        </p:spPr>
        <p:txBody>
          <a:bodyPr wrap="none">
            <a:spAutoFit/>
          </a:bodyPr>
          <a:lstStyle/>
          <a:p>
            <a:pPr eaLnBrk="1" hangingPunct="1"/>
            <a:r>
              <a:rPr lang="en-GB" sz="1800" u="none">
                <a:latin typeface="Arial" pitchFamily="34" charset="0"/>
              </a:rPr>
              <a:t>AGATA collaboration</a:t>
            </a:r>
          </a:p>
        </p:txBody>
      </p:sp>
      <p:sp>
        <p:nvSpPr>
          <p:cNvPr id="49173" name="Text Box 21"/>
          <p:cNvSpPr txBox="1">
            <a:spLocks noChangeArrowheads="1"/>
          </p:cNvSpPr>
          <p:nvPr/>
        </p:nvSpPr>
        <p:spPr bwMode="auto">
          <a:xfrm>
            <a:off x="1393825" y="6262688"/>
            <a:ext cx="184731" cy="369332"/>
          </a:xfrm>
          <a:prstGeom prst="rect">
            <a:avLst/>
          </a:prstGeom>
          <a:noFill/>
          <a:ln w="12700" cap="sq">
            <a:noFill/>
            <a:miter lim="800000"/>
            <a:headEnd type="none" w="sm" len="sm"/>
            <a:tailEnd type="none" w="sm" len="sm"/>
          </a:ln>
          <a:effectLst/>
        </p:spPr>
        <p:txBody>
          <a:bodyPr wrap="none">
            <a:spAutoFit/>
          </a:bodyPr>
          <a:lstStyle/>
          <a:p>
            <a:endParaRPr lang="en-GB" u="none" dirty="0">
              <a:latin typeface="Times New Roman" pitchFamily="18" charset="0"/>
            </a:endParaRPr>
          </a:p>
        </p:txBody>
      </p:sp>
      <p:sp>
        <p:nvSpPr>
          <p:cNvPr id="159746" name="AutoShape 2" descr="http://0.tqn.com/d/gospain/1/0/r/H/-/-/Spain_flag.gif"/>
          <p:cNvSpPr>
            <a:spLocks noChangeAspect="1" noChangeArrowheads="1"/>
          </p:cNvSpPr>
          <p:nvPr/>
        </p:nvSpPr>
        <p:spPr bwMode="auto">
          <a:xfrm>
            <a:off x="155575" y="-2590800"/>
            <a:ext cx="8001000" cy="5410200"/>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59747" name="Picture 3" descr="C:\Users\phs1zp\Desktop\Spain_flag.gif"/>
          <p:cNvPicPr>
            <a:picLocks noChangeAspect="1" noChangeArrowheads="1"/>
          </p:cNvPicPr>
          <p:nvPr/>
        </p:nvPicPr>
        <p:blipFill>
          <a:blip r:embed="rId21" cstate="print"/>
          <a:srcRect/>
          <a:stretch>
            <a:fillRect/>
          </a:stretch>
        </p:blipFill>
        <p:spPr bwMode="auto">
          <a:xfrm flipH="1">
            <a:off x="8432195" y="5805264"/>
            <a:ext cx="532293" cy="36004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99592" y="-92834"/>
            <a:ext cx="5976664" cy="6950834"/>
          </a:xfrm>
          <a:prstGeom prst="rect">
            <a:avLst/>
          </a:prstGeom>
          <a:noFill/>
          <a:ln w="9525">
            <a:noFill/>
            <a:miter lim="800000"/>
            <a:headEnd/>
            <a:tailEnd/>
          </a:ln>
        </p:spPr>
      </p:pic>
      <p:sp>
        <p:nvSpPr>
          <p:cNvPr id="3" name="Rectangle 2"/>
          <p:cNvSpPr/>
          <p:nvPr/>
        </p:nvSpPr>
        <p:spPr>
          <a:xfrm>
            <a:off x="827584" y="5301208"/>
            <a:ext cx="338437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0" y="4365104"/>
            <a:ext cx="338437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0" y="2348880"/>
            <a:ext cx="169168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87624" y="188640"/>
            <a:ext cx="1555041" cy="584775"/>
          </a:xfrm>
          <a:prstGeom prst="rect">
            <a:avLst/>
          </a:prstGeom>
          <a:noFill/>
        </p:spPr>
        <p:txBody>
          <a:bodyPr wrap="none" rtlCol="0">
            <a:spAutoFit/>
          </a:bodyPr>
          <a:lstStyle/>
          <a:p>
            <a:r>
              <a:rPr lang="en-GB" sz="3200" dirty="0" smtClean="0">
                <a:solidFill>
                  <a:srgbClr val="FF0000"/>
                </a:solidFill>
              </a:rPr>
              <a:t>Tracking</a:t>
            </a:r>
            <a:endParaRPr lang="en-GB" sz="32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0" y="0"/>
            <a:ext cx="9144000" cy="67300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phs1zp\Desktop\100CANON\IMG_8715.JPG"/>
          <p:cNvPicPr>
            <a:picLocks noChangeAspect="1" noChangeArrowheads="1"/>
          </p:cNvPicPr>
          <p:nvPr/>
        </p:nvPicPr>
        <p:blipFill>
          <a:blip r:embed="rId2" cstate="print"/>
          <a:srcRect/>
          <a:stretch>
            <a:fillRect/>
          </a:stretch>
        </p:blipFill>
        <p:spPr bwMode="auto">
          <a:xfrm>
            <a:off x="0" y="761999"/>
            <a:ext cx="9144000" cy="6096001"/>
          </a:xfrm>
          <a:prstGeom prst="rect">
            <a:avLst/>
          </a:prstGeom>
          <a:noFill/>
        </p:spPr>
      </p:pic>
      <p:sp>
        <p:nvSpPr>
          <p:cNvPr id="4" name="TextBox 3"/>
          <p:cNvSpPr txBox="1"/>
          <p:nvPr/>
        </p:nvSpPr>
        <p:spPr>
          <a:xfrm>
            <a:off x="539552" y="0"/>
            <a:ext cx="7597657" cy="523220"/>
          </a:xfrm>
          <a:prstGeom prst="rect">
            <a:avLst/>
          </a:prstGeom>
          <a:noFill/>
        </p:spPr>
        <p:txBody>
          <a:bodyPr wrap="none" rtlCol="0">
            <a:spAutoFit/>
          </a:bodyPr>
          <a:lstStyle/>
          <a:p>
            <a:r>
              <a:rPr lang="en-GB" sz="2800" dirty="0" smtClean="0">
                <a:solidFill>
                  <a:srgbClr val="C00000"/>
                </a:solidFill>
              </a:rPr>
              <a:t>AGATA demonstrator at GSI (Germany) ~20 crystals</a:t>
            </a:r>
            <a:endParaRPr lang="en-GB" sz="2800" dirty="0">
              <a:solidFill>
                <a:srgbClr val="C0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print"/>
          <a:srcRect/>
          <a:stretch>
            <a:fillRect/>
          </a:stretch>
        </p:blipFill>
        <p:spPr bwMode="auto">
          <a:xfrm>
            <a:off x="0" y="404812"/>
            <a:ext cx="9144000" cy="6197847"/>
          </a:xfrm>
          <a:prstGeom prst="rect">
            <a:avLst/>
          </a:prstGeom>
          <a:noFill/>
        </p:spPr>
      </p:pic>
      <p:sp>
        <p:nvSpPr>
          <p:cNvPr id="3" name="TextBox 2"/>
          <p:cNvSpPr txBox="1"/>
          <p:nvPr/>
        </p:nvSpPr>
        <p:spPr>
          <a:xfrm>
            <a:off x="3131840" y="0"/>
            <a:ext cx="3499099" cy="584775"/>
          </a:xfrm>
          <a:prstGeom prst="rect">
            <a:avLst/>
          </a:prstGeom>
          <a:noFill/>
        </p:spPr>
        <p:txBody>
          <a:bodyPr wrap="none" rtlCol="0">
            <a:spAutoFit/>
          </a:bodyPr>
          <a:lstStyle/>
          <a:p>
            <a:r>
              <a:rPr lang="en-GB" sz="3200" dirty="0" smtClean="0">
                <a:solidFill>
                  <a:srgbClr val="FF0000"/>
                </a:solidFill>
              </a:rPr>
              <a:t>Decay</a:t>
            </a:r>
            <a:r>
              <a:rPr lang="en-GB" sz="3200" dirty="0" smtClean="0">
                <a:solidFill>
                  <a:srgbClr val="C00000"/>
                </a:solidFill>
              </a:rPr>
              <a:t> </a:t>
            </a:r>
            <a:r>
              <a:rPr lang="en-GB" sz="3200" dirty="0" smtClean="0">
                <a:solidFill>
                  <a:srgbClr val="FF0000"/>
                </a:solidFill>
              </a:rPr>
              <a:t>Spectroscopy</a:t>
            </a:r>
            <a:endParaRPr lang="en-GB" sz="3200" dirty="0">
              <a:solidFill>
                <a:srgbClr val="FF0000"/>
              </a:solidFill>
            </a:endParaRPr>
          </a:p>
        </p:txBody>
      </p:sp>
      <p:sp>
        <p:nvSpPr>
          <p:cNvPr id="4" name="TextBox 3"/>
          <p:cNvSpPr txBox="1"/>
          <p:nvPr/>
        </p:nvSpPr>
        <p:spPr>
          <a:xfrm>
            <a:off x="4283968" y="6165304"/>
            <a:ext cx="4302781" cy="523220"/>
          </a:xfrm>
          <a:prstGeom prst="rect">
            <a:avLst/>
          </a:prstGeom>
          <a:noFill/>
        </p:spPr>
        <p:txBody>
          <a:bodyPr wrap="none" rtlCol="0">
            <a:spAutoFit/>
          </a:bodyPr>
          <a:lstStyle/>
          <a:p>
            <a:r>
              <a:rPr lang="en-GB" sz="2800" dirty="0" smtClean="0"/>
              <a:t>High sensitivity: ~1 ion/hour</a:t>
            </a:r>
            <a:endParaRPr lang="en-GB" sz="28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sqtas16"/>
          <p:cNvPicPr>
            <a:picLocks noChangeAspect="1" noChangeArrowheads="1"/>
          </p:cNvPicPr>
          <p:nvPr/>
        </p:nvPicPr>
        <p:blipFill>
          <a:blip r:embed="rId2" cstate="print"/>
          <a:srcRect l="11874" t="27779" r="15678" b="26443"/>
          <a:stretch>
            <a:fillRect/>
          </a:stretch>
        </p:blipFill>
        <p:spPr bwMode="auto">
          <a:xfrm>
            <a:off x="0" y="476672"/>
            <a:ext cx="3987862" cy="3570236"/>
          </a:xfrm>
          <a:prstGeom prst="rect">
            <a:avLst/>
          </a:prstGeom>
          <a:noFill/>
        </p:spPr>
      </p:pic>
      <p:sp>
        <p:nvSpPr>
          <p:cNvPr id="3" name="TextBox 2"/>
          <p:cNvSpPr txBox="1"/>
          <p:nvPr/>
        </p:nvSpPr>
        <p:spPr>
          <a:xfrm>
            <a:off x="0" y="0"/>
            <a:ext cx="5532990" cy="523220"/>
          </a:xfrm>
          <a:prstGeom prst="rect">
            <a:avLst/>
          </a:prstGeom>
          <a:noFill/>
        </p:spPr>
        <p:txBody>
          <a:bodyPr wrap="none" rtlCol="0">
            <a:spAutoFit/>
          </a:bodyPr>
          <a:lstStyle/>
          <a:p>
            <a:r>
              <a:rPr lang="en-GB" sz="2800" dirty="0" smtClean="0">
                <a:solidFill>
                  <a:srgbClr val="FF0000"/>
                </a:solidFill>
                <a:latin typeface="Times New Roman" pitchFamily="18" charset="0"/>
                <a:cs typeface="Times New Roman" pitchFamily="18" charset="0"/>
              </a:rPr>
              <a:t>Total absorption spectrometer (TAS) </a:t>
            </a:r>
            <a:endParaRPr lang="en-GB" dirty="0" smtClean="0"/>
          </a:p>
        </p:txBody>
      </p:sp>
      <p:pic>
        <p:nvPicPr>
          <p:cNvPr id="2052" name="Picture 4"/>
          <p:cNvPicPr>
            <a:picLocks noChangeAspect="1" noChangeArrowheads="1"/>
          </p:cNvPicPr>
          <p:nvPr/>
        </p:nvPicPr>
        <p:blipFill>
          <a:blip r:embed="rId3" cstate="print"/>
          <a:srcRect/>
          <a:stretch>
            <a:fillRect/>
          </a:stretch>
        </p:blipFill>
        <p:spPr bwMode="auto">
          <a:xfrm>
            <a:off x="2699792" y="3439371"/>
            <a:ext cx="6444208" cy="3418629"/>
          </a:xfrm>
          <a:prstGeom prst="rect">
            <a:avLst/>
          </a:prstGeom>
          <a:noFill/>
          <a:ln w="9525">
            <a:noFill/>
            <a:miter lim="800000"/>
            <a:headEnd/>
            <a:tailEnd/>
          </a:ln>
        </p:spPr>
      </p:pic>
      <p:sp>
        <p:nvSpPr>
          <p:cNvPr id="8" name="TextBox 7"/>
          <p:cNvSpPr txBox="1"/>
          <p:nvPr/>
        </p:nvSpPr>
        <p:spPr>
          <a:xfrm>
            <a:off x="3347864" y="3645024"/>
            <a:ext cx="3833037" cy="615553"/>
          </a:xfrm>
          <a:prstGeom prst="rect">
            <a:avLst/>
          </a:prstGeom>
          <a:noFill/>
        </p:spPr>
        <p:txBody>
          <a:bodyPr wrap="none" rtlCol="0">
            <a:spAutoFit/>
          </a:bodyPr>
          <a:lstStyle/>
          <a:p>
            <a:r>
              <a:rPr lang="en-GB" sz="2000" dirty="0" smtClean="0"/>
              <a:t>Decay heat from 239Pu </a:t>
            </a:r>
          </a:p>
          <a:p>
            <a:r>
              <a:rPr lang="en-GB" sz="1400" dirty="0" smtClean="0"/>
              <a:t>A. Algora et al., Phys. Rev. </a:t>
            </a:r>
            <a:r>
              <a:rPr lang="en-GB" sz="1400" dirty="0" err="1" smtClean="0"/>
              <a:t>Lett</a:t>
            </a:r>
            <a:r>
              <a:rPr lang="en-GB" sz="1400" dirty="0" smtClean="0"/>
              <a:t>. 105 (2010) 202501</a:t>
            </a:r>
            <a:endParaRPr lang="en-GB" sz="1400" dirty="0"/>
          </a:p>
        </p:txBody>
      </p:sp>
      <p:sp>
        <p:nvSpPr>
          <p:cNvPr id="9" name="TextBox 8"/>
          <p:cNvSpPr txBox="1"/>
          <p:nvPr/>
        </p:nvSpPr>
        <p:spPr>
          <a:xfrm>
            <a:off x="0" y="5517232"/>
            <a:ext cx="3267882" cy="646331"/>
          </a:xfrm>
          <a:prstGeom prst="rect">
            <a:avLst/>
          </a:prstGeom>
          <a:noFill/>
        </p:spPr>
        <p:txBody>
          <a:bodyPr wrap="none" rtlCol="0">
            <a:spAutoFit/>
          </a:bodyPr>
          <a:lstStyle/>
          <a:p>
            <a:pPr>
              <a:buFont typeface="Symbol" pitchFamily="18" charset="2"/>
              <a:buChar char="Þ"/>
            </a:pPr>
            <a:r>
              <a:rPr lang="en-GB" dirty="0" smtClean="0"/>
              <a:t>More heat taken away by </a:t>
            </a:r>
          </a:p>
          <a:p>
            <a:r>
              <a:rPr lang="en-GB" dirty="0" smtClean="0"/>
              <a:t>gammas than previously thought</a:t>
            </a:r>
            <a:endParaRPr lang="en-GB" dirty="0"/>
          </a:p>
        </p:txBody>
      </p:sp>
      <p:pic>
        <p:nvPicPr>
          <p:cNvPr id="12" name="Picture 2" descr="beta_delayed_neutrons"/>
          <p:cNvPicPr>
            <a:picLocks noChangeAspect="1" noChangeArrowheads="1"/>
          </p:cNvPicPr>
          <p:nvPr/>
        </p:nvPicPr>
        <p:blipFill>
          <a:blip r:embed="rId4" cstate="print"/>
          <a:srcRect/>
          <a:stretch>
            <a:fillRect/>
          </a:stretch>
        </p:blipFill>
        <p:spPr bwMode="auto">
          <a:xfrm>
            <a:off x="5692210" y="404664"/>
            <a:ext cx="6733309" cy="2847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Imagen 5"/>
          <p:cNvPicPr>
            <a:picLocks noChangeAspect="1"/>
          </p:cNvPicPr>
          <p:nvPr/>
        </p:nvPicPr>
        <p:blipFill>
          <a:blip r:embed="rId3" cstate="print">
            <a:alphaModFix/>
          </a:blip>
          <a:srcRect t="-1952" r="49652"/>
          <a:stretch>
            <a:fillRect/>
          </a:stretch>
        </p:blipFill>
        <p:spPr bwMode="auto">
          <a:xfrm>
            <a:off x="0" y="0"/>
            <a:ext cx="7832101" cy="6652990"/>
          </a:xfrm>
          <a:prstGeom prst="rect">
            <a:avLst/>
          </a:prstGeom>
          <a:noFill/>
          <a:ln w="9525">
            <a:noFill/>
            <a:miter lim="800000"/>
            <a:headEnd/>
            <a:tailEnd/>
          </a:ln>
        </p:spPr>
      </p:pic>
      <p:graphicFrame>
        <p:nvGraphicFramePr>
          <p:cNvPr id="56322" name="Object 2"/>
          <p:cNvGraphicFramePr>
            <a:graphicFrameLocks noChangeAspect="1"/>
          </p:cNvGraphicFramePr>
          <p:nvPr/>
        </p:nvGraphicFramePr>
        <p:xfrm>
          <a:off x="1619672" y="1772816"/>
          <a:ext cx="1440160" cy="1321887"/>
        </p:xfrm>
        <a:graphic>
          <a:graphicData uri="http://schemas.openxmlformats.org/presentationml/2006/ole">
            <p:oleObj spid="_x0000_s210946" name="Imagen de mapa de bits" r:id="rId4" imgW="1867161" imgH="1714739" progId="PBrush">
              <p:embed/>
            </p:oleObj>
          </a:graphicData>
        </a:graphic>
      </p:graphicFrame>
      <p:pic>
        <p:nvPicPr>
          <p:cNvPr id="56326" name="Picture 21"/>
          <p:cNvPicPr preferRelativeResize="0">
            <a:picLocks noChangeAspect="1" noChangeArrowheads="1"/>
          </p:cNvPicPr>
          <p:nvPr/>
        </p:nvPicPr>
        <p:blipFill>
          <a:blip r:embed="rId5" cstate="print">
            <a:alphaModFix amt="79000"/>
          </a:blip>
          <a:srcRect/>
          <a:stretch>
            <a:fillRect/>
          </a:stretch>
        </p:blipFill>
        <p:spPr bwMode="auto">
          <a:xfrm>
            <a:off x="4644008" y="4023528"/>
            <a:ext cx="1633303" cy="1493704"/>
          </a:xfrm>
          <a:prstGeom prst="rect">
            <a:avLst/>
          </a:prstGeom>
          <a:noFill/>
          <a:ln w="9525">
            <a:noFill/>
            <a:miter lim="800000"/>
            <a:headEnd/>
            <a:tailEnd/>
          </a:ln>
        </p:spPr>
      </p:pic>
      <p:sp>
        <p:nvSpPr>
          <p:cNvPr id="56329" name="CuadroTexto 11"/>
          <p:cNvSpPr txBox="1">
            <a:spLocks noChangeArrowheads="1"/>
          </p:cNvSpPr>
          <p:nvPr/>
        </p:nvSpPr>
        <p:spPr bwMode="auto">
          <a:xfrm>
            <a:off x="844550" y="2143125"/>
            <a:ext cx="593725" cy="341313"/>
          </a:xfrm>
          <a:prstGeom prst="rect">
            <a:avLst/>
          </a:prstGeom>
          <a:noFill/>
          <a:ln w="9525">
            <a:noFill/>
            <a:miter lim="800000"/>
            <a:headEnd/>
            <a:tailEnd/>
          </a:ln>
        </p:spPr>
        <p:txBody>
          <a:bodyPr wrap="none" lIns="64291" tIns="32146" rIns="64291" bIns="32146">
            <a:prstTxWarp prst="textNoShape">
              <a:avLst/>
            </a:prstTxWarp>
            <a:spAutoFit/>
          </a:bodyPr>
          <a:lstStyle/>
          <a:p>
            <a:r>
              <a:rPr lang="es-ES_tradnl" sz="1800"/>
              <a:t>76Sr</a:t>
            </a:r>
          </a:p>
        </p:txBody>
      </p:sp>
      <p:sp>
        <p:nvSpPr>
          <p:cNvPr id="56332" name="CuadroTexto 13"/>
          <p:cNvSpPr txBox="1">
            <a:spLocks noChangeArrowheads="1"/>
          </p:cNvSpPr>
          <p:nvPr/>
        </p:nvSpPr>
        <p:spPr bwMode="auto">
          <a:xfrm>
            <a:off x="1691680" y="1340768"/>
            <a:ext cx="825500" cy="373062"/>
          </a:xfrm>
          <a:prstGeom prst="rect">
            <a:avLst/>
          </a:prstGeom>
          <a:noFill/>
          <a:ln w="9525">
            <a:noFill/>
            <a:miter lim="800000"/>
            <a:headEnd/>
            <a:tailEnd/>
          </a:ln>
        </p:spPr>
        <p:txBody>
          <a:bodyPr wrap="none" lIns="64291" tIns="32146" rIns="64291" bIns="32146">
            <a:prstTxWarp prst="textNoShape">
              <a:avLst/>
            </a:prstTxWarp>
            <a:spAutoFit/>
          </a:bodyPr>
          <a:lstStyle/>
          <a:p>
            <a:r>
              <a:rPr lang="es-ES_tradnl" sz="2000" dirty="0" err="1"/>
              <a:t>oblate</a:t>
            </a:r>
            <a:endParaRPr lang="es-ES_tradnl" sz="2000" dirty="0"/>
          </a:p>
        </p:txBody>
      </p:sp>
      <p:sp>
        <p:nvSpPr>
          <p:cNvPr id="56337" name="CuadroTexto 20"/>
          <p:cNvSpPr txBox="1">
            <a:spLocks noChangeArrowheads="1"/>
          </p:cNvSpPr>
          <p:nvPr/>
        </p:nvSpPr>
        <p:spPr bwMode="auto">
          <a:xfrm>
            <a:off x="3923928" y="4869160"/>
            <a:ext cx="915987" cy="373063"/>
          </a:xfrm>
          <a:prstGeom prst="rect">
            <a:avLst/>
          </a:prstGeom>
          <a:noFill/>
          <a:ln w="9525">
            <a:noFill/>
            <a:miter lim="800000"/>
            <a:headEnd/>
            <a:tailEnd/>
          </a:ln>
        </p:spPr>
        <p:txBody>
          <a:bodyPr wrap="none" lIns="64291" tIns="32146" rIns="64291" bIns="32146">
            <a:prstTxWarp prst="textNoShape">
              <a:avLst/>
            </a:prstTxWarp>
            <a:spAutoFit/>
          </a:bodyPr>
          <a:lstStyle/>
          <a:p>
            <a:r>
              <a:rPr lang="es-ES_tradnl" sz="2000" dirty="0" err="1"/>
              <a:t>prolate</a:t>
            </a:r>
            <a:endParaRPr lang="es-ES_tradnl" sz="2000" dirty="0"/>
          </a:p>
        </p:txBody>
      </p:sp>
      <p:sp>
        <p:nvSpPr>
          <p:cNvPr id="20" name="CuadroTexto 3"/>
          <p:cNvSpPr txBox="1">
            <a:spLocks noChangeArrowheads="1"/>
          </p:cNvSpPr>
          <p:nvPr/>
        </p:nvSpPr>
        <p:spPr bwMode="auto">
          <a:xfrm>
            <a:off x="4895528" y="6517763"/>
            <a:ext cx="4248472" cy="680473"/>
          </a:xfrm>
          <a:prstGeom prst="rect">
            <a:avLst/>
          </a:prstGeom>
          <a:noFill/>
          <a:ln w="9525">
            <a:noFill/>
            <a:miter lim="800000"/>
            <a:headEnd/>
            <a:tailEnd/>
          </a:ln>
        </p:spPr>
        <p:txBody>
          <a:bodyPr wrap="square" lIns="64291" tIns="32146" rIns="64291" bIns="32146">
            <a:prstTxWarp prst="textNoShape">
              <a:avLst/>
            </a:prstTxWarp>
            <a:spAutoFit/>
          </a:bodyPr>
          <a:lstStyle/>
          <a:p>
            <a:pPr>
              <a:defRPr/>
            </a:pPr>
            <a:r>
              <a:rPr lang="en-US" sz="2000" b="1" dirty="0">
                <a:latin typeface="Goudy Old Style"/>
                <a:cs typeface="Goudy Old Style"/>
              </a:rPr>
              <a:t>E. </a:t>
            </a:r>
            <a:r>
              <a:rPr lang="en-US" sz="2000" b="1" dirty="0" err="1">
                <a:latin typeface="Goudy Old Style"/>
                <a:cs typeface="Goudy Old Style"/>
              </a:rPr>
              <a:t>Nácher</a:t>
            </a:r>
            <a:r>
              <a:rPr lang="en-US" sz="2000" b="1" dirty="0">
                <a:latin typeface="Goudy Old Style"/>
                <a:cs typeface="Goudy Old Style"/>
              </a:rPr>
              <a:t> </a:t>
            </a:r>
            <a:r>
              <a:rPr lang="en-US" sz="2000" b="1" i="1" dirty="0">
                <a:latin typeface="Goudy Old Style"/>
                <a:cs typeface="Goudy Old Style"/>
              </a:rPr>
              <a:t>et al. PRL 92 (2004) </a:t>
            </a:r>
            <a:r>
              <a:rPr lang="en-US" sz="2000" b="1" i="1" dirty="0" smtClean="0">
                <a:latin typeface="Goudy Old Style"/>
                <a:cs typeface="Goudy Old Style"/>
              </a:rPr>
              <a:t>232501</a:t>
            </a:r>
            <a:endParaRPr lang="en-US" sz="2000" b="1" i="1" dirty="0">
              <a:latin typeface="Goudy Old Style"/>
              <a:cs typeface="Goudy Old Style"/>
            </a:endParaRPr>
          </a:p>
          <a:p>
            <a:pPr>
              <a:defRPr/>
            </a:pPr>
            <a:endParaRPr lang="es-ES_tradnl" sz="2000" b="1" dirty="0">
              <a:latin typeface="+mn-lt"/>
            </a:endParaRPr>
          </a:p>
        </p:txBody>
      </p:sp>
      <p:sp>
        <p:nvSpPr>
          <p:cNvPr id="21" name="TextBox 20"/>
          <p:cNvSpPr txBox="1"/>
          <p:nvPr/>
        </p:nvSpPr>
        <p:spPr>
          <a:xfrm>
            <a:off x="2195736" y="0"/>
            <a:ext cx="3228769" cy="523220"/>
          </a:xfrm>
          <a:prstGeom prst="rect">
            <a:avLst/>
          </a:prstGeom>
          <a:solidFill>
            <a:schemeClr val="bg1"/>
          </a:solidFill>
        </p:spPr>
        <p:txBody>
          <a:bodyPr wrap="none" rtlCol="0">
            <a:spAutoFit/>
          </a:bodyPr>
          <a:lstStyle/>
          <a:p>
            <a:r>
              <a:rPr lang="en-GB" sz="2800" dirty="0" smtClean="0">
                <a:solidFill>
                  <a:srgbClr val="FF0000"/>
                </a:solidFill>
              </a:rPr>
              <a:t>Shape of the nucleus</a:t>
            </a:r>
            <a:endParaRPr lang="en-GB" sz="2800" dirty="0">
              <a:solidFill>
                <a:srgbClr val="FF0000"/>
              </a:solidFill>
            </a:endParaRPr>
          </a:p>
        </p:txBody>
      </p:sp>
      <p:sp>
        <p:nvSpPr>
          <p:cNvPr id="22" name="TextBox 21"/>
          <p:cNvSpPr txBox="1"/>
          <p:nvPr/>
        </p:nvSpPr>
        <p:spPr>
          <a:xfrm>
            <a:off x="3563888" y="1268760"/>
            <a:ext cx="718466" cy="523220"/>
          </a:xfrm>
          <a:prstGeom prst="rect">
            <a:avLst/>
          </a:prstGeom>
          <a:noFill/>
        </p:spPr>
        <p:txBody>
          <a:bodyPr wrap="none" rtlCol="0">
            <a:spAutoFit/>
          </a:bodyPr>
          <a:lstStyle/>
          <a:p>
            <a:r>
              <a:rPr lang="en-GB" sz="2800" baseline="30000" dirty="0" smtClean="0"/>
              <a:t>76</a:t>
            </a:r>
            <a:r>
              <a:rPr lang="en-GB" sz="2800" dirty="0" smtClean="0"/>
              <a:t>Sr</a:t>
            </a:r>
            <a:endParaRPr lang="en-GB"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4"/>
          <p:cNvPicPr>
            <a:picLocks noChangeAspect="1" noChangeArrowheads="1"/>
          </p:cNvPicPr>
          <p:nvPr/>
        </p:nvPicPr>
        <p:blipFill>
          <a:blip r:embed="rId3" cstate="print"/>
          <a:srcRect/>
          <a:stretch>
            <a:fillRect/>
          </a:stretch>
        </p:blipFill>
        <p:spPr bwMode="auto">
          <a:xfrm>
            <a:off x="0" y="0"/>
            <a:ext cx="4787900" cy="2574925"/>
          </a:xfrm>
          <a:prstGeom prst="rect">
            <a:avLst/>
          </a:prstGeom>
          <a:noFill/>
        </p:spPr>
      </p:pic>
      <p:pic>
        <p:nvPicPr>
          <p:cNvPr id="63491" name="Picture 3" descr="5"/>
          <p:cNvPicPr>
            <a:picLocks noChangeAspect="1" noChangeArrowheads="1"/>
          </p:cNvPicPr>
          <p:nvPr/>
        </p:nvPicPr>
        <p:blipFill>
          <a:blip r:embed="rId4" cstate="print"/>
          <a:srcRect/>
          <a:stretch>
            <a:fillRect/>
          </a:stretch>
        </p:blipFill>
        <p:spPr bwMode="auto">
          <a:xfrm>
            <a:off x="3635375" y="0"/>
            <a:ext cx="5508625" cy="2573338"/>
          </a:xfrm>
          <a:prstGeom prst="rect">
            <a:avLst/>
          </a:prstGeom>
          <a:noFill/>
        </p:spPr>
      </p:pic>
      <p:sp>
        <p:nvSpPr>
          <p:cNvPr id="63492" name="Text Box 4"/>
          <p:cNvSpPr txBox="1">
            <a:spLocks noChangeArrowheads="1"/>
          </p:cNvSpPr>
          <p:nvPr/>
        </p:nvSpPr>
        <p:spPr bwMode="auto">
          <a:xfrm>
            <a:off x="107950" y="2060575"/>
            <a:ext cx="8856663" cy="461665"/>
          </a:xfrm>
          <a:prstGeom prst="rect">
            <a:avLst/>
          </a:prstGeom>
          <a:noFill/>
          <a:ln w="9525">
            <a:noFill/>
            <a:miter lim="800000"/>
            <a:headEnd/>
            <a:tailEnd/>
          </a:ln>
          <a:effectLst/>
        </p:spPr>
        <p:txBody>
          <a:bodyPr>
            <a:spAutoFit/>
          </a:bodyPr>
          <a:lstStyle/>
          <a:p>
            <a:pPr eaLnBrk="1" hangingPunct="1"/>
            <a:r>
              <a:rPr lang="en-GB" sz="2400" u="none" dirty="0">
                <a:solidFill>
                  <a:srgbClr val="FF0000"/>
                </a:solidFill>
                <a:latin typeface="Times New Roman" pitchFamily="18" charset="0"/>
              </a:rPr>
              <a:t>molecule          atom                 nucleus                nucleon             quark</a:t>
            </a:r>
            <a:endParaRPr lang="en-GB" sz="2800" u="none" dirty="0">
              <a:solidFill>
                <a:srgbClr val="FF0000"/>
              </a:solidFill>
              <a:latin typeface="Times New Roman" pitchFamily="18" charset="0"/>
            </a:endParaRPr>
          </a:p>
        </p:txBody>
      </p:sp>
      <p:sp>
        <p:nvSpPr>
          <p:cNvPr id="63493" name="Rectangle 5"/>
          <p:cNvSpPr>
            <a:spLocks noChangeArrowheads="1"/>
          </p:cNvSpPr>
          <p:nvPr/>
        </p:nvSpPr>
        <p:spPr bwMode="auto">
          <a:xfrm>
            <a:off x="0" y="2492375"/>
            <a:ext cx="8893175" cy="3108543"/>
          </a:xfrm>
          <a:prstGeom prst="rect">
            <a:avLst/>
          </a:prstGeom>
          <a:noFill/>
          <a:ln w="9525">
            <a:noFill/>
            <a:miter lim="800000"/>
            <a:headEnd/>
            <a:tailEnd/>
          </a:ln>
          <a:effectLst/>
        </p:spPr>
        <p:txBody>
          <a:bodyPr>
            <a:spAutoFit/>
          </a:bodyPr>
          <a:lstStyle/>
          <a:p>
            <a:pPr eaLnBrk="1" hangingPunct="1"/>
            <a:r>
              <a:rPr lang="en-GB" sz="2800" b="1" i="1" u="none" dirty="0">
                <a:solidFill>
                  <a:srgbClr val="FF3300"/>
                </a:solidFill>
                <a:latin typeface="Times New Roman" pitchFamily="18" charset="0"/>
              </a:rPr>
              <a:t>Shell structure</a:t>
            </a:r>
            <a:r>
              <a:rPr lang="en-GB" sz="2800" u="none" dirty="0">
                <a:solidFill>
                  <a:schemeClr val="tx1"/>
                </a:solidFill>
                <a:latin typeface="Times New Roman" pitchFamily="18" charset="0"/>
              </a:rPr>
              <a:t>: </a:t>
            </a:r>
          </a:p>
          <a:p>
            <a:pPr eaLnBrk="1" hangingPunct="1"/>
            <a:r>
              <a:rPr lang="en-GB" sz="2400" u="none" dirty="0">
                <a:solidFill>
                  <a:schemeClr val="hlink"/>
                </a:solidFill>
                <a:latin typeface="Times New Roman" pitchFamily="18" charset="0"/>
              </a:rPr>
              <a:t>Key feature of all </a:t>
            </a:r>
            <a:r>
              <a:rPr lang="en-GB" sz="2400" u="none" dirty="0" err="1">
                <a:solidFill>
                  <a:schemeClr val="hlink"/>
                </a:solidFill>
                <a:latin typeface="Times New Roman" pitchFamily="18" charset="0"/>
              </a:rPr>
              <a:t>mesoscopic</a:t>
            </a:r>
            <a:r>
              <a:rPr lang="en-GB" sz="2400" u="none" dirty="0">
                <a:solidFill>
                  <a:schemeClr val="hlink"/>
                </a:solidFill>
                <a:latin typeface="Times New Roman" pitchFamily="18" charset="0"/>
              </a:rPr>
              <a:t> (finite N) systems. </a:t>
            </a:r>
          </a:p>
          <a:p>
            <a:pPr eaLnBrk="1" hangingPunct="1"/>
            <a:r>
              <a:rPr lang="en-GB" sz="2400" u="none" dirty="0">
                <a:solidFill>
                  <a:schemeClr val="hlink"/>
                </a:solidFill>
                <a:latin typeface="Times New Roman" pitchFamily="18" charset="0"/>
              </a:rPr>
              <a:t>Bunching of quantum levels into groups separated by gaps.</a:t>
            </a:r>
          </a:p>
          <a:p>
            <a:pPr eaLnBrk="1" hangingPunct="1"/>
            <a:r>
              <a:rPr lang="en-GB" sz="2400" u="none" dirty="0">
                <a:solidFill>
                  <a:schemeClr val="hlink"/>
                </a:solidFill>
                <a:latin typeface="Times New Roman" pitchFamily="18" charset="0"/>
              </a:rPr>
              <a:t>Observed in: </a:t>
            </a:r>
          </a:p>
          <a:p>
            <a:pPr eaLnBrk="1" hangingPunct="1"/>
            <a:r>
              <a:rPr lang="en-GB" sz="2400" u="none" dirty="0">
                <a:solidFill>
                  <a:schemeClr val="hlink"/>
                </a:solidFill>
                <a:latin typeface="Times New Roman" pitchFamily="18" charset="0"/>
              </a:rPr>
              <a:t>atoms,</a:t>
            </a:r>
          </a:p>
          <a:p>
            <a:pPr eaLnBrk="1" hangingPunct="1"/>
            <a:r>
              <a:rPr lang="en-GB" sz="2400" u="none" dirty="0">
                <a:solidFill>
                  <a:srgbClr val="9900FF"/>
                </a:solidFill>
                <a:effectLst>
                  <a:outerShdw blurRad="38100" dist="38100" dir="2700000" algn="tl">
                    <a:srgbClr val="C0C0C0"/>
                  </a:outerShdw>
                </a:effectLst>
                <a:latin typeface="Times New Roman" pitchFamily="18" charset="0"/>
              </a:rPr>
              <a:t>nuclei (‘two liquids’),</a:t>
            </a:r>
          </a:p>
          <a:p>
            <a:pPr eaLnBrk="1" hangingPunct="1"/>
            <a:r>
              <a:rPr lang="en-GB" sz="2400" u="none" dirty="0">
                <a:solidFill>
                  <a:schemeClr val="hlink"/>
                </a:solidFill>
                <a:latin typeface="Times New Roman" pitchFamily="18" charset="0"/>
              </a:rPr>
              <a:t>metallic clusters,</a:t>
            </a:r>
          </a:p>
          <a:p>
            <a:pPr eaLnBrk="1" hangingPunct="1"/>
            <a:r>
              <a:rPr lang="en-GB" sz="2400" u="none" dirty="0">
                <a:solidFill>
                  <a:schemeClr val="hlink"/>
                </a:solidFill>
                <a:latin typeface="Times New Roman" pitchFamily="18" charset="0"/>
              </a:rPr>
              <a:t>quantum dots.</a:t>
            </a:r>
          </a:p>
        </p:txBody>
      </p:sp>
      <p:pic>
        <p:nvPicPr>
          <p:cNvPr id="63494" name="Picture 6" descr="May24#02"/>
          <p:cNvPicPr>
            <a:picLocks noChangeAspect="1" noChangeArrowheads="1"/>
          </p:cNvPicPr>
          <p:nvPr/>
        </p:nvPicPr>
        <p:blipFill>
          <a:blip r:embed="rId5" cstate="print"/>
          <a:srcRect/>
          <a:stretch>
            <a:fillRect/>
          </a:stretch>
        </p:blipFill>
        <p:spPr bwMode="auto">
          <a:xfrm>
            <a:off x="2771775" y="3703017"/>
            <a:ext cx="6372225" cy="3254375"/>
          </a:xfrm>
          <a:prstGeom prst="rect">
            <a:avLst/>
          </a:prstGeom>
          <a:noFill/>
        </p:spPr>
      </p:pic>
      <p:sp>
        <p:nvSpPr>
          <p:cNvPr id="63495" name="Rectangle 7"/>
          <p:cNvSpPr>
            <a:spLocks noChangeArrowheads="1"/>
          </p:cNvSpPr>
          <p:nvPr/>
        </p:nvSpPr>
        <p:spPr bwMode="auto">
          <a:xfrm>
            <a:off x="0" y="5516563"/>
            <a:ext cx="4572000" cy="1200329"/>
          </a:xfrm>
          <a:prstGeom prst="rect">
            <a:avLst/>
          </a:prstGeom>
          <a:noFill/>
          <a:ln w="9525">
            <a:noFill/>
            <a:miter lim="800000"/>
            <a:headEnd/>
            <a:tailEnd/>
          </a:ln>
          <a:effectLst/>
        </p:spPr>
        <p:txBody>
          <a:bodyPr>
            <a:spAutoFit/>
          </a:bodyPr>
          <a:lstStyle/>
          <a:p>
            <a:pPr eaLnBrk="1" hangingPunct="1"/>
            <a:r>
              <a:rPr lang="en-GB" sz="2400" b="1" i="1" u="none" dirty="0">
                <a:solidFill>
                  <a:srgbClr val="FF0000"/>
                </a:solidFill>
                <a:latin typeface="Times New Roman" pitchFamily="18" charset="0"/>
              </a:rPr>
              <a:t>Pairing, </a:t>
            </a:r>
          </a:p>
          <a:p>
            <a:pPr eaLnBrk="1" hangingPunct="1"/>
            <a:r>
              <a:rPr lang="en-GB" sz="2400" b="1" i="1" u="none" dirty="0">
                <a:solidFill>
                  <a:srgbClr val="FF0000"/>
                </a:solidFill>
                <a:latin typeface="Times New Roman" pitchFamily="18" charset="0"/>
              </a:rPr>
              <a:t>collective modes </a:t>
            </a:r>
          </a:p>
          <a:p>
            <a:pPr eaLnBrk="1" hangingPunct="1"/>
            <a:r>
              <a:rPr lang="en-GB" sz="2400" b="1" i="1" u="none" dirty="0">
                <a:solidFill>
                  <a:srgbClr val="FF0000"/>
                </a:solidFill>
                <a:latin typeface="Times New Roman" pitchFamily="18" charset="0"/>
              </a:rPr>
              <a:t>           of motion</a:t>
            </a:r>
            <a:r>
              <a:rPr lang="en-GB" b="1" i="1" u="none" dirty="0">
                <a:solidFill>
                  <a:srgbClr val="FF0000"/>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ase_esr"/>
          <p:cNvPicPr>
            <a:picLocks noChangeAspect="1" noChangeArrowheads="1"/>
          </p:cNvPicPr>
          <p:nvPr/>
        </p:nvPicPr>
        <p:blipFill>
          <a:blip r:embed="rId2" cstate="print"/>
          <a:srcRect/>
          <a:stretch>
            <a:fillRect/>
          </a:stretch>
        </p:blipFill>
        <p:spPr bwMode="auto">
          <a:xfrm>
            <a:off x="3173413" y="50800"/>
            <a:ext cx="5741987" cy="6754813"/>
          </a:xfrm>
          <a:prstGeom prst="rect">
            <a:avLst/>
          </a:prstGeom>
          <a:noFill/>
        </p:spPr>
      </p:pic>
      <p:pic>
        <p:nvPicPr>
          <p:cNvPr id="21507" name="Picture 3" descr="lblue_ion"/>
          <p:cNvPicPr>
            <a:picLocks noChangeAspect="1" noChangeArrowheads="1"/>
          </p:cNvPicPr>
          <p:nvPr/>
        </p:nvPicPr>
        <p:blipFill>
          <a:blip r:embed="rId3" cstate="print"/>
          <a:srcRect/>
          <a:stretch>
            <a:fillRect/>
          </a:stretch>
        </p:blipFill>
        <p:spPr bwMode="auto">
          <a:xfrm>
            <a:off x="7443788" y="2895600"/>
            <a:ext cx="176212" cy="176213"/>
          </a:xfrm>
          <a:prstGeom prst="rect">
            <a:avLst/>
          </a:prstGeom>
          <a:noFill/>
        </p:spPr>
      </p:pic>
      <p:pic>
        <p:nvPicPr>
          <p:cNvPr id="21508" name="Picture 4" descr="dblue_ion"/>
          <p:cNvPicPr>
            <a:picLocks noChangeAspect="1" noChangeArrowheads="1"/>
          </p:cNvPicPr>
          <p:nvPr/>
        </p:nvPicPr>
        <p:blipFill>
          <a:blip r:embed="rId4" cstate="print"/>
          <a:srcRect/>
          <a:stretch>
            <a:fillRect/>
          </a:stretch>
        </p:blipFill>
        <p:spPr bwMode="auto">
          <a:xfrm>
            <a:off x="7443788" y="2895600"/>
            <a:ext cx="176212" cy="176213"/>
          </a:xfrm>
          <a:prstGeom prst="rect">
            <a:avLst/>
          </a:prstGeom>
          <a:noFill/>
        </p:spPr>
      </p:pic>
      <p:pic>
        <p:nvPicPr>
          <p:cNvPr id="21509" name="Picture 5" descr="green_ion"/>
          <p:cNvPicPr>
            <a:picLocks noChangeAspect="1" noChangeArrowheads="1"/>
          </p:cNvPicPr>
          <p:nvPr/>
        </p:nvPicPr>
        <p:blipFill>
          <a:blip r:embed="rId5" cstate="print"/>
          <a:srcRect/>
          <a:stretch>
            <a:fillRect/>
          </a:stretch>
        </p:blipFill>
        <p:spPr bwMode="auto">
          <a:xfrm>
            <a:off x="7443788" y="2895600"/>
            <a:ext cx="176212" cy="176213"/>
          </a:xfrm>
          <a:prstGeom prst="rect">
            <a:avLst/>
          </a:prstGeom>
          <a:noFill/>
        </p:spPr>
      </p:pic>
      <p:pic>
        <p:nvPicPr>
          <p:cNvPr id="21510" name="Picture 6" descr="yellow_ion"/>
          <p:cNvPicPr>
            <a:picLocks noChangeAspect="1" noChangeArrowheads="1"/>
          </p:cNvPicPr>
          <p:nvPr/>
        </p:nvPicPr>
        <p:blipFill>
          <a:blip r:embed="rId6" cstate="print"/>
          <a:srcRect/>
          <a:stretch>
            <a:fillRect/>
          </a:stretch>
        </p:blipFill>
        <p:spPr bwMode="auto">
          <a:xfrm>
            <a:off x="7443788" y="2895600"/>
            <a:ext cx="176212" cy="176213"/>
          </a:xfrm>
          <a:prstGeom prst="rect">
            <a:avLst/>
          </a:prstGeom>
          <a:noFill/>
        </p:spPr>
      </p:pic>
      <p:pic>
        <p:nvPicPr>
          <p:cNvPr id="21511" name="Picture 7" descr="dblue_sp"/>
          <p:cNvPicPr>
            <a:picLocks noChangeAspect="1" noChangeArrowheads="1"/>
          </p:cNvPicPr>
          <p:nvPr/>
        </p:nvPicPr>
        <p:blipFill>
          <a:blip r:embed="rId7" cstate="print"/>
          <a:srcRect/>
          <a:stretch>
            <a:fillRect/>
          </a:stretch>
        </p:blipFill>
        <p:spPr bwMode="auto">
          <a:xfrm>
            <a:off x="0" y="3624263"/>
            <a:ext cx="3048000" cy="719137"/>
          </a:xfrm>
          <a:prstGeom prst="rect">
            <a:avLst/>
          </a:prstGeom>
          <a:noFill/>
        </p:spPr>
      </p:pic>
      <p:pic>
        <p:nvPicPr>
          <p:cNvPr id="21512" name="Picture 8" descr="lblue_sp"/>
          <p:cNvPicPr>
            <a:picLocks noChangeAspect="1" noChangeArrowheads="1"/>
          </p:cNvPicPr>
          <p:nvPr/>
        </p:nvPicPr>
        <p:blipFill>
          <a:blip r:embed="rId8" cstate="print"/>
          <a:srcRect/>
          <a:stretch>
            <a:fillRect/>
          </a:stretch>
        </p:blipFill>
        <p:spPr bwMode="auto">
          <a:xfrm>
            <a:off x="0" y="3633788"/>
            <a:ext cx="3048000" cy="709612"/>
          </a:xfrm>
          <a:prstGeom prst="rect">
            <a:avLst/>
          </a:prstGeom>
          <a:noFill/>
        </p:spPr>
      </p:pic>
      <p:pic>
        <p:nvPicPr>
          <p:cNvPr id="21513" name="Picture 9" descr="green_sp"/>
          <p:cNvPicPr>
            <a:picLocks noChangeAspect="1" noChangeArrowheads="1"/>
          </p:cNvPicPr>
          <p:nvPr/>
        </p:nvPicPr>
        <p:blipFill>
          <a:blip r:embed="rId9" cstate="print"/>
          <a:srcRect/>
          <a:stretch>
            <a:fillRect/>
          </a:stretch>
        </p:blipFill>
        <p:spPr bwMode="auto">
          <a:xfrm>
            <a:off x="0" y="3633788"/>
            <a:ext cx="3048000" cy="709612"/>
          </a:xfrm>
          <a:prstGeom prst="rect">
            <a:avLst/>
          </a:prstGeom>
          <a:noFill/>
        </p:spPr>
      </p:pic>
      <p:pic>
        <p:nvPicPr>
          <p:cNvPr id="21514" name="Picture 10" descr="injection"/>
          <p:cNvPicPr>
            <a:picLocks noChangeAspect="1" noChangeArrowheads="1"/>
          </p:cNvPicPr>
          <p:nvPr/>
        </p:nvPicPr>
        <p:blipFill>
          <a:blip r:embed="rId10" cstate="print"/>
          <a:srcRect/>
          <a:stretch>
            <a:fillRect/>
          </a:stretch>
        </p:blipFill>
        <p:spPr bwMode="auto">
          <a:xfrm>
            <a:off x="7527925" y="533400"/>
            <a:ext cx="854075" cy="2273300"/>
          </a:xfrm>
          <a:prstGeom prst="rect">
            <a:avLst/>
          </a:prstGeom>
          <a:noFill/>
        </p:spPr>
      </p:pic>
      <p:pic>
        <p:nvPicPr>
          <p:cNvPr id="21515" name="Picture 11" descr="schp"/>
          <p:cNvPicPr>
            <a:picLocks noChangeAspect="1" noChangeArrowheads="1"/>
          </p:cNvPicPr>
          <p:nvPr/>
        </p:nvPicPr>
        <p:blipFill>
          <a:blip r:embed="rId11" cstate="print"/>
          <a:srcRect/>
          <a:stretch>
            <a:fillRect/>
          </a:stretch>
        </p:blipFill>
        <p:spPr bwMode="auto">
          <a:xfrm>
            <a:off x="1676400" y="2667000"/>
            <a:ext cx="2419350" cy="765175"/>
          </a:xfrm>
          <a:prstGeom prst="rect">
            <a:avLst/>
          </a:prstGeom>
          <a:noFill/>
        </p:spPr>
      </p:pic>
      <p:grpSp>
        <p:nvGrpSpPr>
          <p:cNvPr id="2" name="Group 12"/>
          <p:cNvGrpSpPr>
            <a:grpSpLocks/>
          </p:cNvGrpSpPr>
          <p:nvPr/>
        </p:nvGrpSpPr>
        <p:grpSpPr bwMode="auto">
          <a:xfrm>
            <a:off x="0" y="4238625"/>
            <a:ext cx="3063875" cy="333375"/>
            <a:chOff x="0" y="2670"/>
            <a:chExt cx="1930" cy="210"/>
          </a:xfrm>
        </p:grpSpPr>
        <p:pic>
          <p:nvPicPr>
            <p:cNvPr id="21517" name="Picture 13" descr="t_scale"/>
            <p:cNvPicPr>
              <a:picLocks noChangeAspect="1" noChangeArrowheads="1"/>
            </p:cNvPicPr>
            <p:nvPr/>
          </p:nvPicPr>
          <p:blipFill>
            <a:blip r:embed="rId12" cstate="print"/>
            <a:srcRect/>
            <a:stretch>
              <a:fillRect/>
            </a:stretch>
          </p:blipFill>
          <p:spPr bwMode="auto">
            <a:xfrm>
              <a:off x="0" y="2670"/>
              <a:ext cx="1930" cy="66"/>
            </a:xfrm>
            <a:prstGeom prst="rect">
              <a:avLst/>
            </a:prstGeom>
            <a:noFill/>
          </p:spPr>
        </p:pic>
        <p:sp>
          <p:nvSpPr>
            <p:cNvPr id="21518" name="Text Box 14"/>
            <p:cNvSpPr txBox="1">
              <a:spLocks noChangeArrowheads="1"/>
            </p:cNvSpPr>
            <p:nvPr/>
          </p:nvSpPr>
          <p:spPr bwMode="auto">
            <a:xfrm>
              <a:off x="1479" y="2707"/>
              <a:ext cx="297" cy="173"/>
            </a:xfrm>
            <a:prstGeom prst="rect">
              <a:avLst/>
            </a:prstGeom>
            <a:noFill/>
            <a:ln w="9525">
              <a:noFill/>
              <a:miter lim="800000"/>
              <a:headEnd/>
              <a:tailEnd/>
            </a:ln>
            <a:effectLst/>
          </p:spPr>
          <p:txBody>
            <a:bodyPr wrap="none">
              <a:spAutoFit/>
            </a:bodyPr>
            <a:lstStyle/>
            <a:p>
              <a:r>
                <a:rPr lang="en-US" sz="1200">
                  <a:solidFill>
                    <a:srgbClr val="FF6600"/>
                  </a:solidFill>
                </a:rPr>
                <a:t>time</a:t>
              </a:r>
            </a:p>
          </p:txBody>
        </p:sp>
      </p:grpSp>
      <p:pic>
        <p:nvPicPr>
          <p:cNvPr id="21519" name="Picture 15" descr="yellow_sp"/>
          <p:cNvPicPr>
            <a:picLocks noChangeAspect="1" noChangeArrowheads="1"/>
          </p:cNvPicPr>
          <p:nvPr/>
        </p:nvPicPr>
        <p:blipFill>
          <a:blip r:embed="rId13" cstate="print"/>
          <a:srcRect/>
          <a:stretch>
            <a:fillRect/>
          </a:stretch>
        </p:blipFill>
        <p:spPr bwMode="auto">
          <a:xfrm>
            <a:off x="0" y="3630613"/>
            <a:ext cx="3048000" cy="709612"/>
          </a:xfrm>
          <a:prstGeom prst="rect">
            <a:avLst/>
          </a:prstGeom>
          <a:noFill/>
        </p:spPr>
      </p:pic>
      <p:sp>
        <p:nvSpPr>
          <p:cNvPr id="21520" name="Text Box 16"/>
          <p:cNvSpPr txBox="1">
            <a:spLocks noChangeArrowheads="1"/>
          </p:cNvSpPr>
          <p:nvPr/>
        </p:nvSpPr>
        <p:spPr bwMode="auto">
          <a:xfrm>
            <a:off x="0" y="2420938"/>
            <a:ext cx="1920875" cy="641350"/>
          </a:xfrm>
          <a:prstGeom prst="rect">
            <a:avLst/>
          </a:prstGeom>
          <a:noFill/>
          <a:ln w="9525" algn="ctr">
            <a:noFill/>
            <a:miter lim="800000"/>
            <a:headEnd/>
            <a:tailEnd/>
          </a:ln>
          <a:effectLst/>
        </p:spPr>
        <p:txBody>
          <a:bodyPr>
            <a:spAutoFit/>
          </a:bodyPr>
          <a:lstStyle/>
          <a:p>
            <a:pPr eaLnBrk="0" hangingPunct="0"/>
            <a:r>
              <a:rPr lang="en-US"/>
              <a:t>4 particles with different m/q</a:t>
            </a:r>
            <a:endParaRPr lang="de-DE"/>
          </a:p>
        </p:txBody>
      </p:sp>
      <p:pic>
        <p:nvPicPr>
          <p:cNvPr id="21523" name="Picture 19"/>
          <p:cNvPicPr>
            <a:picLocks noChangeAspect="1" noChangeArrowheads="1"/>
          </p:cNvPicPr>
          <p:nvPr/>
        </p:nvPicPr>
        <p:blipFill>
          <a:blip r:embed="rId14" cstate="print"/>
          <a:srcRect l="52361" t="1982" r="5121" b="56090"/>
          <a:stretch>
            <a:fillRect/>
          </a:stretch>
        </p:blipFill>
        <p:spPr bwMode="auto">
          <a:xfrm>
            <a:off x="0" y="4548188"/>
            <a:ext cx="3563938" cy="2309812"/>
          </a:xfrm>
          <a:prstGeom prst="rect">
            <a:avLst/>
          </a:prstGeom>
          <a:noFill/>
          <a:ln w="9525">
            <a:noFill/>
            <a:miter lim="800000"/>
            <a:headEnd/>
            <a:tailEnd/>
          </a:ln>
          <a:effectLst/>
        </p:spPr>
      </p:pic>
      <p:sp>
        <p:nvSpPr>
          <p:cNvPr id="21524" name="Rectangle 20"/>
          <p:cNvSpPr>
            <a:spLocks noChangeArrowheads="1"/>
          </p:cNvSpPr>
          <p:nvPr/>
        </p:nvSpPr>
        <p:spPr bwMode="auto">
          <a:xfrm>
            <a:off x="0" y="-35113"/>
            <a:ext cx="3866764" cy="892552"/>
          </a:xfrm>
          <a:prstGeom prst="rect">
            <a:avLst/>
          </a:prstGeom>
          <a:noFill/>
          <a:ln w="9525">
            <a:noFill/>
            <a:miter lim="800000"/>
            <a:headEnd/>
            <a:tailEnd/>
          </a:ln>
          <a:effectLst/>
        </p:spPr>
        <p:txBody>
          <a:bodyPr wrap="none" anchor="ctr">
            <a:spAutoFit/>
          </a:bodyPr>
          <a:lstStyle/>
          <a:p>
            <a:r>
              <a:rPr lang="en-US" sz="2800" dirty="0">
                <a:solidFill>
                  <a:srgbClr val="FF0000"/>
                </a:solidFill>
                <a:latin typeface="Times New Roman" pitchFamily="18" charset="0"/>
              </a:rPr>
              <a:t>ILIMA</a:t>
            </a:r>
            <a:r>
              <a:rPr lang="en-US" sz="2400" dirty="0">
                <a:solidFill>
                  <a:srgbClr val="FF0000"/>
                </a:solidFill>
                <a:latin typeface="Times New Roman" pitchFamily="18" charset="0"/>
              </a:rPr>
              <a:t>: Isomeric beams, </a:t>
            </a:r>
          </a:p>
          <a:p>
            <a:r>
              <a:rPr lang="en-US" sz="2400" dirty="0">
                <a:solidFill>
                  <a:srgbClr val="FF0000"/>
                </a:solidFill>
                <a:latin typeface="Times New Roman" pitchFamily="18" charset="0"/>
              </a:rPr>
              <a:t>	Lifetimes and Masses</a:t>
            </a:r>
            <a:r>
              <a:rPr lang="en-GB" sz="2400" dirty="0">
                <a:solidFill>
                  <a:srgbClr val="FF0000"/>
                </a:solidFill>
                <a:latin typeface="Times New Roman" pitchFamily="18" charset="0"/>
              </a:rPr>
              <a:t> </a:t>
            </a:r>
          </a:p>
        </p:txBody>
      </p:sp>
      <p:sp>
        <p:nvSpPr>
          <p:cNvPr id="21525" name="Text Box 21"/>
          <p:cNvSpPr txBox="1">
            <a:spLocks noChangeArrowheads="1"/>
          </p:cNvSpPr>
          <p:nvPr/>
        </p:nvSpPr>
        <p:spPr bwMode="auto">
          <a:xfrm>
            <a:off x="4592638" y="2779713"/>
            <a:ext cx="2251075" cy="1187450"/>
          </a:xfrm>
          <a:prstGeom prst="rect">
            <a:avLst/>
          </a:prstGeom>
          <a:noFill/>
          <a:ln w="9525">
            <a:noFill/>
            <a:miter lim="800000"/>
            <a:headEnd/>
            <a:tailEnd/>
          </a:ln>
          <a:effectLst/>
        </p:spPr>
        <p:txBody>
          <a:bodyPr wrap="none">
            <a:spAutoFit/>
          </a:bodyPr>
          <a:lstStyle/>
          <a:p>
            <a:pPr algn="ctr"/>
            <a:r>
              <a:rPr lang="en-GB" sz="2400">
                <a:solidFill>
                  <a:srgbClr val="FF0000"/>
                </a:solidFill>
              </a:rPr>
              <a:t>Very sensitive: </a:t>
            </a:r>
          </a:p>
          <a:p>
            <a:pPr algn="ctr"/>
            <a:r>
              <a:rPr lang="en-GB" sz="2400">
                <a:solidFill>
                  <a:srgbClr val="FF0000"/>
                </a:solidFill>
              </a:rPr>
              <a:t>1 particle </a:t>
            </a:r>
          </a:p>
          <a:p>
            <a:pPr algn="ctr"/>
            <a:r>
              <a:rPr lang="en-GB" sz="2400">
                <a:solidFill>
                  <a:srgbClr val="FF0000"/>
                </a:solidFill>
              </a:rPr>
              <a:t>is enough</a:t>
            </a:r>
          </a:p>
        </p:txBody>
      </p:sp>
      <p:sp>
        <p:nvSpPr>
          <p:cNvPr id="21526" name="Rectangle 22"/>
          <p:cNvSpPr>
            <a:spLocks noChangeArrowheads="1"/>
          </p:cNvSpPr>
          <p:nvPr/>
        </p:nvSpPr>
        <p:spPr bwMode="auto">
          <a:xfrm>
            <a:off x="4572000" y="5942013"/>
            <a:ext cx="4572000" cy="915987"/>
          </a:xfrm>
          <a:prstGeom prst="rect">
            <a:avLst/>
          </a:prstGeom>
          <a:noFill/>
          <a:ln w="9525">
            <a:noFill/>
            <a:miter lim="800000"/>
            <a:headEnd/>
            <a:tailEnd/>
          </a:ln>
          <a:effectLst/>
        </p:spPr>
        <p:txBody>
          <a:bodyPr>
            <a:spAutoFit/>
          </a:bodyPr>
          <a:lstStyle/>
          <a:p>
            <a:pPr algn="r"/>
            <a:r>
              <a:rPr lang="en-GB"/>
              <a:t>Measures:</a:t>
            </a:r>
          </a:p>
          <a:p>
            <a:pPr algn="r"/>
            <a:r>
              <a:rPr lang="en-GB"/>
              <a:t>half-lives, masses, </a:t>
            </a:r>
          </a:p>
          <a:p>
            <a:pPr algn="r"/>
            <a:r>
              <a:rPr lang="en-GB"/>
              <a:t>decay modes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514"/>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50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50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50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0"/>
                            </p:stCondLst>
                            <p:childTnLst>
                              <p:par>
                                <p:cTn id="27" presetID="4" presetClass="path" presetSubtype="0" repeatCount="5000" fill="hold" nodeType="afterEffect">
                                  <p:stCondLst>
                                    <p:cond delay="0"/>
                                  </p:stCondLst>
                                  <p:childTnLst>
                                    <p:animMotion origin="layout" path="M -0.00017 -0.00092 L 0.00087 0.27061 L -0.00017 0.27894 L -0.00191 0.28588 L -0.00712 0.30093 L -0.01441 0.3169 L -0.0217 0.32894 L -0.03281 0.34329 L -0.04496 0.35533 L -0.05746 0.36389 L -0.07413 0.3713 L -0.08906 0.37848 L -0.09739 0.38218 L -0.1092 0.39236 L -0.1283 0.4044 L -0.14531 0.41551 L -0.15642 0.42292 L -0.16892 0.43241 L -0.18038 0.43774 L -0.19253 0.44121 L -0.20538 0.44283 L -0.22448 0.43936 L -0.23941 0.43311 L -0.25677 0.42153 L -0.26996 0.4132 L -0.28212 0.4044 L -0.29739 0.39422 L -0.30851 0.38635 L -0.3158 0.38102 L -0.32448 0.37709 L -0.33524 0.37199 L -0.3467 0.36644 L -0.35816 0.36042 L -0.36684 0.35348 L -0.38212 0.33681 L -0.39496 0.31736 L -0.40573 0.29514 L -0.40989 0.28033 L -0.41094 0.26644 L -0.41024 -0.13958 L -0.40851 -0.15439 L -0.40434 -0.17384 L -0.39948 -0.18588 L -0.39149 -0.20069 L -0.38246 -0.2118 L -0.3717 -0.2206 L -0.35746 -0.22847 L -0.33489 -0.2368 L -0.32135 -0.23912 L -0.30851 -0.24421 L -0.30156 -0.24745 L -0.28559 -0.25764 L -0.25434 -0.27708 L -0.23906 -0.2868 L -0.2276 -0.29189 L -0.21788 -0.29398 L -0.18559 -0.29328 L -0.17569 -0.28981 L -0.16007 -0.28078 L -0.13819 -0.26689 L -0.12309 -0.25717 L -0.11111 -0.24884 L -0.09601 -0.24189 L -0.08403 -0.23842 L -0.06996 -0.23564 L -0.0559 -0.2287 L -0.04028 -0.22245 L -0.02795 -0.21273 L -0.01701 -0.20092 L -0.00798 -0.18356 L -0.00173 -0.16203 L 0.00139 -0.13564 L -0.00017 -0.00092 Z " pathEditMode="relative" rAng="0" ptsTypes="FFAAAAAAAAAAAAAAAAAAFAAAAAAAAAAAAAAAAAFFAAAAAAAAAAAAAAAFAAAAAAAAAAAAAAAAF">
                                      <p:cBhvr>
                                        <p:cTn id="28" dur="2000" fill="hold"/>
                                        <p:tgtEl>
                                          <p:spTgt spid="21510"/>
                                        </p:tgtEl>
                                        <p:attrNameLst>
                                          <p:attrName>ppt_x</p:attrName>
                                          <p:attrName>ppt_y</p:attrName>
                                        </p:attrNameLst>
                                      </p:cBhvr>
                                      <p:rCtr x="-205" y="75"/>
                                    </p:animMotion>
                                  </p:childTnLst>
                                </p:cTn>
                              </p:par>
                              <p:par>
                                <p:cTn id="29" presetID="4" presetClass="path" presetSubtype="0" repeatCount="5000" fill="hold" nodeType="withEffect">
                                  <p:stCondLst>
                                    <p:cond delay="0"/>
                                  </p:stCondLst>
                                  <p:childTnLst>
                                    <p:animMotion origin="layout" path="M -1.11111E-6 -0.00092 L -0.00052 0.26644 L -0.00104 0.27963 L -0.00278 0.29028 L -0.00798 0.30417 L -0.01493 0.32223 L -0.025 0.3375 L -0.03298 0.34908 L -0.03854 0.35672 L -0.05486 0.37338 L -0.07882 0.39213 L -0.11007 0.41598 L -0.15451 0.45162 L -0.17361 0.46366 L -0.18923 0.46945 L -0.19757 0.47084 L -0.2066 0.47199 L -0.21701 0.47084 L -0.22743 0.46922 L -0.2375 0.46505 L -0.25694 0.45324 L -0.29548 0.42385 L -0.32708 0.39815 L -0.3559 0.37639 L -0.37187 0.36135 L -0.38576 0.34283 L -0.39444 0.3294 L -0.40104 0.31574 L -0.40555 0.30486 L -0.41042 0.2875 L -0.4125 0.2676 L -0.41285 -0.13865 L -0.41146 -0.15301 L -0.40903 -0.16689 L -0.40555 -0.18171 L -0.40069 -0.19606 L -0.39062 -0.20856 L -0.37882 -0.22291 L -0.36007 -0.23773 L -0.34062 -0.25069 L -0.32569 -0.25764 L -0.31007 -0.26782 L -0.28958 -0.2831 L -0.26319 -0.30162 L -0.2441 -0.31365 L -0.23194 -0.31875 L -0.22257 -0.32152 L -0.21354 -0.32338 L -0.19826 -0.32291 L -0.18854 -0.32152 L -0.17812 -0.31782 L -0.16493 -0.3118 L -0.15278 -0.30347 L -0.14028 -0.29467 L -0.11354 -0.27523 L -0.09444 -0.26134 L -0.07326 -0.24976 L -0.06146 -0.24328 L -0.05 -0.23495 L -0.0375 -0.22523 L -0.02847 -0.21597 L -0.01736 -0.20162 L -0.01042 -0.18912 L -0.0059 -0.17338 L -0.00208 -0.15532 L -0.00104 -0.14189 L -1.11111E-6 -0.00092 Z " pathEditMode="relative" rAng="0" ptsTypes="FFAAAAAAAAAAAAAFAAAAAAAAAAAAAAFFAAAAAAAAAAAAAAAAFAAAAAAAAAAAAAAAAAF">
                                      <p:cBhvr>
                                        <p:cTn id="30" dur="2300" fill="hold"/>
                                        <p:tgtEl>
                                          <p:spTgt spid="21509"/>
                                        </p:tgtEl>
                                        <p:attrNameLst>
                                          <p:attrName>ppt_x</p:attrName>
                                          <p:attrName>ppt_y</p:attrName>
                                        </p:attrNameLst>
                                      </p:cBhvr>
                                      <p:rCtr x="-206" y="75"/>
                                    </p:animMotion>
                                  </p:childTnLst>
                                </p:cTn>
                              </p:par>
                              <p:par>
                                <p:cTn id="31" presetID="4" presetClass="path" presetSubtype="0" repeatCount="5000" fill="hold" nodeType="withEffect">
                                  <p:stCondLst>
                                    <p:cond delay="0"/>
                                  </p:stCondLst>
                                  <p:childTnLst>
                                    <p:animMotion origin="layout" path="M -1.11111E-6 -0.00023 L -0.00069 0.26783 L -0.00312 0.28774 L -0.00798 0.30718 L -0.01319 0.32014 L -0.0191 0.33311 L -0.025 0.34445 L -0.03368 0.35533 L -0.04618 0.37246 L -0.05972 0.38519 L -0.09201 0.4169 L -0.11319 0.43426 L -0.14653 0.46227 L -0.16701 0.47662 L -0.18264 0.48588 L -0.19826 0.49005 L -0.2125 0.49051 L -0.22917 0.48635 L -0.25243 0.47338 L -0.27847 0.45348 L -0.30798 0.42755 L -0.33194 0.40764 L -0.35764 0.38218 L -0.37951 0.35718 L -0.38958 0.34098 L -0.39792 0.3257 L -0.40555 0.30394 L -0.41042 0.28635 L -0.41285 0.26829 L -0.41285 -0.13865 L -0.41111 -0.15717 L -0.40729 -0.18032 L -0.40069 -0.19838 L -0.39236 -0.21273 L -0.375 -0.23171 L -0.36146 -0.24421 L -0.32048 -0.27338 L -0.29514 -0.29328 L -0.25625 -0.32291 L -0.24028 -0.33217 L -0.22639 -0.33819 L -0.21528 -0.34051 L -0.19896 -0.34051 L -0.18785 -0.33819 L -0.175 -0.3331 L -0.15972 -0.3243 L -0.14062 -0.31041 L -0.10104 -0.27986 L -0.07986 -0.26365 L -0.06493 -0.25301 L -0.04722 -0.23912 L -0.03403 -0.22662 L -0.01667 -0.20671 L -0.00764 -0.18588 L -0.00278 -0.16365 L -0.00104 -0.13819 L -1.11111E-6 -0.00023 Z " pathEditMode="relative" rAng="0" ptsTypes="FFAAAAAAAAAAAAAFAAAAAAAAAAAAFFAAAAAAAAAAAFAAAAAAAAAAAAAAF">
                                      <p:cBhvr>
                                        <p:cTn id="32" dur="2600" fill="hold"/>
                                        <p:tgtEl>
                                          <p:spTgt spid="21507"/>
                                        </p:tgtEl>
                                        <p:attrNameLst>
                                          <p:attrName>ppt_x</p:attrName>
                                          <p:attrName>ppt_y</p:attrName>
                                        </p:attrNameLst>
                                      </p:cBhvr>
                                      <p:rCtr x="-206" y="75"/>
                                    </p:animMotion>
                                  </p:childTnLst>
                                </p:cTn>
                              </p:par>
                              <p:par>
                                <p:cTn id="33" presetID="4" presetClass="path" presetSubtype="0" repeatCount="5000" fill="hold" nodeType="withEffect">
                                  <p:stCondLst>
                                    <p:cond delay="0"/>
                                  </p:stCondLst>
                                  <p:childTnLst>
                                    <p:animMotion origin="layout" path="M -1.11111E-6 -0.00046 L -1.11111E-6 0.26829 L -0.00208 0.28565 L -0.00486 0.29607 L -0.00868 0.3132 L -0.0184 0.33774 L -0.0309 0.36181 L -0.05 0.38912 L -0.05625 0.39792 L -0.06528 0.41088 L -0.07604 0.4257 L -0.0934 0.44213 L -0.11146 0.46042 L -0.12222 0.47084 L -0.13472 0.48426 L -0.14757 0.49514 L -0.16007 0.50348 L -0.17292 0.51227 L -0.18507 0.51783 L -0.19583 0.52061 L -0.21423 0.52061 L -0.22708 0.51829 L -0.24097 0.51274 L -0.26007 0.49885 L -0.28055 0.48264 L -0.30173 0.46019 L -0.325 0.43774 L -0.33472 0.42871 L -0.3493 0.40996 L -0.36528 0.38519 L -0.37812 0.36829 L -0.38819 0.35047 L -0.39618 0.33542 L -0.40278 0.31574 L -0.40694 0.3 L -0.41146 0.28311 L -0.4125 0.26598 L -0.4125 -0.14051 L -0.41146 -0.15995 L -0.40833 -0.17986 L -0.40278 -0.19861 L -0.39479 -0.21527 L -0.375 -0.24166 L -0.35312 -0.26597 L -0.34028 -0.27986 L -0.32951 -0.29097 L -0.30729 -0.30995 L -0.2868 -0.32847 L -0.2684 -0.34421 L -0.25243 -0.35578 L -0.23576 -0.36365 L -0.22257 -0.36782 L -0.21146 -0.36921 L -0.19792 -0.36828 L -0.18819 -0.36736 L -0.17812 -0.36412 L -0.1684 -0.35995 L -0.15694 -0.35301 L -0.14305 -0.34328 L -0.12153 -0.32384 L -0.10521 -0.30902 L -0.09583 -0.30069 L -0.08785 -0.29421 L -0.07778 -0.28495 L -0.06805 -0.27384 L -0.0559 -0.26088 L -0.04687 -0.25115 L -0.03576 -0.23865 L -0.01875 -0.21412 L -0.01111 -0.19976 L -0.00694 -0.18726 L -0.00417 -0.17291 L -0.00173 -0.15671 L -0.00035 -0.13819 L -1.11111E-6 -0.00046 Z " pathEditMode="relative" rAng="0" ptsTypes="FFAAAAAAAAAAAAAAAAAFAAAAAAAAAAAAAAAAFFAAAAAAAAAAAAAFAAAAAAAAAAAAAAAAAAAAAAF">
                                      <p:cBhvr>
                                        <p:cTn id="34" dur="2900" fill="hold"/>
                                        <p:tgtEl>
                                          <p:spTgt spid="21508"/>
                                        </p:tgtEl>
                                        <p:attrNameLst>
                                          <p:attrName>ppt_x</p:attrName>
                                          <p:attrName>ppt_y</p:attrName>
                                        </p:attrNameLst>
                                      </p:cBhvr>
                                      <p:rCtr x="-206" y="76"/>
                                    </p:animMotion>
                                  </p:childTnLst>
                                </p:cTn>
                              </p:par>
                              <p:par>
                                <p:cTn id="35" presetID="22" presetClass="entr" presetSubtype="8" fill="hold" nodeType="withEffect">
                                  <p:stCondLst>
                                    <p:cond delay="0"/>
                                  </p:stCondLst>
                                  <p:childTnLst>
                                    <p:set>
                                      <p:cBhvr>
                                        <p:cTn id="36" dur="1" fill="hold">
                                          <p:stCondLst>
                                            <p:cond delay="0"/>
                                          </p:stCondLst>
                                        </p:cTn>
                                        <p:tgtEl>
                                          <p:spTgt spid="21511"/>
                                        </p:tgtEl>
                                        <p:attrNameLst>
                                          <p:attrName>style.visibility</p:attrName>
                                        </p:attrNameLst>
                                      </p:cBhvr>
                                      <p:to>
                                        <p:strVal val="visible"/>
                                      </p:to>
                                    </p:set>
                                    <p:animEffect transition="in" filter="wipe(left)">
                                      <p:cBhvr>
                                        <p:cTn id="37" dur="15000"/>
                                        <p:tgtEl>
                                          <p:spTgt spid="21511"/>
                                        </p:tgtEl>
                                      </p:cBhvr>
                                    </p:animEffect>
                                  </p:childTnLst>
                                </p:cTn>
                              </p:par>
                              <p:par>
                                <p:cTn id="38" presetID="22" presetClass="entr" presetSubtype="8" fill="hold" nodeType="withEffect">
                                  <p:stCondLst>
                                    <p:cond delay="0"/>
                                  </p:stCondLst>
                                  <p:childTnLst>
                                    <p:set>
                                      <p:cBhvr>
                                        <p:cTn id="39" dur="1" fill="hold">
                                          <p:stCondLst>
                                            <p:cond delay="0"/>
                                          </p:stCondLst>
                                        </p:cTn>
                                        <p:tgtEl>
                                          <p:spTgt spid="21519"/>
                                        </p:tgtEl>
                                        <p:attrNameLst>
                                          <p:attrName>style.visibility</p:attrName>
                                        </p:attrNameLst>
                                      </p:cBhvr>
                                      <p:to>
                                        <p:strVal val="visible"/>
                                      </p:to>
                                    </p:set>
                                    <p:animEffect transition="in" filter="wipe(left)">
                                      <p:cBhvr>
                                        <p:cTn id="40" dur="15000"/>
                                        <p:tgtEl>
                                          <p:spTgt spid="21519"/>
                                        </p:tgtEl>
                                      </p:cBhvr>
                                    </p:animEffect>
                                  </p:childTnLst>
                                </p:cTn>
                              </p:par>
                              <p:par>
                                <p:cTn id="41" presetID="22" presetClass="entr" presetSubtype="8" fill="hold" nodeType="withEffect">
                                  <p:stCondLst>
                                    <p:cond delay="0"/>
                                  </p:stCondLst>
                                  <p:childTnLst>
                                    <p:set>
                                      <p:cBhvr>
                                        <p:cTn id="42" dur="1" fill="hold">
                                          <p:stCondLst>
                                            <p:cond delay="0"/>
                                          </p:stCondLst>
                                        </p:cTn>
                                        <p:tgtEl>
                                          <p:spTgt spid="21513"/>
                                        </p:tgtEl>
                                        <p:attrNameLst>
                                          <p:attrName>style.visibility</p:attrName>
                                        </p:attrNameLst>
                                      </p:cBhvr>
                                      <p:to>
                                        <p:strVal val="visible"/>
                                      </p:to>
                                    </p:set>
                                    <p:animEffect transition="in" filter="wipe(left)">
                                      <p:cBhvr>
                                        <p:cTn id="43" dur="15000"/>
                                        <p:tgtEl>
                                          <p:spTgt spid="21513"/>
                                        </p:tgtEl>
                                      </p:cBhvr>
                                    </p:animEffect>
                                  </p:childTnLst>
                                </p:cTn>
                              </p:par>
                              <p:par>
                                <p:cTn id="44" presetID="22" presetClass="entr" presetSubtype="8" fill="hold" nodeType="withEffect">
                                  <p:stCondLst>
                                    <p:cond delay="0"/>
                                  </p:stCondLst>
                                  <p:childTnLst>
                                    <p:set>
                                      <p:cBhvr>
                                        <p:cTn id="45" dur="1" fill="hold">
                                          <p:stCondLst>
                                            <p:cond delay="0"/>
                                          </p:stCondLst>
                                        </p:cTn>
                                        <p:tgtEl>
                                          <p:spTgt spid="21512"/>
                                        </p:tgtEl>
                                        <p:attrNameLst>
                                          <p:attrName>style.visibility</p:attrName>
                                        </p:attrNameLst>
                                      </p:cBhvr>
                                      <p:to>
                                        <p:strVal val="visible"/>
                                      </p:to>
                                    </p:set>
                                    <p:animEffect transition="in" filter="wipe(left)">
                                      <p:cBhvr>
                                        <p:cTn id="46" dur="15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 y="1"/>
            <a:ext cx="9158772" cy="68469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92727" y="0"/>
            <a:ext cx="895854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fair-center.eu/typo3temp/pics/d3ba4e631a.jpg"/>
          <p:cNvPicPr>
            <a:picLocks noChangeAspect="1" noChangeArrowheads="1"/>
          </p:cNvPicPr>
          <p:nvPr/>
        </p:nvPicPr>
        <p:blipFill>
          <a:blip r:embed="rId2" cstate="print"/>
          <a:srcRect/>
          <a:stretch>
            <a:fillRect/>
          </a:stretch>
        </p:blipFill>
        <p:spPr bwMode="auto">
          <a:xfrm>
            <a:off x="179512" y="0"/>
            <a:ext cx="8712968" cy="6534726"/>
          </a:xfrm>
          <a:prstGeom prst="rect">
            <a:avLst/>
          </a:prstGeom>
          <a:noFill/>
        </p:spPr>
      </p:pic>
      <p:sp>
        <p:nvSpPr>
          <p:cNvPr id="5" name="TextBox 4"/>
          <p:cNvSpPr txBox="1"/>
          <p:nvPr/>
        </p:nvSpPr>
        <p:spPr>
          <a:xfrm>
            <a:off x="179512" y="6488668"/>
            <a:ext cx="8174033" cy="369332"/>
          </a:xfrm>
          <a:prstGeom prst="rect">
            <a:avLst/>
          </a:prstGeom>
          <a:noFill/>
        </p:spPr>
        <p:txBody>
          <a:bodyPr wrap="none" rtlCol="0">
            <a:spAutoFit/>
          </a:bodyPr>
          <a:lstStyle/>
          <a:p>
            <a:r>
              <a:rPr lang="en-GB" dirty="0" smtClean="0"/>
              <a:t>All drilling rigs are on site. On the photo is the biggest one available in Europe.</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774" y="908720"/>
            <a:ext cx="9140453"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cstate="print"/>
          <a:srcRect/>
          <a:stretch>
            <a:fillRect/>
          </a:stretch>
        </p:blipFill>
        <p:spPr bwMode="auto">
          <a:xfrm>
            <a:off x="-34362" y="0"/>
            <a:ext cx="9212724"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arth"/>
          <p:cNvPicPr>
            <a:picLocks noChangeAspect="1" noChangeArrowheads="1"/>
          </p:cNvPicPr>
          <p:nvPr/>
        </p:nvPicPr>
        <p:blipFill>
          <a:blip r:embed="rId2" cstate="print"/>
          <a:srcRect/>
          <a:stretch>
            <a:fillRect/>
          </a:stretch>
        </p:blipFill>
        <p:spPr bwMode="auto">
          <a:xfrm>
            <a:off x="0" y="0"/>
            <a:ext cx="9144000" cy="7162800"/>
          </a:xfrm>
          <a:prstGeom prst="rect">
            <a:avLst/>
          </a:prstGeom>
          <a:noFill/>
        </p:spPr>
      </p:pic>
      <p:sp>
        <p:nvSpPr>
          <p:cNvPr id="81923" name="Text Box 3"/>
          <p:cNvSpPr txBox="1">
            <a:spLocks noChangeArrowheads="1"/>
          </p:cNvSpPr>
          <p:nvPr/>
        </p:nvSpPr>
        <p:spPr bwMode="auto">
          <a:xfrm>
            <a:off x="0" y="641350"/>
            <a:ext cx="9144000" cy="6275564"/>
          </a:xfrm>
          <a:prstGeom prst="rect">
            <a:avLst/>
          </a:prstGeom>
          <a:noFill/>
          <a:ln w="9525">
            <a:noFill/>
            <a:miter lim="800000"/>
            <a:headEnd/>
            <a:tailEnd/>
          </a:ln>
          <a:effectLst/>
        </p:spPr>
        <p:txBody>
          <a:bodyPr wrap="square">
            <a:spAutoFit/>
          </a:bodyPr>
          <a:lstStyle/>
          <a:p>
            <a:pPr eaLnBrk="1" hangingPunct="1"/>
            <a:r>
              <a:rPr lang="en-GB" sz="2800" u="none" dirty="0">
                <a:solidFill>
                  <a:srgbClr val="FFFF00"/>
                </a:solidFill>
                <a:effectLst>
                  <a:outerShdw blurRad="38100" dist="38100" dir="2700000" algn="tl">
                    <a:srgbClr val="C0C0C0"/>
                  </a:outerShdw>
                </a:effectLst>
                <a:latin typeface="Times New Roman" pitchFamily="18" charset="0"/>
              </a:rPr>
              <a:t>Renaissance of nuclear physics</a:t>
            </a:r>
          </a:p>
          <a:p>
            <a:pPr eaLnBrk="1" hangingPunct="1"/>
            <a:endParaRPr lang="en-GB" sz="2800" u="none" dirty="0">
              <a:solidFill>
                <a:srgbClr val="FFFF00"/>
              </a:solidFill>
              <a:effectLst>
                <a:outerShdw blurRad="38100" dist="38100" dir="2700000" algn="tl">
                  <a:srgbClr val="C0C0C0"/>
                </a:outerShdw>
              </a:effectLst>
              <a:latin typeface="Times New Roman" pitchFamily="18" charset="0"/>
            </a:endParaRPr>
          </a:p>
          <a:p>
            <a:pPr eaLnBrk="1" hangingPunct="1">
              <a:lnSpc>
                <a:spcPct val="95000"/>
              </a:lnSpc>
            </a:pPr>
            <a:r>
              <a:rPr lang="en-GB" sz="2800" u="none" dirty="0">
                <a:solidFill>
                  <a:srgbClr val="FFFF00"/>
                </a:solidFill>
                <a:effectLst>
                  <a:outerShdw blurRad="38100" dist="38100" dir="2700000" algn="tl">
                    <a:srgbClr val="C0C0C0"/>
                  </a:outerShdw>
                </a:effectLst>
                <a:latin typeface="Times New Roman" pitchFamily="18" charset="0"/>
              </a:rPr>
              <a:t>Fundamental questions addressed:</a:t>
            </a:r>
          </a:p>
          <a:p>
            <a:pPr eaLnBrk="1" hangingPunct="1">
              <a:lnSpc>
                <a:spcPct val="95000"/>
              </a:lnSpc>
            </a:pPr>
            <a:endParaRPr lang="en-GB" sz="2800" u="none" dirty="0">
              <a:solidFill>
                <a:srgbClr val="FFFF00"/>
              </a:solidFill>
              <a:effectLst>
                <a:outerShdw blurRad="38100" dist="38100" dir="2700000" algn="tl">
                  <a:srgbClr val="C0C0C0"/>
                </a:outerShdw>
              </a:effectLst>
              <a:latin typeface="Times New Roman" pitchFamily="18" charset="0"/>
            </a:endParaRPr>
          </a:p>
          <a:p>
            <a:pPr eaLnBrk="1" hangingPunct="1">
              <a:lnSpc>
                <a:spcPct val="95000"/>
              </a:lnSpc>
            </a:pPr>
            <a:r>
              <a:rPr lang="en-GB" sz="2800" u="none" dirty="0">
                <a:solidFill>
                  <a:srgbClr val="FFFF00"/>
                </a:solidFill>
                <a:latin typeface="Times New Roman" pitchFamily="18" charset="0"/>
              </a:rPr>
              <a:t>	- </a:t>
            </a:r>
            <a:r>
              <a:rPr lang="en-GB" sz="2800" u="none" dirty="0">
                <a:solidFill>
                  <a:srgbClr val="FFFF00"/>
                </a:solidFill>
                <a:effectLst>
                  <a:outerShdw blurRad="38100" dist="38100" dir="2700000" algn="tl">
                    <a:srgbClr val="C0C0C0"/>
                  </a:outerShdw>
                </a:effectLst>
                <a:latin typeface="Times New Roman" pitchFamily="18" charset="0"/>
              </a:rPr>
              <a:t>how is an atomic nucleus constructed from its </a:t>
            </a:r>
          </a:p>
          <a:p>
            <a:pPr eaLnBrk="1" hangingPunct="1">
              <a:lnSpc>
                <a:spcPct val="95000"/>
              </a:lnSpc>
            </a:pPr>
            <a:r>
              <a:rPr lang="en-GB" sz="2800" u="none" dirty="0">
                <a:solidFill>
                  <a:srgbClr val="FFFF00"/>
                </a:solidFill>
                <a:effectLst>
                  <a:outerShdw blurRad="38100" dist="38100" dir="2700000" algn="tl">
                    <a:srgbClr val="C0C0C0"/>
                  </a:outerShdw>
                </a:effectLst>
                <a:latin typeface="Times New Roman" pitchFamily="18" charset="0"/>
              </a:rPr>
              <a:t>	individual nucleons and the interactions between them?</a:t>
            </a:r>
          </a:p>
          <a:p>
            <a:pPr eaLnBrk="1" hangingPunct="1">
              <a:lnSpc>
                <a:spcPct val="95000"/>
              </a:lnSpc>
            </a:pPr>
            <a:r>
              <a:rPr lang="en-GB" sz="2800" dirty="0"/>
              <a:t> </a:t>
            </a:r>
            <a:endParaRPr lang="en-GB" sz="2800" u="none" dirty="0">
              <a:solidFill>
                <a:srgbClr val="FFFF00"/>
              </a:solidFill>
              <a:latin typeface="Times New Roman" pitchFamily="18" charset="0"/>
            </a:endParaRPr>
          </a:p>
          <a:p>
            <a:pPr eaLnBrk="1" hangingPunct="1">
              <a:lnSpc>
                <a:spcPct val="95000"/>
              </a:lnSpc>
            </a:pPr>
            <a:r>
              <a:rPr lang="en-GB" sz="2800" u="none" dirty="0">
                <a:solidFill>
                  <a:srgbClr val="FFFF00"/>
                </a:solidFill>
                <a:latin typeface="Times New Roman" pitchFamily="18" charset="0"/>
              </a:rPr>
              <a:t>	</a:t>
            </a:r>
            <a:r>
              <a:rPr lang="en-GB" sz="2800" u="none" dirty="0">
                <a:solidFill>
                  <a:srgbClr val="FFFF00"/>
                </a:solidFill>
                <a:effectLst>
                  <a:outerShdw blurRad="38100" dist="38100" dir="2700000" algn="tl">
                    <a:srgbClr val="C0C0C0"/>
                  </a:outerShdw>
                </a:effectLst>
                <a:latin typeface="Times New Roman" pitchFamily="18" charset="0"/>
              </a:rPr>
              <a:t>- ordering of quantum states</a:t>
            </a:r>
          </a:p>
          <a:p>
            <a:pPr eaLnBrk="1" hangingPunct="1">
              <a:lnSpc>
                <a:spcPct val="95000"/>
              </a:lnSpc>
            </a:pPr>
            <a:endParaRPr lang="en-GB" sz="2800" u="none" dirty="0">
              <a:solidFill>
                <a:srgbClr val="FFFF00"/>
              </a:solidFill>
              <a:effectLst>
                <a:outerShdw blurRad="38100" dist="38100" dir="2700000" algn="tl">
                  <a:srgbClr val="C0C0C0"/>
                </a:outerShdw>
              </a:effectLst>
              <a:latin typeface="Times New Roman" pitchFamily="18" charset="0"/>
            </a:endParaRPr>
          </a:p>
          <a:p>
            <a:pPr eaLnBrk="1" hangingPunct="1">
              <a:lnSpc>
                <a:spcPct val="95000"/>
              </a:lnSpc>
            </a:pPr>
            <a:r>
              <a:rPr lang="en-GB" sz="2800" u="none" dirty="0">
                <a:solidFill>
                  <a:srgbClr val="FFFF00"/>
                </a:solidFill>
                <a:effectLst>
                  <a:outerShdw blurRad="38100" dist="38100" dir="2700000" algn="tl">
                    <a:srgbClr val="C0C0C0"/>
                  </a:outerShdw>
                </a:effectLst>
                <a:latin typeface="Times New Roman" pitchFamily="18" charset="0"/>
              </a:rPr>
              <a:t>	- new forms of collective motion</a:t>
            </a:r>
          </a:p>
          <a:p>
            <a:pPr eaLnBrk="1" hangingPunct="1">
              <a:lnSpc>
                <a:spcPct val="95000"/>
              </a:lnSpc>
            </a:pPr>
            <a:endParaRPr lang="en-GB" sz="2800" u="none" dirty="0">
              <a:solidFill>
                <a:srgbClr val="FFFF00"/>
              </a:solidFill>
              <a:effectLst>
                <a:outerShdw blurRad="38100" dist="38100" dir="2700000" algn="tl">
                  <a:srgbClr val="C0C0C0"/>
                </a:outerShdw>
              </a:effectLst>
              <a:latin typeface="Times New Roman" pitchFamily="18" charset="0"/>
            </a:endParaRPr>
          </a:p>
          <a:p>
            <a:pPr eaLnBrk="1" hangingPunct="1">
              <a:lnSpc>
                <a:spcPct val="95000"/>
              </a:lnSpc>
            </a:pPr>
            <a:r>
              <a:rPr lang="en-GB" sz="2800" u="none" dirty="0">
                <a:solidFill>
                  <a:srgbClr val="FFFF00"/>
                </a:solidFill>
                <a:effectLst>
                  <a:outerShdw blurRad="38100" dist="38100" dir="2700000" algn="tl">
                    <a:srgbClr val="C0C0C0"/>
                  </a:outerShdw>
                </a:effectLst>
                <a:latin typeface="Times New Roman" pitchFamily="18" charset="0"/>
              </a:rPr>
              <a:t>	- ‘application’: how are the elements synthesised </a:t>
            </a:r>
          </a:p>
          <a:p>
            <a:pPr eaLnBrk="1" hangingPunct="1">
              <a:lnSpc>
                <a:spcPct val="95000"/>
              </a:lnSpc>
            </a:pPr>
            <a:r>
              <a:rPr lang="en-GB" sz="2800" u="none" dirty="0">
                <a:solidFill>
                  <a:srgbClr val="FFFF00"/>
                </a:solidFill>
                <a:effectLst>
                  <a:outerShdw blurRad="38100" dist="38100" dir="2700000" algn="tl">
                    <a:srgbClr val="C0C0C0"/>
                  </a:outerShdw>
                </a:effectLst>
                <a:latin typeface="Times New Roman" pitchFamily="18" charset="0"/>
              </a:rPr>
              <a:t>			    in the Universe</a:t>
            </a:r>
          </a:p>
          <a:p>
            <a:pPr eaLnBrk="1" hangingPunct="1">
              <a:lnSpc>
                <a:spcPct val="95000"/>
              </a:lnSpc>
            </a:pPr>
            <a:endParaRPr lang="en-GB" sz="2800" u="none" dirty="0">
              <a:solidFill>
                <a:srgbClr val="FFFF00"/>
              </a:solidFill>
              <a:effectLst>
                <a:outerShdw blurRad="38100" dist="38100" dir="2700000" algn="tl">
                  <a:srgbClr val="C0C0C0"/>
                </a:outerShdw>
              </a:effectLst>
              <a:latin typeface="Times New Roman" pitchFamily="18" charset="0"/>
            </a:endParaRPr>
          </a:p>
          <a:p>
            <a:pPr eaLnBrk="1" hangingPunct="1">
              <a:lnSpc>
                <a:spcPct val="95000"/>
              </a:lnSpc>
            </a:pPr>
            <a:r>
              <a:rPr lang="en-GB" sz="2800" u="none" dirty="0" smtClean="0">
                <a:solidFill>
                  <a:srgbClr val="FFFF00"/>
                </a:solidFill>
                <a:effectLst>
                  <a:outerShdw blurRad="38100" dist="38100" dir="2700000" algn="tl">
                    <a:srgbClr val="C0C0C0"/>
                  </a:outerShdw>
                </a:effectLst>
                <a:latin typeface="Times New Roman" pitchFamily="18" charset="0"/>
              </a:rPr>
              <a:t>NUSTAR</a:t>
            </a:r>
            <a:endParaRPr lang="en-GB" sz="2800" u="none" dirty="0">
              <a:solidFill>
                <a:srgbClr val="FFFF00"/>
              </a:solidFill>
              <a:effectLst>
                <a:outerShdw blurRad="38100" dist="38100" dir="2700000" algn="tl">
                  <a:srgbClr val="C0C0C0"/>
                </a:outerShdw>
              </a:effectLst>
              <a:latin typeface="Times New Roman" pitchFamily="18" charset="0"/>
            </a:endParaRPr>
          </a:p>
        </p:txBody>
      </p:sp>
      <p:sp>
        <p:nvSpPr>
          <p:cNvPr id="81924" name="Text Box 4"/>
          <p:cNvSpPr txBox="1">
            <a:spLocks noChangeArrowheads="1"/>
          </p:cNvSpPr>
          <p:nvPr/>
        </p:nvSpPr>
        <p:spPr bwMode="auto">
          <a:xfrm>
            <a:off x="3492500" y="50800"/>
            <a:ext cx="1763713" cy="579438"/>
          </a:xfrm>
          <a:prstGeom prst="rect">
            <a:avLst/>
          </a:prstGeom>
          <a:noFill/>
          <a:ln w="9525">
            <a:noFill/>
            <a:miter lim="800000"/>
            <a:headEnd/>
            <a:tailEnd/>
          </a:ln>
          <a:effectLst/>
        </p:spPr>
        <p:txBody>
          <a:bodyPr wrap="none">
            <a:spAutoFit/>
          </a:bodyPr>
          <a:lstStyle/>
          <a:p>
            <a:pPr eaLnBrk="1" hangingPunct="1"/>
            <a:r>
              <a:rPr lang="en-GB" sz="3200" u="none">
                <a:solidFill>
                  <a:srgbClr val="FF0000"/>
                </a:solidFill>
                <a:latin typeface="Times New Roman" pitchFamily="18" charset="0"/>
              </a:rPr>
              <a:t>Summary</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a"/>
          <p:cNvPicPr>
            <a:picLocks noChangeAspect="1" noChangeArrowheads="1"/>
          </p:cNvPicPr>
          <p:nvPr/>
        </p:nvPicPr>
        <p:blipFill>
          <a:blip r:embed="rId2" cstate="print"/>
          <a:srcRect l="62872" t="6213" r="10977" b="72383"/>
          <a:stretch>
            <a:fillRect/>
          </a:stretch>
        </p:blipFill>
        <p:spPr bwMode="auto">
          <a:xfrm>
            <a:off x="3243263" y="26988"/>
            <a:ext cx="5900737" cy="6831012"/>
          </a:xfrm>
          <a:prstGeom prst="rect">
            <a:avLst/>
          </a:prstGeom>
          <a:noFill/>
        </p:spPr>
      </p:pic>
      <p:sp>
        <p:nvSpPr>
          <p:cNvPr id="97283" name="Text Box 3"/>
          <p:cNvSpPr txBox="1">
            <a:spLocks noChangeArrowheads="1"/>
          </p:cNvSpPr>
          <p:nvPr/>
        </p:nvSpPr>
        <p:spPr bwMode="auto">
          <a:xfrm>
            <a:off x="203200" y="217488"/>
            <a:ext cx="4506362" cy="3046988"/>
          </a:xfrm>
          <a:prstGeom prst="rect">
            <a:avLst/>
          </a:prstGeom>
          <a:noFill/>
          <a:ln w="12700" cap="sq">
            <a:noFill/>
            <a:miter lim="800000"/>
            <a:headEnd type="none" w="sm" len="sm"/>
            <a:tailEnd type="none" w="sm" len="sm"/>
          </a:ln>
          <a:effectLst/>
        </p:spPr>
        <p:txBody>
          <a:bodyPr wrap="none">
            <a:spAutoFit/>
          </a:bodyPr>
          <a:lstStyle/>
          <a:p>
            <a:r>
              <a:rPr lang="en-GB" sz="3200" u="none" dirty="0">
                <a:solidFill>
                  <a:srgbClr val="EA1F0A"/>
                </a:solidFill>
                <a:latin typeface="Times New Roman" pitchFamily="18" charset="0"/>
              </a:rPr>
              <a:t>New radioactive ion beam</a:t>
            </a:r>
          </a:p>
          <a:p>
            <a:r>
              <a:rPr lang="en-GB" sz="3200" dirty="0" smtClean="0">
                <a:solidFill>
                  <a:srgbClr val="EA1F0A"/>
                </a:solidFill>
                <a:latin typeface="Times New Roman" pitchFamily="18" charset="0"/>
              </a:rPr>
              <a:t>f</a:t>
            </a:r>
            <a:r>
              <a:rPr lang="en-GB" sz="3200" u="none" dirty="0" smtClean="0">
                <a:solidFill>
                  <a:srgbClr val="EA1F0A"/>
                </a:solidFill>
                <a:latin typeface="Times New Roman" pitchFamily="18" charset="0"/>
              </a:rPr>
              <a:t>acilities (NUSTAR) </a:t>
            </a:r>
            <a:endParaRPr lang="en-GB" sz="3200" u="none" dirty="0">
              <a:solidFill>
                <a:srgbClr val="EA1F0A"/>
              </a:solidFill>
              <a:latin typeface="Times New Roman" pitchFamily="18" charset="0"/>
            </a:endParaRPr>
          </a:p>
          <a:p>
            <a:endParaRPr lang="en-GB" sz="3200" u="none" dirty="0">
              <a:latin typeface="Times New Roman" pitchFamily="18" charset="0"/>
            </a:endParaRPr>
          </a:p>
          <a:p>
            <a:r>
              <a:rPr lang="en-GB" sz="3200" u="none" dirty="0">
                <a:latin typeface="Times New Roman" pitchFamily="18" charset="0"/>
              </a:rPr>
              <a:t>-known unknowns</a:t>
            </a:r>
          </a:p>
          <a:p>
            <a:r>
              <a:rPr lang="en-GB" sz="3200" u="none" dirty="0">
                <a:latin typeface="Times New Roman" pitchFamily="18" charset="0"/>
              </a:rPr>
              <a:t> </a:t>
            </a:r>
          </a:p>
          <a:p>
            <a:r>
              <a:rPr lang="en-GB" sz="3200" u="none" dirty="0">
                <a:latin typeface="Times New Roman" pitchFamily="18" charset="0"/>
              </a:rPr>
              <a:t>-surprises?</a:t>
            </a:r>
          </a:p>
        </p:txBody>
      </p:sp>
      <p:sp>
        <p:nvSpPr>
          <p:cNvPr id="97284" name="Text Box 4"/>
          <p:cNvSpPr txBox="1">
            <a:spLocks noChangeArrowheads="1"/>
          </p:cNvSpPr>
          <p:nvPr/>
        </p:nvSpPr>
        <p:spPr bwMode="auto">
          <a:xfrm>
            <a:off x="3832225" y="4664075"/>
            <a:ext cx="4767263" cy="1373188"/>
          </a:xfrm>
          <a:prstGeom prst="rect">
            <a:avLst/>
          </a:prstGeom>
          <a:solidFill>
            <a:schemeClr val="bg1"/>
          </a:solidFill>
          <a:ln w="12700" cap="sq">
            <a:noFill/>
            <a:miter lim="800000"/>
            <a:headEnd type="none" w="sm" len="sm"/>
            <a:tailEnd type="none" w="sm" len="sm"/>
          </a:ln>
          <a:effectLst/>
        </p:spPr>
        <p:txBody>
          <a:bodyPr wrap="none">
            <a:spAutoFit/>
          </a:bodyPr>
          <a:lstStyle/>
          <a:p>
            <a:r>
              <a:rPr lang="en-GB" sz="2800" u="none" dirty="0">
                <a:solidFill>
                  <a:schemeClr val="hlink"/>
                </a:solidFill>
                <a:latin typeface="Times New Roman" pitchFamily="18" charset="0"/>
              </a:rPr>
              <a:t>Leonardo </a:t>
            </a:r>
            <a:r>
              <a:rPr lang="en-GB" sz="2800" u="none" dirty="0" err="1">
                <a:solidFill>
                  <a:schemeClr val="hlink"/>
                </a:solidFill>
                <a:latin typeface="Times New Roman" pitchFamily="18" charset="0"/>
              </a:rPr>
              <a:t>Da</a:t>
            </a:r>
            <a:r>
              <a:rPr lang="en-GB" sz="2800" u="none" dirty="0">
                <a:solidFill>
                  <a:schemeClr val="hlink"/>
                </a:solidFill>
                <a:latin typeface="Times New Roman" pitchFamily="18" charset="0"/>
              </a:rPr>
              <a:t> Vinci discovers </a:t>
            </a:r>
          </a:p>
          <a:p>
            <a:r>
              <a:rPr lang="en-GB" sz="2800" u="none" dirty="0">
                <a:solidFill>
                  <a:schemeClr val="hlink"/>
                </a:solidFill>
                <a:latin typeface="Times New Roman" pitchFamily="18" charset="0"/>
              </a:rPr>
              <a:t>some unexpected consequences </a:t>
            </a:r>
          </a:p>
          <a:p>
            <a:r>
              <a:rPr lang="en-GB" sz="2800" u="none" dirty="0">
                <a:solidFill>
                  <a:schemeClr val="hlink"/>
                </a:solidFill>
                <a:latin typeface="Times New Roman" pitchFamily="18" charset="0"/>
              </a:rPr>
              <a:t>of early human powered flight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6" name="Picture 4" descr="aa"/>
          <p:cNvPicPr>
            <a:picLocks noChangeAspect="1" noChangeArrowheads="1"/>
          </p:cNvPicPr>
          <p:nvPr/>
        </p:nvPicPr>
        <p:blipFill>
          <a:blip r:embed="rId2" cstate="print"/>
          <a:srcRect l="23827" t="10715" r="28520" b="67857"/>
          <a:stretch>
            <a:fillRect/>
          </a:stretch>
        </p:blipFill>
        <p:spPr bwMode="auto">
          <a:xfrm>
            <a:off x="0" y="549275"/>
            <a:ext cx="8679912" cy="5544021"/>
          </a:xfrm>
          <a:prstGeom prst="rect">
            <a:avLst/>
          </a:prstGeom>
          <a:noFill/>
          <a:ln w="9525">
            <a:noFill/>
            <a:miter lim="800000"/>
            <a:headEnd/>
            <a:tailEnd/>
          </a:ln>
        </p:spPr>
      </p:pic>
      <p:sp>
        <p:nvSpPr>
          <p:cNvPr id="18437" name="Text Box 5"/>
          <p:cNvSpPr txBox="1">
            <a:spLocks noChangeArrowheads="1"/>
          </p:cNvSpPr>
          <p:nvPr/>
        </p:nvSpPr>
        <p:spPr bwMode="auto">
          <a:xfrm>
            <a:off x="467544" y="6237312"/>
            <a:ext cx="8185150" cy="366712"/>
          </a:xfrm>
          <a:prstGeom prst="rect">
            <a:avLst/>
          </a:prstGeom>
          <a:noFill/>
          <a:ln w="9525">
            <a:noFill/>
            <a:miter lim="800000"/>
            <a:headEnd/>
            <a:tailEnd/>
          </a:ln>
          <a:effectLst/>
        </p:spPr>
        <p:txBody>
          <a:bodyPr wrap="none">
            <a:spAutoFit/>
          </a:bodyPr>
          <a:lstStyle/>
          <a:p>
            <a:r>
              <a:rPr lang="en-GB" dirty="0"/>
              <a:t>H. Grawe, K. </a:t>
            </a:r>
            <a:r>
              <a:rPr lang="en-GB" dirty="0" err="1"/>
              <a:t>Langanke</a:t>
            </a:r>
            <a:r>
              <a:rPr lang="en-GB" dirty="0"/>
              <a:t>, G. Martinez-</a:t>
            </a:r>
            <a:r>
              <a:rPr lang="en-GB" dirty="0" err="1"/>
              <a:t>Pinedo</a:t>
            </a:r>
            <a:r>
              <a:rPr lang="en-GB" dirty="0"/>
              <a:t>, Rep. </a:t>
            </a:r>
            <a:r>
              <a:rPr lang="en-GB" dirty="0" err="1"/>
              <a:t>Prog</a:t>
            </a:r>
            <a:r>
              <a:rPr lang="en-GB" dirty="0"/>
              <a:t>. Phys. 70, 1525 (2007)</a:t>
            </a:r>
          </a:p>
        </p:txBody>
      </p:sp>
      <p:sp>
        <p:nvSpPr>
          <p:cNvPr id="18438" name="Text Box 6"/>
          <p:cNvSpPr txBox="1">
            <a:spLocks noChangeArrowheads="1"/>
          </p:cNvSpPr>
          <p:nvPr/>
        </p:nvSpPr>
        <p:spPr bwMode="auto">
          <a:xfrm>
            <a:off x="6660232" y="7101408"/>
            <a:ext cx="5902325" cy="396875"/>
          </a:xfrm>
          <a:prstGeom prst="rect">
            <a:avLst/>
          </a:prstGeom>
          <a:noFill/>
          <a:ln w="9525">
            <a:noFill/>
            <a:miter lim="800000"/>
            <a:headEnd/>
            <a:tailEnd/>
          </a:ln>
          <a:effectLst/>
        </p:spPr>
        <p:txBody>
          <a:bodyPr wrap="none">
            <a:spAutoFit/>
          </a:bodyPr>
          <a:lstStyle/>
          <a:p>
            <a:r>
              <a:rPr lang="en-GB" sz="2000" dirty="0">
                <a:latin typeface="Times New Roman" pitchFamily="18" charset="0"/>
              </a:rPr>
              <a:t>The FF </a:t>
            </a:r>
            <a:r>
              <a:rPr lang="el-GR" sz="2000" dirty="0">
                <a:latin typeface="Times New Roman" pitchFamily="18" charset="0"/>
                <a:cs typeface="Times New Roman" pitchFamily="18" charset="0"/>
              </a:rPr>
              <a:t>ν</a:t>
            </a:r>
            <a:r>
              <a:rPr lang="en-GB" sz="2000" dirty="0">
                <a:latin typeface="Times New Roman" pitchFamily="18" charset="0"/>
              </a:rPr>
              <a:t> i</a:t>
            </a:r>
            <a:r>
              <a:rPr lang="en-GB" sz="2000" baseline="-25000" dirty="0">
                <a:latin typeface="Times New Roman" pitchFamily="18" charset="0"/>
              </a:rPr>
              <a:t>13/2</a:t>
            </a:r>
            <a:r>
              <a:rPr lang="en-GB" sz="2000" dirty="0">
                <a:latin typeface="Times New Roman" pitchFamily="18" charset="0"/>
              </a:rPr>
              <a:t> -&gt;  </a:t>
            </a:r>
            <a:r>
              <a:rPr lang="el-GR" sz="2000" dirty="0">
                <a:latin typeface="Times New Roman" pitchFamily="18" charset="0"/>
                <a:cs typeface="Times New Roman" pitchFamily="18" charset="0"/>
              </a:rPr>
              <a:t>π</a:t>
            </a:r>
            <a:r>
              <a:rPr lang="en-GB" sz="2000" dirty="0">
                <a:latin typeface="Times New Roman" pitchFamily="18" charset="0"/>
              </a:rPr>
              <a:t>h</a:t>
            </a:r>
            <a:r>
              <a:rPr lang="en-GB" sz="2000" baseline="-25000" dirty="0">
                <a:latin typeface="Times New Roman" pitchFamily="18" charset="0"/>
              </a:rPr>
              <a:t>11/2</a:t>
            </a:r>
            <a:r>
              <a:rPr lang="en-GB" sz="2000" dirty="0">
                <a:latin typeface="Times New Roman" pitchFamily="18" charset="0"/>
              </a:rPr>
              <a:t> dominates; also GT </a:t>
            </a:r>
            <a:r>
              <a:rPr lang="el-GR" sz="2000" dirty="0">
                <a:latin typeface="Times New Roman" pitchFamily="18" charset="0"/>
                <a:cs typeface="Times New Roman" pitchFamily="18" charset="0"/>
              </a:rPr>
              <a:t>ν</a:t>
            </a:r>
            <a:r>
              <a:rPr lang="en-GB" sz="2000" dirty="0">
                <a:latin typeface="Times New Roman" pitchFamily="18" charset="0"/>
              </a:rPr>
              <a:t>h</a:t>
            </a:r>
            <a:r>
              <a:rPr lang="en-GB" sz="2000" baseline="-25000" dirty="0">
                <a:latin typeface="Times New Roman" pitchFamily="18" charset="0"/>
              </a:rPr>
              <a:t>9/2</a:t>
            </a:r>
            <a:r>
              <a:rPr lang="en-GB" sz="2000" dirty="0">
                <a:latin typeface="Times New Roman" pitchFamily="18" charset="0"/>
              </a:rPr>
              <a:t> -&gt;</a:t>
            </a:r>
            <a:r>
              <a:rPr lang="el-GR" sz="2000" dirty="0">
                <a:latin typeface="Times New Roman" pitchFamily="18" charset="0"/>
                <a:cs typeface="Times New Roman" pitchFamily="18" charset="0"/>
              </a:rPr>
              <a:t>π</a:t>
            </a:r>
            <a:r>
              <a:rPr lang="en-GB" sz="2000" dirty="0">
                <a:latin typeface="Times New Roman" pitchFamily="18" charset="0"/>
              </a:rPr>
              <a:t>h</a:t>
            </a:r>
            <a:r>
              <a:rPr lang="en-GB" sz="2000" baseline="-25000" dirty="0">
                <a:latin typeface="Times New Roman" pitchFamily="18" charset="0"/>
              </a:rPr>
              <a:t>11/2</a:t>
            </a:r>
          </a:p>
        </p:txBody>
      </p:sp>
      <p:sp>
        <p:nvSpPr>
          <p:cNvPr id="18439" name="Text Box 7"/>
          <p:cNvSpPr txBox="1">
            <a:spLocks noChangeArrowheads="1"/>
          </p:cNvSpPr>
          <p:nvPr/>
        </p:nvSpPr>
        <p:spPr bwMode="auto">
          <a:xfrm>
            <a:off x="1331913" y="0"/>
            <a:ext cx="6235700" cy="519113"/>
          </a:xfrm>
          <a:prstGeom prst="rect">
            <a:avLst/>
          </a:prstGeom>
          <a:noFill/>
          <a:ln w="9525">
            <a:noFill/>
            <a:miter lim="800000"/>
            <a:headEnd/>
            <a:tailEnd/>
          </a:ln>
          <a:effectLst/>
        </p:spPr>
        <p:txBody>
          <a:bodyPr wrap="none">
            <a:spAutoFit/>
          </a:bodyPr>
          <a:lstStyle/>
          <a:p>
            <a:r>
              <a:rPr lang="en-GB" sz="2800">
                <a:solidFill>
                  <a:srgbClr val="FF0000"/>
                </a:solidFill>
              </a:rPr>
              <a:t>Half-lives of neutron-rich N~126 nuclei</a:t>
            </a:r>
          </a:p>
        </p:txBody>
      </p:sp>
      <p:sp>
        <p:nvSpPr>
          <p:cNvPr id="18449" name="Rectangle 17"/>
          <p:cNvSpPr>
            <a:spLocks noChangeArrowheads="1"/>
          </p:cNvSpPr>
          <p:nvPr/>
        </p:nvSpPr>
        <p:spPr bwMode="auto">
          <a:xfrm>
            <a:off x="4644008" y="3429000"/>
            <a:ext cx="3365500" cy="396875"/>
          </a:xfrm>
          <a:prstGeom prst="rect">
            <a:avLst/>
          </a:prstGeom>
          <a:solidFill>
            <a:schemeClr val="bg1"/>
          </a:solidFill>
          <a:ln w="9525">
            <a:noFill/>
            <a:miter lim="800000"/>
            <a:headEnd/>
            <a:tailEnd/>
          </a:ln>
          <a:effectLst/>
        </p:spPr>
        <p:txBody>
          <a:bodyPr wrap="none">
            <a:spAutoFit/>
          </a:bodyPr>
          <a:lstStyle/>
          <a:p>
            <a:r>
              <a:rPr lang="en-GB" sz="2000">
                <a:solidFill>
                  <a:srgbClr val="FF0000"/>
                </a:solidFill>
              </a:rPr>
              <a:t>N=126 r-process path nuclei</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4" name="Picture 4" descr="4"/>
          <p:cNvPicPr>
            <a:picLocks noChangeAspect="1" noChangeArrowheads="1"/>
          </p:cNvPicPr>
          <p:nvPr/>
        </p:nvPicPr>
        <p:blipFill>
          <a:blip r:embed="rId2" cstate="print"/>
          <a:srcRect l="10547" t="15486" r="9727" b="54239"/>
          <a:stretch>
            <a:fillRect/>
          </a:stretch>
        </p:blipFill>
        <p:spPr bwMode="auto">
          <a:xfrm>
            <a:off x="279400" y="2055813"/>
            <a:ext cx="8936038" cy="4802187"/>
          </a:xfrm>
          <a:prstGeom prst="rect">
            <a:avLst/>
          </a:prstGeom>
          <a:noFill/>
        </p:spPr>
      </p:pic>
      <p:sp>
        <p:nvSpPr>
          <p:cNvPr id="87045" name="Text Box 5"/>
          <p:cNvSpPr txBox="1">
            <a:spLocks noChangeArrowheads="1"/>
          </p:cNvSpPr>
          <p:nvPr/>
        </p:nvSpPr>
        <p:spPr bwMode="auto">
          <a:xfrm>
            <a:off x="4610100" y="6461125"/>
            <a:ext cx="4548188"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E. Sauvan </a:t>
            </a:r>
            <a:r>
              <a:rPr lang="en-GB" sz="2000" i="1" u="none">
                <a:latin typeface="Times New Roman" pitchFamily="18" charset="0"/>
              </a:rPr>
              <a:t>et al</a:t>
            </a:r>
            <a:r>
              <a:rPr lang="en-GB" sz="2000" u="none">
                <a:latin typeface="Times New Roman" pitchFamily="18" charset="0"/>
              </a:rPr>
              <a:t>., Phys. Lett. B491 (2000) 1</a:t>
            </a:r>
          </a:p>
        </p:txBody>
      </p:sp>
      <p:sp>
        <p:nvSpPr>
          <p:cNvPr id="87046" name="Text Box 6"/>
          <p:cNvSpPr txBox="1">
            <a:spLocks noChangeArrowheads="1"/>
          </p:cNvSpPr>
          <p:nvPr/>
        </p:nvSpPr>
        <p:spPr bwMode="auto">
          <a:xfrm rot="16200000">
            <a:off x="-2016918" y="4220369"/>
            <a:ext cx="4532312" cy="457200"/>
          </a:xfrm>
          <a:prstGeom prst="rect">
            <a:avLst/>
          </a:prstGeom>
          <a:noFill/>
          <a:ln w="12700" cap="sq">
            <a:noFill/>
            <a:miter lim="800000"/>
            <a:headEnd type="none" w="sm" len="sm"/>
            <a:tailEnd type="none" w="sm" len="sm"/>
          </a:ln>
          <a:effectLst/>
        </p:spPr>
        <p:txBody>
          <a:bodyPr wrap="none">
            <a:spAutoFit/>
          </a:bodyPr>
          <a:lstStyle/>
          <a:p>
            <a:r>
              <a:rPr lang="en-GB" u="none">
                <a:solidFill>
                  <a:schemeClr val="hlink"/>
                </a:solidFill>
                <a:latin typeface="Times New Roman" pitchFamily="18" charset="0"/>
              </a:rPr>
              <a:t>One neutron removal cross sections</a:t>
            </a:r>
          </a:p>
        </p:txBody>
      </p:sp>
      <p:sp>
        <p:nvSpPr>
          <p:cNvPr id="87047" name="Text Box 7"/>
          <p:cNvSpPr txBox="1">
            <a:spLocks noChangeArrowheads="1"/>
          </p:cNvSpPr>
          <p:nvPr/>
        </p:nvSpPr>
        <p:spPr bwMode="auto">
          <a:xfrm>
            <a:off x="3340100" y="5922963"/>
            <a:ext cx="3248005" cy="461665"/>
          </a:xfrm>
          <a:prstGeom prst="rect">
            <a:avLst/>
          </a:prstGeom>
          <a:noFill/>
          <a:ln w="12700" cap="sq">
            <a:noFill/>
            <a:miter lim="800000"/>
            <a:headEnd type="none" w="sm" len="sm"/>
            <a:tailEnd type="none" w="sm" len="sm"/>
          </a:ln>
          <a:effectLst/>
        </p:spPr>
        <p:txBody>
          <a:bodyPr wrap="none">
            <a:spAutoFit/>
          </a:bodyPr>
          <a:lstStyle/>
          <a:p>
            <a:r>
              <a:rPr lang="en-GB" sz="2400" u="none" dirty="0">
                <a:solidFill>
                  <a:schemeClr val="hlink"/>
                </a:solidFill>
                <a:latin typeface="Times New Roman" pitchFamily="18" charset="0"/>
              </a:rPr>
              <a:t>Longitudinal momentum</a:t>
            </a:r>
          </a:p>
        </p:txBody>
      </p:sp>
      <p:sp>
        <p:nvSpPr>
          <p:cNvPr id="87051" name="Rectangle 11"/>
          <p:cNvSpPr>
            <a:spLocks noChangeArrowheads="1"/>
          </p:cNvSpPr>
          <p:nvPr/>
        </p:nvSpPr>
        <p:spPr bwMode="auto">
          <a:xfrm>
            <a:off x="477838" y="0"/>
            <a:ext cx="7874000" cy="579438"/>
          </a:xfrm>
          <a:prstGeom prst="rect">
            <a:avLst/>
          </a:prstGeom>
          <a:noFill/>
          <a:ln w="12700" cap="sq">
            <a:noFill/>
            <a:miter lim="800000"/>
            <a:headEnd type="none" w="sm" len="sm"/>
            <a:tailEnd type="none" w="sm" len="sm"/>
          </a:ln>
          <a:effectLst/>
        </p:spPr>
        <p:txBody>
          <a:bodyPr wrap="none">
            <a:spAutoFit/>
          </a:bodyPr>
          <a:lstStyle/>
          <a:p>
            <a:r>
              <a:rPr lang="en-GB" sz="3200" u="none">
                <a:solidFill>
                  <a:srgbClr val="EA1F0A"/>
                </a:solidFill>
                <a:latin typeface="Times New Roman" pitchFamily="18" charset="0"/>
              </a:rPr>
              <a:t>How does the ordering of quantum states alter?</a:t>
            </a:r>
          </a:p>
        </p:txBody>
      </p:sp>
      <p:grpSp>
        <p:nvGrpSpPr>
          <p:cNvPr id="2" name="Group 12"/>
          <p:cNvGrpSpPr>
            <a:grpSpLocks/>
          </p:cNvGrpSpPr>
          <p:nvPr/>
        </p:nvGrpSpPr>
        <p:grpSpPr bwMode="auto">
          <a:xfrm>
            <a:off x="0" y="579438"/>
            <a:ext cx="4232275" cy="1811337"/>
            <a:chOff x="2733" y="352"/>
            <a:chExt cx="3088" cy="1682"/>
          </a:xfrm>
        </p:grpSpPr>
        <p:pic>
          <p:nvPicPr>
            <p:cNvPr id="87053" name="Picture 13"/>
            <p:cNvPicPr>
              <a:picLocks noChangeAspect="1" noChangeArrowheads="1"/>
            </p:cNvPicPr>
            <p:nvPr/>
          </p:nvPicPr>
          <p:blipFill>
            <a:blip r:embed="rId3" cstate="print"/>
            <a:srcRect/>
            <a:stretch>
              <a:fillRect/>
            </a:stretch>
          </p:blipFill>
          <p:spPr bwMode="auto">
            <a:xfrm>
              <a:off x="2733" y="425"/>
              <a:ext cx="3018" cy="1518"/>
            </a:xfrm>
            <a:prstGeom prst="rect">
              <a:avLst/>
            </a:prstGeom>
            <a:noFill/>
            <a:ln w="9525">
              <a:noFill/>
              <a:miter lim="800000"/>
              <a:headEnd/>
              <a:tailEnd/>
            </a:ln>
            <a:effectLst/>
          </p:spPr>
        </p:pic>
        <p:sp>
          <p:nvSpPr>
            <p:cNvPr id="87054" name="Oval 14"/>
            <p:cNvSpPr>
              <a:spLocks noChangeArrowheads="1"/>
            </p:cNvSpPr>
            <p:nvPr/>
          </p:nvSpPr>
          <p:spPr bwMode="auto">
            <a:xfrm>
              <a:off x="5423" y="762"/>
              <a:ext cx="337" cy="169"/>
            </a:xfrm>
            <a:prstGeom prst="ellipse">
              <a:avLst/>
            </a:prstGeom>
            <a:solidFill>
              <a:schemeClr val="bg1"/>
            </a:solidFill>
            <a:ln w="9525">
              <a:noFill/>
              <a:round/>
              <a:headEnd/>
              <a:tailEnd/>
            </a:ln>
            <a:effectLst/>
          </p:spPr>
          <p:txBody>
            <a:bodyPr wrap="none" anchor="ctr"/>
            <a:lstStyle/>
            <a:p>
              <a:endParaRPr lang="en-GB"/>
            </a:p>
          </p:txBody>
        </p:sp>
        <p:sp>
          <p:nvSpPr>
            <p:cNvPr id="87055" name="Text Box 15"/>
            <p:cNvSpPr txBox="1">
              <a:spLocks noChangeArrowheads="1"/>
            </p:cNvSpPr>
            <p:nvPr/>
          </p:nvSpPr>
          <p:spPr bwMode="auto">
            <a:xfrm>
              <a:off x="5436" y="352"/>
              <a:ext cx="241" cy="482"/>
            </a:xfrm>
            <a:prstGeom prst="rect">
              <a:avLst/>
            </a:prstGeom>
            <a:noFill/>
            <a:ln w="9525">
              <a:noFill/>
              <a:miter lim="800000"/>
              <a:headEnd/>
              <a:tailEnd/>
            </a:ln>
            <a:effectLst/>
          </p:spPr>
          <p:txBody>
            <a:bodyPr wrap="none">
              <a:spAutoFit/>
            </a:bodyPr>
            <a:lstStyle/>
            <a:p>
              <a:pPr eaLnBrk="1" hangingPunct="1"/>
              <a:r>
                <a:rPr lang="de-DE" sz="2800" b="1" u="none">
                  <a:solidFill>
                    <a:schemeClr val="tx1"/>
                  </a:solidFill>
                  <a:latin typeface="Symbol" pitchFamily="18" charset="2"/>
                </a:rPr>
                <a:t>g</a:t>
              </a:r>
            </a:p>
          </p:txBody>
        </p:sp>
        <p:sp>
          <p:nvSpPr>
            <p:cNvPr id="87056" name="Text Box 16"/>
            <p:cNvSpPr txBox="1">
              <a:spLocks noChangeArrowheads="1"/>
            </p:cNvSpPr>
            <p:nvPr/>
          </p:nvSpPr>
          <p:spPr bwMode="auto">
            <a:xfrm>
              <a:off x="5471" y="1114"/>
              <a:ext cx="335" cy="369"/>
            </a:xfrm>
            <a:prstGeom prst="rect">
              <a:avLst/>
            </a:prstGeom>
            <a:noFill/>
            <a:ln w="9525">
              <a:noFill/>
              <a:miter lim="800000"/>
              <a:headEnd/>
              <a:tailEnd/>
            </a:ln>
            <a:effectLst/>
          </p:spPr>
          <p:txBody>
            <a:bodyPr wrap="none">
              <a:spAutoFit/>
            </a:bodyPr>
            <a:lstStyle/>
            <a:p>
              <a:pPr eaLnBrk="1" hangingPunct="1"/>
              <a:r>
                <a:rPr lang="de-DE" sz="2000" b="1" u="none">
                  <a:solidFill>
                    <a:schemeClr val="tx1"/>
                  </a:solidFill>
                </a:rPr>
                <a:t>P</a:t>
              </a:r>
              <a:r>
                <a:rPr lang="de-DE" sz="2000" b="1" u="none" baseline="-25000">
                  <a:solidFill>
                    <a:schemeClr val="tx1"/>
                  </a:solidFill>
                </a:rPr>
                <a:t>||</a:t>
              </a:r>
              <a:endParaRPr lang="de-DE" sz="2000" b="1" u="none">
                <a:solidFill>
                  <a:schemeClr val="tx1"/>
                </a:solidFill>
              </a:endParaRPr>
            </a:p>
          </p:txBody>
        </p:sp>
        <p:sp>
          <p:nvSpPr>
            <p:cNvPr id="87057" name="Text Box 17"/>
            <p:cNvSpPr txBox="1">
              <a:spLocks noChangeArrowheads="1"/>
            </p:cNvSpPr>
            <p:nvPr/>
          </p:nvSpPr>
          <p:spPr bwMode="auto">
            <a:xfrm>
              <a:off x="5151" y="1721"/>
              <a:ext cx="670" cy="313"/>
            </a:xfrm>
            <a:prstGeom prst="rect">
              <a:avLst/>
            </a:prstGeom>
            <a:noFill/>
            <a:ln w="9525">
              <a:noFill/>
              <a:miter lim="800000"/>
              <a:headEnd/>
              <a:tailEnd/>
            </a:ln>
            <a:effectLst/>
          </p:spPr>
          <p:txBody>
            <a:bodyPr wrap="none">
              <a:spAutoFit/>
            </a:bodyPr>
            <a:lstStyle/>
            <a:p>
              <a:pPr eaLnBrk="1" hangingPunct="1"/>
              <a:r>
                <a:rPr lang="de-DE" sz="1600" u="none">
                  <a:solidFill>
                    <a:schemeClr val="tx1"/>
                  </a:solidFill>
                </a:rPr>
                <a:t>A. Gade</a:t>
              </a:r>
            </a:p>
          </p:txBody>
        </p:sp>
      </p:grpSp>
      <p:sp>
        <p:nvSpPr>
          <p:cNvPr id="87058" name="Line 18"/>
          <p:cNvSpPr>
            <a:spLocks noChangeShapeType="1"/>
          </p:cNvSpPr>
          <p:nvPr/>
        </p:nvSpPr>
        <p:spPr bwMode="auto">
          <a:xfrm>
            <a:off x="7256463" y="2062163"/>
            <a:ext cx="681037" cy="0"/>
          </a:xfrm>
          <a:prstGeom prst="line">
            <a:avLst/>
          </a:prstGeom>
          <a:noFill/>
          <a:ln w="19050" cap="sq">
            <a:solidFill>
              <a:schemeClr val="bg2"/>
            </a:solidFill>
            <a:round/>
            <a:headEnd type="none" w="sm" len="sm"/>
            <a:tailEnd type="none" w="sm" len="sm"/>
          </a:ln>
          <a:effectLst/>
        </p:spPr>
        <p:txBody>
          <a:bodyPr/>
          <a:lstStyle/>
          <a:p>
            <a:endParaRPr lang="en-GB"/>
          </a:p>
        </p:txBody>
      </p:sp>
      <p:sp>
        <p:nvSpPr>
          <p:cNvPr id="87059" name="Line 19"/>
          <p:cNvSpPr>
            <a:spLocks noChangeShapeType="1"/>
          </p:cNvSpPr>
          <p:nvPr/>
        </p:nvSpPr>
        <p:spPr bwMode="auto">
          <a:xfrm>
            <a:off x="7256463" y="1630363"/>
            <a:ext cx="681037" cy="0"/>
          </a:xfrm>
          <a:prstGeom prst="line">
            <a:avLst/>
          </a:prstGeom>
          <a:noFill/>
          <a:ln w="19050" cap="sq">
            <a:solidFill>
              <a:schemeClr val="bg2"/>
            </a:solidFill>
            <a:round/>
            <a:headEnd type="none" w="sm" len="sm"/>
            <a:tailEnd type="none" w="sm" len="sm"/>
          </a:ln>
          <a:effectLst/>
        </p:spPr>
        <p:txBody>
          <a:bodyPr/>
          <a:lstStyle/>
          <a:p>
            <a:endParaRPr lang="en-GB"/>
          </a:p>
        </p:txBody>
      </p:sp>
      <p:sp>
        <p:nvSpPr>
          <p:cNvPr id="87060" name="Line 20"/>
          <p:cNvSpPr>
            <a:spLocks noChangeShapeType="1"/>
          </p:cNvSpPr>
          <p:nvPr/>
        </p:nvSpPr>
        <p:spPr bwMode="auto">
          <a:xfrm>
            <a:off x="7256463" y="1420813"/>
            <a:ext cx="681037" cy="0"/>
          </a:xfrm>
          <a:prstGeom prst="line">
            <a:avLst/>
          </a:prstGeom>
          <a:noFill/>
          <a:ln w="19050" cap="sq">
            <a:solidFill>
              <a:schemeClr val="bg2"/>
            </a:solidFill>
            <a:round/>
            <a:headEnd type="none" w="sm" len="sm"/>
            <a:tailEnd type="none" w="sm" len="sm"/>
          </a:ln>
          <a:effectLst/>
        </p:spPr>
        <p:txBody>
          <a:bodyPr/>
          <a:lstStyle/>
          <a:p>
            <a:endParaRPr lang="en-GB"/>
          </a:p>
        </p:txBody>
      </p:sp>
      <p:sp>
        <p:nvSpPr>
          <p:cNvPr id="87061" name="Text Box 21"/>
          <p:cNvSpPr txBox="1">
            <a:spLocks noChangeArrowheads="1"/>
          </p:cNvSpPr>
          <p:nvPr/>
        </p:nvSpPr>
        <p:spPr bwMode="auto">
          <a:xfrm>
            <a:off x="7359650" y="779463"/>
            <a:ext cx="390525" cy="641350"/>
          </a:xfrm>
          <a:prstGeom prst="rect">
            <a:avLst/>
          </a:prstGeom>
          <a:noFill/>
          <a:ln w="12700" cap="sq">
            <a:noFill/>
            <a:miter lim="800000"/>
            <a:headEnd type="none" w="sm" len="sm"/>
            <a:tailEnd type="none" w="sm" len="sm"/>
          </a:ln>
          <a:effectLst/>
        </p:spPr>
        <p:txBody>
          <a:bodyPr wrap="none">
            <a:spAutoFit/>
          </a:bodyPr>
          <a:lstStyle/>
          <a:p>
            <a:r>
              <a:rPr lang="el-GR" sz="3600" u="none" dirty="0">
                <a:latin typeface="Times New Roman" pitchFamily="18" charset="0"/>
              </a:rPr>
              <a:t>ν</a:t>
            </a:r>
          </a:p>
        </p:txBody>
      </p:sp>
      <p:sp>
        <p:nvSpPr>
          <p:cNvPr id="87062" name="Text Box 22"/>
          <p:cNvSpPr txBox="1">
            <a:spLocks noChangeArrowheads="1"/>
          </p:cNvSpPr>
          <p:nvPr/>
        </p:nvSpPr>
        <p:spPr bwMode="auto">
          <a:xfrm>
            <a:off x="7812360" y="836712"/>
            <a:ext cx="731290" cy="1200329"/>
          </a:xfrm>
          <a:prstGeom prst="rect">
            <a:avLst/>
          </a:prstGeom>
          <a:noFill/>
          <a:ln w="12700" cap="sq">
            <a:noFill/>
            <a:miter lim="800000"/>
            <a:headEnd type="none" w="sm" len="sm"/>
            <a:tailEnd type="none" w="sm" len="sm"/>
          </a:ln>
          <a:effectLst/>
        </p:spPr>
        <p:txBody>
          <a:bodyPr wrap="none">
            <a:spAutoFit/>
          </a:bodyPr>
          <a:lstStyle/>
          <a:p>
            <a:r>
              <a:rPr lang="en-GB" sz="2400" u="none" dirty="0">
                <a:latin typeface="Times New Roman" pitchFamily="18" charset="0"/>
              </a:rPr>
              <a:t>s1/2</a:t>
            </a:r>
          </a:p>
          <a:p>
            <a:r>
              <a:rPr lang="en-GB" sz="2400" u="none" dirty="0">
                <a:latin typeface="Times New Roman" pitchFamily="18" charset="0"/>
              </a:rPr>
              <a:t>d5/2</a:t>
            </a:r>
          </a:p>
          <a:p>
            <a:r>
              <a:rPr lang="en-GB" sz="2400" u="none" dirty="0">
                <a:latin typeface="Times New Roman" pitchFamily="18" charset="0"/>
              </a:rPr>
              <a:t>p1/2</a:t>
            </a:r>
          </a:p>
        </p:txBody>
      </p:sp>
      <p:sp>
        <p:nvSpPr>
          <p:cNvPr id="87063" name="Text Box 23"/>
          <p:cNvSpPr txBox="1">
            <a:spLocks noChangeArrowheads="1"/>
          </p:cNvSpPr>
          <p:nvPr/>
        </p:nvSpPr>
        <p:spPr bwMode="auto">
          <a:xfrm>
            <a:off x="8570913" y="1309688"/>
            <a:ext cx="387350" cy="641350"/>
          </a:xfrm>
          <a:prstGeom prst="rect">
            <a:avLst/>
          </a:prstGeom>
          <a:noFill/>
          <a:ln w="12700" cap="sq">
            <a:noFill/>
            <a:miter lim="800000"/>
            <a:headEnd type="none" w="sm" len="sm"/>
            <a:tailEnd type="none" w="sm" len="sm"/>
          </a:ln>
          <a:effectLst/>
        </p:spPr>
        <p:txBody>
          <a:bodyPr wrap="none">
            <a:spAutoFit/>
          </a:bodyPr>
          <a:lstStyle/>
          <a:p>
            <a:r>
              <a:rPr lang="en-GB" sz="3600" u="none">
                <a:solidFill>
                  <a:srgbClr val="EA1F0A"/>
                </a:solidFill>
                <a:latin typeface="Times New Roman" pitchFamily="18" charset="0"/>
              </a:rPr>
              <a:t>?</a:t>
            </a:r>
          </a:p>
        </p:txBody>
      </p:sp>
      <p:sp>
        <p:nvSpPr>
          <p:cNvPr id="87065" name="Text Box 25"/>
          <p:cNvSpPr txBox="1">
            <a:spLocks noChangeArrowheads="1"/>
          </p:cNvSpPr>
          <p:nvPr/>
        </p:nvSpPr>
        <p:spPr bwMode="auto">
          <a:xfrm>
            <a:off x="7267575" y="1611313"/>
            <a:ext cx="428322" cy="400110"/>
          </a:xfrm>
          <a:prstGeom prst="rect">
            <a:avLst/>
          </a:prstGeom>
          <a:noFill/>
          <a:ln w="12700" cap="sq">
            <a:noFill/>
            <a:miter lim="800000"/>
            <a:headEnd type="none" w="sm" len="sm"/>
            <a:tailEnd type="none" w="sm" len="sm"/>
          </a:ln>
          <a:effectLst/>
        </p:spPr>
        <p:txBody>
          <a:bodyPr wrap="none">
            <a:spAutoFit/>
          </a:bodyPr>
          <a:lstStyle/>
          <a:p>
            <a:r>
              <a:rPr lang="en-GB" u="none" dirty="0">
                <a:latin typeface="Times New Roman" pitchFamily="18" charset="0"/>
              </a:rPr>
              <a:t>  </a:t>
            </a:r>
            <a:r>
              <a:rPr lang="en-GB" sz="2000" u="none" dirty="0">
                <a:latin typeface="Times New Roman" pitchFamily="18" charset="0"/>
              </a:rPr>
              <a:t>8</a:t>
            </a:r>
            <a:endParaRPr lang="en-GB" u="none" dirty="0">
              <a:latin typeface="Times New Roman"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550863" y="449263"/>
            <a:ext cx="7115175" cy="6408737"/>
          </a:xfrm>
          <a:prstGeom prst="rect">
            <a:avLst/>
          </a:prstGeom>
          <a:noFill/>
          <a:ln w="9525">
            <a:noFill/>
            <a:miter lim="800000"/>
            <a:headEnd/>
            <a:tailEnd/>
          </a:ln>
          <a:effectLst/>
        </p:spPr>
      </p:pic>
      <p:sp>
        <p:nvSpPr>
          <p:cNvPr id="76803" name="Rectangle 3"/>
          <p:cNvSpPr>
            <a:spLocks noGrp="1" noChangeArrowheads="1"/>
          </p:cNvSpPr>
          <p:nvPr>
            <p:ph type="title"/>
          </p:nvPr>
        </p:nvSpPr>
        <p:spPr>
          <a:xfrm>
            <a:off x="550863" y="0"/>
            <a:ext cx="8302625" cy="522288"/>
          </a:xfrm>
          <a:noFill/>
          <a:ln>
            <a:noFill/>
          </a:ln>
        </p:spPr>
        <p:txBody>
          <a:bodyPr/>
          <a:lstStyle/>
          <a:p>
            <a:r>
              <a:rPr lang="en-US" sz="2800" smtClean="0">
                <a:solidFill>
                  <a:srgbClr val="EA1F0A"/>
                </a:solidFill>
                <a:latin typeface="Times New Roman" pitchFamily="18" charset="0"/>
              </a:rPr>
              <a:t>Towards a predictive (and unified) description of nuclei</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cstate="print"/>
          <a:srcRect/>
          <a:stretch>
            <a:fillRect/>
          </a:stretch>
        </p:blipFill>
        <p:spPr bwMode="auto">
          <a:xfrm>
            <a:off x="-27866" y="0"/>
            <a:ext cx="9171866" cy="6387935"/>
          </a:xfrm>
          <a:prstGeom prst="rect">
            <a:avLst/>
          </a:prstGeom>
          <a:noFill/>
          <a:ln w="9525">
            <a:noFill/>
            <a:miter lim="800000"/>
            <a:headEnd/>
            <a:tailEnd/>
          </a:ln>
        </p:spPr>
      </p:pic>
      <p:pic>
        <p:nvPicPr>
          <p:cNvPr id="209923" name="Picture 3"/>
          <p:cNvPicPr>
            <a:picLocks noChangeAspect="1" noChangeArrowheads="1"/>
          </p:cNvPicPr>
          <p:nvPr/>
        </p:nvPicPr>
        <p:blipFill>
          <a:blip r:embed="rId3" cstate="print"/>
          <a:srcRect/>
          <a:stretch>
            <a:fillRect/>
          </a:stretch>
        </p:blipFill>
        <p:spPr bwMode="auto">
          <a:xfrm>
            <a:off x="0" y="6021288"/>
            <a:ext cx="8964488" cy="802475"/>
          </a:xfrm>
          <a:prstGeom prst="rect">
            <a:avLst/>
          </a:prstGeom>
          <a:noFill/>
          <a:ln w="9525">
            <a:noFill/>
            <a:miter lim="800000"/>
            <a:headEnd/>
            <a:tailEnd/>
          </a:ln>
        </p:spPr>
      </p:pic>
      <p:sp>
        <p:nvSpPr>
          <p:cNvPr id="4" name="Text Box 7"/>
          <p:cNvSpPr txBox="1">
            <a:spLocks noChangeArrowheads="1"/>
          </p:cNvSpPr>
          <p:nvPr/>
        </p:nvSpPr>
        <p:spPr bwMode="auto">
          <a:xfrm>
            <a:off x="5903640" y="980728"/>
            <a:ext cx="3240360" cy="523220"/>
          </a:xfrm>
          <a:prstGeom prst="rect">
            <a:avLst/>
          </a:prstGeom>
          <a:noFill/>
          <a:ln w="9525">
            <a:noFill/>
            <a:miter lim="800000"/>
            <a:headEnd/>
            <a:tailEnd/>
          </a:ln>
          <a:effectLst/>
        </p:spPr>
        <p:txBody>
          <a:bodyPr wrap="square">
            <a:spAutoFit/>
          </a:bodyPr>
          <a:lstStyle/>
          <a:p>
            <a:r>
              <a:rPr lang="en-GB" sz="2800" dirty="0">
                <a:solidFill>
                  <a:schemeClr val="accent2"/>
                </a:solidFill>
              </a:rPr>
              <a:t>Capital cost: </a:t>
            </a:r>
            <a:r>
              <a:rPr lang="en-GB" sz="2800" dirty="0" smtClean="0">
                <a:solidFill>
                  <a:schemeClr val="accent2"/>
                </a:solidFill>
              </a:rPr>
              <a:t>1187M</a:t>
            </a:r>
            <a:r>
              <a:rPr lang="es-ES" sz="2800" dirty="0">
                <a:solidFill>
                  <a:schemeClr val="accent2"/>
                </a:solidFill>
              </a:rPr>
              <a:t>€</a:t>
            </a:r>
            <a:endParaRPr lang="en-GB" sz="2800" dirty="0">
              <a:solidFill>
                <a:schemeClr val="accent2"/>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8" name="Picture 8" descr="17"/>
          <p:cNvPicPr>
            <a:picLocks noChangeAspect="1" noChangeArrowheads="1"/>
          </p:cNvPicPr>
          <p:nvPr/>
        </p:nvPicPr>
        <p:blipFill>
          <a:blip r:embed="rId2" cstate="print"/>
          <a:srcRect l="7410" t="6302" r="6726" b="6029"/>
          <a:stretch>
            <a:fillRect/>
          </a:stretch>
        </p:blipFill>
        <p:spPr bwMode="auto">
          <a:xfrm>
            <a:off x="-36513" y="233363"/>
            <a:ext cx="9180513" cy="6624637"/>
          </a:xfrm>
          <a:prstGeom prst="rect">
            <a:avLst/>
          </a:prstGeom>
          <a:noFill/>
        </p:spPr>
      </p:pic>
      <p:sp>
        <p:nvSpPr>
          <p:cNvPr id="358407" name="Text Box 7"/>
          <p:cNvSpPr txBox="1">
            <a:spLocks noChangeArrowheads="1"/>
          </p:cNvSpPr>
          <p:nvPr/>
        </p:nvSpPr>
        <p:spPr bwMode="auto">
          <a:xfrm rot="16200000">
            <a:off x="5618163" y="3351213"/>
            <a:ext cx="6646862" cy="366712"/>
          </a:xfrm>
          <a:prstGeom prst="rect">
            <a:avLst/>
          </a:prstGeom>
          <a:solidFill>
            <a:schemeClr val="bg1"/>
          </a:solidFill>
          <a:ln w="9525" algn="ctr">
            <a:noFill/>
            <a:miter lim="800000"/>
            <a:headEnd/>
            <a:tailEnd/>
          </a:ln>
          <a:effectLst/>
        </p:spPr>
        <p:txBody>
          <a:bodyPr wrap="none">
            <a:spAutoFit/>
          </a:bodyPr>
          <a:lstStyle/>
          <a:p>
            <a:r>
              <a:rPr lang="en-GB" sz="1800"/>
              <a:t>T. Faestermann, K. Eppinger, C. Hinke et al, RNB8, May 2009</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9428" name="Picture 4" descr="27"/>
          <p:cNvPicPr>
            <a:picLocks noChangeAspect="1" noChangeArrowheads="1"/>
          </p:cNvPicPr>
          <p:nvPr/>
        </p:nvPicPr>
        <p:blipFill>
          <a:blip r:embed="rId2" cstate="print"/>
          <a:srcRect l="7410" t="4411" r="7068" b="4832"/>
          <a:stretch>
            <a:fillRect/>
          </a:stretch>
        </p:blipFill>
        <p:spPr bwMode="auto">
          <a:xfrm>
            <a:off x="0" y="187325"/>
            <a:ext cx="8893175" cy="6670675"/>
          </a:xfrm>
          <a:prstGeom prst="rect">
            <a:avLst/>
          </a:prstGeom>
          <a:noFill/>
        </p:spPr>
      </p:pic>
      <p:sp>
        <p:nvSpPr>
          <p:cNvPr id="359429" name="Text Box 5"/>
          <p:cNvSpPr txBox="1">
            <a:spLocks noChangeArrowheads="1"/>
          </p:cNvSpPr>
          <p:nvPr/>
        </p:nvSpPr>
        <p:spPr bwMode="auto">
          <a:xfrm rot="16200000">
            <a:off x="7459244" y="4960448"/>
            <a:ext cx="3000180" cy="369332"/>
          </a:xfrm>
          <a:prstGeom prst="rect">
            <a:avLst/>
          </a:prstGeom>
          <a:solidFill>
            <a:schemeClr val="bg1"/>
          </a:solidFill>
          <a:ln w="9525" algn="ctr">
            <a:noFill/>
            <a:miter lim="800000"/>
            <a:headEnd/>
            <a:tailEnd/>
          </a:ln>
          <a:effectLst/>
        </p:spPr>
        <p:txBody>
          <a:bodyPr wrap="none">
            <a:spAutoFit/>
          </a:bodyPr>
          <a:lstStyle/>
          <a:p>
            <a:r>
              <a:rPr lang="en-GB" sz="1800" dirty="0" smtClean="0"/>
              <a:t> </a:t>
            </a:r>
            <a:r>
              <a:rPr lang="en-GB" sz="1800" dirty="0"/>
              <a:t>C. Hinke et al, </a:t>
            </a:r>
            <a:r>
              <a:rPr lang="en-GB" sz="1800" dirty="0" smtClean="0"/>
              <a:t>Nature ~(2012)</a:t>
            </a:r>
            <a:endParaRPr lang="en-GB" sz="1800" dirty="0"/>
          </a:p>
        </p:txBody>
      </p:sp>
      <p:sp>
        <p:nvSpPr>
          <p:cNvPr id="359430" name="Text Box 6"/>
          <p:cNvSpPr txBox="1">
            <a:spLocks noChangeArrowheads="1"/>
          </p:cNvSpPr>
          <p:nvPr/>
        </p:nvSpPr>
        <p:spPr bwMode="auto">
          <a:xfrm>
            <a:off x="6156325" y="1339850"/>
            <a:ext cx="2166938" cy="457200"/>
          </a:xfrm>
          <a:prstGeom prst="rect">
            <a:avLst/>
          </a:prstGeom>
          <a:noFill/>
          <a:ln w="9525" algn="ctr">
            <a:noFill/>
            <a:miter lim="800000"/>
            <a:headEnd/>
            <a:tailEnd/>
          </a:ln>
          <a:effectLst/>
        </p:spPr>
        <p:txBody>
          <a:bodyPr wrap="none">
            <a:spAutoFit/>
          </a:bodyPr>
          <a:lstStyle/>
          <a:p>
            <a:r>
              <a:rPr lang="en-GB" sz="2400">
                <a:solidFill>
                  <a:srgbClr val="0000CC"/>
                </a:solidFill>
                <a:latin typeface="Times New Roman" pitchFamily="18" charset="0"/>
              </a:rPr>
              <a:t>T1/2=1.16(20) 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1268760"/>
            <a:ext cx="9144000" cy="4077524"/>
          </a:xfrm>
          <a:prstGeom prst="rect">
            <a:avLst/>
          </a:prstGeom>
          <a:noFill/>
          <a:ln w="9525">
            <a:noFill/>
            <a:miter lim="800000"/>
            <a:headEnd/>
            <a:tailEnd/>
          </a:ln>
        </p:spPr>
      </p:pic>
      <p:sp>
        <p:nvSpPr>
          <p:cNvPr id="5" name="TextBox 4"/>
          <p:cNvSpPr txBox="1"/>
          <p:nvPr/>
        </p:nvSpPr>
        <p:spPr>
          <a:xfrm>
            <a:off x="2771800" y="5445224"/>
            <a:ext cx="6372200" cy="369332"/>
          </a:xfrm>
          <a:prstGeom prst="rect">
            <a:avLst/>
          </a:prstGeom>
          <a:solidFill>
            <a:schemeClr val="bg1"/>
          </a:solidFill>
          <a:ln>
            <a:solidFill>
              <a:schemeClr val="bg1"/>
            </a:solidFill>
          </a:ln>
        </p:spPr>
        <p:txBody>
          <a:bodyPr wrap="square" rtlCol="0">
            <a:spAutoFit/>
          </a:bodyPr>
          <a:lstStyle/>
          <a:p>
            <a:r>
              <a:rPr lang="en-GB" dirty="0" smtClean="0"/>
              <a:t>                                                      Time</a:t>
            </a:r>
            <a:endParaRPr lang="en-GB" dirty="0"/>
          </a:p>
        </p:txBody>
      </p:sp>
      <p:sp>
        <p:nvSpPr>
          <p:cNvPr id="7" name="TextBox 6"/>
          <p:cNvSpPr txBox="1"/>
          <p:nvPr/>
        </p:nvSpPr>
        <p:spPr>
          <a:xfrm rot="16200000">
            <a:off x="858941" y="3460358"/>
            <a:ext cx="3456384" cy="369332"/>
          </a:xfrm>
          <a:prstGeom prst="rect">
            <a:avLst/>
          </a:prstGeom>
          <a:solidFill>
            <a:schemeClr val="bg1"/>
          </a:solidFill>
          <a:ln>
            <a:solidFill>
              <a:schemeClr val="bg1"/>
            </a:solidFill>
          </a:ln>
        </p:spPr>
        <p:txBody>
          <a:bodyPr wrap="square" rtlCol="0">
            <a:spAutoFit/>
          </a:bodyPr>
          <a:lstStyle/>
          <a:p>
            <a:r>
              <a:rPr lang="en-GB" dirty="0" smtClean="0"/>
              <a:t>               Amplitude</a:t>
            </a:r>
            <a:endParaRPr lang="en-GB" dirty="0"/>
          </a:p>
        </p:txBody>
      </p:sp>
      <p:sp>
        <p:nvSpPr>
          <p:cNvPr id="6" name="TextBox 5"/>
          <p:cNvSpPr txBox="1"/>
          <p:nvPr/>
        </p:nvSpPr>
        <p:spPr>
          <a:xfrm>
            <a:off x="3059832" y="0"/>
            <a:ext cx="3553602" cy="584775"/>
          </a:xfrm>
          <a:prstGeom prst="rect">
            <a:avLst/>
          </a:prstGeom>
          <a:noFill/>
        </p:spPr>
        <p:txBody>
          <a:bodyPr wrap="none" rtlCol="0">
            <a:spAutoFit/>
          </a:bodyPr>
          <a:lstStyle/>
          <a:p>
            <a:r>
              <a:rPr lang="en-GB" sz="3200" dirty="0" smtClean="0">
                <a:solidFill>
                  <a:srgbClr val="FF0000"/>
                </a:solidFill>
              </a:rPr>
              <a:t>Pulse shape analysis</a:t>
            </a:r>
            <a:endParaRPr lang="en-GB" sz="3200" dirty="0">
              <a:solidFill>
                <a:srgbClr val="FF0000"/>
              </a:solidFill>
            </a:endParaRPr>
          </a:p>
        </p:txBody>
      </p:sp>
      <p:sp>
        <p:nvSpPr>
          <p:cNvPr id="8" name="TextBox 7"/>
          <p:cNvSpPr txBox="1"/>
          <p:nvPr/>
        </p:nvSpPr>
        <p:spPr>
          <a:xfrm>
            <a:off x="1547664" y="5657671"/>
            <a:ext cx="3771674" cy="1200329"/>
          </a:xfrm>
          <a:prstGeom prst="rect">
            <a:avLst/>
          </a:prstGeom>
          <a:noFill/>
        </p:spPr>
        <p:txBody>
          <a:bodyPr wrap="none" rtlCol="0">
            <a:spAutoFit/>
          </a:bodyPr>
          <a:lstStyle/>
          <a:p>
            <a:r>
              <a:rPr lang="en-GB" sz="2400" dirty="0" smtClean="0"/>
              <a:t>Signal digitalised</a:t>
            </a:r>
          </a:p>
          <a:p>
            <a:r>
              <a:rPr lang="en-GB" sz="2400" dirty="0" smtClean="0"/>
              <a:t>Pulse shape analysis</a:t>
            </a:r>
          </a:p>
          <a:p>
            <a:r>
              <a:rPr lang="en-GB" sz="2400" dirty="0" smtClean="0"/>
              <a:t>=&gt; Spatial resolution 1-2 mm</a:t>
            </a:r>
            <a:endParaRPr lang="en-GB" sz="24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rot="5400000">
            <a:off x="1828800" y="-1352128"/>
            <a:ext cx="5486401" cy="9144001"/>
          </a:xfrm>
          <a:prstGeom prst="rect">
            <a:avLst/>
          </a:prstGeom>
          <a:noFill/>
          <a:ln w="9525">
            <a:noFill/>
            <a:miter lim="800000"/>
            <a:headEnd/>
            <a:tailEnd/>
          </a:ln>
        </p:spPr>
      </p:pic>
      <p:sp>
        <p:nvSpPr>
          <p:cNvPr id="3" name="Rectangle 2"/>
          <p:cNvSpPr/>
          <p:nvPr/>
        </p:nvSpPr>
        <p:spPr>
          <a:xfrm>
            <a:off x="3779912" y="6488668"/>
            <a:ext cx="5364088" cy="369332"/>
          </a:xfrm>
          <a:prstGeom prst="rect">
            <a:avLst/>
          </a:prstGeom>
        </p:spPr>
        <p:txBody>
          <a:bodyPr wrap="square">
            <a:spAutoFit/>
          </a:bodyPr>
          <a:lstStyle/>
          <a:p>
            <a:r>
              <a:rPr lang="en-GB" dirty="0" smtClean="0"/>
              <a:t>S. </a:t>
            </a:r>
            <a:r>
              <a:rPr lang="en-GB" dirty="0" err="1" smtClean="0"/>
              <a:t>Akkuyun</a:t>
            </a:r>
            <a:r>
              <a:rPr lang="en-GB" dirty="0" smtClean="0"/>
              <a:t> et al., </a:t>
            </a:r>
            <a:r>
              <a:rPr lang="en-GB" dirty="0" err="1" smtClean="0"/>
              <a:t>Nucl</a:t>
            </a:r>
            <a:r>
              <a:rPr lang="en-GB" dirty="0" smtClean="0"/>
              <a:t>. Instr. Meth. A668 (2012) 26</a:t>
            </a:r>
            <a:endParaRPr lang="en-GB" dirty="0"/>
          </a:p>
        </p:txBody>
      </p:sp>
      <p:sp>
        <p:nvSpPr>
          <p:cNvPr id="4" name="TextBox 3"/>
          <p:cNvSpPr txBox="1"/>
          <p:nvPr/>
        </p:nvSpPr>
        <p:spPr>
          <a:xfrm>
            <a:off x="2123728" y="0"/>
            <a:ext cx="4292970" cy="584775"/>
          </a:xfrm>
          <a:prstGeom prst="rect">
            <a:avLst/>
          </a:prstGeom>
          <a:noFill/>
        </p:spPr>
        <p:txBody>
          <a:bodyPr wrap="none" rtlCol="0">
            <a:spAutoFit/>
          </a:bodyPr>
          <a:lstStyle/>
          <a:p>
            <a:r>
              <a:rPr lang="en-GB" sz="3200" dirty="0" smtClean="0">
                <a:solidFill>
                  <a:srgbClr val="FF0000"/>
                </a:solidFill>
              </a:rPr>
              <a:t>Segmented </a:t>
            </a:r>
            <a:r>
              <a:rPr lang="en-GB" sz="3200" dirty="0" err="1" smtClean="0">
                <a:solidFill>
                  <a:srgbClr val="FF0000"/>
                </a:solidFill>
              </a:rPr>
              <a:t>Ge</a:t>
            </a:r>
            <a:r>
              <a:rPr lang="en-GB" sz="3200" dirty="0" smtClean="0">
                <a:solidFill>
                  <a:srgbClr val="FF0000"/>
                </a:solidFill>
              </a:rPr>
              <a:t> detectors</a:t>
            </a:r>
            <a:endParaRPr lang="en-GB" sz="3200" dirty="0">
              <a:solidFill>
                <a:srgbClr val="FF0000"/>
              </a:solidFill>
            </a:endParaRPr>
          </a:p>
        </p:txBody>
      </p:sp>
      <p:sp>
        <p:nvSpPr>
          <p:cNvPr id="5" name="TextBox 4"/>
          <p:cNvSpPr txBox="1"/>
          <p:nvPr/>
        </p:nvSpPr>
        <p:spPr>
          <a:xfrm>
            <a:off x="971600" y="5733256"/>
            <a:ext cx="3743461" cy="830997"/>
          </a:xfrm>
          <a:prstGeom prst="rect">
            <a:avLst/>
          </a:prstGeom>
          <a:noFill/>
        </p:spPr>
        <p:txBody>
          <a:bodyPr wrap="none" rtlCol="0">
            <a:spAutoFit/>
          </a:bodyPr>
          <a:lstStyle/>
          <a:p>
            <a:r>
              <a:rPr lang="en-GB" sz="2400" dirty="0" smtClean="0"/>
              <a:t>6x6 segments + 1 core signal</a:t>
            </a:r>
          </a:p>
          <a:p>
            <a:r>
              <a:rPr lang="en-GB" sz="2400" dirty="0" smtClean="0"/>
              <a:t>=&gt; Spatial resolution ~1cm</a:t>
            </a:r>
            <a:endParaRPr lang="en-GB" sz="2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995363" y="669875"/>
            <a:ext cx="6744989" cy="5873799"/>
          </a:xfrm>
          <a:prstGeom prst="rect">
            <a:avLst/>
          </a:prstGeom>
          <a:noFill/>
          <a:ln w="9525">
            <a:noFill/>
            <a:miter lim="800000"/>
            <a:headEnd/>
            <a:tailEnd/>
          </a:ln>
        </p:spPr>
      </p:pic>
      <p:sp>
        <p:nvSpPr>
          <p:cNvPr id="4" name="Rectangle 3"/>
          <p:cNvSpPr/>
          <p:nvPr/>
        </p:nvSpPr>
        <p:spPr>
          <a:xfrm>
            <a:off x="1475656" y="6488668"/>
            <a:ext cx="5886400" cy="369332"/>
          </a:xfrm>
          <a:prstGeom prst="rect">
            <a:avLst/>
          </a:prstGeom>
        </p:spPr>
        <p:txBody>
          <a:bodyPr wrap="square">
            <a:spAutoFit/>
          </a:bodyPr>
          <a:lstStyle/>
          <a:p>
            <a:r>
              <a:rPr lang="en-GB" dirty="0" smtClean="0"/>
              <a:t>S. </a:t>
            </a:r>
            <a:r>
              <a:rPr lang="en-GB" dirty="0" err="1" smtClean="0"/>
              <a:t>Akkuyun</a:t>
            </a:r>
            <a:r>
              <a:rPr lang="en-GB" dirty="0" smtClean="0"/>
              <a:t> et al., </a:t>
            </a:r>
            <a:r>
              <a:rPr lang="en-GB" dirty="0" err="1" smtClean="0"/>
              <a:t>Nucl</a:t>
            </a:r>
            <a:r>
              <a:rPr lang="en-GB" dirty="0" smtClean="0"/>
              <a:t>. Instr. Meth. A668 (2012) 26</a:t>
            </a:r>
            <a:endParaRPr lang="en-GB" dirty="0"/>
          </a:p>
        </p:txBody>
      </p:sp>
      <p:sp>
        <p:nvSpPr>
          <p:cNvPr id="5" name="TextBox 4"/>
          <p:cNvSpPr txBox="1"/>
          <p:nvPr/>
        </p:nvSpPr>
        <p:spPr>
          <a:xfrm>
            <a:off x="179512" y="0"/>
            <a:ext cx="7374711" cy="523220"/>
          </a:xfrm>
          <a:prstGeom prst="rect">
            <a:avLst/>
          </a:prstGeom>
          <a:noFill/>
        </p:spPr>
        <p:txBody>
          <a:bodyPr wrap="none" rtlCol="0">
            <a:spAutoFit/>
          </a:bodyPr>
          <a:lstStyle/>
          <a:p>
            <a:r>
              <a:rPr lang="en-GB" sz="2800" dirty="0" smtClean="0">
                <a:solidFill>
                  <a:srgbClr val="FF0000"/>
                </a:solidFill>
              </a:rPr>
              <a:t>AGATA demonstrator in </a:t>
            </a:r>
            <a:r>
              <a:rPr lang="en-GB" sz="2800" dirty="0" err="1" smtClean="0">
                <a:solidFill>
                  <a:srgbClr val="FF0000"/>
                </a:solidFill>
              </a:rPr>
              <a:t>Legnaro</a:t>
            </a:r>
            <a:r>
              <a:rPr lang="en-GB" sz="2800" dirty="0" smtClean="0">
                <a:solidFill>
                  <a:srgbClr val="FF0000"/>
                </a:solidFill>
              </a:rPr>
              <a:t> (Italy) 15 crystals</a:t>
            </a:r>
            <a:endParaRPr lang="en-GB" sz="2800" dirty="0">
              <a:solidFill>
                <a:srgbClr val="FF0000"/>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Nuklidkarte"/>
          <p:cNvPicPr>
            <a:picLocks noChangeAspect="1" noChangeArrowheads="1"/>
          </p:cNvPicPr>
          <p:nvPr/>
        </p:nvPicPr>
        <p:blipFill>
          <a:blip r:embed="rId3" cstate="print">
            <a:lum bright="62000" contrast="-40000"/>
          </a:blip>
          <a:srcRect/>
          <a:stretch>
            <a:fillRect/>
          </a:stretch>
        </p:blipFill>
        <p:spPr bwMode="auto">
          <a:xfrm>
            <a:off x="0" y="217488"/>
            <a:ext cx="9144000" cy="6640512"/>
          </a:xfrm>
          <a:prstGeom prst="rect">
            <a:avLst/>
          </a:prstGeom>
          <a:noFill/>
          <a:ln w="9525">
            <a:noFill/>
            <a:miter lim="800000"/>
            <a:headEnd/>
            <a:tailEnd/>
          </a:ln>
        </p:spPr>
      </p:pic>
      <p:pic>
        <p:nvPicPr>
          <p:cNvPr id="94211" name="Picture 3" descr="NUSTAR-Logo"/>
          <p:cNvPicPr>
            <a:picLocks noChangeAspect="1" noChangeArrowheads="1"/>
          </p:cNvPicPr>
          <p:nvPr/>
        </p:nvPicPr>
        <p:blipFill>
          <a:blip r:embed="rId4" cstate="print"/>
          <a:srcRect/>
          <a:stretch>
            <a:fillRect/>
          </a:stretch>
        </p:blipFill>
        <p:spPr bwMode="auto">
          <a:xfrm>
            <a:off x="6588125" y="4940300"/>
            <a:ext cx="2555875" cy="1917700"/>
          </a:xfrm>
          <a:prstGeom prst="rect">
            <a:avLst/>
          </a:prstGeom>
          <a:noFill/>
        </p:spPr>
      </p:pic>
      <p:sp>
        <p:nvSpPr>
          <p:cNvPr id="94212" name="Rectangle 4"/>
          <p:cNvSpPr>
            <a:spLocks noChangeArrowheads="1"/>
          </p:cNvSpPr>
          <p:nvPr/>
        </p:nvSpPr>
        <p:spPr bwMode="auto">
          <a:xfrm>
            <a:off x="0" y="1268413"/>
            <a:ext cx="9144000" cy="3949700"/>
          </a:xfrm>
          <a:prstGeom prst="rect">
            <a:avLst/>
          </a:prstGeom>
          <a:noFill/>
          <a:ln w="9525">
            <a:noFill/>
            <a:miter lim="800000"/>
            <a:headEnd/>
            <a:tailEnd/>
          </a:ln>
          <a:effectLst/>
        </p:spPr>
        <p:txBody>
          <a:bodyPr>
            <a:spAutoFit/>
          </a:bodyPr>
          <a:lstStyle/>
          <a:p>
            <a:pPr lvl="1">
              <a:spcBef>
                <a:spcPct val="50000"/>
              </a:spcBef>
              <a:buFont typeface="Symbol" pitchFamily="18" charset="2"/>
              <a:buChar char="·"/>
            </a:pPr>
            <a:r>
              <a:rPr lang="en-GB" sz="2200">
                <a:solidFill>
                  <a:schemeClr val="accent2"/>
                </a:solidFill>
              </a:rPr>
              <a:t>What are the limits of nuclear existence? </a:t>
            </a:r>
          </a:p>
          <a:p>
            <a:pPr lvl="1">
              <a:spcBef>
                <a:spcPct val="50000"/>
              </a:spcBef>
              <a:buFont typeface="Symbol" pitchFamily="18" charset="2"/>
              <a:buChar char="·"/>
            </a:pPr>
            <a:r>
              <a:rPr lang="en-GB" sz="2200">
                <a:solidFill>
                  <a:schemeClr val="accent2"/>
                </a:solidFill>
              </a:rPr>
              <a:t>Do new forms of collective motion occur far from stability?</a:t>
            </a:r>
          </a:p>
          <a:p>
            <a:pPr lvl="1">
              <a:spcBef>
                <a:spcPct val="50000"/>
              </a:spcBef>
              <a:buFont typeface="Symbol" pitchFamily="18" charset="2"/>
              <a:buChar char="·"/>
            </a:pPr>
            <a:r>
              <a:rPr lang="en-GB" sz="2200">
                <a:solidFill>
                  <a:schemeClr val="accent2"/>
                </a:solidFill>
              </a:rPr>
              <a:t>Are there new forms of nuclear matter in loosely bound nuclei?</a:t>
            </a:r>
          </a:p>
          <a:p>
            <a:pPr lvl="1">
              <a:spcBef>
                <a:spcPct val="50000"/>
              </a:spcBef>
              <a:buFont typeface="Symbol" pitchFamily="18" charset="2"/>
              <a:buChar char="·"/>
            </a:pPr>
            <a:r>
              <a:rPr lang="en-GB" sz="2200">
                <a:solidFill>
                  <a:schemeClr val="accent2"/>
                </a:solidFill>
              </a:rPr>
              <a:t>How does the ordering of quantum states alter in dilute matter?</a:t>
            </a:r>
          </a:p>
          <a:p>
            <a:pPr lvl="1">
              <a:spcBef>
                <a:spcPct val="50000"/>
              </a:spcBef>
              <a:buFont typeface="Symbol" pitchFamily="18" charset="2"/>
              <a:buChar char="·"/>
            </a:pPr>
            <a:r>
              <a:rPr lang="en-GB" sz="2200">
                <a:solidFill>
                  <a:schemeClr val="accent2"/>
                </a:solidFill>
              </a:rPr>
              <a:t>Do new symmetries appear?</a:t>
            </a:r>
          </a:p>
          <a:p>
            <a:pPr lvl="1">
              <a:spcBef>
                <a:spcPct val="50000"/>
              </a:spcBef>
              <a:buFont typeface="Symbol" pitchFamily="18" charset="2"/>
              <a:buChar char="·"/>
            </a:pPr>
            <a:r>
              <a:rPr lang="en-GB" sz="2200">
                <a:solidFill>
                  <a:schemeClr val="accent2"/>
                </a:solidFill>
              </a:rPr>
              <a:t>How are the elements and isotopes found in the Universe formed?</a:t>
            </a:r>
          </a:p>
          <a:p>
            <a:pPr lvl="1">
              <a:spcBef>
                <a:spcPct val="50000"/>
              </a:spcBef>
              <a:buFont typeface="Symbol" pitchFamily="18" charset="2"/>
              <a:buChar char="·"/>
            </a:pPr>
            <a:r>
              <a:rPr lang="en-GB" sz="2200">
                <a:solidFill>
                  <a:schemeClr val="accent2"/>
                </a:solidFill>
              </a:rPr>
              <a:t>Where are the sites of the r-process(es) of nucleosynthesis?</a:t>
            </a:r>
          </a:p>
          <a:p>
            <a:pPr lvl="1">
              <a:spcBef>
                <a:spcPct val="50000"/>
              </a:spcBef>
              <a:buFont typeface="Symbol" pitchFamily="18" charset="2"/>
              <a:buChar char="·"/>
            </a:pPr>
            <a:r>
              <a:rPr lang="en-GB" sz="2200">
                <a:solidFill>
                  <a:schemeClr val="accent2"/>
                </a:solidFill>
              </a:rPr>
              <a:t>What is the nuclear equation of state for neutron stars?</a:t>
            </a:r>
          </a:p>
        </p:txBody>
      </p:sp>
      <p:sp>
        <p:nvSpPr>
          <p:cNvPr id="94213" name="Text Box 5"/>
          <p:cNvSpPr txBox="1">
            <a:spLocks noChangeArrowheads="1"/>
          </p:cNvSpPr>
          <p:nvPr/>
        </p:nvSpPr>
        <p:spPr bwMode="auto">
          <a:xfrm>
            <a:off x="2051050" y="0"/>
            <a:ext cx="5719323" cy="646331"/>
          </a:xfrm>
          <a:prstGeom prst="rect">
            <a:avLst/>
          </a:prstGeom>
          <a:noFill/>
          <a:ln w="9525">
            <a:noFill/>
            <a:miter lim="800000"/>
            <a:headEnd/>
            <a:tailEnd/>
          </a:ln>
          <a:effectLst/>
        </p:spPr>
        <p:txBody>
          <a:bodyPr wrap="none">
            <a:spAutoFit/>
          </a:bodyPr>
          <a:lstStyle/>
          <a:p>
            <a:r>
              <a:rPr lang="en-GB" sz="3600" dirty="0">
                <a:solidFill>
                  <a:srgbClr val="FF0000"/>
                </a:solidFill>
              </a:rPr>
              <a:t>Key nuclear physics questions</a:t>
            </a:r>
          </a:p>
        </p:txBody>
      </p:sp>
      <p:sp>
        <p:nvSpPr>
          <p:cNvPr id="94214" name="Rectangle 6"/>
          <p:cNvSpPr>
            <a:spLocks noChangeArrowheads="1"/>
          </p:cNvSpPr>
          <p:nvPr/>
        </p:nvSpPr>
        <p:spPr bwMode="auto">
          <a:xfrm>
            <a:off x="468313" y="1484313"/>
            <a:ext cx="8397875" cy="3589337"/>
          </a:xfrm>
          <a:prstGeom prst="rect">
            <a:avLst/>
          </a:prstGeom>
          <a:solidFill>
            <a:schemeClr val="bg1"/>
          </a:solidFill>
          <a:ln w="38100">
            <a:solidFill>
              <a:srgbClr val="FF0000"/>
            </a:solidFill>
            <a:miter lim="800000"/>
            <a:headEnd/>
            <a:tailEnd/>
          </a:ln>
          <a:effectLst/>
        </p:spPr>
        <p:txBody>
          <a:bodyPr wrap="none">
            <a:spAutoFit/>
          </a:bodyPr>
          <a:lstStyle/>
          <a:p>
            <a:pPr lvl="1">
              <a:spcBef>
                <a:spcPct val="50000"/>
              </a:spcBef>
              <a:buFont typeface="Symbol" pitchFamily="18" charset="2"/>
              <a:buChar char="·"/>
            </a:pPr>
            <a:r>
              <a:rPr lang="en-GB" sz="3200">
                <a:solidFill>
                  <a:srgbClr val="FF0000"/>
                </a:solidFill>
              </a:rPr>
              <a:t>How does the ordering of quantum states </a:t>
            </a:r>
          </a:p>
          <a:p>
            <a:pPr lvl="1">
              <a:spcBef>
                <a:spcPct val="50000"/>
              </a:spcBef>
              <a:buFont typeface="Symbol" pitchFamily="18" charset="2"/>
              <a:buNone/>
            </a:pPr>
            <a:r>
              <a:rPr lang="en-GB" sz="3200">
                <a:solidFill>
                  <a:srgbClr val="FF0000"/>
                </a:solidFill>
              </a:rPr>
              <a:t>alter in highly dilute or neutron-rich matter?</a:t>
            </a:r>
          </a:p>
          <a:p>
            <a:pPr lvl="1">
              <a:spcBef>
                <a:spcPct val="50000"/>
              </a:spcBef>
              <a:buFont typeface="Symbol" pitchFamily="18" charset="2"/>
              <a:buNone/>
            </a:pPr>
            <a:endParaRPr lang="en-GB" sz="3200">
              <a:solidFill>
                <a:srgbClr val="FF0000"/>
              </a:solidFill>
            </a:endParaRPr>
          </a:p>
          <a:p>
            <a:pPr lvl="1">
              <a:spcBef>
                <a:spcPct val="50000"/>
              </a:spcBef>
              <a:spcAft>
                <a:spcPts val="350"/>
              </a:spcAft>
              <a:buFont typeface="Symbol" pitchFamily="18" charset="2"/>
              <a:buChar char="·"/>
            </a:pPr>
            <a:r>
              <a:rPr lang="en-GB" sz="3200">
                <a:solidFill>
                  <a:srgbClr val="FF0000"/>
                </a:solidFill>
              </a:rPr>
              <a:t>How are the elements and isotopes </a:t>
            </a:r>
          </a:p>
          <a:p>
            <a:pPr lvl="1">
              <a:spcBef>
                <a:spcPct val="50000"/>
              </a:spcBef>
              <a:spcAft>
                <a:spcPts val="350"/>
              </a:spcAft>
              <a:buFont typeface="Symbol" pitchFamily="18" charset="2"/>
              <a:buNone/>
            </a:pPr>
            <a:r>
              <a:rPr lang="en-GB" sz="3200">
                <a:solidFill>
                  <a:srgbClr val="FF0000"/>
                </a:solidFill>
              </a:rPr>
              <a:t>found in the Universe formed?</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8892480" cy="646331"/>
          </a:xfrm>
          <a:prstGeom prst="rect">
            <a:avLst/>
          </a:prstGeom>
        </p:spPr>
        <p:txBody>
          <a:bodyPr wrap="square">
            <a:spAutoFit/>
          </a:bodyPr>
          <a:lstStyle/>
          <a:p>
            <a:r>
              <a:rPr lang="en-GB" b="1" i="1" dirty="0"/>
              <a:t>Decay heat and the structure of fission </a:t>
            </a:r>
            <a:r>
              <a:rPr lang="en-GB" b="1" i="1" dirty="0" smtClean="0"/>
              <a:t>products</a:t>
            </a:r>
            <a:endParaRPr lang="en-GB" dirty="0" smtClean="0"/>
          </a:p>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0" y="4221088"/>
            <a:ext cx="4834315" cy="245663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868145" y="3858250"/>
            <a:ext cx="3275856" cy="2639710"/>
          </a:xfrm>
          <a:prstGeom prst="rect">
            <a:avLst/>
          </a:prstGeom>
          <a:noFill/>
          <a:ln w="9525">
            <a:noFill/>
            <a:miter lim="800000"/>
            <a:headEnd/>
            <a:tailEnd/>
          </a:ln>
        </p:spPr>
      </p:pic>
      <p:sp>
        <p:nvSpPr>
          <p:cNvPr id="10" name="TextBox 9"/>
          <p:cNvSpPr txBox="1"/>
          <p:nvPr/>
        </p:nvSpPr>
        <p:spPr>
          <a:xfrm>
            <a:off x="0" y="692696"/>
            <a:ext cx="4006546" cy="461665"/>
          </a:xfrm>
          <a:prstGeom prst="rect">
            <a:avLst/>
          </a:prstGeom>
          <a:noFill/>
        </p:spPr>
        <p:txBody>
          <a:bodyPr wrap="none" rtlCol="0">
            <a:spAutoFit/>
          </a:bodyPr>
          <a:lstStyle/>
          <a:p>
            <a:r>
              <a:rPr lang="en-GB" sz="2400" baseline="-25000" dirty="0" smtClean="0"/>
              <a:t>Z</a:t>
            </a:r>
            <a:r>
              <a:rPr lang="en-GB" sz="2400" dirty="0" smtClean="0"/>
              <a:t>X</a:t>
            </a:r>
            <a:r>
              <a:rPr lang="en-GB" sz="2400" baseline="-25000" dirty="0" smtClean="0"/>
              <a:t>N</a:t>
            </a:r>
            <a:r>
              <a:rPr lang="en-GB" sz="2400" dirty="0" smtClean="0"/>
              <a:t> -&gt;</a:t>
            </a:r>
            <a:r>
              <a:rPr lang="en-GB" sz="2400" baseline="-25000" dirty="0" smtClean="0"/>
              <a:t>Z+1</a:t>
            </a:r>
            <a:r>
              <a:rPr lang="en-GB" sz="2400" dirty="0" smtClean="0"/>
              <a:t>Y</a:t>
            </a:r>
            <a:r>
              <a:rPr lang="en-GB" sz="2400" baseline="-25000" dirty="0" smtClean="0"/>
              <a:t>N-1</a:t>
            </a:r>
            <a:r>
              <a:rPr lang="en-GB" sz="2400" dirty="0" smtClean="0"/>
              <a:t> + e</a:t>
            </a:r>
            <a:r>
              <a:rPr lang="en-GB" sz="2400" baseline="30000" dirty="0" smtClean="0"/>
              <a:t>-</a:t>
            </a:r>
            <a:r>
              <a:rPr lang="en-GB" sz="2400" dirty="0" smtClean="0"/>
              <a:t> + antineutrino</a:t>
            </a:r>
            <a:endParaRPr lang="en-GB" sz="2400" dirty="0"/>
          </a:p>
        </p:txBody>
      </p:sp>
      <p:sp>
        <p:nvSpPr>
          <p:cNvPr id="11" name="TextBox 10"/>
          <p:cNvSpPr txBox="1"/>
          <p:nvPr/>
        </p:nvSpPr>
        <p:spPr>
          <a:xfrm>
            <a:off x="323528" y="3861048"/>
            <a:ext cx="3612399" cy="400110"/>
          </a:xfrm>
          <a:prstGeom prst="rect">
            <a:avLst/>
          </a:prstGeom>
          <a:noFill/>
        </p:spPr>
        <p:txBody>
          <a:bodyPr wrap="none" rtlCol="0">
            <a:spAutoFit/>
          </a:bodyPr>
          <a:lstStyle/>
          <a:p>
            <a:r>
              <a:rPr lang="en-GB" sz="2000" b="1" dirty="0" smtClean="0"/>
              <a:t>Neutron detection </a:t>
            </a:r>
            <a:r>
              <a:rPr lang="en-GB" dirty="0" smtClean="0"/>
              <a:t>efficiency: 30%</a:t>
            </a:r>
            <a:endParaRPr lang="en-GB" dirty="0"/>
          </a:p>
        </p:txBody>
      </p:sp>
      <p:sp>
        <p:nvSpPr>
          <p:cNvPr id="12" name="TextBox 11"/>
          <p:cNvSpPr txBox="1"/>
          <p:nvPr/>
        </p:nvSpPr>
        <p:spPr>
          <a:xfrm>
            <a:off x="2483768" y="6519446"/>
            <a:ext cx="6041013" cy="338554"/>
          </a:xfrm>
          <a:prstGeom prst="rect">
            <a:avLst/>
          </a:prstGeom>
          <a:noFill/>
        </p:spPr>
        <p:txBody>
          <a:bodyPr wrap="none" rtlCol="0">
            <a:spAutoFit/>
          </a:bodyPr>
          <a:lstStyle/>
          <a:p>
            <a:r>
              <a:rPr lang="en-GB" sz="1600" dirty="0" smtClean="0"/>
              <a:t>M.N. Gomes-</a:t>
            </a:r>
            <a:r>
              <a:rPr lang="en-GB" sz="1600" dirty="0" err="1" smtClean="0"/>
              <a:t>Hornillos</a:t>
            </a:r>
            <a:r>
              <a:rPr lang="en-GB" sz="1600" dirty="0" smtClean="0"/>
              <a:t> et al., J. of Phys: Conf. Series 312 (2011) 052008</a:t>
            </a:r>
            <a:endParaRPr lang="en-GB" sz="1600" dirty="0"/>
          </a:p>
        </p:txBody>
      </p:sp>
      <p:pic>
        <p:nvPicPr>
          <p:cNvPr id="13" name="Picture 2" descr="beta_delayed_neutrons"/>
          <p:cNvPicPr>
            <a:picLocks noChangeAspect="1" noChangeArrowheads="1"/>
          </p:cNvPicPr>
          <p:nvPr/>
        </p:nvPicPr>
        <p:blipFill>
          <a:blip r:embed="rId4" cstate="print"/>
          <a:srcRect/>
          <a:stretch>
            <a:fillRect/>
          </a:stretch>
        </p:blipFill>
        <p:spPr bwMode="auto">
          <a:xfrm>
            <a:off x="0" y="1196752"/>
            <a:ext cx="6052224" cy="2559496"/>
          </a:xfrm>
          <a:prstGeom prst="rect">
            <a:avLst/>
          </a:prstGeom>
          <a:noFill/>
          <a:ln w="9525">
            <a:noFill/>
            <a:miter lim="800000"/>
            <a:headEnd/>
            <a:tailEnd/>
          </a:ln>
        </p:spPr>
      </p:pic>
      <p:sp>
        <p:nvSpPr>
          <p:cNvPr id="14" name="TextBox 13"/>
          <p:cNvSpPr txBox="1"/>
          <p:nvPr/>
        </p:nvSpPr>
        <p:spPr>
          <a:xfrm>
            <a:off x="4644008" y="764704"/>
            <a:ext cx="4277709" cy="646331"/>
          </a:xfrm>
          <a:prstGeom prst="rect">
            <a:avLst/>
          </a:prstGeom>
          <a:noFill/>
        </p:spPr>
        <p:txBody>
          <a:bodyPr wrap="none" rtlCol="0">
            <a:spAutoFit/>
          </a:bodyPr>
          <a:lstStyle/>
          <a:p>
            <a:pPr>
              <a:buFont typeface="Symbol" pitchFamily="18" charset="2"/>
              <a:buChar char="Þ"/>
            </a:pPr>
            <a:r>
              <a:rPr lang="en-GB" dirty="0" smtClean="0"/>
              <a:t>Energy taken away by</a:t>
            </a:r>
          </a:p>
          <a:p>
            <a:r>
              <a:rPr lang="en-GB" dirty="0" smtClean="0"/>
              <a:t>gammas, electrons, neutrons, antineutrinos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descr="GSI_Future_driplines"/>
          <p:cNvPicPr>
            <a:picLocks noChangeAspect="1" noChangeArrowheads="1"/>
          </p:cNvPicPr>
          <p:nvPr/>
        </p:nvPicPr>
        <p:blipFill>
          <a:blip r:embed="rId3" cstate="print"/>
          <a:srcRect/>
          <a:stretch>
            <a:fillRect/>
          </a:stretch>
        </p:blipFill>
        <p:spPr bwMode="auto">
          <a:xfrm>
            <a:off x="733425" y="1308100"/>
            <a:ext cx="7675563" cy="4857750"/>
          </a:xfrm>
          <a:prstGeom prst="rect">
            <a:avLst/>
          </a:prstGeom>
          <a:noFill/>
        </p:spPr>
      </p:pic>
      <p:sp>
        <p:nvSpPr>
          <p:cNvPr id="146435" name="Rectangle 3"/>
          <p:cNvSpPr>
            <a:spLocks noChangeArrowheads="1"/>
          </p:cNvSpPr>
          <p:nvPr/>
        </p:nvSpPr>
        <p:spPr bwMode="auto">
          <a:xfrm>
            <a:off x="1230313" y="788988"/>
            <a:ext cx="9144000" cy="0"/>
          </a:xfrm>
          <a:prstGeom prst="rect">
            <a:avLst/>
          </a:prstGeom>
          <a:noFill/>
          <a:ln w="9525">
            <a:noFill/>
            <a:miter lim="800000"/>
            <a:headEnd/>
            <a:tailEnd/>
          </a:ln>
          <a:effectLst/>
        </p:spPr>
        <p:txBody>
          <a:bodyPr lIns="90000" tIns="46800" rIns="90000" bIns="46800">
            <a:spAutoFit/>
          </a:bodyPr>
          <a:lstStyle/>
          <a:p>
            <a:endParaRPr lang="en-GB"/>
          </a:p>
        </p:txBody>
      </p:sp>
      <p:pic>
        <p:nvPicPr>
          <p:cNvPr id="146437" name="Picture 5" descr="Chart of nuclei + r-process path"/>
          <p:cNvPicPr>
            <a:picLocks noChangeAspect="1" noChangeArrowheads="1"/>
          </p:cNvPicPr>
          <p:nvPr/>
        </p:nvPicPr>
        <p:blipFill>
          <a:blip r:embed="rId4" cstate="print"/>
          <a:srcRect/>
          <a:stretch>
            <a:fillRect/>
          </a:stretch>
        </p:blipFill>
        <p:spPr bwMode="auto">
          <a:xfrm>
            <a:off x="120892" y="1124744"/>
            <a:ext cx="8922701" cy="5666581"/>
          </a:xfrm>
          <a:prstGeom prst="rect">
            <a:avLst/>
          </a:prstGeom>
          <a:noFill/>
        </p:spPr>
      </p:pic>
      <p:sp>
        <p:nvSpPr>
          <p:cNvPr id="9" name="Rectangle 8"/>
          <p:cNvSpPr/>
          <p:nvPr/>
        </p:nvSpPr>
        <p:spPr>
          <a:xfrm>
            <a:off x="6228184" y="4293096"/>
            <a:ext cx="1368152"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9" name="Picture 5" descr="Slide2"/>
          <p:cNvPicPr>
            <a:picLocks noChangeAspect="1" noChangeArrowheads="1"/>
          </p:cNvPicPr>
          <p:nvPr/>
        </p:nvPicPr>
        <p:blipFill>
          <a:blip r:embed="rId2" cstate="print"/>
          <a:srcRect l="6180" t="13126" r="3021" b="5788"/>
          <a:stretch>
            <a:fillRect/>
          </a:stretch>
        </p:blipFill>
        <p:spPr bwMode="auto">
          <a:xfrm>
            <a:off x="0" y="771525"/>
            <a:ext cx="9085263" cy="6086475"/>
          </a:xfrm>
          <a:prstGeom prst="rect">
            <a:avLst/>
          </a:prstGeom>
          <a:noFill/>
        </p:spPr>
      </p:pic>
      <p:sp>
        <p:nvSpPr>
          <p:cNvPr id="82953" name="Text Box 9"/>
          <p:cNvSpPr txBox="1">
            <a:spLocks noChangeArrowheads="1"/>
          </p:cNvSpPr>
          <p:nvPr/>
        </p:nvSpPr>
        <p:spPr bwMode="auto">
          <a:xfrm>
            <a:off x="7526338" y="6461125"/>
            <a:ext cx="1617662"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titan.triumf.ca</a:t>
            </a:r>
          </a:p>
        </p:txBody>
      </p:sp>
      <p:sp>
        <p:nvSpPr>
          <p:cNvPr id="82954" name="Text Box 10"/>
          <p:cNvSpPr txBox="1">
            <a:spLocks noChangeArrowheads="1"/>
          </p:cNvSpPr>
          <p:nvPr/>
        </p:nvSpPr>
        <p:spPr bwMode="auto">
          <a:xfrm>
            <a:off x="58738" y="457200"/>
            <a:ext cx="8388835" cy="461665"/>
          </a:xfrm>
          <a:prstGeom prst="rect">
            <a:avLst/>
          </a:prstGeom>
          <a:noFill/>
          <a:ln w="12700" cap="sq">
            <a:noFill/>
            <a:miter lim="800000"/>
            <a:headEnd type="none" w="sm" len="sm"/>
            <a:tailEnd type="none" w="sm" len="sm"/>
          </a:ln>
          <a:effectLst/>
        </p:spPr>
        <p:txBody>
          <a:bodyPr wrap="none">
            <a:spAutoFit/>
          </a:bodyPr>
          <a:lstStyle/>
          <a:p>
            <a:r>
              <a:rPr lang="en-GB" sz="2400" u="none" dirty="0">
                <a:solidFill>
                  <a:schemeClr val="hlink"/>
                </a:solidFill>
                <a:latin typeface="Times New Roman" pitchFamily="18" charset="0"/>
              </a:rPr>
              <a:t>Relative theoretical predictions of mass models for the Cs isotopes</a:t>
            </a:r>
          </a:p>
        </p:txBody>
      </p:sp>
      <p:sp>
        <p:nvSpPr>
          <p:cNvPr id="82955" name="Text Box 11"/>
          <p:cNvSpPr txBox="1">
            <a:spLocks noChangeArrowheads="1"/>
          </p:cNvSpPr>
          <p:nvPr/>
        </p:nvSpPr>
        <p:spPr bwMode="auto">
          <a:xfrm>
            <a:off x="1881188" y="4254500"/>
            <a:ext cx="2040943" cy="461665"/>
          </a:xfrm>
          <a:prstGeom prst="rect">
            <a:avLst/>
          </a:prstGeom>
          <a:solidFill>
            <a:schemeClr val="bg1"/>
          </a:solidFill>
          <a:ln w="12700" cap="sq">
            <a:noFill/>
            <a:miter lim="800000"/>
            <a:headEnd type="none" w="sm" len="sm"/>
            <a:tailEnd type="none" w="sm" len="sm"/>
          </a:ln>
          <a:effectLst/>
        </p:spPr>
        <p:txBody>
          <a:bodyPr wrap="none">
            <a:spAutoFit/>
          </a:bodyPr>
          <a:lstStyle/>
          <a:p>
            <a:r>
              <a:rPr lang="en-GB" sz="2400" u="none" dirty="0">
                <a:latin typeface="Times New Roman" pitchFamily="18" charset="0"/>
              </a:rPr>
              <a:t>Known masses</a:t>
            </a:r>
          </a:p>
        </p:txBody>
      </p:sp>
      <p:sp>
        <p:nvSpPr>
          <p:cNvPr id="82956" name="Rectangle 12"/>
          <p:cNvSpPr>
            <a:spLocks noChangeArrowheads="1"/>
          </p:cNvSpPr>
          <p:nvPr/>
        </p:nvSpPr>
        <p:spPr bwMode="auto">
          <a:xfrm>
            <a:off x="1147763" y="0"/>
            <a:ext cx="6824662" cy="579438"/>
          </a:xfrm>
          <a:prstGeom prst="rect">
            <a:avLst/>
          </a:prstGeom>
          <a:noFill/>
          <a:ln w="12700" cap="sq">
            <a:noFill/>
            <a:miter lim="800000"/>
            <a:headEnd type="none" w="sm" len="sm"/>
            <a:tailEnd type="none" w="sm" len="sm"/>
          </a:ln>
          <a:effectLst/>
        </p:spPr>
        <p:txBody>
          <a:bodyPr wrap="none">
            <a:spAutoFit/>
          </a:bodyPr>
          <a:lstStyle/>
          <a:p>
            <a:pPr>
              <a:spcBef>
                <a:spcPct val="20000"/>
              </a:spcBef>
            </a:pPr>
            <a:r>
              <a:rPr kumimoji="1" lang="en-US" sz="3200" u="none">
                <a:solidFill>
                  <a:srgbClr val="EA1F0A"/>
                </a:solidFill>
                <a:latin typeface="Times New Roman" pitchFamily="18" charset="0"/>
              </a:rPr>
              <a:t>What are the limits of nuclear existence?</a:t>
            </a:r>
          </a:p>
        </p:txBody>
      </p:sp>
      <p:sp>
        <p:nvSpPr>
          <p:cNvPr id="82957" name="Text Box 13"/>
          <p:cNvSpPr txBox="1">
            <a:spLocks noChangeArrowheads="1"/>
          </p:cNvSpPr>
          <p:nvPr/>
        </p:nvSpPr>
        <p:spPr bwMode="auto">
          <a:xfrm rot="16200000">
            <a:off x="6195219" y="6149182"/>
            <a:ext cx="611187" cy="806450"/>
          </a:xfrm>
          <a:prstGeom prst="rect">
            <a:avLst/>
          </a:prstGeom>
          <a:noFill/>
          <a:ln w="12700" cap="sq">
            <a:noFill/>
            <a:miter lim="800000"/>
            <a:headEnd type="none" w="sm" len="sm"/>
            <a:tailEnd type="none" w="sm" len="sm"/>
          </a:ln>
          <a:effectLst/>
        </p:spPr>
        <p:txBody>
          <a:bodyPr vert="eaVert">
            <a:spAutoFit/>
          </a:bodyPr>
          <a:lstStyle/>
          <a:p>
            <a:r>
              <a:rPr lang="en-GB" sz="2800" b="1" u="none">
                <a:solidFill>
                  <a:srgbClr val="EA1F0A"/>
                </a:solidFill>
                <a:latin typeface="Times New Roman" pitchFamily="18" charset="0"/>
              </a:rPr>
              <a:t>S</a:t>
            </a:r>
            <a:r>
              <a:rPr lang="en-GB" sz="2800" b="1" u="none" baseline="-25000">
                <a:solidFill>
                  <a:srgbClr val="EA1F0A"/>
                </a:solidFill>
                <a:latin typeface="Times New Roman" pitchFamily="18" charset="0"/>
              </a:rPr>
              <a:t>n</a:t>
            </a:r>
            <a:r>
              <a:rPr lang="en-GB" sz="2800" b="1" u="none">
                <a:solidFill>
                  <a:srgbClr val="EA1F0A"/>
                </a:solidFill>
                <a:latin typeface="Times New Roman" pitchFamily="18" charset="0"/>
              </a:rPr>
              <a:t>=0</a:t>
            </a:r>
          </a:p>
        </p:txBody>
      </p:sp>
      <p:sp>
        <p:nvSpPr>
          <p:cNvPr id="82959" name="AutoShape 15"/>
          <p:cNvSpPr>
            <a:spLocks/>
          </p:cNvSpPr>
          <p:nvPr/>
        </p:nvSpPr>
        <p:spPr bwMode="auto">
          <a:xfrm rot="16069748">
            <a:off x="6242843" y="5787232"/>
            <a:ext cx="455613" cy="863600"/>
          </a:xfrm>
          <a:prstGeom prst="leftBrace">
            <a:avLst>
              <a:gd name="adj1" fmla="val 15796"/>
              <a:gd name="adj2" fmla="val 50000"/>
            </a:avLst>
          </a:prstGeom>
          <a:noFill/>
          <a:ln w="28575" cap="sq">
            <a:solidFill>
              <a:srgbClr val="EA1F0A"/>
            </a:solidFill>
            <a:round/>
            <a:headEnd type="none" w="sm" len="sm"/>
            <a:tailEnd type="none" w="sm" len="sm"/>
          </a:ln>
          <a:effectLst/>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Slide2"/>
          <p:cNvPicPr>
            <a:picLocks noChangeAspect="1" noChangeArrowheads="1"/>
          </p:cNvPicPr>
          <p:nvPr/>
        </p:nvPicPr>
        <p:blipFill>
          <a:blip r:embed="rId2" cstate="print"/>
          <a:srcRect l="6180" t="13126" r="3021" b="5788"/>
          <a:stretch>
            <a:fillRect/>
          </a:stretch>
        </p:blipFill>
        <p:spPr bwMode="auto">
          <a:xfrm>
            <a:off x="0" y="754063"/>
            <a:ext cx="9085263" cy="6086475"/>
          </a:xfrm>
          <a:prstGeom prst="rect">
            <a:avLst/>
          </a:prstGeom>
          <a:noFill/>
        </p:spPr>
      </p:pic>
      <p:sp>
        <p:nvSpPr>
          <p:cNvPr id="82953" name="Text Box 9"/>
          <p:cNvSpPr txBox="1">
            <a:spLocks noChangeArrowheads="1"/>
          </p:cNvSpPr>
          <p:nvPr/>
        </p:nvSpPr>
        <p:spPr bwMode="auto">
          <a:xfrm>
            <a:off x="7526338" y="6461125"/>
            <a:ext cx="1617662"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titan.triumf.ca</a:t>
            </a:r>
          </a:p>
        </p:txBody>
      </p:sp>
      <p:sp>
        <p:nvSpPr>
          <p:cNvPr id="82954" name="Text Box 10"/>
          <p:cNvSpPr txBox="1">
            <a:spLocks noChangeArrowheads="1"/>
          </p:cNvSpPr>
          <p:nvPr/>
        </p:nvSpPr>
        <p:spPr bwMode="auto">
          <a:xfrm>
            <a:off x="58738" y="457200"/>
            <a:ext cx="8388835" cy="461665"/>
          </a:xfrm>
          <a:prstGeom prst="rect">
            <a:avLst/>
          </a:prstGeom>
          <a:noFill/>
          <a:ln w="12700" cap="sq">
            <a:noFill/>
            <a:miter lim="800000"/>
            <a:headEnd type="none" w="sm" len="sm"/>
            <a:tailEnd type="none" w="sm" len="sm"/>
          </a:ln>
          <a:effectLst/>
        </p:spPr>
        <p:txBody>
          <a:bodyPr wrap="none">
            <a:spAutoFit/>
          </a:bodyPr>
          <a:lstStyle/>
          <a:p>
            <a:r>
              <a:rPr lang="en-GB" sz="2400" u="none" dirty="0">
                <a:solidFill>
                  <a:schemeClr val="hlink"/>
                </a:solidFill>
                <a:latin typeface="Times New Roman" pitchFamily="18" charset="0"/>
              </a:rPr>
              <a:t>Relative theoretical predictions of mass models for the Cs isotopes</a:t>
            </a:r>
          </a:p>
        </p:txBody>
      </p:sp>
      <p:sp>
        <p:nvSpPr>
          <p:cNvPr id="82955" name="Text Box 11"/>
          <p:cNvSpPr txBox="1">
            <a:spLocks noChangeArrowheads="1"/>
          </p:cNvSpPr>
          <p:nvPr/>
        </p:nvSpPr>
        <p:spPr bwMode="auto">
          <a:xfrm>
            <a:off x="1881188" y="4254500"/>
            <a:ext cx="2040943" cy="461665"/>
          </a:xfrm>
          <a:prstGeom prst="rect">
            <a:avLst/>
          </a:prstGeom>
          <a:solidFill>
            <a:schemeClr val="bg1"/>
          </a:solidFill>
          <a:ln w="12700" cap="sq">
            <a:noFill/>
            <a:miter lim="800000"/>
            <a:headEnd type="none" w="sm" len="sm"/>
            <a:tailEnd type="none" w="sm" len="sm"/>
          </a:ln>
          <a:effectLst/>
        </p:spPr>
        <p:txBody>
          <a:bodyPr wrap="none">
            <a:spAutoFit/>
          </a:bodyPr>
          <a:lstStyle/>
          <a:p>
            <a:r>
              <a:rPr lang="en-GB" sz="2400" u="none" dirty="0">
                <a:latin typeface="Times New Roman" pitchFamily="18" charset="0"/>
              </a:rPr>
              <a:t>Known masses</a:t>
            </a:r>
          </a:p>
        </p:txBody>
      </p:sp>
      <p:sp>
        <p:nvSpPr>
          <p:cNvPr id="82956" name="Rectangle 12"/>
          <p:cNvSpPr>
            <a:spLocks noChangeArrowheads="1"/>
          </p:cNvSpPr>
          <p:nvPr/>
        </p:nvSpPr>
        <p:spPr bwMode="auto">
          <a:xfrm>
            <a:off x="1147763" y="0"/>
            <a:ext cx="6421951" cy="584775"/>
          </a:xfrm>
          <a:prstGeom prst="rect">
            <a:avLst/>
          </a:prstGeom>
          <a:noFill/>
          <a:ln w="12700" cap="sq">
            <a:noFill/>
            <a:miter lim="800000"/>
            <a:headEnd type="none" w="sm" len="sm"/>
            <a:tailEnd type="none" w="sm" len="sm"/>
          </a:ln>
          <a:effectLst/>
        </p:spPr>
        <p:txBody>
          <a:bodyPr wrap="none">
            <a:spAutoFit/>
          </a:bodyPr>
          <a:lstStyle/>
          <a:p>
            <a:pPr>
              <a:spcBef>
                <a:spcPct val="20000"/>
              </a:spcBef>
            </a:pPr>
            <a:r>
              <a:rPr kumimoji="1" lang="en-US" sz="3200" u="none" dirty="0" smtClean="0">
                <a:solidFill>
                  <a:srgbClr val="EA1F0A"/>
                </a:solidFill>
                <a:latin typeface="Times New Roman" pitchFamily="18" charset="0"/>
              </a:rPr>
              <a:t>Models/theories have their limitations</a:t>
            </a:r>
            <a:endParaRPr kumimoji="1" lang="en-US" sz="3200" u="none" dirty="0">
              <a:solidFill>
                <a:srgbClr val="EA1F0A"/>
              </a:solidFill>
              <a:latin typeface="Times New Roman" pitchFamily="18" charset="0"/>
            </a:endParaRPr>
          </a:p>
        </p:txBody>
      </p:sp>
      <p:sp>
        <p:nvSpPr>
          <p:cNvPr id="82957" name="Text Box 13"/>
          <p:cNvSpPr txBox="1">
            <a:spLocks noChangeArrowheads="1"/>
          </p:cNvSpPr>
          <p:nvPr/>
        </p:nvSpPr>
        <p:spPr bwMode="auto">
          <a:xfrm rot="16200000">
            <a:off x="6195219" y="6149182"/>
            <a:ext cx="611187" cy="806450"/>
          </a:xfrm>
          <a:prstGeom prst="rect">
            <a:avLst/>
          </a:prstGeom>
          <a:noFill/>
          <a:ln w="12700" cap="sq">
            <a:noFill/>
            <a:miter lim="800000"/>
            <a:headEnd type="none" w="sm" len="sm"/>
            <a:tailEnd type="none" w="sm" len="sm"/>
          </a:ln>
          <a:effectLst/>
        </p:spPr>
        <p:txBody>
          <a:bodyPr vert="eaVert">
            <a:spAutoFit/>
          </a:bodyPr>
          <a:lstStyle/>
          <a:p>
            <a:r>
              <a:rPr lang="en-GB" sz="2800" b="1" u="none">
                <a:solidFill>
                  <a:srgbClr val="EA1F0A"/>
                </a:solidFill>
                <a:latin typeface="Times New Roman" pitchFamily="18" charset="0"/>
              </a:rPr>
              <a:t>S</a:t>
            </a:r>
            <a:r>
              <a:rPr lang="en-GB" sz="2800" b="1" u="none" baseline="-25000">
                <a:solidFill>
                  <a:srgbClr val="EA1F0A"/>
                </a:solidFill>
                <a:latin typeface="Times New Roman" pitchFamily="18" charset="0"/>
              </a:rPr>
              <a:t>n</a:t>
            </a:r>
            <a:r>
              <a:rPr lang="en-GB" sz="2800" b="1" u="none">
                <a:solidFill>
                  <a:srgbClr val="EA1F0A"/>
                </a:solidFill>
                <a:latin typeface="Times New Roman" pitchFamily="18" charset="0"/>
              </a:rPr>
              <a:t>=0</a:t>
            </a:r>
          </a:p>
        </p:txBody>
      </p:sp>
      <p:sp>
        <p:nvSpPr>
          <p:cNvPr id="82959" name="AutoShape 15"/>
          <p:cNvSpPr>
            <a:spLocks/>
          </p:cNvSpPr>
          <p:nvPr/>
        </p:nvSpPr>
        <p:spPr bwMode="auto">
          <a:xfrm rot="16069748">
            <a:off x="6242843" y="5787232"/>
            <a:ext cx="455613" cy="863600"/>
          </a:xfrm>
          <a:prstGeom prst="leftBrace">
            <a:avLst>
              <a:gd name="adj1" fmla="val 15796"/>
              <a:gd name="adj2" fmla="val 50000"/>
            </a:avLst>
          </a:prstGeom>
          <a:noFill/>
          <a:ln w="28575" cap="sq">
            <a:solidFill>
              <a:srgbClr val="EA1F0A"/>
            </a:solidFill>
            <a:round/>
            <a:headEnd type="none" w="sm" len="sm"/>
            <a:tailEnd type="none" w="sm" len="sm"/>
          </a:ln>
          <a:effectLst/>
        </p:spPr>
        <p:txBody>
          <a:bodyPr wrap="none" anchor="ctr"/>
          <a:lstStyle/>
          <a:p>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4463" y="6467475"/>
            <a:ext cx="8891587" cy="382588"/>
            <a:chOff x="91" y="4074"/>
            <a:chExt cx="5601" cy="241"/>
          </a:xfrm>
        </p:grpSpPr>
        <p:pic>
          <p:nvPicPr>
            <p:cNvPr id="124931" name="Picture 3" descr="gsi"/>
            <p:cNvPicPr>
              <a:picLocks noChangeAspect="1" noChangeArrowheads="1"/>
            </p:cNvPicPr>
            <p:nvPr/>
          </p:nvPicPr>
          <p:blipFill>
            <a:blip r:embed="rId2" cstate="print"/>
            <a:srcRect/>
            <a:stretch>
              <a:fillRect/>
            </a:stretch>
          </p:blipFill>
          <p:spPr bwMode="auto">
            <a:xfrm>
              <a:off x="91" y="4074"/>
              <a:ext cx="453" cy="241"/>
            </a:xfrm>
            <a:prstGeom prst="rect">
              <a:avLst/>
            </a:prstGeom>
            <a:noFill/>
          </p:spPr>
        </p:pic>
        <p:pic>
          <p:nvPicPr>
            <p:cNvPr id="124932" name="Picture 4" descr="mainzunilogo"/>
            <p:cNvPicPr>
              <a:picLocks noChangeAspect="1" noChangeArrowheads="1"/>
            </p:cNvPicPr>
            <p:nvPr/>
          </p:nvPicPr>
          <p:blipFill>
            <a:blip r:embed="rId3" cstate="print"/>
            <a:srcRect/>
            <a:stretch>
              <a:fillRect/>
            </a:stretch>
          </p:blipFill>
          <p:spPr bwMode="auto">
            <a:xfrm>
              <a:off x="5467" y="4088"/>
              <a:ext cx="225" cy="227"/>
            </a:xfrm>
            <a:prstGeom prst="rect">
              <a:avLst/>
            </a:prstGeom>
            <a:noFill/>
          </p:spPr>
        </p:pic>
        <p:sp>
          <p:nvSpPr>
            <p:cNvPr id="124933" name="Line 5"/>
            <p:cNvSpPr>
              <a:spLocks noChangeShapeType="1"/>
            </p:cNvSpPr>
            <p:nvPr/>
          </p:nvSpPr>
          <p:spPr bwMode="auto">
            <a:xfrm>
              <a:off x="544" y="4201"/>
              <a:ext cx="4853" cy="0"/>
            </a:xfrm>
            <a:prstGeom prst="line">
              <a:avLst/>
            </a:prstGeom>
            <a:noFill/>
            <a:ln w="3175">
              <a:solidFill>
                <a:schemeClr val="tx1"/>
              </a:solidFill>
              <a:round/>
              <a:headEnd/>
              <a:tailEnd/>
            </a:ln>
            <a:effectLst/>
          </p:spPr>
          <p:txBody>
            <a:bodyPr/>
            <a:lstStyle/>
            <a:p>
              <a:endParaRPr lang="en-GB"/>
            </a:p>
          </p:txBody>
        </p:sp>
        <p:sp useBgFill="1">
          <p:nvSpPr>
            <p:cNvPr id="124934" name="Text Box 6"/>
            <p:cNvSpPr txBox="1">
              <a:spLocks noChangeArrowheads="1"/>
            </p:cNvSpPr>
            <p:nvPr/>
          </p:nvSpPr>
          <p:spPr bwMode="auto">
            <a:xfrm>
              <a:off x="1577" y="4115"/>
              <a:ext cx="2596" cy="154"/>
            </a:xfrm>
            <a:prstGeom prst="rect">
              <a:avLst/>
            </a:prstGeom>
            <a:ln w="9525">
              <a:noFill/>
              <a:miter lim="800000"/>
              <a:headEnd/>
              <a:tailEnd/>
            </a:ln>
            <a:effectLst/>
          </p:spPr>
          <p:txBody>
            <a:bodyPr wrap="none">
              <a:spAutoFit/>
            </a:bodyPr>
            <a:lstStyle/>
            <a:p>
              <a:r>
                <a:rPr lang="de-DE" sz="1000">
                  <a:latin typeface="Keyboard" pitchFamily="2" charset="0"/>
                </a:rPr>
                <a:t>Dieter-Ackermann_GSI/University_of_Mainz_-_IReS-Symposium-2004</a:t>
              </a:r>
            </a:p>
          </p:txBody>
        </p:sp>
      </p:grpSp>
      <p:pic>
        <p:nvPicPr>
          <p:cNvPr id="124935" name="Picture 7"/>
          <p:cNvPicPr>
            <a:picLocks noGrp="1" noChangeAspect="1" noChangeArrowheads="1"/>
          </p:cNvPicPr>
          <p:nvPr>
            <p:ph/>
          </p:nvPr>
        </p:nvPicPr>
        <p:blipFill>
          <a:blip r:embed="rId4" cstate="print">
            <a:clrChange>
              <a:clrFrom>
                <a:srgbClr val="FEFEFE"/>
              </a:clrFrom>
              <a:clrTo>
                <a:srgbClr val="FEFEFE">
                  <a:alpha val="0"/>
                </a:srgbClr>
              </a:clrTo>
            </a:clrChange>
          </a:blip>
          <a:srcRect/>
          <a:stretch>
            <a:fillRect/>
          </a:stretch>
        </p:blipFill>
        <p:spPr>
          <a:xfrm>
            <a:off x="-34925" y="944563"/>
            <a:ext cx="9575800" cy="6307137"/>
          </a:xfrm>
          <a:noFill/>
          <a:ln/>
        </p:spPr>
      </p:pic>
      <p:grpSp>
        <p:nvGrpSpPr>
          <p:cNvPr id="3" name="Group 8"/>
          <p:cNvGrpSpPr>
            <a:grpSpLocks/>
          </p:cNvGrpSpPr>
          <p:nvPr/>
        </p:nvGrpSpPr>
        <p:grpSpPr bwMode="auto">
          <a:xfrm>
            <a:off x="719138" y="2312988"/>
            <a:ext cx="3457575" cy="3635375"/>
            <a:chOff x="453" y="1480"/>
            <a:chExt cx="2178" cy="2290"/>
          </a:xfrm>
        </p:grpSpPr>
        <p:grpSp>
          <p:nvGrpSpPr>
            <p:cNvPr id="4" name="Group 9"/>
            <p:cNvGrpSpPr>
              <a:grpSpLocks/>
            </p:cNvGrpSpPr>
            <p:nvPr/>
          </p:nvGrpSpPr>
          <p:grpSpPr bwMode="auto">
            <a:xfrm>
              <a:off x="453" y="1888"/>
              <a:ext cx="2178" cy="1882"/>
              <a:chOff x="453" y="1888"/>
              <a:chExt cx="2178" cy="1882"/>
            </a:xfrm>
          </p:grpSpPr>
          <p:grpSp>
            <p:nvGrpSpPr>
              <p:cNvPr id="5" name="Group 10"/>
              <p:cNvGrpSpPr>
                <a:grpSpLocks/>
              </p:cNvGrpSpPr>
              <p:nvPr/>
            </p:nvGrpSpPr>
            <p:grpSpPr bwMode="auto">
              <a:xfrm>
                <a:off x="748" y="1888"/>
                <a:ext cx="1883" cy="1882"/>
                <a:chOff x="771" y="1888"/>
                <a:chExt cx="1883" cy="1882"/>
              </a:xfrm>
            </p:grpSpPr>
            <p:sp>
              <p:nvSpPr>
                <p:cNvPr id="124939" name="Line 11"/>
                <p:cNvSpPr>
                  <a:spLocks noChangeShapeType="1"/>
                </p:cNvSpPr>
                <p:nvPr/>
              </p:nvSpPr>
              <p:spPr bwMode="auto">
                <a:xfrm flipH="1">
                  <a:off x="2472" y="188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0" name="Line 12"/>
                <p:cNvSpPr>
                  <a:spLocks noChangeShapeType="1"/>
                </p:cNvSpPr>
                <p:nvPr/>
              </p:nvSpPr>
              <p:spPr bwMode="auto">
                <a:xfrm flipH="1">
                  <a:off x="2132" y="222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1" name="Line 13"/>
                <p:cNvSpPr>
                  <a:spLocks noChangeShapeType="1"/>
                </p:cNvSpPr>
                <p:nvPr/>
              </p:nvSpPr>
              <p:spPr bwMode="auto">
                <a:xfrm flipH="1">
                  <a:off x="1813" y="256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2" name="Line 14"/>
                <p:cNvSpPr>
                  <a:spLocks noChangeShapeType="1"/>
                </p:cNvSpPr>
                <p:nvPr/>
              </p:nvSpPr>
              <p:spPr bwMode="auto">
                <a:xfrm flipH="1">
                  <a:off x="1451" y="290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3" name="Line 15"/>
                <p:cNvSpPr>
                  <a:spLocks noChangeShapeType="1"/>
                </p:cNvSpPr>
                <p:nvPr/>
              </p:nvSpPr>
              <p:spPr bwMode="auto">
                <a:xfrm flipH="1">
                  <a:off x="1134" y="324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4" name="Line 16"/>
                <p:cNvSpPr>
                  <a:spLocks noChangeShapeType="1"/>
                </p:cNvSpPr>
                <p:nvPr/>
              </p:nvSpPr>
              <p:spPr bwMode="auto">
                <a:xfrm flipH="1">
                  <a:off x="771" y="3588"/>
                  <a:ext cx="182" cy="182"/>
                </a:xfrm>
                <a:prstGeom prst="line">
                  <a:avLst/>
                </a:prstGeom>
                <a:noFill/>
                <a:ln w="28575">
                  <a:solidFill>
                    <a:srgbClr val="0000FF"/>
                  </a:solidFill>
                  <a:round/>
                  <a:headEnd/>
                  <a:tailEnd type="triangle" w="med" len="med"/>
                </a:ln>
                <a:effectLst/>
              </p:spPr>
              <p:txBody>
                <a:bodyPr/>
                <a:lstStyle/>
                <a:p>
                  <a:endParaRPr lang="en-GB"/>
                </a:p>
              </p:txBody>
            </p:sp>
          </p:grpSp>
          <p:grpSp>
            <p:nvGrpSpPr>
              <p:cNvPr id="6" name="Group 17"/>
              <p:cNvGrpSpPr>
                <a:grpSpLocks/>
              </p:cNvGrpSpPr>
              <p:nvPr/>
            </p:nvGrpSpPr>
            <p:grpSpPr bwMode="auto">
              <a:xfrm>
                <a:off x="476" y="2047"/>
                <a:ext cx="1520" cy="1542"/>
                <a:chOff x="476" y="2047"/>
                <a:chExt cx="1520" cy="1542"/>
              </a:xfrm>
            </p:grpSpPr>
            <p:sp>
              <p:nvSpPr>
                <p:cNvPr id="124946" name="Line 18"/>
                <p:cNvSpPr>
                  <a:spLocks noChangeShapeType="1"/>
                </p:cNvSpPr>
                <p:nvPr/>
              </p:nvSpPr>
              <p:spPr bwMode="auto">
                <a:xfrm flipH="1">
                  <a:off x="1814" y="2047"/>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7" name="Line 19"/>
                <p:cNvSpPr>
                  <a:spLocks noChangeShapeType="1"/>
                </p:cNvSpPr>
                <p:nvPr/>
              </p:nvSpPr>
              <p:spPr bwMode="auto">
                <a:xfrm flipH="1">
                  <a:off x="1474" y="2387"/>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8" name="Line 20"/>
                <p:cNvSpPr>
                  <a:spLocks noChangeShapeType="1"/>
                </p:cNvSpPr>
                <p:nvPr/>
              </p:nvSpPr>
              <p:spPr bwMode="auto">
                <a:xfrm flipH="1">
                  <a:off x="1155" y="2727"/>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49" name="Line 21"/>
                <p:cNvSpPr>
                  <a:spLocks noChangeShapeType="1"/>
                </p:cNvSpPr>
                <p:nvPr/>
              </p:nvSpPr>
              <p:spPr bwMode="auto">
                <a:xfrm flipH="1">
                  <a:off x="793" y="3067"/>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0" name="Line 22"/>
                <p:cNvSpPr>
                  <a:spLocks noChangeShapeType="1"/>
                </p:cNvSpPr>
                <p:nvPr/>
              </p:nvSpPr>
              <p:spPr bwMode="auto">
                <a:xfrm flipH="1">
                  <a:off x="476" y="3407"/>
                  <a:ext cx="182" cy="182"/>
                </a:xfrm>
                <a:prstGeom prst="line">
                  <a:avLst/>
                </a:prstGeom>
                <a:noFill/>
                <a:ln w="28575">
                  <a:solidFill>
                    <a:srgbClr val="0000FF"/>
                  </a:solidFill>
                  <a:round/>
                  <a:headEnd/>
                  <a:tailEnd type="triangle" w="med" len="med"/>
                </a:ln>
                <a:effectLst/>
              </p:spPr>
              <p:txBody>
                <a:bodyPr/>
                <a:lstStyle/>
                <a:p>
                  <a:endParaRPr lang="en-GB"/>
                </a:p>
              </p:txBody>
            </p:sp>
          </p:grpSp>
          <p:grpSp>
            <p:nvGrpSpPr>
              <p:cNvPr id="7" name="Group 23"/>
              <p:cNvGrpSpPr>
                <a:grpSpLocks/>
              </p:cNvGrpSpPr>
              <p:nvPr/>
            </p:nvGrpSpPr>
            <p:grpSpPr bwMode="auto">
              <a:xfrm>
                <a:off x="771" y="2228"/>
                <a:ext cx="1203" cy="1202"/>
                <a:chOff x="792" y="2228"/>
                <a:chExt cx="1203" cy="1202"/>
              </a:xfrm>
            </p:grpSpPr>
            <p:sp>
              <p:nvSpPr>
                <p:cNvPr id="124952" name="Line 24"/>
                <p:cNvSpPr>
                  <a:spLocks noChangeShapeType="1"/>
                </p:cNvSpPr>
                <p:nvPr/>
              </p:nvSpPr>
              <p:spPr bwMode="auto">
                <a:xfrm flipH="1">
                  <a:off x="1813" y="222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3" name="Line 25"/>
                <p:cNvSpPr>
                  <a:spLocks noChangeShapeType="1"/>
                </p:cNvSpPr>
                <p:nvPr/>
              </p:nvSpPr>
              <p:spPr bwMode="auto">
                <a:xfrm flipH="1">
                  <a:off x="1473" y="256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4" name="Line 26"/>
                <p:cNvSpPr>
                  <a:spLocks noChangeShapeType="1"/>
                </p:cNvSpPr>
                <p:nvPr/>
              </p:nvSpPr>
              <p:spPr bwMode="auto">
                <a:xfrm flipH="1">
                  <a:off x="1154" y="290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5" name="Line 27"/>
                <p:cNvSpPr>
                  <a:spLocks noChangeShapeType="1"/>
                </p:cNvSpPr>
                <p:nvPr/>
              </p:nvSpPr>
              <p:spPr bwMode="auto">
                <a:xfrm flipH="1">
                  <a:off x="792" y="3248"/>
                  <a:ext cx="182" cy="182"/>
                </a:xfrm>
                <a:prstGeom prst="line">
                  <a:avLst/>
                </a:prstGeom>
                <a:noFill/>
                <a:ln w="28575">
                  <a:solidFill>
                    <a:srgbClr val="0000FF"/>
                  </a:solidFill>
                  <a:round/>
                  <a:headEnd/>
                  <a:tailEnd type="triangle" w="med" len="med"/>
                </a:ln>
                <a:effectLst/>
              </p:spPr>
              <p:txBody>
                <a:bodyPr/>
                <a:lstStyle/>
                <a:p>
                  <a:endParaRPr lang="en-GB"/>
                </a:p>
              </p:txBody>
            </p:sp>
          </p:grpSp>
          <p:grpSp>
            <p:nvGrpSpPr>
              <p:cNvPr id="8" name="Group 28"/>
              <p:cNvGrpSpPr>
                <a:grpSpLocks/>
              </p:cNvGrpSpPr>
              <p:nvPr/>
            </p:nvGrpSpPr>
            <p:grpSpPr bwMode="auto">
              <a:xfrm>
                <a:off x="453" y="2205"/>
                <a:ext cx="1203" cy="1202"/>
                <a:chOff x="792" y="2228"/>
                <a:chExt cx="1203" cy="1202"/>
              </a:xfrm>
            </p:grpSpPr>
            <p:sp>
              <p:nvSpPr>
                <p:cNvPr id="124957" name="Line 29"/>
                <p:cNvSpPr>
                  <a:spLocks noChangeShapeType="1"/>
                </p:cNvSpPr>
                <p:nvPr/>
              </p:nvSpPr>
              <p:spPr bwMode="auto">
                <a:xfrm flipH="1">
                  <a:off x="1813" y="222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8" name="Line 30"/>
                <p:cNvSpPr>
                  <a:spLocks noChangeShapeType="1"/>
                </p:cNvSpPr>
                <p:nvPr/>
              </p:nvSpPr>
              <p:spPr bwMode="auto">
                <a:xfrm flipH="1">
                  <a:off x="1473" y="256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59" name="Line 31"/>
                <p:cNvSpPr>
                  <a:spLocks noChangeShapeType="1"/>
                </p:cNvSpPr>
                <p:nvPr/>
              </p:nvSpPr>
              <p:spPr bwMode="auto">
                <a:xfrm flipH="1">
                  <a:off x="1154" y="290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60" name="Line 32"/>
                <p:cNvSpPr>
                  <a:spLocks noChangeShapeType="1"/>
                </p:cNvSpPr>
                <p:nvPr/>
              </p:nvSpPr>
              <p:spPr bwMode="auto">
                <a:xfrm flipH="1">
                  <a:off x="792" y="3248"/>
                  <a:ext cx="182" cy="182"/>
                </a:xfrm>
                <a:prstGeom prst="line">
                  <a:avLst/>
                </a:prstGeom>
                <a:noFill/>
                <a:ln w="28575">
                  <a:solidFill>
                    <a:srgbClr val="0000FF"/>
                  </a:solidFill>
                  <a:round/>
                  <a:headEnd/>
                  <a:tailEnd type="triangle" w="med" len="med"/>
                </a:ln>
                <a:effectLst/>
              </p:spPr>
              <p:txBody>
                <a:bodyPr/>
                <a:lstStyle/>
                <a:p>
                  <a:endParaRPr lang="en-GB"/>
                </a:p>
              </p:txBody>
            </p:sp>
          </p:grpSp>
          <p:grpSp>
            <p:nvGrpSpPr>
              <p:cNvPr id="9" name="Group 33"/>
              <p:cNvGrpSpPr>
                <a:grpSpLocks/>
              </p:cNvGrpSpPr>
              <p:nvPr/>
            </p:nvGrpSpPr>
            <p:grpSpPr bwMode="auto">
              <a:xfrm>
                <a:off x="1292" y="2228"/>
                <a:ext cx="522" cy="522"/>
                <a:chOff x="1292" y="2228"/>
                <a:chExt cx="522" cy="522"/>
              </a:xfrm>
            </p:grpSpPr>
            <p:sp>
              <p:nvSpPr>
                <p:cNvPr id="124962" name="Line 34"/>
                <p:cNvSpPr>
                  <a:spLocks noChangeShapeType="1"/>
                </p:cNvSpPr>
                <p:nvPr/>
              </p:nvSpPr>
              <p:spPr bwMode="auto">
                <a:xfrm flipH="1">
                  <a:off x="1632" y="2228"/>
                  <a:ext cx="182" cy="182"/>
                </a:xfrm>
                <a:prstGeom prst="line">
                  <a:avLst/>
                </a:prstGeom>
                <a:noFill/>
                <a:ln w="28575">
                  <a:solidFill>
                    <a:srgbClr val="0000FF"/>
                  </a:solidFill>
                  <a:round/>
                  <a:headEnd/>
                  <a:tailEnd type="triangle" w="med" len="med"/>
                </a:ln>
                <a:effectLst/>
              </p:spPr>
              <p:txBody>
                <a:bodyPr/>
                <a:lstStyle/>
                <a:p>
                  <a:endParaRPr lang="en-GB"/>
                </a:p>
              </p:txBody>
            </p:sp>
            <p:sp>
              <p:nvSpPr>
                <p:cNvPr id="124963" name="Line 35"/>
                <p:cNvSpPr>
                  <a:spLocks noChangeShapeType="1"/>
                </p:cNvSpPr>
                <p:nvPr/>
              </p:nvSpPr>
              <p:spPr bwMode="auto">
                <a:xfrm flipH="1">
                  <a:off x="1292" y="2568"/>
                  <a:ext cx="182" cy="182"/>
                </a:xfrm>
                <a:prstGeom prst="line">
                  <a:avLst/>
                </a:prstGeom>
                <a:noFill/>
                <a:ln w="28575">
                  <a:solidFill>
                    <a:srgbClr val="0000FF"/>
                  </a:solidFill>
                  <a:round/>
                  <a:headEnd/>
                  <a:tailEnd type="triangle" w="med" len="med"/>
                </a:ln>
                <a:effectLst/>
              </p:spPr>
              <p:txBody>
                <a:bodyPr/>
                <a:lstStyle/>
                <a:p>
                  <a:endParaRPr lang="en-GB"/>
                </a:p>
              </p:txBody>
            </p:sp>
          </p:grpSp>
        </p:grpSp>
        <p:sp>
          <p:nvSpPr>
            <p:cNvPr id="124964" name="Text Box 36"/>
            <p:cNvSpPr txBox="1">
              <a:spLocks noChangeArrowheads="1"/>
            </p:cNvSpPr>
            <p:nvPr/>
          </p:nvSpPr>
          <p:spPr bwMode="auto">
            <a:xfrm>
              <a:off x="544" y="1480"/>
              <a:ext cx="579" cy="327"/>
            </a:xfrm>
            <a:prstGeom prst="rect">
              <a:avLst/>
            </a:prstGeom>
            <a:noFill/>
            <a:ln w="9525">
              <a:noFill/>
              <a:miter lim="800000"/>
              <a:headEnd/>
              <a:tailEnd/>
            </a:ln>
            <a:effectLst/>
          </p:spPr>
          <p:txBody>
            <a:bodyPr wrap="none">
              <a:spAutoFit/>
            </a:bodyPr>
            <a:lstStyle/>
            <a:p>
              <a:pPr algn="r"/>
              <a:r>
                <a:rPr lang="de-DE" sz="2800" b="1" i="1">
                  <a:solidFill>
                    <a:srgbClr val="0000CC"/>
                  </a:solidFill>
                  <a:latin typeface="Verdana" pitchFamily="34" charset="0"/>
                </a:rPr>
                <a:t>GSI</a:t>
              </a:r>
            </a:p>
          </p:txBody>
        </p:sp>
      </p:grpSp>
      <p:grpSp>
        <p:nvGrpSpPr>
          <p:cNvPr id="10" name="Group 37"/>
          <p:cNvGrpSpPr>
            <a:grpSpLocks/>
          </p:cNvGrpSpPr>
          <p:nvPr/>
        </p:nvGrpSpPr>
        <p:grpSpPr bwMode="auto">
          <a:xfrm>
            <a:off x="1330325" y="1952625"/>
            <a:ext cx="2955925" cy="3455988"/>
            <a:chOff x="838" y="1253"/>
            <a:chExt cx="1862" cy="2177"/>
          </a:xfrm>
        </p:grpSpPr>
        <p:grpSp>
          <p:nvGrpSpPr>
            <p:cNvPr id="11" name="Group 38"/>
            <p:cNvGrpSpPr>
              <a:grpSpLocks/>
            </p:cNvGrpSpPr>
            <p:nvPr/>
          </p:nvGrpSpPr>
          <p:grpSpPr bwMode="auto">
            <a:xfrm>
              <a:off x="838" y="1706"/>
              <a:ext cx="1862" cy="1724"/>
              <a:chOff x="838" y="1706"/>
              <a:chExt cx="1862" cy="1724"/>
            </a:xfrm>
          </p:grpSpPr>
          <p:grpSp>
            <p:nvGrpSpPr>
              <p:cNvPr id="12" name="Group 39"/>
              <p:cNvGrpSpPr>
                <a:grpSpLocks/>
              </p:cNvGrpSpPr>
              <p:nvPr/>
            </p:nvGrpSpPr>
            <p:grpSpPr bwMode="auto">
              <a:xfrm>
                <a:off x="1473" y="1706"/>
                <a:ext cx="1203" cy="1202"/>
                <a:chOff x="1473" y="1706"/>
                <a:chExt cx="1203" cy="1202"/>
              </a:xfrm>
            </p:grpSpPr>
            <p:sp>
              <p:nvSpPr>
                <p:cNvPr id="124968" name="Line 40"/>
                <p:cNvSpPr>
                  <a:spLocks noChangeShapeType="1"/>
                </p:cNvSpPr>
                <p:nvPr/>
              </p:nvSpPr>
              <p:spPr bwMode="auto">
                <a:xfrm flipH="1">
                  <a:off x="2494" y="170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69" name="Line 41"/>
                <p:cNvSpPr>
                  <a:spLocks noChangeShapeType="1"/>
                </p:cNvSpPr>
                <p:nvPr/>
              </p:nvSpPr>
              <p:spPr bwMode="auto">
                <a:xfrm flipH="1">
                  <a:off x="2154" y="204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0" name="Line 42"/>
                <p:cNvSpPr>
                  <a:spLocks noChangeShapeType="1"/>
                </p:cNvSpPr>
                <p:nvPr/>
              </p:nvSpPr>
              <p:spPr bwMode="auto">
                <a:xfrm flipH="1">
                  <a:off x="1813" y="238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1" name="Line 43"/>
                <p:cNvSpPr>
                  <a:spLocks noChangeShapeType="1"/>
                </p:cNvSpPr>
                <p:nvPr/>
              </p:nvSpPr>
              <p:spPr bwMode="auto">
                <a:xfrm flipH="1">
                  <a:off x="1473" y="2726"/>
                  <a:ext cx="182" cy="182"/>
                </a:xfrm>
                <a:prstGeom prst="line">
                  <a:avLst/>
                </a:prstGeom>
                <a:noFill/>
                <a:ln w="28575">
                  <a:solidFill>
                    <a:srgbClr val="FF00FF"/>
                  </a:solidFill>
                  <a:round/>
                  <a:headEnd/>
                  <a:tailEnd type="triangle" w="med" len="med"/>
                </a:ln>
                <a:effectLst/>
              </p:spPr>
              <p:txBody>
                <a:bodyPr/>
                <a:lstStyle/>
                <a:p>
                  <a:endParaRPr lang="en-GB"/>
                </a:p>
              </p:txBody>
            </p:sp>
          </p:grpSp>
          <p:grpSp>
            <p:nvGrpSpPr>
              <p:cNvPr id="13" name="Group 44"/>
              <p:cNvGrpSpPr>
                <a:grpSpLocks/>
              </p:cNvGrpSpPr>
              <p:nvPr/>
            </p:nvGrpSpPr>
            <p:grpSpPr bwMode="auto">
              <a:xfrm>
                <a:off x="1497" y="1888"/>
                <a:ext cx="1203" cy="1202"/>
                <a:chOff x="1473" y="1706"/>
                <a:chExt cx="1203" cy="1202"/>
              </a:xfrm>
            </p:grpSpPr>
            <p:sp>
              <p:nvSpPr>
                <p:cNvPr id="124973" name="Line 45"/>
                <p:cNvSpPr>
                  <a:spLocks noChangeShapeType="1"/>
                </p:cNvSpPr>
                <p:nvPr/>
              </p:nvSpPr>
              <p:spPr bwMode="auto">
                <a:xfrm flipH="1">
                  <a:off x="2494" y="170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4" name="Line 46"/>
                <p:cNvSpPr>
                  <a:spLocks noChangeShapeType="1"/>
                </p:cNvSpPr>
                <p:nvPr/>
              </p:nvSpPr>
              <p:spPr bwMode="auto">
                <a:xfrm flipH="1">
                  <a:off x="2154" y="204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5" name="Line 47"/>
                <p:cNvSpPr>
                  <a:spLocks noChangeShapeType="1"/>
                </p:cNvSpPr>
                <p:nvPr/>
              </p:nvSpPr>
              <p:spPr bwMode="auto">
                <a:xfrm flipH="1">
                  <a:off x="1813" y="238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6" name="Line 48"/>
                <p:cNvSpPr>
                  <a:spLocks noChangeShapeType="1"/>
                </p:cNvSpPr>
                <p:nvPr/>
              </p:nvSpPr>
              <p:spPr bwMode="auto">
                <a:xfrm flipH="1">
                  <a:off x="1473" y="2726"/>
                  <a:ext cx="182" cy="182"/>
                </a:xfrm>
                <a:prstGeom prst="line">
                  <a:avLst/>
                </a:prstGeom>
                <a:noFill/>
                <a:ln w="28575">
                  <a:solidFill>
                    <a:srgbClr val="FF00FF"/>
                  </a:solidFill>
                  <a:round/>
                  <a:headEnd/>
                  <a:tailEnd type="triangle" w="med" len="med"/>
                </a:ln>
                <a:effectLst/>
              </p:spPr>
              <p:txBody>
                <a:bodyPr/>
                <a:lstStyle/>
                <a:p>
                  <a:endParaRPr lang="en-GB"/>
                </a:p>
              </p:txBody>
            </p:sp>
          </p:grpSp>
          <p:grpSp>
            <p:nvGrpSpPr>
              <p:cNvPr id="14" name="Group 49"/>
              <p:cNvGrpSpPr>
                <a:grpSpLocks/>
              </p:cNvGrpSpPr>
              <p:nvPr/>
            </p:nvGrpSpPr>
            <p:grpSpPr bwMode="auto">
              <a:xfrm>
                <a:off x="838" y="2228"/>
                <a:ext cx="1203" cy="1202"/>
                <a:chOff x="1473" y="1706"/>
                <a:chExt cx="1203" cy="1202"/>
              </a:xfrm>
            </p:grpSpPr>
            <p:sp>
              <p:nvSpPr>
                <p:cNvPr id="124978" name="Line 50"/>
                <p:cNvSpPr>
                  <a:spLocks noChangeShapeType="1"/>
                </p:cNvSpPr>
                <p:nvPr/>
              </p:nvSpPr>
              <p:spPr bwMode="auto">
                <a:xfrm flipH="1">
                  <a:off x="2494" y="170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79" name="Line 51"/>
                <p:cNvSpPr>
                  <a:spLocks noChangeShapeType="1"/>
                </p:cNvSpPr>
                <p:nvPr/>
              </p:nvSpPr>
              <p:spPr bwMode="auto">
                <a:xfrm flipH="1">
                  <a:off x="2154" y="204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80" name="Line 52"/>
                <p:cNvSpPr>
                  <a:spLocks noChangeShapeType="1"/>
                </p:cNvSpPr>
                <p:nvPr/>
              </p:nvSpPr>
              <p:spPr bwMode="auto">
                <a:xfrm flipH="1">
                  <a:off x="1813" y="2386"/>
                  <a:ext cx="182" cy="182"/>
                </a:xfrm>
                <a:prstGeom prst="line">
                  <a:avLst/>
                </a:prstGeom>
                <a:noFill/>
                <a:ln w="28575">
                  <a:solidFill>
                    <a:srgbClr val="FF00FF"/>
                  </a:solidFill>
                  <a:round/>
                  <a:headEnd/>
                  <a:tailEnd type="triangle" w="med" len="med"/>
                </a:ln>
                <a:effectLst/>
              </p:spPr>
              <p:txBody>
                <a:bodyPr/>
                <a:lstStyle/>
                <a:p>
                  <a:endParaRPr lang="en-GB"/>
                </a:p>
              </p:txBody>
            </p:sp>
            <p:sp>
              <p:nvSpPr>
                <p:cNvPr id="124981" name="Line 53"/>
                <p:cNvSpPr>
                  <a:spLocks noChangeShapeType="1"/>
                </p:cNvSpPr>
                <p:nvPr/>
              </p:nvSpPr>
              <p:spPr bwMode="auto">
                <a:xfrm flipH="1">
                  <a:off x="1473" y="2726"/>
                  <a:ext cx="182" cy="182"/>
                </a:xfrm>
                <a:prstGeom prst="line">
                  <a:avLst/>
                </a:prstGeom>
                <a:noFill/>
                <a:ln w="28575">
                  <a:solidFill>
                    <a:srgbClr val="FF00FF"/>
                  </a:solidFill>
                  <a:round/>
                  <a:headEnd/>
                  <a:tailEnd type="triangle" w="med" len="med"/>
                </a:ln>
                <a:effectLst/>
              </p:spPr>
              <p:txBody>
                <a:bodyPr/>
                <a:lstStyle/>
                <a:p>
                  <a:endParaRPr lang="en-GB"/>
                </a:p>
              </p:txBody>
            </p:sp>
          </p:grpSp>
        </p:grpSp>
        <p:sp>
          <p:nvSpPr>
            <p:cNvPr id="124982" name="Text Box 54"/>
            <p:cNvSpPr txBox="1">
              <a:spLocks noChangeArrowheads="1"/>
            </p:cNvSpPr>
            <p:nvPr/>
          </p:nvSpPr>
          <p:spPr bwMode="auto">
            <a:xfrm>
              <a:off x="1668" y="1253"/>
              <a:ext cx="929" cy="327"/>
            </a:xfrm>
            <a:prstGeom prst="rect">
              <a:avLst/>
            </a:prstGeom>
            <a:noFill/>
            <a:ln w="9525">
              <a:noFill/>
              <a:miter lim="800000"/>
              <a:headEnd/>
              <a:tailEnd/>
            </a:ln>
            <a:effectLst/>
          </p:spPr>
          <p:txBody>
            <a:bodyPr wrap="none">
              <a:spAutoFit/>
            </a:bodyPr>
            <a:lstStyle/>
            <a:p>
              <a:pPr algn="r"/>
              <a:r>
                <a:rPr lang="de-DE" sz="2800" b="1" i="1">
                  <a:solidFill>
                    <a:srgbClr val="FF33CC"/>
                  </a:solidFill>
                  <a:latin typeface="Verdana" pitchFamily="34" charset="0"/>
                </a:rPr>
                <a:t>RIKEN</a:t>
              </a:r>
            </a:p>
          </p:txBody>
        </p:sp>
      </p:grpSp>
      <p:grpSp>
        <p:nvGrpSpPr>
          <p:cNvPr id="15" name="Group 55"/>
          <p:cNvGrpSpPr>
            <a:grpSpLocks/>
          </p:cNvGrpSpPr>
          <p:nvPr/>
        </p:nvGrpSpPr>
        <p:grpSpPr bwMode="auto">
          <a:xfrm>
            <a:off x="3671888" y="1304925"/>
            <a:ext cx="3816350" cy="3529013"/>
            <a:chOff x="2313" y="822"/>
            <a:chExt cx="2404" cy="2223"/>
          </a:xfrm>
        </p:grpSpPr>
        <p:grpSp>
          <p:nvGrpSpPr>
            <p:cNvPr id="16" name="Group 56"/>
            <p:cNvGrpSpPr>
              <a:grpSpLocks/>
            </p:cNvGrpSpPr>
            <p:nvPr/>
          </p:nvGrpSpPr>
          <p:grpSpPr bwMode="auto">
            <a:xfrm>
              <a:off x="2313" y="822"/>
              <a:ext cx="2404" cy="2063"/>
              <a:chOff x="2313" y="822"/>
              <a:chExt cx="2404" cy="2063"/>
            </a:xfrm>
          </p:grpSpPr>
          <p:grpSp>
            <p:nvGrpSpPr>
              <p:cNvPr id="17" name="Group 57"/>
              <p:cNvGrpSpPr>
                <a:grpSpLocks/>
              </p:cNvGrpSpPr>
              <p:nvPr/>
            </p:nvGrpSpPr>
            <p:grpSpPr bwMode="auto">
              <a:xfrm>
                <a:off x="2313" y="822"/>
                <a:ext cx="2404" cy="2063"/>
                <a:chOff x="2313" y="822"/>
                <a:chExt cx="2404" cy="2063"/>
              </a:xfrm>
            </p:grpSpPr>
            <p:grpSp>
              <p:nvGrpSpPr>
                <p:cNvPr id="18" name="Group 58"/>
                <p:cNvGrpSpPr>
                  <a:grpSpLocks/>
                </p:cNvGrpSpPr>
                <p:nvPr/>
              </p:nvGrpSpPr>
              <p:grpSpPr bwMode="auto">
                <a:xfrm>
                  <a:off x="3854" y="1162"/>
                  <a:ext cx="863" cy="862"/>
                  <a:chOff x="3854" y="1162"/>
                  <a:chExt cx="863" cy="862"/>
                </a:xfrm>
              </p:grpSpPr>
              <p:sp>
                <p:nvSpPr>
                  <p:cNvPr id="124987" name="Line 59"/>
                  <p:cNvSpPr>
                    <a:spLocks noChangeShapeType="1"/>
                  </p:cNvSpPr>
                  <p:nvPr/>
                </p:nvSpPr>
                <p:spPr bwMode="auto">
                  <a:xfrm flipH="1">
                    <a:off x="4535" y="1162"/>
                    <a:ext cx="182" cy="182"/>
                  </a:xfrm>
                  <a:prstGeom prst="line">
                    <a:avLst/>
                  </a:prstGeom>
                  <a:noFill/>
                  <a:ln w="28575">
                    <a:solidFill>
                      <a:srgbClr val="FF0000"/>
                    </a:solidFill>
                    <a:round/>
                    <a:headEnd/>
                    <a:tailEnd type="triangle" w="med" len="med"/>
                  </a:ln>
                  <a:effectLst/>
                </p:spPr>
                <p:txBody>
                  <a:bodyPr/>
                  <a:lstStyle/>
                  <a:p>
                    <a:endParaRPr lang="en-GB"/>
                  </a:p>
                </p:txBody>
              </p:sp>
              <p:sp>
                <p:nvSpPr>
                  <p:cNvPr id="124988" name="Line 60"/>
                  <p:cNvSpPr>
                    <a:spLocks noChangeShapeType="1"/>
                  </p:cNvSpPr>
                  <p:nvPr/>
                </p:nvSpPr>
                <p:spPr bwMode="auto">
                  <a:xfrm flipH="1">
                    <a:off x="4195" y="1502"/>
                    <a:ext cx="182" cy="182"/>
                  </a:xfrm>
                  <a:prstGeom prst="line">
                    <a:avLst/>
                  </a:prstGeom>
                  <a:noFill/>
                  <a:ln w="28575">
                    <a:solidFill>
                      <a:srgbClr val="FF0000"/>
                    </a:solidFill>
                    <a:round/>
                    <a:headEnd/>
                    <a:tailEnd type="triangle" w="med" len="med"/>
                  </a:ln>
                  <a:effectLst/>
                </p:spPr>
                <p:txBody>
                  <a:bodyPr/>
                  <a:lstStyle/>
                  <a:p>
                    <a:endParaRPr lang="en-GB"/>
                  </a:p>
                </p:txBody>
              </p:sp>
              <p:sp>
                <p:nvSpPr>
                  <p:cNvPr id="124989" name="Line 61"/>
                  <p:cNvSpPr>
                    <a:spLocks noChangeShapeType="1"/>
                  </p:cNvSpPr>
                  <p:nvPr/>
                </p:nvSpPr>
                <p:spPr bwMode="auto">
                  <a:xfrm flipH="1">
                    <a:off x="3854" y="1842"/>
                    <a:ext cx="182" cy="182"/>
                  </a:xfrm>
                  <a:prstGeom prst="line">
                    <a:avLst/>
                  </a:prstGeom>
                  <a:noFill/>
                  <a:ln w="28575">
                    <a:solidFill>
                      <a:srgbClr val="FF0000"/>
                    </a:solidFill>
                    <a:round/>
                    <a:headEnd/>
                    <a:tailEnd type="triangle" w="med" len="med"/>
                  </a:ln>
                  <a:effectLst/>
                </p:spPr>
                <p:txBody>
                  <a:bodyPr/>
                  <a:lstStyle/>
                  <a:p>
                    <a:endParaRPr lang="en-GB"/>
                  </a:p>
                </p:txBody>
              </p:sp>
            </p:grpSp>
            <p:grpSp>
              <p:nvGrpSpPr>
                <p:cNvPr id="19" name="Group 62"/>
                <p:cNvGrpSpPr>
                  <a:grpSpLocks/>
                </p:cNvGrpSpPr>
                <p:nvPr/>
              </p:nvGrpSpPr>
              <p:grpSpPr bwMode="auto">
                <a:xfrm>
                  <a:off x="2313" y="822"/>
                  <a:ext cx="2246" cy="2063"/>
                  <a:chOff x="2313" y="822"/>
                  <a:chExt cx="2246" cy="2063"/>
                </a:xfrm>
              </p:grpSpPr>
              <p:sp>
                <p:nvSpPr>
                  <p:cNvPr id="124991" name="Line 63"/>
                  <p:cNvSpPr>
                    <a:spLocks noChangeShapeType="1"/>
                  </p:cNvSpPr>
                  <p:nvPr/>
                </p:nvSpPr>
                <p:spPr bwMode="auto">
                  <a:xfrm flipH="1">
                    <a:off x="4036" y="1502"/>
                    <a:ext cx="182" cy="182"/>
                  </a:xfrm>
                  <a:prstGeom prst="line">
                    <a:avLst/>
                  </a:prstGeom>
                  <a:noFill/>
                  <a:ln w="28575">
                    <a:solidFill>
                      <a:srgbClr val="FF0000"/>
                    </a:solidFill>
                    <a:round/>
                    <a:headEnd/>
                    <a:tailEnd type="triangle" w="med" len="med"/>
                  </a:ln>
                  <a:effectLst/>
                </p:spPr>
                <p:txBody>
                  <a:bodyPr/>
                  <a:lstStyle/>
                  <a:p>
                    <a:endParaRPr lang="en-GB"/>
                  </a:p>
                </p:txBody>
              </p:sp>
              <p:grpSp>
                <p:nvGrpSpPr>
                  <p:cNvPr id="20" name="Group 64"/>
                  <p:cNvGrpSpPr>
                    <a:grpSpLocks/>
                  </p:cNvGrpSpPr>
                  <p:nvPr/>
                </p:nvGrpSpPr>
                <p:grpSpPr bwMode="auto">
                  <a:xfrm>
                    <a:off x="2313" y="822"/>
                    <a:ext cx="2246" cy="2063"/>
                    <a:chOff x="2313" y="845"/>
                    <a:chExt cx="2246" cy="2063"/>
                  </a:xfrm>
                </p:grpSpPr>
                <p:grpSp>
                  <p:nvGrpSpPr>
                    <p:cNvPr id="21" name="Group 65"/>
                    <p:cNvGrpSpPr>
                      <a:grpSpLocks/>
                    </p:cNvGrpSpPr>
                    <p:nvPr/>
                  </p:nvGrpSpPr>
                  <p:grpSpPr bwMode="auto">
                    <a:xfrm>
                      <a:off x="3696" y="845"/>
                      <a:ext cx="863" cy="862"/>
                      <a:chOff x="3696" y="845"/>
                      <a:chExt cx="863" cy="862"/>
                    </a:xfrm>
                  </p:grpSpPr>
                  <p:sp>
                    <p:nvSpPr>
                      <p:cNvPr id="124994" name="Line 66"/>
                      <p:cNvSpPr>
                        <a:spLocks noChangeShapeType="1"/>
                      </p:cNvSpPr>
                      <p:nvPr/>
                    </p:nvSpPr>
                    <p:spPr bwMode="auto">
                      <a:xfrm flipH="1">
                        <a:off x="4377" y="845"/>
                        <a:ext cx="182" cy="182"/>
                      </a:xfrm>
                      <a:prstGeom prst="line">
                        <a:avLst/>
                      </a:prstGeom>
                      <a:noFill/>
                      <a:ln w="28575">
                        <a:solidFill>
                          <a:srgbClr val="FF0000"/>
                        </a:solidFill>
                        <a:round/>
                        <a:headEnd/>
                        <a:tailEnd type="triangle" w="med" len="med"/>
                      </a:ln>
                      <a:effectLst/>
                    </p:spPr>
                    <p:txBody>
                      <a:bodyPr/>
                      <a:lstStyle/>
                      <a:p>
                        <a:endParaRPr lang="en-GB"/>
                      </a:p>
                    </p:txBody>
                  </p:sp>
                  <p:sp>
                    <p:nvSpPr>
                      <p:cNvPr id="124995" name="Line 67"/>
                      <p:cNvSpPr>
                        <a:spLocks noChangeShapeType="1"/>
                      </p:cNvSpPr>
                      <p:nvPr/>
                    </p:nvSpPr>
                    <p:spPr bwMode="auto">
                      <a:xfrm flipH="1">
                        <a:off x="4037" y="1185"/>
                        <a:ext cx="182" cy="182"/>
                      </a:xfrm>
                      <a:prstGeom prst="line">
                        <a:avLst/>
                      </a:prstGeom>
                      <a:noFill/>
                      <a:ln w="28575">
                        <a:solidFill>
                          <a:srgbClr val="FF0000"/>
                        </a:solidFill>
                        <a:round/>
                        <a:headEnd/>
                        <a:tailEnd type="triangle" w="med" len="med"/>
                      </a:ln>
                      <a:effectLst/>
                    </p:spPr>
                    <p:txBody>
                      <a:bodyPr/>
                      <a:lstStyle/>
                      <a:p>
                        <a:endParaRPr lang="en-GB"/>
                      </a:p>
                    </p:txBody>
                  </p:sp>
                  <p:sp>
                    <p:nvSpPr>
                      <p:cNvPr id="124996" name="Line 68"/>
                      <p:cNvSpPr>
                        <a:spLocks noChangeShapeType="1"/>
                      </p:cNvSpPr>
                      <p:nvPr/>
                    </p:nvSpPr>
                    <p:spPr bwMode="auto">
                      <a:xfrm flipH="1">
                        <a:off x="3696" y="1525"/>
                        <a:ext cx="182" cy="182"/>
                      </a:xfrm>
                      <a:prstGeom prst="line">
                        <a:avLst/>
                      </a:prstGeom>
                      <a:noFill/>
                      <a:ln w="28575">
                        <a:solidFill>
                          <a:srgbClr val="FF0000"/>
                        </a:solidFill>
                        <a:round/>
                        <a:headEnd/>
                        <a:tailEnd type="triangle" w="med" len="med"/>
                      </a:ln>
                      <a:effectLst/>
                    </p:spPr>
                    <p:txBody>
                      <a:bodyPr/>
                      <a:lstStyle/>
                      <a:p>
                        <a:endParaRPr lang="en-GB"/>
                      </a:p>
                    </p:txBody>
                  </p:sp>
                </p:grpSp>
                <p:grpSp>
                  <p:nvGrpSpPr>
                    <p:cNvPr id="22" name="Group 69"/>
                    <p:cNvGrpSpPr>
                      <a:grpSpLocks/>
                    </p:cNvGrpSpPr>
                    <p:nvPr/>
                  </p:nvGrpSpPr>
                  <p:grpSpPr bwMode="auto">
                    <a:xfrm>
                      <a:off x="3515" y="1207"/>
                      <a:ext cx="863" cy="862"/>
                      <a:chOff x="3515" y="1207"/>
                      <a:chExt cx="863" cy="862"/>
                    </a:xfrm>
                  </p:grpSpPr>
                  <p:sp>
                    <p:nvSpPr>
                      <p:cNvPr id="124998" name="Line 70"/>
                      <p:cNvSpPr>
                        <a:spLocks noChangeShapeType="1"/>
                      </p:cNvSpPr>
                      <p:nvPr/>
                    </p:nvSpPr>
                    <p:spPr bwMode="auto">
                      <a:xfrm flipH="1">
                        <a:off x="4196" y="1207"/>
                        <a:ext cx="182" cy="182"/>
                      </a:xfrm>
                      <a:prstGeom prst="line">
                        <a:avLst/>
                      </a:prstGeom>
                      <a:noFill/>
                      <a:ln w="28575">
                        <a:solidFill>
                          <a:srgbClr val="FF0000"/>
                        </a:solidFill>
                        <a:round/>
                        <a:headEnd/>
                        <a:tailEnd type="triangle" w="med" len="med"/>
                      </a:ln>
                      <a:effectLst/>
                    </p:spPr>
                    <p:txBody>
                      <a:bodyPr/>
                      <a:lstStyle/>
                      <a:p>
                        <a:endParaRPr lang="en-GB"/>
                      </a:p>
                    </p:txBody>
                  </p:sp>
                  <p:sp>
                    <p:nvSpPr>
                      <p:cNvPr id="124999" name="Line 71"/>
                      <p:cNvSpPr>
                        <a:spLocks noChangeShapeType="1"/>
                      </p:cNvSpPr>
                      <p:nvPr/>
                    </p:nvSpPr>
                    <p:spPr bwMode="auto">
                      <a:xfrm flipH="1">
                        <a:off x="3856" y="1547"/>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00" name="Line 72"/>
                      <p:cNvSpPr>
                        <a:spLocks noChangeShapeType="1"/>
                      </p:cNvSpPr>
                      <p:nvPr/>
                    </p:nvSpPr>
                    <p:spPr bwMode="auto">
                      <a:xfrm flipH="1">
                        <a:off x="3515" y="1887"/>
                        <a:ext cx="182" cy="182"/>
                      </a:xfrm>
                      <a:prstGeom prst="line">
                        <a:avLst/>
                      </a:prstGeom>
                      <a:noFill/>
                      <a:ln w="28575">
                        <a:solidFill>
                          <a:srgbClr val="FF0000"/>
                        </a:solidFill>
                        <a:round/>
                        <a:headEnd/>
                        <a:tailEnd type="triangle" w="med" len="med"/>
                      </a:ln>
                      <a:effectLst/>
                    </p:spPr>
                    <p:txBody>
                      <a:bodyPr/>
                      <a:lstStyle/>
                      <a:p>
                        <a:endParaRPr lang="en-GB"/>
                      </a:p>
                    </p:txBody>
                  </p:sp>
                </p:grpSp>
                <p:grpSp>
                  <p:nvGrpSpPr>
                    <p:cNvPr id="23" name="Group 73"/>
                    <p:cNvGrpSpPr>
                      <a:grpSpLocks/>
                    </p:cNvGrpSpPr>
                    <p:nvPr/>
                  </p:nvGrpSpPr>
                  <p:grpSpPr bwMode="auto">
                    <a:xfrm>
                      <a:off x="2313" y="1366"/>
                      <a:ext cx="1566" cy="1542"/>
                      <a:chOff x="2313" y="1366"/>
                      <a:chExt cx="1566" cy="1542"/>
                    </a:xfrm>
                  </p:grpSpPr>
                  <p:grpSp>
                    <p:nvGrpSpPr>
                      <p:cNvPr id="24" name="Group 74"/>
                      <p:cNvGrpSpPr>
                        <a:grpSpLocks/>
                      </p:cNvGrpSpPr>
                      <p:nvPr/>
                    </p:nvGrpSpPr>
                    <p:grpSpPr bwMode="auto">
                      <a:xfrm>
                        <a:off x="2676" y="1366"/>
                        <a:ext cx="1203" cy="1202"/>
                        <a:chOff x="2676" y="1366"/>
                        <a:chExt cx="1203" cy="1202"/>
                      </a:xfrm>
                    </p:grpSpPr>
                    <p:sp>
                      <p:nvSpPr>
                        <p:cNvPr id="125003" name="Line 75"/>
                        <p:cNvSpPr>
                          <a:spLocks noChangeShapeType="1"/>
                        </p:cNvSpPr>
                        <p:nvPr/>
                      </p:nvSpPr>
                      <p:spPr bwMode="auto">
                        <a:xfrm flipH="1">
                          <a:off x="3697" y="136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04" name="Line 76"/>
                        <p:cNvSpPr>
                          <a:spLocks noChangeShapeType="1"/>
                        </p:cNvSpPr>
                        <p:nvPr/>
                      </p:nvSpPr>
                      <p:spPr bwMode="auto">
                        <a:xfrm flipH="1">
                          <a:off x="3357" y="170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05" name="Line 77"/>
                        <p:cNvSpPr>
                          <a:spLocks noChangeShapeType="1"/>
                        </p:cNvSpPr>
                        <p:nvPr/>
                      </p:nvSpPr>
                      <p:spPr bwMode="auto">
                        <a:xfrm flipH="1">
                          <a:off x="3016" y="204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06" name="Line 78"/>
                        <p:cNvSpPr>
                          <a:spLocks noChangeShapeType="1"/>
                        </p:cNvSpPr>
                        <p:nvPr/>
                      </p:nvSpPr>
                      <p:spPr bwMode="auto">
                        <a:xfrm flipH="1">
                          <a:off x="2676" y="2386"/>
                          <a:ext cx="182" cy="182"/>
                        </a:xfrm>
                        <a:prstGeom prst="line">
                          <a:avLst/>
                        </a:prstGeom>
                        <a:noFill/>
                        <a:ln w="28575">
                          <a:solidFill>
                            <a:srgbClr val="FF0000"/>
                          </a:solidFill>
                          <a:round/>
                          <a:headEnd/>
                          <a:tailEnd type="triangle" w="med" len="med"/>
                        </a:ln>
                        <a:effectLst/>
                      </p:spPr>
                      <p:txBody>
                        <a:bodyPr/>
                        <a:lstStyle/>
                        <a:p>
                          <a:endParaRPr lang="en-GB"/>
                        </a:p>
                      </p:txBody>
                    </p:sp>
                  </p:grpSp>
                  <p:sp>
                    <p:nvSpPr>
                      <p:cNvPr id="125007" name="Line 79"/>
                      <p:cNvSpPr>
                        <a:spLocks noChangeShapeType="1"/>
                      </p:cNvSpPr>
                      <p:nvPr/>
                    </p:nvSpPr>
                    <p:spPr bwMode="auto">
                      <a:xfrm flipH="1">
                        <a:off x="2313" y="2726"/>
                        <a:ext cx="182" cy="182"/>
                      </a:xfrm>
                      <a:prstGeom prst="line">
                        <a:avLst/>
                      </a:prstGeom>
                      <a:noFill/>
                      <a:ln w="28575">
                        <a:solidFill>
                          <a:srgbClr val="FF0000"/>
                        </a:solidFill>
                        <a:round/>
                        <a:headEnd/>
                        <a:tailEnd type="triangle" w="med" len="med"/>
                      </a:ln>
                      <a:effectLst/>
                    </p:spPr>
                    <p:txBody>
                      <a:bodyPr/>
                      <a:lstStyle/>
                      <a:p>
                        <a:endParaRPr lang="en-GB"/>
                      </a:p>
                    </p:txBody>
                  </p:sp>
                </p:grpSp>
                <p:grpSp>
                  <p:nvGrpSpPr>
                    <p:cNvPr id="25" name="Group 80"/>
                    <p:cNvGrpSpPr>
                      <a:grpSpLocks/>
                    </p:cNvGrpSpPr>
                    <p:nvPr/>
                  </p:nvGrpSpPr>
                  <p:grpSpPr bwMode="auto">
                    <a:xfrm>
                      <a:off x="2493" y="1366"/>
                      <a:ext cx="1566" cy="1542"/>
                      <a:chOff x="2313" y="1366"/>
                      <a:chExt cx="1566" cy="1542"/>
                    </a:xfrm>
                  </p:grpSpPr>
                  <p:grpSp>
                    <p:nvGrpSpPr>
                      <p:cNvPr id="26" name="Group 81"/>
                      <p:cNvGrpSpPr>
                        <a:grpSpLocks/>
                      </p:cNvGrpSpPr>
                      <p:nvPr/>
                    </p:nvGrpSpPr>
                    <p:grpSpPr bwMode="auto">
                      <a:xfrm>
                        <a:off x="2676" y="1366"/>
                        <a:ext cx="1203" cy="1202"/>
                        <a:chOff x="2676" y="1366"/>
                        <a:chExt cx="1203" cy="1202"/>
                      </a:xfrm>
                    </p:grpSpPr>
                    <p:sp>
                      <p:nvSpPr>
                        <p:cNvPr id="125010" name="Line 82"/>
                        <p:cNvSpPr>
                          <a:spLocks noChangeShapeType="1"/>
                        </p:cNvSpPr>
                        <p:nvPr/>
                      </p:nvSpPr>
                      <p:spPr bwMode="auto">
                        <a:xfrm flipH="1">
                          <a:off x="3697" y="136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11" name="Line 83"/>
                        <p:cNvSpPr>
                          <a:spLocks noChangeShapeType="1"/>
                        </p:cNvSpPr>
                        <p:nvPr/>
                      </p:nvSpPr>
                      <p:spPr bwMode="auto">
                        <a:xfrm flipH="1">
                          <a:off x="3357" y="170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12" name="Line 84"/>
                        <p:cNvSpPr>
                          <a:spLocks noChangeShapeType="1"/>
                        </p:cNvSpPr>
                        <p:nvPr/>
                      </p:nvSpPr>
                      <p:spPr bwMode="auto">
                        <a:xfrm flipH="1">
                          <a:off x="3016" y="2046"/>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13" name="Line 85"/>
                        <p:cNvSpPr>
                          <a:spLocks noChangeShapeType="1"/>
                        </p:cNvSpPr>
                        <p:nvPr/>
                      </p:nvSpPr>
                      <p:spPr bwMode="auto">
                        <a:xfrm flipH="1">
                          <a:off x="2676" y="2386"/>
                          <a:ext cx="182" cy="182"/>
                        </a:xfrm>
                        <a:prstGeom prst="line">
                          <a:avLst/>
                        </a:prstGeom>
                        <a:noFill/>
                        <a:ln w="28575">
                          <a:solidFill>
                            <a:srgbClr val="FF0000"/>
                          </a:solidFill>
                          <a:round/>
                          <a:headEnd/>
                          <a:tailEnd type="triangle" w="med" len="med"/>
                        </a:ln>
                        <a:effectLst/>
                      </p:spPr>
                      <p:txBody>
                        <a:bodyPr/>
                        <a:lstStyle/>
                        <a:p>
                          <a:endParaRPr lang="en-GB"/>
                        </a:p>
                      </p:txBody>
                    </p:sp>
                  </p:grpSp>
                  <p:sp>
                    <p:nvSpPr>
                      <p:cNvPr id="125014" name="Line 86"/>
                      <p:cNvSpPr>
                        <a:spLocks noChangeShapeType="1"/>
                      </p:cNvSpPr>
                      <p:nvPr/>
                    </p:nvSpPr>
                    <p:spPr bwMode="auto">
                      <a:xfrm flipH="1">
                        <a:off x="2313" y="2726"/>
                        <a:ext cx="182" cy="182"/>
                      </a:xfrm>
                      <a:prstGeom prst="line">
                        <a:avLst/>
                      </a:prstGeom>
                      <a:noFill/>
                      <a:ln w="28575">
                        <a:solidFill>
                          <a:srgbClr val="FF0000"/>
                        </a:solidFill>
                        <a:round/>
                        <a:headEnd/>
                        <a:tailEnd type="triangle" w="med" len="med"/>
                      </a:ln>
                      <a:effectLst/>
                    </p:spPr>
                    <p:txBody>
                      <a:bodyPr/>
                      <a:lstStyle/>
                      <a:p>
                        <a:endParaRPr lang="en-GB"/>
                      </a:p>
                    </p:txBody>
                  </p:sp>
                </p:grpSp>
                <p:sp>
                  <p:nvSpPr>
                    <p:cNvPr id="125015" name="Line 87"/>
                    <p:cNvSpPr>
                      <a:spLocks noChangeShapeType="1"/>
                    </p:cNvSpPr>
                    <p:nvPr/>
                  </p:nvSpPr>
                  <p:spPr bwMode="auto">
                    <a:xfrm flipH="1">
                      <a:off x="4376" y="1185"/>
                      <a:ext cx="182" cy="182"/>
                    </a:xfrm>
                    <a:prstGeom prst="line">
                      <a:avLst/>
                    </a:prstGeom>
                    <a:noFill/>
                    <a:ln w="28575">
                      <a:solidFill>
                        <a:srgbClr val="FF0000"/>
                      </a:solidFill>
                      <a:round/>
                      <a:headEnd/>
                      <a:tailEnd type="triangle" w="med" len="med"/>
                    </a:ln>
                    <a:effectLst/>
                  </p:spPr>
                  <p:txBody>
                    <a:bodyPr/>
                    <a:lstStyle/>
                    <a:p>
                      <a:endParaRPr lang="en-GB"/>
                    </a:p>
                  </p:txBody>
                </p:sp>
                <p:grpSp>
                  <p:nvGrpSpPr>
                    <p:cNvPr id="27" name="Group 88"/>
                    <p:cNvGrpSpPr>
                      <a:grpSpLocks/>
                    </p:cNvGrpSpPr>
                    <p:nvPr/>
                  </p:nvGrpSpPr>
                  <p:grpSpPr bwMode="auto">
                    <a:xfrm>
                      <a:off x="3674" y="1547"/>
                      <a:ext cx="863" cy="862"/>
                      <a:chOff x="3515" y="1207"/>
                      <a:chExt cx="863" cy="862"/>
                    </a:xfrm>
                  </p:grpSpPr>
                  <p:sp>
                    <p:nvSpPr>
                      <p:cNvPr id="125017" name="Line 89"/>
                      <p:cNvSpPr>
                        <a:spLocks noChangeShapeType="1"/>
                      </p:cNvSpPr>
                      <p:nvPr/>
                    </p:nvSpPr>
                    <p:spPr bwMode="auto">
                      <a:xfrm flipH="1">
                        <a:off x="4196" y="1207"/>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18" name="Line 90"/>
                      <p:cNvSpPr>
                        <a:spLocks noChangeShapeType="1"/>
                      </p:cNvSpPr>
                      <p:nvPr/>
                    </p:nvSpPr>
                    <p:spPr bwMode="auto">
                      <a:xfrm flipH="1">
                        <a:off x="3856" y="1547"/>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19" name="Line 91"/>
                      <p:cNvSpPr>
                        <a:spLocks noChangeShapeType="1"/>
                      </p:cNvSpPr>
                      <p:nvPr/>
                    </p:nvSpPr>
                    <p:spPr bwMode="auto">
                      <a:xfrm flipH="1">
                        <a:off x="3515" y="1887"/>
                        <a:ext cx="182" cy="182"/>
                      </a:xfrm>
                      <a:prstGeom prst="line">
                        <a:avLst/>
                      </a:prstGeom>
                      <a:noFill/>
                      <a:ln w="28575">
                        <a:solidFill>
                          <a:srgbClr val="FF0000"/>
                        </a:solidFill>
                        <a:round/>
                        <a:headEnd/>
                        <a:tailEnd type="triangle" w="med" len="med"/>
                      </a:ln>
                      <a:effectLst/>
                    </p:spPr>
                    <p:txBody>
                      <a:bodyPr/>
                      <a:lstStyle/>
                      <a:p>
                        <a:endParaRPr lang="en-GB"/>
                      </a:p>
                    </p:txBody>
                  </p:sp>
                </p:grpSp>
              </p:grpSp>
            </p:grpSp>
          </p:grpSp>
          <p:sp>
            <p:nvSpPr>
              <p:cNvPr id="125020" name="Text Box 92"/>
              <p:cNvSpPr txBox="1">
                <a:spLocks noChangeArrowheads="1"/>
              </p:cNvSpPr>
              <p:nvPr/>
            </p:nvSpPr>
            <p:spPr bwMode="auto">
              <a:xfrm>
                <a:off x="3052" y="844"/>
                <a:ext cx="770" cy="327"/>
              </a:xfrm>
              <a:prstGeom prst="rect">
                <a:avLst/>
              </a:prstGeom>
              <a:noFill/>
              <a:ln w="9525">
                <a:noFill/>
                <a:miter lim="800000"/>
                <a:headEnd/>
                <a:tailEnd/>
              </a:ln>
              <a:effectLst/>
            </p:spPr>
            <p:txBody>
              <a:bodyPr wrap="none">
                <a:spAutoFit/>
              </a:bodyPr>
              <a:lstStyle/>
              <a:p>
                <a:pPr algn="r"/>
                <a:r>
                  <a:rPr lang="de-DE" sz="2800" b="1" i="1">
                    <a:solidFill>
                      <a:srgbClr val="FF0000"/>
                    </a:solidFill>
                    <a:latin typeface="Verdana" pitchFamily="34" charset="0"/>
                  </a:rPr>
                  <a:t>FLNR</a:t>
                </a:r>
              </a:p>
            </p:txBody>
          </p:sp>
        </p:grpSp>
        <p:sp>
          <p:nvSpPr>
            <p:cNvPr id="125021" name="Line 93"/>
            <p:cNvSpPr>
              <a:spLocks noChangeShapeType="1"/>
            </p:cNvSpPr>
            <p:nvPr/>
          </p:nvSpPr>
          <p:spPr bwMode="auto">
            <a:xfrm flipH="1">
              <a:off x="2835" y="2523"/>
              <a:ext cx="182" cy="182"/>
            </a:xfrm>
            <a:prstGeom prst="line">
              <a:avLst/>
            </a:prstGeom>
            <a:noFill/>
            <a:ln w="28575">
              <a:solidFill>
                <a:srgbClr val="FF0000"/>
              </a:solidFill>
              <a:round/>
              <a:headEnd/>
              <a:tailEnd type="triangle" w="med" len="med"/>
            </a:ln>
            <a:effectLst/>
          </p:spPr>
          <p:txBody>
            <a:bodyPr/>
            <a:lstStyle/>
            <a:p>
              <a:endParaRPr lang="en-GB"/>
            </a:p>
          </p:txBody>
        </p:sp>
        <p:sp>
          <p:nvSpPr>
            <p:cNvPr id="125022" name="Line 94"/>
            <p:cNvSpPr>
              <a:spLocks noChangeShapeType="1"/>
            </p:cNvSpPr>
            <p:nvPr/>
          </p:nvSpPr>
          <p:spPr bwMode="auto">
            <a:xfrm flipH="1">
              <a:off x="3175" y="2182"/>
              <a:ext cx="181" cy="181"/>
            </a:xfrm>
            <a:prstGeom prst="line">
              <a:avLst/>
            </a:prstGeom>
            <a:noFill/>
            <a:ln w="28575">
              <a:solidFill>
                <a:srgbClr val="FF0000"/>
              </a:solidFill>
              <a:round/>
              <a:headEnd/>
              <a:tailEnd type="triangle" w="med" len="med"/>
            </a:ln>
            <a:effectLst/>
          </p:spPr>
          <p:txBody>
            <a:bodyPr/>
            <a:lstStyle/>
            <a:p>
              <a:endParaRPr lang="en-GB"/>
            </a:p>
          </p:txBody>
        </p:sp>
        <p:sp>
          <p:nvSpPr>
            <p:cNvPr id="125023" name="Line 95"/>
            <p:cNvSpPr>
              <a:spLocks noChangeShapeType="1"/>
            </p:cNvSpPr>
            <p:nvPr/>
          </p:nvSpPr>
          <p:spPr bwMode="auto">
            <a:xfrm flipH="1">
              <a:off x="2494" y="2863"/>
              <a:ext cx="182" cy="182"/>
            </a:xfrm>
            <a:prstGeom prst="line">
              <a:avLst/>
            </a:prstGeom>
            <a:noFill/>
            <a:ln w="28575">
              <a:solidFill>
                <a:srgbClr val="FF0000"/>
              </a:solidFill>
              <a:round/>
              <a:headEnd/>
              <a:tailEnd type="triangle" w="med" len="med"/>
            </a:ln>
            <a:effectLst/>
          </p:spPr>
          <p:txBody>
            <a:bodyPr/>
            <a:lstStyle/>
            <a:p>
              <a:endParaRPr lang="en-GB"/>
            </a:p>
          </p:txBody>
        </p:sp>
      </p:grpSp>
      <p:grpSp>
        <p:nvGrpSpPr>
          <p:cNvPr id="28" name="Group 96"/>
          <p:cNvGrpSpPr>
            <a:grpSpLocks/>
          </p:cNvGrpSpPr>
          <p:nvPr/>
        </p:nvGrpSpPr>
        <p:grpSpPr bwMode="auto">
          <a:xfrm>
            <a:off x="3095625" y="2960688"/>
            <a:ext cx="3636963" cy="1873250"/>
            <a:chOff x="1939" y="1865"/>
            <a:chExt cx="2291" cy="1180"/>
          </a:xfrm>
        </p:grpSpPr>
        <p:sp>
          <p:nvSpPr>
            <p:cNvPr id="125025" name="Oval 97"/>
            <p:cNvSpPr>
              <a:spLocks noChangeArrowheads="1"/>
            </p:cNvSpPr>
            <p:nvPr/>
          </p:nvSpPr>
          <p:spPr bwMode="auto">
            <a:xfrm rot="18935237">
              <a:off x="1939" y="2281"/>
              <a:ext cx="2291" cy="349"/>
            </a:xfrm>
            <a:prstGeom prst="ellipse">
              <a:avLst/>
            </a:prstGeom>
            <a:gradFill rotWithShape="1">
              <a:gsLst>
                <a:gs pos="0">
                  <a:schemeClr val="bg1">
                    <a:alpha val="22000"/>
                  </a:schemeClr>
                </a:gs>
                <a:gs pos="100000">
                  <a:srgbClr val="00FFFF">
                    <a:alpha val="27000"/>
                  </a:srgbClr>
                </a:gs>
              </a:gsLst>
              <a:path path="shape">
                <a:fillToRect l="50000" t="50000" r="50000" b="50000"/>
              </a:path>
            </a:gradFill>
            <a:ln w="9525" algn="ctr">
              <a:noFill/>
              <a:round/>
              <a:headEnd/>
              <a:tailEnd/>
            </a:ln>
            <a:effectLst/>
          </p:spPr>
          <p:txBody>
            <a:bodyPr anchor="ctr">
              <a:spAutoFit/>
            </a:bodyPr>
            <a:lstStyle/>
            <a:p>
              <a:endParaRPr lang="en-GB"/>
            </a:p>
          </p:txBody>
        </p:sp>
        <p:grpSp>
          <p:nvGrpSpPr>
            <p:cNvPr id="29" name="Group 98"/>
            <p:cNvGrpSpPr>
              <a:grpSpLocks/>
            </p:cNvGrpSpPr>
            <p:nvPr/>
          </p:nvGrpSpPr>
          <p:grpSpPr bwMode="auto">
            <a:xfrm>
              <a:off x="2494" y="1865"/>
              <a:ext cx="1203" cy="1180"/>
              <a:chOff x="2494" y="1865"/>
              <a:chExt cx="1203" cy="1180"/>
            </a:xfrm>
          </p:grpSpPr>
          <p:sp>
            <p:nvSpPr>
              <p:cNvPr id="125027" name="Line 99"/>
              <p:cNvSpPr>
                <a:spLocks noChangeShapeType="1"/>
              </p:cNvSpPr>
              <p:nvPr/>
            </p:nvSpPr>
            <p:spPr bwMode="auto">
              <a:xfrm flipH="1">
                <a:off x="3515" y="1865"/>
                <a:ext cx="182" cy="182"/>
              </a:xfrm>
              <a:prstGeom prst="line">
                <a:avLst/>
              </a:prstGeom>
              <a:noFill/>
              <a:ln w="28575">
                <a:solidFill>
                  <a:srgbClr val="800000"/>
                </a:solidFill>
                <a:round/>
                <a:headEnd/>
                <a:tailEnd type="triangle" w="med" len="med"/>
              </a:ln>
              <a:effectLst/>
            </p:spPr>
            <p:txBody>
              <a:bodyPr/>
              <a:lstStyle/>
              <a:p>
                <a:endParaRPr lang="en-GB"/>
              </a:p>
            </p:txBody>
          </p:sp>
          <p:sp>
            <p:nvSpPr>
              <p:cNvPr id="125028" name="Line 100"/>
              <p:cNvSpPr>
                <a:spLocks noChangeShapeType="1"/>
              </p:cNvSpPr>
              <p:nvPr/>
            </p:nvSpPr>
            <p:spPr bwMode="auto">
              <a:xfrm flipH="1">
                <a:off x="3175" y="2183"/>
                <a:ext cx="182" cy="182"/>
              </a:xfrm>
              <a:prstGeom prst="line">
                <a:avLst/>
              </a:prstGeom>
              <a:noFill/>
              <a:ln w="28575">
                <a:solidFill>
                  <a:srgbClr val="800000"/>
                </a:solidFill>
                <a:round/>
                <a:headEnd/>
                <a:tailEnd type="triangle" w="med" len="med"/>
              </a:ln>
              <a:effectLst/>
            </p:spPr>
            <p:txBody>
              <a:bodyPr/>
              <a:lstStyle/>
              <a:p>
                <a:endParaRPr lang="en-GB"/>
              </a:p>
            </p:txBody>
          </p:sp>
          <p:sp>
            <p:nvSpPr>
              <p:cNvPr id="125029" name="Line 101"/>
              <p:cNvSpPr>
                <a:spLocks noChangeShapeType="1"/>
              </p:cNvSpPr>
              <p:nvPr/>
            </p:nvSpPr>
            <p:spPr bwMode="auto">
              <a:xfrm flipH="1">
                <a:off x="2835" y="2523"/>
                <a:ext cx="182" cy="182"/>
              </a:xfrm>
              <a:prstGeom prst="line">
                <a:avLst/>
              </a:prstGeom>
              <a:noFill/>
              <a:ln w="28575">
                <a:solidFill>
                  <a:srgbClr val="800000"/>
                </a:solidFill>
                <a:round/>
                <a:headEnd/>
                <a:tailEnd type="triangle" w="med" len="med"/>
              </a:ln>
              <a:effectLst/>
            </p:spPr>
            <p:txBody>
              <a:bodyPr/>
              <a:lstStyle/>
              <a:p>
                <a:endParaRPr lang="en-GB"/>
              </a:p>
            </p:txBody>
          </p:sp>
          <p:sp>
            <p:nvSpPr>
              <p:cNvPr id="125030" name="Line 102"/>
              <p:cNvSpPr>
                <a:spLocks noChangeShapeType="1"/>
              </p:cNvSpPr>
              <p:nvPr/>
            </p:nvSpPr>
            <p:spPr bwMode="auto">
              <a:xfrm flipH="1">
                <a:off x="2494" y="2863"/>
                <a:ext cx="182" cy="182"/>
              </a:xfrm>
              <a:prstGeom prst="line">
                <a:avLst/>
              </a:prstGeom>
              <a:noFill/>
              <a:ln w="28575">
                <a:solidFill>
                  <a:srgbClr val="800000"/>
                </a:solidFill>
                <a:round/>
                <a:headEnd/>
                <a:tailEnd type="triangle" w="med" len="med"/>
              </a:ln>
              <a:effectLst/>
            </p:spPr>
            <p:txBody>
              <a:bodyPr/>
              <a:lstStyle/>
              <a:p>
                <a:endParaRPr lang="en-GB"/>
              </a:p>
            </p:txBody>
          </p:sp>
        </p:grpSp>
      </p:grpSp>
      <p:sp>
        <p:nvSpPr>
          <p:cNvPr id="125031" name="Oval 103"/>
          <p:cNvSpPr>
            <a:spLocks noChangeArrowheads="1"/>
          </p:cNvSpPr>
          <p:nvPr/>
        </p:nvSpPr>
        <p:spPr bwMode="auto">
          <a:xfrm>
            <a:off x="5400675" y="2241550"/>
            <a:ext cx="3348038" cy="1187450"/>
          </a:xfrm>
          <a:prstGeom prst="ellipse">
            <a:avLst/>
          </a:prstGeom>
          <a:noFill/>
          <a:ln w="9525" algn="ctr">
            <a:noFill/>
            <a:round/>
            <a:headEnd/>
            <a:tailEnd/>
          </a:ln>
          <a:effectLst/>
        </p:spPr>
        <p:txBody>
          <a:bodyPr anchor="ctr">
            <a:spAutoFit/>
          </a:bodyPr>
          <a:lstStyle/>
          <a:p>
            <a:endParaRPr lang="en-GB"/>
          </a:p>
        </p:txBody>
      </p:sp>
      <p:sp>
        <p:nvSpPr>
          <p:cNvPr id="125032" name="Rectangle 104"/>
          <p:cNvSpPr>
            <a:spLocks noChangeArrowheads="1"/>
          </p:cNvSpPr>
          <p:nvPr/>
        </p:nvSpPr>
        <p:spPr bwMode="auto">
          <a:xfrm>
            <a:off x="5111750" y="4221163"/>
            <a:ext cx="3348038" cy="647700"/>
          </a:xfrm>
          <a:prstGeom prst="rect">
            <a:avLst/>
          </a:prstGeom>
          <a:noFill/>
          <a:ln w="9525">
            <a:noFill/>
            <a:miter lim="800000"/>
            <a:headEnd/>
            <a:tailEnd/>
          </a:ln>
          <a:effectLst/>
        </p:spPr>
        <p:txBody>
          <a:bodyPr/>
          <a:lstStyle/>
          <a:p>
            <a:pPr marL="342900" indent="-342900">
              <a:lnSpc>
                <a:spcPct val="90000"/>
              </a:lnSpc>
              <a:spcBef>
                <a:spcPct val="20000"/>
              </a:spcBef>
            </a:pPr>
            <a:r>
              <a:rPr lang="en-US" sz="1600" b="1">
                <a:solidFill>
                  <a:srgbClr val="FF0000"/>
                </a:solidFill>
                <a:latin typeface="Comic Sans MS" pitchFamily="66" charset="0"/>
              </a:rPr>
              <a:t>high cross-sections  </a:t>
            </a:r>
          </a:p>
          <a:p>
            <a:pPr marL="342900" indent="-342900">
              <a:lnSpc>
                <a:spcPct val="90000"/>
              </a:lnSpc>
              <a:spcBef>
                <a:spcPct val="20000"/>
              </a:spcBef>
            </a:pPr>
            <a:r>
              <a:rPr lang="en-US" sz="1600" b="1">
                <a:solidFill>
                  <a:srgbClr val="FF0000"/>
                </a:solidFill>
                <a:latin typeface="Comic Sans MS" pitchFamily="66" charset="0"/>
              </a:rPr>
              <a:t>(0.5 – 5 pb)</a:t>
            </a:r>
            <a:endParaRPr lang="en-US" sz="1600">
              <a:solidFill>
                <a:srgbClr val="FF0000"/>
              </a:solidFill>
              <a:latin typeface="Comic Sans MS" pitchFamily="66" charset="0"/>
            </a:endParaRPr>
          </a:p>
        </p:txBody>
      </p:sp>
      <p:sp>
        <p:nvSpPr>
          <p:cNvPr id="125033" name="Rectangle 105"/>
          <p:cNvSpPr>
            <a:spLocks noChangeArrowheads="1"/>
          </p:cNvSpPr>
          <p:nvPr/>
        </p:nvSpPr>
        <p:spPr bwMode="auto">
          <a:xfrm>
            <a:off x="1871663" y="2528888"/>
            <a:ext cx="2016125" cy="647700"/>
          </a:xfrm>
          <a:prstGeom prst="rect">
            <a:avLst/>
          </a:prstGeom>
          <a:noFill/>
          <a:ln w="9525">
            <a:noFill/>
            <a:miter lim="800000"/>
            <a:headEnd/>
            <a:tailEnd/>
          </a:ln>
          <a:effectLst/>
        </p:spPr>
        <p:txBody>
          <a:bodyPr/>
          <a:lstStyle/>
          <a:p>
            <a:pPr marL="342900" indent="-342900">
              <a:lnSpc>
                <a:spcPct val="90000"/>
              </a:lnSpc>
              <a:spcBef>
                <a:spcPct val="20000"/>
              </a:spcBef>
            </a:pPr>
            <a:r>
              <a:rPr lang="en-US" sz="1600" b="1">
                <a:solidFill>
                  <a:srgbClr val="0000CC"/>
                </a:solidFill>
                <a:latin typeface="Comic Sans MS" pitchFamily="66" charset="0"/>
              </a:rPr>
              <a:t>low cross-sections  </a:t>
            </a:r>
          </a:p>
          <a:p>
            <a:pPr marL="342900" indent="-342900">
              <a:lnSpc>
                <a:spcPct val="90000"/>
              </a:lnSpc>
              <a:spcBef>
                <a:spcPct val="20000"/>
              </a:spcBef>
            </a:pPr>
            <a:r>
              <a:rPr lang="en-US" sz="1600" b="1">
                <a:solidFill>
                  <a:srgbClr val="0000CC"/>
                </a:solidFill>
                <a:latin typeface="Comic Sans MS" pitchFamily="66" charset="0"/>
              </a:rPr>
              <a:t>(</a:t>
            </a:r>
            <a:r>
              <a:rPr lang="en-US" sz="1600" b="1">
                <a:solidFill>
                  <a:srgbClr val="0000CC"/>
                </a:solidFill>
                <a:latin typeface="Comic Sans MS" pitchFamily="66" charset="0"/>
                <a:sym typeface="Symbol" pitchFamily="18" charset="2"/>
              </a:rPr>
              <a:t> </a:t>
            </a:r>
            <a:r>
              <a:rPr lang="en-US" sz="1600" b="1">
                <a:solidFill>
                  <a:srgbClr val="0000CC"/>
                </a:solidFill>
                <a:latin typeface="Comic Sans MS" pitchFamily="66" charset="0"/>
              </a:rPr>
              <a:t>≈ 35 fb)</a:t>
            </a:r>
            <a:endParaRPr lang="en-US" sz="1600">
              <a:solidFill>
                <a:srgbClr val="0000CC"/>
              </a:solidFill>
              <a:latin typeface="Comic Sans MS" pitchFamily="66" charset="0"/>
            </a:endParaRPr>
          </a:p>
        </p:txBody>
      </p:sp>
      <p:sp>
        <p:nvSpPr>
          <p:cNvPr id="125034" name="Rectangle 106"/>
          <p:cNvSpPr>
            <a:spLocks noGrp="1" noChangeArrowheads="1"/>
          </p:cNvSpPr>
          <p:nvPr>
            <p:ph type="title" idx="4294967295"/>
          </p:nvPr>
        </p:nvSpPr>
        <p:spPr/>
        <p:txBody>
          <a:bodyPr>
            <a:normAutofit fontScale="90000"/>
          </a:bodyPr>
          <a:lstStyle/>
          <a:p>
            <a:r>
              <a:rPr lang="en-GB">
                <a:sym typeface="SymbolProp BT" pitchFamily="2" charset="2"/>
              </a:rPr>
              <a:t>SHE Synthesis </a:t>
            </a:r>
            <a:br>
              <a:rPr lang="en-GB">
                <a:sym typeface="SymbolProp BT" pitchFamily="2" charset="2"/>
              </a:rPr>
            </a:br>
            <a:r>
              <a:rPr lang="en-GB">
                <a:sym typeface="SymbolProp BT" pitchFamily="2" charset="2"/>
              </a:rPr>
              <a:t>	</a:t>
            </a:r>
            <a:r>
              <a:rPr lang="en-GB" sz="4000">
                <a:solidFill>
                  <a:srgbClr val="66FFFF"/>
                </a:solidFill>
                <a:sym typeface="SymbolProp BT" pitchFamily="2" charset="2"/>
              </a:rPr>
              <a:t>– Present Status</a:t>
            </a:r>
          </a:p>
        </p:txBody>
      </p:sp>
      <p:sp>
        <p:nvSpPr>
          <p:cNvPr id="125035" name="Oval 107"/>
          <p:cNvSpPr>
            <a:spLocks noChangeArrowheads="1"/>
          </p:cNvSpPr>
          <p:nvPr/>
        </p:nvSpPr>
        <p:spPr bwMode="auto">
          <a:xfrm>
            <a:off x="7740650" y="260350"/>
            <a:ext cx="3505200" cy="3276600"/>
          </a:xfrm>
          <a:prstGeom prst="ellipse">
            <a:avLst/>
          </a:prstGeom>
          <a:noFill/>
          <a:ln w="38100">
            <a:solidFill>
              <a:schemeClr val="accent2"/>
            </a:solidFill>
            <a:round/>
            <a:headEnd/>
            <a:tailEnd/>
          </a:ln>
          <a:effectLst/>
        </p:spPr>
        <p:txBody>
          <a:bodyPr wrap="none" anchor="ctr"/>
          <a:lstStyle/>
          <a:p>
            <a:endParaRPr lang="en-GB"/>
          </a:p>
        </p:txBody>
      </p:sp>
      <p:sp>
        <p:nvSpPr>
          <p:cNvPr id="125036" name="Text Box 108"/>
          <p:cNvSpPr txBox="1">
            <a:spLocks noChangeArrowheads="1"/>
          </p:cNvSpPr>
          <p:nvPr/>
        </p:nvSpPr>
        <p:spPr bwMode="auto">
          <a:xfrm>
            <a:off x="6659563" y="6237288"/>
            <a:ext cx="1568450" cy="366712"/>
          </a:xfrm>
          <a:prstGeom prst="rect">
            <a:avLst/>
          </a:prstGeom>
          <a:noFill/>
          <a:ln w="9525">
            <a:noFill/>
            <a:miter lim="800000"/>
            <a:headEnd/>
            <a:tailEnd/>
          </a:ln>
          <a:effectLst/>
        </p:spPr>
        <p:txBody>
          <a:bodyPr wrap="none">
            <a:spAutoFit/>
          </a:bodyPr>
          <a:lstStyle/>
          <a:p>
            <a:r>
              <a:rPr lang="en-GB"/>
              <a:t>D.Ackermann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50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5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5035"/>
                                        </p:tgtEl>
                                        <p:attrNameLst>
                                          <p:attrName>style.visibility</p:attrName>
                                        </p:attrNameLst>
                                      </p:cBhvr>
                                      <p:to>
                                        <p:strVal val="visible"/>
                                      </p:to>
                                    </p:set>
                                    <p:anim calcmode="lin" valueType="num">
                                      <p:cBhvr additive="base">
                                        <p:cTn id="33" dur="2000" fill="hold"/>
                                        <p:tgtEl>
                                          <p:spTgt spid="125035"/>
                                        </p:tgtEl>
                                        <p:attrNameLst>
                                          <p:attrName>ppt_x</p:attrName>
                                        </p:attrNameLst>
                                      </p:cBhvr>
                                      <p:tavLst>
                                        <p:tav tm="0">
                                          <p:val>
                                            <p:strVal val="0-#ppt_w/2"/>
                                          </p:val>
                                        </p:tav>
                                        <p:tav tm="100000">
                                          <p:val>
                                            <p:strVal val="#ppt_x"/>
                                          </p:val>
                                        </p:tav>
                                      </p:tavLst>
                                    </p:anim>
                                    <p:anim calcmode="lin" valueType="num">
                                      <p:cBhvr additive="base">
                                        <p:cTn id="34" dur="2000" fill="hold"/>
                                        <p:tgtEl>
                                          <p:spTgt spid="125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32" grpId="0"/>
      <p:bldP spid="125033" grpId="0"/>
      <p:bldP spid="12503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1"/>
            <a:ext cx="9144000" cy="764704"/>
          </a:xfrm>
          <a:noFill/>
          <a:ln/>
        </p:spPr>
        <p:txBody>
          <a:bodyPr lIns="0" tIns="0" rIns="0" bIns="0"/>
          <a:lstStyle/>
          <a:p>
            <a:pPr>
              <a:lnSpc>
                <a:spcPct val="9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smtClean="0">
                <a:solidFill>
                  <a:srgbClr val="C00000"/>
                </a:solidFill>
              </a:rPr>
              <a:t>Experimental setup</a:t>
            </a:r>
            <a:endParaRPr lang="en-GB" sz="3200" dirty="0">
              <a:solidFill>
                <a:srgbClr val="C00000"/>
              </a:solidFill>
            </a:endParaRPr>
          </a:p>
        </p:txBody>
      </p:sp>
      <p:sp>
        <p:nvSpPr>
          <p:cNvPr id="11266" name="Rectangle 2"/>
          <p:cNvSpPr>
            <a:spLocks noGrp="1" noChangeArrowheads="1"/>
          </p:cNvSpPr>
          <p:nvPr>
            <p:ph type="body" idx="1"/>
          </p:nvPr>
        </p:nvSpPr>
        <p:spPr>
          <a:xfrm>
            <a:off x="5183188" y="1484784"/>
            <a:ext cx="3960812" cy="3984625"/>
          </a:xfrm>
          <a:ln/>
        </p:spPr>
        <p:txBody>
          <a:bodyPr lIns="0" tIns="0" rIns="0" bIns="0">
            <a:normAutofit/>
          </a:bodyPr>
          <a:lstStyle/>
          <a:p>
            <a:pPr marL="420688" indent="-315913">
              <a:lnSpc>
                <a:spcPct val="97000"/>
              </a:lnSpc>
              <a:spcBef>
                <a:spcPts val="600"/>
              </a:spcBef>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sz="2400" dirty="0"/>
              <a:t>Accelerator SIS provides a </a:t>
            </a:r>
            <a:endParaRPr lang="en-GB" sz="2400" dirty="0" smtClean="0"/>
          </a:p>
          <a:p>
            <a:pPr marL="420688" indent="-315913">
              <a:lnSpc>
                <a:spcPct val="97000"/>
              </a:lnSpc>
              <a:spcBef>
                <a:spcPts val="600"/>
              </a:spcBef>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sz="2400" dirty="0" smtClean="0"/>
              <a:t>E/A=1 </a:t>
            </a:r>
            <a:r>
              <a:rPr lang="en-GB" sz="2400" dirty="0" err="1" smtClean="0"/>
              <a:t>GeV</a:t>
            </a:r>
            <a:r>
              <a:rPr lang="en-GB" sz="2400" dirty="0" smtClean="0"/>
              <a:t> </a:t>
            </a:r>
            <a:r>
              <a:rPr lang="en-GB" sz="2400" baseline="33000" dirty="0"/>
              <a:t>238</a:t>
            </a:r>
            <a:r>
              <a:rPr lang="en-GB" sz="2400" dirty="0"/>
              <a:t>U </a:t>
            </a:r>
            <a:r>
              <a:rPr lang="en-GB" sz="2400" dirty="0" smtClean="0"/>
              <a:t>beam</a:t>
            </a:r>
            <a:endParaRPr lang="en-GB" sz="2400" dirty="0"/>
          </a:p>
          <a:p>
            <a:pPr marL="420688" indent="-315913">
              <a:lnSpc>
                <a:spcPct val="97000"/>
              </a:lnSpc>
              <a:spcBef>
                <a:spcPts val="600"/>
              </a:spcBef>
              <a:buFont typeface="Arial" charset="0"/>
              <a:buNone/>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GB" sz="2400" dirty="0"/>
          </a:p>
          <a:p>
            <a:pPr marL="420688" indent="-315913">
              <a:lnSpc>
                <a:spcPct val="97000"/>
              </a:lnSpc>
              <a:spcBef>
                <a:spcPts val="600"/>
              </a:spcBef>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sz="2400" dirty="0"/>
              <a:t>Projectile fragmentation on Be target</a:t>
            </a:r>
          </a:p>
          <a:p>
            <a:pPr marL="420688" indent="-315913">
              <a:lnSpc>
                <a:spcPct val="97000"/>
              </a:lnSpc>
              <a:spcBef>
                <a:spcPts val="600"/>
              </a:spcBef>
              <a:buFont typeface="Arial" charset="0"/>
              <a:buNone/>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GB" sz="2400" dirty="0"/>
          </a:p>
          <a:p>
            <a:pPr marL="420688" indent="-315913">
              <a:lnSpc>
                <a:spcPct val="97000"/>
              </a:lnSpc>
              <a:spcBef>
                <a:spcPts val="600"/>
              </a:spcBef>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sz="2400" dirty="0"/>
              <a:t>The ions are separated and identified in the </a:t>
            </a:r>
            <a:r>
              <a:rPr lang="en-GB" sz="2400" dirty="0" smtClean="0"/>
              <a:t>Fragment</a:t>
            </a:r>
          </a:p>
          <a:p>
            <a:pPr marL="420688" indent="-315913">
              <a:lnSpc>
                <a:spcPct val="97000"/>
              </a:lnSpc>
              <a:spcBef>
                <a:spcPts val="600"/>
              </a:spcBef>
              <a:tabLst>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GB" sz="2400" dirty="0" smtClean="0"/>
              <a:t>Separator</a:t>
            </a:r>
            <a:endParaRPr lang="en-GB" sz="2400" dirty="0"/>
          </a:p>
        </p:txBody>
      </p:sp>
      <p:sp>
        <p:nvSpPr>
          <p:cNvPr id="11268" name="Oval 4"/>
          <p:cNvSpPr>
            <a:spLocks noChangeArrowheads="1"/>
          </p:cNvSpPr>
          <p:nvPr/>
        </p:nvSpPr>
        <p:spPr bwMode="auto">
          <a:xfrm>
            <a:off x="2416175" y="3689350"/>
            <a:ext cx="130175" cy="131763"/>
          </a:xfrm>
          <a:prstGeom prst="ellipse">
            <a:avLst/>
          </a:prstGeom>
          <a:solidFill>
            <a:srgbClr val="00CC99"/>
          </a:solidFill>
          <a:ln w="9360">
            <a:solidFill>
              <a:srgbClr val="000000"/>
            </a:solidFill>
            <a:miter lim="800000"/>
            <a:headEnd/>
            <a:tailEnd/>
          </a:ln>
          <a:effectLst/>
        </p:spPr>
        <p:txBody>
          <a:bodyPr wrap="none" anchor="ctr"/>
          <a:lstStyle/>
          <a:p>
            <a:endParaRPr lang="en-GB"/>
          </a:p>
        </p:txBody>
      </p:sp>
      <p:pic>
        <p:nvPicPr>
          <p:cNvPr id="11269" name="Picture 5"/>
          <p:cNvPicPr>
            <a:picLocks noChangeAspect="1" noChangeArrowheads="1"/>
          </p:cNvPicPr>
          <p:nvPr/>
        </p:nvPicPr>
        <p:blipFill>
          <a:blip r:embed="rId3" cstate="print"/>
          <a:srcRect/>
          <a:stretch>
            <a:fillRect/>
          </a:stretch>
        </p:blipFill>
        <p:spPr bwMode="auto">
          <a:xfrm>
            <a:off x="5796136" y="6093296"/>
            <a:ext cx="1817687" cy="604837"/>
          </a:xfrm>
          <a:prstGeom prst="rect">
            <a:avLst/>
          </a:prstGeom>
          <a:noFill/>
          <a:ln w="9525">
            <a:noFill/>
            <a:round/>
            <a:headEnd/>
            <a:tailEnd/>
          </a:ln>
          <a:effectLst/>
        </p:spPr>
      </p:pic>
      <p:pic>
        <p:nvPicPr>
          <p:cNvPr id="11270" name="Picture 6"/>
          <p:cNvPicPr>
            <a:picLocks noChangeAspect="1" noChangeArrowheads="1"/>
          </p:cNvPicPr>
          <p:nvPr/>
        </p:nvPicPr>
        <p:blipFill>
          <a:blip r:embed="rId4" cstate="print"/>
          <a:srcRect/>
          <a:stretch>
            <a:fillRect/>
          </a:stretch>
        </p:blipFill>
        <p:spPr bwMode="auto">
          <a:xfrm>
            <a:off x="0" y="1196752"/>
            <a:ext cx="5436096" cy="9473874"/>
          </a:xfrm>
          <a:prstGeom prst="rect">
            <a:avLst/>
          </a:prstGeom>
          <a:noFill/>
          <a:ln w="9525">
            <a:noFill/>
            <a:round/>
            <a:headEnd/>
            <a:tailEnd/>
          </a:ln>
          <a:effectLst/>
        </p:spPr>
      </p:pic>
      <p:sp>
        <p:nvSpPr>
          <p:cNvPr id="11276" name="Text Box 12"/>
          <p:cNvSpPr txBox="1">
            <a:spLocks noChangeArrowheads="1"/>
          </p:cNvSpPr>
          <p:nvPr/>
        </p:nvSpPr>
        <p:spPr bwMode="auto">
          <a:xfrm>
            <a:off x="3241675" y="4572000"/>
            <a:ext cx="163513" cy="306388"/>
          </a:xfrm>
          <a:prstGeom prst="rect">
            <a:avLst/>
          </a:prstGeom>
          <a:noFill/>
          <a:ln w="9525">
            <a:noFill/>
            <a:round/>
            <a:headEnd/>
            <a:tailEnd/>
          </a:ln>
          <a:effectLst/>
        </p:spPr>
        <p:txBody>
          <a:bodyPr wrap="none" anchor="ctr"/>
          <a:lstStyle/>
          <a:p>
            <a:endParaRPr lang="en-GB"/>
          </a:p>
        </p:txBody>
      </p:sp>
      <p:sp>
        <p:nvSpPr>
          <p:cNvPr id="11278" name="Oval 14"/>
          <p:cNvSpPr>
            <a:spLocks noChangeArrowheads="1"/>
          </p:cNvSpPr>
          <p:nvPr/>
        </p:nvSpPr>
        <p:spPr bwMode="auto">
          <a:xfrm>
            <a:off x="2155825" y="3168650"/>
            <a:ext cx="130175" cy="130175"/>
          </a:xfrm>
          <a:prstGeom prst="ellipse">
            <a:avLst/>
          </a:prstGeom>
          <a:solidFill>
            <a:srgbClr val="00CC99"/>
          </a:solidFill>
          <a:ln w="9360">
            <a:solidFill>
              <a:srgbClr val="000000"/>
            </a:solidFill>
            <a:miter lim="800000"/>
            <a:headEnd/>
            <a:tailEnd/>
          </a:ln>
          <a:effectLst/>
        </p:spPr>
        <p:txBody>
          <a:bodyPr wrap="none" anchor="ctr"/>
          <a:lstStyle/>
          <a:p>
            <a:endParaRPr lang="en-GB"/>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1" y="1004886"/>
            <a:ext cx="9187892" cy="5853113"/>
          </a:xfrm>
          <a:prstGeom prst="rect">
            <a:avLst/>
          </a:prstGeom>
          <a:noFill/>
          <a:ln w="9525">
            <a:noFill/>
            <a:miter lim="800000"/>
            <a:headEnd/>
            <a:tailEnd/>
          </a:ln>
        </p:spPr>
      </p:pic>
      <p:sp>
        <p:nvSpPr>
          <p:cNvPr id="3" name="TextBox 2"/>
          <p:cNvSpPr txBox="1"/>
          <p:nvPr/>
        </p:nvSpPr>
        <p:spPr>
          <a:xfrm>
            <a:off x="2339752" y="0"/>
            <a:ext cx="4571957" cy="584775"/>
          </a:xfrm>
          <a:prstGeom prst="rect">
            <a:avLst/>
          </a:prstGeom>
          <a:noFill/>
        </p:spPr>
        <p:txBody>
          <a:bodyPr wrap="none" rtlCol="0">
            <a:spAutoFit/>
          </a:bodyPr>
          <a:lstStyle/>
          <a:p>
            <a:r>
              <a:rPr lang="en-GB" sz="3200" dirty="0" smtClean="0">
                <a:solidFill>
                  <a:srgbClr val="C00000"/>
                </a:solidFill>
              </a:rPr>
              <a:t>Fragment Separator at GSI</a:t>
            </a:r>
            <a:endParaRPr lang="en-GB" sz="3200" dirty="0">
              <a:solidFill>
                <a:srgbClr val="C00000"/>
              </a:solidFill>
            </a:endParaRPr>
          </a:p>
        </p:txBody>
      </p:sp>
      <p:sp>
        <p:nvSpPr>
          <p:cNvPr id="4" name="Rectangle 3"/>
          <p:cNvSpPr/>
          <p:nvPr/>
        </p:nvSpPr>
        <p:spPr>
          <a:xfrm>
            <a:off x="323528" y="3429000"/>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627784" y="2348880"/>
            <a:ext cx="108012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092280" y="1844824"/>
            <a:ext cx="108012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172400" y="1700808"/>
            <a:ext cx="883575" cy="461665"/>
          </a:xfrm>
          <a:prstGeom prst="rect">
            <a:avLst/>
          </a:prstGeom>
          <a:noFill/>
        </p:spPr>
        <p:txBody>
          <a:bodyPr wrap="none" rtlCol="0">
            <a:spAutoFit/>
          </a:bodyPr>
          <a:lstStyle/>
          <a:p>
            <a:r>
              <a:rPr lang="en-GB" sz="2400" dirty="0" err="1" smtClean="0"/>
              <a:t>HPGe</a:t>
            </a:r>
            <a:endParaRPr lang="en-GB" sz="24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79" name="Text Box 15"/>
          <p:cNvSpPr txBox="1">
            <a:spLocks noChangeArrowheads="1"/>
          </p:cNvSpPr>
          <p:nvPr/>
        </p:nvSpPr>
        <p:spPr bwMode="auto">
          <a:xfrm>
            <a:off x="0" y="908720"/>
            <a:ext cx="6871818" cy="523220"/>
          </a:xfrm>
          <a:prstGeom prst="rect">
            <a:avLst/>
          </a:prstGeom>
          <a:solidFill>
            <a:schemeClr val="bg2"/>
          </a:solidFill>
          <a:ln w="9525" algn="ctr">
            <a:noFill/>
            <a:miter lim="800000"/>
            <a:headEnd/>
            <a:tailEnd/>
          </a:ln>
          <a:effectLst/>
        </p:spPr>
        <p:txBody>
          <a:bodyPr wrap="none">
            <a:spAutoFit/>
          </a:bodyPr>
          <a:lstStyle/>
          <a:p>
            <a:pPr marL="342900" indent="-342900" eaLnBrk="1" hangingPunct="1">
              <a:spcBef>
                <a:spcPct val="20000"/>
              </a:spcBef>
            </a:pPr>
            <a:r>
              <a:rPr lang="en-US" sz="2800" u="none" dirty="0">
                <a:latin typeface="Arial" pitchFamily="34" charset="0"/>
              </a:rPr>
              <a:t>Typically: 100MeV/u, </a:t>
            </a:r>
            <a:r>
              <a:rPr lang="el-GR" sz="2800" u="none" dirty="0">
                <a:latin typeface="Arial" pitchFamily="34" charset="0"/>
                <a:cs typeface="Arial" pitchFamily="34" charset="0"/>
              </a:rPr>
              <a:t>ε</a:t>
            </a:r>
            <a:r>
              <a:rPr lang="en-US" sz="2800" u="none" baseline="-25000" dirty="0">
                <a:latin typeface="Symbol" pitchFamily="18" charset="2"/>
                <a:cs typeface="Arial" pitchFamily="34" charset="0"/>
              </a:rPr>
              <a:t>g</a:t>
            </a:r>
            <a:r>
              <a:rPr lang="en-US" sz="2800" u="none" dirty="0">
                <a:latin typeface="Arial" pitchFamily="34" charset="0"/>
                <a:cs typeface="Arial" pitchFamily="34" charset="0"/>
              </a:rPr>
              <a:t>=0.06, ∆</a:t>
            </a:r>
            <a:r>
              <a:rPr lang="en-US" sz="2800" u="none" dirty="0" err="1">
                <a:latin typeface="Arial" pitchFamily="34" charset="0"/>
                <a:cs typeface="Arial" pitchFamily="34" charset="0"/>
              </a:rPr>
              <a:t>E</a:t>
            </a:r>
            <a:r>
              <a:rPr lang="en-US" sz="2800" u="none" baseline="-25000" dirty="0" err="1">
                <a:latin typeface="Symbol" pitchFamily="18" charset="2"/>
                <a:cs typeface="Arial" pitchFamily="34" charset="0"/>
              </a:rPr>
              <a:t>g</a:t>
            </a:r>
            <a:r>
              <a:rPr lang="en-US" sz="2800" u="none" dirty="0">
                <a:latin typeface="Arial" pitchFamily="34" charset="0"/>
                <a:cs typeface="Arial" pitchFamily="34" charset="0"/>
              </a:rPr>
              <a:t>/</a:t>
            </a:r>
            <a:r>
              <a:rPr lang="en-US" sz="2800" u="none" dirty="0" err="1">
                <a:latin typeface="Arial" pitchFamily="34" charset="0"/>
                <a:cs typeface="Arial" pitchFamily="34" charset="0"/>
              </a:rPr>
              <a:t>E</a:t>
            </a:r>
            <a:r>
              <a:rPr lang="en-US" sz="2800" u="none" baseline="-25000" dirty="0" err="1">
                <a:latin typeface="Symbol" pitchFamily="18" charset="2"/>
                <a:cs typeface="Arial" pitchFamily="34" charset="0"/>
              </a:rPr>
              <a:t>g</a:t>
            </a:r>
            <a:r>
              <a:rPr lang="en-US" sz="2800" u="none" dirty="0">
                <a:latin typeface="Arial" pitchFamily="34" charset="0"/>
                <a:cs typeface="Arial" pitchFamily="34" charset="0"/>
              </a:rPr>
              <a:t>=0.02</a:t>
            </a:r>
            <a:endParaRPr lang="el-GR" sz="2800" u="none" dirty="0">
              <a:latin typeface="Arial" pitchFamily="34" charset="0"/>
              <a:cs typeface="Arial" pitchFamily="34" charset="0"/>
            </a:endParaRPr>
          </a:p>
        </p:txBody>
      </p:sp>
      <p:pic>
        <p:nvPicPr>
          <p:cNvPr id="36866" name="Picture 2" descr="rising-bird-view"/>
          <p:cNvPicPr>
            <a:picLocks noChangeAspect="1" noChangeArrowheads="1"/>
          </p:cNvPicPr>
          <p:nvPr/>
        </p:nvPicPr>
        <p:blipFill>
          <a:blip r:embed="rId3" cstate="print"/>
          <a:srcRect/>
          <a:stretch>
            <a:fillRect/>
          </a:stretch>
        </p:blipFill>
        <p:spPr bwMode="auto">
          <a:xfrm>
            <a:off x="0" y="996950"/>
            <a:ext cx="9144000" cy="5861050"/>
          </a:xfrm>
          <a:prstGeom prst="rect">
            <a:avLst/>
          </a:prstGeom>
          <a:noFill/>
          <a:ln w="9525">
            <a:noFill/>
            <a:miter lim="800000"/>
            <a:headEnd/>
            <a:tailEnd/>
          </a:ln>
        </p:spPr>
      </p:pic>
      <p:grpSp>
        <p:nvGrpSpPr>
          <p:cNvPr id="2" name="Group 3"/>
          <p:cNvGrpSpPr>
            <a:grpSpLocks/>
          </p:cNvGrpSpPr>
          <p:nvPr/>
        </p:nvGrpSpPr>
        <p:grpSpPr bwMode="auto">
          <a:xfrm>
            <a:off x="107950" y="3789363"/>
            <a:ext cx="2757488" cy="912812"/>
            <a:chOff x="158" y="1293"/>
            <a:chExt cx="2450" cy="640"/>
          </a:xfrm>
        </p:grpSpPr>
        <p:sp>
          <p:nvSpPr>
            <p:cNvPr id="36868" name="Text Box 4"/>
            <p:cNvSpPr txBox="1">
              <a:spLocks noChangeArrowheads="1"/>
            </p:cNvSpPr>
            <p:nvPr/>
          </p:nvSpPr>
          <p:spPr bwMode="auto">
            <a:xfrm>
              <a:off x="158" y="1293"/>
              <a:ext cx="1848" cy="364"/>
            </a:xfrm>
            <a:prstGeom prst="rect">
              <a:avLst/>
            </a:prstGeom>
            <a:solidFill>
              <a:srgbClr val="FFFF00">
                <a:alpha val="50000"/>
              </a:srgbClr>
            </a:solidFill>
            <a:ln w="9525" algn="ctr">
              <a:noFill/>
              <a:miter lim="800000"/>
              <a:headEnd/>
              <a:tailEnd/>
            </a:ln>
            <a:effectLst/>
          </p:spPr>
          <p:txBody>
            <a:bodyPr wrap="none" lIns="90000" tIns="46800" rIns="90000" bIns="46800">
              <a:spAutoFit/>
            </a:bodyPr>
            <a:lstStyle/>
            <a:p>
              <a:pPr marL="342900" indent="-342900" eaLnBrk="1" hangingPunct="1">
                <a:spcBef>
                  <a:spcPct val="20000"/>
                </a:spcBef>
              </a:pPr>
              <a:r>
                <a:rPr lang="en-GB" sz="2800" u="none">
                  <a:solidFill>
                    <a:srgbClr val="FF0000"/>
                  </a:solidFill>
                  <a:latin typeface="Arial" pitchFamily="34" charset="0"/>
                </a:rPr>
                <a:t>Ge </a:t>
              </a:r>
              <a:r>
                <a:rPr lang="en-GB" sz="2800" b="1" u="none">
                  <a:solidFill>
                    <a:srgbClr val="FF0000"/>
                  </a:solidFill>
                  <a:latin typeface="Arial" pitchFamily="34" charset="0"/>
                </a:rPr>
                <a:t>Cluster</a:t>
              </a:r>
              <a:r>
                <a:rPr lang="en-GB" sz="2800" u="none">
                  <a:solidFill>
                    <a:srgbClr val="FF0000"/>
                  </a:solidFill>
                  <a:latin typeface="Arial" pitchFamily="34" charset="0"/>
                </a:rPr>
                <a:t> </a:t>
              </a:r>
            </a:p>
          </p:txBody>
        </p:sp>
        <p:sp>
          <p:nvSpPr>
            <p:cNvPr id="36869" name="Line 5"/>
            <p:cNvSpPr>
              <a:spLocks noChangeShapeType="1"/>
            </p:cNvSpPr>
            <p:nvPr/>
          </p:nvSpPr>
          <p:spPr bwMode="auto">
            <a:xfrm>
              <a:off x="2018" y="1661"/>
              <a:ext cx="590" cy="272"/>
            </a:xfrm>
            <a:prstGeom prst="line">
              <a:avLst/>
            </a:prstGeom>
            <a:noFill/>
            <a:ln w="57150">
              <a:solidFill>
                <a:srgbClr val="FF0000"/>
              </a:solidFill>
              <a:round/>
              <a:headEnd/>
              <a:tailEnd type="triangle" w="med" len="med"/>
            </a:ln>
            <a:effectLst/>
          </p:spPr>
          <p:txBody>
            <a:bodyPr lIns="90000" tIns="46800" rIns="90000" bIns="46800">
              <a:spAutoFit/>
            </a:bodyPr>
            <a:lstStyle/>
            <a:p>
              <a:endParaRPr lang="en-GB"/>
            </a:p>
          </p:txBody>
        </p:sp>
      </p:grpSp>
      <p:sp>
        <p:nvSpPr>
          <p:cNvPr id="36870" name="Text Box 6"/>
          <p:cNvSpPr txBox="1">
            <a:spLocks noChangeArrowheads="1"/>
          </p:cNvSpPr>
          <p:nvPr/>
        </p:nvSpPr>
        <p:spPr bwMode="auto">
          <a:xfrm>
            <a:off x="8027988" y="3408363"/>
            <a:ext cx="935037" cy="396875"/>
          </a:xfrm>
          <a:prstGeom prst="rect">
            <a:avLst/>
          </a:prstGeom>
          <a:solidFill>
            <a:srgbClr val="FFFF00">
              <a:alpha val="50000"/>
            </a:srgbClr>
          </a:solidFill>
          <a:ln w="6350" algn="ctr">
            <a:noFill/>
            <a:miter lim="800000"/>
            <a:headEnd/>
            <a:tailEnd/>
          </a:ln>
          <a:effectLst/>
        </p:spPr>
        <p:txBody>
          <a:bodyPr lIns="90000" tIns="46800" rIns="90000" bIns="46800">
            <a:spAutoFit/>
          </a:bodyPr>
          <a:lstStyle/>
          <a:p>
            <a:pPr marL="342900" indent="-342900" eaLnBrk="1" hangingPunct="1">
              <a:spcBef>
                <a:spcPct val="20000"/>
              </a:spcBef>
            </a:pPr>
            <a:r>
              <a:rPr lang="en-GB" sz="2000" b="1" u="none">
                <a:solidFill>
                  <a:schemeClr val="hlink"/>
                </a:solidFill>
                <a:latin typeface="Arial" pitchFamily="34" charset="0"/>
              </a:rPr>
              <a:t>beam</a:t>
            </a:r>
          </a:p>
        </p:txBody>
      </p:sp>
      <p:sp>
        <p:nvSpPr>
          <p:cNvPr id="36871" name="AutoShape 7"/>
          <p:cNvSpPr>
            <a:spLocks noChangeArrowheads="1"/>
          </p:cNvSpPr>
          <p:nvPr/>
        </p:nvSpPr>
        <p:spPr bwMode="auto">
          <a:xfrm rot="10800000">
            <a:off x="6084888" y="3500438"/>
            <a:ext cx="1871662"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6350" algn="ctr">
            <a:solidFill>
              <a:schemeClr val="accent1"/>
            </a:solidFill>
            <a:miter lim="800000"/>
            <a:headEnd/>
            <a:tailEnd/>
          </a:ln>
          <a:effectLst/>
        </p:spPr>
        <p:txBody>
          <a:bodyPr rot="10800000" wrap="none" lIns="90000" tIns="46800" rIns="90000" bIns="46800" anchor="ctr"/>
          <a:lstStyle/>
          <a:p>
            <a:pPr marL="342900" indent="-342900" algn="ctr" eaLnBrk="1" hangingPunct="1">
              <a:spcBef>
                <a:spcPct val="20000"/>
              </a:spcBef>
              <a:buFontTx/>
              <a:buBlip>
                <a:blip r:embed="rId4"/>
              </a:buBlip>
            </a:pPr>
            <a:endParaRPr lang="en-GB" sz="1600" b="1" u="none">
              <a:solidFill>
                <a:schemeClr val="accent1"/>
              </a:solidFill>
              <a:effectLst>
                <a:outerShdw blurRad="38100" dist="38100" dir="2700000" algn="tl">
                  <a:srgbClr val="000000"/>
                </a:outerShdw>
              </a:effectLst>
            </a:endParaRPr>
          </a:p>
        </p:txBody>
      </p:sp>
      <p:sp>
        <p:nvSpPr>
          <p:cNvPr id="36872" name="Text Box 8"/>
          <p:cNvSpPr txBox="1">
            <a:spLocks noChangeArrowheads="1"/>
          </p:cNvSpPr>
          <p:nvPr/>
        </p:nvSpPr>
        <p:spPr bwMode="auto">
          <a:xfrm>
            <a:off x="6443663" y="1773238"/>
            <a:ext cx="2085975" cy="396875"/>
          </a:xfrm>
          <a:prstGeom prst="rect">
            <a:avLst/>
          </a:prstGeom>
          <a:solidFill>
            <a:srgbClr val="FFFF00">
              <a:alpha val="50000"/>
            </a:srgbClr>
          </a:solidFill>
          <a:ln w="6350" algn="ctr">
            <a:noFill/>
            <a:miter lim="800000"/>
            <a:headEnd/>
            <a:tailEnd/>
          </a:ln>
          <a:effectLst/>
        </p:spPr>
        <p:txBody>
          <a:bodyPr wrap="none" lIns="90000" tIns="46800" rIns="90000" bIns="46800">
            <a:spAutoFit/>
          </a:bodyPr>
          <a:lstStyle/>
          <a:p>
            <a:pPr marL="342900" indent="-342900" eaLnBrk="1" hangingPunct="1">
              <a:spcBef>
                <a:spcPct val="20000"/>
              </a:spcBef>
            </a:pPr>
            <a:r>
              <a:rPr lang="en-GB" sz="2000" b="1" u="none">
                <a:solidFill>
                  <a:schemeClr val="hlink"/>
                </a:solidFill>
                <a:latin typeface="Arial" pitchFamily="34" charset="0"/>
              </a:rPr>
              <a:t>Target chamber</a:t>
            </a:r>
          </a:p>
        </p:txBody>
      </p:sp>
      <p:sp>
        <p:nvSpPr>
          <p:cNvPr id="36873" name="Line 9"/>
          <p:cNvSpPr>
            <a:spLocks noChangeShapeType="1"/>
          </p:cNvSpPr>
          <p:nvPr/>
        </p:nvSpPr>
        <p:spPr bwMode="auto">
          <a:xfrm flipH="1">
            <a:off x="5867400" y="2133600"/>
            <a:ext cx="863600" cy="1152525"/>
          </a:xfrm>
          <a:prstGeom prst="line">
            <a:avLst/>
          </a:prstGeom>
          <a:noFill/>
          <a:ln w="57150">
            <a:solidFill>
              <a:schemeClr val="hlink"/>
            </a:solidFill>
            <a:round/>
            <a:headEnd/>
            <a:tailEnd type="triangle" w="med" len="med"/>
          </a:ln>
          <a:effectLst/>
        </p:spPr>
        <p:txBody>
          <a:bodyPr lIns="90000" tIns="46800" rIns="90000" bIns="46800">
            <a:spAutoFit/>
          </a:bodyPr>
          <a:lstStyle/>
          <a:p>
            <a:endParaRPr lang="en-GB"/>
          </a:p>
        </p:txBody>
      </p:sp>
      <p:sp>
        <p:nvSpPr>
          <p:cNvPr id="36874" name="Text Box 10"/>
          <p:cNvSpPr txBox="1">
            <a:spLocks noChangeArrowheads="1"/>
          </p:cNvSpPr>
          <p:nvPr/>
        </p:nvSpPr>
        <p:spPr bwMode="auto">
          <a:xfrm>
            <a:off x="1258888" y="3068638"/>
            <a:ext cx="874712" cy="396875"/>
          </a:xfrm>
          <a:prstGeom prst="rect">
            <a:avLst/>
          </a:prstGeom>
          <a:solidFill>
            <a:srgbClr val="FFFF00">
              <a:alpha val="50000"/>
            </a:srgbClr>
          </a:solidFill>
          <a:ln w="6350" algn="ctr">
            <a:noFill/>
            <a:miter lim="800000"/>
            <a:headEnd/>
            <a:tailEnd/>
          </a:ln>
          <a:effectLst/>
        </p:spPr>
        <p:txBody>
          <a:bodyPr wrap="none" lIns="90000" tIns="46800" rIns="90000" bIns="46800">
            <a:spAutoFit/>
          </a:bodyPr>
          <a:lstStyle/>
          <a:p>
            <a:pPr marL="342900" indent="-342900" eaLnBrk="1" hangingPunct="1">
              <a:spcBef>
                <a:spcPct val="20000"/>
              </a:spcBef>
            </a:pPr>
            <a:r>
              <a:rPr lang="en-GB" sz="2000" b="1" u="none">
                <a:solidFill>
                  <a:schemeClr val="hlink"/>
                </a:solidFill>
                <a:latin typeface="Arial" pitchFamily="34" charset="0"/>
              </a:rPr>
              <a:t>CATE</a:t>
            </a:r>
          </a:p>
        </p:txBody>
      </p:sp>
      <p:sp>
        <p:nvSpPr>
          <p:cNvPr id="36875" name="Line 11"/>
          <p:cNvSpPr>
            <a:spLocks noChangeShapeType="1"/>
          </p:cNvSpPr>
          <p:nvPr/>
        </p:nvSpPr>
        <p:spPr bwMode="auto">
          <a:xfrm>
            <a:off x="1908175" y="3500438"/>
            <a:ext cx="793750" cy="217487"/>
          </a:xfrm>
          <a:prstGeom prst="line">
            <a:avLst/>
          </a:prstGeom>
          <a:noFill/>
          <a:ln w="57150">
            <a:solidFill>
              <a:schemeClr val="hlink"/>
            </a:solidFill>
            <a:round/>
            <a:headEnd/>
            <a:tailEnd type="triangle" w="med" len="med"/>
          </a:ln>
          <a:effectLst/>
        </p:spPr>
        <p:txBody>
          <a:bodyPr lIns="90000" tIns="46800" rIns="90000" bIns="46800">
            <a:spAutoFit/>
          </a:bodyPr>
          <a:lstStyle/>
          <a:p>
            <a:endParaRPr lang="en-GB"/>
          </a:p>
        </p:txBody>
      </p:sp>
      <p:grpSp>
        <p:nvGrpSpPr>
          <p:cNvPr id="3" name="Group 12"/>
          <p:cNvGrpSpPr>
            <a:grpSpLocks/>
          </p:cNvGrpSpPr>
          <p:nvPr/>
        </p:nvGrpSpPr>
        <p:grpSpPr bwMode="auto">
          <a:xfrm>
            <a:off x="3708400" y="4797425"/>
            <a:ext cx="2078038" cy="1908175"/>
            <a:chOff x="2200" y="3113"/>
            <a:chExt cx="1309" cy="1202"/>
          </a:xfrm>
        </p:grpSpPr>
        <p:sp>
          <p:nvSpPr>
            <p:cNvPr id="36877" name="Text Box 13"/>
            <p:cNvSpPr txBox="1">
              <a:spLocks noChangeArrowheads="1"/>
            </p:cNvSpPr>
            <p:nvPr/>
          </p:nvSpPr>
          <p:spPr bwMode="auto">
            <a:xfrm>
              <a:off x="2200" y="3988"/>
              <a:ext cx="1309" cy="327"/>
            </a:xfrm>
            <a:prstGeom prst="rect">
              <a:avLst/>
            </a:prstGeom>
            <a:solidFill>
              <a:srgbClr val="FFFF00">
                <a:alpha val="50000"/>
              </a:srgbClr>
            </a:solidFill>
            <a:ln w="9525" algn="ctr">
              <a:noFill/>
              <a:miter lim="800000"/>
              <a:headEnd/>
              <a:tailEnd/>
            </a:ln>
            <a:effectLst/>
          </p:spPr>
          <p:txBody>
            <a:bodyPr wrap="none" lIns="90000" tIns="46800" rIns="90000" bIns="46800">
              <a:spAutoFit/>
            </a:bodyPr>
            <a:lstStyle/>
            <a:p>
              <a:pPr marL="342900" indent="-342900" eaLnBrk="1" hangingPunct="1">
                <a:spcBef>
                  <a:spcPct val="20000"/>
                </a:spcBef>
              </a:pPr>
              <a:r>
                <a:rPr lang="en-GB" sz="2800" u="none">
                  <a:solidFill>
                    <a:srgbClr val="FF0000"/>
                  </a:solidFill>
                  <a:latin typeface="Arial" pitchFamily="34" charset="0"/>
                </a:rPr>
                <a:t>Ge </a:t>
              </a:r>
              <a:r>
                <a:rPr lang="en-GB" sz="2800" b="1" u="none">
                  <a:solidFill>
                    <a:srgbClr val="FF0000"/>
                  </a:solidFill>
                  <a:latin typeface="Arial" pitchFamily="34" charset="0"/>
                </a:rPr>
                <a:t>Miniball</a:t>
              </a:r>
              <a:endParaRPr lang="en-GB" sz="2800" u="none">
                <a:solidFill>
                  <a:srgbClr val="FF0000"/>
                </a:solidFill>
                <a:latin typeface="Arial" pitchFamily="34" charset="0"/>
              </a:endParaRPr>
            </a:p>
          </p:txBody>
        </p:sp>
        <p:sp>
          <p:nvSpPr>
            <p:cNvPr id="36878" name="Line 14"/>
            <p:cNvSpPr>
              <a:spLocks noChangeShapeType="1"/>
            </p:cNvSpPr>
            <p:nvPr/>
          </p:nvSpPr>
          <p:spPr bwMode="auto">
            <a:xfrm flipV="1">
              <a:off x="3061" y="3113"/>
              <a:ext cx="317" cy="680"/>
            </a:xfrm>
            <a:prstGeom prst="line">
              <a:avLst/>
            </a:prstGeom>
            <a:noFill/>
            <a:ln w="57150">
              <a:solidFill>
                <a:srgbClr val="FF0000"/>
              </a:solidFill>
              <a:round/>
              <a:headEnd/>
              <a:tailEnd type="triangle" w="med" len="med"/>
            </a:ln>
            <a:effectLst/>
          </p:spPr>
          <p:txBody>
            <a:bodyPr lIns="90000" tIns="46800" rIns="90000" bIns="46800">
              <a:spAutoFit/>
            </a:bodyPr>
            <a:lstStyle/>
            <a:p>
              <a:endParaRPr lang="en-GB"/>
            </a:p>
          </p:txBody>
        </p:sp>
      </p:grpSp>
      <p:sp>
        <p:nvSpPr>
          <p:cNvPr id="36880" name="Text Box 16"/>
          <p:cNvSpPr txBox="1">
            <a:spLocks noChangeArrowheads="1"/>
          </p:cNvSpPr>
          <p:nvPr/>
        </p:nvSpPr>
        <p:spPr bwMode="auto">
          <a:xfrm>
            <a:off x="0" y="5019675"/>
            <a:ext cx="3094038" cy="1838325"/>
          </a:xfrm>
          <a:prstGeom prst="rect">
            <a:avLst/>
          </a:prstGeom>
          <a:solidFill>
            <a:schemeClr val="bg1"/>
          </a:solidFill>
          <a:ln w="9525">
            <a:noFill/>
            <a:miter lim="800000"/>
            <a:headEnd/>
            <a:tailEnd/>
          </a:ln>
          <a:effectLst/>
        </p:spPr>
        <p:txBody>
          <a:bodyPr wrap="none" lIns="82945" tIns="41473" rIns="82945" bIns="41473">
            <a:spAutoFit/>
          </a:bodyPr>
          <a:lstStyle/>
          <a:p>
            <a:pPr defTabSz="828675" eaLnBrk="1">
              <a:lnSpc>
                <a:spcPct val="93000"/>
              </a:lnSpc>
              <a:buClr>
                <a:srgbClr val="000000"/>
              </a:buClr>
              <a:buSzPct val="45000"/>
              <a:buFont typeface="StarSymbol" charset="0"/>
              <a:buNone/>
            </a:pPr>
            <a:r>
              <a:rPr lang="el-GR" sz="2900" u="none">
                <a:solidFill>
                  <a:schemeClr val="accent2"/>
                </a:solidFill>
                <a:latin typeface="Arial" pitchFamily="34" charset="0"/>
                <a:cs typeface="Arial" pitchFamily="34" charset="0"/>
              </a:rPr>
              <a:t>ε</a:t>
            </a:r>
            <a:r>
              <a:rPr lang="en-US" sz="2200" u="none">
                <a:solidFill>
                  <a:schemeClr val="accent2"/>
                </a:solidFill>
                <a:latin typeface="Arial" pitchFamily="34" charset="0"/>
                <a:cs typeface="Arial" pitchFamily="34" charset="0"/>
              </a:rPr>
              <a:t>=</a:t>
            </a:r>
            <a:r>
              <a:rPr lang="en-US" sz="2200" u="none">
                <a:solidFill>
                  <a:schemeClr val="accent2"/>
                </a:solidFill>
                <a:latin typeface="Arial" pitchFamily="34" charset="0"/>
                <a:cs typeface="Tahoma" pitchFamily="34" charset="0"/>
              </a:rPr>
              <a:t>1.3% (1.3MeV)</a:t>
            </a:r>
          </a:p>
          <a:p>
            <a:pPr defTabSz="828675" eaLnBrk="1">
              <a:lnSpc>
                <a:spcPct val="93000"/>
              </a:lnSpc>
              <a:buClr>
                <a:srgbClr val="000000"/>
              </a:buClr>
              <a:buSzPct val="45000"/>
              <a:buFont typeface="StarSymbol" charset="0"/>
              <a:buNone/>
            </a:pPr>
            <a:endParaRPr lang="en-US" sz="2200" u="none">
              <a:solidFill>
                <a:schemeClr val="accent2"/>
              </a:solidFill>
              <a:latin typeface="Arial" pitchFamily="34" charset="0"/>
              <a:cs typeface="Tahoma" pitchFamily="34" charset="0"/>
            </a:endParaRPr>
          </a:p>
          <a:p>
            <a:pPr defTabSz="828675" eaLnBrk="1">
              <a:lnSpc>
                <a:spcPct val="93000"/>
              </a:lnSpc>
              <a:buClr>
                <a:srgbClr val="000000"/>
              </a:buClr>
              <a:buSzPct val="45000"/>
              <a:buFont typeface="StarSymbol" charset="0"/>
              <a:buNone/>
            </a:pPr>
            <a:r>
              <a:rPr lang="en-US" sz="2200" u="none">
                <a:solidFill>
                  <a:schemeClr val="accent2"/>
                </a:solidFill>
                <a:latin typeface="Arial" pitchFamily="34" charset="0"/>
                <a:cs typeface="Tahoma" pitchFamily="34" charset="0"/>
              </a:rPr>
              <a:t>      E=100 MeV/u</a:t>
            </a:r>
          </a:p>
          <a:p>
            <a:pPr defTabSz="828675" eaLnBrk="1">
              <a:lnSpc>
                <a:spcPct val="93000"/>
              </a:lnSpc>
              <a:buClr>
                <a:srgbClr val="000000"/>
              </a:buClr>
              <a:buSzPct val="45000"/>
              <a:buFont typeface="StarSymbol" charset="0"/>
              <a:buNone/>
            </a:pPr>
            <a:r>
              <a:rPr lang="el-GR" sz="2900" u="none">
                <a:solidFill>
                  <a:schemeClr val="accent2"/>
                </a:solidFill>
                <a:latin typeface="Arial" pitchFamily="34" charset="0"/>
                <a:cs typeface="Tahoma" pitchFamily="34" charset="0"/>
              </a:rPr>
              <a:t>ε</a:t>
            </a:r>
            <a:r>
              <a:rPr lang="en-US" sz="2200" u="none">
                <a:solidFill>
                  <a:schemeClr val="accent2"/>
                </a:solidFill>
                <a:latin typeface="Arial" pitchFamily="34" charset="0"/>
                <a:cs typeface="Tahoma" pitchFamily="34" charset="0"/>
              </a:rPr>
              <a:t>=2.8% (Lorentz boost)</a:t>
            </a:r>
          </a:p>
          <a:p>
            <a:pPr defTabSz="828675" eaLnBrk="1">
              <a:lnSpc>
                <a:spcPct val="93000"/>
              </a:lnSpc>
              <a:buClr>
                <a:srgbClr val="000000"/>
              </a:buClr>
              <a:buSzPct val="45000"/>
              <a:buFont typeface="StarSymbol" charset="0"/>
              <a:buNone/>
            </a:pPr>
            <a:r>
              <a:rPr lang="en-US" sz="2200" u="none">
                <a:solidFill>
                  <a:schemeClr val="accent2"/>
                </a:solidFill>
                <a:latin typeface="Arial" pitchFamily="34" charset="0"/>
                <a:cs typeface="Tahoma" pitchFamily="34" charset="0"/>
              </a:rPr>
              <a:t>dE/E&lt;2%</a:t>
            </a:r>
            <a:endParaRPr lang="en-GB" sz="2200" u="none">
              <a:solidFill>
                <a:schemeClr val="accent2"/>
              </a:solidFill>
              <a:latin typeface="Arial" pitchFamily="34" charset="0"/>
              <a:cs typeface="Tahoma" pitchFamily="34" charset="0"/>
            </a:endParaRPr>
          </a:p>
        </p:txBody>
      </p:sp>
      <p:sp>
        <p:nvSpPr>
          <p:cNvPr id="36881" name="Text Box 17"/>
          <p:cNvSpPr txBox="1">
            <a:spLocks noChangeArrowheads="1"/>
          </p:cNvSpPr>
          <p:nvPr/>
        </p:nvSpPr>
        <p:spPr bwMode="auto">
          <a:xfrm>
            <a:off x="6156325" y="5300663"/>
            <a:ext cx="1685925" cy="519112"/>
          </a:xfrm>
          <a:prstGeom prst="rect">
            <a:avLst/>
          </a:prstGeom>
          <a:solidFill>
            <a:schemeClr val="tx1"/>
          </a:solidFill>
          <a:ln w="9525">
            <a:noFill/>
            <a:miter lim="800000"/>
            <a:headEnd/>
            <a:tailEnd/>
          </a:ln>
          <a:effectLst/>
        </p:spPr>
        <p:txBody>
          <a:bodyPr wrap="none">
            <a:spAutoFit/>
          </a:bodyPr>
          <a:lstStyle/>
          <a:p>
            <a:pPr eaLnBrk="1" hangingPunct="1"/>
            <a:r>
              <a:rPr lang="en-GB" sz="2800" b="1" u="none">
                <a:solidFill>
                  <a:schemeClr val="bg1"/>
                </a:solidFill>
                <a:latin typeface="Arial" pitchFamily="34" charset="0"/>
              </a:rPr>
              <a:t>HECTOR</a:t>
            </a:r>
          </a:p>
        </p:txBody>
      </p:sp>
      <p:sp>
        <p:nvSpPr>
          <p:cNvPr id="36882" name="Text Box 18"/>
          <p:cNvSpPr txBox="1">
            <a:spLocks noChangeArrowheads="1"/>
          </p:cNvSpPr>
          <p:nvPr/>
        </p:nvSpPr>
        <p:spPr bwMode="auto">
          <a:xfrm>
            <a:off x="2124075" y="115888"/>
            <a:ext cx="3482043" cy="523220"/>
          </a:xfrm>
          <a:prstGeom prst="rect">
            <a:avLst/>
          </a:prstGeom>
          <a:noFill/>
          <a:ln w="9525">
            <a:noFill/>
            <a:miter lim="800000"/>
            <a:headEnd/>
            <a:tailEnd/>
          </a:ln>
          <a:effectLst/>
        </p:spPr>
        <p:txBody>
          <a:bodyPr wrap="none">
            <a:spAutoFit/>
          </a:bodyPr>
          <a:lstStyle/>
          <a:p>
            <a:pPr eaLnBrk="1" hangingPunct="1"/>
            <a:r>
              <a:rPr lang="en-GB" sz="2800" u="none" dirty="0" err="1" smtClean="0">
                <a:solidFill>
                  <a:srgbClr val="FF0000"/>
                </a:solidFill>
                <a:latin typeface="Arial" pitchFamily="34" charset="0"/>
              </a:rPr>
              <a:t>Ge</a:t>
            </a:r>
            <a:r>
              <a:rPr lang="en-GB" sz="2800" u="none" dirty="0" smtClean="0">
                <a:solidFill>
                  <a:srgbClr val="FF0000"/>
                </a:solidFill>
                <a:latin typeface="Arial" pitchFamily="34" charset="0"/>
              </a:rPr>
              <a:t> Cluster detectors</a:t>
            </a:r>
            <a:endParaRPr lang="en-GB" sz="2800" u="none" dirty="0">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scigif2"/>
          <p:cNvPicPr>
            <a:picLocks noChangeAspect="1" noChangeArrowheads="1"/>
          </p:cNvPicPr>
          <p:nvPr/>
        </p:nvPicPr>
        <p:blipFill>
          <a:blip r:embed="rId3" cstate="print"/>
          <a:srcRect/>
          <a:stretch>
            <a:fillRect/>
          </a:stretch>
        </p:blipFill>
        <p:spPr bwMode="auto">
          <a:xfrm>
            <a:off x="0" y="469900"/>
            <a:ext cx="4792663" cy="6388100"/>
          </a:xfrm>
          <a:prstGeom prst="rect">
            <a:avLst/>
          </a:prstGeom>
          <a:noFill/>
        </p:spPr>
      </p:pic>
      <p:sp>
        <p:nvSpPr>
          <p:cNvPr id="8195" name="WordArt 3"/>
          <p:cNvSpPr>
            <a:spLocks noChangeArrowheads="1" noChangeShapeType="1" noTextEdit="1"/>
          </p:cNvSpPr>
          <p:nvPr/>
        </p:nvSpPr>
        <p:spPr bwMode="auto">
          <a:xfrm>
            <a:off x="2268538" y="188913"/>
            <a:ext cx="4248150" cy="571500"/>
          </a:xfrm>
          <a:prstGeom prst="rect">
            <a:avLst/>
          </a:prstGeom>
        </p:spPr>
        <p:txBody>
          <a:bodyPr wrap="none" fromWordArt="1">
            <a:prstTxWarp prst="textPlain">
              <a:avLst>
                <a:gd name="adj" fmla="val 50000"/>
              </a:avLst>
            </a:prstTxWarp>
          </a:bodyPr>
          <a:lstStyle/>
          <a:p>
            <a:pPr algn="ctr"/>
            <a:r>
              <a:rPr lang="en-GB" sz="3600" kern="10">
                <a:ln w="19050">
                  <a:solidFill>
                    <a:srgbClr val="FF0000"/>
                  </a:solidFill>
                  <a:round/>
                  <a:headEnd/>
                  <a:tailEnd/>
                </a:ln>
                <a:solidFill>
                  <a:srgbClr val="0066CC"/>
                </a:solidFill>
                <a:effectLst>
                  <a:outerShdw dist="35921" dir="2700000" algn="ctr" rotWithShape="0">
                    <a:srgbClr val="990000"/>
                  </a:outerShdw>
                </a:effectLst>
                <a:latin typeface="Impact"/>
              </a:rPr>
              <a:t>The Frontiers</a:t>
            </a:r>
          </a:p>
        </p:txBody>
      </p:sp>
      <p:pic>
        <p:nvPicPr>
          <p:cNvPr id="8196" name="Picture 4" descr="Dec09#02"/>
          <p:cNvPicPr>
            <a:picLocks noChangeAspect="1" noChangeArrowheads="1"/>
          </p:cNvPicPr>
          <p:nvPr/>
        </p:nvPicPr>
        <p:blipFill>
          <a:blip r:embed="rId4" cstate="print"/>
          <a:srcRect/>
          <a:stretch>
            <a:fillRect/>
          </a:stretch>
        </p:blipFill>
        <p:spPr bwMode="auto">
          <a:xfrm>
            <a:off x="3348038" y="908050"/>
            <a:ext cx="3168650" cy="1941513"/>
          </a:xfrm>
          <a:prstGeom prst="rect">
            <a:avLst/>
          </a:prstGeom>
          <a:noFill/>
        </p:spPr>
      </p:pic>
      <p:sp>
        <p:nvSpPr>
          <p:cNvPr id="8197" name="Line 5"/>
          <p:cNvSpPr>
            <a:spLocks noChangeShapeType="1"/>
          </p:cNvSpPr>
          <p:nvPr/>
        </p:nvSpPr>
        <p:spPr bwMode="auto">
          <a:xfrm flipV="1">
            <a:off x="2987675" y="1916113"/>
            <a:ext cx="504825" cy="504825"/>
          </a:xfrm>
          <a:prstGeom prst="line">
            <a:avLst/>
          </a:prstGeom>
          <a:noFill/>
          <a:ln w="38100">
            <a:solidFill>
              <a:srgbClr val="FF0000"/>
            </a:solidFill>
            <a:round/>
            <a:headEnd/>
            <a:tailEnd type="triangle" w="med" len="med"/>
          </a:ln>
          <a:effectLst/>
        </p:spPr>
        <p:txBody>
          <a:bodyPr/>
          <a:lstStyle/>
          <a:p>
            <a:endParaRPr lang="en-GB"/>
          </a:p>
        </p:txBody>
      </p:sp>
      <p:pic>
        <p:nvPicPr>
          <p:cNvPr id="8198" name="Picture 6" descr="scigif7"/>
          <p:cNvPicPr>
            <a:picLocks noChangeAspect="1" noChangeArrowheads="1"/>
          </p:cNvPicPr>
          <p:nvPr/>
        </p:nvPicPr>
        <p:blipFill>
          <a:blip r:embed="rId5" cstate="print"/>
          <a:srcRect/>
          <a:stretch>
            <a:fillRect/>
          </a:stretch>
        </p:blipFill>
        <p:spPr bwMode="auto">
          <a:xfrm>
            <a:off x="5508625" y="4430713"/>
            <a:ext cx="3294063" cy="2427287"/>
          </a:xfrm>
          <a:prstGeom prst="rect">
            <a:avLst/>
          </a:prstGeom>
          <a:noFill/>
        </p:spPr>
      </p:pic>
      <p:pic>
        <p:nvPicPr>
          <p:cNvPr id="8199" name="Picture 7" descr="Dec09#01"/>
          <p:cNvPicPr>
            <a:picLocks noChangeAspect="1" noChangeArrowheads="1"/>
          </p:cNvPicPr>
          <p:nvPr/>
        </p:nvPicPr>
        <p:blipFill>
          <a:blip r:embed="rId6" cstate="print"/>
          <a:srcRect/>
          <a:stretch>
            <a:fillRect/>
          </a:stretch>
        </p:blipFill>
        <p:spPr bwMode="auto">
          <a:xfrm>
            <a:off x="0" y="4805363"/>
            <a:ext cx="2268538" cy="2052637"/>
          </a:xfrm>
          <a:prstGeom prst="rect">
            <a:avLst/>
          </a:prstGeom>
          <a:noFill/>
          <a:ln w="9525">
            <a:noFill/>
            <a:miter lim="800000"/>
            <a:headEnd/>
            <a:tailEnd/>
          </a:ln>
        </p:spPr>
      </p:pic>
      <p:sp>
        <p:nvSpPr>
          <p:cNvPr id="8200" name="Line 8"/>
          <p:cNvSpPr>
            <a:spLocks noChangeShapeType="1"/>
          </p:cNvSpPr>
          <p:nvPr/>
        </p:nvSpPr>
        <p:spPr bwMode="auto">
          <a:xfrm flipH="1">
            <a:off x="2124075" y="5229225"/>
            <a:ext cx="503238" cy="215900"/>
          </a:xfrm>
          <a:prstGeom prst="line">
            <a:avLst/>
          </a:prstGeom>
          <a:noFill/>
          <a:ln w="38100">
            <a:solidFill>
              <a:srgbClr val="FF0000"/>
            </a:solidFill>
            <a:round/>
            <a:headEnd/>
            <a:tailEnd type="triangle" w="med" len="med"/>
          </a:ln>
          <a:effectLst/>
        </p:spPr>
        <p:txBody>
          <a:bodyPr/>
          <a:lstStyle/>
          <a:p>
            <a:endParaRPr lang="en-GB"/>
          </a:p>
        </p:txBody>
      </p:sp>
      <p:sp>
        <p:nvSpPr>
          <p:cNvPr id="8201" name="Text Box 9"/>
          <p:cNvSpPr txBox="1">
            <a:spLocks noChangeArrowheads="1"/>
          </p:cNvSpPr>
          <p:nvPr/>
        </p:nvSpPr>
        <p:spPr bwMode="auto">
          <a:xfrm>
            <a:off x="158750" y="4240213"/>
            <a:ext cx="565150" cy="366712"/>
          </a:xfrm>
          <a:prstGeom prst="rect">
            <a:avLst/>
          </a:prstGeom>
          <a:noFill/>
          <a:ln w="9525">
            <a:noFill/>
            <a:miter lim="800000"/>
            <a:headEnd/>
            <a:tailEnd/>
          </a:ln>
          <a:effectLst/>
        </p:spPr>
        <p:txBody>
          <a:bodyPr wrap="none">
            <a:spAutoFit/>
          </a:bodyPr>
          <a:lstStyle/>
          <a:p>
            <a:r>
              <a:rPr lang="en-GB">
                <a:solidFill>
                  <a:srgbClr val="FF0000"/>
                </a:solidFill>
              </a:rPr>
              <a:t>[ 1 ]</a:t>
            </a:r>
          </a:p>
        </p:txBody>
      </p:sp>
      <p:sp>
        <p:nvSpPr>
          <p:cNvPr id="8202" name="Text Box 10"/>
          <p:cNvSpPr txBox="1">
            <a:spLocks noChangeArrowheads="1"/>
          </p:cNvSpPr>
          <p:nvPr/>
        </p:nvSpPr>
        <p:spPr bwMode="auto">
          <a:xfrm>
            <a:off x="2824163" y="857250"/>
            <a:ext cx="565150" cy="366713"/>
          </a:xfrm>
          <a:prstGeom prst="rect">
            <a:avLst/>
          </a:prstGeom>
          <a:noFill/>
          <a:ln w="9525">
            <a:noFill/>
            <a:miter lim="800000"/>
            <a:headEnd/>
            <a:tailEnd/>
          </a:ln>
          <a:effectLst/>
        </p:spPr>
        <p:txBody>
          <a:bodyPr wrap="none">
            <a:spAutoFit/>
          </a:bodyPr>
          <a:lstStyle/>
          <a:p>
            <a:r>
              <a:rPr lang="en-GB">
                <a:solidFill>
                  <a:srgbClr val="FF0000"/>
                </a:solidFill>
              </a:rPr>
              <a:t>[ 2 ]</a:t>
            </a:r>
          </a:p>
        </p:txBody>
      </p:sp>
      <p:sp>
        <p:nvSpPr>
          <p:cNvPr id="8203" name="Text Box 11"/>
          <p:cNvSpPr txBox="1">
            <a:spLocks noChangeArrowheads="1"/>
          </p:cNvSpPr>
          <p:nvPr/>
        </p:nvSpPr>
        <p:spPr bwMode="auto">
          <a:xfrm>
            <a:off x="7524750" y="1557338"/>
            <a:ext cx="565150" cy="366712"/>
          </a:xfrm>
          <a:prstGeom prst="rect">
            <a:avLst/>
          </a:prstGeom>
          <a:noFill/>
          <a:ln w="9525">
            <a:noFill/>
            <a:miter lim="800000"/>
            <a:headEnd/>
            <a:tailEnd/>
          </a:ln>
          <a:effectLst/>
        </p:spPr>
        <p:txBody>
          <a:bodyPr wrap="none">
            <a:spAutoFit/>
          </a:bodyPr>
          <a:lstStyle/>
          <a:p>
            <a:r>
              <a:rPr lang="en-GB">
                <a:solidFill>
                  <a:srgbClr val="FF0000"/>
                </a:solidFill>
              </a:rPr>
              <a:t>[ 3 ]</a:t>
            </a:r>
          </a:p>
        </p:txBody>
      </p:sp>
      <p:sp>
        <p:nvSpPr>
          <p:cNvPr id="8204" name="Line 12"/>
          <p:cNvSpPr>
            <a:spLocks noChangeShapeType="1"/>
          </p:cNvSpPr>
          <p:nvPr/>
        </p:nvSpPr>
        <p:spPr bwMode="auto">
          <a:xfrm>
            <a:off x="3419475" y="3933825"/>
            <a:ext cx="1800225" cy="1079500"/>
          </a:xfrm>
          <a:prstGeom prst="line">
            <a:avLst/>
          </a:prstGeom>
          <a:noFill/>
          <a:ln w="38100">
            <a:solidFill>
              <a:srgbClr val="FF0000"/>
            </a:solidFill>
            <a:round/>
            <a:headEnd/>
            <a:tailEnd type="triangle" w="med" len="med"/>
          </a:ln>
          <a:effectLst/>
        </p:spPr>
        <p:txBody>
          <a:bodyPr/>
          <a:lstStyle/>
          <a:p>
            <a:endParaRPr lang="en-GB"/>
          </a:p>
        </p:txBody>
      </p:sp>
      <p:pic>
        <p:nvPicPr>
          <p:cNvPr id="8205" name="Picture 13" descr="post1987a"/>
          <p:cNvPicPr>
            <a:picLocks noChangeAspect="1" noChangeArrowheads="1"/>
          </p:cNvPicPr>
          <p:nvPr/>
        </p:nvPicPr>
        <p:blipFill>
          <a:blip r:embed="rId7" cstate="print"/>
          <a:srcRect/>
          <a:stretch>
            <a:fillRect/>
          </a:stretch>
        </p:blipFill>
        <p:spPr bwMode="auto">
          <a:xfrm>
            <a:off x="6372225" y="2155825"/>
            <a:ext cx="2771775" cy="2216150"/>
          </a:xfrm>
          <a:prstGeom prst="rect">
            <a:avLst/>
          </a:prstGeom>
          <a:noFill/>
        </p:spPr>
      </p:pic>
      <p:sp>
        <p:nvSpPr>
          <p:cNvPr id="8206" name="Text Box 14"/>
          <p:cNvSpPr txBox="1">
            <a:spLocks noChangeArrowheads="1"/>
          </p:cNvSpPr>
          <p:nvPr/>
        </p:nvSpPr>
        <p:spPr bwMode="auto">
          <a:xfrm>
            <a:off x="5127625" y="4168775"/>
            <a:ext cx="565150" cy="366713"/>
          </a:xfrm>
          <a:prstGeom prst="rect">
            <a:avLst/>
          </a:prstGeom>
          <a:noFill/>
          <a:ln w="9525">
            <a:noFill/>
            <a:miter lim="800000"/>
            <a:headEnd/>
            <a:tailEnd/>
          </a:ln>
          <a:effectLst/>
        </p:spPr>
        <p:txBody>
          <a:bodyPr wrap="none">
            <a:spAutoFit/>
          </a:bodyPr>
          <a:lstStyle/>
          <a:p>
            <a:r>
              <a:rPr lang="en-GB">
                <a:solidFill>
                  <a:srgbClr val="FF0000"/>
                </a:solidFill>
              </a:rPr>
              <a:t>[ 4 ]</a:t>
            </a:r>
          </a:p>
        </p:txBody>
      </p:sp>
      <p:sp>
        <p:nvSpPr>
          <p:cNvPr id="8207" name="Line 15"/>
          <p:cNvSpPr>
            <a:spLocks noChangeShapeType="1"/>
          </p:cNvSpPr>
          <p:nvPr/>
        </p:nvSpPr>
        <p:spPr bwMode="auto">
          <a:xfrm>
            <a:off x="3563938" y="3357563"/>
            <a:ext cx="2592387" cy="0"/>
          </a:xfrm>
          <a:prstGeom prst="line">
            <a:avLst/>
          </a:prstGeom>
          <a:noFill/>
          <a:ln w="38100">
            <a:solidFill>
              <a:srgbClr val="FF0000"/>
            </a:solidFill>
            <a:round/>
            <a:headEnd/>
            <a:tailEnd type="triangle" w="med" len="med"/>
          </a:ln>
          <a:effec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7" grpId="0" animBg="1"/>
      <p:bldP spid="8200" grpId="0" animBg="1"/>
      <p:bldP spid="8201" grpId="0"/>
      <p:bldP spid="8202" grpId="0"/>
      <p:bldP spid="8203" grpId="0"/>
      <p:bldP spid="8204" grpId="0" animBg="1"/>
      <p:bldP spid="8206" grpId="0"/>
      <p:bldP spid="820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704975" y="828675"/>
            <a:ext cx="5734050" cy="5200650"/>
          </a:xfrm>
          <a:prstGeom prst="rect">
            <a:avLst/>
          </a:prstGeom>
          <a:noFill/>
          <a:ln w="9525">
            <a:noFill/>
            <a:miter lim="800000"/>
            <a:headEnd/>
            <a:tailEnd/>
          </a:ln>
        </p:spPr>
      </p:pic>
      <p:pic>
        <p:nvPicPr>
          <p:cNvPr id="30723" name="Picture 3"/>
          <p:cNvPicPr>
            <a:picLocks noChangeAspect="1" noChangeArrowheads="1"/>
          </p:cNvPicPr>
          <p:nvPr/>
        </p:nvPicPr>
        <p:blipFill>
          <a:blip r:embed="rId2" cstate="print"/>
          <a:srcRect/>
          <a:stretch>
            <a:fillRect/>
          </a:stretch>
        </p:blipFill>
        <p:spPr bwMode="auto">
          <a:xfrm>
            <a:off x="1115616" y="0"/>
            <a:ext cx="6949695" cy="6303212"/>
          </a:xfrm>
          <a:prstGeom prst="rect">
            <a:avLst/>
          </a:prstGeom>
          <a:noFill/>
          <a:ln w="9525">
            <a:noFill/>
            <a:miter lim="800000"/>
            <a:headEnd/>
            <a:tailEnd/>
          </a:ln>
        </p:spPr>
      </p:pic>
      <p:sp>
        <p:nvSpPr>
          <p:cNvPr id="4" name="TextBox 3"/>
          <p:cNvSpPr txBox="1"/>
          <p:nvPr/>
        </p:nvSpPr>
        <p:spPr>
          <a:xfrm>
            <a:off x="899592" y="6488668"/>
            <a:ext cx="4935262" cy="369332"/>
          </a:xfrm>
          <a:prstGeom prst="rect">
            <a:avLst/>
          </a:prstGeom>
          <a:noFill/>
        </p:spPr>
        <p:txBody>
          <a:bodyPr wrap="none" rtlCol="0">
            <a:spAutoFit/>
          </a:bodyPr>
          <a:lstStyle/>
          <a:p>
            <a:r>
              <a:rPr lang="en-GB" dirty="0" smtClean="0"/>
              <a:t>S. </a:t>
            </a:r>
            <a:r>
              <a:rPr lang="en-GB" dirty="0" err="1" smtClean="0"/>
              <a:t>Akkuyun</a:t>
            </a:r>
            <a:r>
              <a:rPr lang="en-GB" dirty="0" smtClean="0"/>
              <a:t> et al., </a:t>
            </a:r>
            <a:r>
              <a:rPr lang="en-GB" dirty="0" err="1" smtClean="0"/>
              <a:t>Nucl</a:t>
            </a:r>
            <a:r>
              <a:rPr lang="en-GB" dirty="0" smtClean="0"/>
              <a:t>. Instr. Meth. A668 (2012) 26</a:t>
            </a:r>
            <a:endParaRPr lang="en-GB"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0" y="0"/>
            <a:ext cx="8567738" cy="457200"/>
          </a:xfrm>
          <a:prstGeom prst="rect">
            <a:avLst/>
          </a:prstGeom>
          <a:noFill/>
          <a:ln w="9525">
            <a:noFill/>
            <a:miter lim="800000"/>
            <a:headEnd/>
            <a:tailEnd/>
          </a:ln>
        </p:spPr>
        <p:txBody>
          <a:bodyPr wrap="none">
            <a:spAutoFit/>
          </a:bodyPr>
          <a:lstStyle/>
          <a:p>
            <a:pPr eaLnBrk="0" hangingPunct="0"/>
            <a:r>
              <a:rPr lang="en-GB" sz="2400">
                <a:latin typeface="Times New Roman" pitchFamily="18" charset="0"/>
                <a:cs typeface="Arial" charset="0"/>
              </a:rPr>
              <a:t>Relativistic energy beams  =&gt; huge reduction of Doppler broadening</a:t>
            </a:r>
          </a:p>
        </p:txBody>
      </p:sp>
      <p:sp>
        <p:nvSpPr>
          <p:cNvPr id="38916" name="Text Box 4"/>
          <p:cNvSpPr txBox="1">
            <a:spLocks noChangeArrowheads="1"/>
          </p:cNvSpPr>
          <p:nvPr/>
        </p:nvSpPr>
        <p:spPr bwMode="auto">
          <a:xfrm>
            <a:off x="2771775" y="1484313"/>
            <a:ext cx="4121150" cy="419100"/>
          </a:xfrm>
          <a:prstGeom prst="rect">
            <a:avLst/>
          </a:prstGeom>
          <a:solidFill>
            <a:schemeClr val="bg1"/>
          </a:solidFill>
          <a:ln w="28575">
            <a:solidFill>
              <a:schemeClr val="tx1"/>
            </a:solidFill>
            <a:miter lim="800000"/>
            <a:headEnd/>
            <a:tailEnd/>
          </a:ln>
        </p:spPr>
        <p:txBody>
          <a:bodyPr lIns="81639" tIns="42452" rIns="81639" bIns="42452">
            <a:spAutoFit/>
          </a:bodyPr>
          <a:lstStyle/>
          <a:p>
            <a:pPr defTabSz="828675" eaLnBrk="0" hangingPunct="0">
              <a:spcBef>
                <a:spcPct val="50000"/>
              </a:spcBef>
            </a:pPr>
            <a:r>
              <a:rPr lang="en-GB" sz="2000" b="1">
                <a:solidFill>
                  <a:schemeClr val="tx2"/>
                </a:solidFill>
                <a:latin typeface="Verdana" pitchFamily="34" charset="0"/>
                <a:cs typeface="Arial" charset="0"/>
              </a:rPr>
              <a:t>d(</a:t>
            </a:r>
            <a:r>
              <a:rPr lang="en-GB" sz="2000" b="1" baseline="30000">
                <a:solidFill>
                  <a:schemeClr val="tx2"/>
                </a:solidFill>
                <a:latin typeface="Verdana" pitchFamily="34" charset="0"/>
                <a:cs typeface="Arial" charset="0"/>
              </a:rPr>
              <a:t>48</a:t>
            </a:r>
            <a:r>
              <a:rPr lang="en-GB" sz="2000" b="1">
                <a:solidFill>
                  <a:schemeClr val="tx2"/>
                </a:solidFill>
                <a:latin typeface="Verdana" pitchFamily="34" charset="0"/>
                <a:cs typeface="Arial" charset="0"/>
              </a:rPr>
              <a:t>Ti,p)</a:t>
            </a:r>
            <a:r>
              <a:rPr lang="en-GB" sz="2000" b="1" baseline="30000">
                <a:solidFill>
                  <a:schemeClr val="tx2"/>
                </a:solidFill>
                <a:latin typeface="Verdana" pitchFamily="34" charset="0"/>
                <a:cs typeface="Arial" charset="0"/>
              </a:rPr>
              <a:t>49</a:t>
            </a:r>
            <a:r>
              <a:rPr lang="en-GB" sz="2000" b="1">
                <a:solidFill>
                  <a:schemeClr val="tx2"/>
                </a:solidFill>
                <a:latin typeface="Verdana" pitchFamily="34" charset="0"/>
                <a:cs typeface="Arial" charset="0"/>
              </a:rPr>
              <a:t>Ti,  v/c ~6.5%</a:t>
            </a:r>
            <a:endParaRPr lang="en-US" sz="2000" b="1">
              <a:solidFill>
                <a:schemeClr val="tx2"/>
              </a:solidFill>
              <a:latin typeface="Verdana" pitchFamily="34" charset="0"/>
              <a:cs typeface="Arial" charset="0"/>
            </a:endParaRPr>
          </a:p>
        </p:txBody>
      </p:sp>
      <p:graphicFrame>
        <p:nvGraphicFramePr>
          <p:cNvPr id="38919" name="Object 7"/>
          <p:cNvGraphicFramePr>
            <a:graphicFrameLocks noChangeAspect="1"/>
          </p:cNvGraphicFramePr>
          <p:nvPr/>
        </p:nvGraphicFramePr>
        <p:xfrm>
          <a:off x="0" y="1752600"/>
          <a:ext cx="6877050" cy="5105400"/>
        </p:xfrm>
        <a:graphic>
          <a:graphicData uri="http://schemas.openxmlformats.org/presentationml/2006/ole">
            <p:oleObj spid="_x0000_s150530" name="CorelDRAW" r:id="rId4" imgW="8236440" imgH="6116760" progId="">
              <p:embed/>
            </p:oleObj>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Grp="1" noChangeAspect="1" noChangeArrowheads="1"/>
          </p:cNvPicPr>
          <p:nvPr>
            <p:ph sz="quarter" idx="2"/>
          </p:nvPr>
        </p:nvPicPr>
        <p:blipFill>
          <a:blip r:embed="rId3" cstate="print"/>
          <a:srcRect/>
          <a:stretch>
            <a:fillRect/>
          </a:stretch>
        </p:blipFill>
        <p:spPr>
          <a:xfrm>
            <a:off x="0" y="620713"/>
            <a:ext cx="4859338" cy="2763837"/>
          </a:xfrm>
          <a:noFill/>
          <a:ln/>
        </p:spPr>
      </p:pic>
      <p:sp>
        <p:nvSpPr>
          <p:cNvPr id="43011" name="Text Box 3"/>
          <p:cNvSpPr txBox="1">
            <a:spLocks noChangeArrowheads="1"/>
          </p:cNvSpPr>
          <p:nvPr/>
        </p:nvSpPr>
        <p:spPr bwMode="auto">
          <a:xfrm>
            <a:off x="323528" y="3356992"/>
            <a:ext cx="4813603" cy="340735"/>
          </a:xfrm>
          <a:prstGeom prst="rect">
            <a:avLst/>
          </a:prstGeom>
          <a:noFill/>
          <a:ln w="6350" algn="ctr">
            <a:noFill/>
            <a:miter lim="800000"/>
            <a:headEnd/>
            <a:tailEnd/>
          </a:ln>
          <a:effectLst/>
        </p:spPr>
        <p:txBody>
          <a:bodyPr wrap="none" lIns="90000" tIns="46800" rIns="90000" bIns="46800">
            <a:spAutoFit/>
          </a:bodyPr>
          <a:lstStyle/>
          <a:p>
            <a:pPr marL="342900" indent="-342900" eaLnBrk="1" hangingPunct="1">
              <a:spcBef>
                <a:spcPct val="20000"/>
              </a:spcBef>
            </a:pPr>
            <a:r>
              <a:rPr lang="en-US" sz="1600" u="none" dirty="0">
                <a:latin typeface="Arial" pitchFamily="34" charset="0"/>
              </a:rPr>
              <a:t>P. </a:t>
            </a:r>
            <a:r>
              <a:rPr lang="en-US" sz="1600" u="none" dirty="0" err="1">
                <a:latin typeface="Arial" pitchFamily="34" charset="0"/>
              </a:rPr>
              <a:t>Doornenbal</a:t>
            </a:r>
            <a:r>
              <a:rPr lang="en-US" sz="1600" u="none" dirty="0">
                <a:latin typeface="Arial" pitchFamily="34" charset="0"/>
              </a:rPr>
              <a:t> et al., Phys. </a:t>
            </a:r>
            <a:r>
              <a:rPr lang="en-US" sz="1600" u="none" dirty="0" err="1">
                <a:latin typeface="Arial" pitchFamily="34" charset="0"/>
              </a:rPr>
              <a:t>Lett</a:t>
            </a:r>
            <a:r>
              <a:rPr lang="en-US" sz="1600" u="none" dirty="0">
                <a:latin typeface="Arial" pitchFamily="34" charset="0"/>
              </a:rPr>
              <a:t>. B 647  (2007) 237.</a:t>
            </a:r>
            <a:endParaRPr lang="de-DE" sz="1600" u="none" dirty="0">
              <a:latin typeface="Arial" pitchFamily="34" charset="0"/>
            </a:endParaRPr>
          </a:p>
        </p:txBody>
      </p:sp>
      <p:sp>
        <p:nvSpPr>
          <p:cNvPr id="43012" name="Text Box 4"/>
          <p:cNvSpPr txBox="1">
            <a:spLocks noChangeArrowheads="1"/>
          </p:cNvSpPr>
          <p:nvPr/>
        </p:nvSpPr>
        <p:spPr bwMode="auto">
          <a:xfrm>
            <a:off x="3059113" y="1412875"/>
            <a:ext cx="1411287" cy="336550"/>
          </a:xfrm>
          <a:prstGeom prst="rect">
            <a:avLst/>
          </a:prstGeom>
          <a:noFill/>
          <a:ln w="6350" algn="ctr">
            <a:noFill/>
            <a:miter lim="800000"/>
            <a:headEnd/>
            <a:tailEnd/>
          </a:ln>
          <a:effectLst/>
        </p:spPr>
        <p:txBody>
          <a:bodyPr wrap="none" lIns="90000" tIns="46800" rIns="90000" bIns="46800">
            <a:spAutoFit/>
          </a:bodyPr>
          <a:lstStyle/>
          <a:p>
            <a:pPr marL="342900" indent="-342900" eaLnBrk="1" hangingPunct="1">
              <a:spcBef>
                <a:spcPct val="20000"/>
              </a:spcBef>
            </a:pPr>
            <a:r>
              <a:rPr lang="en-US" sz="1600" b="1" u="none">
                <a:solidFill>
                  <a:schemeClr val="tx1"/>
                </a:solidFill>
                <a:latin typeface="Arial" pitchFamily="34" charset="0"/>
              </a:rPr>
              <a:t>3015(16) keV</a:t>
            </a:r>
            <a:endParaRPr lang="de-DE" sz="1600" b="1" u="none">
              <a:solidFill>
                <a:schemeClr val="tx1"/>
              </a:solidFill>
              <a:latin typeface="Arial" pitchFamily="34" charset="0"/>
            </a:endParaRPr>
          </a:p>
        </p:txBody>
      </p:sp>
      <p:sp>
        <p:nvSpPr>
          <p:cNvPr id="43013" name="Text Box 5"/>
          <p:cNvSpPr txBox="1">
            <a:spLocks noChangeArrowheads="1"/>
          </p:cNvSpPr>
          <p:nvPr/>
        </p:nvSpPr>
        <p:spPr bwMode="auto">
          <a:xfrm>
            <a:off x="3492500" y="1773238"/>
            <a:ext cx="450850" cy="427037"/>
          </a:xfrm>
          <a:prstGeom prst="rect">
            <a:avLst/>
          </a:prstGeom>
          <a:noFill/>
          <a:ln w="9525" algn="ctr">
            <a:noFill/>
            <a:miter lim="800000"/>
            <a:headEnd/>
            <a:tailEnd/>
          </a:ln>
          <a:effectLst/>
        </p:spPr>
        <p:txBody>
          <a:bodyPr wrap="none">
            <a:spAutoFit/>
          </a:bodyPr>
          <a:lstStyle/>
          <a:p>
            <a:pPr marL="342900" indent="-342900" eaLnBrk="1" hangingPunct="1">
              <a:spcBef>
                <a:spcPct val="20000"/>
              </a:spcBef>
            </a:pPr>
            <a:r>
              <a:rPr lang="en-US" sz="2200" u="none">
                <a:solidFill>
                  <a:srgbClr val="FF0000"/>
                </a:solidFill>
                <a:latin typeface="Arial" pitchFamily="34" charset="0"/>
              </a:rPr>
              <a:t>2</a:t>
            </a:r>
            <a:r>
              <a:rPr lang="en-US" sz="2200" u="none" baseline="30000">
                <a:solidFill>
                  <a:srgbClr val="FF0000"/>
                </a:solidFill>
                <a:latin typeface="Arial" pitchFamily="34" charset="0"/>
              </a:rPr>
              <a:t>+</a:t>
            </a:r>
          </a:p>
        </p:txBody>
      </p:sp>
      <p:pic>
        <p:nvPicPr>
          <p:cNvPr id="43014" name="Picture 6"/>
          <p:cNvPicPr>
            <a:picLocks noChangeAspect="1" noChangeArrowheads="1"/>
          </p:cNvPicPr>
          <p:nvPr/>
        </p:nvPicPr>
        <p:blipFill>
          <a:blip r:embed="rId4" cstate="print"/>
          <a:srcRect/>
          <a:stretch>
            <a:fillRect/>
          </a:stretch>
        </p:blipFill>
        <p:spPr bwMode="auto">
          <a:xfrm>
            <a:off x="0" y="3833813"/>
            <a:ext cx="5219700" cy="3024187"/>
          </a:xfrm>
          <a:prstGeom prst="rect">
            <a:avLst/>
          </a:prstGeom>
          <a:noFill/>
          <a:ln w="9525">
            <a:noFill/>
            <a:miter lim="800000"/>
            <a:headEnd/>
            <a:tailEnd/>
          </a:ln>
          <a:effectLst/>
        </p:spPr>
      </p:pic>
      <p:sp>
        <p:nvSpPr>
          <p:cNvPr id="43015" name="Rectangle 7"/>
          <p:cNvSpPr>
            <a:spLocks noChangeArrowheads="1"/>
          </p:cNvSpPr>
          <p:nvPr/>
        </p:nvSpPr>
        <p:spPr bwMode="auto">
          <a:xfrm>
            <a:off x="4594225" y="6491287"/>
            <a:ext cx="4110718" cy="340735"/>
          </a:xfrm>
          <a:prstGeom prst="rect">
            <a:avLst/>
          </a:prstGeom>
          <a:noFill/>
          <a:ln w="6350" algn="ctr">
            <a:noFill/>
            <a:miter lim="800000"/>
            <a:headEnd/>
            <a:tailEnd/>
          </a:ln>
          <a:effectLst/>
        </p:spPr>
        <p:txBody>
          <a:bodyPr wrap="none" lIns="90000" tIns="46800" rIns="90000" bIns="46800">
            <a:spAutoFit/>
          </a:bodyPr>
          <a:lstStyle/>
          <a:p>
            <a:pPr marL="342900" indent="-342900" eaLnBrk="1" hangingPunct="1"/>
            <a:r>
              <a:rPr lang="de-DE" sz="1600" u="none" dirty="0">
                <a:latin typeface="Arial" pitchFamily="34" charset="0"/>
              </a:rPr>
              <a:t>A. Bürger et al., Phys. Lett B622, 29 (2005)</a:t>
            </a:r>
            <a:endParaRPr lang="en-GB" sz="1600" u="none" dirty="0">
              <a:latin typeface="Arial" pitchFamily="34" charset="0"/>
            </a:endParaRPr>
          </a:p>
        </p:txBody>
      </p:sp>
      <p:sp>
        <p:nvSpPr>
          <p:cNvPr id="43016" name="Text Box 8"/>
          <p:cNvSpPr txBox="1">
            <a:spLocks noChangeArrowheads="1"/>
          </p:cNvSpPr>
          <p:nvPr/>
        </p:nvSpPr>
        <p:spPr bwMode="auto">
          <a:xfrm>
            <a:off x="5219700" y="5711825"/>
            <a:ext cx="2616422" cy="461665"/>
          </a:xfrm>
          <a:prstGeom prst="rect">
            <a:avLst/>
          </a:prstGeom>
          <a:noFill/>
          <a:ln w="9525">
            <a:noFill/>
            <a:miter lim="800000"/>
            <a:headEnd/>
            <a:tailEnd/>
          </a:ln>
          <a:effectLst/>
        </p:spPr>
        <p:txBody>
          <a:bodyPr wrap="none">
            <a:spAutoFit/>
          </a:bodyPr>
          <a:lstStyle/>
          <a:p>
            <a:pPr eaLnBrk="1" hangingPunct="1"/>
            <a:r>
              <a:rPr lang="en-GB" sz="2400" u="none" dirty="0">
                <a:solidFill>
                  <a:srgbClr val="000099"/>
                </a:solidFill>
                <a:latin typeface="Times New Roman" pitchFamily="18" charset="0"/>
              </a:rPr>
              <a:t>Coulomb excitation</a:t>
            </a:r>
          </a:p>
        </p:txBody>
      </p:sp>
      <p:sp>
        <p:nvSpPr>
          <p:cNvPr id="43017" name="Text Box 9"/>
          <p:cNvSpPr txBox="1">
            <a:spLocks noChangeArrowheads="1"/>
          </p:cNvSpPr>
          <p:nvPr/>
        </p:nvSpPr>
        <p:spPr bwMode="auto">
          <a:xfrm>
            <a:off x="5200650" y="1504950"/>
            <a:ext cx="3283271" cy="461665"/>
          </a:xfrm>
          <a:prstGeom prst="rect">
            <a:avLst/>
          </a:prstGeom>
          <a:noFill/>
          <a:ln w="9525">
            <a:noFill/>
            <a:miter lim="800000"/>
            <a:headEnd/>
            <a:tailEnd/>
          </a:ln>
          <a:effectLst/>
        </p:spPr>
        <p:txBody>
          <a:bodyPr wrap="none">
            <a:spAutoFit/>
          </a:bodyPr>
          <a:lstStyle/>
          <a:p>
            <a:pPr eaLnBrk="1" hangingPunct="1"/>
            <a:r>
              <a:rPr lang="en-GB" sz="2400" u="none" dirty="0">
                <a:solidFill>
                  <a:srgbClr val="000099"/>
                </a:solidFill>
                <a:latin typeface="Times New Roman" pitchFamily="18" charset="0"/>
              </a:rPr>
              <a:t>Secondary fragmentation</a:t>
            </a:r>
          </a:p>
        </p:txBody>
      </p:sp>
      <p:sp>
        <p:nvSpPr>
          <p:cNvPr id="43018" name="Text Box 10"/>
          <p:cNvSpPr txBox="1">
            <a:spLocks noChangeArrowheads="1"/>
          </p:cNvSpPr>
          <p:nvPr/>
        </p:nvSpPr>
        <p:spPr bwMode="auto">
          <a:xfrm>
            <a:off x="611188" y="0"/>
            <a:ext cx="3879588" cy="584775"/>
          </a:xfrm>
          <a:prstGeom prst="rect">
            <a:avLst/>
          </a:prstGeom>
          <a:noFill/>
          <a:ln w="9525">
            <a:noFill/>
            <a:miter lim="800000"/>
            <a:headEnd/>
            <a:tailEnd/>
          </a:ln>
          <a:effectLst/>
        </p:spPr>
        <p:txBody>
          <a:bodyPr wrap="none">
            <a:spAutoFit/>
          </a:bodyPr>
          <a:lstStyle/>
          <a:p>
            <a:pPr eaLnBrk="1" hangingPunct="1"/>
            <a:r>
              <a:rPr lang="en-GB" sz="3200" u="none" dirty="0">
                <a:solidFill>
                  <a:srgbClr val="FF0000"/>
                </a:solidFill>
                <a:latin typeface="Times New Roman" pitchFamily="18" charset="0"/>
              </a:rPr>
              <a:t>fast </a:t>
            </a:r>
            <a:r>
              <a:rPr lang="en-GB" sz="3200" u="none" dirty="0" smtClean="0">
                <a:solidFill>
                  <a:srgbClr val="FF0000"/>
                </a:solidFill>
                <a:latin typeface="Times New Roman" pitchFamily="18" charset="0"/>
              </a:rPr>
              <a:t>beam experiments</a:t>
            </a:r>
            <a:endParaRPr lang="en-GB" sz="3200" u="none" dirty="0">
              <a:solidFill>
                <a:srgbClr val="FF0000"/>
              </a:solidFill>
              <a:latin typeface="Times New Roman" pitchFamily="18" charset="0"/>
            </a:endParaRPr>
          </a:p>
        </p:txBody>
      </p:sp>
      <p:sp>
        <p:nvSpPr>
          <p:cNvPr id="43020" name="Text Box 12"/>
          <p:cNvSpPr txBox="1">
            <a:spLocks noChangeArrowheads="1"/>
          </p:cNvSpPr>
          <p:nvPr/>
        </p:nvSpPr>
        <p:spPr bwMode="auto">
          <a:xfrm>
            <a:off x="2771775" y="4797425"/>
            <a:ext cx="930275" cy="519113"/>
          </a:xfrm>
          <a:prstGeom prst="rect">
            <a:avLst/>
          </a:prstGeom>
          <a:solidFill>
            <a:schemeClr val="bg1"/>
          </a:solidFill>
          <a:ln w="9525">
            <a:noFill/>
            <a:miter lim="800000"/>
            <a:headEnd/>
            <a:tailEnd/>
          </a:ln>
          <a:effectLst/>
        </p:spPr>
        <p:txBody>
          <a:bodyPr wrap="none">
            <a:spAutoFit/>
          </a:bodyPr>
          <a:lstStyle/>
          <a:p>
            <a:pPr eaLnBrk="1" hangingPunct="1"/>
            <a:r>
              <a:rPr lang="en-GB" sz="2800" u="none" baseline="30000">
                <a:solidFill>
                  <a:schemeClr val="tx1"/>
                </a:solidFill>
                <a:latin typeface="Times New Roman" pitchFamily="18" charset="0"/>
              </a:rPr>
              <a:t> 58</a:t>
            </a:r>
            <a:r>
              <a:rPr lang="en-GB" sz="2800" u="none">
                <a:solidFill>
                  <a:schemeClr val="tx1"/>
                </a:solidFill>
                <a:latin typeface="Times New Roman" pitchFamily="18" charset="0"/>
              </a:rPr>
              <a:t>Cr </a:t>
            </a:r>
          </a:p>
        </p:txBody>
      </p:sp>
      <p:sp>
        <p:nvSpPr>
          <p:cNvPr id="43021" name="Text Box 13"/>
          <p:cNvSpPr txBox="1">
            <a:spLocks noChangeArrowheads="1"/>
          </p:cNvSpPr>
          <p:nvPr/>
        </p:nvSpPr>
        <p:spPr bwMode="auto">
          <a:xfrm>
            <a:off x="1835150" y="981075"/>
            <a:ext cx="819150" cy="519113"/>
          </a:xfrm>
          <a:prstGeom prst="rect">
            <a:avLst/>
          </a:prstGeom>
          <a:solidFill>
            <a:schemeClr val="bg1"/>
          </a:solidFill>
          <a:ln w="9525">
            <a:noFill/>
            <a:miter lim="800000"/>
            <a:headEnd/>
            <a:tailEnd/>
          </a:ln>
          <a:effectLst/>
        </p:spPr>
        <p:txBody>
          <a:bodyPr wrap="none">
            <a:spAutoFit/>
          </a:bodyPr>
          <a:lstStyle/>
          <a:p>
            <a:pPr eaLnBrk="1" hangingPunct="1"/>
            <a:r>
              <a:rPr lang="en-GB" sz="2800" u="none" baseline="30000">
                <a:solidFill>
                  <a:schemeClr val="tx1"/>
                </a:solidFill>
                <a:latin typeface="Times New Roman" pitchFamily="18" charset="0"/>
              </a:rPr>
              <a:t>36</a:t>
            </a:r>
            <a:r>
              <a:rPr lang="en-GB" sz="2800" u="none">
                <a:solidFill>
                  <a:schemeClr val="tx1"/>
                </a:solidFill>
                <a:latin typeface="Times New Roman" pitchFamily="18" charset="0"/>
              </a:rPr>
              <a:t>Ca</a:t>
            </a:r>
          </a:p>
        </p:txBody>
      </p:sp>
      <p:sp>
        <p:nvSpPr>
          <p:cNvPr id="43022" name="Text Box 14"/>
          <p:cNvSpPr txBox="1">
            <a:spLocks noChangeArrowheads="1"/>
          </p:cNvSpPr>
          <p:nvPr/>
        </p:nvSpPr>
        <p:spPr bwMode="auto">
          <a:xfrm>
            <a:off x="5362575" y="3057525"/>
            <a:ext cx="3044423" cy="523220"/>
          </a:xfrm>
          <a:prstGeom prst="rect">
            <a:avLst/>
          </a:prstGeom>
          <a:noFill/>
          <a:ln w="12700" cap="sq">
            <a:noFill/>
            <a:miter lim="800000"/>
            <a:headEnd type="none" w="sm" len="sm"/>
            <a:tailEnd type="none" w="sm" len="sm"/>
          </a:ln>
          <a:effectLst/>
        </p:spPr>
        <p:txBody>
          <a:bodyPr wrap="none">
            <a:spAutoFit/>
          </a:bodyPr>
          <a:lstStyle/>
          <a:p>
            <a:r>
              <a:rPr lang="en-GB" sz="2800" u="none" dirty="0" smtClean="0">
                <a:solidFill>
                  <a:srgbClr val="EA1F0A"/>
                </a:solidFill>
                <a:latin typeface="Times New Roman" pitchFamily="18" charset="0"/>
              </a:rPr>
              <a:t>Atomic background</a:t>
            </a:r>
            <a:endParaRPr lang="en-GB" sz="2800" u="none" dirty="0">
              <a:solidFill>
                <a:srgbClr val="EA1F0A"/>
              </a:solidFill>
              <a:latin typeface="Times New Roman" pitchFamily="18" charset="0"/>
            </a:endParaRPr>
          </a:p>
        </p:txBody>
      </p:sp>
      <p:cxnSp>
        <p:nvCxnSpPr>
          <p:cNvPr id="15" name="Straight Arrow Connector 14"/>
          <p:cNvCxnSpPr/>
          <p:nvPr/>
        </p:nvCxnSpPr>
        <p:spPr>
          <a:xfrm flipH="1" flipV="1">
            <a:off x="2051720" y="2564904"/>
            <a:ext cx="3096344"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131840" y="3356992"/>
            <a:ext cx="2016224" cy="24482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250825" y="0"/>
            <a:ext cx="8440738" cy="519113"/>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0000"/>
                </a:solidFill>
                <a:latin typeface="Times New Roman" pitchFamily="18" charset="0"/>
                <a:cs typeface="Tahoma" pitchFamily="34" charset="0"/>
              </a:rPr>
              <a:t>Ordering of quantum states: shell quenching at N=82?</a:t>
            </a:r>
          </a:p>
        </p:txBody>
      </p:sp>
      <p:pic>
        <p:nvPicPr>
          <p:cNvPr id="159748" name="Picture 4"/>
          <p:cNvPicPr>
            <a:picLocks noChangeAspect="1" noChangeArrowheads="1"/>
          </p:cNvPicPr>
          <p:nvPr/>
        </p:nvPicPr>
        <p:blipFill>
          <a:blip r:embed="rId3" cstate="print"/>
          <a:srcRect l="15450" t="10791" r="15630" b="25583"/>
          <a:stretch>
            <a:fillRect/>
          </a:stretch>
        </p:blipFill>
        <p:spPr bwMode="auto">
          <a:xfrm>
            <a:off x="2339975" y="908050"/>
            <a:ext cx="6186488" cy="3917950"/>
          </a:xfrm>
          <a:prstGeom prst="rect">
            <a:avLst/>
          </a:prstGeom>
          <a:noFill/>
          <a:ln w="9525">
            <a:noFill/>
            <a:round/>
            <a:headEnd/>
            <a:tailEnd/>
          </a:ln>
          <a:effectLst/>
        </p:spPr>
      </p:pic>
      <p:pic>
        <p:nvPicPr>
          <p:cNvPr id="159749" name="Picture 5"/>
          <p:cNvPicPr>
            <a:picLocks noChangeAspect="1" noChangeArrowheads="1"/>
          </p:cNvPicPr>
          <p:nvPr/>
        </p:nvPicPr>
        <p:blipFill>
          <a:blip r:embed="rId4" cstate="print"/>
          <a:srcRect l="6909" b="7985"/>
          <a:stretch>
            <a:fillRect/>
          </a:stretch>
        </p:blipFill>
        <p:spPr bwMode="auto">
          <a:xfrm>
            <a:off x="539750" y="981075"/>
            <a:ext cx="3162300" cy="2413000"/>
          </a:xfrm>
          <a:prstGeom prst="rect">
            <a:avLst/>
          </a:prstGeom>
          <a:noFill/>
          <a:ln w="9525">
            <a:noFill/>
            <a:round/>
            <a:headEnd/>
            <a:tailEnd/>
          </a:ln>
          <a:effectLst/>
        </p:spPr>
      </p:pic>
      <p:sp>
        <p:nvSpPr>
          <p:cNvPr id="159750" name="Text Box 6"/>
          <p:cNvSpPr txBox="1">
            <a:spLocks noChangeArrowheads="1"/>
          </p:cNvSpPr>
          <p:nvPr/>
        </p:nvSpPr>
        <p:spPr bwMode="auto">
          <a:xfrm>
            <a:off x="92075" y="5229225"/>
            <a:ext cx="9051925" cy="701675"/>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0000"/>
                </a:solidFill>
                <a:latin typeface="Comic Sans MS" pitchFamily="66" charset="0"/>
                <a:cs typeface="Tahoma" pitchFamily="34" charset="0"/>
              </a:rPr>
              <a:t>Assumption of N=82 and N=126 shell quenching leads to a considerable</a:t>
            </a:r>
          </a:p>
          <a:p>
            <a:pPr defTabSz="457200">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0000"/>
                </a:solidFill>
                <a:latin typeface="Comic Sans MS" pitchFamily="66" charset="0"/>
                <a:cs typeface="Tahoma" pitchFamily="34" charset="0"/>
              </a:rPr>
              <a:t>improvement in the global abundance fit in r-process calculations</a:t>
            </a:r>
          </a:p>
        </p:txBody>
      </p:sp>
      <p:sp>
        <p:nvSpPr>
          <p:cNvPr id="159751" name="Text Box 7"/>
          <p:cNvSpPr txBox="1">
            <a:spLocks noChangeArrowheads="1"/>
          </p:cNvSpPr>
          <p:nvPr/>
        </p:nvSpPr>
        <p:spPr bwMode="auto">
          <a:xfrm rot="16200000">
            <a:off x="-451643" y="2366169"/>
            <a:ext cx="2063750" cy="338137"/>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000000"/>
                </a:solidFill>
                <a:latin typeface="Times New Roman" pitchFamily="18" charset="0"/>
                <a:cs typeface="Tahoma" pitchFamily="34" charset="0"/>
              </a:rPr>
              <a:t>r-process abundances</a:t>
            </a:r>
          </a:p>
        </p:txBody>
      </p:sp>
      <p:sp>
        <p:nvSpPr>
          <p:cNvPr id="159752" name="Text Box 8"/>
          <p:cNvSpPr txBox="1">
            <a:spLocks noChangeArrowheads="1"/>
          </p:cNvSpPr>
          <p:nvPr/>
        </p:nvSpPr>
        <p:spPr bwMode="auto">
          <a:xfrm>
            <a:off x="1438275" y="3675063"/>
            <a:ext cx="1543050" cy="338137"/>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000000"/>
                </a:solidFill>
                <a:latin typeface="Times New Roman" pitchFamily="18" charset="0"/>
                <a:cs typeface="Tahoma" pitchFamily="34" charset="0"/>
              </a:rPr>
              <a:t>mass number A</a:t>
            </a:r>
          </a:p>
        </p:txBody>
      </p:sp>
      <p:grpSp>
        <p:nvGrpSpPr>
          <p:cNvPr id="2" name="Group 9"/>
          <p:cNvGrpSpPr>
            <a:grpSpLocks/>
          </p:cNvGrpSpPr>
          <p:nvPr/>
        </p:nvGrpSpPr>
        <p:grpSpPr bwMode="auto">
          <a:xfrm>
            <a:off x="900113" y="2708275"/>
            <a:ext cx="1600200" cy="501650"/>
            <a:chOff x="680" y="1878"/>
            <a:chExt cx="1008" cy="316"/>
          </a:xfrm>
        </p:grpSpPr>
        <p:sp>
          <p:nvSpPr>
            <p:cNvPr id="159754" name="Rectangle 10"/>
            <p:cNvSpPr>
              <a:spLocks noChangeArrowheads="1"/>
            </p:cNvSpPr>
            <p:nvPr/>
          </p:nvSpPr>
          <p:spPr bwMode="auto">
            <a:xfrm>
              <a:off x="680" y="1900"/>
              <a:ext cx="984" cy="288"/>
            </a:xfrm>
            <a:prstGeom prst="rect">
              <a:avLst/>
            </a:prstGeom>
            <a:solidFill>
              <a:srgbClr val="FFFFFF"/>
            </a:solidFill>
            <a:ln w="9525">
              <a:noFill/>
              <a:round/>
              <a:headEnd/>
              <a:tailEnd/>
            </a:ln>
            <a:effectLst/>
          </p:spPr>
          <p:txBody>
            <a:bodyPr wrap="none" anchor="ctr"/>
            <a:lstStyle/>
            <a:p>
              <a:endParaRPr lang="en-GB"/>
            </a:p>
          </p:txBody>
        </p:sp>
        <p:sp>
          <p:nvSpPr>
            <p:cNvPr id="159755" name="Text Box 11"/>
            <p:cNvSpPr txBox="1">
              <a:spLocks noChangeArrowheads="1"/>
            </p:cNvSpPr>
            <p:nvPr/>
          </p:nvSpPr>
          <p:spPr bwMode="auto">
            <a:xfrm>
              <a:off x="734" y="1878"/>
              <a:ext cx="954" cy="316"/>
            </a:xfrm>
            <a:prstGeom prst="rect">
              <a:avLst/>
            </a:prstGeom>
            <a:noFill/>
            <a:ln w="9525">
              <a:noFill/>
              <a:round/>
              <a:headEnd/>
              <a:tailEnd/>
            </a:ln>
            <a:effectLst/>
          </p:spPr>
          <p:txBody>
            <a:bodyPr wrap="none" lIns="90000" tIns="46800" rIns="90000" bIns="46800">
              <a:spAutoFit/>
            </a:bodyPr>
            <a:lstStyle/>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exp.</a:t>
              </a:r>
            </a:p>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pronounced shell gap</a:t>
              </a:r>
            </a:p>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shell structure quenched</a:t>
              </a:r>
            </a:p>
          </p:txBody>
        </p:sp>
        <p:sp>
          <p:nvSpPr>
            <p:cNvPr id="159756" name="Rectangle 12"/>
            <p:cNvSpPr>
              <a:spLocks noChangeArrowheads="1"/>
            </p:cNvSpPr>
            <p:nvPr/>
          </p:nvSpPr>
          <p:spPr bwMode="auto">
            <a:xfrm>
              <a:off x="698" y="1928"/>
              <a:ext cx="56" cy="56"/>
            </a:xfrm>
            <a:prstGeom prst="rect">
              <a:avLst/>
            </a:prstGeom>
            <a:solidFill>
              <a:srgbClr val="FF0000"/>
            </a:solidFill>
            <a:ln w="9525">
              <a:noFill/>
              <a:round/>
              <a:headEnd/>
              <a:tailEnd/>
            </a:ln>
            <a:effectLst/>
          </p:spPr>
          <p:txBody>
            <a:bodyPr wrap="none" anchor="ctr"/>
            <a:lstStyle/>
            <a:p>
              <a:endParaRPr lang="en-GB"/>
            </a:p>
          </p:txBody>
        </p:sp>
        <p:sp>
          <p:nvSpPr>
            <p:cNvPr id="159757" name="Rectangle 13"/>
            <p:cNvSpPr>
              <a:spLocks noChangeArrowheads="1"/>
            </p:cNvSpPr>
            <p:nvPr/>
          </p:nvSpPr>
          <p:spPr bwMode="auto">
            <a:xfrm>
              <a:off x="698" y="2012"/>
              <a:ext cx="56" cy="56"/>
            </a:xfrm>
            <a:prstGeom prst="rect">
              <a:avLst/>
            </a:prstGeom>
            <a:solidFill>
              <a:srgbClr val="33CC33"/>
            </a:solidFill>
            <a:ln w="9525">
              <a:noFill/>
              <a:round/>
              <a:headEnd/>
              <a:tailEnd/>
            </a:ln>
            <a:effectLst/>
          </p:spPr>
          <p:txBody>
            <a:bodyPr wrap="none" anchor="ctr"/>
            <a:lstStyle/>
            <a:p>
              <a:endParaRPr lang="en-GB"/>
            </a:p>
          </p:txBody>
        </p:sp>
        <p:sp>
          <p:nvSpPr>
            <p:cNvPr id="159758" name="Rectangle 14"/>
            <p:cNvSpPr>
              <a:spLocks noChangeArrowheads="1"/>
            </p:cNvSpPr>
            <p:nvPr/>
          </p:nvSpPr>
          <p:spPr bwMode="auto">
            <a:xfrm>
              <a:off x="698" y="2096"/>
              <a:ext cx="56" cy="56"/>
            </a:xfrm>
            <a:prstGeom prst="rect">
              <a:avLst/>
            </a:prstGeom>
            <a:solidFill>
              <a:srgbClr val="0000FF"/>
            </a:solidFill>
            <a:ln w="9525">
              <a:noFill/>
              <a:round/>
              <a:headEnd/>
              <a:tailEnd/>
            </a:ln>
            <a:effectLst/>
          </p:spPr>
          <p:txBody>
            <a:bodyPr wrap="none" anchor="ctr"/>
            <a:lstStyle/>
            <a:p>
              <a:endParaRPr lang="en-GB"/>
            </a:p>
          </p:txBody>
        </p:sp>
      </p:grpSp>
      <p:sp>
        <p:nvSpPr>
          <p:cNvPr id="159759" name="AutoShape 15"/>
          <p:cNvSpPr>
            <a:spLocks noChangeArrowheads="1"/>
          </p:cNvSpPr>
          <p:nvPr/>
        </p:nvSpPr>
        <p:spPr bwMode="auto">
          <a:xfrm>
            <a:off x="-1116013" y="1484313"/>
            <a:ext cx="8899526" cy="1987550"/>
          </a:xfrm>
          <a:custGeom>
            <a:avLst/>
            <a:gdLst>
              <a:gd name="G0" fmla="sin 10800 17694720"/>
              <a:gd name="G1" fmla="+- G0 10800 0"/>
              <a:gd name="G2" fmla="cos 10800 17694720"/>
              <a:gd name="G3" fmla="+- G2 10800 0"/>
              <a:gd name="G4" fmla="sin 10800 464034"/>
              <a:gd name="G5" fmla="+- G4 10800 0"/>
              <a:gd name="G6" fmla="cos 10800 464034"/>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2168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799" y="0"/>
                </a:moveTo>
                <a:cubicBezTo>
                  <a:pt x="10799" y="0"/>
                  <a:pt x="10799" y="-1"/>
                  <a:pt x="10800" y="0"/>
                </a:cubicBezTo>
                <a:cubicBezTo>
                  <a:pt x="16764" y="0"/>
                  <a:pt x="21600" y="4835"/>
                  <a:pt x="21600" y="10800"/>
                </a:cubicBezTo>
                <a:cubicBezTo>
                  <a:pt x="21600" y="11244"/>
                  <a:pt x="21572" y="11689"/>
                  <a:pt x="21517" y="12131"/>
                </a:cubicBezTo>
                <a:lnTo>
                  <a:pt x="10800" y="10800"/>
                </a:lnTo>
                <a:close/>
              </a:path>
              <a:path w="21600" h="21600" fill="none">
                <a:moveTo>
                  <a:pt x="10799" y="0"/>
                </a:moveTo>
                <a:cubicBezTo>
                  <a:pt x="10799" y="0"/>
                  <a:pt x="10799" y="-1"/>
                  <a:pt x="10800" y="0"/>
                </a:cubicBezTo>
                <a:cubicBezTo>
                  <a:pt x="16764" y="0"/>
                  <a:pt x="21600" y="4835"/>
                  <a:pt x="21600" y="10800"/>
                </a:cubicBezTo>
                <a:cubicBezTo>
                  <a:pt x="21600" y="11244"/>
                  <a:pt x="21572" y="11689"/>
                  <a:pt x="21517" y="12131"/>
                </a:cubicBezTo>
              </a:path>
            </a:pathLst>
          </a:custGeom>
          <a:noFill/>
          <a:ln w="38160">
            <a:solidFill>
              <a:srgbClr val="FF0000"/>
            </a:solidFill>
            <a:prstDash val="dash"/>
            <a:miter lim="800000"/>
            <a:headEnd/>
            <a:tailEnd/>
          </a:ln>
          <a:effectLst/>
        </p:spPr>
        <p:txBody>
          <a:bodyPr wrap="none" anchor="ctr"/>
          <a:lstStyle/>
          <a:p>
            <a:endParaRPr lang="en-GB"/>
          </a:p>
        </p:txBody>
      </p:sp>
      <p:sp>
        <p:nvSpPr>
          <p:cNvPr id="159760" name="AutoShape 16"/>
          <p:cNvSpPr>
            <a:spLocks noChangeArrowheads="1"/>
          </p:cNvSpPr>
          <p:nvPr/>
        </p:nvSpPr>
        <p:spPr bwMode="auto">
          <a:xfrm>
            <a:off x="-2052638" y="1412875"/>
            <a:ext cx="7480301" cy="5184775"/>
          </a:xfrm>
          <a:custGeom>
            <a:avLst/>
            <a:gdLst>
              <a:gd name="G0" fmla="sin 10800 -5898241"/>
              <a:gd name="G1" fmla="+- G0 10800 0"/>
              <a:gd name="G2" fmla="cos 10800 -5898241"/>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799" y="0"/>
                </a:moveTo>
                <a:cubicBezTo>
                  <a:pt x="10799" y="0"/>
                  <a:pt x="10799" y="-1"/>
                  <a:pt x="10800" y="0"/>
                </a:cubicBezTo>
                <a:cubicBezTo>
                  <a:pt x="16764" y="0"/>
                  <a:pt x="21600" y="4835"/>
                  <a:pt x="21600" y="10800"/>
                </a:cubicBezTo>
                <a:lnTo>
                  <a:pt x="10800" y="10800"/>
                </a:lnTo>
                <a:close/>
              </a:path>
              <a:path w="21600" h="21600" fill="none">
                <a:moveTo>
                  <a:pt x="10799" y="0"/>
                </a:moveTo>
                <a:cubicBezTo>
                  <a:pt x="10799" y="0"/>
                  <a:pt x="10799" y="-1"/>
                  <a:pt x="10800" y="0"/>
                </a:cubicBezTo>
                <a:cubicBezTo>
                  <a:pt x="16764" y="0"/>
                  <a:pt x="21600" y="4835"/>
                  <a:pt x="21600" y="10800"/>
                </a:cubicBezTo>
              </a:path>
            </a:pathLst>
          </a:custGeom>
          <a:noFill/>
          <a:ln w="38160">
            <a:solidFill>
              <a:srgbClr val="FF0000"/>
            </a:solidFill>
            <a:prstDash val="dash"/>
            <a:miter lim="800000"/>
            <a:headEnd/>
            <a:tailEnd/>
          </a:ln>
          <a:effectLst/>
        </p:spPr>
        <p:txBody>
          <a:bodyPr wrap="none" anchor="ctr"/>
          <a:lstStyle/>
          <a:p>
            <a:endParaRPr lang="en-GB"/>
          </a:p>
        </p:txBody>
      </p:sp>
      <p:grpSp>
        <p:nvGrpSpPr>
          <p:cNvPr id="3" name="Group 17"/>
          <p:cNvGrpSpPr>
            <a:grpSpLocks/>
          </p:cNvGrpSpPr>
          <p:nvPr/>
        </p:nvGrpSpPr>
        <p:grpSpPr bwMode="auto">
          <a:xfrm>
            <a:off x="0" y="3227388"/>
            <a:ext cx="5219700" cy="3297237"/>
            <a:chOff x="2009" y="2746"/>
            <a:chExt cx="2168" cy="1331"/>
          </a:xfrm>
        </p:grpSpPr>
        <p:pic>
          <p:nvPicPr>
            <p:cNvPr id="159762" name="Picture 18"/>
            <p:cNvPicPr>
              <a:picLocks noChangeAspect="1" noChangeArrowheads="1"/>
            </p:cNvPicPr>
            <p:nvPr/>
          </p:nvPicPr>
          <p:blipFill>
            <a:blip r:embed="rId5" cstate="print"/>
            <a:srcRect/>
            <a:stretch>
              <a:fillRect/>
            </a:stretch>
          </p:blipFill>
          <p:spPr bwMode="auto">
            <a:xfrm>
              <a:off x="2009" y="2746"/>
              <a:ext cx="2168" cy="1331"/>
            </a:xfrm>
            <a:prstGeom prst="rect">
              <a:avLst/>
            </a:prstGeom>
            <a:noFill/>
            <a:ln w="6350" algn="ctr">
              <a:noFill/>
              <a:miter lim="800000"/>
              <a:headEnd/>
              <a:tailEnd/>
            </a:ln>
            <a:effectLst/>
          </p:spPr>
        </p:pic>
        <p:pic>
          <p:nvPicPr>
            <p:cNvPr id="159763" name="Picture 19" descr="rising"/>
            <p:cNvPicPr>
              <a:picLocks noChangeAspect="1" noChangeArrowheads="1"/>
            </p:cNvPicPr>
            <p:nvPr/>
          </p:nvPicPr>
          <p:blipFill>
            <a:blip r:embed="rId6" cstate="print"/>
            <a:srcRect/>
            <a:stretch>
              <a:fillRect/>
            </a:stretch>
          </p:blipFill>
          <p:spPr bwMode="auto">
            <a:xfrm>
              <a:off x="3168" y="3476"/>
              <a:ext cx="451" cy="300"/>
            </a:xfrm>
            <a:prstGeom prst="rect">
              <a:avLst/>
            </a:prstGeom>
            <a:noFill/>
          </p:spPr>
        </p:pic>
      </p:grpSp>
      <p:pic>
        <p:nvPicPr>
          <p:cNvPr id="159764" name="Picture 20"/>
          <p:cNvPicPr>
            <a:picLocks noChangeAspect="1" noChangeArrowheads="1"/>
          </p:cNvPicPr>
          <p:nvPr/>
        </p:nvPicPr>
        <p:blipFill>
          <a:blip r:embed="rId7" cstate="print"/>
          <a:srcRect/>
          <a:stretch>
            <a:fillRect/>
          </a:stretch>
        </p:blipFill>
        <p:spPr bwMode="auto">
          <a:xfrm>
            <a:off x="5148263" y="1989138"/>
            <a:ext cx="3660775" cy="4665662"/>
          </a:xfrm>
          <a:prstGeom prst="rect">
            <a:avLst/>
          </a:prstGeom>
          <a:noFill/>
          <a:ln w="9525">
            <a:noFill/>
            <a:miter lim="800000"/>
            <a:headEnd/>
            <a:tailEnd/>
          </a:ln>
          <a:effectLst/>
        </p:spPr>
      </p:pic>
      <p:sp>
        <p:nvSpPr>
          <p:cNvPr id="159765" name="Rectangle 21"/>
          <p:cNvSpPr>
            <a:spLocks noChangeArrowheads="1"/>
          </p:cNvSpPr>
          <p:nvPr/>
        </p:nvSpPr>
        <p:spPr bwMode="auto">
          <a:xfrm>
            <a:off x="0" y="6491288"/>
            <a:ext cx="9045575" cy="366712"/>
          </a:xfrm>
          <a:prstGeom prst="rect">
            <a:avLst/>
          </a:prstGeom>
          <a:noFill/>
          <a:ln w="6350" algn="ctr">
            <a:noFill/>
            <a:miter lim="800000"/>
            <a:headEnd/>
            <a:tailEnd/>
          </a:ln>
          <a:effectLst/>
        </p:spPr>
        <p:txBody>
          <a:bodyPr wrap="none" lIns="90000" tIns="46800" rIns="90000" bIns="46800">
            <a:spAutoFit/>
          </a:bodyPr>
          <a:lstStyle/>
          <a:p>
            <a:pPr marL="342900" indent="-342900">
              <a:spcBef>
                <a:spcPct val="20000"/>
              </a:spcBef>
            </a:pPr>
            <a:r>
              <a:rPr lang="en-US" sz="1600">
                <a:solidFill>
                  <a:schemeClr val="tx2"/>
                </a:solidFill>
                <a:latin typeface="Times New Roman" pitchFamily="18" charset="0"/>
              </a:rPr>
              <a:t>A. Jungclaus et al., Phys. Rev. Lett. 99, 132501 (2007)</a:t>
            </a:r>
            <a:r>
              <a:rPr lang="en-US" sz="1400" b="1">
                <a:solidFill>
                  <a:schemeClr val="tx2"/>
                </a:solidFill>
                <a:effectLst>
                  <a:outerShdw blurRad="38100" dist="38100" dir="2700000" algn="tl">
                    <a:srgbClr val="C0C0C0"/>
                  </a:outerShdw>
                </a:effectLst>
                <a:latin typeface="Times New Roman" pitchFamily="18" charset="0"/>
              </a:rPr>
              <a:t>                      </a:t>
            </a:r>
            <a:r>
              <a:rPr lang="en-US" b="1">
                <a:solidFill>
                  <a:srgbClr val="FF0000"/>
                </a:solidFill>
                <a:effectLst>
                  <a:outerShdw blurRad="38100" dist="38100" dir="2700000" algn="tl">
                    <a:srgbClr val="C0C0C0"/>
                  </a:outerShdw>
                </a:effectLst>
                <a:latin typeface="Times New Roman" pitchFamily="18" charset="0"/>
              </a:rPr>
              <a:t>                 </a:t>
            </a:r>
            <a:r>
              <a:rPr lang="en-US" b="1">
                <a:solidFill>
                  <a:srgbClr val="FF0000"/>
                </a:solidFill>
                <a:latin typeface="Times New Roman" pitchFamily="18" charset="0"/>
              </a:rPr>
              <a:t>pre DESPEC experiment</a:t>
            </a:r>
          </a:p>
        </p:txBody>
      </p:sp>
      <p:sp>
        <p:nvSpPr>
          <p:cNvPr id="159766" name="AutoShape 22"/>
          <p:cNvSpPr>
            <a:spLocks noChangeArrowheads="1"/>
          </p:cNvSpPr>
          <p:nvPr/>
        </p:nvSpPr>
        <p:spPr bwMode="auto">
          <a:xfrm>
            <a:off x="5292725" y="4221163"/>
            <a:ext cx="3635375" cy="1101725"/>
          </a:xfrm>
          <a:prstGeom prst="flowChartAlternateProcess">
            <a:avLst/>
          </a:prstGeom>
          <a:solidFill>
            <a:schemeClr val="bg1"/>
          </a:solidFill>
          <a:ln w="38100">
            <a:solidFill>
              <a:schemeClr val="accent2"/>
            </a:solidFill>
            <a:miter lim="800000"/>
            <a:headEnd/>
            <a:tailEnd/>
          </a:ln>
          <a:effectLst/>
        </p:spPr>
        <p:txBody>
          <a:bodyPr wrap="none" anchor="ctr"/>
          <a:lstStyle/>
          <a:p>
            <a:pPr>
              <a:buFont typeface="Wingdings" pitchFamily="2" charset="2"/>
              <a:buNone/>
            </a:pPr>
            <a:r>
              <a:rPr lang="en-US" sz="2400">
                <a:solidFill>
                  <a:srgbClr val="0000FF"/>
                </a:solidFill>
                <a:latin typeface="Comic Sans MS" pitchFamily="66" charset="0"/>
              </a:rPr>
              <a:t>information on excited </a:t>
            </a:r>
          </a:p>
          <a:p>
            <a:pPr>
              <a:buFont typeface="Wingdings" pitchFamily="2" charset="2"/>
              <a:buNone/>
            </a:pPr>
            <a:r>
              <a:rPr lang="en-US" sz="2400">
                <a:solidFill>
                  <a:srgbClr val="0000FF"/>
                </a:solidFill>
                <a:latin typeface="Comic Sans MS" pitchFamily="66" charset="0"/>
              </a:rPr>
              <a:t>     states essential!!</a:t>
            </a:r>
          </a:p>
          <a:p>
            <a:pPr>
              <a:buFont typeface="Wingdings" pitchFamily="2" charset="2"/>
              <a:buNone/>
            </a:pPr>
            <a:r>
              <a:rPr lang="en-US" sz="2400">
                <a:solidFill>
                  <a:srgbClr val="FF0000"/>
                </a:solidFill>
                <a:latin typeface="Comic Sans MS" pitchFamily="66" charset="0"/>
              </a:rPr>
              <a:t>(DESPEC, R3B, HISPEC)</a:t>
            </a:r>
            <a:endParaRPr lang="de-DE" sz="2400">
              <a:solidFill>
                <a:srgbClr val="FF0000"/>
              </a:solidFill>
              <a:latin typeface="Comic Sans MS" pitchFamily="66" charset="0"/>
              <a:sym typeface="Wingdings" pitchFamily="2" charset="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59764"/>
                                        </p:tgtEl>
                                        <p:attrNameLst>
                                          <p:attrName>style.visibility</p:attrName>
                                        </p:attrNameLst>
                                      </p:cBhvr>
                                      <p:to>
                                        <p:strVal val="visible"/>
                                      </p:to>
                                    </p:set>
                                    <p:anim calcmode="lin" valueType="num">
                                      <p:cBhvr>
                                        <p:cTn id="12" dur="1000" fill="hold"/>
                                        <p:tgtEl>
                                          <p:spTgt spid="159764"/>
                                        </p:tgtEl>
                                        <p:attrNameLst>
                                          <p:attrName>ppt_w</p:attrName>
                                        </p:attrNameLst>
                                      </p:cBhvr>
                                      <p:tavLst>
                                        <p:tav tm="0">
                                          <p:val>
                                            <p:strVal val="#ppt_w*0.70"/>
                                          </p:val>
                                        </p:tav>
                                        <p:tav tm="100000">
                                          <p:val>
                                            <p:strVal val="#ppt_w"/>
                                          </p:val>
                                        </p:tav>
                                      </p:tavLst>
                                    </p:anim>
                                    <p:anim calcmode="lin" valueType="num">
                                      <p:cBhvr>
                                        <p:cTn id="13" dur="1000" fill="hold"/>
                                        <p:tgtEl>
                                          <p:spTgt spid="159764"/>
                                        </p:tgtEl>
                                        <p:attrNameLst>
                                          <p:attrName>ppt_h</p:attrName>
                                        </p:attrNameLst>
                                      </p:cBhvr>
                                      <p:tavLst>
                                        <p:tav tm="0">
                                          <p:val>
                                            <p:strVal val="#ppt_h"/>
                                          </p:val>
                                        </p:tav>
                                        <p:tav tm="100000">
                                          <p:val>
                                            <p:strVal val="#ppt_h"/>
                                          </p:val>
                                        </p:tav>
                                      </p:tavLst>
                                    </p:anim>
                                    <p:animEffect transition="in" filter="fade">
                                      <p:cBhvr>
                                        <p:cTn id="14" dur="1000"/>
                                        <p:tgtEl>
                                          <p:spTgt spid="15976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9765"/>
                                        </p:tgtEl>
                                        <p:attrNameLst>
                                          <p:attrName>style.visibility</p:attrName>
                                        </p:attrNameLst>
                                      </p:cBhvr>
                                      <p:to>
                                        <p:strVal val="visible"/>
                                      </p:to>
                                    </p:set>
                                    <p:anim calcmode="lin" valueType="num">
                                      <p:cBhvr>
                                        <p:cTn id="17" dur="1000" fill="hold"/>
                                        <p:tgtEl>
                                          <p:spTgt spid="159765"/>
                                        </p:tgtEl>
                                        <p:attrNameLst>
                                          <p:attrName>ppt_w</p:attrName>
                                        </p:attrNameLst>
                                      </p:cBhvr>
                                      <p:tavLst>
                                        <p:tav tm="0">
                                          <p:val>
                                            <p:strVal val="#ppt_w*0.70"/>
                                          </p:val>
                                        </p:tav>
                                        <p:tav tm="100000">
                                          <p:val>
                                            <p:strVal val="#ppt_w"/>
                                          </p:val>
                                        </p:tav>
                                      </p:tavLst>
                                    </p:anim>
                                    <p:anim calcmode="lin" valueType="num">
                                      <p:cBhvr>
                                        <p:cTn id="18" dur="1000" fill="hold"/>
                                        <p:tgtEl>
                                          <p:spTgt spid="159765"/>
                                        </p:tgtEl>
                                        <p:attrNameLst>
                                          <p:attrName>ppt_h</p:attrName>
                                        </p:attrNameLst>
                                      </p:cBhvr>
                                      <p:tavLst>
                                        <p:tav tm="0">
                                          <p:val>
                                            <p:strVal val="#ppt_h"/>
                                          </p:val>
                                        </p:tav>
                                        <p:tav tm="100000">
                                          <p:val>
                                            <p:strVal val="#ppt_h"/>
                                          </p:val>
                                        </p:tav>
                                      </p:tavLst>
                                    </p:anim>
                                    <p:animEffect transition="in" filter="fade">
                                      <p:cBhvr>
                                        <p:cTn id="19" dur="1000"/>
                                        <p:tgtEl>
                                          <p:spTgt spid="15976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59766"/>
                                        </p:tgtEl>
                                        <p:attrNameLst>
                                          <p:attrName>style.visibility</p:attrName>
                                        </p:attrNameLst>
                                      </p:cBhvr>
                                      <p:to>
                                        <p:strVal val="visible"/>
                                      </p:to>
                                    </p:set>
                                    <p:anim calcmode="lin" valueType="num">
                                      <p:cBhvr>
                                        <p:cTn id="24" dur="500" fill="hold"/>
                                        <p:tgtEl>
                                          <p:spTgt spid="159766"/>
                                        </p:tgtEl>
                                        <p:attrNameLst>
                                          <p:attrName>ppt_w</p:attrName>
                                        </p:attrNameLst>
                                      </p:cBhvr>
                                      <p:tavLst>
                                        <p:tav tm="0">
                                          <p:val>
                                            <p:fltVal val="0"/>
                                          </p:val>
                                        </p:tav>
                                        <p:tav tm="100000">
                                          <p:val>
                                            <p:strVal val="#ppt_w"/>
                                          </p:val>
                                        </p:tav>
                                      </p:tavLst>
                                    </p:anim>
                                    <p:anim calcmode="lin" valueType="num">
                                      <p:cBhvr>
                                        <p:cTn id="25" dur="500" fill="hold"/>
                                        <p:tgtEl>
                                          <p:spTgt spid="159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5" grpId="0"/>
      <p:bldP spid="15976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50825" y="0"/>
            <a:ext cx="8618538" cy="519113"/>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FF0000"/>
                </a:solidFill>
                <a:latin typeface="Times New Roman" pitchFamily="18" charset="0"/>
                <a:cs typeface="Tahoma" pitchFamily="34" charset="0"/>
              </a:rPr>
              <a:t>Ordering of quantum states: shell quenching at N=126?</a:t>
            </a:r>
          </a:p>
        </p:txBody>
      </p:sp>
      <p:pic>
        <p:nvPicPr>
          <p:cNvPr id="166915" name="Picture 3"/>
          <p:cNvPicPr>
            <a:picLocks noChangeAspect="1" noChangeArrowheads="1"/>
          </p:cNvPicPr>
          <p:nvPr/>
        </p:nvPicPr>
        <p:blipFill>
          <a:blip r:embed="rId3" cstate="print"/>
          <a:srcRect l="15450" t="10791" r="15630" b="25583"/>
          <a:stretch>
            <a:fillRect/>
          </a:stretch>
        </p:blipFill>
        <p:spPr bwMode="auto">
          <a:xfrm>
            <a:off x="2339975" y="908050"/>
            <a:ext cx="6186488" cy="3917950"/>
          </a:xfrm>
          <a:prstGeom prst="rect">
            <a:avLst/>
          </a:prstGeom>
          <a:noFill/>
          <a:ln w="9525">
            <a:noFill/>
            <a:round/>
            <a:headEnd/>
            <a:tailEnd/>
          </a:ln>
          <a:effectLst/>
        </p:spPr>
      </p:pic>
      <p:pic>
        <p:nvPicPr>
          <p:cNvPr id="166916" name="Picture 4"/>
          <p:cNvPicPr>
            <a:picLocks noChangeAspect="1" noChangeArrowheads="1"/>
          </p:cNvPicPr>
          <p:nvPr/>
        </p:nvPicPr>
        <p:blipFill>
          <a:blip r:embed="rId4" cstate="print"/>
          <a:srcRect l="6909" b="7985"/>
          <a:stretch>
            <a:fillRect/>
          </a:stretch>
        </p:blipFill>
        <p:spPr bwMode="auto">
          <a:xfrm>
            <a:off x="539750" y="981075"/>
            <a:ext cx="3162300" cy="2413000"/>
          </a:xfrm>
          <a:prstGeom prst="rect">
            <a:avLst/>
          </a:prstGeom>
          <a:noFill/>
          <a:ln w="9525">
            <a:noFill/>
            <a:round/>
            <a:headEnd/>
            <a:tailEnd/>
          </a:ln>
          <a:effectLst/>
        </p:spPr>
      </p:pic>
      <p:sp>
        <p:nvSpPr>
          <p:cNvPr id="166918" name="Text Box 6"/>
          <p:cNvSpPr txBox="1">
            <a:spLocks noChangeArrowheads="1"/>
          </p:cNvSpPr>
          <p:nvPr/>
        </p:nvSpPr>
        <p:spPr bwMode="auto">
          <a:xfrm rot="16200000">
            <a:off x="-451643" y="2366169"/>
            <a:ext cx="2063750" cy="338137"/>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000000"/>
                </a:solidFill>
                <a:latin typeface="Times New Roman" pitchFamily="18" charset="0"/>
                <a:cs typeface="Tahoma" pitchFamily="34" charset="0"/>
              </a:rPr>
              <a:t>r-process abundances</a:t>
            </a:r>
          </a:p>
        </p:txBody>
      </p:sp>
      <p:sp>
        <p:nvSpPr>
          <p:cNvPr id="166919" name="Text Box 7"/>
          <p:cNvSpPr txBox="1">
            <a:spLocks noChangeArrowheads="1"/>
          </p:cNvSpPr>
          <p:nvPr/>
        </p:nvSpPr>
        <p:spPr bwMode="auto">
          <a:xfrm>
            <a:off x="1438275" y="3675063"/>
            <a:ext cx="1543050" cy="338137"/>
          </a:xfrm>
          <a:prstGeom prst="rect">
            <a:avLst/>
          </a:prstGeom>
          <a:no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solidFill>
                  <a:srgbClr val="000000"/>
                </a:solidFill>
                <a:latin typeface="Times New Roman" pitchFamily="18" charset="0"/>
                <a:cs typeface="Tahoma" pitchFamily="34" charset="0"/>
              </a:rPr>
              <a:t>mass number A</a:t>
            </a:r>
          </a:p>
        </p:txBody>
      </p:sp>
      <p:grpSp>
        <p:nvGrpSpPr>
          <p:cNvPr id="2" name="Group 8"/>
          <p:cNvGrpSpPr>
            <a:grpSpLocks/>
          </p:cNvGrpSpPr>
          <p:nvPr/>
        </p:nvGrpSpPr>
        <p:grpSpPr bwMode="auto">
          <a:xfrm>
            <a:off x="900113" y="2708275"/>
            <a:ext cx="1600200" cy="501650"/>
            <a:chOff x="680" y="1878"/>
            <a:chExt cx="1008" cy="316"/>
          </a:xfrm>
        </p:grpSpPr>
        <p:sp>
          <p:nvSpPr>
            <p:cNvPr id="166921" name="Rectangle 9"/>
            <p:cNvSpPr>
              <a:spLocks noChangeArrowheads="1"/>
            </p:cNvSpPr>
            <p:nvPr/>
          </p:nvSpPr>
          <p:spPr bwMode="auto">
            <a:xfrm>
              <a:off x="680" y="1900"/>
              <a:ext cx="984" cy="288"/>
            </a:xfrm>
            <a:prstGeom prst="rect">
              <a:avLst/>
            </a:prstGeom>
            <a:solidFill>
              <a:srgbClr val="FFFFFF"/>
            </a:solidFill>
            <a:ln w="9525">
              <a:noFill/>
              <a:round/>
              <a:headEnd/>
              <a:tailEnd/>
            </a:ln>
            <a:effectLst/>
          </p:spPr>
          <p:txBody>
            <a:bodyPr wrap="none" anchor="ctr"/>
            <a:lstStyle/>
            <a:p>
              <a:endParaRPr lang="en-GB"/>
            </a:p>
          </p:txBody>
        </p:sp>
        <p:sp>
          <p:nvSpPr>
            <p:cNvPr id="166922" name="Text Box 10"/>
            <p:cNvSpPr txBox="1">
              <a:spLocks noChangeArrowheads="1"/>
            </p:cNvSpPr>
            <p:nvPr/>
          </p:nvSpPr>
          <p:spPr bwMode="auto">
            <a:xfrm>
              <a:off x="734" y="1878"/>
              <a:ext cx="954" cy="316"/>
            </a:xfrm>
            <a:prstGeom prst="rect">
              <a:avLst/>
            </a:prstGeom>
            <a:noFill/>
            <a:ln w="9525">
              <a:noFill/>
              <a:round/>
              <a:headEnd/>
              <a:tailEnd/>
            </a:ln>
            <a:effectLst/>
          </p:spPr>
          <p:txBody>
            <a:bodyPr wrap="none" lIns="90000" tIns="46800" rIns="90000" bIns="46800">
              <a:spAutoFit/>
            </a:bodyPr>
            <a:lstStyle/>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exp.</a:t>
              </a:r>
            </a:p>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pronounced shell gap</a:t>
              </a:r>
            </a:p>
            <a:p>
              <a:pPr defTabSz="457200">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latin typeface="Times New Roman" pitchFamily="18" charset="0"/>
                  <a:cs typeface="Tahoma" pitchFamily="34" charset="0"/>
                </a:rPr>
                <a:t>shell structure quenched</a:t>
              </a:r>
            </a:p>
          </p:txBody>
        </p:sp>
        <p:sp>
          <p:nvSpPr>
            <p:cNvPr id="166923" name="Rectangle 11"/>
            <p:cNvSpPr>
              <a:spLocks noChangeArrowheads="1"/>
            </p:cNvSpPr>
            <p:nvPr/>
          </p:nvSpPr>
          <p:spPr bwMode="auto">
            <a:xfrm>
              <a:off x="698" y="1928"/>
              <a:ext cx="56" cy="56"/>
            </a:xfrm>
            <a:prstGeom prst="rect">
              <a:avLst/>
            </a:prstGeom>
            <a:solidFill>
              <a:srgbClr val="FF0000"/>
            </a:solidFill>
            <a:ln w="9525">
              <a:noFill/>
              <a:round/>
              <a:headEnd/>
              <a:tailEnd/>
            </a:ln>
            <a:effectLst/>
          </p:spPr>
          <p:txBody>
            <a:bodyPr wrap="none" anchor="ctr"/>
            <a:lstStyle/>
            <a:p>
              <a:endParaRPr lang="en-GB"/>
            </a:p>
          </p:txBody>
        </p:sp>
        <p:sp>
          <p:nvSpPr>
            <p:cNvPr id="166924" name="Rectangle 12"/>
            <p:cNvSpPr>
              <a:spLocks noChangeArrowheads="1"/>
            </p:cNvSpPr>
            <p:nvPr/>
          </p:nvSpPr>
          <p:spPr bwMode="auto">
            <a:xfrm>
              <a:off x="698" y="2012"/>
              <a:ext cx="56" cy="56"/>
            </a:xfrm>
            <a:prstGeom prst="rect">
              <a:avLst/>
            </a:prstGeom>
            <a:solidFill>
              <a:srgbClr val="33CC33"/>
            </a:solidFill>
            <a:ln w="9525">
              <a:noFill/>
              <a:round/>
              <a:headEnd/>
              <a:tailEnd/>
            </a:ln>
            <a:effectLst/>
          </p:spPr>
          <p:txBody>
            <a:bodyPr wrap="none" anchor="ctr"/>
            <a:lstStyle/>
            <a:p>
              <a:endParaRPr lang="en-GB"/>
            </a:p>
          </p:txBody>
        </p:sp>
        <p:sp>
          <p:nvSpPr>
            <p:cNvPr id="166925" name="Rectangle 13"/>
            <p:cNvSpPr>
              <a:spLocks noChangeArrowheads="1"/>
            </p:cNvSpPr>
            <p:nvPr/>
          </p:nvSpPr>
          <p:spPr bwMode="auto">
            <a:xfrm>
              <a:off x="698" y="2096"/>
              <a:ext cx="56" cy="56"/>
            </a:xfrm>
            <a:prstGeom prst="rect">
              <a:avLst/>
            </a:prstGeom>
            <a:solidFill>
              <a:srgbClr val="0000FF"/>
            </a:solidFill>
            <a:ln w="9525">
              <a:noFill/>
              <a:round/>
              <a:headEnd/>
              <a:tailEnd/>
            </a:ln>
            <a:effectLst/>
          </p:spPr>
          <p:txBody>
            <a:bodyPr wrap="none" anchor="ctr"/>
            <a:lstStyle/>
            <a:p>
              <a:endParaRPr lang="en-GB"/>
            </a:p>
          </p:txBody>
        </p:sp>
      </p:grpSp>
      <p:sp>
        <p:nvSpPr>
          <p:cNvPr id="166926" name="AutoShape 14"/>
          <p:cNvSpPr>
            <a:spLocks noChangeArrowheads="1"/>
          </p:cNvSpPr>
          <p:nvPr/>
        </p:nvSpPr>
        <p:spPr bwMode="auto">
          <a:xfrm>
            <a:off x="-1116013" y="1484313"/>
            <a:ext cx="8899526" cy="1987550"/>
          </a:xfrm>
          <a:custGeom>
            <a:avLst/>
            <a:gdLst>
              <a:gd name="G0" fmla="sin 10800 17694720"/>
              <a:gd name="G1" fmla="+- G0 10800 0"/>
              <a:gd name="G2" fmla="cos 10800 17694720"/>
              <a:gd name="G3" fmla="+- G2 10800 0"/>
              <a:gd name="G4" fmla="sin 10800 464034"/>
              <a:gd name="G5" fmla="+- G4 10800 0"/>
              <a:gd name="G6" fmla="cos 10800 464034"/>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2168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799" y="0"/>
                </a:moveTo>
                <a:cubicBezTo>
                  <a:pt x="10799" y="0"/>
                  <a:pt x="10799" y="-1"/>
                  <a:pt x="10800" y="0"/>
                </a:cubicBezTo>
                <a:cubicBezTo>
                  <a:pt x="16764" y="0"/>
                  <a:pt x="21600" y="4835"/>
                  <a:pt x="21600" y="10800"/>
                </a:cubicBezTo>
                <a:cubicBezTo>
                  <a:pt x="21600" y="11244"/>
                  <a:pt x="21572" y="11689"/>
                  <a:pt x="21517" y="12131"/>
                </a:cubicBezTo>
                <a:lnTo>
                  <a:pt x="10800" y="10800"/>
                </a:lnTo>
                <a:close/>
              </a:path>
              <a:path w="21600" h="21600" fill="none">
                <a:moveTo>
                  <a:pt x="10799" y="0"/>
                </a:moveTo>
                <a:cubicBezTo>
                  <a:pt x="10799" y="0"/>
                  <a:pt x="10799" y="-1"/>
                  <a:pt x="10800" y="0"/>
                </a:cubicBezTo>
                <a:cubicBezTo>
                  <a:pt x="16764" y="0"/>
                  <a:pt x="21600" y="4835"/>
                  <a:pt x="21600" y="10800"/>
                </a:cubicBezTo>
                <a:cubicBezTo>
                  <a:pt x="21600" y="11244"/>
                  <a:pt x="21572" y="11689"/>
                  <a:pt x="21517" y="12131"/>
                </a:cubicBezTo>
              </a:path>
            </a:pathLst>
          </a:custGeom>
          <a:noFill/>
          <a:ln w="38160">
            <a:solidFill>
              <a:srgbClr val="FF0000"/>
            </a:solidFill>
            <a:prstDash val="dash"/>
            <a:miter lim="800000"/>
            <a:headEnd/>
            <a:tailEnd/>
          </a:ln>
          <a:effectLst/>
        </p:spPr>
        <p:txBody>
          <a:bodyPr wrap="none" anchor="ctr"/>
          <a:lstStyle/>
          <a:p>
            <a:endParaRPr lang="en-GB"/>
          </a:p>
        </p:txBody>
      </p:sp>
      <p:sp>
        <p:nvSpPr>
          <p:cNvPr id="166927" name="AutoShape 15"/>
          <p:cNvSpPr>
            <a:spLocks noChangeArrowheads="1"/>
          </p:cNvSpPr>
          <p:nvPr/>
        </p:nvSpPr>
        <p:spPr bwMode="auto">
          <a:xfrm>
            <a:off x="-2047875" y="1570038"/>
            <a:ext cx="7480300" cy="5184775"/>
          </a:xfrm>
          <a:custGeom>
            <a:avLst/>
            <a:gdLst>
              <a:gd name="G0" fmla="sin 10800 -5898241"/>
              <a:gd name="G1" fmla="+- G0 10800 0"/>
              <a:gd name="G2" fmla="cos 10800 -5898241"/>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799" y="0"/>
                </a:moveTo>
                <a:cubicBezTo>
                  <a:pt x="10799" y="0"/>
                  <a:pt x="10799" y="-1"/>
                  <a:pt x="10800" y="0"/>
                </a:cubicBezTo>
                <a:cubicBezTo>
                  <a:pt x="16764" y="0"/>
                  <a:pt x="21600" y="4835"/>
                  <a:pt x="21600" y="10800"/>
                </a:cubicBezTo>
                <a:lnTo>
                  <a:pt x="10800" y="10800"/>
                </a:lnTo>
                <a:close/>
              </a:path>
              <a:path w="21600" h="21600" fill="none">
                <a:moveTo>
                  <a:pt x="10799" y="0"/>
                </a:moveTo>
                <a:cubicBezTo>
                  <a:pt x="10799" y="0"/>
                  <a:pt x="10799" y="-1"/>
                  <a:pt x="10800" y="0"/>
                </a:cubicBezTo>
                <a:cubicBezTo>
                  <a:pt x="16764" y="0"/>
                  <a:pt x="21600" y="4835"/>
                  <a:pt x="21600" y="10800"/>
                </a:cubicBezTo>
              </a:path>
            </a:pathLst>
          </a:custGeom>
          <a:noFill/>
          <a:ln w="38160">
            <a:solidFill>
              <a:srgbClr val="FF0000"/>
            </a:solidFill>
            <a:prstDash val="dash"/>
            <a:miter lim="800000"/>
            <a:headEnd/>
            <a:tailEnd/>
          </a:ln>
          <a:effectLst/>
        </p:spPr>
        <p:txBody>
          <a:bodyPr wrap="none" anchor="ctr"/>
          <a:lstStyle/>
          <a:p>
            <a:endParaRPr lang="en-GB"/>
          </a:p>
        </p:txBody>
      </p:sp>
      <p:sp>
        <p:nvSpPr>
          <p:cNvPr id="166934" name="Text Box 22"/>
          <p:cNvSpPr txBox="1">
            <a:spLocks noChangeArrowheads="1"/>
          </p:cNvSpPr>
          <p:nvPr/>
        </p:nvSpPr>
        <p:spPr bwMode="auto">
          <a:xfrm>
            <a:off x="250825" y="5805488"/>
            <a:ext cx="8623300" cy="733425"/>
          </a:xfrm>
          <a:prstGeom prst="rect">
            <a:avLst/>
          </a:prstGeom>
          <a:noFill/>
          <a:ln w="31750">
            <a:solidFill>
              <a:srgbClr val="FF0000"/>
            </a:solidFill>
            <a:miter lim="800000"/>
            <a:headEnd/>
            <a:tailEnd/>
          </a:ln>
          <a:effectLst/>
        </p:spPr>
        <p:txBody>
          <a:bodyPr wrap="none">
            <a:spAutoFit/>
          </a:bodyPr>
          <a:lstStyle/>
          <a:p>
            <a:pPr>
              <a:buFont typeface="Symbol" pitchFamily="18" charset="2"/>
              <a:buChar char="Þ"/>
            </a:pPr>
            <a:r>
              <a:rPr lang="en-GB" sz="2000"/>
              <a:t>shortening the half-lives of the N=126 nuclei with the effect of shifting up </a:t>
            </a:r>
          </a:p>
          <a:p>
            <a:pPr>
              <a:buFont typeface="Symbol" pitchFamily="18" charset="2"/>
              <a:buNone/>
            </a:pPr>
            <a:r>
              <a:rPr lang="en-GB" sz="2000"/>
              <a:t>the point where the r-process path leaves the N=126 isotones</a:t>
            </a:r>
          </a:p>
        </p:txBody>
      </p:sp>
      <p:pic>
        <p:nvPicPr>
          <p:cNvPr id="166937" name="Picture 25"/>
          <p:cNvPicPr>
            <a:picLocks noChangeAspect="1" noChangeArrowheads="1"/>
          </p:cNvPicPr>
          <p:nvPr/>
        </p:nvPicPr>
        <p:blipFill>
          <a:blip r:embed="rId5" cstate="print"/>
          <a:srcRect/>
          <a:stretch>
            <a:fillRect/>
          </a:stretch>
        </p:blipFill>
        <p:spPr bwMode="auto">
          <a:xfrm>
            <a:off x="0" y="765175"/>
            <a:ext cx="4752975" cy="4003675"/>
          </a:xfrm>
          <a:prstGeom prst="rect">
            <a:avLst/>
          </a:prstGeom>
          <a:noFill/>
          <a:ln w="9525" algn="ctr">
            <a:noFill/>
            <a:miter lim="800000"/>
            <a:headEnd/>
            <a:tailEnd/>
          </a:ln>
          <a:effectLst/>
        </p:spPr>
      </p:pic>
      <p:pic>
        <p:nvPicPr>
          <p:cNvPr id="166938" name="Picture 26"/>
          <p:cNvPicPr>
            <a:picLocks noChangeAspect="1" noChangeArrowheads="1"/>
          </p:cNvPicPr>
          <p:nvPr/>
        </p:nvPicPr>
        <p:blipFill>
          <a:blip r:embed="rId6" cstate="print"/>
          <a:srcRect l="21074" t="7382" r="37914" b="16708"/>
          <a:stretch>
            <a:fillRect/>
          </a:stretch>
        </p:blipFill>
        <p:spPr bwMode="auto">
          <a:xfrm>
            <a:off x="4643438" y="620713"/>
            <a:ext cx="2520950" cy="4897437"/>
          </a:xfrm>
          <a:prstGeom prst="rect">
            <a:avLst/>
          </a:prstGeom>
          <a:noFill/>
          <a:ln w="9525" algn="ctr">
            <a:noFill/>
            <a:miter lim="800000"/>
            <a:headEnd/>
            <a:tailEnd/>
          </a:ln>
          <a:effectLst/>
        </p:spPr>
      </p:pic>
      <p:sp>
        <p:nvSpPr>
          <p:cNvPr id="166939" name="Rectangle 27"/>
          <p:cNvSpPr>
            <a:spLocks noChangeArrowheads="1"/>
          </p:cNvSpPr>
          <p:nvPr/>
        </p:nvSpPr>
        <p:spPr bwMode="auto">
          <a:xfrm>
            <a:off x="7019925" y="5157788"/>
            <a:ext cx="288925" cy="215900"/>
          </a:xfrm>
          <a:prstGeom prst="rect">
            <a:avLst/>
          </a:prstGeom>
          <a:solidFill>
            <a:schemeClr val="bg1"/>
          </a:solidFill>
          <a:ln w="9525">
            <a:noFill/>
            <a:miter lim="800000"/>
            <a:headEnd/>
            <a:tailEnd/>
          </a:ln>
          <a:effectLst/>
        </p:spPr>
        <p:txBody>
          <a:bodyPr wrap="none" anchor="ctr"/>
          <a:lstStyle/>
          <a:p>
            <a:endParaRPr lang="en-GB"/>
          </a:p>
        </p:txBody>
      </p:sp>
      <p:sp>
        <p:nvSpPr>
          <p:cNvPr id="166940" name="Rectangle 28"/>
          <p:cNvSpPr>
            <a:spLocks noChangeArrowheads="1"/>
          </p:cNvSpPr>
          <p:nvPr/>
        </p:nvSpPr>
        <p:spPr bwMode="auto">
          <a:xfrm>
            <a:off x="6443663" y="3357563"/>
            <a:ext cx="720725" cy="576262"/>
          </a:xfrm>
          <a:prstGeom prst="rect">
            <a:avLst/>
          </a:prstGeom>
          <a:solidFill>
            <a:schemeClr val="bg1"/>
          </a:solidFill>
          <a:ln w="9525">
            <a:noFill/>
            <a:miter lim="800000"/>
            <a:headEnd/>
            <a:tailEnd/>
          </a:ln>
          <a:effectLst/>
        </p:spPr>
        <p:txBody>
          <a:bodyPr wrap="none" anchor="ctr"/>
          <a:lstStyle/>
          <a:p>
            <a:endParaRPr lang="en-GB"/>
          </a:p>
        </p:txBody>
      </p:sp>
      <p:sp>
        <p:nvSpPr>
          <p:cNvPr id="166941" name="Rectangle 29"/>
          <p:cNvSpPr>
            <a:spLocks noChangeArrowheads="1"/>
          </p:cNvSpPr>
          <p:nvPr/>
        </p:nvSpPr>
        <p:spPr bwMode="auto">
          <a:xfrm>
            <a:off x="6948488" y="2349500"/>
            <a:ext cx="217487" cy="215900"/>
          </a:xfrm>
          <a:prstGeom prst="rect">
            <a:avLst/>
          </a:prstGeom>
          <a:solidFill>
            <a:schemeClr val="bg1"/>
          </a:solidFill>
          <a:ln w="9525">
            <a:noFill/>
            <a:miter lim="800000"/>
            <a:headEnd/>
            <a:tailEnd/>
          </a:ln>
          <a:effectLst/>
        </p:spPr>
        <p:txBody>
          <a:bodyPr wrap="none" anchor="ctr"/>
          <a:lstStyle/>
          <a:p>
            <a:endParaRPr lang="en-GB"/>
          </a:p>
        </p:txBody>
      </p:sp>
      <p:sp>
        <p:nvSpPr>
          <p:cNvPr id="166942" name="Rectangle 30"/>
          <p:cNvSpPr>
            <a:spLocks noChangeArrowheads="1"/>
          </p:cNvSpPr>
          <p:nvPr/>
        </p:nvSpPr>
        <p:spPr bwMode="auto">
          <a:xfrm>
            <a:off x="6877050" y="1052513"/>
            <a:ext cx="288925" cy="215900"/>
          </a:xfrm>
          <a:prstGeom prst="rect">
            <a:avLst/>
          </a:prstGeom>
          <a:solidFill>
            <a:schemeClr val="bg1"/>
          </a:solidFill>
          <a:ln w="9525">
            <a:noFill/>
            <a:miter lim="800000"/>
            <a:headEnd/>
            <a:tailEnd/>
          </a:ln>
          <a:effectLst/>
        </p:spPr>
        <p:txBody>
          <a:bodyPr wrap="none" anchor="ctr"/>
          <a:lstStyle/>
          <a:p>
            <a:endParaRPr lang="en-GB"/>
          </a:p>
        </p:txBody>
      </p:sp>
      <p:sp>
        <p:nvSpPr>
          <p:cNvPr id="166943" name="Text Box 31"/>
          <p:cNvSpPr txBox="1">
            <a:spLocks noChangeArrowheads="1"/>
          </p:cNvSpPr>
          <p:nvPr/>
        </p:nvSpPr>
        <p:spPr bwMode="auto">
          <a:xfrm>
            <a:off x="250825" y="4652963"/>
            <a:ext cx="5137150" cy="396875"/>
          </a:xfrm>
          <a:prstGeom prst="rect">
            <a:avLst/>
          </a:prstGeom>
          <a:noFill/>
          <a:ln w="9525">
            <a:noFill/>
            <a:miter lim="800000"/>
            <a:headEnd/>
            <a:tailEnd/>
          </a:ln>
          <a:effectLst/>
        </p:spPr>
        <p:txBody>
          <a:bodyPr wrap="none">
            <a:spAutoFit/>
          </a:bodyPr>
          <a:lstStyle/>
          <a:p>
            <a:r>
              <a:rPr lang="en-GB" sz="2000" baseline="30000">
                <a:solidFill>
                  <a:schemeClr val="accent2"/>
                </a:solidFill>
              </a:rPr>
              <a:t>204</a:t>
            </a:r>
            <a:r>
              <a:rPr lang="en-GB" sz="2000">
                <a:solidFill>
                  <a:schemeClr val="accent2"/>
                </a:solidFill>
              </a:rPr>
              <a:t>Pt: four proton-hole in double magic </a:t>
            </a:r>
            <a:r>
              <a:rPr lang="en-GB" sz="2000" baseline="30000">
                <a:solidFill>
                  <a:schemeClr val="accent2"/>
                </a:solidFill>
              </a:rPr>
              <a:t>208</a:t>
            </a:r>
            <a:r>
              <a:rPr lang="en-GB" sz="2000">
                <a:solidFill>
                  <a:schemeClr val="accent2"/>
                </a:solidFill>
              </a:rPr>
              <a:t>Pb</a:t>
            </a:r>
          </a:p>
        </p:txBody>
      </p:sp>
      <p:sp>
        <p:nvSpPr>
          <p:cNvPr id="166944" name="Text Box 32"/>
          <p:cNvSpPr txBox="1">
            <a:spLocks noChangeArrowheads="1"/>
          </p:cNvSpPr>
          <p:nvPr/>
        </p:nvSpPr>
        <p:spPr bwMode="auto">
          <a:xfrm>
            <a:off x="0" y="5300663"/>
            <a:ext cx="6540500" cy="366712"/>
          </a:xfrm>
          <a:prstGeom prst="rect">
            <a:avLst/>
          </a:prstGeom>
          <a:noFill/>
          <a:ln w="9525">
            <a:noFill/>
            <a:miter lim="800000"/>
            <a:headEnd/>
            <a:tailEnd/>
          </a:ln>
          <a:effectLst/>
        </p:spPr>
        <p:txBody>
          <a:bodyPr wrap="none">
            <a:spAutoFit/>
          </a:bodyPr>
          <a:lstStyle/>
          <a:p>
            <a:r>
              <a:rPr lang="en-GB">
                <a:latin typeface="Times New Roman" pitchFamily="18" charset="0"/>
              </a:rPr>
              <a:t>S.Steer, Zs. Podolyak, P.H. Regan et al, submitted to Phys. Rev. Lett.</a:t>
            </a:r>
          </a:p>
        </p:txBody>
      </p:sp>
      <p:sp>
        <p:nvSpPr>
          <p:cNvPr id="166945" name="Text Box 33"/>
          <p:cNvSpPr txBox="1">
            <a:spLocks noChangeArrowheads="1"/>
          </p:cNvSpPr>
          <p:nvPr/>
        </p:nvSpPr>
        <p:spPr bwMode="auto">
          <a:xfrm>
            <a:off x="6432550" y="6491288"/>
            <a:ext cx="2673350" cy="366712"/>
          </a:xfrm>
          <a:prstGeom prst="rect">
            <a:avLst/>
          </a:prstGeom>
          <a:noFill/>
          <a:ln w="9525">
            <a:noFill/>
            <a:miter lim="800000"/>
            <a:headEnd/>
            <a:tailEnd/>
          </a:ln>
          <a:effectLst/>
        </p:spPr>
        <p:txBody>
          <a:bodyPr wrap="none">
            <a:spAutoFit/>
          </a:bodyPr>
          <a:lstStyle/>
          <a:p>
            <a:r>
              <a:rPr lang="en-GB">
                <a:solidFill>
                  <a:srgbClr val="FF0000"/>
                </a:solidFill>
              </a:rPr>
              <a:t>pre </a:t>
            </a:r>
            <a:r>
              <a:rPr lang="en-GB" b="1">
                <a:solidFill>
                  <a:srgbClr val="FF0000"/>
                </a:solidFill>
                <a:latin typeface="Times New Roman" pitchFamily="18" charset="0"/>
              </a:rPr>
              <a:t>DESPEC</a:t>
            </a:r>
            <a:r>
              <a:rPr lang="en-GB">
                <a:solidFill>
                  <a:srgbClr val="FF0000"/>
                </a:solidFill>
              </a:rPr>
              <a:t> experiment</a:t>
            </a:r>
          </a:p>
        </p:txBody>
      </p:sp>
      <p:sp>
        <p:nvSpPr>
          <p:cNvPr id="166946" name="Rectangle 34"/>
          <p:cNvSpPr>
            <a:spLocks noChangeArrowheads="1"/>
          </p:cNvSpPr>
          <p:nvPr/>
        </p:nvSpPr>
        <p:spPr bwMode="auto">
          <a:xfrm>
            <a:off x="6948488" y="1844675"/>
            <a:ext cx="217487" cy="215900"/>
          </a:xfrm>
          <a:prstGeom prst="rect">
            <a:avLst/>
          </a:prstGeom>
          <a:solidFill>
            <a:schemeClr val="bg1"/>
          </a:solidFill>
          <a:ln w="9525">
            <a:noFill/>
            <a:miter lim="800000"/>
            <a:headEnd/>
            <a:tailEnd/>
          </a:ln>
          <a:effectLst/>
        </p:spPr>
        <p:txBody>
          <a:bodyPr wrap="none" anchor="ctr"/>
          <a:lstStyle/>
          <a:p>
            <a:endParaRPr lang="en-GB"/>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6946"/>
                                        </p:tgtEl>
                                        <p:attrNameLst>
                                          <p:attrName>style.visibility</p:attrName>
                                        </p:attrNameLst>
                                      </p:cBhvr>
                                      <p:to>
                                        <p:strVal val="visible"/>
                                      </p:to>
                                    </p:set>
                                    <p:anim calcmode="lin" valueType="num">
                                      <p:cBhvr>
                                        <p:cTn id="7" dur="1000" fill="hold"/>
                                        <p:tgtEl>
                                          <p:spTgt spid="166946"/>
                                        </p:tgtEl>
                                        <p:attrNameLst>
                                          <p:attrName>ppt_w</p:attrName>
                                        </p:attrNameLst>
                                      </p:cBhvr>
                                      <p:tavLst>
                                        <p:tav tm="0">
                                          <p:val>
                                            <p:strVal val="#ppt_w*0.70"/>
                                          </p:val>
                                        </p:tav>
                                        <p:tav tm="100000">
                                          <p:val>
                                            <p:strVal val="#ppt_w"/>
                                          </p:val>
                                        </p:tav>
                                      </p:tavLst>
                                    </p:anim>
                                    <p:anim calcmode="lin" valueType="num">
                                      <p:cBhvr>
                                        <p:cTn id="8" dur="1000" fill="hold"/>
                                        <p:tgtEl>
                                          <p:spTgt spid="166946"/>
                                        </p:tgtEl>
                                        <p:attrNameLst>
                                          <p:attrName>ppt_h</p:attrName>
                                        </p:attrNameLst>
                                      </p:cBhvr>
                                      <p:tavLst>
                                        <p:tav tm="0">
                                          <p:val>
                                            <p:strVal val="#ppt_h"/>
                                          </p:val>
                                        </p:tav>
                                        <p:tav tm="100000">
                                          <p:val>
                                            <p:strVal val="#ppt_h"/>
                                          </p:val>
                                        </p:tav>
                                      </p:tavLst>
                                    </p:anim>
                                    <p:animEffect transition="in" filter="fade">
                                      <p:cBhvr>
                                        <p:cTn id="9" dur="1000"/>
                                        <p:tgtEl>
                                          <p:spTgt spid="166946"/>
                                        </p:tgtEl>
                                      </p:cBhvr>
                                    </p:animEffect>
                                  </p:childTnLst>
                                </p:cTn>
                              </p:par>
                              <p:par>
                                <p:cTn id="10" presetID="1" presetClass="entr" presetSubtype="0" fill="hold" nodeType="withEffect">
                                  <p:stCondLst>
                                    <p:cond delay="0"/>
                                  </p:stCondLst>
                                  <p:childTnLst>
                                    <p:set>
                                      <p:cBhvr>
                                        <p:cTn id="11" dur="1" fill="hold">
                                          <p:stCondLst>
                                            <p:cond delay="0"/>
                                          </p:stCondLst>
                                        </p:cTn>
                                        <p:tgtEl>
                                          <p:spTgt spid="1669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69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694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694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69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693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694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694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69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6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4" grpId="0" animBg="1"/>
      <p:bldP spid="166939" grpId="0" animBg="1"/>
      <p:bldP spid="166940" grpId="0" animBg="1"/>
      <p:bldP spid="166941" grpId="0" animBg="1"/>
      <p:bldP spid="166942" grpId="0" animBg="1"/>
      <p:bldP spid="166943" grpId="0"/>
      <p:bldP spid="166944" grpId="0"/>
      <p:bldP spid="166945" grpId="0"/>
      <p:bldP spid="1669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AIR_Kick_off_poster"/>
          <p:cNvPicPr>
            <a:picLocks noChangeAspect="1" noChangeArrowheads="1"/>
          </p:cNvPicPr>
          <p:nvPr/>
        </p:nvPicPr>
        <p:blipFill>
          <a:blip r:embed="rId2" cstate="print"/>
          <a:srcRect/>
          <a:stretch>
            <a:fillRect/>
          </a:stretch>
        </p:blipFill>
        <p:spPr bwMode="auto">
          <a:xfrm>
            <a:off x="0" y="0"/>
            <a:ext cx="5829300" cy="8253413"/>
          </a:xfrm>
          <a:prstGeom prst="rect">
            <a:avLst/>
          </a:prstGeom>
          <a:noFill/>
        </p:spPr>
      </p:pic>
      <p:sp>
        <p:nvSpPr>
          <p:cNvPr id="57350" name="Text Box 6"/>
          <p:cNvSpPr txBox="1">
            <a:spLocks noChangeArrowheads="1"/>
          </p:cNvSpPr>
          <p:nvPr/>
        </p:nvSpPr>
        <p:spPr bwMode="auto">
          <a:xfrm>
            <a:off x="5795963" y="260350"/>
            <a:ext cx="3408362" cy="2227263"/>
          </a:xfrm>
          <a:prstGeom prst="rect">
            <a:avLst/>
          </a:prstGeom>
          <a:noFill/>
          <a:ln w="9525">
            <a:noFill/>
            <a:miter lim="800000"/>
            <a:headEnd/>
            <a:tailEnd/>
          </a:ln>
          <a:effectLst/>
        </p:spPr>
        <p:txBody>
          <a:bodyPr wrap="none">
            <a:spAutoFit/>
          </a:bodyPr>
          <a:lstStyle/>
          <a:p>
            <a:r>
              <a:rPr lang="en-GB" sz="2800"/>
              <a:t>Facility for:</a:t>
            </a:r>
          </a:p>
          <a:p>
            <a:r>
              <a:rPr lang="en-GB" sz="2800" b="1">
                <a:solidFill>
                  <a:srgbClr val="FF0000"/>
                </a:solidFill>
              </a:rPr>
              <a:t> Nuclear (NUSTAR)</a:t>
            </a:r>
          </a:p>
          <a:p>
            <a:r>
              <a:rPr lang="en-GB" sz="2800"/>
              <a:t> Hadron (Panda)</a:t>
            </a:r>
          </a:p>
          <a:p>
            <a:r>
              <a:rPr lang="en-GB" sz="2800"/>
              <a:t> Atomic</a:t>
            </a:r>
          </a:p>
          <a:p>
            <a:r>
              <a:rPr lang="en-GB" sz="2800"/>
              <a:t> Laser</a:t>
            </a:r>
          </a:p>
        </p:txBody>
      </p:sp>
      <p:sp>
        <p:nvSpPr>
          <p:cNvPr id="57351" name="Text Box 7"/>
          <p:cNvSpPr txBox="1">
            <a:spLocks noChangeArrowheads="1"/>
          </p:cNvSpPr>
          <p:nvPr/>
        </p:nvSpPr>
        <p:spPr bwMode="auto">
          <a:xfrm>
            <a:off x="6300788" y="3573463"/>
            <a:ext cx="2260600" cy="946150"/>
          </a:xfrm>
          <a:prstGeom prst="rect">
            <a:avLst/>
          </a:prstGeom>
          <a:noFill/>
          <a:ln w="9525">
            <a:noFill/>
            <a:miter lim="800000"/>
            <a:headEnd/>
            <a:tailEnd/>
          </a:ln>
          <a:effectLst/>
        </p:spPr>
        <p:txBody>
          <a:bodyPr wrap="none">
            <a:spAutoFit/>
          </a:bodyPr>
          <a:lstStyle/>
          <a:p>
            <a:r>
              <a:rPr lang="en-GB" sz="2800" dirty="0">
                <a:solidFill>
                  <a:schemeClr val="accent2"/>
                </a:solidFill>
              </a:rPr>
              <a:t>Capital cost: </a:t>
            </a:r>
          </a:p>
          <a:p>
            <a:r>
              <a:rPr lang="en-GB" sz="2800" dirty="0">
                <a:solidFill>
                  <a:schemeClr val="accent2"/>
                </a:solidFill>
              </a:rPr>
              <a:t>        1187M</a:t>
            </a:r>
            <a:r>
              <a:rPr lang="es-ES" sz="2800" dirty="0">
                <a:solidFill>
                  <a:schemeClr val="accent2"/>
                </a:solidFill>
              </a:rPr>
              <a:t>€</a:t>
            </a:r>
            <a:endParaRPr lang="en-GB" sz="2800" dirty="0">
              <a:solidFill>
                <a:schemeClr val="accent2"/>
              </a:solidFill>
            </a:endParaRPr>
          </a:p>
        </p:txBody>
      </p:sp>
      <p:sp>
        <p:nvSpPr>
          <p:cNvPr id="57352" name="Text Box 8"/>
          <p:cNvSpPr txBox="1">
            <a:spLocks noChangeArrowheads="1"/>
          </p:cNvSpPr>
          <p:nvPr/>
        </p:nvSpPr>
        <p:spPr bwMode="auto">
          <a:xfrm>
            <a:off x="5937250" y="5516563"/>
            <a:ext cx="3206750" cy="1006475"/>
          </a:xfrm>
          <a:prstGeom prst="rect">
            <a:avLst/>
          </a:prstGeom>
          <a:noFill/>
          <a:ln w="9525">
            <a:noFill/>
            <a:miter lim="800000"/>
            <a:headEnd/>
            <a:tailEnd/>
          </a:ln>
          <a:effectLst/>
        </p:spPr>
        <p:txBody>
          <a:bodyPr wrap="none">
            <a:spAutoFit/>
          </a:bodyPr>
          <a:lstStyle/>
          <a:p>
            <a:r>
              <a:rPr lang="en-GB" sz="2400">
                <a:solidFill>
                  <a:srgbClr val="CC0000"/>
                </a:solidFill>
              </a:rPr>
              <a:t>on ESFRI roadmap</a:t>
            </a:r>
          </a:p>
          <a:p>
            <a:r>
              <a:rPr lang="en-GB"/>
              <a:t>(European Strategy Forum on</a:t>
            </a:r>
          </a:p>
          <a:p>
            <a:r>
              <a:rPr lang="en-GB"/>
              <a:t> Research Infrastructures) </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95288" y="-315913"/>
            <a:ext cx="8229600" cy="1143001"/>
          </a:xfrm>
        </p:spPr>
        <p:txBody>
          <a:bodyPr/>
          <a:lstStyle/>
          <a:p>
            <a:r>
              <a:rPr lang="en-US" sz="2800" b="1">
                <a:solidFill>
                  <a:srgbClr val="FF0000"/>
                </a:solidFill>
              </a:rPr>
              <a:t>Single-particle structure from direct reactions</a:t>
            </a:r>
          </a:p>
        </p:txBody>
      </p:sp>
      <p:grpSp>
        <p:nvGrpSpPr>
          <p:cNvPr id="2" name="Group 3"/>
          <p:cNvGrpSpPr>
            <a:grpSpLocks/>
          </p:cNvGrpSpPr>
          <p:nvPr/>
        </p:nvGrpSpPr>
        <p:grpSpPr bwMode="auto">
          <a:xfrm>
            <a:off x="4308475" y="3416300"/>
            <a:ext cx="4835525" cy="3441700"/>
            <a:chOff x="2824" y="2208"/>
            <a:chExt cx="3126" cy="2068"/>
          </a:xfrm>
        </p:grpSpPr>
        <p:pic>
          <p:nvPicPr>
            <p:cNvPr id="165892" name="Picture 4" descr="ti56ti55_dp_wtheo"/>
            <p:cNvPicPr>
              <a:picLocks noChangeAspect="1" noChangeArrowheads="1"/>
            </p:cNvPicPr>
            <p:nvPr/>
          </p:nvPicPr>
          <p:blipFill>
            <a:blip r:embed="rId2" cstate="print"/>
            <a:srcRect/>
            <a:stretch>
              <a:fillRect/>
            </a:stretch>
          </p:blipFill>
          <p:spPr bwMode="auto">
            <a:xfrm>
              <a:off x="2824" y="2208"/>
              <a:ext cx="3126" cy="2068"/>
            </a:xfrm>
            <a:prstGeom prst="rect">
              <a:avLst/>
            </a:prstGeom>
            <a:noFill/>
          </p:spPr>
        </p:pic>
        <p:sp>
          <p:nvSpPr>
            <p:cNvPr id="165893" name="Text Box 5"/>
            <p:cNvSpPr txBox="1">
              <a:spLocks noChangeArrowheads="1"/>
            </p:cNvSpPr>
            <p:nvPr/>
          </p:nvSpPr>
          <p:spPr bwMode="auto">
            <a:xfrm>
              <a:off x="3289" y="2718"/>
              <a:ext cx="507" cy="422"/>
            </a:xfrm>
            <a:prstGeom prst="rect">
              <a:avLst/>
            </a:prstGeom>
            <a:noFill/>
            <a:ln w="9525">
              <a:noFill/>
              <a:miter lim="800000"/>
              <a:headEnd/>
              <a:tailEnd/>
            </a:ln>
            <a:effectLst/>
          </p:spPr>
          <p:txBody>
            <a:bodyPr wrap="none">
              <a:spAutoFit/>
            </a:bodyPr>
            <a:lstStyle/>
            <a:p>
              <a:r>
                <a:rPr lang="en-US" sz="2000" b="1">
                  <a:solidFill>
                    <a:schemeClr val="accent2"/>
                  </a:solidFill>
                  <a:latin typeface="Symbol" pitchFamily="18" charset="2"/>
                </a:rPr>
                <a:t>D</a:t>
              </a:r>
              <a:r>
                <a:rPr lang="en-US" sz="2000" b="1">
                  <a:solidFill>
                    <a:schemeClr val="accent2"/>
                  </a:solidFill>
                </a:rPr>
                <a:t>L=3</a:t>
              </a:r>
            </a:p>
            <a:p>
              <a:r>
                <a:rPr lang="de-DE" sz="2000" b="1">
                  <a:solidFill>
                    <a:srgbClr val="33CC33"/>
                  </a:solidFill>
                  <a:latin typeface="Symbol" pitchFamily="18" charset="2"/>
                </a:rPr>
                <a:t>D</a:t>
              </a:r>
              <a:r>
                <a:rPr lang="de-DE" sz="2000" b="1">
                  <a:solidFill>
                    <a:srgbClr val="33CC33"/>
                  </a:solidFill>
                </a:rPr>
                <a:t>L=1</a:t>
              </a:r>
            </a:p>
          </p:txBody>
        </p:sp>
        <p:sp>
          <p:nvSpPr>
            <p:cNvPr id="165894" name="WordArt 6"/>
            <p:cNvSpPr>
              <a:spLocks noChangeAspect="1" noChangeArrowheads="1" noChangeShapeType="1" noTextEdit="1"/>
            </p:cNvSpPr>
            <p:nvPr/>
          </p:nvSpPr>
          <p:spPr bwMode="auto">
            <a:xfrm rot="1072424">
              <a:off x="4476" y="3629"/>
              <a:ext cx="898" cy="139"/>
            </a:xfrm>
            <a:prstGeom prst="rect">
              <a:avLst/>
            </a:prstGeom>
          </p:spPr>
          <p:txBody>
            <a:bodyPr wrap="none" fromWordArt="1">
              <a:prstTxWarp prst="textPlain">
                <a:avLst>
                  <a:gd name="adj" fmla="val 50000"/>
                </a:avLst>
              </a:prstTxWarp>
            </a:bodyPr>
            <a:lstStyle/>
            <a:p>
              <a:pPr algn="ctr"/>
              <a:r>
                <a:rPr lang="en-GB" sz="3600" kern="10">
                  <a:ln w="9525">
                    <a:solidFill>
                      <a:srgbClr val="FF0000"/>
                    </a:solidFill>
                    <a:round/>
                    <a:headEnd/>
                    <a:tailEnd/>
                  </a:ln>
                  <a:solidFill>
                    <a:srgbClr val="FFFFFF"/>
                  </a:solidFill>
                  <a:latin typeface="Arial Black"/>
                </a:rPr>
                <a:t>PRELIMINARY</a:t>
              </a:r>
            </a:p>
          </p:txBody>
        </p:sp>
        <p:pic>
          <p:nvPicPr>
            <p:cNvPr id="165895" name="Picture 7" descr="image004"/>
            <p:cNvPicPr>
              <a:picLocks noChangeAspect="1" noChangeArrowheads="1"/>
            </p:cNvPicPr>
            <p:nvPr/>
          </p:nvPicPr>
          <p:blipFill>
            <a:blip r:embed="rId3" cstate="print"/>
            <a:srcRect/>
            <a:stretch>
              <a:fillRect/>
            </a:stretch>
          </p:blipFill>
          <p:spPr bwMode="auto">
            <a:xfrm>
              <a:off x="5294" y="2425"/>
              <a:ext cx="326" cy="173"/>
            </a:xfrm>
            <a:prstGeom prst="rect">
              <a:avLst/>
            </a:prstGeom>
            <a:noFill/>
          </p:spPr>
        </p:pic>
      </p:grpSp>
      <p:sp>
        <p:nvSpPr>
          <p:cNvPr id="165896" name="Rectangle 8"/>
          <p:cNvSpPr>
            <a:spLocks noChangeArrowheads="1"/>
          </p:cNvSpPr>
          <p:nvPr/>
        </p:nvSpPr>
        <p:spPr bwMode="auto">
          <a:xfrm>
            <a:off x="1492250" y="685800"/>
            <a:ext cx="1946275" cy="396875"/>
          </a:xfrm>
          <a:prstGeom prst="rect">
            <a:avLst/>
          </a:prstGeom>
          <a:noFill/>
          <a:ln w="9525">
            <a:noFill/>
            <a:miter lim="800000"/>
            <a:headEnd/>
            <a:tailEnd/>
          </a:ln>
          <a:effectLst/>
        </p:spPr>
        <p:txBody>
          <a:bodyPr wrap="none">
            <a:spAutoFit/>
          </a:bodyPr>
          <a:lstStyle/>
          <a:p>
            <a:r>
              <a:rPr lang="en-US" sz="2000">
                <a:solidFill>
                  <a:srgbClr val="FF0000"/>
                </a:solidFill>
                <a:latin typeface="Comic Sans MS" pitchFamily="66" charset="0"/>
              </a:rPr>
              <a:t>(HISPEC, R3B)</a:t>
            </a:r>
            <a:endParaRPr lang="de-DE" sz="2000">
              <a:solidFill>
                <a:srgbClr val="FF0000"/>
              </a:solidFill>
              <a:latin typeface="Comic Sans MS" pitchFamily="66" charset="0"/>
            </a:endParaRPr>
          </a:p>
        </p:txBody>
      </p:sp>
      <p:grpSp>
        <p:nvGrpSpPr>
          <p:cNvPr id="3" name="Group 9"/>
          <p:cNvGrpSpPr>
            <a:grpSpLocks/>
          </p:cNvGrpSpPr>
          <p:nvPr/>
        </p:nvGrpSpPr>
        <p:grpSpPr bwMode="auto">
          <a:xfrm>
            <a:off x="811213" y="5059363"/>
            <a:ext cx="3236912" cy="1295400"/>
            <a:chOff x="0" y="3358"/>
            <a:chExt cx="2039" cy="816"/>
          </a:xfrm>
        </p:grpSpPr>
        <p:sp>
          <p:nvSpPr>
            <p:cNvPr id="165898" name="Text Box 10"/>
            <p:cNvSpPr txBox="1">
              <a:spLocks noChangeArrowheads="1"/>
            </p:cNvSpPr>
            <p:nvPr/>
          </p:nvSpPr>
          <p:spPr bwMode="auto">
            <a:xfrm>
              <a:off x="1327" y="3423"/>
              <a:ext cx="116" cy="250"/>
            </a:xfrm>
            <a:prstGeom prst="rect">
              <a:avLst/>
            </a:prstGeom>
            <a:noFill/>
            <a:ln w="9525">
              <a:noFill/>
              <a:miter lim="800000"/>
              <a:headEnd/>
              <a:tailEnd/>
            </a:ln>
            <a:effectLst/>
          </p:spPr>
          <p:txBody>
            <a:bodyPr wrap="none">
              <a:spAutoFit/>
            </a:bodyPr>
            <a:lstStyle/>
            <a:p>
              <a:endParaRPr lang="de-DE" sz="2000">
                <a:solidFill>
                  <a:schemeClr val="accent2"/>
                </a:solidFill>
                <a:latin typeface="Comic Sans MS" pitchFamily="66" charset="0"/>
              </a:endParaRPr>
            </a:p>
          </p:txBody>
        </p:sp>
        <p:sp>
          <p:nvSpPr>
            <p:cNvPr id="165899" name="Text Box 11"/>
            <p:cNvSpPr txBox="1">
              <a:spLocks noChangeArrowheads="1"/>
            </p:cNvSpPr>
            <p:nvPr/>
          </p:nvSpPr>
          <p:spPr bwMode="auto">
            <a:xfrm>
              <a:off x="1388" y="3801"/>
              <a:ext cx="418" cy="288"/>
            </a:xfrm>
            <a:prstGeom prst="rect">
              <a:avLst/>
            </a:prstGeom>
            <a:noFill/>
            <a:ln w="9525">
              <a:noFill/>
              <a:miter lim="800000"/>
              <a:headEnd/>
              <a:tailEnd/>
            </a:ln>
            <a:effectLst/>
          </p:spPr>
          <p:txBody>
            <a:bodyPr wrap="none">
              <a:spAutoFit/>
            </a:bodyPr>
            <a:lstStyle/>
            <a:p>
              <a:r>
                <a:rPr lang="en-US" sz="2400" baseline="30000">
                  <a:solidFill>
                    <a:schemeClr val="accent2"/>
                  </a:solidFill>
                </a:rPr>
                <a:t>56</a:t>
              </a:r>
              <a:r>
                <a:rPr lang="en-US" sz="2400">
                  <a:solidFill>
                    <a:schemeClr val="accent2"/>
                  </a:solidFill>
                </a:rPr>
                <a:t>Ti</a:t>
              </a:r>
              <a:endParaRPr lang="de-DE" sz="2400">
                <a:solidFill>
                  <a:schemeClr val="accent2"/>
                </a:solidFill>
              </a:endParaRPr>
            </a:p>
          </p:txBody>
        </p:sp>
        <p:grpSp>
          <p:nvGrpSpPr>
            <p:cNvPr id="4" name="Group 12"/>
            <p:cNvGrpSpPr>
              <a:grpSpLocks/>
            </p:cNvGrpSpPr>
            <p:nvPr/>
          </p:nvGrpSpPr>
          <p:grpSpPr bwMode="auto">
            <a:xfrm>
              <a:off x="0" y="3385"/>
              <a:ext cx="1273" cy="742"/>
              <a:chOff x="282" y="3093"/>
              <a:chExt cx="1273" cy="742"/>
            </a:xfrm>
          </p:grpSpPr>
          <p:sp>
            <p:nvSpPr>
              <p:cNvPr id="165901" name="Line 13"/>
              <p:cNvSpPr>
                <a:spLocks noChangeShapeType="1"/>
              </p:cNvSpPr>
              <p:nvPr/>
            </p:nvSpPr>
            <p:spPr bwMode="auto">
              <a:xfrm>
                <a:off x="775" y="3189"/>
                <a:ext cx="780" cy="0"/>
              </a:xfrm>
              <a:prstGeom prst="line">
                <a:avLst/>
              </a:prstGeom>
              <a:noFill/>
              <a:ln w="28575">
                <a:solidFill>
                  <a:schemeClr val="tx1"/>
                </a:solidFill>
                <a:round/>
                <a:headEnd/>
                <a:tailEnd/>
              </a:ln>
              <a:effectLst/>
            </p:spPr>
            <p:txBody>
              <a:bodyPr/>
              <a:lstStyle/>
              <a:p>
                <a:endParaRPr lang="en-GB"/>
              </a:p>
            </p:txBody>
          </p:sp>
          <p:sp>
            <p:nvSpPr>
              <p:cNvPr id="165902" name="Line 14"/>
              <p:cNvSpPr>
                <a:spLocks noChangeShapeType="1"/>
              </p:cNvSpPr>
              <p:nvPr/>
            </p:nvSpPr>
            <p:spPr bwMode="auto">
              <a:xfrm>
                <a:off x="775" y="3717"/>
                <a:ext cx="780" cy="0"/>
              </a:xfrm>
              <a:prstGeom prst="line">
                <a:avLst/>
              </a:prstGeom>
              <a:noFill/>
              <a:ln w="28575">
                <a:solidFill>
                  <a:schemeClr val="tx1"/>
                </a:solidFill>
                <a:round/>
                <a:headEnd/>
                <a:tailEnd/>
              </a:ln>
              <a:effectLst/>
            </p:spPr>
            <p:txBody>
              <a:bodyPr/>
              <a:lstStyle/>
              <a:p>
                <a:endParaRPr lang="en-GB"/>
              </a:p>
            </p:txBody>
          </p:sp>
          <p:sp>
            <p:nvSpPr>
              <p:cNvPr id="165903" name="Line 15"/>
              <p:cNvSpPr>
                <a:spLocks noChangeShapeType="1"/>
              </p:cNvSpPr>
              <p:nvPr/>
            </p:nvSpPr>
            <p:spPr bwMode="auto">
              <a:xfrm>
                <a:off x="775" y="3525"/>
                <a:ext cx="780" cy="0"/>
              </a:xfrm>
              <a:prstGeom prst="line">
                <a:avLst/>
              </a:prstGeom>
              <a:noFill/>
              <a:ln w="28575">
                <a:solidFill>
                  <a:schemeClr val="tx1"/>
                </a:solidFill>
                <a:round/>
                <a:headEnd/>
                <a:tailEnd/>
              </a:ln>
              <a:effectLst/>
            </p:spPr>
            <p:txBody>
              <a:bodyPr/>
              <a:lstStyle/>
              <a:p>
                <a:endParaRPr lang="en-GB"/>
              </a:p>
            </p:txBody>
          </p:sp>
          <p:sp>
            <p:nvSpPr>
              <p:cNvPr id="165904" name="Text Box 16"/>
              <p:cNvSpPr txBox="1">
                <a:spLocks noChangeArrowheads="1"/>
              </p:cNvSpPr>
              <p:nvPr/>
            </p:nvSpPr>
            <p:spPr bwMode="auto">
              <a:xfrm>
                <a:off x="282" y="3093"/>
                <a:ext cx="452" cy="730"/>
              </a:xfrm>
              <a:prstGeom prst="rect">
                <a:avLst/>
              </a:prstGeom>
              <a:solidFill>
                <a:schemeClr val="bg1"/>
              </a:solidFill>
              <a:ln w="9525">
                <a:noFill/>
                <a:miter lim="800000"/>
                <a:headEnd/>
                <a:tailEnd/>
              </a:ln>
              <a:effectLst/>
            </p:spPr>
            <p:txBody>
              <a:bodyPr>
                <a:spAutoFit/>
              </a:bodyPr>
              <a:lstStyle/>
              <a:p>
                <a:r>
                  <a:rPr lang="en-US" b="1"/>
                  <a:t>f </a:t>
                </a:r>
                <a:r>
                  <a:rPr lang="en-US" sz="1600" b="1"/>
                  <a:t>5/2</a:t>
                </a:r>
              </a:p>
              <a:p>
                <a:endParaRPr lang="en-US" sz="1400" b="1"/>
              </a:p>
              <a:p>
                <a:endParaRPr lang="en-US" sz="200" b="1"/>
              </a:p>
              <a:p>
                <a:r>
                  <a:rPr lang="en-US" b="1"/>
                  <a:t>p </a:t>
                </a:r>
                <a:r>
                  <a:rPr lang="en-US" sz="1600" b="1"/>
                  <a:t>1/2</a:t>
                </a:r>
              </a:p>
              <a:p>
                <a:r>
                  <a:rPr lang="en-US" b="1"/>
                  <a:t>p </a:t>
                </a:r>
                <a:r>
                  <a:rPr lang="en-US" sz="1600" b="1"/>
                  <a:t>3/2</a:t>
                </a:r>
                <a:endParaRPr lang="de-DE" sz="1600" b="1"/>
              </a:p>
            </p:txBody>
          </p:sp>
          <p:sp>
            <p:nvSpPr>
              <p:cNvPr id="165905" name="Oval 17"/>
              <p:cNvSpPr>
                <a:spLocks noChangeArrowheads="1"/>
              </p:cNvSpPr>
              <p:nvPr/>
            </p:nvSpPr>
            <p:spPr bwMode="auto">
              <a:xfrm>
                <a:off x="827" y="3477"/>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06" name="Oval 18"/>
              <p:cNvSpPr>
                <a:spLocks noChangeArrowheads="1"/>
              </p:cNvSpPr>
              <p:nvPr/>
            </p:nvSpPr>
            <p:spPr bwMode="auto">
              <a:xfrm>
                <a:off x="1295" y="3669"/>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07" name="Oval 19"/>
              <p:cNvSpPr>
                <a:spLocks noChangeArrowheads="1"/>
              </p:cNvSpPr>
              <p:nvPr/>
            </p:nvSpPr>
            <p:spPr bwMode="auto">
              <a:xfrm>
                <a:off x="1139" y="3669"/>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08" name="Oval 20"/>
              <p:cNvSpPr>
                <a:spLocks noChangeArrowheads="1"/>
              </p:cNvSpPr>
              <p:nvPr/>
            </p:nvSpPr>
            <p:spPr bwMode="auto">
              <a:xfrm>
                <a:off x="983" y="3669"/>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09" name="Oval 21"/>
              <p:cNvSpPr>
                <a:spLocks noChangeArrowheads="1"/>
              </p:cNvSpPr>
              <p:nvPr/>
            </p:nvSpPr>
            <p:spPr bwMode="auto">
              <a:xfrm>
                <a:off x="827" y="3669"/>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10" name="Oval 22"/>
              <p:cNvSpPr>
                <a:spLocks noChangeArrowheads="1"/>
              </p:cNvSpPr>
              <p:nvPr/>
            </p:nvSpPr>
            <p:spPr bwMode="auto">
              <a:xfrm>
                <a:off x="983" y="3477"/>
                <a:ext cx="104" cy="96"/>
              </a:xfrm>
              <a:prstGeom prst="ellipse">
                <a:avLst/>
              </a:prstGeom>
              <a:solidFill>
                <a:srgbClr val="FF0000"/>
              </a:solidFill>
              <a:ln w="9525">
                <a:solidFill>
                  <a:srgbClr val="FF0000"/>
                </a:solidFill>
                <a:round/>
                <a:headEnd/>
                <a:tailEnd/>
              </a:ln>
              <a:effectLst/>
            </p:spPr>
            <p:txBody>
              <a:bodyPr wrap="none" anchor="ctr"/>
              <a:lstStyle/>
              <a:p>
                <a:endParaRPr lang="en-GB"/>
              </a:p>
            </p:txBody>
          </p:sp>
          <p:sp>
            <p:nvSpPr>
              <p:cNvPr id="165911" name="Text Box 23"/>
              <p:cNvSpPr txBox="1">
                <a:spLocks noChangeArrowheads="1"/>
              </p:cNvSpPr>
              <p:nvPr/>
            </p:nvSpPr>
            <p:spPr bwMode="auto">
              <a:xfrm>
                <a:off x="761" y="3355"/>
                <a:ext cx="227" cy="288"/>
              </a:xfrm>
              <a:prstGeom prst="rect">
                <a:avLst/>
              </a:prstGeom>
              <a:noFill/>
              <a:ln w="12700">
                <a:noFill/>
                <a:miter lim="800000"/>
                <a:headEnd/>
                <a:tailEnd/>
              </a:ln>
              <a:effectLst/>
            </p:spPr>
            <p:txBody>
              <a:bodyPr wrap="none" lIns="90000" tIns="46800" rIns="90000" bIns="46800">
                <a:spAutoFit/>
              </a:bodyPr>
              <a:lstStyle/>
              <a:p>
                <a:r>
                  <a:rPr lang="de-DE" sz="2400">
                    <a:latin typeface="Comic Sans MS" pitchFamily="66" charset="0"/>
                  </a:rPr>
                  <a:t>x</a:t>
                </a:r>
              </a:p>
            </p:txBody>
          </p:sp>
          <p:sp>
            <p:nvSpPr>
              <p:cNvPr id="165912" name="Text Box 24"/>
              <p:cNvSpPr txBox="1">
                <a:spLocks noChangeArrowheads="1"/>
              </p:cNvSpPr>
              <p:nvPr/>
            </p:nvSpPr>
            <p:spPr bwMode="auto">
              <a:xfrm>
                <a:off x="760" y="3547"/>
                <a:ext cx="227" cy="288"/>
              </a:xfrm>
              <a:prstGeom prst="rect">
                <a:avLst/>
              </a:prstGeom>
              <a:noFill/>
              <a:ln w="12700">
                <a:noFill/>
                <a:miter lim="800000"/>
                <a:headEnd/>
                <a:tailEnd/>
              </a:ln>
              <a:effectLst/>
            </p:spPr>
            <p:txBody>
              <a:bodyPr wrap="none" lIns="90000" tIns="46800" rIns="90000" bIns="46800">
                <a:spAutoFit/>
              </a:bodyPr>
              <a:lstStyle/>
              <a:p>
                <a:r>
                  <a:rPr lang="de-DE" sz="2400">
                    <a:latin typeface="Comic Sans MS" pitchFamily="66" charset="0"/>
                  </a:rPr>
                  <a:t>x</a:t>
                </a:r>
              </a:p>
            </p:txBody>
          </p:sp>
          <p:sp>
            <p:nvSpPr>
              <p:cNvPr id="165913" name="Text Box 25"/>
              <p:cNvSpPr txBox="1">
                <a:spLocks noChangeArrowheads="1"/>
              </p:cNvSpPr>
              <p:nvPr/>
            </p:nvSpPr>
            <p:spPr bwMode="auto">
              <a:xfrm>
                <a:off x="810" y="3232"/>
                <a:ext cx="456" cy="250"/>
              </a:xfrm>
              <a:prstGeom prst="rect">
                <a:avLst/>
              </a:prstGeom>
              <a:noFill/>
              <a:ln w="9525">
                <a:noFill/>
                <a:miter lim="800000"/>
                <a:headEnd/>
                <a:tailEnd/>
              </a:ln>
              <a:effectLst/>
            </p:spPr>
            <p:txBody>
              <a:bodyPr wrap="none">
                <a:spAutoFit/>
              </a:bodyPr>
              <a:lstStyle/>
              <a:p>
                <a:r>
                  <a:rPr lang="de-DE" sz="2000">
                    <a:solidFill>
                      <a:srgbClr val="33CC33"/>
                    </a:solidFill>
                    <a:latin typeface="Symbol" pitchFamily="18" charset="2"/>
                  </a:rPr>
                  <a:t>D</a:t>
                </a:r>
                <a:r>
                  <a:rPr lang="de-DE" sz="2000">
                    <a:solidFill>
                      <a:srgbClr val="33CC33"/>
                    </a:solidFill>
                    <a:latin typeface="Comic Sans MS" pitchFamily="66" charset="0"/>
                  </a:rPr>
                  <a:t>L=1</a:t>
                </a:r>
              </a:p>
            </p:txBody>
          </p:sp>
        </p:grpSp>
        <p:sp>
          <p:nvSpPr>
            <p:cNvPr id="165914" name="Rectangle 26"/>
            <p:cNvSpPr>
              <a:spLocks noChangeArrowheads="1"/>
            </p:cNvSpPr>
            <p:nvPr/>
          </p:nvSpPr>
          <p:spPr bwMode="auto">
            <a:xfrm>
              <a:off x="0" y="3358"/>
              <a:ext cx="2039" cy="816"/>
            </a:xfrm>
            <a:prstGeom prst="rect">
              <a:avLst/>
            </a:prstGeom>
            <a:noFill/>
            <a:ln w="9525">
              <a:solidFill>
                <a:schemeClr val="accent2"/>
              </a:solidFill>
              <a:miter lim="800000"/>
              <a:headEnd/>
              <a:tailEnd/>
            </a:ln>
            <a:effectLst/>
          </p:spPr>
          <p:txBody>
            <a:bodyPr wrap="none" anchor="ctr"/>
            <a:lstStyle/>
            <a:p>
              <a:endParaRPr lang="en-GB"/>
            </a:p>
          </p:txBody>
        </p:sp>
      </p:grpSp>
      <p:grpSp>
        <p:nvGrpSpPr>
          <p:cNvPr id="5" name="Group 27"/>
          <p:cNvGrpSpPr>
            <a:grpSpLocks/>
          </p:cNvGrpSpPr>
          <p:nvPr/>
        </p:nvGrpSpPr>
        <p:grpSpPr bwMode="auto">
          <a:xfrm>
            <a:off x="4338638" y="558800"/>
            <a:ext cx="4805362" cy="2525713"/>
            <a:chOff x="2733" y="352"/>
            <a:chExt cx="3027" cy="1591"/>
          </a:xfrm>
        </p:grpSpPr>
        <p:pic>
          <p:nvPicPr>
            <p:cNvPr id="165916" name="Picture 28"/>
            <p:cNvPicPr>
              <a:picLocks noChangeAspect="1" noChangeArrowheads="1"/>
            </p:cNvPicPr>
            <p:nvPr/>
          </p:nvPicPr>
          <p:blipFill>
            <a:blip r:embed="rId4" cstate="print"/>
            <a:srcRect/>
            <a:stretch>
              <a:fillRect/>
            </a:stretch>
          </p:blipFill>
          <p:spPr bwMode="auto">
            <a:xfrm>
              <a:off x="2733" y="425"/>
              <a:ext cx="3018" cy="1518"/>
            </a:xfrm>
            <a:prstGeom prst="rect">
              <a:avLst/>
            </a:prstGeom>
            <a:noFill/>
            <a:ln w="9525">
              <a:noFill/>
              <a:miter lim="800000"/>
              <a:headEnd/>
              <a:tailEnd/>
            </a:ln>
            <a:effectLst/>
          </p:spPr>
        </p:pic>
        <p:sp>
          <p:nvSpPr>
            <p:cNvPr id="165917" name="Oval 29"/>
            <p:cNvSpPr>
              <a:spLocks noChangeArrowheads="1"/>
            </p:cNvSpPr>
            <p:nvPr/>
          </p:nvSpPr>
          <p:spPr bwMode="auto">
            <a:xfrm>
              <a:off x="5423" y="762"/>
              <a:ext cx="337" cy="169"/>
            </a:xfrm>
            <a:prstGeom prst="ellipse">
              <a:avLst/>
            </a:prstGeom>
            <a:solidFill>
              <a:schemeClr val="bg1"/>
            </a:solidFill>
            <a:ln w="9525">
              <a:noFill/>
              <a:round/>
              <a:headEnd/>
              <a:tailEnd/>
            </a:ln>
            <a:effectLst/>
          </p:spPr>
          <p:txBody>
            <a:bodyPr wrap="none" anchor="ctr"/>
            <a:lstStyle/>
            <a:p>
              <a:endParaRPr lang="en-GB"/>
            </a:p>
          </p:txBody>
        </p:sp>
        <p:sp>
          <p:nvSpPr>
            <p:cNvPr id="165918" name="Text Box 30"/>
            <p:cNvSpPr txBox="1">
              <a:spLocks noChangeArrowheads="1"/>
            </p:cNvSpPr>
            <p:nvPr/>
          </p:nvSpPr>
          <p:spPr bwMode="auto">
            <a:xfrm>
              <a:off x="5436" y="352"/>
              <a:ext cx="208" cy="327"/>
            </a:xfrm>
            <a:prstGeom prst="rect">
              <a:avLst/>
            </a:prstGeom>
            <a:noFill/>
            <a:ln w="9525">
              <a:noFill/>
              <a:miter lim="800000"/>
              <a:headEnd/>
              <a:tailEnd/>
            </a:ln>
            <a:effectLst/>
          </p:spPr>
          <p:txBody>
            <a:bodyPr wrap="none">
              <a:spAutoFit/>
            </a:bodyPr>
            <a:lstStyle/>
            <a:p>
              <a:r>
                <a:rPr lang="de-DE" sz="2800" b="1">
                  <a:latin typeface="Symbol" pitchFamily="18" charset="2"/>
                </a:rPr>
                <a:t>g</a:t>
              </a:r>
            </a:p>
          </p:txBody>
        </p:sp>
        <p:sp>
          <p:nvSpPr>
            <p:cNvPr id="165919" name="Text Box 31"/>
            <p:cNvSpPr txBox="1">
              <a:spLocks noChangeArrowheads="1"/>
            </p:cNvSpPr>
            <p:nvPr/>
          </p:nvSpPr>
          <p:spPr bwMode="auto">
            <a:xfrm>
              <a:off x="5471" y="1114"/>
              <a:ext cx="289" cy="250"/>
            </a:xfrm>
            <a:prstGeom prst="rect">
              <a:avLst/>
            </a:prstGeom>
            <a:noFill/>
            <a:ln w="9525">
              <a:noFill/>
              <a:miter lim="800000"/>
              <a:headEnd/>
              <a:tailEnd/>
            </a:ln>
            <a:effectLst/>
          </p:spPr>
          <p:txBody>
            <a:bodyPr wrap="none">
              <a:spAutoFit/>
            </a:bodyPr>
            <a:lstStyle/>
            <a:p>
              <a:r>
                <a:rPr lang="de-DE" sz="2000" b="1">
                  <a:latin typeface="Comic Sans MS" pitchFamily="66" charset="0"/>
                </a:rPr>
                <a:t>P</a:t>
              </a:r>
              <a:r>
                <a:rPr lang="de-DE" sz="2000" b="1" baseline="-25000">
                  <a:latin typeface="Comic Sans MS" pitchFamily="66" charset="0"/>
                </a:rPr>
                <a:t>||</a:t>
              </a:r>
              <a:endParaRPr lang="de-DE" sz="2000" b="1">
                <a:latin typeface="Comic Sans MS" pitchFamily="66" charset="0"/>
              </a:endParaRPr>
            </a:p>
          </p:txBody>
        </p:sp>
        <p:sp>
          <p:nvSpPr>
            <p:cNvPr id="165920" name="Text Box 32"/>
            <p:cNvSpPr txBox="1">
              <a:spLocks noChangeArrowheads="1"/>
            </p:cNvSpPr>
            <p:nvPr/>
          </p:nvSpPr>
          <p:spPr bwMode="auto">
            <a:xfrm>
              <a:off x="5151" y="1719"/>
              <a:ext cx="116" cy="212"/>
            </a:xfrm>
            <a:prstGeom prst="rect">
              <a:avLst/>
            </a:prstGeom>
            <a:noFill/>
            <a:ln w="9525">
              <a:noFill/>
              <a:miter lim="800000"/>
              <a:headEnd/>
              <a:tailEnd/>
            </a:ln>
            <a:effectLst/>
          </p:spPr>
          <p:txBody>
            <a:bodyPr wrap="none">
              <a:spAutoFit/>
            </a:bodyPr>
            <a:lstStyle/>
            <a:p>
              <a:endParaRPr lang="de-DE" sz="1600">
                <a:latin typeface="Comic Sans MS" pitchFamily="66" charset="0"/>
              </a:endParaRPr>
            </a:p>
          </p:txBody>
        </p:sp>
      </p:grpSp>
      <p:sp>
        <p:nvSpPr>
          <p:cNvPr id="165921" name="AutoShape 33"/>
          <p:cNvSpPr>
            <a:spLocks noChangeArrowheads="1"/>
          </p:cNvSpPr>
          <p:nvPr/>
        </p:nvSpPr>
        <p:spPr bwMode="auto">
          <a:xfrm>
            <a:off x="273050" y="1116013"/>
            <a:ext cx="3911600" cy="1236662"/>
          </a:xfrm>
          <a:prstGeom prst="flowChartAlternateProcess">
            <a:avLst/>
          </a:prstGeom>
          <a:noFill/>
          <a:ln w="38100">
            <a:solidFill>
              <a:schemeClr val="accent2"/>
            </a:solidFill>
            <a:miter lim="800000"/>
            <a:headEnd/>
            <a:tailEnd/>
          </a:ln>
          <a:effectLst/>
        </p:spPr>
        <p:txBody>
          <a:bodyPr wrap="none" anchor="ctr"/>
          <a:lstStyle/>
          <a:p>
            <a:r>
              <a:rPr lang="en-US" sz="2000" b="1">
                <a:solidFill>
                  <a:schemeClr val="accent2"/>
                </a:solidFill>
                <a:latin typeface="Comic Sans MS" pitchFamily="66" charset="0"/>
              </a:rPr>
              <a:t>Knock-out reaction</a:t>
            </a:r>
            <a:r>
              <a:rPr lang="en-US" sz="2000" b="1">
                <a:latin typeface="Comic Sans MS" pitchFamily="66" charset="0"/>
              </a:rPr>
              <a:t> </a:t>
            </a:r>
          </a:p>
          <a:p>
            <a:pPr>
              <a:buFontTx/>
              <a:buChar char="•"/>
            </a:pPr>
            <a:r>
              <a:rPr lang="en-US" sz="2000">
                <a:latin typeface="Comic Sans MS" pitchFamily="66" charset="0"/>
              </a:rPr>
              <a:t> Peripheral collision</a:t>
            </a:r>
          </a:p>
          <a:p>
            <a:pPr>
              <a:buFontTx/>
              <a:buChar char="•"/>
            </a:pPr>
            <a:r>
              <a:rPr lang="en-US" sz="2000">
                <a:latin typeface="Comic Sans MS" pitchFamily="66" charset="0"/>
              </a:rPr>
              <a:t> relativistic energies</a:t>
            </a:r>
          </a:p>
          <a:p>
            <a:pPr>
              <a:buFontTx/>
              <a:buChar char="•"/>
            </a:pPr>
            <a:r>
              <a:rPr lang="en-US" sz="2000">
                <a:latin typeface="Comic Sans MS" pitchFamily="66" charset="0"/>
              </a:rPr>
              <a:t> Possible with few particles/s</a:t>
            </a:r>
            <a:endParaRPr lang="de-DE" sz="2000">
              <a:latin typeface="Comic Sans MS" pitchFamily="66" charset="0"/>
            </a:endParaRPr>
          </a:p>
        </p:txBody>
      </p:sp>
      <p:sp>
        <p:nvSpPr>
          <p:cNvPr id="165922" name="AutoShape 34"/>
          <p:cNvSpPr>
            <a:spLocks noChangeArrowheads="1"/>
          </p:cNvSpPr>
          <p:nvPr/>
        </p:nvSpPr>
        <p:spPr bwMode="auto">
          <a:xfrm>
            <a:off x="292100" y="2501900"/>
            <a:ext cx="3911600" cy="835025"/>
          </a:xfrm>
          <a:prstGeom prst="flowChartAlternateProcess">
            <a:avLst/>
          </a:prstGeom>
          <a:noFill/>
          <a:ln w="38100">
            <a:solidFill>
              <a:schemeClr val="accent2"/>
            </a:solidFill>
            <a:miter lim="800000"/>
            <a:headEnd/>
            <a:tailEnd/>
          </a:ln>
          <a:effectLst/>
        </p:spPr>
        <p:txBody>
          <a:bodyPr wrap="none" anchor="ctr"/>
          <a:lstStyle/>
          <a:p>
            <a:r>
              <a:rPr lang="en-US" sz="2000">
                <a:solidFill>
                  <a:srgbClr val="CC0000"/>
                </a:solidFill>
                <a:latin typeface="Comic Sans MS" pitchFamily="66" charset="0"/>
              </a:rPr>
              <a:t>Momentum distribution:</a:t>
            </a:r>
          </a:p>
          <a:p>
            <a:pPr>
              <a:buFontTx/>
              <a:buChar char="•"/>
            </a:pPr>
            <a:r>
              <a:rPr lang="en-US" sz="2000">
                <a:latin typeface="Comic Sans MS" pitchFamily="66" charset="0"/>
              </a:rPr>
              <a:t> L of knocked-out particle</a:t>
            </a:r>
            <a:endParaRPr lang="de-DE" sz="2000">
              <a:latin typeface="Comic Sans MS" pitchFamily="66" charset="0"/>
            </a:endParaRPr>
          </a:p>
        </p:txBody>
      </p:sp>
      <p:sp>
        <p:nvSpPr>
          <p:cNvPr id="165923" name="AutoShape 35"/>
          <p:cNvSpPr>
            <a:spLocks noChangeArrowheads="1"/>
          </p:cNvSpPr>
          <p:nvPr/>
        </p:nvSpPr>
        <p:spPr bwMode="auto">
          <a:xfrm>
            <a:off x="282575" y="3549650"/>
            <a:ext cx="3911600" cy="1312863"/>
          </a:xfrm>
          <a:prstGeom prst="flowChartAlternateProcess">
            <a:avLst/>
          </a:prstGeom>
          <a:noFill/>
          <a:ln w="38100">
            <a:solidFill>
              <a:schemeClr val="accent2"/>
            </a:solidFill>
            <a:miter lim="800000"/>
            <a:headEnd/>
            <a:tailEnd/>
          </a:ln>
          <a:effectLst/>
        </p:spPr>
        <p:txBody>
          <a:bodyPr wrap="none" anchor="ctr"/>
          <a:lstStyle/>
          <a:p>
            <a:r>
              <a:rPr lang="en-US" sz="2000">
                <a:solidFill>
                  <a:schemeClr val="accent2"/>
                </a:solidFill>
                <a:latin typeface="Comic Sans MS" pitchFamily="66" charset="0"/>
              </a:rPr>
              <a:t>Cross sections:</a:t>
            </a:r>
          </a:p>
          <a:p>
            <a:pPr>
              <a:buFontTx/>
              <a:buChar char="•"/>
            </a:pPr>
            <a:r>
              <a:rPr lang="en-US" sz="2000">
                <a:latin typeface="Comic Sans MS" pitchFamily="66" charset="0"/>
              </a:rPr>
              <a:t> exclusive for excited states </a:t>
            </a:r>
          </a:p>
          <a:p>
            <a:r>
              <a:rPr lang="en-US" sz="2000">
                <a:latin typeface="Comic Sans MS" pitchFamily="66" charset="0"/>
              </a:rPr>
              <a:t>via gamma-decay (</a:t>
            </a:r>
            <a:r>
              <a:rPr lang="en-US" sz="2000">
                <a:latin typeface="Comic Sans MS" pitchFamily="66" charset="0"/>
                <a:sym typeface="Wingdings" pitchFamily="2" charset="2"/>
              </a:rPr>
              <a:t> </a:t>
            </a:r>
            <a:r>
              <a:rPr lang="en-US" sz="2000" b="1">
                <a:solidFill>
                  <a:schemeClr val="accent2"/>
                </a:solidFill>
                <a:latin typeface="Comic Sans MS" pitchFamily="66" charset="0"/>
              </a:rPr>
              <a:t>AGATA</a:t>
            </a:r>
            <a:r>
              <a:rPr lang="en-US" sz="2000">
                <a:latin typeface="Comic Sans MS" pitchFamily="66" charset="0"/>
              </a:rPr>
              <a:t>)</a:t>
            </a:r>
          </a:p>
          <a:p>
            <a:r>
              <a:rPr lang="en-US" sz="2000">
                <a:solidFill>
                  <a:srgbClr val="FF0000"/>
                </a:solidFill>
                <a:latin typeface="Comic Sans MS" pitchFamily="66" charset="0"/>
                <a:sym typeface="Wingdings" pitchFamily="2" charset="2"/>
              </a:rPr>
              <a:t> spectroscopic factors</a:t>
            </a:r>
            <a:endParaRPr lang="de-DE" sz="2000">
              <a:latin typeface="Comic Sans MS" pitchFamily="66" charset="0"/>
            </a:endParaRPr>
          </a:p>
        </p:txBody>
      </p:sp>
      <p:sp>
        <p:nvSpPr>
          <p:cNvPr id="165924" name="Text Box 36"/>
          <p:cNvSpPr txBox="1">
            <a:spLocks noChangeArrowheads="1"/>
          </p:cNvSpPr>
          <p:nvPr/>
        </p:nvSpPr>
        <p:spPr bwMode="auto">
          <a:xfrm>
            <a:off x="41275" y="6453188"/>
            <a:ext cx="4841875" cy="304800"/>
          </a:xfrm>
          <a:prstGeom prst="rect">
            <a:avLst/>
          </a:prstGeom>
          <a:noFill/>
          <a:ln w="9525">
            <a:noFill/>
            <a:miter lim="800000"/>
            <a:headEnd/>
            <a:tailEnd/>
          </a:ln>
          <a:effectLst/>
        </p:spPr>
        <p:txBody>
          <a:bodyPr>
            <a:spAutoFit/>
          </a:bodyPr>
          <a:lstStyle/>
          <a:p>
            <a:r>
              <a:rPr lang="de-DE" sz="1400" b="1">
                <a:solidFill>
                  <a:srgbClr val="0000FF"/>
                </a:solidFill>
                <a:latin typeface="Comic Sans MS" pitchFamily="66" charset="0"/>
              </a:rPr>
              <a:t>P. Maierbeck  (TUM) et al.,</a:t>
            </a:r>
            <a:r>
              <a:rPr lang="de-DE" sz="1400">
                <a:solidFill>
                  <a:srgbClr val="0000FF"/>
                </a:solidFill>
                <a:latin typeface="Comic Sans MS" pitchFamily="66" charset="0"/>
              </a:rPr>
              <a:t> </a:t>
            </a:r>
            <a:r>
              <a:rPr lang="de-DE" sz="1400" b="1">
                <a:solidFill>
                  <a:srgbClr val="0000FF"/>
                </a:solidFill>
                <a:latin typeface="Comic Sans MS" pitchFamily="66" charset="0"/>
              </a:rPr>
              <a:t>GSI-FRS + MINIBALL</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95288" y="0"/>
            <a:ext cx="8229600" cy="1143000"/>
          </a:xfrm>
        </p:spPr>
        <p:txBody>
          <a:bodyPr/>
          <a:lstStyle/>
          <a:p>
            <a:pPr>
              <a:lnSpc>
                <a:spcPct val="80000"/>
              </a:lnSpc>
            </a:pPr>
            <a:r>
              <a:rPr lang="en-US" sz="2400" b="1">
                <a:solidFill>
                  <a:srgbClr val="FF0000"/>
                </a:solidFill>
              </a:rPr>
              <a:t>Collective Excitations of Neutron-Rich Nuclei</a:t>
            </a:r>
            <a:br>
              <a:rPr lang="en-US" sz="2400" b="1">
                <a:solidFill>
                  <a:srgbClr val="FF0000"/>
                </a:solidFill>
              </a:rPr>
            </a:br>
            <a:r>
              <a:rPr lang="en-US" sz="2400" b="1">
                <a:solidFill>
                  <a:srgbClr val="FF0000"/>
                </a:solidFill>
              </a:rPr>
              <a:t>- Symmetry Energy, Neutron Skin, EOS, Neutron Stars</a:t>
            </a:r>
            <a:r>
              <a:rPr lang="en-US" sz="2400">
                <a:solidFill>
                  <a:srgbClr val="FF0000"/>
                </a:solidFill>
              </a:rPr>
              <a:t> -</a:t>
            </a:r>
            <a:r>
              <a:rPr lang="en-US" sz="4000"/>
              <a:t>  </a:t>
            </a:r>
          </a:p>
        </p:txBody>
      </p:sp>
      <p:pic>
        <p:nvPicPr>
          <p:cNvPr id="163843" name="Picture 3" descr="povnuc_pdr"/>
          <p:cNvPicPr>
            <a:picLocks noChangeAspect="1" noChangeArrowheads="1"/>
          </p:cNvPicPr>
          <p:nvPr/>
        </p:nvPicPr>
        <p:blipFill>
          <a:blip r:embed="rId4" cstate="print"/>
          <a:srcRect/>
          <a:stretch>
            <a:fillRect/>
          </a:stretch>
        </p:blipFill>
        <p:spPr bwMode="auto">
          <a:xfrm>
            <a:off x="5962650" y="4438650"/>
            <a:ext cx="2724150" cy="1976438"/>
          </a:xfrm>
          <a:prstGeom prst="rect">
            <a:avLst/>
          </a:prstGeom>
          <a:noFill/>
        </p:spPr>
      </p:pic>
      <p:sp>
        <p:nvSpPr>
          <p:cNvPr id="163844" name="Text Box 4"/>
          <p:cNvSpPr txBox="1">
            <a:spLocks noChangeArrowheads="1"/>
          </p:cNvSpPr>
          <p:nvPr/>
        </p:nvSpPr>
        <p:spPr bwMode="auto">
          <a:xfrm>
            <a:off x="5776913" y="6492875"/>
            <a:ext cx="3095625" cy="336550"/>
          </a:xfrm>
          <a:prstGeom prst="rect">
            <a:avLst/>
          </a:prstGeom>
          <a:solidFill>
            <a:srgbClr val="3333FF">
              <a:alpha val="39999"/>
            </a:srgbClr>
          </a:solidFill>
          <a:ln w="9525">
            <a:noFill/>
            <a:miter lim="800000"/>
            <a:headEnd/>
            <a:tailEnd/>
          </a:ln>
          <a:effectLst/>
        </p:spPr>
        <p:txBody>
          <a:bodyPr>
            <a:spAutoFit/>
          </a:bodyPr>
          <a:lstStyle/>
          <a:p>
            <a:pPr>
              <a:spcBef>
                <a:spcPct val="50000"/>
              </a:spcBef>
            </a:pPr>
            <a:r>
              <a:rPr lang="en-US" sz="1600"/>
              <a:t>neutron skin </a:t>
            </a:r>
            <a:r>
              <a:rPr lang="en-US" sz="1600">
                <a:sym typeface="Wingdings" pitchFamily="2" charset="2"/>
              </a:rPr>
              <a:t> core vibration</a:t>
            </a:r>
            <a:endParaRPr lang="en-US" sz="1600"/>
          </a:p>
        </p:txBody>
      </p:sp>
      <p:graphicFrame>
        <p:nvGraphicFramePr>
          <p:cNvPr id="163845" name="Object 5"/>
          <p:cNvGraphicFramePr>
            <a:graphicFrameLocks noChangeAspect="1"/>
          </p:cNvGraphicFramePr>
          <p:nvPr/>
        </p:nvGraphicFramePr>
        <p:xfrm>
          <a:off x="0" y="1370013"/>
          <a:ext cx="5380038" cy="5246687"/>
        </p:xfrm>
        <a:graphic>
          <a:graphicData uri="http://schemas.openxmlformats.org/presentationml/2006/ole">
            <p:oleObj spid="_x0000_s206850" name="Photo Editor Photo" r:id="rId5" imgW="8895238" imgH="8678486" progId="">
              <p:embed/>
            </p:oleObj>
          </a:graphicData>
        </a:graphic>
      </p:graphicFrame>
      <p:sp>
        <p:nvSpPr>
          <p:cNvPr id="163846" name="Text Box 6"/>
          <p:cNvSpPr txBox="1">
            <a:spLocks noChangeArrowheads="1"/>
          </p:cNvSpPr>
          <p:nvPr/>
        </p:nvSpPr>
        <p:spPr bwMode="auto">
          <a:xfrm>
            <a:off x="0" y="1081088"/>
            <a:ext cx="2451100" cy="1381125"/>
          </a:xfrm>
          <a:prstGeom prst="rect">
            <a:avLst/>
          </a:prstGeom>
          <a:solidFill>
            <a:srgbClr val="DDDDDD">
              <a:alpha val="50000"/>
            </a:srgbClr>
          </a:solidFill>
          <a:ln w="12700" algn="ctr">
            <a:solidFill>
              <a:schemeClr val="bg2"/>
            </a:solidFill>
            <a:miter lim="800000"/>
            <a:headEnd/>
            <a:tailEnd/>
          </a:ln>
          <a:effectLst/>
        </p:spPr>
        <p:txBody>
          <a:bodyPr tIns="82800" bIns="82800">
            <a:spAutoFit/>
          </a:bodyPr>
          <a:lstStyle/>
          <a:p>
            <a:pPr eaLnBrk="0" hangingPunct="0">
              <a:lnSpc>
                <a:spcPct val="110000"/>
              </a:lnSpc>
            </a:pPr>
            <a:r>
              <a:rPr lang="en-US" sz="2000">
                <a:latin typeface="Tahoma" pitchFamily="34" charset="0"/>
              </a:rPr>
              <a:t>LAND collaboration</a:t>
            </a:r>
          </a:p>
          <a:p>
            <a:pPr eaLnBrk="0" hangingPunct="0">
              <a:lnSpc>
                <a:spcPct val="110000"/>
              </a:lnSpc>
            </a:pPr>
            <a:r>
              <a:rPr lang="en-US" sz="2000">
                <a:solidFill>
                  <a:srgbClr val="FF0000"/>
                </a:solidFill>
                <a:latin typeface="Tahoma" pitchFamily="34" charset="0"/>
              </a:rPr>
              <a:t>(pre R3B)</a:t>
            </a:r>
            <a:r>
              <a:rPr lang="en-US" sz="2400">
                <a:latin typeface="Tahoma" pitchFamily="34" charset="0"/>
              </a:rPr>
              <a:t>   </a:t>
            </a:r>
          </a:p>
          <a:p>
            <a:pPr eaLnBrk="0" hangingPunct="0">
              <a:lnSpc>
                <a:spcPct val="110000"/>
              </a:lnSpc>
            </a:pPr>
            <a:r>
              <a:rPr lang="en-US" sz="1400">
                <a:latin typeface="Tahoma" pitchFamily="34" charset="0"/>
              </a:rPr>
              <a:t>A. Klimkiewicz, PRL subm.</a:t>
            </a:r>
          </a:p>
          <a:p>
            <a:pPr eaLnBrk="0" hangingPunct="0">
              <a:lnSpc>
                <a:spcPct val="110000"/>
              </a:lnSpc>
            </a:pPr>
            <a:r>
              <a:rPr lang="en-US" sz="1400">
                <a:latin typeface="Tahoma" pitchFamily="34" charset="0"/>
              </a:rPr>
              <a:t> P. Adrich,   PRL 95 (2005) </a:t>
            </a:r>
          </a:p>
        </p:txBody>
      </p:sp>
      <p:sp>
        <p:nvSpPr>
          <p:cNvPr id="163847" name="Text Box 7"/>
          <p:cNvSpPr txBox="1">
            <a:spLocks noChangeArrowheads="1"/>
          </p:cNvSpPr>
          <p:nvPr/>
        </p:nvSpPr>
        <p:spPr bwMode="auto">
          <a:xfrm>
            <a:off x="2503488" y="1390650"/>
            <a:ext cx="1041400" cy="476250"/>
          </a:xfrm>
          <a:prstGeom prst="rect">
            <a:avLst/>
          </a:prstGeom>
          <a:solidFill>
            <a:schemeClr val="bg1"/>
          </a:solidFill>
          <a:ln w="19050">
            <a:solidFill>
              <a:schemeClr val="bg2"/>
            </a:solidFill>
            <a:miter lim="800000"/>
            <a:headEnd/>
            <a:tailEnd/>
          </a:ln>
          <a:effectLst/>
        </p:spPr>
        <p:txBody>
          <a:bodyPr>
            <a:spAutoFit/>
          </a:bodyPr>
          <a:lstStyle/>
          <a:p>
            <a:pPr>
              <a:spcBef>
                <a:spcPct val="50000"/>
              </a:spcBef>
            </a:pPr>
            <a:r>
              <a:rPr lang="en-US" sz="2400" b="1" baseline="30000">
                <a:solidFill>
                  <a:schemeClr val="bg2"/>
                </a:solidFill>
                <a:latin typeface="Comic Sans MS" pitchFamily="66" charset="0"/>
              </a:rPr>
              <a:t>124</a:t>
            </a:r>
            <a:r>
              <a:rPr lang="en-US" sz="2400" b="1">
                <a:solidFill>
                  <a:schemeClr val="bg2"/>
                </a:solidFill>
                <a:latin typeface="Comic Sans MS" pitchFamily="66" charset="0"/>
              </a:rPr>
              <a:t>Sn</a:t>
            </a:r>
          </a:p>
        </p:txBody>
      </p:sp>
      <p:sp>
        <p:nvSpPr>
          <p:cNvPr id="163848" name="Text Box 8"/>
          <p:cNvSpPr txBox="1">
            <a:spLocks noChangeArrowheads="1"/>
          </p:cNvSpPr>
          <p:nvPr/>
        </p:nvSpPr>
        <p:spPr bwMode="auto">
          <a:xfrm>
            <a:off x="2239963" y="4638675"/>
            <a:ext cx="957262" cy="476250"/>
          </a:xfrm>
          <a:prstGeom prst="rect">
            <a:avLst/>
          </a:prstGeom>
          <a:solidFill>
            <a:schemeClr val="bg1"/>
          </a:solidFill>
          <a:ln w="19050">
            <a:solidFill>
              <a:srgbClr val="3333FF"/>
            </a:solidFill>
            <a:miter lim="800000"/>
            <a:headEnd/>
            <a:tailEnd/>
          </a:ln>
          <a:effectLst/>
        </p:spPr>
        <p:txBody>
          <a:bodyPr>
            <a:spAutoFit/>
          </a:bodyPr>
          <a:lstStyle/>
          <a:p>
            <a:r>
              <a:rPr lang="en-US" sz="2400" b="1" baseline="30000">
                <a:solidFill>
                  <a:srgbClr val="3333FF"/>
                </a:solidFill>
                <a:latin typeface="Comic Sans MS" pitchFamily="66" charset="0"/>
              </a:rPr>
              <a:t>132</a:t>
            </a:r>
            <a:r>
              <a:rPr lang="en-US" sz="2400" b="1">
                <a:solidFill>
                  <a:srgbClr val="3333FF"/>
                </a:solidFill>
                <a:latin typeface="Comic Sans MS" pitchFamily="66" charset="0"/>
              </a:rPr>
              <a:t>Sn</a:t>
            </a:r>
            <a:endParaRPr lang="en-US" sz="3200">
              <a:latin typeface="Comic Sans MS" pitchFamily="66" charset="0"/>
            </a:endParaRPr>
          </a:p>
        </p:txBody>
      </p:sp>
      <p:sp>
        <p:nvSpPr>
          <p:cNvPr id="163849" name="Text Box 9"/>
          <p:cNvSpPr txBox="1">
            <a:spLocks noChangeArrowheads="1"/>
          </p:cNvSpPr>
          <p:nvPr/>
        </p:nvSpPr>
        <p:spPr bwMode="auto">
          <a:xfrm>
            <a:off x="2624138" y="995363"/>
            <a:ext cx="2284412" cy="396875"/>
          </a:xfrm>
          <a:prstGeom prst="rect">
            <a:avLst/>
          </a:prstGeom>
          <a:noFill/>
          <a:ln w="9525">
            <a:noFill/>
            <a:miter lim="800000"/>
            <a:headEnd/>
            <a:tailEnd/>
          </a:ln>
          <a:effectLst/>
        </p:spPr>
        <p:txBody>
          <a:bodyPr>
            <a:spAutoFit/>
          </a:bodyPr>
          <a:lstStyle/>
          <a:p>
            <a:pPr>
              <a:spcBef>
                <a:spcPct val="50000"/>
              </a:spcBef>
            </a:pPr>
            <a:r>
              <a:rPr lang="en-US" sz="2000">
                <a:solidFill>
                  <a:srgbClr val="0000FF"/>
                </a:solidFill>
              </a:rPr>
              <a:t>Photoabsorption</a:t>
            </a:r>
          </a:p>
        </p:txBody>
      </p:sp>
      <p:sp>
        <p:nvSpPr>
          <p:cNvPr id="163850" name="Text Box 10"/>
          <p:cNvSpPr txBox="1">
            <a:spLocks noChangeArrowheads="1"/>
          </p:cNvSpPr>
          <p:nvPr/>
        </p:nvSpPr>
        <p:spPr bwMode="auto">
          <a:xfrm>
            <a:off x="539750" y="2420938"/>
            <a:ext cx="1728788" cy="701675"/>
          </a:xfrm>
          <a:prstGeom prst="rect">
            <a:avLst/>
          </a:prstGeom>
          <a:noFill/>
          <a:ln w="9525">
            <a:noFill/>
            <a:miter lim="800000"/>
            <a:headEnd/>
            <a:tailEnd/>
          </a:ln>
          <a:effectLst/>
        </p:spPr>
        <p:txBody>
          <a:bodyPr>
            <a:spAutoFit/>
          </a:bodyPr>
          <a:lstStyle/>
          <a:p>
            <a:pPr>
              <a:spcBef>
                <a:spcPct val="50000"/>
              </a:spcBef>
            </a:pPr>
            <a:r>
              <a:rPr lang="en-US" sz="2000">
                <a:solidFill>
                  <a:srgbClr val="0000FF"/>
                </a:solidFill>
                <a:latin typeface="Comic Sans MS" pitchFamily="66" charset="0"/>
              </a:rPr>
              <a:t>Coulomb excitation</a:t>
            </a:r>
          </a:p>
        </p:txBody>
      </p:sp>
      <p:pic>
        <p:nvPicPr>
          <p:cNvPr id="163851" name="Picture 11"/>
          <p:cNvPicPr>
            <a:picLocks noChangeAspect="1" noChangeArrowheads="1"/>
          </p:cNvPicPr>
          <p:nvPr/>
        </p:nvPicPr>
        <p:blipFill>
          <a:blip r:embed="rId6" cstate="print"/>
          <a:srcRect/>
          <a:stretch>
            <a:fillRect/>
          </a:stretch>
        </p:blipFill>
        <p:spPr bwMode="auto">
          <a:xfrm>
            <a:off x="5489575" y="1268413"/>
            <a:ext cx="3654425" cy="3235325"/>
          </a:xfrm>
          <a:prstGeom prst="rect">
            <a:avLst/>
          </a:prstGeom>
          <a:noFill/>
          <a:ln w="9525">
            <a:noFill/>
            <a:miter lim="800000"/>
            <a:headEnd/>
            <a:tailEnd/>
          </a:ln>
          <a:effectLst/>
        </p:spPr>
      </p:pic>
      <p:sp>
        <p:nvSpPr>
          <p:cNvPr id="163852" name="Text Box 12"/>
          <p:cNvSpPr txBox="1">
            <a:spLocks noChangeArrowheads="1"/>
          </p:cNvSpPr>
          <p:nvPr/>
        </p:nvSpPr>
        <p:spPr bwMode="auto">
          <a:xfrm>
            <a:off x="2190750" y="3025775"/>
            <a:ext cx="957263" cy="476250"/>
          </a:xfrm>
          <a:prstGeom prst="rect">
            <a:avLst/>
          </a:prstGeom>
          <a:solidFill>
            <a:schemeClr val="bg1"/>
          </a:solidFill>
          <a:ln w="19050">
            <a:solidFill>
              <a:srgbClr val="3333FF"/>
            </a:solidFill>
            <a:miter lim="800000"/>
            <a:headEnd/>
            <a:tailEnd/>
          </a:ln>
          <a:effectLst/>
        </p:spPr>
        <p:txBody>
          <a:bodyPr>
            <a:spAutoFit/>
          </a:bodyPr>
          <a:lstStyle/>
          <a:p>
            <a:r>
              <a:rPr lang="en-US" sz="2400" b="1" baseline="30000">
                <a:solidFill>
                  <a:srgbClr val="3333FF"/>
                </a:solidFill>
                <a:latin typeface="Comic Sans MS" pitchFamily="66" charset="0"/>
              </a:rPr>
              <a:t>130</a:t>
            </a:r>
            <a:r>
              <a:rPr lang="en-US" sz="2400" b="1">
                <a:solidFill>
                  <a:srgbClr val="3333FF"/>
                </a:solidFill>
                <a:latin typeface="Comic Sans MS" pitchFamily="66" charset="0"/>
              </a:rPr>
              <a:t>Sn</a:t>
            </a:r>
            <a:endParaRPr lang="en-US" sz="3200">
              <a:latin typeface="Comic Sans MS" pitchFamily="66" charset="0"/>
            </a:endParaRPr>
          </a:p>
        </p:txBody>
      </p:sp>
      <p:sp>
        <p:nvSpPr>
          <p:cNvPr id="163853" name="Text Box 13"/>
          <p:cNvSpPr txBox="1">
            <a:spLocks noChangeArrowheads="1"/>
          </p:cNvSpPr>
          <p:nvPr/>
        </p:nvSpPr>
        <p:spPr bwMode="auto">
          <a:xfrm>
            <a:off x="7435850" y="969963"/>
            <a:ext cx="1481138" cy="366712"/>
          </a:xfrm>
          <a:prstGeom prst="rect">
            <a:avLst/>
          </a:prstGeom>
          <a:noFill/>
          <a:ln w="9525">
            <a:noFill/>
            <a:miter lim="800000"/>
            <a:headEnd/>
            <a:tailEnd/>
          </a:ln>
          <a:effectLst/>
        </p:spPr>
        <p:txBody>
          <a:bodyPr wrap="none">
            <a:spAutoFit/>
          </a:bodyPr>
          <a:lstStyle/>
          <a:p>
            <a:r>
              <a:rPr lang="de-DE">
                <a:latin typeface="Comic Sans MS" pitchFamily="66" charset="0"/>
              </a:rPr>
              <a:t>P. Ring et al.</a:t>
            </a:r>
          </a:p>
        </p:txBody>
      </p:sp>
      <p:sp>
        <p:nvSpPr>
          <p:cNvPr id="163854" name="Oval 14"/>
          <p:cNvSpPr>
            <a:spLocks noChangeArrowheads="1"/>
          </p:cNvSpPr>
          <p:nvPr/>
        </p:nvSpPr>
        <p:spPr bwMode="auto">
          <a:xfrm>
            <a:off x="2740025" y="5715000"/>
            <a:ext cx="898525" cy="625475"/>
          </a:xfrm>
          <a:prstGeom prst="ellipse">
            <a:avLst/>
          </a:prstGeom>
          <a:noFill/>
          <a:ln w="38100">
            <a:solidFill>
              <a:srgbClr val="0000FF"/>
            </a:solidFill>
            <a:round/>
            <a:headEnd/>
            <a:tailEnd/>
          </a:ln>
          <a:effectLst/>
        </p:spPr>
        <p:txBody>
          <a:bodyPr wrap="none" anchor="ctr"/>
          <a:lstStyle/>
          <a:p>
            <a:endParaRPr lang="en-GB"/>
          </a:p>
        </p:txBody>
      </p:sp>
      <p:sp>
        <p:nvSpPr>
          <p:cNvPr id="163855" name="Oval 15"/>
          <p:cNvSpPr>
            <a:spLocks noChangeArrowheads="1"/>
          </p:cNvSpPr>
          <p:nvPr/>
        </p:nvSpPr>
        <p:spPr bwMode="auto">
          <a:xfrm>
            <a:off x="6262688" y="3614738"/>
            <a:ext cx="898525" cy="625475"/>
          </a:xfrm>
          <a:prstGeom prst="ellipse">
            <a:avLst/>
          </a:prstGeom>
          <a:noFill/>
          <a:ln w="38100">
            <a:solidFill>
              <a:srgbClr val="0000FF"/>
            </a:solidFill>
            <a:round/>
            <a:headEnd/>
            <a:tailEnd/>
          </a:ln>
          <a:effectLst/>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70" name="Picture 6" descr="1"/>
          <p:cNvPicPr>
            <a:picLocks noChangeAspect="1" noChangeArrowheads="1"/>
          </p:cNvPicPr>
          <p:nvPr/>
        </p:nvPicPr>
        <p:blipFill>
          <a:blip r:embed="rId2" cstate="print"/>
          <a:srcRect l="56506" t="56261" r="14865" b="19528"/>
          <a:stretch>
            <a:fillRect/>
          </a:stretch>
        </p:blipFill>
        <p:spPr bwMode="auto">
          <a:xfrm>
            <a:off x="-25400" y="1260475"/>
            <a:ext cx="3894138" cy="4660900"/>
          </a:xfrm>
          <a:prstGeom prst="rect">
            <a:avLst/>
          </a:prstGeom>
          <a:solidFill>
            <a:schemeClr val="tx1"/>
          </a:solidFill>
        </p:spPr>
      </p:pic>
      <p:sp>
        <p:nvSpPr>
          <p:cNvPr id="88068" name="Rectangle 4"/>
          <p:cNvSpPr>
            <a:spLocks noChangeArrowheads="1"/>
          </p:cNvSpPr>
          <p:nvPr/>
        </p:nvSpPr>
        <p:spPr bwMode="auto">
          <a:xfrm>
            <a:off x="14288" y="0"/>
            <a:ext cx="9129712" cy="519113"/>
          </a:xfrm>
          <a:prstGeom prst="rect">
            <a:avLst/>
          </a:prstGeom>
          <a:noFill/>
          <a:ln w="12700" cap="sq">
            <a:noFill/>
            <a:miter lim="800000"/>
            <a:headEnd type="none" w="sm" len="sm"/>
            <a:tailEnd type="none" w="sm" len="sm"/>
          </a:ln>
          <a:effectLst/>
        </p:spPr>
        <p:txBody>
          <a:bodyPr wrap="none">
            <a:spAutoFit/>
          </a:bodyPr>
          <a:lstStyle/>
          <a:p>
            <a:r>
              <a:rPr kumimoji="1" lang="en-US" sz="2800" u="none">
                <a:solidFill>
                  <a:srgbClr val="EA1F0A"/>
                </a:solidFill>
                <a:latin typeface="Times New Roman" pitchFamily="18" charset="0"/>
              </a:rPr>
              <a:t>How to explain collective phenomena from individual motion?</a:t>
            </a:r>
            <a:endParaRPr kumimoji="1" lang="en-GB" sz="2800" u="none">
              <a:solidFill>
                <a:srgbClr val="EA1F0A"/>
              </a:solidFill>
              <a:latin typeface="Times New Roman" pitchFamily="18" charset="0"/>
            </a:endParaRPr>
          </a:p>
        </p:txBody>
      </p:sp>
      <p:sp>
        <p:nvSpPr>
          <p:cNvPr id="88069" name="Text Box 5"/>
          <p:cNvSpPr txBox="1">
            <a:spLocks noChangeArrowheads="1"/>
          </p:cNvSpPr>
          <p:nvPr/>
        </p:nvSpPr>
        <p:spPr bwMode="auto">
          <a:xfrm>
            <a:off x="176213" y="495300"/>
            <a:ext cx="3854450" cy="457200"/>
          </a:xfrm>
          <a:prstGeom prst="rect">
            <a:avLst/>
          </a:prstGeom>
          <a:noFill/>
          <a:ln w="12700" cap="sq">
            <a:noFill/>
            <a:miter lim="800000"/>
            <a:headEnd type="none" w="sm" len="sm"/>
            <a:tailEnd type="none" w="sm" len="sm"/>
          </a:ln>
          <a:effectLst/>
        </p:spPr>
        <p:txBody>
          <a:bodyPr wrap="none">
            <a:spAutoFit/>
          </a:bodyPr>
          <a:lstStyle/>
          <a:p>
            <a:r>
              <a:rPr lang="en-GB" u="none">
                <a:solidFill>
                  <a:srgbClr val="000099"/>
                </a:solidFill>
                <a:latin typeface="Times New Roman" pitchFamily="18" charset="0"/>
              </a:rPr>
              <a:t>Shapes and sizes (halo nuclei)</a:t>
            </a:r>
          </a:p>
        </p:txBody>
      </p:sp>
      <p:pic>
        <p:nvPicPr>
          <p:cNvPr id="88072" name="Picture 8" descr="2"/>
          <p:cNvPicPr>
            <a:picLocks noChangeAspect="1" noChangeArrowheads="1"/>
          </p:cNvPicPr>
          <p:nvPr/>
        </p:nvPicPr>
        <p:blipFill>
          <a:blip r:embed="rId3" cstate="print"/>
          <a:srcRect l="49600" t="9592" r="6093" b="71552"/>
          <a:stretch>
            <a:fillRect/>
          </a:stretch>
        </p:blipFill>
        <p:spPr bwMode="auto">
          <a:xfrm>
            <a:off x="4681538" y="482600"/>
            <a:ext cx="4362450" cy="2627313"/>
          </a:xfrm>
          <a:prstGeom prst="rect">
            <a:avLst/>
          </a:prstGeom>
          <a:noFill/>
        </p:spPr>
      </p:pic>
      <p:pic>
        <p:nvPicPr>
          <p:cNvPr id="88073" name="Picture 9" descr="3"/>
          <p:cNvPicPr>
            <a:picLocks noChangeAspect="1" noChangeArrowheads="1"/>
          </p:cNvPicPr>
          <p:nvPr/>
        </p:nvPicPr>
        <p:blipFill>
          <a:blip r:embed="rId4" cstate="print"/>
          <a:srcRect l="7602" t="9114" r="49516" b="70126"/>
          <a:stretch>
            <a:fillRect/>
          </a:stretch>
        </p:blipFill>
        <p:spPr bwMode="auto">
          <a:xfrm>
            <a:off x="3868738" y="3109913"/>
            <a:ext cx="5275262" cy="3613150"/>
          </a:xfrm>
          <a:prstGeom prst="rect">
            <a:avLst/>
          </a:prstGeom>
          <a:noFill/>
        </p:spPr>
      </p:pic>
      <p:sp>
        <p:nvSpPr>
          <p:cNvPr id="88074" name="Text Box 10"/>
          <p:cNvSpPr txBox="1">
            <a:spLocks noChangeArrowheads="1"/>
          </p:cNvSpPr>
          <p:nvPr/>
        </p:nvSpPr>
        <p:spPr bwMode="auto">
          <a:xfrm rot="5400000">
            <a:off x="6026944" y="3837781"/>
            <a:ext cx="5837238"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W. Geithner </a:t>
            </a:r>
            <a:r>
              <a:rPr lang="en-GB" sz="2000" i="1" u="none">
                <a:latin typeface="Times New Roman" pitchFamily="18" charset="0"/>
              </a:rPr>
              <a:t>et al</a:t>
            </a:r>
            <a:r>
              <a:rPr lang="en-GB" sz="2000" u="none">
                <a:latin typeface="Times New Roman" pitchFamily="18" charset="0"/>
              </a:rPr>
              <a:t>., Phys. Rev. Lett. 101 (2008) 252502.</a:t>
            </a:r>
          </a:p>
        </p:txBody>
      </p:sp>
      <p:pic>
        <p:nvPicPr>
          <p:cNvPr id="88077" name="Picture 13" descr="11li"/>
          <p:cNvPicPr>
            <a:picLocks noChangeAspect="1" noChangeArrowheads="1"/>
          </p:cNvPicPr>
          <p:nvPr/>
        </p:nvPicPr>
        <p:blipFill>
          <a:blip r:embed="rId5" cstate="print"/>
          <a:srcRect/>
          <a:stretch>
            <a:fillRect/>
          </a:stretch>
        </p:blipFill>
        <p:spPr bwMode="auto">
          <a:xfrm>
            <a:off x="1014413" y="920750"/>
            <a:ext cx="1878012" cy="1863725"/>
          </a:xfrm>
          <a:prstGeom prst="rect">
            <a:avLst/>
          </a:prstGeom>
          <a:noFill/>
          <a:ln w="9525">
            <a:noFill/>
            <a:miter lim="800000"/>
            <a:headEnd/>
            <a:tailEnd/>
          </a:ln>
        </p:spPr>
      </p:pic>
      <p:sp>
        <p:nvSpPr>
          <p:cNvPr id="88078" name="Text Box 14"/>
          <p:cNvSpPr txBox="1">
            <a:spLocks noChangeArrowheads="1"/>
          </p:cNvSpPr>
          <p:nvPr/>
        </p:nvSpPr>
        <p:spPr bwMode="auto">
          <a:xfrm>
            <a:off x="6294438" y="3665538"/>
            <a:ext cx="1049337" cy="519112"/>
          </a:xfrm>
          <a:prstGeom prst="rect">
            <a:avLst/>
          </a:prstGeom>
          <a:noFill/>
          <a:ln w="12700" cap="sq">
            <a:noFill/>
            <a:miter lim="800000"/>
            <a:headEnd type="none" w="sm" len="sm"/>
            <a:tailEnd type="none" w="sm" len="sm"/>
          </a:ln>
          <a:effectLst/>
        </p:spPr>
        <p:txBody>
          <a:bodyPr wrap="none">
            <a:spAutoFit/>
          </a:bodyPr>
          <a:lstStyle/>
          <a:p>
            <a:r>
              <a:rPr lang="en-GB" sz="2800" b="1" u="none" baseline="30000">
                <a:solidFill>
                  <a:srgbClr val="EA1F0A"/>
                </a:solidFill>
                <a:latin typeface="Times New Roman" pitchFamily="18" charset="0"/>
              </a:rPr>
              <a:t>17</a:t>
            </a:r>
            <a:r>
              <a:rPr lang="en-GB" sz="2800" b="1" u="none">
                <a:solidFill>
                  <a:srgbClr val="EA1F0A"/>
                </a:solidFill>
                <a:latin typeface="Times New Roman" pitchFamily="18" charset="0"/>
              </a:rPr>
              <a:t>Ne </a:t>
            </a:r>
            <a:r>
              <a:rPr lang="en-GB" sz="2800" b="1" u="none" baseline="-25000">
                <a:solidFill>
                  <a:srgbClr val="EA1F0A"/>
                </a:solidFill>
                <a:latin typeface="Times New Roman" pitchFamily="18" charset="0"/>
              </a:rPr>
              <a:t>7</a:t>
            </a:r>
          </a:p>
        </p:txBody>
      </p:sp>
      <p:sp>
        <p:nvSpPr>
          <p:cNvPr id="88079" name="Text Box 15"/>
          <p:cNvSpPr txBox="1">
            <a:spLocks noChangeArrowheads="1"/>
          </p:cNvSpPr>
          <p:nvPr/>
        </p:nvSpPr>
        <p:spPr bwMode="auto">
          <a:xfrm>
            <a:off x="2892425" y="1317625"/>
            <a:ext cx="969963" cy="519113"/>
          </a:xfrm>
          <a:prstGeom prst="rect">
            <a:avLst/>
          </a:prstGeom>
          <a:noFill/>
          <a:ln w="12700" cap="sq">
            <a:noFill/>
            <a:miter lim="800000"/>
            <a:headEnd type="none" w="sm" len="sm"/>
            <a:tailEnd type="none" w="sm" len="sm"/>
          </a:ln>
          <a:effectLst/>
        </p:spPr>
        <p:txBody>
          <a:bodyPr wrap="none">
            <a:spAutoFit/>
          </a:bodyPr>
          <a:lstStyle/>
          <a:p>
            <a:r>
              <a:rPr lang="en-GB" sz="2800" b="1" u="none" baseline="30000">
                <a:solidFill>
                  <a:srgbClr val="EA1F0A"/>
                </a:solidFill>
                <a:latin typeface="Times New Roman" pitchFamily="18" charset="0"/>
              </a:rPr>
              <a:t>11</a:t>
            </a:r>
            <a:r>
              <a:rPr lang="en-GB" sz="2800" b="1" u="none">
                <a:solidFill>
                  <a:srgbClr val="EA1F0A"/>
                </a:solidFill>
                <a:latin typeface="Times New Roman" pitchFamily="18" charset="0"/>
              </a:rPr>
              <a:t>Li </a:t>
            </a:r>
            <a:r>
              <a:rPr lang="en-GB" sz="2800" b="1" u="none" baseline="-25000">
                <a:solidFill>
                  <a:srgbClr val="EA1F0A"/>
                </a:solidFill>
                <a:latin typeface="Times New Roman" pitchFamily="18" charset="0"/>
              </a:rPr>
              <a:t>8</a:t>
            </a:r>
          </a:p>
        </p:txBody>
      </p:sp>
      <p:sp>
        <p:nvSpPr>
          <p:cNvPr id="88080" name="Text Box 16"/>
          <p:cNvSpPr txBox="1">
            <a:spLocks noChangeArrowheads="1"/>
          </p:cNvSpPr>
          <p:nvPr/>
        </p:nvSpPr>
        <p:spPr bwMode="auto">
          <a:xfrm rot="10800000">
            <a:off x="844550" y="2497138"/>
            <a:ext cx="488950" cy="1962150"/>
          </a:xfrm>
          <a:prstGeom prst="rect">
            <a:avLst/>
          </a:prstGeom>
          <a:noFill/>
          <a:ln w="12700" cap="sq">
            <a:noFill/>
            <a:miter lim="800000"/>
            <a:headEnd type="none" w="sm" len="sm"/>
            <a:tailEnd type="none" w="sm" len="sm"/>
          </a:ln>
          <a:effectLst/>
        </p:spPr>
        <p:txBody>
          <a:bodyPr vert="eaVert" wrap="none">
            <a:spAutoFit/>
          </a:bodyPr>
          <a:lstStyle/>
          <a:p>
            <a:r>
              <a:rPr lang="en-GB" sz="2000" u="none">
                <a:solidFill>
                  <a:schemeClr val="hlink"/>
                </a:solidFill>
                <a:latin typeface="Times New Roman" pitchFamily="18" charset="0"/>
              </a:rPr>
              <a:t>Matter radius (fm)</a:t>
            </a:r>
          </a:p>
        </p:txBody>
      </p:sp>
      <p:sp>
        <p:nvSpPr>
          <p:cNvPr id="88081" name="Text Box 17"/>
          <p:cNvSpPr txBox="1">
            <a:spLocks noChangeArrowheads="1"/>
          </p:cNvSpPr>
          <p:nvPr/>
        </p:nvSpPr>
        <p:spPr bwMode="auto">
          <a:xfrm rot="10800000">
            <a:off x="3984625" y="4332288"/>
            <a:ext cx="396875" cy="823912"/>
          </a:xfrm>
          <a:prstGeom prst="rect">
            <a:avLst/>
          </a:prstGeom>
          <a:solidFill>
            <a:schemeClr val="tx1"/>
          </a:solidFill>
          <a:ln w="12700" cap="sq">
            <a:noFill/>
            <a:miter lim="800000"/>
            <a:headEnd type="none" w="sm" len="sm"/>
            <a:tailEnd type="none" w="sm" len="sm"/>
          </a:ln>
          <a:effectLst/>
        </p:spPr>
        <p:txBody>
          <a:bodyPr vert="eaVert" wrap="none">
            <a:spAutoFit/>
          </a:bodyPr>
          <a:lstStyle/>
          <a:p>
            <a:pPr>
              <a:lnSpc>
                <a:spcPct val="70000"/>
              </a:lnSpc>
            </a:pPr>
            <a:r>
              <a:rPr lang="en-GB" sz="2000" u="none">
                <a:solidFill>
                  <a:schemeClr val="hlink"/>
                </a:solidFill>
                <a:latin typeface="Times New Roman" pitchFamily="18" charset="0"/>
              </a:rPr>
              <a:t>density</a:t>
            </a:r>
          </a:p>
        </p:txBody>
      </p:sp>
      <p:sp>
        <p:nvSpPr>
          <p:cNvPr id="88082" name="Text Box 18"/>
          <p:cNvSpPr txBox="1">
            <a:spLocks noChangeArrowheads="1"/>
          </p:cNvSpPr>
          <p:nvPr/>
        </p:nvSpPr>
        <p:spPr bwMode="auto">
          <a:xfrm rot="10800000">
            <a:off x="4570413" y="519113"/>
            <a:ext cx="488950" cy="2020887"/>
          </a:xfrm>
          <a:prstGeom prst="rect">
            <a:avLst/>
          </a:prstGeom>
          <a:solidFill>
            <a:schemeClr val="tx1"/>
          </a:solidFill>
          <a:ln w="12700" cap="sq">
            <a:noFill/>
            <a:miter lim="800000"/>
            <a:headEnd type="none" w="sm" len="sm"/>
            <a:tailEnd type="none" w="sm" len="sm"/>
          </a:ln>
          <a:effectLst/>
        </p:spPr>
        <p:txBody>
          <a:bodyPr vert="eaVert" wrap="none">
            <a:spAutoFit/>
          </a:bodyPr>
          <a:lstStyle/>
          <a:p>
            <a:r>
              <a:rPr lang="en-GB" sz="2000" u="none">
                <a:solidFill>
                  <a:schemeClr val="hlink"/>
                </a:solidFill>
                <a:latin typeface="Times New Roman" pitchFamily="18" charset="0"/>
              </a:rPr>
              <a:t>Charge radius (fm)</a:t>
            </a:r>
          </a:p>
        </p:txBody>
      </p:sp>
      <p:sp>
        <p:nvSpPr>
          <p:cNvPr id="88083" name="Oval 19"/>
          <p:cNvSpPr>
            <a:spLocks noChangeArrowheads="1"/>
          </p:cNvSpPr>
          <p:nvPr/>
        </p:nvSpPr>
        <p:spPr bwMode="auto">
          <a:xfrm>
            <a:off x="5516563" y="668338"/>
            <a:ext cx="465137" cy="384175"/>
          </a:xfrm>
          <a:prstGeom prst="ellipse">
            <a:avLst/>
          </a:prstGeom>
          <a:noFill/>
          <a:ln w="25400" cap="sq">
            <a:solidFill>
              <a:srgbClr val="FF0000"/>
            </a:solidFill>
            <a:round/>
            <a:headEnd type="none" w="sm" len="sm"/>
            <a:tailEnd type="none" w="sm" len="sm"/>
          </a:ln>
          <a:effectLst/>
        </p:spPr>
        <p:txBody>
          <a:bodyPr wrap="none" anchor="ctr"/>
          <a:lstStyle/>
          <a:p>
            <a:endParaRPr lang="en-GB"/>
          </a:p>
        </p:txBody>
      </p:sp>
      <p:sp>
        <p:nvSpPr>
          <p:cNvPr id="88071" name="Text Box 7"/>
          <p:cNvSpPr txBox="1">
            <a:spLocks noChangeArrowheads="1"/>
          </p:cNvSpPr>
          <p:nvPr/>
        </p:nvSpPr>
        <p:spPr bwMode="auto">
          <a:xfrm rot="16200000">
            <a:off x="-2409031" y="3769519"/>
            <a:ext cx="5300663" cy="396875"/>
          </a:xfrm>
          <a:prstGeom prst="rect">
            <a:avLst/>
          </a:prstGeom>
          <a:solidFill>
            <a:schemeClr val="tx1"/>
          </a:solidFill>
          <a:ln w="12700" cap="sq">
            <a:noFill/>
            <a:miter lim="800000"/>
            <a:headEnd type="none" w="sm" len="sm"/>
            <a:tailEnd type="none" w="sm" len="sm"/>
          </a:ln>
          <a:effectLst/>
        </p:spPr>
        <p:txBody>
          <a:bodyPr wrap="none">
            <a:spAutoFit/>
          </a:bodyPr>
          <a:lstStyle/>
          <a:p>
            <a:r>
              <a:rPr lang="en-GB" sz="2000" u="none">
                <a:latin typeface="Times New Roman" pitchFamily="18" charset="0"/>
              </a:rPr>
              <a:t>I. Tanihata </a:t>
            </a:r>
            <a:r>
              <a:rPr lang="en-GB" sz="2000" i="1" u="none">
                <a:latin typeface="Times New Roman" pitchFamily="18" charset="0"/>
              </a:rPr>
              <a:t>et al</a:t>
            </a:r>
            <a:r>
              <a:rPr lang="en-GB" sz="2000" u="none">
                <a:latin typeface="Times New Roman" pitchFamily="18" charset="0"/>
              </a:rPr>
              <a:t>., Phys. Rev. Lett. 55 (1985) 2676.</a:t>
            </a:r>
          </a:p>
        </p:txBody>
      </p:sp>
      <p:sp>
        <p:nvSpPr>
          <p:cNvPr id="88084" name="Text Box 20"/>
          <p:cNvSpPr txBox="1">
            <a:spLocks noChangeArrowheads="1"/>
          </p:cNvSpPr>
          <p:nvPr/>
        </p:nvSpPr>
        <p:spPr bwMode="auto">
          <a:xfrm>
            <a:off x="706438" y="6373813"/>
            <a:ext cx="7948612" cy="457200"/>
          </a:xfrm>
          <a:prstGeom prst="rect">
            <a:avLst/>
          </a:prstGeom>
          <a:noFill/>
          <a:ln w="12700" cap="sq">
            <a:noFill/>
            <a:miter lim="800000"/>
            <a:headEnd type="none" w="sm" len="sm"/>
            <a:tailEnd type="none" w="sm" len="sm"/>
          </a:ln>
          <a:effectLst/>
        </p:spPr>
        <p:txBody>
          <a:bodyPr wrap="none">
            <a:spAutoFit/>
          </a:bodyPr>
          <a:lstStyle/>
          <a:p>
            <a:r>
              <a:rPr lang="en-GB" u="none">
                <a:latin typeface="Times New Roman" pitchFamily="18" charset="0"/>
              </a:rPr>
              <a:t>cross section measurement        isotope shift, laser spectroscopy</a:t>
            </a:r>
          </a:p>
        </p:txBody>
      </p:sp>
      <p:sp>
        <p:nvSpPr>
          <p:cNvPr id="88087" name="Text Box 23"/>
          <p:cNvSpPr txBox="1">
            <a:spLocks noChangeArrowheads="1"/>
          </p:cNvSpPr>
          <p:nvPr/>
        </p:nvSpPr>
        <p:spPr bwMode="auto">
          <a:xfrm>
            <a:off x="6859588" y="5630863"/>
            <a:ext cx="1401762" cy="396875"/>
          </a:xfrm>
          <a:prstGeom prst="rect">
            <a:avLst/>
          </a:prstGeom>
          <a:noFill/>
          <a:ln w="12700" cap="sq">
            <a:noFill/>
            <a:miter lim="800000"/>
            <a:headEnd type="none" w="sm" len="sm"/>
            <a:tailEnd type="none" w="sm" len="sm"/>
          </a:ln>
          <a:effectLst/>
        </p:spPr>
        <p:txBody>
          <a:bodyPr wrap="none">
            <a:spAutoFit/>
          </a:bodyPr>
          <a:lstStyle/>
          <a:p>
            <a:r>
              <a:rPr lang="en-GB" sz="2000" u="none">
                <a:solidFill>
                  <a:schemeClr val="hlink"/>
                </a:solidFill>
                <a:latin typeface="Times New Roman" pitchFamily="18" charset="0"/>
              </a:rPr>
              <a:t>Radius (fm)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1" name="Picture 3" descr="povnuc_pdr"/>
          <p:cNvPicPr>
            <a:picLocks noChangeAspect="1" noChangeArrowheads="1"/>
          </p:cNvPicPr>
          <p:nvPr/>
        </p:nvPicPr>
        <p:blipFill>
          <a:blip r:embed="rId4" cstate="print"/>
          <a:srcRect/>
          <a:stretch>
            <a:fillRect/>
          </a:stretch>
        </p:blipFill>
        <p:spPr bwMode="auto">
          <a:xfrm>
            <a:off x="5962650" y="4438650"/>
            <a:ext cx="2724150" cy="1976438"/>
          </a:xfrm>
          <a:prstGeom prst="rect">
            <a:avLst/>
          </a:prstGeom>
          <a:noFill/>
        </p:spPr>
      </p:pic>
      <p:sp>
        <p:nvSpPr>
          <p:cNvPr id="89092" name="Text Box 4"/>
          <p:cNvSpPr txBox="1">
            <a:spLocks noChangeArrowheads="1"/>
          </p:cNvSpPr>
          <p:nvPr/>
        </p:nvSpPr>
        <p:spPr bwMode="auto">
          <a:xfrm>
            <a:off x="5776913" y="6492875"/>
            <a:ext cx="3095625" cy="336550"/>
          </a:xfrm>
          <a:prstGeom prst="rect">
            <a:avLst/>
          </a:prstGeom>
          <a:solidFill>
            <a:srgbClr val="3333FF">
              <a:alpha val="39999"/>
            </a:srgbClr>
          </a:solidFill>
          <a:ln w="9525">
            <a:noFill/>
            <a:miter lim="800000"/>
            <a:headEnd/>
            <a:tailEnd/>
          </a:ln>
          <a:effectLst/>
        </p:spPr>
        <p:txBody>
          <a:bodyPr>
            <a:spAutoFit/>
          </a:bodyPr>
          <a:lstStyle/>
          <a:p>
            <a:pPr eaLnBrk="1" hangingPunct="1">
              <a:spcBef>
                <a:spcPct val="50000"/>
              </a:spcBef>
            </a:pPr>
            <a:r>
              <a:rPr lang="en-US" sz="1600" u="none">
                <a:solidFill>
                  <a:schemeClr val="tx1"/>
                </a:solidFill>
                <a:latin typeface="Arial" charset="0"/>
              </a:rPr>
              <a:t>neutron skin </a:t>
            </a:r>
            <a:r>
              <a:rPr lang="en-US" sz="1600" u="none">
                <a:solidFill>
                  <a:schemeClr val="tx1"/>
                </a:solidFill>
                <a:latin typeface="Arial" charset="0"/>
                <a:sym typeface="Wingdings" pitchFamily="2" charset="2"/>
              </a:rPr>
              <a:t> core vibration</a:t>
            </a:r>
            <a:endParaRPr lang="en-US" sz="1600" u="none">
              <a:solidFill>
                <a:schemeClr val="tx1"/>
              </a:solidFill>
              <a:latin typeface="Arial" charset="0"/>
            </a:endParaRPr>
          </a:p>
        </p:txBody>
      </p:sp>
      <p:graphicFrame>
        <p:nvGraphicFramePr>
          <p:cNvPr id="89093" name="Object 5"/>
          <p:cNvGraphicFramePr>
            <a:graphicFrameLocks noChangeAspect="1"/>
          </p:cNvGraphicFramePr>
          <p:nvPr/>
        </p:nvGraphicFramePr>
        <p:xfrm>
          <a:off x="0" y="1268413"/>
          <a:ext cx="5380038" cy="5246687"/>
        </p:xfrm>
        <a:graphic>
          <a:graphicData uri="http://schemas.openxmlformats.org/presentationml/2006/ole">
            <p:oleObj spid="_x0000_s205826" name="Photo Editor Photo" r:id="rId5" imgW="8895238" imgH="8678486" progId="">
              <p:embed/>
            </p:oleObj>
          </a:graphicData>
        </a:graphic>
      </p:graphicFrame>
      <p:sp>
        <p:nvSpPr>
          <p:cNvPr id="89095" name="Text Box 7"/>
          <p:cNvSpPr txBox="1">
            <a:spLocks noChangeArrowheads="1"/>
          </p:cNvSpPr>
          <p:nvPr/>
        </p:nvSpPr>
        <p:spPr bwMode="auto">
          <a:xfrm>
            <a:off x="2503488" y="1504950"/>
            <a:ext cx="1041400" cy="476250"/>
          </a:xfrm>
          <a:prstGeom prst="rect">
            <a:avLst/>
          </a:prstGeom>
          <a:noFill/>
          <a:ln w="19050">
            <a:solidFill>
              <a:schemeClr val="bg2"/>
            </a:solidFill>
            <a:miter lim="800000"/>
            <a:headEnd/>
            <a:tailEnd/>
          </a:ln>
          <a:effectLst/>
        </p:spPr>
        <p:txBody>
          <a:bodyPr>
            <a:spAutoFit/>
          </a:bodyPr>
          <a:lstStyle/>
          <a:p>
            <a:pPr eaLnBrk="1" hangingPunct="1">
              <a:spcBef>
                <a:spcPct val="50000"/>
              </a:spcBef>
            </a:pPr>
            <a:r>
              <a:rPr lang="en-US" b="1" u="none" baseline="30000"/>
              <a:t>124</a:t>
            </a:r>
            <a:r>
              <a:rPr lang="en-US" b="1" u="none"/>
              <a:t>Sn</a:t>
            </a:r>
          </a:p>
        </p:txBody>
      </p:sp>
      <p:sp>
        <p:nvSpPr>
          <p:cNvPr id="89096" name="Text Box 8"/>
          <p:cNvSpPr txBox="1">
            <a:spLocks noChangeArrowheads="1"/>
          </p:cNvSpPr>
          <p:nvPr/>
        </p:nvSpPr>
        <p:spPr bwMode="auto">
          <a:xfrm>
            <a:off x="2260600" y="4638675"/>
            <a:ext cx="957263" cy="476250"/>
          </a:xfrm>
          <a:prstGeom prst="rect">
            <a:avLst/>
          </a:prstGeom>
          <a:noFill/>
          <a:ln w="19050">
            <a:solidFill>
              <a:srgbClr val="3333FF"/>
            </a:solidFill>
            <a:miter lim="800000"/>
            <a:headEnd/>
            <a:tailEnd/>
          </a:ln>
          <a:effectLst/>
        </p:spPr>
        <p:txBody>
          <a:bodyPr>
            <a:spAutoFit/>
          </a:bodyPr>
          <a:lstStyle/>
          <a:p>
            <a:pPr eaLnBrk="1" hangingPunct="1"/>
            <a:r>
              <a:rPr lang="en-US" b="1" u="none" baseline="30000">
                <a:solidFill>
                  <a:srgbClr val="3333FF"/>
                </a:solidFill>
              </a:rPr>
              <a:t>132</a:t>
            </a:r>
            <a:r>
              <a:rPr lang="en-US" b="1" u="none">
                <a:solidFill>
                  <a:srgbClr val="3333FF"/>
                </a:solidFill>
              </a:rPr>
              <a:t>Sn</a:t>
            </a:r>
            <a:endParaRPr lang="en-US" sz="3200" u="none">
              <a:solidFill>
                <a:schemeClr val="tx1"/>
              </a:solidFill>
            </a:endParaRPr>
          </a:p>
        </p:txBody>
      </p:sp>
      <p:sp>
        <p:nvSpPr>
          <p:cNvPr id="89097" name="Text Box 9"/>
          <p:cNvSpPr txBox="1">
            <a:spLocks noChangeArrowheads="1"/>
          </p:cNvSpPr>
          <p:nvPr/>
        </p:nvSpPr>
        <p:spPr bwMode="auto">
          <a:xfrm>
            <a:off x="2624138" y="939800"/>
            <a:ext cx="2284412" cy="457200"/>
          </a:xfrm>
          <a:prstGeom prst="rect">
            <a:avLst/>
          </a:prstGeom>
          <a:noFill/>
          <a:ln w="9525">
            <a:noFill/>
            <a:miter lim="800000"/>
            <a:headEnd/>
            <a:tailEnd/>
          </a:ln>
          <a:effectLst/>
        </p:spPr>
        <p:txBody>
          <a:bodyPr>
            <a:spAutoFit/>
          </a:bodyPr>
          <a:lstStyle/>
          <a:p>
            <a:pPr eaLnBrk="1" hangingPunct="1">
              <a:spcBef>
                <a:spcPct val="50000"/>
              </a:spcBef>
            </a:pPr>
            <a:r>
              <a:rPr lang="en-US" u="none">
                <a:solidFill>
                  <a:srgbClr val="0000FF"/>
                </a:solidFill>
                <a:latin typeface="Times New Roman" pitchFamily="18" charset="0"/>
              </a:rPr>
              <a:t>Photon-neutron</a:t>
            </a:r>
          </a:p>
        </p:txBody>
      </p:sp>
      <p:sp>
        <p:nvSpPr>
          <p:cNvPr id="89098" name="Text Box 10"/>
          <p:cNvSpPr txBox="1">
            <a:spLocks noChangeArrowheads="1"/>
          </p:cNvSpPr>
          <p:nvPr/>
        </p:nvSpPr>
        <p:spPr bwMode="auto">
          <a:xfrm>
            <a:off x="774700" y="1981200"/>
            <a:ext cx="1728788" cy="822325"/>
          </a:xfrm>
          <a:prstGeom prst="rect">
            <a:avLst/>
          </a:prstGeom>
          <a:noFill/>
          <a:ln w="9525">
            <a:noFill/>
            <a:miter lim="800000"/>
            <a:headEnd/>
            <a:tailEnd/>
          </a:ln>
          <a:effectLst/>
        </p:spPr>
        <p:txBody>
          <a:bodyPr>
            <a:spAutoFit/>
          </a:bodyPr>
          <a:lstStyle/>
          <a:p>
            <a:pPr eaLnBrk="1" hangingPunct="1">
              <a:spcBef>
                <a:spcPct val="50000"/>
              </a:spcBef>
            </a:pPr>
            <a:r>
              <a:rPr lang="en-US" u="none">
                <a:solidFill>
                  <a:srgbClr val="0000FF"/>
                </a:solidFill>
                <a:latin typeface="Times New Roman" pitchFamily="18" charset="0"/>
              </a:rPr>
              <a:t>Coulomb dissociation</a:t>
            </a:r>
          </a:p>
        </p:txBody>
      </p:sp>
      <p:pic>
        <p:nvPicPr>
          <p:cNvPr id="89099" name="Picture 11"/>
          <p:cNvPicPr>
            <a:picLocks noChangeAspect="1" noChangeArrowheads="1"/>
          </p:cNvPicPr>
          <p:nvPr/>
        </p:nvPicPr>
        <p:blipFill>
          <a:blip r:embed="rId6" cstate="print"/>
          <a:srcRect/>
          <a:stretch>
            <a:fillRect/>
          </a:stretch>
        </p:blipFill>
        <p:spPr bwMode="auto">
          <a:xfrm>
            <a:off x="5489575" y="1268413"/>
            <a:ext cx="3654425" cy="3235325"/>
          </a:xfrm>
          <a:prstGeom prst="rect">
            <a:avLst/>
          </a:prstGeom>
          <a:noFill/>
          <a:ln w="9525">
            <a:noFill/>
            <a:miter lim="800000"/>
            <a:headEnd/>
            <a:tailEnd/>
          </a:ln>
          <a:effectLst/>
        </p:spPr>
      </p:pic>
      <p:sp>
        <p:nvSpPr>
          <p:cNvPr id="89100" name="Text Box 12"/>
          <p:cNvSpPr txBox="1">
            <a:spLocks noChangeArrowheads="1"/>
          </p:cNvSpPr>
          <p:nvPr/>
        </p:nvSpPr>
        <p:spPr bwMode="auto">
          <a:xfrm>
            <a:off x="2190750" y="3025775"/>
            <a:ext cx="957263" cy="476250"/>
          </a:xfrm>
          <a:prstGeom prst="rect">
            <a:avLst/>
          </a:prstGeom>
          <a:noFill/>
          <a:ln w="19050">
            <a:solidFill>
              <a:srgbClr val="3333FF"/>
            </a:solidFill>
            <a:miter lim="800000"/>
            <a:headEnd/>
            <a:tailEnd/>
          </a:ln>
          <a:effectLst/>
        </p:spPr>
        <p:txBody>
          <a:bodyPr>
            <a:spAutoFit/>
          </a:bodyPr>
          <a:lstStyle/>
          <a:p>
            <a:pPr eaLnBrk="1" hangingPunct="1"/>
            <a:r>
              <a:rPr lang="en-US" b="1" u="none" baseline="30000">
                <a:solidFill>
                  <a:srgbClr val="3333FF"/>
                </a:solidFill>
              </a:rPr>
              <a:t>130</a:t>
            </a:r>
            <a:r>
              <a:rPr lang="en-US" b="1" u="none">
                <a:solidFill>
                  <a:srgbClr val="3333FF"/>
                </a:solidFill>
              </a:rPr>
              <a:t>Sn</a:t>
            </a:r>
            <a:endParaRPr lang="en-US" sz="3200" u="none">
              <a:solidFill>
                <a:schemeClr val="tx1"/>
              </a:solidFill>
            </a:endParaRPr>
          </a:p>
        </p:txBody>
      </p:sp>
      <p:sp>
        <p:nvSpPr>
          <p:cNvPr id="89101" name="Text Box 13"/>
          <p:cNvSpPr txBox="1">
            <a:spLocks noChangeArrowheads="1"/>
          </p:cNvSpPr>
          <p:nvPr/>
        </p:nvSpPr>
        <p:spPr bwMode="auto">
          <a:xfrm>
            <a:off x="7435850" y="969963"/>
            <a:ext cx="1481138" cy="366712"/>
          </a:xfrm>
          <a:prstGeom prst="rect">
            <a:avLst/>
          </a:prstGeom>
          <a:noFill/>
          <a:ln w="9525">
            <a:noFill/>
            <a:miter lim="800000"/>
            <a:headEnd/>
            <a:tailEnd/>
          </a:ln>
          <a:effectLst/>
        </p:spPr>
        <p:txBody>
          <a:bodyPr wrap="none">
            <a:spAutoFit/>
          </a:bodyPr>
          <a:lstStyle/>
          <a:p>
            <a:pPr eaLnBrk="1" hangingPunct="1"/>
            <a:r>
              <a:rPr lang="de-DE" sz="1800" u="none">
                <a:solidFill>
                  <a:schemeClr val="tx1"/>
                </a:solidFill>
              </a:rPr>
              <a:t>P. Ring et al.</a:t>
            </a:r>
          </a:p>
        </p:txBody>
      </p:sp>
      <p:sp>
        <p:nvSpPr>
          <p:cNvPr id="89102" name="Oval 14"/>
          <p:cNvSpPr>
            <a:spLocks noChangeArrowheads="1"/>
          </p:cNvSpPr>
          <p:nvPr/>
        </p:nvSpPr>
        <p:spPr bwMode="auto">
          <a:xfrm>
            <a:off x="2740025" y="5614988"/>
            <a:ext cx="898525" cy="625475"/>
          </a:xfrm>
          <a:prstGeom prst="ellipse">
            <a:avLst/>
          </a:prstGeom>
          <a:noFill/>
          <a:ln w="38100">
            <a:solidFill>
              <a:srgbClr val="0000FF"/>
            </a:solidFill>
            <a:round/>
            <a:headEnd/>
            <a:tailEnd/>
          </a:ln>
          <a:effectLst/>
        </p:spPr>
        <p:txBody>
          <a:bodyPr wrap="none" anchor="ctr"/>
          <a:lstStyle/>
          <a:p>
            <a:endParaRPr lang="en-GB"/>
          </a:p>
        </p:txBody>
      </p:sp>
      <p:sp>
        <p:nvSpPr>
          <p:cNvPr id="89103" name="Oval 15"/>
          <p:cNvSpPr>
            <a:spLocks noChangeArrowheads="1"/>
          </p:cNvSpPr>
          <p:nvPr/>
        </p:nvSpPr>
        <p:spPr bwMode="auto">
          <a:xfrm>
            <a:off x="6262688" y="3614738"/>
            <a:ext cx="898525" cy="625475"/>
          </a:xfrm>
          <a:prstGeom prst="ellipse">
            <a:avLst/>
          </a:prstGeom>
          <a:noFill/>
          <a:ln w="38100">
            <a:solidFill>
              <a:srgbClr val="0000FF"/>
            </a:solidFill>
            <a:round/>
            <a:headEnd/>
            <a:tailEnd/>
          </a:ln>
          <a:effectLst/>
        </p:spPr>
        <p:txBody>
          <a:bodyPr wrap="none" anchor="ctr"/>
          <a:lstStyle/>
          <a:p>
            <a:endParaRPr lang="en-GB"/>
          </a:p>
        </p:txBody>
      </p:sp>
      <p:sp>
        <p:nvSpPr>
          <p:cNvPr id="89105" name="Rectangle 17"/>
          <p:cNvSpPr>
            <a:spLocks noChangeArrowheads="1"/>
          </p:cNvSpPr>
          <p:nvPr/>
        </p:nvSpPr>
        <p:spPr bwMode="auto">
          <a:xfrm>
            <a:off x="0" y="0"/>
            <a:ext cx="9129713" cy="519113"/>
          </a:xfrm>
          <a:prstGeom prst="rect">
            <a:avLst/>
          </a:prstGeom>
          <a:noFill/>
          <a:ln w="12700" cap="sq">
            <a:noFill/>
            <a:miter lim="800000"/>
            <a:headEnd type="none" w="sm" len="sm"/>
            <a:tailEnd type="none" w="sm" len="sm"/>
          </a:ln>
          <a:effectLst/>
        </p:spPr>
        <p:txBody>
          <a:bodyPr wrap="none">
            <a:spAutoFit/>
          </a:bodyPr>
          <a:lstStyle/>
          <a:p>
            <a:r>
              <a:rPr kumimoji="1" lang="en-US" sz="2800" u="none">
                <a:solidFill>
                  <a:srgbClr val="EA1F0A"/>
                </a:solidFill>
                <a:latin typeface="Times New Roman" pitchFamily="18" charset="0"/>
              </a:rPr>
              <a:t>How to explain collective phenomena from individual motion?</a:t>
            </a:r>
            <a:endParaRPr kumimoji="1" lang="en-GB" sz="2800" u="none">
              <a:solidFill>
                <a:srgbClr val="EA1F0A"/>
              </a:solidFill>
              <a:latin typeface="Times New Roman" pitchFamily="18" charset="0"/>
            </a:endParaRPr>
          </a:p>
        </p:txBody>
      </p:sp>
      <p:sp>
        <p:nvSpPr>
          <p:cNvPr id="89106" name="Text Box 18"/>
          <p:cNvSpPr txBox="1">
            <a:spLocks noChangeArrowheads="1"/>
          </p:cNvSpPr>
          <p:nvPr/>
        </p:nvSpPr>
        <p:spPr bwMode="auto">
          <a:xfrm>
            <a:off x="0" y="6461125"/>
            <a:ext cx="5429250"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P. Adrich </a:t>
            </a:r>
            <a:r>
              <a:rPr lang="en-GB" sz="2000" i="1" u="none">
                <a:latin typeface="Times New Roman" pitchFamily="18" charset="0"/>
              </a:rPr>
              <a:t>et al</a:t>
            </a:r>
            <a:r>
              <a:rPr lang="en-GB" sz="2000" u="none">
                <a:latin typeface="Times New Roman" pitchFamily="18" charset="0"/>
              </a:rPr>
              <a:t>., Phys. Rev. Lett. 95 (2005) 132501.</a:t>
            </a:r>
          </a:p>
        </p:txBody>
      </p:sp>
      <p:sp>
        <p:nvSpPr>
          <p:cNvPr id="89107" name="Text Box 19"/>
          <p:cNvSpPr txBox="1">
            <a:spLocks noChangeArrowheads="1"/>
          </p:cNvSpPr>
          <p:nvPr/>
        </p:nvSpPr>
        <p:spPr bwMode="auto">
          <a:xfrm>
            <a:off x="6672263" y="969963"/>
            <a:ext cx="1501775"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P. Ring et al.</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Layout of the Super-FRS 070620"/>
          <p:cNvPicPr>
            <a:picLocks noChangeAspect="1" noChangeArrowheads="1"/>
          </p:cNvPicPr>
          <p:nvPr/>
        </p:nvPicPr>
        <p:blipFill>
          <a:blip r:embed="rId2" cstate="print"/>
          <a:srcRect/>
          <a:stretch>
            <a:fillRect/>
          </a:stretch>
        </p:blipFill>
        <p:spPr bwMode="auto">
          <a:xfrm>
            <a:off x="1079500" y="2208213"/>
            <a:ext cx="8029575" cy="3957637"/>
          </a:xfrm>
          <a:prstGeom prst="rect">
            <a:avLst/>
          </a:prstGeom>
          <a:noFill/>
        </p:spPr>
      </p:pic>
      <p:sp>
        <p:nvSpPr>
          <p:cNvPr id="23555" name="Rectangle 3"/>
          <p:cNvSpPr>
            <a:spLocks noChangeArrowheads="1"/>
          </p:cNvSpPr>
          <p:nvPr/>
        </p:nvSpPr>
        <p:spPr bwMode="auto">
          <a:xfrm>
            <a:off x="1230313" y="788988"/>
            <a:ext cx="9144000" cy="0"/>
          </a:xfrm>
          <a:prstGeom prst="rect">
            <a:avLst/>
          </a:prstGeom>
          <a:noFill/>
          <a:ln w="9525">
            <a:noFill/>
            <a:miter lim="800000"/>
            <a:headEnd/>
            <a:tailEnd/>
          </a:ln>
          <a:effectLst/>
        </p:spPr>
        <p:txBody>
          <a:bodyPr lIns="90000" tIns="46800" rIns="90000" bIns="46800">
            <a:spAutoFit/>
          </a:bodyPr>
          <a:lstStyle/>
          <a:p>
            <a:endParaRPr lang="en-GB"/>
          </a:p>
        </p:txBody>
      </p:sp>
      <p:sp>
        <p:nvSpPr>
          <p:cNvPr id="23556" name="Rectangle 4"/>
          <p:cNvSpPr>
            <a:spLocks noGrp="1"/>
          </p:cNvSpPr>
          <p:nvPr>
            <p:ph type="title"/>
          </p:nvPr>
        </p:nvSpPr>
        <p:spPr>
          <a:xfrm>
            <a:off x="684213" y="115888"/>
            <a:ext cx="7902575" cy="433387"/>
          </a:xfrm>
          <a:noFill/>
          <a:ln/>
        </p:spPr>
        <p:txBody>
          <a:bodyPr lIns="90000" tIns="46800" rIns="90000" bIns="46800">
            <a:normAutofit fontScale="90000"/>
          </a:bodyPr>
          <a:lstStyle/>
          <a:p>
            <a:r>
              <a:rPr lang="de-DE" sz="2800" smtClean="0">
                <a:solidFill>
                  <a:srgbClr val="FF0000"/>
                </a:solidFill>
                <a:latin typeface="Times New Roman" pitchFamily="18" charset="0"/>
              </a:rPr>
              <a:t>Technical challenges and solutions</a:t>
            </a:r>
            <a:endParaRPr lang="de-DE" sz="2800" b="1" smtClean="0">
              <a:solidFill>
                <a:srgbClr val="FF0000"/>
              </a:solidFill>
              <a:latin typeface="Times New Roman" pitchFamily="18" charset="0"/>
            </a:endParaRPr>
          </a:p>
        </p:txBody>
      </p:sp>
      <p:pic>
        <p:nvPicPr>
          <p:cNvPr id="23557" name="Picture 5" descr="1_091208"/>
          <p:cNvPicPr>
            <a:picLocks noChangeAspect="1" noChangeArrowheads="1"/>
          </p:cNvPicPr>
          <p:nvPr/>
        </p:nvPicPr>
        <p:blipFill>
          <a:blip r:embed="rId3" cstate="print"/>
          <a:srcRect/>
          <a:stretch>
            <a:fillRect/>
          </a:stretch>
        </p:blipFill>
        <p:spPr bwMode="auto">
          <a:xfrm>
            <a:off x="2951163" y="1592263"/>
            <a:ext cx="1044575" cy="2087562"/>
          </a:xfrm>
          <a:prstGeom prst="rect">
            <a:avLst/>
          </a:prstGeom>
          <a:noFill/>
        </p:spPr>
      </p:pic>
      <p:pic>
        <p:nvPicPr>
          <p:cNvPr id="23558" name="Picture 6"/>
          <p:cNvPicPr>
            <a:picLocks noChangeAspect="1" noChangeArrowheads="1"/>
          </p:cNvPicPr>
          <p:nvPr/>
        </p:nvPicPr>
        <p:blipFill>
          <a:blip r:embed="rId4" cstate="print"/>
          <a:srcRect/>
          <a:stretch>
            <a:fillRect/>
          </a:stretch>
        </p:blipFill>
        <p:spPr bwMode="auto">
          <a:xfrm>
            <a:off x="0" y="4149725"/>
            <a:ext cx="1565275" cy="2339975"/>
          </a:xfrm>
          <a:prstGeom prst="rect">
            <a:avLst/>
          </a:prstGeom>
          <a:noFill/>
          <a:ln w="9525">
            <a:noFill/>
            <a:miter lim="800000"/>
            <a:headEnd/>
            <a:tailEnd/>
          </a:ln>
          <a:effectLst/>
        </p:spPr>
      </p:pic>
      <p:pic>
        <p:nvPicPr>
          <p:cNvPr id="23559" name="Picture 7" descr="SNC14448"/>
          <p:cNvPicPr>
            <a:picLocks noChangeAspect="1" noChangeArrowheads="1"/>
          </p:cNvPicPr>
          <p:nvPr/>
        </p:nvPicPr>
        <p:blipFill>
          <a:blip r:embed="rId5" cstate="print"/>
          <a:srcRect/>
          <a:stretch>
            <a:fillRect/>
          </a:stretch>
        </p:blipFill>
        <p:spPr bwMode="auto">
          <a:xfrm>
            <a:off x="7058025" y="4113213"/>
            <a:ext cx="2051050" cy="2736850"/>
          </a:xfrm>
          <a:prstGeom prst="rect">
            <a:avLst/>
          </a:prstGeom>
          <a:noFill/>
        </p:spPr>
      </p:pic>
      <p:sp>
        <p:nvSpPr>
          <p:cNvPr id="23560" name="Text Box 8"/>
          <p:cNvSpPr txBox="1">
            <a:spLocks noChangeArrowheads="1"/>
          </p:cNvSpPr>
          <p:nvPr/>
        </p:nvSpPr>
        <p:spPr bwMode="auto">
          <a:xfrm>
            <a:off x="4860925" y="1665288"/>
            <a:ext cx="1727200" cy="366712"/>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SC Multiplets</a:t>
            </a:r>
          </a:p>
        </p:txBody>
      </p:sp>
      <p:pic>
        <p:nvPicPr>
          <p:cNvPr id="23561" name="Picture 9" descr="Superferric Multiplet (SQQQS) Design"/>
          <p:cNvPicPr>
            <a:picLocks noChangeAspect="1" noChangeArrowheads="1"/>
          </p:cNvPicPr>
          <p:nvPr/>
        </p:nvPicPr>
        <p:blipFill>
          <a:blip r:embed="rId6" cstate="print"/>
          <a:srcRect/>
          <a:stretch>
            <a:fillRect/>
          </a:stretch>
        </p:blipFill>
        <p:spPr bwMode="auto">
          <a:xfrm>
            <a:off x="4284663" y="2159000"/>
            <a:ext cx="2484437" cy="1270000"/>
          </a:xfrm>
          <a:prstGeom prst="rect">
            <a:avLst/>
          </a:prstGeom>
          <a:noFill/>
        </p:spPr>
      </p:pic>
      <p:pic>
        <p:nvPicPr>
          <p:cNvPr id="23562" name="Picture 10"/>
          <p:cNvPicPr>
            <a:picLocks noChangeAspect="1" noChangeArrowheads="1"/>
          </p:cNvPicPr>
          <p:nvPr/>
        </p:nvPicPr>
        <p:blipFill>
          <a:blip r:embed="rId7" cstate="print"/>
          <a:srcRect/>
          <a:stretch>
            <a:fillRect/>
          </a:stretch>
        </p:blipFill>
        <p:spPr bwMode="auto">
          <a:xfrm>
            <a:off x="34925" y="1844675"/>
            <a:ext cx="2339975" cy="2209800"/>
          </a:xfrm>
          <a:prstGeom prst="rect">
            <a:avLst/>
          </a:prstGeom>
          <a:noFill/>
          <a:ln w="9525">
            <a:noFill/>
            <a:miter lim="800000"/>
            <a:headEnd/>
            <a:tailEnd/>
          </a:ln>
          <a:effectLst/>
        </p:spPr>
      </p:pic>
      <p:sp>
        <p:nvSpPr>
          <p:cNvPr id="23563" name="Text Box 11"/>
          <p:cNvSpPr txBox="1">
            <a:spLocks noChangeArrowheads="1"/>
          </p:cNvSpPr>
          <p:nvPr/>
        </p:nvSpPr>
        <p:spPr bwMode="auto">
          <a:xfrm>
            <a:off x="215900" y="1449388"/>
            <a:ext cx="2052638" cy="366712"/>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Remote Handling</a:t>
            </a:r>
          </a:p>
        </p:txBody>
      </p:sp>
      <p:sp>
        <p:nvSpPr>
          <p:cNvPr id="23564" name="Text Box 12"/>
          <p:cNvSpPr txBox="1">
            <a:spLocks noChangeArrowheads="1"/>
          </p:cNvSpPr>
          <p:nvPr/>
        </p:nvSpPr>
        <p:spPr bwMode="auto">
          <a:xfrm>
            <a:off x="2447925" y="1262063"/>
            <a:ext cx="2736850" cy="366712"/>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Target &amp; Beam Catcher</a:t>
            </a:r>
          </a:p>
        </p:txBody>
      </p:sp>
      <p:sp>
        <p:nvSpPr>
          <p:cNvPr id="23565" name="Text Box 13"/>
          <p:cNvSpPr txBox="1">
            <a:spLocks noChangeArrowheads="1"/>
          </p:cNvSpPr>
          <p:nvPr/>
        </p:nvSpPr>
        <p:spPr bwMode="auto">
          <a:xfrm>
            <a:off x="7237413" y="3716338"/>
            <a:ext cx="1727200" cy="366712"/>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   SC Dipoles</a:t>
            </a:r>
          </a:p>
        </p:txBody>
      </p:sp>
      <p:pic>
        <p:nvPicPr>
          <p:cNvPr id="23566" name="Picture 14" descr="Kryo2"/>
          <p:cNvPicPr>
            <a:picLocks noChangeAspect="1" noChangeArrowheads="1"/>
          </p:cNvPicPr>
          <p:nvPr/>
        </p:nvPicPr>
        <p:blipFill>
          <a:blip r:embed="rId8" cstate="print"/>
          <a:srcRect/>
          <a:stretch>
            <a:fillRect/>
          </a:stretch>
        </p:blipFill>
        <p:spPr bwMode="auto">
          <a:xfrm>
            <a:off x="6877050" y="1736725"/>
            <a:ext cx="2339975" cy="1450975"/>
          </a:xfrm>
          <a:prstGeom prst="rect">
            <a:avLst/>
          </a:prstGeom>
          <a:noFill/>
        </p:spPr>
      </p:pic>
      <p:sp>
        <p:nvSpPr>
          <p:cNvPr id="23567" name="Text Box 15"/>
          <p:cNvSpPr txBox="1">
            <a:spLocks noChangeArrowheads="1"/>
          </p:cNvSpPr>
          <p:nvPr/>
        </p:nvSpPr>
        <p:spPr bwMode="auto">
          <a:xfrm>
            <a:off x="7597775" y="1304925"/>
            <a:ext cx="1438275" cy="366713"/>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Cryogenics</a:t>
            </a:r>
          </a:p>
        </p:txBody>
      </p:sp>
      <p:sp>
        <p:nvSpPr>
          <p:cNvPr id="23568" name="Text Box 16"/>
          <p:cNvSpPr txBox="1">
            <a:spLocks noChangeArrowheads="1"/>
          </p:cNvSpPr>
          <p:nvPr/>
        </p:nvSpPr>
        <p:spPr bwMode="auto">
          <a:xfrm>
            <a:off x="3059113" y="4508500"/>
            <a:ext cx="3673475" cy="366713"/>
          </a:xfrm>
          <a:prstGeom prst="rect">
            <a:avLst/>
          </a:prstGeom>
          <a:solidFill>
            <a:schemeClr val="bg1"/>
          </a:solidFill>
          <a:ln w="9525" algn="ctr">
            <a:noFill/>
            <a:miter lim="800000"/>
            <a:headEnd/>
            <a:tailEnd/>
          </a:ln>
          <a:effectLst/>
        </p:spPr>
        <p:txBody>
          <a:bodyPr>
            <a:spAutoFit/>
          </a:bodyPr>
          <a:lstStyle/>
          <a:p>
            <a:pPr eaLnBrk="0" hangingPunct="0">
              <a:spcBef>
                <a:spcPct val="50000"/>
              </a:spcBef>
            </a:pPr>
            <a:r>
              <a:rPr lang="de-DE"/>
              <a:t>  Radiation Resistant Magnets</a:t>
            </a:r>
          </a:p>
        </p:txBody>
      </p:sp>
      <p:pic>
        <p:nvPicPr>
          <p:cNvPr id="23569" name="Picture 17"/>
          <p:cNvPicPr>
            <a:picLocks noChangeAspect="1" noChangeArrowheads="1"/>
          </p:cNvPicPr>
          <p:nvPr/>
        </p:nvPicPr>
        <p:blipFill>
          <a:blip r:embed="rId9" cstate="print"/>
          <a:srcRect/>
          <a:stretch>
            <a:fillRect/>
          </a:stretch>
        </p:blipFill>
        <p:spPr bwMode="auto">
          <a:xfrm>
            <a:off x="5111750" y="5265738"/>
            <a:ext cx="1116013" cy="1116012"/>
          </a:xfrm>
          <a:prstGeom prst="rect">
            <a:avLst/>
          </a:prstGeom>
          <a:noFill/>
          <a:ln w="9525">
            <a:noFill/>
            <a:miter lim="800000"/>
            <a:headEnd/>
            <a:tailEnd/>
          </a:ln>
          <a:effectLst/>
        </p:spPr>
      </p:pic>
      <p:pic>
        <p:nvPicPr>
          <p:cNvPr id="23570" name="Picture 18" descr="Figure2"/>
          <p:cNvPicPr>
            <a:picLocks noChangeAspect="1" noChangeArrowheads="1"/>
          </p:cNvPicPr>
          <p:nvPr/>
        </p:nvPicPr>
        <p:blipFill>
          <a:blip r:embed="rId10" cstate="print"/>
          <a:srcRect/>
          <a:stretch>
            <a:fillRect/>
          </a:stretch>
        </p:blipFill>
        <p:spPr bwMode="auto">
          <a:xfrm>
            <a:off x="3394075" y="4897438"/>
            <a:ext cx="1465263" cy="1952625"/>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960438" y="0"/>
            <a:ext cx="7204075" cy="519113"/>
          </a:xfrm>
          <a:prstGeom prst="rect">
            <a:avLst/>
          </a:prstGeom>
          <a:noFill/>
          <a:ln w="9525">
            <a:noFill/>
            <a:miter lim="800000"/>
            <a:headEnd/>
            <a:tailEnd/>
          </a:ln>
          <a:effectLst/>
        </p:spPr>
        <p:txBody>
          <a:bodyPr wrap="none">
            <a:spAutoFit/>
          </a:bodyPr>
          <a:lstStyle/>
          <a:p>
            <a:pPr eaLnBrk="1" hangingPunct="1"/>
            <a:r>
              <a:rPr lang="en-GB" sz="2800" b="1" u="none">
                <a:solidFill>
                  <a:srgbClr val="FF0000"/>
                </a:solidFill>
                <a:effectLst>
                  <a:outerShdw blurRad="38100" dist="38100" dir="2700000" algn="tl">
                    <a:srgbClr val="C0C0C0"/>
                  </a:outerShdw>
                </a:effectLst>
                <a:latin typeface="Arial" pitchFamily="34" charset="0"/>
              </a:rPr>
              <a:t>L</a:t>
            </a:r>
            <a:r>
              <a:rPr lang="en-GB" sz="2800" b="1" u="none">
                <a:solidFill>
                  <a:srgbClr val="333399"/>
                </a:solidFill>
                <a:effectLst>
                  <a:outerShdw blurRad="38100" dist="38100" dir="2700000" algn="tl">
                    <a:srgbClr val="C0C0C0"/>
                  </a:outerShdw>
                </a:effectLst>
                <a:latin typeface="Arial" pitchFamily="34" charset="0"/>
              </a:rPr>
              <a:t>und-</a:t>
            </a:r>
            <a:r>
              <a:rPr lang="en-GB" sz="2800" b="1" u="none">
                <a:solidFill>
                  <a:srgbClr val="FF0000"/>
                </a:solidFill>
                <a:effectLst>
                  <a:outerShdw blurRad="38100" dist="38100" dir="2700000" algn="tl">
                    <a:srgbClr val="C0C0C0"/>
                  </a:outerShdw>
                </a:effectLst>
                <a:latin typeface="Arial" pitchFamily="34" charset="0"/>
              </a:rPr>
              <a:t>Y</a:t>
            </a:r>
            <a:r>
              <a:rPr lang="en-GB" sz="2800" b="1" u="none">
                <a:solidFill>
                  <a:srgbClr val="333399"/>
                </a:solidFill>
                <a:effectLst>
                  <a:outerShdw blurRad="38100" dist="38100" dir="2700000" algn="tl">
                    <a:srgbClr val="C0C0C0"/>
                  </a:outerShdw>
                </a:effectLst>
                <a:latin typeface="Arial" pitchFamily="34" charset="0"/>
              </a:rPr>
              <a:t>ork-</a:t>
            </a:r>
            <a:r>
              <a:rPr lang="en-GB" sz="2800" b="1" u="none">
                <a:solidFill>
                  <a:srgbClr val="FF0000"/>
                </a:solidFill>
                <a:effectLst>
                  <a:outerShdw blurRad="38100" dist="38100" dir="2700000" algn="tl">
                    <a:srgbClr val="C0C0C0"/>
                  </a:outerShdw>
                </a:effectLst>
                <a:latin typeface="Arial" pitchFamily="34" charset="0"/>
              </a:rPr>
              <a:t>C</a:t>
            </a:r>
            <a:r>
              <a:rPr lang="en-GB" sz="2800" b="1" u="none">
                <a:solidFill>
                  <a:srgbClr val="333399"/>
                </a:solidFill>
                <a:effectLst>
                  <a:outerShdw blurRad="38100" dist="38100" dir="2700000" algn="tl">
                    <a:srgbClr val="C0C0C0"/>
                  </a:outerShdw>
                </a:effectLst>
                <a:latin typeface="Arial" pitchFamily="34" charset="0"/>
              </a:rPr>
              <a:t>ologne </a:t>
            </a:r>
            <a:r>
              <a:rPr lang="en-GB" sz="2800" b="1" u="none">
                <a:solidFill>
                  <a:srgbClr val="FF0000"/>
                </a:solidFill>
                <a:effectLst>
                  <a:outerShdw blurRad="38100" dist="38100" dir="2700000" algn="tl">
                    <a:srgbClr val="C0C0C0"/>
                  </a:outerShdw>
                </a:effectLst>
                <a:latin typeface="Arial" pitchFamily="34" charset="0"/>
              </a:rPr>
              <a:t>CA</a:t>
            </a:r>
            <a:r>
              <a:rPr lang="en-GB" sz="2800" b="1" u="none">
                <a:solidFill>
                  <a:srgbClr val="333399"/>
                </a:solidFill>
                <a:effectLst>
                  <a:outerShdw blurRad="38100" dist="38100" dir="2700000" algn="tl">
                    <a:srgbClr val="C0C0C0"/>
                  </a:outerShdw>
                </a:effectLst>
                <a:latin typeface="Arial" pitchFamily="34" charset="0"/>
              </a:rPr>
              <a:t>lorimeter (LYCCA)</a:t>
            </a:r>
            <a:endParaRPr lang="en-US" sz="2800" b="1" u="none">
              <a:solidFill>
                <a:srgbClr val="333399"/>
              </a:solidFill>
              <a:effectLst>
                <a:outerShdw blurRad="38100" dist="38100" dir="2700000" algn="tl">
                  <a:srgbClr val="C0C0C0"/>
                </a:outerShdw>
              </a:effectLst>
              <a:latin typeface="Arial" pitchFamily="34" charset="0"/>
            </a:endParaRPr>
          </a:p>
        </p:txBody>
      </p:sp>
      <p:grpSp>
        <p:nvGrpSpPr>
          <p:cNvPr id="2" name="Group 3"/>
          <p:cNvGrpSpPr>
            <a:grpSpLocks/>
          </p:cNvGrpSpPr>
          <p:nvPr/>
        </p:nvGrpSpPr>
        <p:grpSpPr bwMode="auto">
          <a:xfrm>
            <a:off x="246063" y="1168400"/>
            <a:ext cx="8374062" cy="3940175"/>
            <a:chOff x="186" y="988"/>
            <a:chExt cx="5422" cy="2672"/>
          </a:xfrm>
        </p:grpSpPr>
        <p:pic>
          <p:nvPicPr>
            <p:cNvPr id="40964" name="Picture 4" descr="NewLyccaSide"/>
            <p:cNvPicPr>
              <a:picLocks noChangeAspect="1" noChangeArrowheads="1"/>
            </p:cNvPicPr>
            <p:nvPr/>
          </p:nvPicPr>
          <p:blipFill>
            <a:blip r:embed="rId2" cstate="print"/>
            <a:srcRect/>
            <a:stretch>
              <a:fillRect/>
            </a:stretch>
          </p:blipFill>
          <p:spPr bwMode="auto">
            <a:xfrm>
              <a:off x="660" y="988"/>
              <a:ext cx="4566" cy="1368"/>
            </a:xfrm>
            <a:prstGeom prst="rect">
              <a:avLst/>
            </a:prstGeom>
            <a:noFill/>
          </p:spPr>
        </p:pic>
        <p:sp>
          <p:nvSpPr>
            <p:cNvPr id="40965" name="Line 5"/>
            <p:cNvSpPr>
              <a:spLocks noChangeShapeType="1"/>
            </p:cNvSpPr>
            <p:nvPr/>
          </p:nvSpPr>
          <p:spPr bwMode="auto">
            <a:xfrm flipH="1">
              <a:off x="631" y="2083"/>
              <a:ext cx="418" cy="513"/>
            </a:xfrm>
            <a:prstGeom prst="line">
              <a:avLst/>
            </a:prstGeom>
            <a:noFill/>
            <a:ln w="28575">
              <a:solidFill>
                <a:schemeClr val="tx1"/>
              </a:solidFill>
              <a:round/>
              <a:headEnd type="triangle" w="med" len="med"/>
              <a:tailEnd/>
            </a:ln>
            <a:effectLst/>
          </p:spPr>
          <p:txBody>
            <a:bodyPr/>
            <a:lstStyle/>
            <a:p>
              <a:endParaRPr lang="en-GB"/>
            </a:p>
          </p:txBody>
        </p:sp>
        <p:sp>
          <p:nvSpPr>
            <p:cNvPr id="40966" name="Line 6"/>
            <p:cNvSpPr>
              <a:spLocks noChangeShapeType="1"/>
            </p:cNvSpPr>
            <p:nvPr/>
          </p:nvSpPr>
          <p:spPr bwMode="auto">
            <a:xfrm>
              <a:off x="1392" y="2211"/>
              <a:ext cx="88" cy="576"/>
            </a:xfrm>
            <a:prstGeom prst="line">
              <a:avLst/>
            </a:prstGeom>
            <a:noFill/>
            <a:ln w="28575">
              <a:solidFill>
                <a:schemeClr val="tx1"/>
              </a:solidFill>
              <a:round/>
              <a:headEnd type="triangle" w="med" len="med"/>
              <a:tailEnd/>
            </a:ln>
            <a:effectLst/>
          </p:spPr>
          <p:txBody>
            <a:bodyPr/>
            <a:lstStyle/>
            <a:p>
              <a:endParaRPr lang="en-GB"/>
            </a:p>
          </p:txBody>
        </p:sp>
        <p:sp>
          <p:nvSpPr>
            <p:cNvPr id="40967" name="Line 7"/>
            <p:cNvSpPr>
              <a:spLocks noChangeShapeType="1"/>
            </p:cNvSpPr>
            <p:nvPr/>
          </p:nvSpPr>
          <p:spPr bwMode="auto">
            <a:xfrm flipH="1">
              <a:off x="3111" y="1960"/>
              <a:ext cx="852" cy="615"/>
            </a:xfrm>
            <a:prstGeom prst="line">
              <a:avLst/>
            </a:prstGeom>
            <a:noFill/>
            <a:ln w="28575">
              <a:solidFill>
                <a:schemeClr val="tx1"/>
              </a:solidFill>
              <a:round/>
              <a:headEnd type="triangle" w="med" len="med"/>
              <a:tailEnd/>
            </a:ln>
            <a:effectLst/>
          </p:spPr>
          <p:txBody>
            <a:bodyPr/>
            <a:lstStyle/>
            <a:p>
              <a:endParaRPr lang="en-GB"/>
            </a:p>
          </p:txBody>
        </p:sp>
        <p:sp>
          <p:nvSpPr>
            <p:cNvPr id="40968" name="Line 8"/>
            <p:cNvSpPr>
              <a:spLocks noChangeShapeType="1"/>
            </p:cNvSpPr>
            <p:nvPr/>
          </p:nvSpPr>
          <p:spPr bwMode="auto">
            <a:xfrm flipH="1">
              <a:off x="3821" y="2117"/>
              <a:ext cx="434" cy="923"/>
            </a:xfrm>
            <a:prstGeom prst="line">
              <a:avLst/>
            </a:prstGeom>
            <a:noFill/>
            <a:ln w="28575">
              <a:solidFill>
                <a:schemeClr val="tx1"/>
              </a:solidFill>
              <a:round/>
              <a:headEnd type="triangle" w="med" len="med"/>
              <a:tailEnd/>
            </a:ln>
            <a:effectLst/>
          </p:spPr>
          <p:txBody>
            <a:bodyPr/>
            <a:lstStyle/>
            <a:p>
              <a:endParaRPr lang="en-GB"/>
            </a:p>
          </p:txBody>
        </p:sp>
        <p:sp>
          <p:nvSpPr>
            <p:cNvPr id="40969" name="Line 9"/>
            <p:cNvSpPr>
              <a:spLocks noChangeShapeType="1"/>
            </p:cNvSpPr>
            <p:nvPr/>
          </p:nvSpPr>
          <p:spPr bwMode="auto">
            <a:xfrm>
              <a:off x="4903" y="2275"/>
              <a:ext cx="110" cy="584"/>
            </a:xfrm>
            <a:prstGeom prst="line">
              <a:avLst/>
            </a:prstGeom>
            <a:noFill/>
            <a:ln w="28575">
              <a:solidFill>
                <a:schemeClr val="tx1"/>
              </a:solidFill>
              <a:round/>
              <a:headEnd type="triangle" w="med" len="med"/>
              <a:tailEnd/>
            </a:ln>
            <a:effectLst/>
          </p:spPr>
          <p:txBody>
            <a:bodyPr/>
            <a:lstStyle/>
            <a:p>
              <a:endParaRPr lang="en-GB"/>
            </a:p>
          </p:txBody>
        </p:sp>
        <p:sp>
          <p:nvSpPr>
            <p:cNvPr id="40970" name="Text Box 10"/>
            <p:cNvSpPr txBox="1">
              <a:spLocks noChangeArrowheads="1"/>
            </p:cNvSpPr>
            <p:nvPr/>
          </p:nvSpPr>
          <p:spPr bwMode="auto">
            <a:xfrm>
              <a:off x="186" y="2562"/>
              <a:ext cx="876" cy="435"/>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Diamond ? </a:t>
              </a:r>
            </a:p>
            <a:p>
              <a:pPr eaLnBrk="1" hangingPunct="1">
                <a:buFontTx/>
                <a:buChar char="•"/>
              </a:pPr>
              <a:r>
                <a:rPr lang="en-GB" sz="1800" u="none">
                  <a:solidFill>
                    <a:schemeClr val="tx1"/>
                  </a:solidFill>
                  <a:latin typeface="Arial" pitchFamily="34" charset="0"/>
                </a:rPr>
                <a:t> Start TOF</a:t>
              </a:r>
              <a:endParaRPr lang="en-US" sz="1800" u="none">
                <a:solidFill>
                  <a:schemeClr val="tx1"/>
                </a:solidFill>
                <a:latin typeface="Arial" pitchFamily="34" charset="0"/>
              </a:endParaRPr>
            </a:p>
          </p:txBody>
        </p:sp>
        <p:sp>
          <p:nvSpPr>
            <p:cNvPr id="40971" name="Text Box 11"/>
            <p:cNvSpPr txBox="1">
              <a:spLocks noChangeArrowheads="1"/>
            </p:cNvSpPr>
            <p:nvPr/>
          </p:nvSpPr>
          <p:spPr bwMode="auto">
            <a:xfrm>
              <a:off x="1112" y="2777"/>
              <a:ext cx="1213" cy="621"/>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n DSSD’s</a:t>
              </a:r>
            </a:p>
            <a:p>
              <a:pPr eaLnBrk="1" hangingPunct="1"/>
              <a:r>
                <a:rPr lang="en-GB" sz="1800" u="none">
                  <a:solidFill>
                    <a:schemeClr val="tx1"/>
                  </a:solidFill>
                  <a:latin typeface="Arial" pitchFamily="34" charset="0"/>
                </a:rPr>
                <a:t>Light particle</a:t>
              </a:r>
            </a:p>
            <a:p>
              <a:pPr eaLnBrk="1" hangingPunct="1"/>
              <a:r>
                <a:rPr lang="en-GB" sz="1800" u="none">
                  <a:solidFill>
                    <a:schemeClr val="tx1"/>
                  </a:solidFill>
                  <a:latin typeface="Arial" pitchFamily="34" charset="0"/>
                </a:rPr>
                <a:t>energy detection</a:t>
              </a:r>
              <a:endParaRPr lang="en-US" sz="1800" u="none">
                <a:solidFill>
                  <a:schemeClr val="tx1"/>
                </a:solidFill>
                <a:latin typeface="Arial" pitchFamily="34" charset="0"/>
              </a:endParaRPr>
            </a:p>
          </p:txBody>
        </p:sp>
        <p:sp>
          <p:nvSpPr>
            <p:cNvPr id="40972" name="Text Box 12"/>
            <p:cNvSpPr txBox="1">
              <a:spLocks noChangeArrowheads="1"/>
            </p:cNvSpPr>
            <p:nvPr/>
          </p:nvSpPr>
          <p:spPr bwMode="auto">
            <a:xfrm>
              <a:off x="2761" y="2525"/>
              <a:ext cx="853" cy="435"/>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Diamond ?</a:t>
              </a:r>
            </a:p>
            <a:p>
              <a:pPr eaLnBrk="1" hangingPunct="1">
                <a:buFontTx/>
                <a:buChar char="•"/>
              </a:pPr>
              <a:r>
                <a:rPr lang="en-GB" sz="1800" u="none">
                  <a:solidFill>
                    <a:schemeClr val="tx1"/>
                  </a:solidFill>
                  <a:latin typeface="Arial" pitchFamily="34" charset="0"/>
                </a:rPr>
                <a:t> Stop TOF</a:t>
              </a:r>
              <a:endParaRPr lang="en-US" sz="1800" u="none">
                <a:solidFill>
                  <a:schemeClr val="tx1"/>
                </a:solidFill>
                <a:latin typeface="Arial" pitchFamily="34" charset="0"/>
              </a:endParaRPr>
            </a:p>
          </p:txBody>
        </p:sp>
        <p:sp>
          <p:nvSpPr>
            <p:cNvPr id="40973" name="Text Box 13"/>
            <p:cNvSpPr txBox="1">
              <a:spLocks noChangeArrowheads="1"/>
            </p:cNvSpPr>
            <p:nvPr/>
          </p:nvSpPr>
          <p:spPr bwMode="auto">
            <a:xfrm>
              <a:off x="3348" y="3039"/>
              <a:ext cx="1090" cy="621"/>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x DSSD’s</a:t>
              </a:r>
            </a:p>
            <a:p>
              <a:pPr eaLnBrk="1" hangingPunct="1"/>
              <a:r>
                <a:rPr lang="en-GB" sz="1800" u="none">
                  <a:solidFill>
                    <a:schemeClr val="tx1"/>
                  </a:solidFill>
                  <a:latin typeface="Arial" pitchFamily="34" charset="0"/>
                </a:rPr>
                <a:t>particle energy</a:t>
              </a:r>
            </a:p>
            <a:p>
              <a:pPr eaLnBrk="1" hangingPunct="1"/>
              <a:r>
                <a:rPr lang="en-GB" sz="1800" u="none">
                  <a:solidFill>
                    <a:schemeClr val="tx1"/>
                  </a:solidFill>
                  <a:latin typeface="Arial" pitchFamily="34" charset="0"/>
                </a:rPr>
                <a:t>loss (</a:t>
              </a:r>
              <a:r>
                <a:rPr lang="el-GR" sz="1800" u="none">
                  <a:solidFill>
                    <a:schemeClr val="tx1"/>
                  </a:solidFill>
                  <a:latin typeface="Arial" pitchFamily="34" charset="0"/>
                  <a:cs typeface="Arial" pitchFamily="34" charset="0"/>
                </a:rPr>
                <a:t>Δ</a:t>
              </a:r>
              <a:r>
                <a:rPr lang="en-GB" sz="1800" u="none">
                  <a:solidFill>
                    <a:schemeClr val="tx1"/>
                  </a:solidFill>
                  <a:latin typeface="Arial" pitchFamily="34" charset="0"/>
                  <a:cs typeface="Arial" pitchFamily="34" charset="0"/>
                </a:rPr>
                <a:t>E)</a:t>
              </a:r>
              <a:endParaRPr lang="el-GR" sz="1800" u="none">
                <a:solidFill>
                  <a:schemeClr val="tx1"/>
                </a:solidFill>
                <a:latin typeface="Arial" pitchFamily="34" charset="0"/>
                <a:cs typeface="Arial" pitchFamily="34" charset="0"/>
              </a:endParaRPr>
            </a:p>
          </p:txBody>
        </p:sp>
        <p:sp>
          <p:nvSpPr>
            <p:cNvPr id="40974" name="Text Box 14"/>
            <p:cNvSpPr txBox="1">
              <a:spLocks noChangeArrowheads="1"/>
            </p:cNvSpPr>
            <p:nvPr/>
          </p:nvSpPr>
          <p:spPr bwMode="auto">
            <a:xfrm>
              <a:off x="4502" y="2838"/>
              <a:ext cx="1106" cy="621"/>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x CsI detectors</a:t>
              </a:r>
            </a:p>
            <a:p>
              <a:pPr eaLnBrk="1" hangingPunct="1"/>
              <a:r>
                <a:rPr lang="en-GB" sz="1800" u="none">
                  <a:solidFill>
                    <a:schemeClr val="tx1"/>
                  </a:solidFill>
                  <a:latin typeface="Arial" pitchFamily="34" charset="0"/>
                </a:rPr>
                <a:t>particle energy</a:t>
              </a:r>
            </a:p>
            <a:p>
              <a:pPr eaLnBrk="1" hangingPunct="1"/>
              <a:r>
                <a:rPr lang="en-GB" sz="1800" u="none">
                  <a:solidFill>
                    <a:schemeClr val="tx1"/>
                  </a:solidFill>
                  <a:latin typeface="Arial" pitchFamily="34" charset="0"/>
                </a:rPr>
                <a:t>(</a:t>
              </a:r>
              <a:r>
                <a:rPr lang="en-GB" sz="1800" u="none">
                  <a:solidFill>
                    <a:schemeClr val="tx1"/>
                  </a:solidFill>
                  <a:latin typeface="Arial" pitchFamily="34" charset="0"/>
                  <a:cs typeface="Arial" pitchFamily="34" charset="0"/>
                </a:rPr>
                <a:t>E) detection</a:t>
              </a:r>
              <a:endParaRPr lang="el-GR" sz="1800" u="none">
                <a:solidFill>
                  <a:schemeClr val="tx1"/>
                </a:solidFill>
                <a:latin typeface="Arial" pitchFamily="34" charset="0"/>
                <a:cs typeface="Arial" pitchFamily="34" charset="0"/>
              </a:endParaRPr>
            </a:p>
          </p:txBody>
        </p:sp>
      </p:grpSp>
      <p:sp>
        <p:nvSpPr>
          <p:cNvPr id="40975" name="Text Box 15"/>
          <p:cNvSpPr txBox="1">
            <a:spLocks noChangeArrowheads="1"/>
          </p:cNvSpPr>
          <p:nvPr/>
        </p:nvSpPr>
        <p:spPr bwMode="auto">
          <a:xfrm>
            <a:off x="230188" y="4879975"/>
            <a:ext cx="4249737" cy="915988"/>
          </a:xfrm>
          <a:prstGeom prst="rect">
            <a:avLst/>
          </a:prstGeom>
          <a:noFill/>
          <a:ln w="9525">
            <a:noFill/>
            <a:miter lim="800000"/>
            <a:headEnd/>
            <a:tailEnd/>
          </a:ln>
          <a:effectLst/>
        </p:spPr>
        <p:txBody>
          <a:bodyPr wrap="none">
            <a:spAutoFit/>
          </a:bodyPr>
          <a:lstStyle/>
          <a:p>
            <a:pPr eaLnBrk="1" hangingPunct="1"/>
            <a:r>
              <a:rPr lang="en-GB" sz="1800" u="none">
                <a:solidFill>
                  <a:srgbClr val="333399"/>
                </a:solidFill>
                <a:latin typeface="Arial" pitchFamily="34" charset="0"/>
              </a:rPr>
              <a:t>DSSD’s:</a:t>
            </a:r>
          </a:p>
          <a:p>
            <a:pPr eaLnBrk="1" hangingPunct="1"/>
            <a:r>
              <a:rPr lang="en-GB" sz="1800" u="none">
                <a:solidFill>
                  <a:srgbClr val="333399"/>
                </a:solidFill>
                <a:latin typeface="Arial" pitchFamily="34" charset="0"/>
              </a:rPr>
              <a:t>     6cm x 6cm, 32 x 32 strips, 500</a:t>
            </a:r>
            <a:r>
              <a:rPr lang="el-GR" sz="1800" u="none">
                <a:solidFill>
                  <a:srgbClr val="333399"/>
                </a:solidFill>
                <a:latin typeface="Arial" pitchFamily="34" charset="0"/>
                <a:cs typeface="Arial" pitchFamily="34" charset="0"/>
              </a:rPr>
              <a:t>μ</a:t>
            </a:r>
            <a:r>
              <a:rPr lang="en-GB" sz="1800" u="none">
                <a:solidFill>
                  <a:srgbClr val="333399"/>
                </a:solidFill>
                <a:latin typeface="Arial" pitchFamily="34" charset="0"/>
                <a:cs typeface="Arial" pitchFamily="34" charset="0"/>
              </a:rPr>
              <a:t>m</a:t>
            </a:r>
          </a:p>
          <a:p>
            <a:pPr eaLnBrk="1" hangingPunct="1"/>
            <a:r>
              <a:rPr lang="en-GB" sz="1800" u="none">
                <a:solidFill>
                  <a:srgbClr val="333399"/>
                </a:solidFill>
                <a:latin typeface="Arial" pitchFamily="34" charset="0"/>
                <a:cs typeface="Arial" pitchFamily="34" charset="0"/>
              </a:rPr>
              <a:t>     total lab angle (2m separation) </a:t>
            </a:r>
            <a:r>
              <a:rPr lang="en-US" sz="1800" u="none">
                <a:solidFill>
                  <a:srgbClr val="333399"/>
                </a:solidFill>
                <a:latin typeface="Arial" pitchFamily="34" charset="0"/>
                <a:cs typeface="Arial" pitchFamily="34" charset="0"/>
              </a:rPr>
              <a:t>± 2.6°</a:t>
            </a:r>
            <a:endParaRPr lang="en-GB" sz="1800" u="none">
              <a:solidFill>
                <a:srgbClr val="333399"/>
              </a:solidFill>
              <a:latin typeface="Arial" pitchFamily="34" charset="0"/>
              <a:cs typeface="Arial" pitchFamily="34" charset="0"/>
            </a:endParaRPr>
          </a:p>
        </p:txBody>
      </p:sp>
      <p:sp>
        <p:nvSpPr>
          <p:cNvPr id="40976" name="Text Box 16"/>
          <p:cNvSpPr txBox="1">
            <a:spLocks noChangeArrowheads="1"/>
          </p:cNvSpPr>
          <p:nvPr/>
        </p:nvSpPr>
        <p:spPr bwMode="auto">
          <a:xfrm>
            <a:off x="219075" y="636588"/>
            <a:ext cx="8413750" cy="641350"/>
          </a:xfrm>
          <a:prstGeom prst="rect">
            <a:avLst/>
          </a:prstGeom>
          <a:noFill/>
          <a:ln w="9525">
            <a:noFill/>
            <a:miter lim="800000"/>
            <a:headEnd/>
            <a:tailEnd/>
          </a:ln>
          <a:effectLst/>
        </p:spPr>
        <p:txBody>
          <a:bodyPr wrap="none">
            <a:spAutoFit/>
          </a:bodyPr>
          <a:lstStyle/>
          <a:p>
            <a:pPr marL="371475" indent="-371475" eaLnBrk="1" hangingPunct="1"/>
            <a:r>
              <a:rPr lang="en-GB" sz="1800" u="none">
                <a:solidFill>
                  <a:schemeClr val="tx1"/>
                </a:solidFill>
                <a:latin typeface="Arial" pitchFamily="34" charset="0"/>
              </a:rPr>
              <a:t>Two modules</a:t>
            </a:r>
          </a:p>
          <a:p>
            <a:pPr marL="828675" lvl="1" indent="-371475" eaLnBrk="1" hangingPunct="1">
              <a:buFontTx/>
              <a:buAutoNum type="romanLcParenR"/>
            </a:pPr>
            <a:r>
              <a:rPr lang="en-GB" sz="1800" u="none">
                <a:solidFill>
                  <a:schemeClr val="tx1"/>
                </a:solidFill>
                <a:latin typeface="Arial" pitchFamily="34" charset="0"/>
              </a:rPr>
              <a:t>LCP detection		  		ii)    Fragment identification</a:t>
            </a:r>
          </a:p>
        </p:txBody>
      </p:sp>
      <p:sp>
        <p:nvSpPr>
          <p:cNvPr id="40977" name="Text Box 17"/>
          <p:cNvSpPr txBox="1">
            <a:spLocks noChangeArrowheads="1"/>
          </p:cNvSpPr>
          <p:nvPr/>
        </p:nvSpPr>
        <p:spPr bwMode="auto">
          <a:xfrm>
            <a:off x="246063" y="5759450"/>
            <a:ext cx="3943350" cy="915988"/>
          </a:xfrm>
          <a:prstGeom prst="rect">
            <a:avLst/>
          </a:prstGeom>
          <a:noFill/>
          <a:ln w="9525">
            <a:noFill/>
            <a:miter lim="800000"/>
            <a:headEnd/>
            <a:tailEnd/>
          </a:ln>
          <a:effectLst/>
        </p:spPr>
        <p:txBody>
          <a:bodyPr wrap="none">
            <a:spAutoFit/>
          </a:bodyPr>
          <a:lstStyle/>
          <a:p>
            <a:pPr eaLnBrk="1" hangingPunct="1"/>
            <a:r>
              <a:rPr lang="en-GB" sz="1800" u="none">
                <a:solidFill>
                  <a:srgbClr val="333399"/>
                </a:solidFill>
                <a:latin typeface="Arial" pitchFamily="34" charset="0"/>
              </a:rPr>
              <a:t>CsI’s:</a:t>
            </a:r>
          </a:p>
          <a:p>
            <a:pPr eaLnBrk="1" hangingPunct="1"/>
            <a:r>
              <a:rPr lang="en-GB" sz="1800" u="none">
                <a:solidFill>
                  <a:srgbClr val="333399"/>
                </a:solidFill>
                <a:latin typeface="Arial" pitchFamily="34" charset="0"/>
              </a:rPr>
              <a:t>     2cm x 2cm, 3 x 3 x 3 array</a:t>
            </a:r>
          </a:p>
          <a:p>
            <a:pPr eaLnBrk="1" hangingPunct="1"/>
            <a:r>
              <a:rPr lang="en-GB" sz="1800" u="none">
                <a:solidFill>
                  <a:srgbClr val="333399"/>
                </a:solidFill>
                <a:latin typeface="Arial" pitchFamily="34" charset="0"/>
              </a:rPr>
              <a:t>     </a:t>
            </a:r>
            <a:r>
              <a:rPr lang="en-GB" sz="1800" u="none">
                <a:solidFill>
                  <a:srgbClr val="333399"/>
                </a:solidFill>
                <a:latin typeface="Arial" pitchFamily="34" charset="0"/>
                <a:cs typeface="Arial" pitchFamily="34" charset="0"/>
              </a:rPr>
              <a:t>3cm thick, stops 100 MeV protons</a:t>
            </a:r>
            <a:endParaRPr lang="en-US" sz="1800" u="none">
              <a:solidFill>
                <a:schemeClr val="tx1"/>
              </a:solidFill>
              <a:latin typeface="Arial" pitchFamily="34" charset="0"/>
            </a:endParaRPr>
          </a:p>
        </p:txBody>
      </p:sp>
      <p:sp>
        <p:nvSpPr>
          <p:cNvPr id="40978" name="Text Box 18"/>
          <p:cNvSpPr txBox="1">
            <a:spLocks noChangeArrowheads="1"/>
          </p:cNvSpPr>
          <p:nvPr/>
        </p:nvSpPr>
        <p:spPr bwMode="auto">
          <a:xfrm>
            <a:off x="4787900" y="6092825"/>
            <a:ext cx="4057650" cy="366713"/>
          </a:xfrm>
          <a:prstGeom prst="rect">
            <a:avLst/>
          </a:prstGeom>
          <a:noFill/>
          <a:ln w="9525">
            <a:noFill/>
            <a:miter lim="800000"/>
            <a:headEnd/>
            <a:tailEnd/>
          </a:ln>
          <a:effectLst/>
        </p:spPr>
        <p:txBody>
          <a:bodyPr wrap="none">
            <a:spAutoFit/>
          </a:bodyPr>
          <a:lstStyle/>
          <a:p>
            <a:pPr eaLnBrk="1" hangingPunct="1"/>
            <a:r>
              <a:rPr lang="en-GB" sz="1800" u="none">
                <a:solidFill>
                  <a:srgbClr val="008000"/>
                </a:solidFill>
                <a:latin typeface="Arial" pitchFamily="34" charset="0"/>
              </a:rPr>
              <a:t>Possibly 13 telescopes for final design</a:t>
            </a:r>
            <a:endParaRPr lang="en-US" sz="1800" u="none">
              <a:solidFill>
                <a:schemeClr val="tx1"/>
              </a:solidFill>
              <a:latin typeface="Arial" pitchFamily="34" charset="0"/>
            </a:endParaRPr>
          </a:p>
        </p:txBody>
      </p:sp>
      <p:sp>
        <p:nvSpPr>
          <p:cNvPr id="40979" name="Text Box 19"/>
          <p:cNvSpPr txBox="1">
            <a:spLocks noChangeArrowheads="1"/>
          </p:cNvSpPr>
          <p:nvPr/>
        </p:nvSpPr>
        <p:spPr bwMode="auto">
          <a:xfrm>
            <a:off x="5148263" y="5229225"/>
            <a:ext cx="3308350" cy="641350"/>
          </a:xfrm>
          <a:prstGeom prst="rect">
            <a:avLst/>
          </a:prstGeom>
          <a:noFill/>
          <a:ln w="9525">
            <a:noFill/>
            <a:miter lim="800000"/>
            <a:headEnd/>
            <a:tailEnd/>
          </a:ln>
          <a:effectLst/>
        </p:spPr>
        <p:txBody>
          <a:bodyPr wrap="none">
            <a:spAutoFit/>
          </a:bodyPr>
          <a:lstStyle/>
          <a:p>
            <a:pPr eaLnBrk="1" hangingPunct="1">
              <a:buFontTx/>
              <a:buChar char="•"/>
            </a:pPr>
            <a:r>
              <a:rPr lang="en-GB" sz="1800" u="none">
                <a:solidFill>
                  <a:srgbClr val="333399"/>
                </a:solidFill>
                <a:latin typeface="Arial" pitchFamily="34" charset="0"/>
              </a:rPr>
              <a:t> Fragment identification </a:t>
            </a:r>
          </a:p>
          <a:p>
            <a:pPr eaLnBrk="1" hangingPunct="1"/>
            <a:r>
              <a:rPr lang="en-GB" sz="1800" u="none">
                <a:solidFill>
                  <a:srgbClr val="333399"/>
                </a:solidFill>
                <a:latin typeface="Arial" pitchFamily="34" charset="0"/>
              </a:rPr>
              <a:t>  from </a:t>
            </a:r>
            <a:r>
              <a:rPr lang="el-GR" sz="1800" u="none">
                <a:solidFill>
                  <a:srgbClr val="333399"/>
                </a:solidFill>
                <a:latin typeface="Arial" pitchFamily="34" charset="0"/>
                <a:cs typeface="Arial" pitchFamily="34" charset="0"/>
              </a:rPr>
              <a:t>Δ</a:t>
            </a:r>
            <a:r>
              <a:rPr lang="en-GB" sz="1800" u="none">
                <a:solidFill>
                  <a:srgbClr val="333399"/>
                </a:solidFill>
                <a:latin typeface="Arial" pitchFamily="34" charset="0"/>
                <a:cs typeface="Arial" pitchFamily="34" charset="0"/>
              </a:rPr>
              <a:t>E, E, tracking and</a:t>
            </a:r>
            <a:r>
              <a:rPr lang="en-GB" sz="1800" u="none">
                <a:solidFill>
                  <a:srgbClr val="333399"/>
                </a:solidFill>
                <a:latin typeface="Arial" pitchFamily="34" charset="0"/>
              </a:rPr>
              <a:t> TOF</a:t>
            </a:r>
            <a:endParaRPr lang="en-US" sz="1800" u="none">
              <a:solidFill>
                <a:srgbClr val="333399"/>
              </a:solidFill>
              <a:latin typeface="Arial" pitchFamily="34" charset="0"/>
            </a:endParaRPr>
          </a:p>
        </p:txBody>
      </p:sp>
      <p:sp>
        <p:nvSpPr>
          <p:cNvPr id="40980" name="Text Box 20"/>
          <p:cNvSpPr txBox="1">
            <a:spLocks noChangeArrowheads="1"/>
          </p:cNvSpPr>
          <p:nvPr/>
        </p:nvSpPr>
        <p:spPr bwMode="auto">
          <a:xfrm>
            <a:off x="0" y="1884363"/>
            <a:ext cx="1339850" cy="641350"/>
          </a:xfrm>
          <a:prstGeom prst="rect">
            <a:avLst/>
          </a:prstGeom>
          <a:noFill/>
          <a:ln w="9525">
            <a:noFill/>
            <a:miter lim="800000"/>
            <a:headEnd/>
            <a:tailEnd/>
          </a:ln>
          <a:effectLst/>
        </p:spPr>
        <p:txBody>
          <a:bodyPr wrap="none">
            <a:spAutoFit/>
          </a:bodyPr>
          <a:lstStyle/>
          <a:p>
            <a:pPr eaLnBrk="1" hangingPunct="1"/>
            <a:r>
              <a:rPr lang="en-GB" sz="1800" u="none">
                <a:solidFill>
                  <a:schemeClr val="tx1"/>
                </a:solidFill>
                <a:latin typeface="Arial" pitchFamily="34" charset="0"/>
              </a:rPr>
              <a:t>beam from </a:t>
            </a:r>
          </a:p>
          <a:p>
            <a:pPr eaLnBrk="1" hangingPunct="1"/>
            <a:r>
              <a:rPr lang="en-GB" sz="1800" u="none">
                <a:solidFill>
                  <a:schemeClr val="tx1"/>
                </a:solidFill>
                <a:latin typeface="Arial" pitchFamily="34" charset="0"/>
              </a:rPr>
              <a:t>Super FRS</a:t>
            </a:r>
            <a:endParaRPr lang="en-US" sz="1800" u="none">
              <a:solidFill>
                <a:schemeClr val="tx1"/>
              </a:solidFill>
              <a:latin typeface="Arial" pitchFamily="34" charset="0"/>
            </a:endParaRPr>
          </a:p>
        </p:txBody>
      </p:sp>
      <p:sp>
        <p:nvSpPr>
          <p:cNvPr id="40981" name="Text Box 21"/>
          <p:cNvSpPr txBox="1">
            <a:spLocks noChangeArrowheads="1"/>
          </p:cNvSpPr>
          <p:nvPr/>
        </p:nvSpPr>
        <p:spPr bwMode="auto">
          <a:xfrm>
            <a:off x="2987675" y="1268413"/>
            <a:ext cx="2693988" cy="457200"/>
          </a:xfrm>
          <a:prstGeom prst="rect">
            <a:avLst/>
          </a:prstGeom>
          <a:noFill/>
          <a:ln w="9525" algn="ctr">
            <a:noFill/>
            <a:miter lim="800000"/>
            <a:headEnd/>
            <a:tailEnd/>
          </a:ln>
          <a:effectLst/>
        </p:spPr>
        <p:txBody>
          <a:bodyPr wrap="none">
            <a:spAutoFit/>
          </a:bodyPr>
          <a:lstStyle/>
          <a:p>
            <a:pPr eaLnBrk="1" hangingPunct="1"/>
            <a:r>
              <a:rPr lang="en-GB" u="none">
                <a:solidFill>
                  <a:schemeClr val="accent2"/>
                </a:solidFill>
                <a:latin typeface="Times New Roman" pitchFamily="18" charset="0"/>
              </a:rPr>
              <a:t>(magnetic separator)</a:t>
            </a:r>
          </a:p>
        </p:txBody>
      </p:sp>
      <p:sp>
        <p:nvSpPr>
          <p:cNvPr id="40982" name="Text Box 22"/>
          <p:cNvSpPr txBox="1">
            <a:spLocks noChangeArrowheads="1"/>
          </p:cNvSpPr>
          <p:nvPr/>
        </p:nvSpPr>
        <p:spPr bwMode="auto">
          <a:xfrm>
            <a:off x="5364163" y="6400800"/>
            <a:ext cx="3570287" cy="457200"/>
          </a:xfrm>
          <a:prstGeom prst="rect">
            <a:avLst/>
          </a:prstGeom>
          <a:noFill/>
          <a:ln w="9525" algn="ctr">
            <a:noFill/>
            <a:miter lim="800000"/>
            <a:headEnd/>
            <a:tailEnd/>
          </a:ln>
          <a:effectLst/>
        </p:spPr>
        <p:txBody>
          <a:bodyPr wrap="none">
            <a:spAutoFit/>
          </a:bodyPr>
          <a:lstStyle/>
          <a:p>
            <a:pPr eaLnBrk="1" hangingPunct="1"/>
            <a:r>
              <a:rPr lang="en-GB" u="none">
                <a:solidFill>
                  <a:schemeClr val="tx1"/>
                </a:solidFill>
                <a:latin typeface="Times New Roman" pitchFamily="18" charset="0"/>
              </a:rPr>
              <a:t>First LYCCA Tests in 2007</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t="6610" r="4118" b="6009"/>
          <a:stretch>
            <a:fillRect/>
          </a:stretch>
        </p:blipFill>
        <p:spPr bwMode="auto">
          <a:xfrm>
            <a:off x="0" y="228600"/>
            <a:ext cx="8388350" cy="4616450"/>
          </a:xfrm>
          <a:prstGeom prst="rect">
            <a:avLst/>
          </a:prstGeom>
          <a:noFill/>
          <a:ln w="9525">
            <a:noFill/>
            <a:miter lim="800000"/>
            <a:headEnd/>
            <a:tailEnd/>
          </a:ln>
          <a:effectLst/>
        </p:spPr>
      </p:pic>
      <p:sp>
        <p:nvSpPr>
          <p:cNvPr id="66563" name="Text Box 3"/>
          <p:cNvSpPr txBox="1">
            <a:spLocks noChangeArrowheads="1"/>
          </p:cNvSpPr>
          <p:nvPr/>
        </p:nvSpPr>
        <p:spPr bwMode="auto">
          <a:xfrm>
            <a:off x="2543175" y="1425575"/>
            <a:ext cx="6384925" cy="366713"/>
          </a:xfrm>
          <a:prstGeom prst="rect">
            <a:avLst/>
          </a:prstGeom>
          <a:noFill/>
          <a:ln w="9525">
            <a:noFill/>
            <a:miter lim="800000"/>
            <a:headEnd/>
            <a:tailEnd/>
          </a:ln>
          <a:effectLst/>
        </p:spPr>
        <p:txBody>
          <a:bodyPr>
            <a:spAutoFit/>
          </a:bodyPr>
          <a:lstStyle/>
          <a:p>
            <a:pPr eaLnBrk="1" hangingPunct="1"/>
            <a:endParaRPr lang="de-DE" sz="1800" u="none">
              <a:solidFill>
                <a:schemeClr val="tx1"/>
              </a:solidFill>
            </a:endParaRPr>
          </a:p>
        </p:txBody>
      </p:sp>
      <p:sp>
        <p:nvSpPr>
          <p:cNvPr id="66564" name="Text Box 4"/>
          <p:cNvSpPr txBox="1">
            <a:spLocks noChangeArrowheads="1"/>
          </p:cNvSpPr>
          <p:nvPr/>
        </p:nvSpPr>
        <p:spPr bwMode="auto">
          <a:xfrm>
            <a:off x="514350" y="44450"/>
            <a:ext cx="7874000" cy="579438"/>
          </a:xfrm>
          <a:prstGeom prst="rect">
            <a:avLst/>
          </a:prstGeom>
          <a:solidFill>
            <a:schemeClr val="tx1"/>
          </a:solidFill>
          <a:ln w="9525">
            <a:noFill/>
            <a:miter lim="800000"/>
            <a:headEnd/>
            <a:tailEnd/>
          </a:ln>
          <a:effectLst/>
        </p:spPr>
        <p:txBody>
          <a:bodyPr wrap="none">
            <a:spAutoFit/>
          </a:bodyPr>
          <a:lstStyle/>
          <a:p>
            <a:pPr eaLnBrk="1" hangingPunct="1"/>
            <a:r>
              <a:rPr lang="en-GB" sz="3200" u="none">
                <a:solidFill>
                  <a:srgbClr val="FF0000"/>
                </a:solidFill>
                <a:latin typeface="Times New Roman" pitchFamily="18" charset="0"/>
              </a:rPr>
              <a:t>How does the ordering of quantum states alter?</a:t>
            </a:r>
          </a:p>
        </p:txBody>
      </p:sp>
      <p:sp>
        <p:nvSpPr>
          <p:cNvPr id="66565" name="Text Box 5"/>
          <p:cNvSpPr txBox="1">
            <a:spLocks noChangeArrowheads="1"/>
          </p:cNvSpPr>
          <p:nvPr/>
        </p:nvSpPr>
        <p:spPr bwMode="auto">
          <a:xfrm>
            <a:off x="3814763" y="4845050"/>
            <a:ext cx="2438400" cy="1249363"/>
          </a:xfrm>
          <a:prstGeom prst="rect">
            <a:avLst/>
          </a:prstGeom>
          <a:noFill/>
          <a:ln w="9525">
            <a:noFill/>
            <a:miter lim="800000"/>
            <a:headEnd/>
            <a:tailEnd/>
          </a:ln>
          <a:effectLst/>
        </p:spPr>
        <p:txBody>
          <a:bodyPr wrap="none">
            <a:spAutoFit/>
          </a:bodyPr>
          <a:lstStyle/>
          <a:p>
            <a:pPr algn="ctr" eaLnBrk="1" hangingPunct="1"/>
            <a:r>
              <a:rPr lang="en-GB" u="none">
                <a:solidFill>
                  <a:schemeClr val="hlink"/>
                </a:solidFill>
                <a:latin typeface="Arial" charset="0"/>
              </a:rPr>
              <a:t>Standard </a:t>
            </a:r>
          </a:p>
          <a:p>
            <a:pPr algn="ctr" eaLnBrk="1" hangingPunct="1"/>
            <a:r>
              <a:rPr lang="en-GB" u="none">
                <a:solidFill>
                  <a:schemeClr val="hlink"/>
                </a:solidFill>
                <a:latin typeface="Arial" charset="0"/>
              </a:rPr>
              <a:t>magic numbers: </a:t>
            </a:r>
          </a:p>
          <a:p>
            <a:pPr algn="ctr" eaLnBrk="1" hangingPunct="1"/>
            <a:r>
              <a:rPr lang="en-GB" sz="2800" u="none">
                <a:solidFill>
                  <a:schemeClr val="hlink"/>
                </a:solidFill>
                <a:latin typeface="Arial" charset="0"/>
              </a:rPr>
              <a:t>2, 8, </a:t>
            </a:r>
            <a:r>
              <a:rPr lang="en-GB" sz="2800" b="1" u="none">
                <a:solidFill>
                  <a:schemeClr val="hlink"/>
                </a:solidFill>
                <a:latin typeface="Arial" charset="0"/>
              </a:rPr>
              <a:t>20</a:t>
            </a:r>
          </a:p>
        </p:txBody>
      </p:sp>
      <p:sp>
        <p:nvSpPr>
          <p:cNvPr id="66566" name="Text Box 6"/>
          <p:cNvSpPr txBox="1">
            <a:spLocks noChangeArrowheads="1"/>
          </p:cNvSpPr>
          <p:nvPr/>
        </p:nvSpPr>
        <p:spPr bwMode="auto">
          <a:xfrm>
            <a:off x="6440488" y="4845050"/>
            <a:ext cx="2438400" cy="1249363"/>
          </a:xfrm>
          <a:prstGeom prst="rect">
            <a:avLst/>
          </a:prstGeom>
          <a:noFill/>
          <a:ln w="9525">
            <a:noFill/>
            <a:miter lim="800000"/>
            <a:headEnd/>
            <a:tailEnd/>
          </a:ln>
          <a:effectLst/>
        </p:spPr>
        <p:txBody>
          <a:bodyPr wrap="none">
            <a:spAutoFit/>
          </a:bodyPr>
          <a:lstStyle/>
          <a:p>
            <a:pPr algn="ctr" eaLnBrk="1" hangingPunct="1"/>
            <a:r>
              <a:rPr lang="en-GB" u="none">
                <a:solidFill>
                  <a:srgbClr val="FF0000"/>
                </a:solidFill>
                <a:latin typeface="Arial" charset="0"/>
              </a:rPr>
              <a:t>New</a:t>
            </a:r>
          </a:p>
          <a:p>
            <a:pPr algn="ctr" eaLnBrk="1" hangingPunct="1"/>
            <a:r>
              <a:rPr lang="en-GB" u="none">
                <a:solidFill>
                  <a:srgbClr val="FF0000"/>
                </a:solidFill>
                <a:latin typeface="Arial" charset="0"/>
              </a:rPr>
              <a:t>magic numbers: </a:t>
            </a:r>
          </a:p>
          <a:p>
            <a:pPr algn="ctr" eaLnBrk="1" hangingPunct="1"/>
            <a:r>
              <a:rPr lang="en-GB" sz="2800" u="none">
                <a:solidFill>
                  <a:srgbClr val="FF0000"/>
                </a:solidFill>
                <a:latin typeface="Arial" charset="0"/>
              </a:rPr>
              <a:t>6, </a:t>
            </a:r>
            <a:r>
              <a:rPr lang="en-GB" sz="2800" b="1" u="none">
                <a:solidFill>
                  <a:srgbClr val="FF0000"/>
                </a:solidFill>
                <a:latin typeface="Arial" charset="0"/>
              </a:rPr>
              <a:t>16</a:t>
            </a:r>
            <a:r>
              <a:rPr lang="en-GB" sz="2800" u="none">
                <a:solidFill>
                  <a:srgbClr val="FF0000"/>
                </a:solidFill>
                <a:latin typeface="Arial" charset="0"/>
              </a:rPr>
              <a:t> </a:t>
            </a:r>
            <a:endParaRPr lang="en-GB" sz="2800" u="none">
              <a:solidFill>
                <a:schemeClr val="tx1"/>
              </a:solidFill>
              <a:latin typeface="Arial" charset="0"/>
            </a:endParaRPr>
          </a:p>
        </p:txBody>
      </p:sp>
      <p:sp>
        <p:nvSpPr>
          <p:cNvPr id="66568" name="Text Box 8"/>
          <p:cNvSpPr txBox="1">
            <a:spLocks noChangeArrowheads="1"/>
          </p:cNvSpPr>
          <p:nvPr/>
        </p:nvSpPr>
        <p:spPr bwMode="auto">
          <a:xfrm rot="5400000">
            <a:off x="5617369" y="3191669"/>
            <a:ext cx="6750050" cy="366712"/>
          </a:xfrm>
          <a:prstGeom prst="rect">
            <a:avLst/>
          </a:prstGeom>
          <a:noFill/>
          <a:ln w="12700" cap="sq">
            <a:noFill/>
            <a:miter lim="800000"/>
            <a:headEnd type="none" w="sm" len="sm"/>
            <a:tailEnd type="none" w="sm" len="sm"/>
          </a:ln>
          <a:effectLst/>
        </p:spPr>
        <p:txBody>
          <a:bodyPr wrap="none">
            <a:spAutoFit/>
          </a:bodyPr>
          <a:lstStyle/>
          <a:p>
            <a:r>
              <a:rPr lang="en-GB" sz="1800" u="none">
                <a:latin typeface="Times New Roman" pitchFamily="18" charset="0"/>
              </a:rPr>
              <a:t>T. Otsuka </a:t>
            </a:r>
            <a:r>
              <a:rPr lang="en-GB" sz="1800" i="1" u="none">
                <a:latin typeface="Times New Roman" pitchFamily="18" charset="0"/>
              </a:rPr>
              <a:t>et al</a:t>
            </a:r>
            <a:r>
              <a:rPr lang="en-GB" sz="1800" u="none">
                <a:latin typeface="Times New Roman" pitchFamily="18" charset="0"/>
              </a:rPr>
              <a:t>., Phys. Rev. Lett. 87 (2001) 082502.; 95 (2005) 232502.</a:t>
            </a:r>
          </a:p>
        </p:txBody>
      </p:sp>
      <p:pic>
        <p:nvPicPr>
          <p:cNvPr id="66569" name="Picture 9" descr="2"/>
          <p:cNvPicPr>
            <a:picLocks noChangeAspect="1" noChangeArrowheads="1"/>
          </p:cNvPicPr>
          <p:nvPr/>
        </p:nvPicPr>
        <p:blipFill>
          <a:blip r:embed="rId3" cstate="print"/>
          <a:srcRect l="52458" t="70200" r="10085" b="15813"/>
          <a:stretch>
            <a:fillRect/>
          </a:stretch>
        </p:blipFill>
        <p:spPr bwMode="auto">
          <a:xfrm>
            <a:off x="0" y="4841875"/>
            <a:ext cx="3814763" cy="2016125"/>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42988" y="1484313"/>
            <a:ext cx="6624637" cy="5561012"/>
            <a:chOff x="2397" y="171"/>
            <a:chExt cx="3097" cy="3032"/>
          </a:xfrm>
        </p:grpSpPr>
        <p:grpSp>
          <p:nvGrpSpPr>
            <p:cNvPr id="3" name="Group 3"/>
            <p:cNvGrpSpPr>
              <a:grpSpLocks/>
            </p:cNvGrpSpPr>
            <p:nvPr/>
          </p:nvGrpSpPr>
          <p:grpSpPr bwMode="auto">
            <a:xfrm>
              <a:off x="2586" y="171"/>
              <a:ext cx="2731" cy="2498"/>
              <a:chOff x="2491" y="1706"/>
              <a:chExt cx="3032" cy="2454"/>
            </a:xfrm>
          </p:grpSpPr>
          <p:pic>
            <p:nvPicPr>
              <p:cNvPr id="65540" name="Picture 4"/>
              <p:cNvPicPr>
                <a:picLocks noChangeAspect="1" noChangeArrowheads="1"/>
              </p:cNvPicPr>
              <p:nvPr/>
            </p:nvPicPr>
            <p:blipFill>
              <a:blip r:embed="rId2" cstate="print"/>
              <a:srcRect/>
              <a:stretch>
                <a:fillRect/>
              </a:stretch>
            </p:blipFill>
            <p:spPr bwMode="auto">
              <a:xfrm>
                <a:off x="2491" y="1706"/>
                <a:ext cx="3032" cy="2454"/>
              </a:xfrm>
              <a:prstGeom prst="rect">
                <a:avLst/>
              </a:prstGeom>
              <a:noFill/>
              <a:ln w="9525">
                <a:noFill/>
                <a:miter lim="800000"/>
                <a:headEnd/>
                <a:tailEnd/>
              </a:ln>
              <a:effectLst>
                <a:outerShdw dist="107763" dir="18900000" algn="ctr" rotWithShape="0">
                  <a:schemeClr val="bg2"/>
                </a:outerShdw>
              </a:effectLst>
            </p:spPr>
          </p:pic>
          <p:sp>
            <p:nvSpPr>
              <p:cNvPr id="65541" name="Line 5"/>
              <p:cNvSpPr>
                <a:spLocks noChangeShapeType="1"/>
              </p:cNvSpPr>
              <p:nvPr/>
            </p:nvSpPr>
            <p:spPr bwMode="auto">
              <a:xfrm flipV="1">
                <a:off x="3450" y="2698"/>
                <a:ext cx="1014" cy="420"/>
              </a:xfrm>
              <a:prstGeom prst="line">
                <a:avLst/>
              </a:prstGeom>
              <a:noFill/>
              <a:ln w="19050">
                <a:noFill/>
                <a:round/>
                <a:headEnd/>
                <a:tailEnd type="triangle" w="med" len="med"/>
              </a:ln>
              <a:effectLst/>
            </p:spPr>
            <p:txBody>
              <a:bodyPr/>
              <a:lstStyle/>
              <a:p>
                <a:endParaRPr lang="en-GB"/>
              </a:p>
            </p:txBody>
          </p:sp>
          <p:sp>
            <p:nvSpPr>
              <p:cNvPr id="65542" name="Line 6"/>
              <p:cNvSpPr>
                <a:spLocks noChangeShapeType="1"/>
              </p:cNvSpPr>
              <p:nvPr/>
            </p:nvSpPr>
            <p:spPr bwMode="auto">
              <a:xfrm flipV="1">
                <a:off x="3477" y="1855"/>
                <a:ext cx="1014" cy="420"/>
              </a:xfrm>
              <a:prstGeom prst="line">
                <a:avLst/>
              </a:prstGeom>
              <a:noFill/>
              <a:ln w="19050">
                <a:noFill/>
                <a:round/>
                <a:headEnd/>
                <a:tailEnd type="triangle" w="med" len="med"/>
              </a:ln>
              <a:effectLst/>
            </p:spPr>
            <p:txBody>
              <a:bodyPr/>
              <a:lstStyle/>
              <a:p>
                <a:endParaRPr lang="en-GB"/>
              </a:p>
            </p:txBody>
          </p:sp>
          <p:sp>
            <p:nvSpPr>
              <p:cNvPr id="65543" name="Line 7"/>
              <p:cNvSpPr>
                <a:spLocks noChangeShapeType="1"/>
              </p:cNvSpPr>
              <p:nvPr/>
            </p:nvSpPr>
            <p:spPr bwMode="auto">
              <a:xfrm flipV="1">
                <a:off x="3471" y="3739"/>
                <a:ext cx="1008" cy="251"/>
              </a:xfrm>
              <a:prstGeom prst="line">
                <a:avLst/>
              </a:prstGeom>
              <a:noFill/>
              <a:ln w="19050">
                <a:noFill/>
                <a:round/>
                <a:headEnd/>
                <a:tailEnd type="triangle" w="med" len="med"/>
              </a:ln>
              <a:effectLst/>
            </p:spPr>
            <p:txBody>
              <a:bodyPr/>
              <a:lstStyle/>
              <a:p>
                <a:endParaRPr lang="en-GB"/>
              </a:p>
            </p:txBody>
          </p:sp>
        </p:grpSp>
        <p:grpSp>
          <p:nvGrpSpPr>
            <p:cNvPr id="4" name="Group 8"/>
            <p:cNvGrpSpPr>
              <a:grpSpLocks/>
            </p:cNvGrpSpPr>
            <p:nvPr/>
          </p:nvGrpSpPr>
          <p:grpSpPr bwMode="auto">
            <a:xfrm>
              <a:off x="2397" y="2588"/>
              <a:ext cx="1546" cy="615"/>
              <a:chOff x="2354" y="2579"/>
              <a:chExt cx="1546" cy="615"/>
            </a:xfrm>
          </p:grpSpPr>
          <p:sp>
            <p:nvSpPr>
              <p:cNvPr id="65545" name="AutoShape 9"/>
              <p:cNvSpPr>
                <a:spLocks noChangeArrowheads="1"/>
              </p:cNvSpPr>
              <p:nvPr/>
            </p:nvSpPr>
            <p:spPr bwMode="auto">
              <a:xfrm>
                <a:off x="2354" y="2579"/>
                <a:ext cx="1546" cy="615"/>
              </a:xfrm>
              <a:prstGeom prst="upArrow">
                <a:avLst>
                  <a:gd name="adj1" fmla="val 74370"/>
                  <a:gd name="adj2" fmla="val 30731"/>
                </a:avLst>
              </a:prstGeom>
              <a:solidFill>
                <a:schemeClr val="bg1"/>
              </a:solidFill>
              <a:ln w="9525">
                <a:solidFill>
                  <a:schemeClr val="tx1"/>
                </a:solidFill>
                <a:miter lim="800000"/>
                <a:headEnd/>
                <a:tailEnd/>
              </a:ln>
              <a:effectLst/>
            </p:spPr>
            <p:txBody>
              <a:bodyPr vert="eaVert" wrap="none" anchor="ctr"/>
              <a:lstStyle/>
              <a:p>
                <a:pPr algn="ctr" eaLnBrk="1" hangingPunct="1"/>
                <a:endParaRPr lang="en-GB" sz="1400" u="none">
                  <a:solidFill>
                    <a:schemeClr val="tx1"/>
                  </a:solidFill>
                </a:endParaRPr>
              </a:p>
            </p:txBody>
          </p:sp>
          <p:sp>
            <p:nvSpPr>
              <p:cNvPr id="65546" name="Text Box 10"/>
              <p:cNvSpPr txBox="1">
                <a:spLocks noChangeArrowheads="1"/>
              </p:cNvSpPr>
              <p:nvPr/>
            </p:nvSpPr>
            <p:spPr bwMode="auto">
              <a:xfrm>
                <a:off x="2851" y="2701"/>
                <a:ext cx="581" cy="282"/>
              </a:xfrm>
              <a:prstGeom prst="rect">
                <a:avLst/>
              </a:prstGeom>
              <a:noFill/>
              <a:ln w="9525">
                <a:noFill/>
                <a:miter lim="800000"/>
                <a:headEnd/>
                <a:tailEnd/>
              </a:ln>
              <a:effectLst/>
            </p:spPr>
            <p:txBody>
              <a:bodyPr wrap="none">
                <a:spAutoFit/>
              </a:bodyPr>
              <a:lstStyle/>
              <a:p>
                <a:pPr algn="ctr" eaLnBrk="1" hangingPunct="1"/>
                <a:r>
                  <a:rPr lang="en-US" sz="1400" u="none">
                    <a:solidFill>
                      <a:schemeClr val="tx1"/>
                    </a:solidFill>
                  </a:rPr>
                  <a:t>Wood-Saxon</a:t>
                </a:r>
              </a:p>
              <a:p>
                <a:pPr algn="ctr" eaLnBrk="1" hangingPunct="1"/>
                <a:r>
                  <a:rPr lang="en-US" sz="1400" u="none">
                    <a:solidFill>
                      <a:schemeClr val="tx1"/>
                    </a:solidFill>
                  </a:rPr>
                  <a:t>+ spin-orbit</a:t>
                </a:r>
              </a:p>
            </p:txBody>
          </p:sp>
        </p:grpSp>
        <p:grpSp>
          <p:nvGrpSpPr>
            <p:cNvPr id="5" name="Group 11"/>
            <p:cNvGrpSpPr>
              <a:grpSpLocks/>
            </p:cNvGrpSpPr>
            <p:nvPr/>
          </p:nvGrpSpPr>
          <p:grpSpPr bwMode="auto">
            <a:xfrm>
              <a:off x="3939" y="2585"/>
              <a:ext cx="1555" cy="615"/>
              <a:chOff x="4205" y="2638"/>
              <a:chExt cx="1555" cy="615"/>
            </a:xfrm>
          </p:grpSpPr>
          <p:sp>
            <p:nvSpPr>
              <p:cNvPr id="65548" name="AutoShape 12"/>
              <p:cNvSpPr>
                <a:spLocks noChangeArrowheads="1"/>
              </p:cNvSpPr>
              <p:nvPr/>
            </p:nvSpPr>
            <p:spPr bwMode="auto">
              <a:xfrm>
                <a:off x="4205" y="2638"/>
                <a:ext cx="1555" cy="615"/>
              </a:xfrm>
              <a:prstGeom prst="upArrow">
                <a:avLst>
                  <a:gd name="adj1" fmla="val 74370"/>
                  <a:gd name="adj2" fmla="val 30731"/>
                </a:avLst>
              </a:prstGeom>
              <a:solidFill>
                <a:schemeClr val="bg1"/>
              </a:solidFill>
              <a:ln w="9525">
                <a:solidFill>
                  <a:schemeClr val="tx1"/>
                </a:solidFill>
                <a:miter lim="800000"/>
                <a:headEnd/>
                <a:tailEnd/>
              </a:ln>
              <a:effectLst/>
            </p:spPr>
            <p:txBody>
              <a:bodyPr vert="eaVert" wrap="none" anchor="ctr"/>
              <a:lstStyle/>
              <a:p>
                <a:pPr algn="ctr" eaLnBrk="1" hangingPunct="1"/>
                <a:endParaRPr lang="en-GB" sz="1400" u="none">
                  <a:solidFill>
                    <a:schemeClr val="tx1"/>
                  </a:solidFill>
                </a:endParaRPr>
              </a:p>
            </p:txBody>
          </p:sp>
          <p:sp>
            <p:nvSpPr>
              <p:cNvPr id="65549" name="Text Box 13"/>
              <p:cNvSpPr txBox="1">
                <a:spLocks noChangeArrowheads="1"/>
              </p:cNvSpPr>
              <p:nvPr/>
            </p:nvSpPr>
            <p:spPr bwMode="auto">
              <a:xfrm>
                <a:off x="4524" y="2747"/>
                <a:ext cx="867" cy="316"/>
              </a:xfrm>
              <a:prstGeom prst="rect">
                <a:avLst/>
              </a:prstGeom>
              <a:noFill/>
              <a:ln w="9525">
                <a:noFill/>
                <a:miter lim="800000"/>
                <a:headEnd/>
                <a:tailEnd/>
              </a:ln>
              <a:effectLst/>
            </p:spPr>
            <p:txBody>
              <a:bodyPr wrap="none">
                <a:spAutoFit/>
              </a:bodyPr>
              <a:lstStyle/>
              <a:p>
                <a:pPr algn="ctr" eaLnBrk="1" hangingPunct="1"/>
                <a:r>
                  <a:rPr lang="en-US" sz="1800" u="none">
                    <a:solidFill>
                      <a:schemeClr val="tx1"/>
                    </a:solidFill>
                  </a:rPr>
                  <a:t>diffuse surface</a:t>
                </a:r>
              </a:p>
              <a:p>
                <a:pPr algn="ctr" eaLnBrk="1" hangingPunct="1"/>
                <a:r>
                  <a:rPr lang="en-US" sz="1400" u="none">
                    <a:solidFill>
                      <a:schemeClr val="tx1"/>
                    </a:solidFill>
                  </a:rPr>
                  <a:t>+ spin-orbit</a:t>
                </a:r>
              </a:p>
            </p:txBody>
          </p:sp>
        </p:grpSp>
      </p:grpSp>
      <p:sp>
        <p:nvSpPr>
          <p:cNvPr id="65551" name="Text Box 15"/>
          <p:cNvSpPr txBox="1">
            <a:spLocks noChangeArrowheads="1"/>
          </p:cNvSpPr>
          <p:nvPr/>
        </p:nvSpPr>
        <p:spPr bwMode="auto">
          <a:xfrm rot="16200000">
            <a:off x="-3240881" y="3147218"/>
            <a:ext cx="6902450" cy="519113"/>
          </a:xfrm>
          <a:prstGeom prst="rect">
            <a:avLst/>
          </a:prstGeom>
          <a:solidFill>
            <a:schemeClr val="bg1"/>
          </a:solidFill>
          <a:ln w="9525">
            <a:noFill/>
            <a:miter lim="800000"/>
            <a:headEnd/>
            <a:tailEnd/>
          </a:ln>
          <a:effectLst/>
        </p:spPr>
        <p:txBody>
          <a:bodyPr wrap="none">
            <a:spAutoFit/>
          </a:bodyPr>
          <a:lstStyle/>
          <a:p>
            <a:pPr eaLnBrk="1" hangingPunct="1"/>
            <a:r>
              <a:rPr lang="en-GB" sz="2800" u="none" dirty="0">
                <a:solidFill>
                  <a:srgbClr val="FF0000"/>
                </a:solidFill>
                <a:latin typeface="Times New Roman" pitchFamily="18" charset="0"/>
              </a:rPr>
              <a:t>How does the ordering of quantum states alter?</a:t>
            </a:r>
          </a:p>
        </p:txBody>
      </p:sp>
      <p:grpSp>
        <p:nvGrpSpPr>
          <p:cNvPr id="6" name="Group 16"/>
          <p:cNvGrpSpPr>
            <a:grpSpLocks/>
          </p:cNvGrpSpPr>
          <p:nvPr/>
        </p:nvGrpSpPr>
        <p:grpSpPr bwMode="auto">
          <a:xfrm>
            <a:off x="755650" y="317500"/>
            <a:ext cx="7346950" cy="6121400"/>
            <a:chOff x="521" y="164"/>
            <a:chExt cx="4628" cy="3856"/>
          </a:xfrm>
        </p:grpSpPr>
        <p:grpSp>
          <p:nvGrpSpPr>
            <p:cNvPr id="7" name="Group 17"/>
            <p:cNvGrpSpPr>
              <a:grpSpLocks/>
            </p:cNvGrpSpPr>
            <p:nvPr/>
          </p:nvGrpSpPr>
          <p:grpSpPr bwMode="auto">
            <a:xfrm>
              <a:off x="521" y="164"/>
              <a:ext cx="4628" cy="3856"/>
              <a:chOff x="476" y="281"/>
              <a:chExt cx="4718" cy="4039"/>
            </a:xfrm>
          </p:grpSpPr>
          <p:pic>
            <p:nvPicPr>
              <p:cNvPr id="65554" name="Picture 18" descr="Graphic1"/>
              <p:cNvPicPr>
                <a:picLocks noChangeAspect="1" noChangeArrowheads="1"/>
              </p:cNvPicPr>
              <p:nvPr/>
            </p:nvPicPr>
            <p:blipFill>
              <a:blip r:embed="rId3" cstate="print"/>
              <a:srcRect l="-987" t="50502" r="54523"/>
              <a:stretch>
                <a:fillRect/>
              </a:stretch>
            </p:blipFill>
            <p:spPr bwMode="auto">
              <a:xfrm>
                <a:off x="476" y="281"/>
                <a:ext cx="4718" cy="4039"/>
              </a:xfrm>
              <a:prstGeom prst="rect">
                <a:avLst/>
              </a:prstGeom>
              <a:solidFill>
                <a:schemeClr val="tx1"/>
              </a:solidFill>
              <a:ln w="9525">
                <a:noFill/>
                <a:miter lim="800000"/>
                <a:headEnd/>
                <a:tailEnd/>
              </a:ln>
            </p:spPr>
          </p:pic>
          <p:sp>
            <p:nvSpPr>
              <p:cNvPr id="65555" name="Text Box 19"/>
              <p:cNvSpPr txBox="1">
                <a:spLocks noChangeArrowheads="1"/>
              </p:cNvSpPr>
              <p:nvPr/>
            </p:nvSpPr>
            <p:spPr bwMode="auto">
              <a:xfrm>
                <a:off x="1371" y="1686"/>
                <a:ext cx="884" cy="342"/>
              </a:xfrm>
              <a:prstGeom prst="rect">
                <a:avLst/>
              </a:prstGeom>
              <a:solidFill>
                <a:schemeClr val="bg1"/>
              </a:solidFill>
              <a:ln w="9525">
                <a:noFill/>
                <a:miter lim="800000"/>
                <a:headEnd/>
                <a:tailEnd/>
              </a:ln>
              <a:effectLst/>
            </p:spPr>
            <p:txBody>
              <a:bodyPr wrap="none">
                <a:spAutoFit/>
              </a:bodyPr>
              <a:lstStyle/>
              <a:p>
                <a:pPr eaLnBrk="1" hangingPunct="1"/>
                <a:r>
                  <a:rPr lang="en-GB" sz="1800" u="none" dirty="0">
                    <a:solidFill>
                      <a:schemeClr val="tx1"/>
                    </a:solidFill>
                    <a:latin typeface="Arial" charset="0"/>
                  </a:rPr>
                  <a:t>‘</a:t>
                </a:r>
                <a:r>
                  <a:rPr lang="en-GB" sz="2800" u="none" dirty="0">
                    <a:solidFill>
                      <a:schemeClr val="tx1"/>
                    </a:solidFill>
                    <a:latin typeface="Arial" charset="0"/>
                  </a:rPr>
                  <a:t>normal</a:t>
                </a:r>
                <a:r>
                  <a:rPr lang="en-GB" sz="1800" u="none" dirty="0">
                    <a:solidFill>
                      <a:schemeClr val="tx1"/>
                    </a:solidFill>
                    <a:latin typeface="Arial" charset="0"/>
                  </a:rPr>
                  <a:t>’</a:t>
                </a:r>
              </a:p>
            </p:txBody>
          </p:sp>
          <p:sp>
            <p:nvSpPr>
              <p:cNvPr id="65556" name="Text Box 20"/>
              <p:cNvSpPr txBox="1">
                <a:spLocks noChangeArrowheads="1"/>
              </p:cNvSpPr>
              <p:nvPr/>
            </p:nvSpPr>
            <p:spPr bwMode="auto">
              <a:xfrm>
                <a:off x="3560" y="1661"/>
                <a:ext cx="1429" cy="342"/>
              </a:xfrm>
              <a:prstGeom prst="rect">
                <a:avLst/>
              </a:prstGeom>
              <a:solidFill>
                <a:schemeClr val="bg1"/>
              </a:solidFill>
              <a:ln w="9525">
                <a:noFill/>
                <a:miter lim="800000"/>
                <a:headEnd/>
                <a:tailEnd/>
              </a:ln>
              <a:effectLst/>
            </p:spPr>
            <p:txBody>
              <a:bodyPr wrap="none">
                <a:spAutoFit/>
              </a:bodyPr>
              <a:lstStyle/>
              <a:p>
                <a:pPr eaLnBrk="1" hangingPunct="1"/>
                <a:r>
                  <a:rPr lang="en-GB" sz="2800" u="none" dirty="0">
                    <a:solidFill>
                      <a:srgbClr val="FF0000"/>
                    </a:solidFill>
                    <a:latin typeface="Arial" charset="0"/>
                  </a:rPr>
                  <a:t>‘neutron rich’</a:t>
                </a:r>
              </a:p>
            </p:txBody>
          </p:sp>
          <p:sp>
            <p:nvSpPr>
              <p:cNvPr id="65557" name="Rectangle 21"/>
              <p:cNvSpPr>
                <a:spLocks noChangeArrowheads="1"/>
              </p:cNvSpPr>
              <p:nvPr/>
            </p:nvSpPr>
            <p:spPr bwMode="auto">
              <a:xfrm>
                <a:off x="3515" y="2387"/>
                <a:ext cx="590" cy="544"/>
              </a:xfrm>
              <a:prstGeom prst="rect">
                <a:avLst/>
              </a:prstGeom>
              <a:solidFill>
                <a:schemeClr val="bg1"/>
              </a:solidFill>
              <a:ln w="9525">
                <a:noFill/>
                <a:miter lim="800000"/>
                <a:headEnd/>
                <a:tailEnd/>
              </a:ln>
              <a:effectLst/>
            </p:spPr>
            <p:txBody>
              <a:bodyPr wrap="none" anchor="ctr"/>
              <a:lstStyle/>
              <a:p>
                <a:endParaRPr lang="en-GB"/>
              </a:p>
            </p:txBody>
          </p:sp>
        </p:grpSp>
        <p:sp>
          <p:nvSpPr>
            <p:cNvPr id="65558" name="Rectangle 22"/>
            <p:cNvSpPr>
              <a:spLocks noChangeArrowheads="1"/>
            </p:cNvSpPr>
            <p:nvPr/>
          </p:nvSpPr>
          <p:spPr bwMode="auto">
            <a:xfrm>
              <a:off x="2835" y="1253"/>
              <a:ext cx="317" cy="272"/>
            </a:xfrm>
            <a:prstGeom prst="rect">
              <a:avLst/>
            </a:prstGeom>
            <a:solidFill>
              <a:schemeClr val="bg1"/>
            </a:solidFill>
            <a:ln w="9525">
              <a:noFill/>
              <a:miter lim="800000"/>
              <a:headEnd/>
              <a:tailEnd/>
            </a:ln>
            <a:effectLst/>
          </p:spPr>
          <p:txBody>
            <a:bodyPr wrap="none" anchor="ctr"/>
            <a:lstStyle/>
            <a:p>
              <a:endParaRPr lang="en-GB"/>
            </a:p>
          </p:txBody>
        </p:sp>
        <p:sp>
          <p:nvSpPr>
            <p:cNvPr id="65559" name="Line 23"/>
            <p:cNvSpPr>
              <a:spLocks noChangeShapeType="1"/>
            </p:cNvSpPr>
            <p:nvPr/>
          </p:nvSpPr>
          <p:spPr bwMode="auto">
            <a:xfrm>
              <a:off x="2835" y="1389"/>
              <a:ext cx="363" cy="0"/>
            </a:xfrm>
            <a:prstGeom prst="line">
              <a:avLst/>
            </a:prstGeom>
            <a:noFill/>
            <a:ln w="63500">
              <a:solidFill>
                <a:srgbClr val="FF0000"/>
              </a:solidFill>
              <a:round/>
              <a:headEnd/>
              <a:tailEnd type="triangle" w="lg" len="med"/>
            </a:ln>
            <a:effectLst/>
          </p:spPr>
          <p:txBody>
            <a:bodyPr/>
            <a:lstStyle/>
            <a:p>
              <a:endParaRPr lang="en-GB"/>
            </a:p>
          </p:txBody>
        </p:sp>
      </p:grpSp>
      <p:sp>
        <p:nvSpPr>
          <p:cNvPr id="65560" name="Text Box 24"/>
          <p:cNvSpPr txBox="1">
            <a:spLocks noChangeArrowheads="1"/>
          </p:cNvSpPr>
          <p:nvPr/>
        </p:nvSpPr>
        <p:spPr bwMode="auto">
          <a:xfrm>
            <a:off x="1381125" y="6338888"/>
            <a:ext cx="6599238" cy="519112"/>
          </a:xfrm>
          <a:prstGeom prst="rect">
            <a:avLst/>
          </a:prstGeom>
          <a:solidFill>
            <a:schemeClr val="bg1"/>
          </a:solidFill>
          <a:ln w="9525">
            <a:noFill/>
            <a:miter lim="800000"/>
            <a:headEnd/>
            <a:tailEnd/>
          </a:ln>
          <a:effectLst/>
        </p:spPr>
        <p:txBody>
          <a:bodyPr wrap="none">
            <a:spAutoFit/>
          </a:bodyPr>
          <a:lstStyle/>
          <a:p>
            <a:pPr eaLnBrk="1" hangingPunct="1"/>
            <a:r>
              <a:rPr lang="en-GB" sz="2800" u="none" dirty="0">
                <a:solidFill>
                  <a:srgbClr val="FF0000"/>
                </a:solidFill>
                <a:latin typeface="Arial" charset="0"/>
              </a:rPr>
              <a:t>               Nuclear potential                       </a:t>
            </a:r>
          </a:p>
        </p:txBody>
      </p:sp>
      <p:sp>
        <p:nvSpPr>
          <p:cNvPr id="65550" name="Text Box 14"/>
          <p:cNvSpPr txBox="1">
            <a:spLocks noChangeArrowheads="1"/>
          </p:cNvSpPr>
          <p:nvPr/>
        </p:nvSpPr>
        <p:spPr bwMode="auto">
          <a:xfrm>
            <a:off x="584200" y="-46038"/>
            <a:ext cx="7874000" cy="579438"/>
          </a:xfrm>
          <a:prstGeom prst="rect">
            <a:avLst/>
          </a:prstGeom>
          <a:solidFill>
            <a:schemeClr val="bg1"/>
          </a:solidFill>
          <a:ln w="9525">
            <a:noFill/>
            <a:miter lim="800000"/>
            <a:headEnd/>
            <a:tailEnd/>
          </a:ln>
          <a:effectLst/>
        </p:spPr>
        <p:txBody>
          <a:bodyPr wrap="none">
            <a:spAutoFit/>
          </a:bodyPr>
          <a:lstStyle/>
          <a:p>
            <a:pPr eaLnBrk="1" hangingPunct="1"/>
            <a:r>
              <a:rPr lang="en-GB" sz="3200" u="none" dirty="0">
                <a:solidFill>
                  <a:srgbClr val="FF0000"/>
                </a:solidFill>
                <a:latin typeface="Times New Roman" pitchFamily="18" charset="0"/>
              </a:rPr>
              <a:t>How does the ordering of quantum states alter?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35000" y="35000"/>
                                    </p:animScale>
                                  </p:childTnLst>
                                </p:cTn>
                              </p:par>
                              <p:par>
                                <p:cTn id="7" presetID="64" presetClass="path" presetSubtype="0" accel="50000" decel="50000" fill="hold" nodeType="withEffect">
                                  <p:stCondLst>
                                    <p:cond delay="0"/>
                                  </p:stCondLst>
                                  <p:childTnLst>
                                    <p:animMotion origin="layout" path="M 0 0  L 0 -0.33333  E" pathEditMode="relative" ptsTypes="">
                                      <p:cBhvr>
                                        <p:cTn id="8" dur="2000" fill="hold"/>
                                        <p:tgtEl>
                                          <p:spTgt spid="6"/>
                                        </p:tgtEl>
                                        <p:attrNameLst>
                                          <p:attrName>ppt_x</p:attrName>
                                          <p:attrName>ppt_y</p:attrName>
                                        </p:attrNameLst>
                                      </p:cBhvr>
                                    </p:animMotion>
                                  </p:childTnLst>
                                </p:cTn>
                              </p:par>
                              <p:par>
                                <p:cTn id="9" presetID="2" presetClass="exit" presetSubtype="1" fill="hold" grpId="0" nodeType="withEffect">
                                  <p:stCondLst>
                                    <p:cond delay="0"/>
                                  </p:stCondLst>
                                  <p:childTnLst>
                                    <p:anim calcmode="lin" valueType="num">
                                      <p:cBhvr additive="base">
                                        <p:cTn id="10" dur="500"/>
                                        <p:tgtEl>
                                          <p:spTgt spid="65550"/>
                                        </p:tgtEl>
                                        <p:attrNameLst>
                                          <p:attrName>ppt_x</p:attrName>
                                        </p:attrNameLst>
                                      </p:cBhvr>
                                      <p:tavLst>
                                        <p:tav tm="0">
                                          <p:val>
                                            <p:strVal val="ppt_x"/>
                                          </p:val>
                                        </p:tav>
                                        <p:tav tm="100000">
                                          <p:val>
                                            <p:strVal val="ppt_x"/>
                                          </p:val>
                                        </p:tav>
                                      </p:tavLst>
                                    </p:anim>
                                    <p:anim calcmode="lin" valueType="num">
                                      <p:cBhvr additive="base">
                                        <p:cTn id="11" dur="500"/>
                                        <p:tgtEl>
                                          <p:spTgt spid="65550"/>
                                        </p:tgtEl>
                                        <p:attrNameLst>
                                          <p:attrName>ppt_y</p:attrName>
                                        </p:attrNameLst>
                                      </p:cBhvr>
                                      <p:tavLst>
                                        <p:tav tm="0">
                                          <p:val>
                                            <p:strVal val="ppt_y"/>
                                          </p:val>
                                        </p:tav>
                                        <p:tav tm="100000">
                                          <p:val>
                                            <p:strVal val="0-ppt_h/2"/>
                                          </p:val>
                                        </p:tav>
                                      </p:tavLst>
                                    </p:anim>
                                    <p:set>
                                      <p:cBhvr>
                                        <p:cTn id="12" dur="1" fill="hold">
                                          <p:stCondLst>
                                            <p:cond delay="499"/>
                                          </p:stCondLst>
                                        </p:cTn>
                                        <p:tgtEl>
                                          <p:spTgt spid="65550"/>
                                        </p:tgtEl>
                                        <p:attrNameLst>
                                          <p:attrName>style.visibility</p:attrName>
                                        </p:attrNameLst>
                                      </p:cBhvr>
                                      <p:to>
                                        <p:strVal val="hidden"/>
                                      </p:to>
                                    </p:set>
                                  </p:childTnLst>
                                </p:cTn>
                              </p:par>
                              <p:par>
                                <p:cTn id="13" presetID="2" presetClass="entr" presetSubtype="8" fill="hold" grpId="0" nodeType="withEffect">
                                  <p:stCondLst>
                                    <p:cond delay="0"/>
                                  </p:stCondLst>
                                  <p:childTnLst>
                                    <p:set>
                                      <p:cBhvr>
                                        <p:cTn id="14" dur="1" fill="hold">
                                          <p:stCondLst>
                                            <p:cond delay="0"/>
                                          </p:stCondLst>
                                        </p:cTn>
                                        <p:tgtEl>
                                          <p:spTgt spid="65551"/>
                                        </p:tgtEl>
                                        <p:attrNameLst>
                                          <p:attrName>style.visibility</p:attrName>
                                        </p:attrNameLst>
                                      </p:cBhvr>
                                      <p:to>
                                        <p:strVal val="visible"/>
                                      </p:to>
                                    </p:set>
                                    <p:anim calcmode="lin" valueType="num">
                                      <p:cBhvr additive="base">
                                        <p:cTn id="15" dur="500" fill="hold"/>
                                        <p:tgtEl>
                                          <p:spTgt spid="65551"/>
                                        </p:tgtEl>
                                        <p:attrNameLst>
                                          <p:attrName>ppt_x</p:attrName>
                                        </p:attrNameLst>
                                      </p:cBhvr>
                                      <p:tavLst>
                                        <p:tav tm="0">
                                          <p:val>
                                            <p:strVal val="0-#ppt_w/2"/>
                                          </p:val>
                                        </p:tav>
                                        <p:tav tm="100000">
                                          <p:val>
                                            <p:strVal val="#ppt_x"/>
                                          </p:val>
                                        </p:tav>
                                      </p:tavLst>
                                    </p:anim>
                                    <p:anim calcmode="lin" valueType="num">
                                      <p:cBhvr additive="base">
                                        <p:cTn id="16" dur="500" fill="hold"/>
                                        <p:tgtEl>
                                          <p:spTgt spid="65551"/>
                                        </p:tgtEl>
                                        <p:attrNameLst>
                                          <p:attrName>ppt_y</p:attrName>
                                        </p:attrNameLst>
                                      </p:cBhvr>
                                      <p:tavLst>
                                        <p:tav tm="0">
                                          <p:val>
                                            <p:strVal val="#ppt_y"/>
                                          </p:val>
                                        </p:tav>
                                        <p:tav tm="100000">
                                          <p:val>
                                            <p:strVal val="#ppt_y"/>
                                          </p:val>
                                        </p:tav>
                                      </p:tavLst>
                                    </p:anim>
                                  </p:childTnLst>
                                </p:cTn>
                              </p:par>
                              <p:par>
                                <p:cTn id="17" presetID="2" presetClass="exit" presetSubtype="4" fill="hold" grpId="0" nodeType="withEffect">
                                  <p:stCondLst>
                                    <p:cond delay="0"/>
                                  </p:stCondLst>
                                  <p:childTnLst>
                                    <p:anim calcmode="lin" valueType="num">
                                      <p:cBhvr additive="base">
                                        <p:cTn id="18" dur="500"/>
                                        <p:tgtEl>
                                          <p:spTgt spid="65560"/>
                                        </p:tgtEl>
                                        <p:attrNameLst>
                                          <p:attrName>ppt_x</p:attrName>
                                        </p:attrNameLst>
                                      </p:cBhvr>
                                      <p:tavLst>
                                        <p:tav tm="0">
                                          <p:val>
                                            <p:strVal val="ppt_x"/>
                                          </p:val>
                                        </p:tav>
                                        <p:tav tm="100000">
                                          <p:val>
                                            <p:strVal val="ppt_x"/>
                                          </p:val>
                                        </p:tav>
                                      </p:tavLst>
                                    </p:anim>
                                    <p:anim calcmode="lin" valueType="num">
                                      <p:cBhvr additive="base">
                                        <p:cTn id="19" dur="500"/>
                                        <p:tgtEl>
                                          <p:spTgt spid="65560"/>
                                        </p:tgtEl>
                                        <p:attrNameLst>
                                          <p:attrName>ppt_y</p:attrName>
                                        </p:attrNameLst>
                                      </p:cBhvr>
                                      <p:tavLst>
                                        <p:tav tm="0">
                                          <p:val>
                                            <p:strVal val="ppt_y"/>
                                          </p:val>
                                        </p:tav>
                                        <p:tav tm="100000">
                                          <p:val>
                                            <p:strVal val="1+ppt_h/2"/>
                                          </p:val>
                                        </p:tav>
                                      </p:tavLst>
                                    </p:anim>
                                    <p:set>
                                      <p:cBhvr>
                                        <p:cTn id="20" dur="1" fill="hold">
                                          <p:stCondLst>
                                            <p:cond delay="499"/>
                                          </p:stCondLst>
                                        </p:cTn>
                                        <p:tgtEl>
                                          <p:spTgt spid="65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1" grpId="0" animBg="1"/>
      <p:bldP spid="65560" grpId="0" animBg="1"/>
      <p:bldP spid="65550"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2771800" y="0"/>
            <a:ext cx="4622676" cy="584775"/>
          </a:xfrm>
          <a:prstGeom prst="rect">
            <a:avLst/>
          </a:prstGeom>
          <a:noFill/>
          <a:ln w="9525">
            <a:noFill/>
            <a:miter lim="800000"/>
            <a:headEnd/>
            <a:tailEnd/>
          </a:ln>
          <a:effectLst/>
        </p:spPr>
        <p:txBody>
          <a:bodyPr wrap="none">
            <a:spAutoFit/>
          </a:bodyPr>
          <a:lstStyle/>
          <a:p>
            <a:pPr eaLnBrk="0" hangingPunct="0"/>
            <a:r>
              <a:rPr lang="en-GB" sz="3200" dirty="0">
                <a:solidFill>
                  <a:srgbClr val="FF0000"/>
                </a:solidFill>
              </a:rPr>
              <a:t>Identification </a:t>
            </a:r>
            <a:r>
              <a:rPr lang="en-GB" sz="3200" dirty="0" smtClean="0">
                <a:solidFill>
                  <a:srgbClr val="FF0000"/>
                </a:solidFill>
              </a:rPr>
              <a:t>of fragments</a:t>
            </a:r>
            <a:endParaRPr lang="en-GB" sz="3200" dirty="0">
              <a:solidFill>
                <a:srgbClr val="FF0000"/>
              </a:solidFill>
            </a:endParaRPr>
          </a:p>
        </p:txBody>
      </p:sp>
      <p:pic>
        <p:nvPicPr>
          <p:cNvPr id="351235" name="Picture 3" descr="aa"/>
          <p:cNvPicPr>
            <a:picLocks noChangeAspect="1" noChangeArrowheads="1"/>
          </p:cNvPicPr>
          <p:nvPr/>
        </p:nvPicPr>
        <p:blipFill>
          <a:blip r:embed="rId2" cstate="print"/>
          <a:srcRect/>
          <a:stretch>
            <a:fillRect/>
          </a:stretch>
        </p:blipFill>
        <p:spPr bwMode="auto">
          <a:xfrm>
            <a:off x="899592" y="444400"/>
            <a:ext cx="13626072" cy="6413600"/>
          </a:xfrm>
          <a:prstGeom prst="rect">
            <a:avLst/>
          </a:prstGeom>
          <a:noFill/>
        </p:spPr>
      </p:pic>
      <p:sp>
        <p:nvSpPr>
          <p:cNvPr id="351236" name="Text Box 4"/>
          <p:cNvSpPr txBox="1">
            <a:spLocks noChangeArrowheads="1"/>
          </p:cNvSpPr>
          <p:nvPr/>
        </p:nvSpPr>
        <p:spPr bwMode="auto">
          <a:xfrm rot="-5325493">
            <a:off x="-604837" y="3201988"/>
            <a:ext cx="2578100" cy="457200"/>
          </a:xfrm>
          <a:prstGeom prst="rect">
            <a:avLst/>
          </a:prstGeom>
          <a:solidFill>
            <a:schemeClr val="bg1"/>
          </a:solidFill>
          <a:ln w="9525">
            <a:noFill/>
            <a:miter lim="800000"/>
            <a:headEnd/>
            <a:tailEnd/>
          </a:ln>
          <a:effectLst/>
        </p:spPr>
        <p:txBody>
          <a:bodyPr wrap="none">
            <a:spAutoFit/>
          </a:bodyPr>
          <a:lstStyle/>
          <a:p>
            <a:pPr eaLnBrk="0" hangingPunct="0"/>
            <a:r>
              <a:rPr lang="en-GB"/>
              <a:t>position (arb. units)</a:t>
            </a:r>
          </a:p>
        </p:txBody>
      </p:sp>
      <p:sp>
        <p:nvSpPr>
          <p:cNvPr id="351237" name="Text Box 5"/>
          <p:cNvSpPr txBox="1">
            <a:spLocks noChangeArrowheads="1"/>
          </p:cNvSpPr>
          <p:nvPr/>
        </p:nvSpPr>
        <p:spPr bwMode="auto">
          <a:xfrm>
            <a:off x="2590800" y="1219200"/>
            <a:ext cx="184731" cy="369332"/>
          </a:xfrm>
          <a:prstGeom prst="rect">
            <a:avLst/>
          </a:prstGeom>
          <a:noFill/>
          <a:ln w="9525">
            <a:noFill/>
            <a:miter lim="800000"/>
            <a:headEnd/>
            <a:tailEnd/>
          </a:ln>
          <a:effectLst/>
        </p:spPr>
        <p:txBody>
          <a:bodyPr wrap="none">
            <a:spAutoFit/>
          </a:bodyPr>
          <a:lstStyle/>
          <a:p>
            <a:pPr eaLnBrk="0" hangingPunct="0"/>
            <a:endParaRPr lang="en-GB" dirty="0"/>
          </a:p>
        </p:txBody>
      </p:sp>
      <p:sp>
        <p:nvSpPr>
          <p:cNvPr id="351238" name="Text Box 6"/>
          <p:cNvSpPr txBox="1">
            <a:spLocks noChangeArrowheads="1"/>
          </p:cNvSpPr>
          <p:nvPr/>
        </p:nvSpPr>
        <p:spPr bwMode="auto">
          <a:xfrm>
            <a:off x="6553200" y="1219200"/>
            <a:ext cx="184731" cy="369332"/>
          </a:xfrm>
          <a:prstGeom prst="rect">
            <a:avLst/>
          </a:prstGeom>
          <a:noFill/>
          <a:ln w="9525">
            <a:noFill/>
            <a:miter lim="800000"/>
            <a:headEnd/>
            <a:tailEnd/>
          </a:ln>
          <a:effectLst/>
        </p:spPr>
        <p:txBody>
          <a:bodyPr wrap="none">
            <a:spAutoFit/>
          </a:bodyPr>
          <a:lstStyle/>
          <a:p>
            <a:pPr eaLnBrk="0" hangingPunct="0"/>
            <a:endParaRPr lang="en-GB" dirty="0"/>
          </a:p>
        </p:txBody>
      </p:sp>
      <p:sp>
        <p:nvSpPr>
          <p:cNvPr id="351239" name="Line 7"/>
          <p:cNvSpPr>
            <a:spLocks noChangeShapeType="1"/>
          </p:cNvSpPr>
          <p:nvPr/>
        </p:nvSpPr>
        <p:spPr bwMode="auto">
          <a:xfrm flipH="1">
            <a:off x="395536" y="692696"/>
            <a:ext cx="0" cy="5184576"/>
          </a:xfrm>
          <a:prstGeom prst="line">
            <a:avLst/>
          </a:prstGeom>
          <a:noFill/>
          <a:ln w="19050">
            <a:solidFill>
              <a:schemeClr val="tx1"/>
            </a:solidFill>
            <a:round/>
            <a:headEnd type="triangle" w="med" len="med"/>
            <a:tailEnd type="triangle" w="med" len="med"/>
          </a:ln>
          <a:effectLst/>
        </p:spPr>
        <p:txBody>
          <a:bodyPr wrap="none" anchor="ctr"/>
          <a:lstStyle/>
          <a:p>
            <a:endParaRPr lang="en-GB"/>
          </a:p>
        </p:txBody>
      </p:sp>
      <p:sp>
        <p:nvSpPr>
          <p:cNvPr id="351240" name="Text Box 8"/>
          <p:cNvSpPr txBox="1">
            <a:spLocks noChangeArrowheads="1"/>
          </p:cNvSpPr>
          <p:nvPr/>
        </p:nvSpPr>
        <p:spPr bwMode="auto">
          <a:xfrm rot="-5376346">
            <a:off x="-276225" y="3170238"/>
            <a:ext cx="949325" cy="396875"/>
          </a:xfrm>
          <a:prstGeom prst="rect">
            <a:avLst/>
          </a:prstGeom>
          <a:noFill/>
          <a:ln w="9525">
            <a:noFill/>
            <a:miter lim="800000"/>
            <a:headEnd/>
            <a:tailEnd/>
          </a:ln>
          <a:effectLst/>
        </p:spPr>
        <p:txBody>
          <a:bodyPr wrap="none">
            <a:spAutoFit/>
          </a:bodyPr>
          <a:lstStyle/>
          <a:p>
            <a:pPr eaLnBrk="0" hangingPunct="0"/>
            <a:r>
              <a:rPr lang="en-GB" sz="2000"/>
              <a:t>~15 cm</a:t>
            </a:r>
            <a:endParaRPr lang="en-GB"/>
          </a:p>
        </p:txBody>
      </p:sp>
      <p:sp>
        <p:nvSpPr>
          <p:cNvPr id="351243" name="Text Box 11"/>
          <p:cNvSpPr txBox="1">
            <a:spLocks noChangeArrowheads="1"/>
          </p:cNvSpPr>
          <p:nvPr/>
        </p:nvSpPr>
        <p:spPr bwMode="auto">
          <a:xfrm>
            <a:off x="0" y="6400800"/>
            <a:ext cx="4110038" cy="457200"/>
          </a:xfrm>
          <a:prstGeom prst="rect">
            <a:avLst/>
          </a:prstGeom>
          <a:noFill/>
          <a:ln w="9525">
            <a:noFill/>
            <a:miter lim="800000"/>
            <a:headEnd/>
            <a:tailEnd/>
          </a:ln>
          <a:effectLst/>
        </p:spPr>
        <p:txBody>
          <a:bodyPr wrap="none">
            <a:spAutoFit/>
          </a:bodyPr>
          <a:lstStyle/>
          <a:p>
            <a:pPr eaLnBrk="0" hangingPunct="0"/>
            <a:r>
              <a:rPr lang="en-GB" dirty="0">
                <a:solidFill>
                  <a:schemeClr val="accent2"/>
                </a:solidFill>
              </a:rPr>
              <a:t>Fragmentation of 1 </a:t>
            </a:r>
            <a:r>
              <a:rPr lang="en-GB" dirty="0" err="1">
                <a:solidFill>
                  <a:schemeClr val="accent2"/>
                </a:solidFill>
              </a:rPr>
              <a:t>GeV</a:t>
            </a:r>
            <a:r>
              <a:rPr lang="en-GB" dirty="0">
                <a:solidFill>
                  <a:schemeClr val="accent2"/>
                </a:solidFill>
              </a:rPr>
              <a:t>/u </a:t>
            </a:r>
            <a:r>
              <a:rPr lang="en-GB" baseline="30000" dirty="0">
                <a:solidFill>
                  <a:schemeClr val="accent2"/>
                </a:solidFill>
              </a:rPr>
              <a:t>208</a:t>
            </a:r>
            <a:r>
              <a:rPr lang="en-GB" dirty="0">
                <a:solidFill>
                  <a:schemeClr val="accent2"/>
                </a:solidFill>
              </a:rPr>
              <a:t>Pb</a:t>
            </a:r>
          </a:p>
        </p:txBody>
      </p:sp>
      <p:sp>
        <p:nvSpPr>
          <p:cNvPr id="12" name="Rectangle 11"/>
          <p:cNvSpPr/>
          <p:nvPr/>
        </p:nvSpPr>
        <p:spPr>
          <a:xfrm>
            <a:off x="7524328" y="404664"/>
            <a:ext cx="1800200" cy="645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70" name="Picture 6" descr="1"/>
          <p:cNvPicPr>
            <a:picLocks noChangeAspect="1" noChangeArrowheads="1"/>
          </p:cNvPicPr>
          <p:nvPr/>
        </p:nvPicPr>
        <p:blipFill>
          <a:blip r:embed="rId2" cstate="print"/>
          <a:srcRect l="56506" t="56261" r="14865" b="19528"/>
          <a:stretch>
            <a:fillRect/>
          </a:stretch>
        </p:blipFill>
        <p:spPr bwMode="auto">
          <a:xfrm>
            <a:off x="-25400" y="1260475"/>
            <a:ext cx="3894138" cy="4660900"/>
          </a:xfrm>
          <a:prstGeom prst="rect">
            <a:avLst/>
          </a:prstGeom>
          <a:solidFill>
            <a:schemeClr val="tx1"/>
          </a:solidFill>
        </p:spPr>
      </p:pic>
      <p:sp>
        <p:nvSpPr>
          <p:cNvPr id="88068" name="Rectangle 4"/>
          <p:cNvSpPr>
            <a:spLocks noChangeArrowheads="1"/>
          </p:cNvSpPr>
          <p:nvPr/>
        </p:nvSpPr>
        <p:spPr bwMode="auto">
          <a:xfrm>
            <a:off x="14288" y="0"/>
            <a:ext cx="9129712" cy="519113"/>
          </a:xfrm>
          <a:prstGeom prst="rect">
            <a:avLst/>
          </a:prstGeom>
          <a:noFill/>
          <a:ln w="12700" cap="sq">
            <a:noFill/>
            <a:miter lim="800000"/>
            <a:headEnd type="none" w="sm" len="sm"/>
            <a:tailEnd type="none" w="sm" len="sm"/>
          </a:ln>
          <a:effectLst/>
        </p:spPr>
        <p:txBody>
          <a:bodyPr wrap="none">
            <a:spAutoFit/>
          </a:bodyPr>
          <a:lstStyle/>
          <a:p>
            <a:r>
              <a:rPr kumimoji="1" lang="en-US" sz="2800" u="none">
                <a:solidFill>
                  <a:srgbClr val="EA1F0A"/>
                </a:solidFill>
                <a:latin typeface="Times New Roman" pitchFamily="18" charset="0"/>
              </a:rPr>
              <a:t>How to explain collective phenomena from individual motion?</a:t>
            </a:r>
            <a:endParaRPr kumimoji="1" lang="en-GB" sz="2800" u="none">
              <a:solidFill>
                <a:srgbClr val="EA1F0A"/>
              </a:solidFill>
              <a:latin typeface="Times New Roman" pitchFamily="18" charset="0"/>
            </a:endParaRPr>
          </a:p>
        </p:txBody>
      </p:sp>
      <p:sp>
        <p:nvSpPr>
          <p:cNvPr id="88069" name="Text Box 5"/>
          <p:cNvSpPr txBox="1">
            <a:spLocks noChangeArrowheads="1"/>
          </p:cNvSpPr>
          <p:nvPr/>
        </p:nvSpPr>
        <p:spPr bwMode="auto">
          <a:xfrm>
            <a:off x="176213" y="495300"/>
            <a:ext cx="3854450" cy="457200"/>
          </a:xfrm>
          <a:prstGeom prst="rect">
            <a:avLst/>
          </a:prstGeom>
          <a:noFill/>
          <a:ln w="12700" cap="sq">
            <a:noFill/>
            <a:miter lim="800000"/>
            <a:headEnd type="none" w="sm" len="sm"/>
            <a:tailEnd type="none" w="sm" len="sm"/>
          </a:ln>
          <a:effectLst/>
        </p:spPr>
        <p:txBody>
          <a:bodyPr wrap="none">
            <a:spAutoFit/>
          </a:bodyPr>
          <a:lstStyle/>
          <a:p>
            <a:r>
              <a:rPr lang="en-GB" u="none">
                <a:solidFill>
                  <a:srgbClr val="000099"/>
                </a:solidFill>
                <a:latin typeface="Times New Roman" pitchFamily="18" charset="0"/>
              </a:rPr>
              <a:t>Shapes and sizes (halo nuclei)</a:t>
            </a:r>
          </a:p>
        </p:txBody>
      </p:sp>
      <p:pic>
        <p:nvPicPr>
          <p:cNvPr id="88072" name="Picture 8" descr="2"/>
          <p:cNvPicPr>
            <a:picLocks noChangeAspect="1" noChangeArrowheads="1"/>
          </p:cNvPicPr>
          <p:nvPr/>
        </p:nvPicPr>
        <p:blipFill>
          <a:blip r:embed="rId3" cstate="print"/>
          <a:srcRect l="49600" t="9592" r="6093" b="71552"/>
          <a:stretch>
            <a:fillRect/>
          </a:stretch>
        </p:blipFill>
        <p:spPr bwMode="auto">
          <a:xfrm>
            <a:off x="4681538" y="482600"/>
            <a:ext cx="4362450" cy="2627313"/>
          </a:xfrm>
          <a:prstGeom prst="rect">
            <a:avLst/>
          </a:prstGeom>
          <a:noFill/>
        </p:spPr>
      </p:pic>
      <p:pic>
        <p:nvPicPr>
          <p:cNvPr id="88073" name="Picture 9" descr="3"/>
          <p:cNvPicPr>
            <a:picLocks noChangeAspect="1" noChangeArrowheads="1"/>
          </p:cNvPicPr>
          <p:nvPr/>
        </p:nvPicPr>
        <p:blipFill>
          <a:blip r:embed="rId4" cstate="print"/>
          <a:srcRect l="7602" t="9114" r="49516" b="70126"/>
          <a:stretch>
            <a:fillRect/>
          </a:stretch>
        </p:blipFill>
        <p:spPr bwMode="auto">
          <a:xfrm>
            <a:off x="3868738" y="3109913"/>
            <a:ext cx="5275262" cy="3613150"/>
          </a:xfrm>
          <a:prstGeom prst="rect">
            <a:avLst/>
          </a:prstGeom>
          <a:noFill/>
        </p:spPr>
      </p:pic>
      <p:sp>
        <p:nvSpPr>
          <p:cNvPr id="88074" name="Text Box 10"/>
          <p:cNvSpPr txBox="1">
            <a:spLocks noChangeArrowheads="1"/>
          </p:cNvSpPr>
          <p:nvPr/>
        </p:nvSpPr>
        <p:spPr bwMode="auto">
          <a:xfrm rot="5400000">
            <a:off x="6026944" y="3837781"/>
            <a:ext cx="5837238"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W. Geithner </a:t>
            </a:r>
            <a:r>
              <a:rPr lang="en-GB" sz="2000" i="1" u="none">
                <a:latin typeface="Times New Roman" pitchFamily="18" charset="0"/>
              </a:rPr>
              <a:t>et al</a:t>
            </a:r>
            <a:r>
              <a:rPr lang="en-GB" sz="2000" u="none">
                <a:latin typeface="Times New Roman" pitchFamily="18" charset="0"/>
              </a:rPr>
              <a:t>., Phys. Rev. Lett. 101 (2008) 252502.</a:t>
            </a:r>
          </a:p>
        </p:txBody>
      </p:sp>
      <p:pic>
        <p:nvPicPr>
          <p:cNvPr id="88077" name="Picture 13" descr="11li"/>
          <p:cNvPicPr>
            <a:picLocks noChangeAspect="1" noChangeArrowheads="1"/>
          </p:cNvPicPr>
          <p:nvPr/>
        </p:nvPicPr>
        <p:blipFill>
          <a:blip r:embed="rId5" cstate="print"/>
          <a:srcRect/>
          <a:stretch>
            <a:fillRect/>
          </a:stretch>
        </p:blipFill>
        <p:spPr bwMode="auto">
          <a:xfrm>
            <a:off x="1014413" y="920750"/>
            <a:ext cx="1878012" cy="1863725"/>
          </a:xfrm>
          <a:prstGeom prst="rect">
            <a:avLst/>
          </a:prstGeom>
          <a:noFill/>
          <a:ln w="9525">
            <a:noFill/>
            <a:miter lim="800000"/>
            <a:headEnd/>
            <a:tailEnd/>
          </a:ln>
        </p:spPr>
      </p:pic>
      <p:sp>
        <p:nvSpPr>
          <p:cNvPr id="88078" name="Text Box 14"/>
          <p:cNvSpPr txBox="1">
            <a:spLocks noChangeArrowheads="1"/>
          </p:cNvSpPr>
          <p:nvPr/>
        </p:nvSpPr>
        <p:spPr bwMode="auto">
          <a:xfrm>
            <a:off x="6294438" y="3665538"/>
            <a:ext cx="1049337" cy="519112"/>
          </a:xfrm>
          <a:prstGeom prst="rect">
            <a:avLst/>
          </a:prstGeom>
          <a:noFill/>
          <a:ln w="12700" cap="sq">
            <a:noFill/>
            <a:miter lim="800000"/>
            <a:headEnd type="none" w="sm" len="sm"/>
            <a:tailEnd type="none" w="sm" len="sm"/>
          </a:ln>
          <a:effectLst/>
        </p:spPr>
        <p:txBody>
          <a:bodyPr wrap="none">
            <a:spAutoFit/>
          </a:bodyPr>
          <a:lstStyle/>
          <a:p>
            <a:r>
              <a:rPr lang="en-GB" sz="2800" b="1" u="none" baseline="30000">
                <a:solidFill>
                  <a:srgbClr val="EA1F0A"/>
                </a:solidFill>
                <a:latin typeface="Times New Roman" pitchFamily="18" charset="0"/>
              </a:rPr>
              <a:t>17</a:t>
            </a:r>
            <a:r>
              <a:rPr lang="en-GB" sz="2800" b="1" u="none">
                <a:solidFill>
                  <a:srgbClr val="EA1F0A"/>
                </a:solidFill>
                <a:latin typeface="Times New Roman" pitchFamily="18" charset="0"/>
              </a:rPr>
              <a:t>Ne </a:t>
            </a:r>
            <a:r>
              <a:rPr lang="en-GB" sz="2800" b="1" u="none" baseline="-25000">
                <a:solidFill>
                  <a:srgbClr val="EA1F0A"/>
                </a:solidFill>
                <a:latin typeface="Times New Roman" pitchFamily="18" charset="0"/>
              </a:rPr>
              <a:t>7</a:t>
            </a:r>
          </a:p>
        </p:txBody>
      </p:sp>
      <p:sp>
        <p:nvSpPr>
          <p:cNvPr id="88079" name="Text Box 15"/>
          <p:cNvSpPr txBox="1">
            <a:spLocks noChangeArrowheads="1"/>
          </p:cNvSpPr>
          <p:nvPr/>
        </p:nvSpPr>
        <p:spPr bwMode="auto">
          <a:xfrm>
            <a:off x="2892425" y="1317625"/>
            <a:ext cx="969963" cy="519113"/>
          </a:xfrm>
          <a:prstGeom prst="rect">
            <a:avLst/>
          </a:prstGeom>
          <a:noFill/>
          <a:ln w="12700" cap="sq">
            <a:noFill/>
            <a:miter lim="800000"/>
            <a:headEnd type="none" w="sm" len="sm"/>
            <a:tailEnd type="none" w="sm" len="sm"/>
          </a:ln>
          <a:effectLst/>
        </p:spPr>
        <p:txBody>
          <a:bodyPr wrap="none">
            <a:spAutoFit/>
          </a:bodyPr>
          <a:lstStyle/>
          <a:p>
            <a:r>
              <a:rPr lang="en-GB" sz="2800" b="1" u="none" baseline="30000">
                <a:solidFill>
                  <a:srgbClr val="EA1F0A"/>
                </a:solidFill>
                <a:latin typeface="Times New Roman" pitchFamily="18" charset="0"/>
              </a:rPr>
              <a:t>11</a:t>
            </a:r>
            <a:r>
              <a:rPr lang="en-GB" sz="2800" b="1" u="none">
                <a:solidFill>
                  <a:srgbClr val="EA1F0A"/>
                </a:solidFill>
                <a:latin typeface="Times New Roman" pitchFamily="18" charset="0"/>
              </a:rPr>
              <a:t>Li </a:t>
            </a:r>
            <a:r>
              <a:rPr lang="en-GB" sz="2800" b="1" u="none" baseline="-25000">
                <a:solidFill>
                  <a:srgbClr val="EA1F0A"/>
                </a:solidFill>
                <a:latin typeface="Times New Roman" pitchFamily="18" charset="0"/>
              </a:rPr>
              <a:t>8</a:t>
            </a:r>
          </a:p>
        </p:txBody>
      </p:sp>
      <p:sp>
        <p:nvSpPr>
          <p:cNvPr id="88080" name="Text Box 16"/>
          <p:cNvSpPr txBox="1">
            <a:spLocks noChangeArrowheads="1"/>
          </p:cNvSpPr>
          <p:nvPr/>
        </p:nvSpPr>
        <p:spPr bwMode="auto">
          <a:xfrm rot="10800000">
            <a:off x="844550" y="2497138"/>
            <a:ext cx="488950" cy="1962150"/>
          </a:xfrm>
          <a:prstGeom prst="rect">
            <a:avLst/>
          </a:prstGeom>
          <a:noFill/>
          <a:ln w="12700" cap="sq">
            <a:noFill/>
            <a:miter lim="800000"/>
            <a:headEnd type="none" w="sm" len="sm"/>
            <a:tailEnd type="none" w="sm" len="sm"/>
          </a:ln>
          <a:effectLst/>
        </p:spPr>
        <p:txBody>
          <a:bodyPr vert="eaVert" wrap="none">
            <a:spAutoFit/>
          </a:bodyPr>
          <a:lstStyle/>
          <a:p>
            <a:r>
              <a:rPr lang="en-GB" sz="2000" u="none">
                <a:solidFill>
                  <a:schemeClr val="hlink"/>
                </a:solidFill>
                <a:latin typeface="Times New Roman" pitchFamily="18" charset="0"/>
              </a:rPr>
              <a:t>Matter radius (fm)</a:t>
            </a:r>
          </a:p>
        </p:txBody>
      </p:sp>
      <p:sp>
        <p:nvSpPr>
          <p:cNvPr id="88081" name="Text Box 17"/>
          <p:cNvSpPr txBox="1">
            <a:spLocks noChangeArrowheads="1"/>
          </p:cNvSpPr>
          <p:nvPr/>
        </p:nvSpPr>
        <p:spPr bwMode="auto">
          <a:xfrm rot="10800000">
            <a:off x="3984625" y="4332288"/>
            <a:ext cx="396875" cy="823912"/>
          </a:xfrm>
          <a:prstGeom prst="rect">
            <a:avLst/>
          </a:prstGeom>
          <a:solidFill>
            <a:schemeClr val="tx1"/>
          </a:solidFill>
          <a:ln w="12700" cap="sq">
            <a:noFill/>
            <a:miter lim="800000"/>
            <a:headEnd type="none" w="sm" len="sm"/>
            <a:tailEnd type="none" w="sm" len="sm"/>
          </a:ln>
          <a:effectLst/>
        </p:spPr>
        <p:txBody>
          <a:bodyPr vert="eaVert" wrap="none">
            <a:spAutoFit/>
          </a:bodyPr>
          <a:lstStyle/>
          <a:p>
            <a:pPr>
              <a:lnSpc>
                <a:spcPct val="70000"/>
              </a:lnSpc>
            </a:pPr>
            <a:r>
              <a:rPr lang="en-GB" sz="2000" u="none">
                <a:solidFill>
                  <a:schemeClr val="hlink"/>
                </a:solidFill>
                <a:latin typeface="Times New Roman" pitchFamily="18" charset="0"/>
              </a:rPr>
              <a:t>density</a:t>
            </a:r>
          </a:p>
        </p:txBody>
      </p:sp>
      <p:sp>
        <p:nvSpPr>
          <p:cNvPr id="88082" name="Text Box 18"/>
          <p:cNvSpPr txBox="1">
            <a:spLocks noChangeArrowheads="1"/>
          </p:cNvSpPr>
          <p:nvPr/>
        </p:nvSpPr>
        <p:spPr bwMode="auto">
          <a:xfrm rot="10800000">
            <a:off x="4570413" y="519113"/>
            <a:ext cx="488950" cy="2020887"/>
          </a:xfrm>
          <a:prstGeom prst="rect">
            <a:avLst/>
          </a:prstGeom>
          <a:solidFill>
            <a:schemeClr val="tx1"/>
          </a:solidFill>
          <a:ln w="12700" cap="sq">
            <a:noFill/>
            <a:miter lim="800000"/>
            <a:headEnd type="none" w="sm" len="sm"/>
            <a:tailEnd type="none" w="sm" len="sm"/>
          </a:ln>
          <a:effectLst/>
        </p:spPr>
        <p:txBody>
          <a:bodyPr vert="eaVert" wrap="none">
            <a:spAutoFit/>
          </a:bodyPr>
          <a:lstStyle/>
          <a:p>
            <a:r>
              <a:rPr lang="en-GB" sz="2000" u="none">
                <a:solidFill>
                  <a:schemeClr val="hlink"/>
                </a:solidFill>
                <a:latin typeface="Times New Roman" pitchFamily="18" charset="0"/>
              </a:rPr>
              <a:t>Charge radius (fm)</a:t>
            </a:r>
          </a:p>
        </p:txBody>
      </p:sp>
      <p:sp>
        <p:nvSpPr>
          <p:cNvPr id="88083" name="Oval 19"/>
          <p:cNvSpPr>
            <a:spLocks noChangeArrowheads="1"/>
          </p:cNvSpPr>
          <p:nvPr/>
        </p:nvSpPr>
        <p:spPr bwMode="auto">
          <a:xfrm>
            <a:off x="5516563" y="668338"/>
            <a:ext cx="465137" cy="384175"/>
          </a:xfrm>
          <a:prstGeom prst="ellipse">
            <a:avLst/>
          </a:prstGeom>
          <a:noFill/>
          <a:ln w="25400" cap="sq">
            <a:solidFill>
              <a:srgbClr val="FF0000"/>
            </a:solidFill>
            <a:round/>
            <a:headEnd type="none" w="sm" len="sm"/>
            <a:tailEnd type="none" w="sm" len="sm"/>
          </a:ln>
          <a:effectLst/>
        </p:spPr>
        <p:txBody>
          <a:bodyPr wrap="none" anchor="ctr"/>
          <a:lstStyle/>
          <a:p>
            <a:endParaRPr lang="en-GB"/>
          </a:p>
        </p:txBody>
      </p:sp>
      <p:sp>
        <p:nvSpPr>
          <p:cNvPr id="88071" name="Text Box 7"/>
          <p:cNvSpPr txBox="1">
            <a:spLocks noChangeArrowheads="1"/>
          </p:cNvSpPr>
          <p:nvPr/>
        </p:nvSpPr>
        <p:spPr bwMode="auto">
          <a:xfrm rot="16200000">
            <a:off x="-2409031" y="3769519"/>
            <a:ext cx="5300663" cy="396875"/>
          </a:xfrm>
          <a:prstGeom prst="rect">
            <a:avLst/>
          </a:prstGeom>
          <a:solidFill>
            <a:schemeClr val="tx1"/>
          </a:solidFill>
          <a:ln w="12700" cap="sq">
            <a:noFill/>
            <a:miter lim="800000"/>
            <a:headEnd type="none" w="sm" len="sm"/>
            <a:tailEnd type="none" w="sm" len="sm"/>
          </a:ln>
          <a:effectLst/>
        </p:spPr>
        <p:txBody>
          <a:bodyPr wrap="none">
            <a:spAutoFit/>
          </a:bodyPr>
          <a:lstStyle/>
          <a:p>
            <a:r>
              <a:rPr lang="en-GB" sz="2000" u="none">
                <a:latin typeface="Times New Roman" pitchFamily="18" charset="0"/>
              </a:rPr>
              <a:t>I. Tanihata </a:t>
            </a:r>
            <a:r>
              <a:rPr lang="en-GB" sz="2000" i="1" u="none">
                <a:latin typeface="Times New Roman" pitchFamily="18" charset="0"/>
              </a:rPr>
              <a:t>et al</a:t>
            </a:r>
            <a:r>
              <a:rPr lang="en-GB" sz="2000" u="none">
                <a:latin typeface="Times New Roman" pitchFamily="18" charset="0"/>
              </a:rPr>
              <a:t>., Phys. Rev. Lett. 55 (1985) 2676.</a:t>
            </a:r>
          </a:p>
        </p:txBody>
      </p:sp>
      <p:sp>
        <p:nvSpPr>
          <p:cNvPr id="88084" name="Text Box 20"/>
          <p:cNvSpPr txBox="1">
            <a:spLocks noChangeArrowheads="1"/>
          </p:cNvSpPr>
          <p:nvPr/>
        </p:nvSpPr>
        <p:spPr bwMode="auto">
          <a:xfrm>
            <a:off x="706438" y="6373813"/>
            <a:ext cx="7948612" cy="457200"/>
          </a:xfrm>
          <a:prstGeom prst="rect">
            <a:avLst/>
          </a:prstGeom>
          <a:noFill/>
          <a:ln w="12700" cap="sq">
            <a:noFill/>
            <a:miter lim="800000"/>
            <a:headEnd type="none" w="sm" len="sm"/>
            <a:tailEnd type="none" w="sm" len="sm"/>
          </a:ln>
          <a:effectLst/>
        </p:spPr>
        <p:txBody>
          <a:bodyPr wrap="none">
            <a:spAutoFit/>
          </a:bodyPr>
          <a:lstStyle/>
          <a:p>
            <a:r>
              <a:rPr lang="en-GB" u="none">
                <a:latin typeface="Times New Roman" pitchFamily="18" charset="0"/>
              </a:rPr>
              <a:t>cross section measurement        isotope shift, laser spectroscopy</a:t>
            </a:r>
          </a:p>
        </p:txBody>
      </p:sp>
      <p:sp>
        <p:nvSpPr>
          <p:cNvPr id="88087" name="Text Box 23"/>
          <p:cNvSpPr txBox="1">
            <a:spLocks noChangeArrowheads="1"/>
          </p:cNvSpPr>
          <p:nvPr/>
        </p:nvSpPr>
        <p:spPr bwMode="auto">
          <a:xfrm>
            <a:off x="6859588" y="5630863"/>
            <a:ext cx="1401762" cy="396875"/>
          </a:xfrm>
          <a:prstGeom prst="rect">
            <a:avLst/>
          </a:prstGeom>
          <a:noFill/>
          <a:ln w="12700" cap="sq">
            <a:noFill/>
            <a:miter lim="800000"/>
            <a:headEnd type="none" w="sm" len="sm"/>
            <a:tailEnd type="none" w="sm" len="sm"/>
          </a:ln>
          <a:effectLst/>
        </p:spPr>
        <p:txBody>
          <a:bodyPr wrap="none">
            <a:spAutoFit/>
          </a:bodyPr>
          <a:lstStyle/>
          <a:p>
            <a:r>
              <a:rPr lang="en-GB" sz="2000" u="none">
                <a:solidFill>
                  <a:schemeClr val="hlink"/>
                </a:solidFill>
                <a:latin typeface="Times New Roman" pitchFamily="18" charset="0"/>
              </a:rPr>
              <a:t>Radius (fm)</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a1"/>
          <p:cNvPicPr>
            <a:picLocks noChangeAspect="1" noChangeArrowheads="1"/>
          </p:cNvPicPr>
          <p:nvPr/>
        </p:nvPicPr>
        <p:blipFill>
          <a:blip r:embed="rId2" cstate="print"/>
          <a:srcRect/>
          <a:stretch>
            <a:fillRect/>
          </a:stretch>
        </p:blipFill>
        <p:spPr bwMode="auto">
          <a:xfrm>
            <a:off x="0" y="552450"/>
            <a:ext cx="9144000" cy="6305550"/>
          </a:xfrm>
          <a:prstGeom prst="rect">
            <a:avLst/>
          </a:prstGeom>
          <a:noFill/>
        </p:spPr>
      </p:pic>
      <p:sp>
        <p:nvSpPr>
          <p:cNvPr id="56323" name="Text Box 3"/>
          <p:cNvSpPr txBox="1">
            <a:spLocks noChangeArrowheads="1"/>
          </p:cNvSpPr>
          <p:nvPr/>
        </p:nvSpPr>
        <p:spPr bwMode="auto">
          <a:xfrm>
            <a:off x="735013" y="12700"/>
            <a:ext cx="8135937" cy="519113"/>
          </a:xfrm>
          <a:prstGeom prst="rect">
            <a:avLst/>
          </a:prstGeom>
          <a:noFill/>
          <a:ln w="9525">
            <a:noFill/>
            <a:miter lim="800000"/>
            <a:headEnd/>
            <a:tailEnd/>
          </a:ln>
          <a:effectLst/>
        </p:spPr>
        <p:txBody>
          <a:bodyPr wrap="none">
            <a:spAutoFit/>
          </a:bodyPr>
          <a:lstStyle/>
          <a:p>
            <a:r>
              <a:rPr lang="en-GB" sz="2800" b="1">
                <a:solidFill>
                  <a:srgbClr val="FF0000"/>
                </a:solidFill>
              </a:rPr>
              <a:t>FAIR (Facility for Antiproton and Ion Research)</a:t>
            </a:r>
          </a:p>
        </p:txBody>
      </p:sp>
      <p:sp>
        <p:nvSpPr>
          <p:cNvPr id="56324" name="Text Box 4"/>
          <p:cNvSpPr txBox="1">
            <a:spLocks noChangeArrowheads="1"/>
          </p:cNvSpPr>
          <p:nvPr/>
        </p:nvSpPr>
        <p:spPr bwMode="auto">
          <a:xfrm>
            <a:off x="0" y="6400800"/>
            <a:ext cx="8220075" cy="457200"/>
          </a:xfrm>
          <a:prstGeom prst="rect">
            <a:avLst/>
          </a:prstGeom>
          <a:solidFill>
            <a:schemeClr val="bg1"/>
          </a:solidFill>
          <a:ln w="9525">
            <a:noFill/>
            <a:miter lim="800000"/>
            <a:headEnd/>
            <a:tailEnd/>
          </a:ln>
          <a:effectLst/>
        </p:spPr>
        <p:txBody>
          <a:bodyPr wrap="none">
            <a:spAutoFit/>
          </a:bodyPr>
          <a:lstStyle/>
          <a:p>
            <a:r>
              <a:rPr lang="en-GB" sz="2400">
                <a:solidFill>
                  <a:schemeClr val="accent2"/>
                </a:solidFill>
              </a:rPr>
              <a:t>	New accelerators =&gt; higher primary beam intensities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AutoShape 2"/>
          <p:cNvSpPr>
            <a:spLocks noChangeArrowheads="1"/>
          </p:cNvSpPr>
          <p:nvPr/>
        </p:nvSpPr>
        <p:spPr bwMode="auto">
          <a:xfrm rot="-3430323">
            <a:off x="1872456" y="2312194"/>
            <a:ext cx="2808288" cy="431800"/>
          </a:xfrm>
          <a:prstGeom prst="parallelogram">
            <a:avLst>
              <a:gd name="adj" fmla="val 162592"/>
            </a:avLst>
          </a:prstGeom>
          <a:solidFill>
            <a:srgbClr val="FAA4D1"/>
          </a:solidFill>
          <a:ln w="9525">
            <a:solidFill>
              <a:schemeClr val="tx1"/>
            </a:solidFill>
            <a:miter lim="800000"/>
            <a:headEnd/>
            <a:tailEnd/>
          </a:ln>
          <a:effectLst/>
        </p:spPr>
        <p:txBody>
          <a:bodyPr wrap="none" anchor="ctr"/>
          <a:lstStyle/>
          <a:p>
            <a:endParaRPr lang="en-GB"/>
          </a:p>
        </p:txBody>
      </p:sp>
      <p:grpSp>
        <p:nvGrpSpPr>
          <p:cNvPr id="2" name="Group 3"/>
          <p:cNvGrpSpPr>
            <a:grpSpLocks/>
          </p:cNvGrpSpPr>
          <p:nvPr/>
        </p:nvGrpSpPr>
        <p:grpSpPr bwMode="auto">
          <a:xfrm>
            <a:off x="3276600" y="1268413"/>
            <a:ext cx="1943100" cy="4319587"/>
            <a:chOff x="1020" y="2341"/>
            <a:chExt cx="1224" cy="2721"/>
          </a:xfrm>
        </p:grpSpPr>
        <p:grpSp>
          <p:nvGrpSpPr>
            <p:cNvPr id="3" name="Group 4"/>
            <p:cNvGrpSpPr>
              <a:grpSpLocks/>
            </p:cNvGrpSpPr>
            <p:nvPr/>
          </p:nvGrpSpPr>
          <p:grpSpPr bwMode="auto">
            <a:xfrm>
              <a:off x="1020" y="2341"/>
              <a:ext cx="272" cy="1769"/>
              <a:chOff x="1020" y="2341"/>
              <a:chExt cx="272" cy="1769"/>
            </a:xfrm>
          </p:grpSpPr>
          <p:sp>
            <p:nvSpPr>
              <p:cNvPr id="126981" name="AutoShape 5"/>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6982" name="Line 6"/>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6983" name="Line 7"/>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4" name="Group 8"/>
            <p:cNvGrpSpPr>
              <a:grpSpLocks/>
            </p:cNvGrpSpPr>
            <p:nvPr/>
          </p:nvGrpSpPr>
          <p:grpSpPr bwMode="auto">
            <a:xfrm>
              <a:off x="1156" y="2477"/>
              <a:ext cx="272" cy="1769"/>
              <a:chOff x="1020" y="2341"/>
              <a:chExt cx="272" cy="1769"/>
            </a:xfrm>
          </p:grpSpPr>
          <p:sp>
            <p:nvSpPr>
              <p:cNvPr id="126985" name="AutoShape 9"/>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6986" name="Line 10"/>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6987" name="Line 11"/>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5" name="Group 12"/>
            <p:cNvGrpSpPr>
              <a:grpSpLocks/>
            </p:cNvGrpSpPr>
            <p:nvPr/>
          </p:nvGrpSpPr>
          <p:grpSpPr bwMode="auto">
            <a:xfrm>
              <a:off x="1292" y="2613"/>
              <a:ext cx="272" cy="1769"/>
              <a:chOff x="1020" y="2341"/>
              <a:chExt cx="272" cy="1769"/>
            </a:xfrm>
          </p:grpSpPr>
          <p:sp>
            <p:nvSpPr>
              <p:cNvPr id="126989" name="AutoShape 13"/>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6990" name="Line 14"/>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6991" name="Line 15"/>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6" name="Group 16"/>
            <p:cNvGrpSpPr>
              <a:grpSpLocks/>
            </p:cNvGrpSpPr>
            <p:nvPr/>
          </p:nvGrpSpPr>
          <p:grpSpPr bwMode="auto">
            <a:xfrm>
              <a:off x="1428" y="2749"/>
              <a:ext cx="272" cy="1769"/>
              <a:chOff x="1020" y="2341"/>
              <a:chExt cx="272" cy="1769"/>
            </a:xfrm>
          </p:grpSpPr>
          <p:sp>
            <p:nvSpPr>
              <p:cNvPr id="126993" name="AutoShape 17"/>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6994" name="Line 18"/>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6995" name="Line 19"/>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7" name="Group 20"/>
            <p:cNvGrpSpPr>
              <a:grpSpLocks/>
            </p:cNvGrpSpPr>
            <p:nvPr/>
          </p:nvGrpSpPr>
          <p:grpSpPr bwMode="auto">
            <a:xfrm>
              <a:off x="1564" y="2885"/>
              <a:ext cx="272" cy="1769"/>
              <a:chOff x="1020" y="2341"/>
              <a:chExt cx="272" cy="1769"/>
            </a:xfrm>
          </p:grpSpPr>
          <p:sp>
            <p:nvSpPr>
              <p:cNvPr id="126997" name="AutoShape 21"/>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6998" name="Line 22"/>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6999" name="Line 23"/>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8" name="Group 24"/>
            <p:cNvGrpSpPr>
              <a:grpSpLocks/>
            </p:cNvGrpSpPr>
            <p:nvPr/>
          </p:nvGrpSpPr>
          <p:grpSpPr bwMode="auto">
            <a:xfrm>
              <a:off x="1700" y="3021"/>
              <a:ext cx="272" cy="1769"/>
              <a:chOff x="1020" y="2341"/>
              <a:chExt cx="272" cy="1769"/>
            </a:xfrm>
          </p:grpSpPr>
          <p:sp>
            <p:nvSpPr>
              <p:cNvPr id="127001" name="AutoShape 25"/>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7002" name="Line 26"/>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7003" name="Line 27"/>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9" name="Group 28"/>
            <p:cNvGrpSpPr>
              <a:grpSpLocks/>
            </p:cNvGrpSpPr>
            <p:nvPr/>
          </p:nvGrpSpPr>
          <p:grpSpPr bwMode="auto">
            <a:xfrm>
              <a:off x="1836" y="3157"/>
              <a:ext cx="272" cy="1769"/>
              <a:chOff x="1020" y="2341"/>
              <a:chExt cx="272" cy="1769"/>
            </a:xfrm>
          </p:grpSpPr>
          <p:sp>
            <p:nvSpPr>
              <p:cNvPr id="127005" name="AutoShape 29"/>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7006" name="Line 30"/>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7007" name="Line 31"/>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nvGrpSpPr>
            <p:cNvPr id="10" name="Group 32"/>
            <p:cNvGrpSpPr>
              <a:grpSpLocks/>
            </p:cNvGrpSpPr>
            <p:nvPr/>
          </p:nvGrpSpPr>
          <p:grpSpPr bwMode="auto">
            <a:xfrm>
              <a:off x="1972" y="3293"/>
              <a:ext cx="272" cy="1769"/>
              <a:chOff x="1020" y="2341"/>
              <a:chExt cx="272" cy="1769"/>
            </a:xfrm>
          </p:grpSpPr>
          <p:sp>
            <p:nvSpPr>
              <p:cNvPr id="127009" name="AutoShape 33"/>
              <p:cNvSpPr>
                <a:spLocks noChangeArrowheads="1"/>
              </p:cNvSpPr>
              <p:nvPr/>
            </p:nvSpPr>
            <p:spPr bwMode="auto">
              <a:xfrm rot="-3430323">
                <a:off x="271" y="3090"/>
                <a:ext cx="1769" cy="272"/>
              </a:xfrm>
              <a:prstGeom prst="parallelogram">
                <a:avLst>
                  <a:gd name="adj" fmla="val 162592"/>
                </a:avLst>
              </a:prstGeom>
              <a:solidFill>
                <a:schemeClr val="accent1"/>
              </a:solidFill>
              <a:ln w="9525">
                <a:solidFill>
                  <a:schemeClr val="tx1"/>
                </a:solidFill>
                <a:miter lim="800000"/>
                <a:headEnd/>
                <a:tailEnd/>
              </a:ln>
              <a:effectLst/>
            </p:spPr>
            <p:txBody>
              <a:bodyPr wrap="none" anchor="ctr"/>
              <a:lstStyle/>
              <a:p>
                <a:endParaRPr lang="en-GB"/>
              </a:p>
            </p:txBody>
          </p:sp>
          <p:sp>
            <p:nvSpPr>
              <p:cNvPr id="127010" name="Line 34"/>
              <p:cNvSpPr>
                <a:spLocks noChangeShapeType="1"/>
              </p:cNvSpPr>
              <p:nvPr/>
            </p:nvSpPr>
            <p:spPr bwMode="auto">
              <a:xfrm>
                <a:off x="1066" y="3113"/>
                <a:ext cx="0" cy="499"/>
              </a:xfrm>
              <a:prstGeom prst="line">
                <a:avLst/>
              </a:prstGeom>
              <a:noFill/>
              <a:ln w="9525">
                <a:solidFill>
                  <a:schemeClr val="tx1"/>
                </a:solidFill>
                <a:round/>
                <a:headEnd/>
                <a:tailEnd/>
              </a:ln>
              <a:effectLst/>
            </p:spPr>
            <p:txBody>
              <a:bodyPr/>
              <a:lstStyle/>
              <a:p>
                <a:endParaRPr lang="en-GB"/>
              </a:p>
            </p:txBody>
          </p:sp>
          <p:sp>
            <p:nvSpPr>
              <p:cNvPr id="127011" name="Line 35"/>
              <p:cNvSpPr>
                <a:spLocks noChangeShapeType="1"/>
              </p:cNvSpPr>
              <p:nvPr/>
            </p:nvSpPr>
            <p:spPr bwMode="auto">
              <a:xfrm>
                <a:off x="1292" y="2750"/>
                <a:ext cx="0" cy="499"/>
              </a:xfrm>
              <a:prstGeom prst="line">
                <a:avLst/>
              </a:prstGeom>
              <a:noFill/>
              <a:ln w="9525">
                <a:solidFill>
                  <a:schemeClr val="tx1"/>
                </a:solidFill>
                <a:round/>
                <a:headEnd/>
                <a:tailEnd/>
              </a:ln>
              <a:effectLst/>
            </p:spPr>
            <p:txBody>
              <a:bodyPr/>
              <a:lstStyle/>
              <a:p>
                <a:endParaRPr lang="en-GB"/>
              </a:p>
            </p:txBody>
          </p:sp>
        </p:grpSp>
      </p:grpSp>
      <p:sp>
        <p:nvSpPr>
          <p:cNvPr id="127012" name="Line 36"/>
          <p:cNvSpPr>
            <a:spLocks noChangeShapeType="1"/>
          </p:cNvSpPr>
          <p:nvPr/>
        </p:nvSpPr>
        <p:spPr bwMode="auto">
          <a:xfrm>
            <a:off x="4500563" y="4581525"/>
            <a:ext cx="0" cy="792163"/>
          </a:xfrm>
          <a:prstGeom prst="line">
            <a:avLst/>
          </a:prstGeom>
          <a:noFill/>
          <a:ln w="9525">
            <a:solidFill>
              <a:schemeClr val="tx1"/>
            </a:solidFill>
            <a:round/>
            <a:headEnd/>
            <a:tailEnd/>
          </a:ln>
          <a:effectLst/>
        </p:spPr>
        <p:txBody>
          <a:bodyPr/>
          <a:lstStyle/>
          <a:p>
            <a:endParaRPr lang="en-GB"/>
          </a:p>
        </p:txBody>
      </p:sp>
      <p:sp>
        <p:nvSpPr>
          <p:cNvPr id="127013" name="Line 37"/>
          <p:cNvSpPr>
            <a:spLocks noChangeShapeType="1"/>
          </p:cNvSpPr>
          <p:nvPr/>
        </p:nvSpPr>
        <p:spPr bwMode="auto">
          <a:xfrm>
            <a:off x="4572000" y="4508500"/>
            <a:ext cx="0" cy="792163"/>
          </a:xfrm>
          <a:prstGeom prst="line">
            <a:avLst/>
          </a:prstGeom>
          <a:noFill/>
          <a:ln w="9525">
            <a:solidFill>
              <a:schemeClr val="tx1"/>
            </a:solidFill>
            <a:round/>
            <a:headEnd/>
            <a:tailEnd/>
          </a:ln>
          <a:effectLst/>
        </p:spPr>
        <p:txBody>
          <a:bodyPr/>
          <a:lstStyle/>
          <a:p>
            <a:endParaRPr lang="en-GB"/>
          </a:p>
        </p:txBody>
      </p:sp>
      <p:sp>
        <p:nvSpPr>
          <p:cNvPr id="127014" name="Line 38"/>
          <p:cNvSpPr>
            <a:spLocks noChangeShapeType="1"/>
          </p:cNvSpPr>
          <p:nvPr/>
        </p:nvSpPr>
        <p:spPr bwMode="auto">
          <a:xfrm>
            <a:off x="4643438" y="4365625"/>
            <a:ext cx="0" cy="792163"/>
          </a:xfrm>
          <a:prstGeom prst="line">
            <a:avLst/>
          </a:prstGeom>
          <a:noFill/>
          <a:ln w="9525">
            <a:solidFill>
              <a:schemeClr val="tx1"/>
            </a:solidFill>
            <a:round/>
            <a:headEnd/>
            <a:tailEnd/>
          </a:ln>
          <a:effectLst/>
        </p:spPr>
        <p:txBody>
          <a:bodyPr/>
          <a:lstStyle/>
          <a:p>
            <a:endParaRPr lang="en-GB"/>
          </a:p>
        </p:txBody>
      </p:sp>
      <p:sp>
        <p:nvSpPr>
          <p:cNvPr id="127015" name="Line 39"/>
          <p:cNvSpPr>
            <a:spLocks noChangeShapeType="1"/>
          </p:cNvSpPr>
          <p:nvPr/>
        </p:nvSpPr>
        <p:spPr bwMode="auto">
          <a:xfrm>
            <a:off x="4787900" y="4221163"/>
            <a:ext cx="0" cy="792162"/>
          </a:xfrm>
          <a:prstGeom prst="line">
            <a:avLst/>
          </a:prstGeom>
          <a:noFill/>
          <a:ln w="9525">
            <a:solidFill>
              <a:schemeClr val="tx1"/>
            </a:solidFill>
            <a:round/>
            <a:headEnd/>
            <a:tailEnd/>
          </a:ln>
          <a:effectLst/>
        </p:spPr>
        <p:txBody>
          <a:bodyPr/>
          <a:lstStyle/>
          <a:p>
            <a:endParaRPr lang="en-GB"/>
          </a:p>
        </p:txBody>
      </p:sp>
      <p:sp>
        <p:nvSpPr>
          <p:cNvPr id="127016" name="Line 40"/>
          <p:cNvSpPr>
            <a:spLocks noChangeShapeType="1"/>
          </p:cNvSpPr>
          <p:nvPr/>
        </p:nvSpPr>
        <p:spPr bwMode="auto">
          <a:xfrm>
            <a:off x="4787900" y="4221163"/>
            <a:ext cx="0" cy="792162"/>
          </a:xfrm>
          <a:prstGeom prst="line">
            <a:avLst/>
          </a:prstGeom>
          <a:noFill/>
          <a:ln w="9525">
            <a:solidFill>
              <a:schemeClr val="tx1"/>
            </a:solidFill>
            <a:round/>
            <a:headEnd/>
            <a:tailEnd/>
          </a:ln>
          <a:effectLst/>
        </p:spPr>
        <p:txBody>
          <a:bodyPr/>
          <a:lstStyle/>
          <a:p>
            <a:endParaRPr lang="en-GB"/>
          </a:p>
        </p:txBody>
      </p:sp>
      <p:sp>
        <p:nvSpPr>
          <p:cNvPr id="127017" name="Line 41"/>
          <p:cNvSpPr>
            <a:spLocks noChangeShapeType="1"/>
          </p:cNvSpPr>
          <p:nvPr/>
        </p:nvSpPr>
        <p:spPr bwMode="auto">
          <a:xfrm>
            <a:off x="4716463" y="4292600"/>
            <a:ext cx="0" cy="792163"/>
          </a:xfrm>
          <a:prstGeom prst="line">
            <a:avLst/>
          </a:prstGeom>
          <a:noFill/>
          <a:ln w="9525">
            <a:solidFill>
              <a:schemeClr val="tx1"/>
            </a:solidFill>
            <a:round/>
            <a:headEnd/>
            <a:tailEnd/>
          </a:ln>
          <a:effectLst/>
        </p:spPr>
        <p:txBody>
          <a:bodyPr/>
          <a:lstStyle/>
          <a:p>
            <a:endParaRPr lang="en-GB"/>
          </a:p>
        </p:txBody>
      </p:sp>
      <p:sp>
        <p:nvSpPr>
          <p:cNvPr id="127018" name="AutoShape 42"/>
          <p:cNvSpPr>
            <a:spLocks noChangeArrowheads="1"/>
          </p:cNvSpPr>
          <p:nvPr/>
        </p:nvSpPr>
        <p:spPr bwMode="auto">
          <a:xfrm rot="-3430323">
            <a:off x="3817144" y="4256882"/>
            <a:ext cx="2808287" cy="431800"/>
          </a:xfrm>
          <a:prstGeom prst="parallelogram">
            <a:avLst>
              <a:gd name="adj" fmla="val 162592"/>
            </a:avLst>
          </a:prstGeom>
          <a:solidFill>
            <a:srgbClr val="FFFF66"/>
          </a:solidFill>
          <a:ln w="9525">
            <a:solidFill>
              <a:schemeClr val="tx1"/>
            </a:solidFill>
            <a:miter lim="800000"/>
            <a:headEnd/>
            <a:tailEnd/>
          </a:ln>
          <a:effectLst/>
        </p:spPr>
        <p:txBody>
          <a:bodyPr wrap="none" anchor="ctr"/>
          <a:lstStyle/>
          <a:p>
            <a:endParaRPr lang="en-GB"/>
          </a:p>
        </p:txBody>
      </p:sp>
      <p:sp>
        <p:nvSpPr>
          <p:cNvPr id="127019" name="Text Box 43"/>
          <p:cNvSpPr txBox="1">
            <a:spLocks noChangeArrowheads="1"/>
          </p:cNvSpPr>
          <p:nvPr/>
        </p:nvSpPr>
        <p:spPr bwMode="auto">
          <a:xfrm rot="-3478637">
            <a:off x="5195075" y="5015060"/>
            <a:ext cx="939681" cy="461665"/>
          </a:xfrm>
          <a:prstGeom prst="rect">
            <a:avLst/>
          </a:prstGeom>
          <a:noFill/>
          <a:ln w="9525">
            <a:noFill/>
            <a:miter lim="800000"/>
            <a:headEnd/>
            <a:tailEnd/>
          </a:ln>
          <a:effectLst/>
        </p:spPr>
        <p:txBody>
          <a:bodyPr wrap="none">
            <a:spAutoFit/>
          </a:bodyPr>
          <a:lstStyle/>
          <a:p>
            <a:r>
              <a:rPr lang="en-US" sz="2400" dirty="0"/>
              <a:t>24 cm</a:t>
            </a:r>
          </a:p>
        </p:txBody>
      </p:sp>
      <p:sp>
        <p:nvSpPr>
          <p:cNvPr id="127020" name="Line 44"/>
          <p:cNvSpPr>
            <a:spLocks noChangeShapeType="1"/>
          </p:cNvSpPr>
          <p:nvPr/>
        </p:nvSpPr>
        <p:spPr bwMode="auto">
          <a:xfrm>
            <a:off x="5940425" y="3213100"/>
            <a:ext cx="0" cy="792163"/>
          </a:xfrm>
          <a:prstGeom prst="line">
            <a:avLst/>
          </a:prstGeom>
          <a:noFill/>
          <a:ln w="9525">
            <a:solidFill>
              <a:schemeClr val="tx1"/>
            </a:solidFill>
            <a:round/>
            <a:headEnd type="triangle" w="med" len="med"/>
            <a:tailEnd type="triangle" w="med" len="med"/>
          </a:ln>
          <a:effectLst/>
        </p:spPr>
        <p:txBody>
          <a:bodyPr/>
          <a:lstStyle/>
          <a:p>
            <a:endParaRPr lang="en-GB"/>
          </a:p>
        </p:txBody>
      </p:sp>
      <p:sp>
        <p:nvSpPr>
          <p:cNvPr id="127021" name="Text Box 45"/>
          <p:cNvSpPr txBox="1">
            <a:spLocks noChangeArrowheads="1"/>
          </p:cNvSpPr>
          <p:nvPr/>
        </p:nvSpPr>
        <p:spPr bwMode="auto">
          <a:xfrm>
            <a:off x="6064250" y="3376613"/>
            <a:ext cx="787395" cy="461665"/>
          </a:xfrm>
          <a:prstGeom prst="rect">
            <a:avLst/>
          </a:prstGeom>
          <a:noFill/>
          <a:ln w="9525">
            <a:noFill/>
            <a:miter lim="800000"/>
            <a:headEnd/>
            <a:tailEnd/>
          </a:ln>
          <a:effectLst/>
        </p:spPr>
        <p:txBody>
          <a:bodyPr wrap="none">
            <a:spAutoFit/>
          </a:bodyPr>
          <a:lstStyle/>
          <a:p>
            <a:r>
              <a:rPr lang="en-US" sz="2400" dirty="0"/>
              <a:t>8 cm</a:t>
            </a:r>
          </a:p>
        </p:txBody>
      </p:sp>
      <p:sp>
        <p:nvSpPr>
          <p:cNvPr id="127022" name="Line 46"/>
          <p:cNvSpPr>
            <a:spLocks noChangeShapeType="1"/>
          </p:cNvSpPr>
          <p:nvPr/>
        </p:nvSpPr>
        <p:spPr bwMode="auto">
          <a:xfrm flipH="1">
            <a:off x="4787900" y="4221163"/>
            <a:ext cx="1079500" cy="1655762"/>
          </a:xfrm>
          <a:prstGeom prst="line">
            <a:avLst/>
          </a:prstGeom>
          <a:noFill/>
          <a:ln w="9525">
            <a:solidFill>
              <a:schemeClr val="tx1"/>
            </a:solidFill>
            <a:round/>
            <a:headEnd type="triangle" w="med" len="med"/>
            <a:tailEnd type="triangle" w="med" len="med"/>
          </a:ln>
          <a:effectLst/>
        </p:spPr>
        <p:txBody>
          <a:bodyPr/>
          <a:lstStyle/>
          <a:p>
            <a:endParaRPr lang="en-GB"/>
          </a:p>
        </p:txBody>
      </p:sp>
      <p:sp>
        <p:nvSpPr>
          <p:cNvPr id="127023" name="Line 47"/>
          <p:cNvSpPr>
            <a:spLocks noChangeShapeType="1"/>
          </p:cNvSpPr>
          <p:nvPr/>
        </p:nvSpPr>
        <p:spPr bwMode="auto">
          <a:xfrm flipV="1">
            <a:off x="4284663" y="836613"/>
            <a:ext cx="0" cy="647700"/>
          </a:xfrm>
          <a:prstGeom prst="line">
            <a:avLst/>
          </a:prstGeom>
          <a:noFill/>
          <a:ln w="9525">
            <a:solidFill>
              <a:schemeClr val="tx1"/>
            </a:solidFill>
            <a:round/>
            <a:headEnd/>
            <a:tailEnd/>
          </a:ln>
          <a:effectLst/>
        </p:spPr>
        <p:txBody>
          <a:bodyPr/>
          <a:lstStyle/>
          <a:p>
            <a:endParaRPr lang="en-GB"/>
          </a:p>
        </p:txBody>
      </p:sp>
      <p:sp>
        <p:nvSpPr>
          <p:cNvPr id="127024" name="Line 48"/>
          <p:cNvSpPr>
            <a:spLocks noChangeShapeType="1"/>
          </p:cNvSpPr>
          <p:nvPr/>
        </p:nvSpPr>
        <p:spPr bwMode="auto">
          <a:xfrm>
            <a:off x="4284663" y="836613"/>
            <a:ext cx="936625" cy="0"/>
          </a:xfrm>
          <a:prstGeom prst="line">
            <a:avLst/>
          </a:prstGeom>
          <a:noFill/>
          <a:ln w="9525">
            <a:solidFill>
              <a:schemeClr val="tx1"/>
            </a:solidFill>
            <a:round/>
            <a:headEnd/>
            <a:tailEnd type="triangle" w="med" len="med"/>
          </a:ln>
          <a:effectLst/>
        </p:spPr>
        <p:txBody>
          <a:bodyPr/>
          <a:lstStyle/>
          <a:p>
            <a:endParaRPr lang="en-GB"/>
          </a:p>
        </p:txBody>
      </p:sp>
      <p:sp>
        <p:nvSpPr>
          <p:cNvPr id="127025" name="Text Box 49"/>
          <p:cNvSpPr txBox="1">
            <a:spLocks noChangeArrowheads="1"/>
          </p:cNvSpPr>
          <p:nvPr/>
        </p:nvSpPr>
        <p:spPr bwMode="auto">
          <a:xfrm>
            <a:off x="5148064" y="908720"/>
            <a:ext cx="2135393" cy="1200329"/>
          </a:xfrm>
          <a:prstGeom prst="rect">
            <a:avLst/>
          </a:prstGeom>
          <a:noFill/>
          <a:ln w="9525">
            <a:solidFill>
              <a:schemeClr val="tx2"/>
            </a:solidFill>
            <a:miter lim="800000"/>
            <a:headEnd/>
            <a:tailEnd/>
          </a:ln>
          <a:effectLst/>
        </p:spPr>
        <p:txBody>
          <a:bodyPr wrap="none">
            <a:spAutoFit/>
          </a:bodyPr>
          <a:lstStyle/>
          <a:p>
            <a:r>
              <a:rPr lang="en-US" sz="2400" dirty="0"/>
              <a:t>8 x 8 </a:t>
            </a:r>
            <a:r>
              <a:rPr lang="en-US" sz="2400" dirty="0" smtClean="0"/>
              <a:t>cm Si</a:t>
            </a:r>
            <a:endParaRPr lang="en-US" sz="2400" dirty="0"/>
          </a:p>
          <a:p>
            <a:r>
              <a:rPr lang="en-US" sz="2400" dirty="0"/>
              <a:t>128 x 128 strips</a:t>
            </a:r>
          </a:p>
          <a:p>
            <a:r>
              <a:rPr lang="en-US" sz="2400" dirty="0"/>
              <a:t>1 mm </a:t>
            </a:r>
            <a:r>
              <a:rPr lang="en-US" sz="2400" dirty="0" smtClean="0"/>
              <a:t>thickness</a:t>
            </a:r>
            <a:endParaRPr lang="en-US" sz="2400" dirty="0"/>
          </a:p>
        </p:txBody>
      </p:sp>
      <p:sp>
        <p:nvSpPr>
          <p:cNvPr id="127026" name="Line 50"/>
          <p:cNvSpPr>
            <a:spLocks noChangeShapeType="1"/>
          </p:cNvSpPr>
          <p:nvPr/>
        </p:nvSpPr>
        <p:spPr bwMode="auto">
          <a:xfrm flipH="1">
            <a:off x="2124075" y="2349500"/>
            <a:ext cx="935038" cy="0"/>
          </a:xfrm>
          <a:prstGeom prst="line">
            <a:avLst/>
          </a:prstGeom>
          <a:noFill/>
          <a:ln w="9525">
            <a:solidFill>
              <a:schemeClr val="tx1"/>
            </a:solidFill>
            <a:round/>
            <a:headEnd/>
            <a:tailEnd type="triangle" w="med" len="med"/>
          </a:ln>
          <a:effectLst/>
        </p:spPr>
        <p:txBody>
          <a:bodyPr/>
          <a:lstStyle/>
          <a:p>
            <a:endParaRPr lang="en-GB"/>
          </a:p>
        </p:txBody>
      </p:sp>
      <p:sp>
        <p:nvSpPr>
          <p:cNvPr id="127027" name="Text Box 51"/>
          <p:cNvSpPr txBox="1">
            <a:spLocks noChangeArrowheads="1"/>
          </p:cNvSpPr>
          <p:nvPr/>
        </p:nvSpPr>
        <p:spPr bwMode="auto">
          <a:xfrm>
            <a:off x="1476375" y="2205038"/>
            <a:ext cx="522900" cy="461665"/>
          </a:xfrm>
          <a:prstGeom prst="rect">
            <a:avLst/>
          </a:prstGeom>
          <a:solidFill>
            <a:srgbClr val="FAA4D1"/>
          </a:solidFill>
          <a:ln w="9525">
            <a:solidFill>
              <a:schemeClr val="tx2"/>
            </a:solidFill>
            <a:miter lim="800000"/>
            <a:headEnd/>
            <a:tailEnd/>
          </a:ln>
          <a:effectLst/>
        </p:spPr>
        <p:txBody>
          <a:bodyPr wrap="none">
            <a:spAutoFit/>
          </a:bodyPr>
          <a:lstStyle/>
          <a:p>
            <a:r>
              <a:rPr lang="en-US" sz="2400" dirty="0">
                <a:sym typeface="Symbol" pitchFamily="18" charset="2"/>
              </a:rPr>
              <a:t>E</a:t>
            </a:r>
          </a:p>
        </p:txBody>
      </p:sp>
      <p:sp>
        <p:nvSpPr>
          <p:cNvPr id="127028" name="Text Box 52"/>
          <p:cNvSpPr txBox="1">
            <a:spLocks noChangeArrowheads="1"/>
          </p:cNvSpPr>
          <p:nvPr/>
        </p:nvSpPr>
        <p:spPr bwMode="auto">
          <a:xfrm>
            <a:off x="6588225" y="4076700"/>
            <a:ext cx="936526" cy="461665"/>
          </a:xfrm>
          <a:prstGeom prst="rect">
            <a:avLst/>
          </a:prstGeom>
          <a:solidFill>
            <a:srgbClr val="FFFF66"/>
          </a:solidFill>
          <a:ln w="9525">
            <a:solidFill>
              <a:schemeClr val="tx2"/>
            </a:solidFill>
            <a:miter lim="800000"/>
            <a:headEnd/>
            <a:tailEnd/>
          </a:ln>
          <a:effectLst/>
        </p:spPr>
        <p:txBody>
          <a:bodyPr wrap="square">
            <a:spAutoFit/>
          </a:bodyPr>
          <a:lstStyle/>
          <a:p>
            <a:pPr>
              <a:spcBef>
                <a:spcPct val="50000"/>
              </a:spcBef>
            </a:pPr>
            <a:r>
              <a:rPr lang="en-US" sz="2400" dirty="0"/>
              <a:t>Veto</a:t>
            </a:r>
          </a:p>
        </p:txBody>
      </p:sp>
      <p:sp>
        <p:nvSpPr>
          <p:cNvPr id="127029" name="Line 53"/>
          <p:cNvSpPr>
            <a:spLocks noChangeShapeType="1"/>
          </p:cNvSpPr>
          <p:nvPr/>
        </p:nvSpPr>
        <p:spPr bwMode="auto">
          <a:xfrm>
            <a:off x="5867400" y="4076700"/>
            <a:ext cx="720725" cy="0"/>
          </a:xfrm>
          <a:prstGeom prst="line">
            <a:avLst/>
          </a:prstGeom>
          <a:noFill/>
          <a:ln w="9525">
            <a:solidFill>
              <a:schemeClr val="tx1"/>
            </a:solidFill>
            <a:round/>
            <a:headEnd/>
            <a:tailEnd type="triangle" w="med" len="med"/>
          </a:ln>
          <a:effectLst/>
        </p:spPr>
        <p:txBody>
          <a:bodyPr/>
          <a:lstStyle/>
          <a:p>
            <a:endParaRPr lang="en-GB"/>
          </a:p>
        </p:txBody>
      </p:sp>
      <p:sp>
        <p:nvSpPr>
          <p:cNvPr id="54" name="TextBox 53"/>
          <p:cNvSpPr txBox="1"/>
          <p:nvPr/>
        </p:nvSpPr>
        <p:spPr>
          <a:xfrm>
            <a:off x="251520" y="0"/>
            <a:ext cx="6897466" cy="1015663"/>
          </a:xfrm>
          <a:prstGeom prst="rect">
            <a:avLst/>
          </a:prstGeom>
          <a:noFill/>
        </p:spPr>
        <p:txBody>
          <a:bodyPr wrap="none" rtlCol="0">
            <a:spAutoFit/>
          </a:bodyPr>
          <a:lstStyle/>
          <a:p>
            <a:r>
              <a:rPr lang="en-GB" sz="3200" dirty="0" smtClean="0">
                <a:solidFill>
                  <a:srgbClr val="C00000"/>
                </a:solidFill>
              </a:rPr>
              <a:t>AIDA implantation and detection system</a:t>
            </a:r>
          </a:p>
          <a:p>
            <a:r>
              <a:rPr lang="en-GB" sz="2800" dirty="0" smtClean="0"/>
              <a:t>(Edinburgh, </a:t>
            </a:r>
            <a:r>
              <a:rPr lang="en-GB" sz="2800" dirty="0" err="1" smtClean="0"/>
              <a:t>Daresbury</a:t>
            </a:r>
            <a:r>
              <a:rPr lang="en-GB" sz="2800" dirty="0" smtClean="0"/>
              <a:t>, Liverpool)</a:t>
            </a:r>
            <a:endParaRPr lang="en-GB" sz="2800" dirty="0"/>
          </a:p>
        </p:txBody>
      </p:sp>
      <p:sp>
        <p:nvSpPr>
          <p:cNvPr id="56" name="TextBox 55"/>
          <p:cNvSpPr txBox="1"/>
          <p:nvPr/>
        </p:nvSpPr>
        <p:spPr>
          <a:xfrm>
            <a:off x="179512" y="5949280"/>
            <a:ext cx="7668253" cy="830997"/>
          </a:xfrm>
          <a:prstGeom prst="rect">
            <a:avLst/>
          </a:prstGeom>
          <a:noFill/>
        </p:spPr>
        <p:txBody>
          <a:bodyPr wrap="none" rtlCol="0">
            <a:spAutoFit/>
          </a:bodyPr>
          <a:lstStyle/>
          <a:p>
            <a:r>
              <a:rPr lang="en-GB" sz="2400" dirty="0" smtClean="0"/>
              <a:t>implantation at energy of several </a:t>
            </a:r>
            <a:r>
              <a:rPr lang="en-GB" sz="2400" dirty="0" err="1" smtClean="0"/>
              <a:t>GeV</a:t>
            </a:r>
            <a:endParaRPr lang="en-GB" sz="2400" dirty="0" smtClean="0"/>
          </a:p>
          <a:p>
            <a:r>
              <a:rPr lang="en-GB" sz="2400" dirty="0" smtClean="0"/>
              <a:t>Decay of energy of 50 </a:t>
            </a:r>
            <a:r>
              <a:rPr lang="en-GB" sz="2400" dirty="0" err="1" smtClean="0"/>
              <a:t>keV</a:t>
            </a:r>
            <a:r>
              <a:rPr lang="en-GB" sz="2400" dirty="0" smtClean="0"/>
              <a:t>-&gt;several </a:t>
            </a:r>
            <a:r>
              <a:rPr lang="en-GB" sz="2400" dirty="0" err="1" smtClean="0"/>
              <a:t>MeV</a:t>
            </a:r>
            <a:r>
              <a:rPr lang="en-GB" sz="2400" dirty="0" smtClean="0"/>
              <a:t>  =&gt; ASIC developed</a:t>
            </a:r>
            <a:endParaRPr lang="en-GB" sz="2400"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E:\seps_sync\exp\NuSTAR_grant\OSC_17july2012\despec\UK_FTA_3_A.png"/>
          <p:cNvPicPr>
            <a:picLocks noChangeAspect="1" noChangeArrowheads="1"/>
          </p:cNvPicPr>
          <p:nvPr/>
        </p:nvPicPr>
        <p:blipFill>
          <a:blip r:embed="rId2" cstate="print"/>
          <a:srcRect/>
          <a:stretch>
            <a:fillRect/>
          </a:stretch>
        </p:blipFill>
        <p:spPr bwMode="auto">
          <a:xfrm rot="16200000">
            <a:off x="1816444" y="531191"/>
            <a:ext cx="6634093" cy="6019524"/>
          </a:xfrm>
          <a:prstGeom prst="rect">
            <a:avLst/>
          </a:prstGeom>
          <a:noFill/>
        </p:spPr>
      </p:pic>
      <p:sp>
        <p:nvSpPr>
          <p:cNvPr id="3" name="TextBox 2"/>
          <p:cNvSpPr txBox="1"/>
          <p:nvPr/>
        </p:nvSpPr>
        <p:spPr>
          <a:xfrm>
            <a:off x="179512" y="4005064"/>
            <a:ext cx="1733167" cy="2062103"/>
          </a:xfrm>
          <a:prstGeom prst="rect">
            <a:avLst/>
          </a:prstGeom>
          <a:noFill/>
        </p:spPr>
        <p:txBody>
          <a:bodyPr wrap="none" rtlCol="0">
            <a:spAutoFit/>
          </a:bodyPr>
          <a:lstStyle/>
          <a:p>
            <a:r>
              <a:rPr lang="en-GB" sz="3200" dirty="0" smtClean="0"/>
              <a:t>AIDA</a:t>
            </a:r>
          </a:p>
          <a:p>
            <a:r>
              <a:rPr lang="en-GB" sz="3200" dirty="0" smtClean="0"/>
              <a:t>+</a:t>
            </a:r>
          </a:p>
          <a:p>
            <a:r>
              <a:rPr lang="en-GB" sz="3200" dirty="0" smtClean="0"/>
              <a:t>LaBr</a:t>
            </a:r>
            <a:r>
              <a:rPr lang="en-GB" sz="3200" baseline="-25000" dirty="0" smtClean="0"/>
              <a:t>3</a:t>
            </a:r>
            <a:r>
              <a:rPr lang="en-GB" sz="3200" dirty="0" smtClean="0"/>
              <a:t>(</a:t>
            </a:r>
            <a:r>
              <a:rPr lang="en-GB" sz="3200" dirty="0" err="1" smtClean="0"/>
              <a:t>Ce</a:t>
            </a:r>
            <a:r>
              <a:rPr lang="en-GB" sz="3200" dirty="0" smtClean="0"/>
              <a:t>)</a:t>
            </a:r>
          </a:p>
          <a:p>
            <a:r>
              <a:rPr lang="en-GB" sz="3200" dirty="0" smtClean="0"/>
              <a:t>array</a:t>
            </a:r>
            <a:endParaRPr lang="en-GB" sz="3200"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1" name="Picture 3" descr="povnuc_pdr"/>
          <p:cNvPicPr>
            <a:picLocks noChangeAspect="1" noChangeArrowheads="1"/>
          </p:cNvPicPr>
          <p:nvPr/>
        </p:nvPicPr>
        <p:blipFill>
          <a:blip r:embed="rId4" cstate="print"/>
          <a:srcRect/>
          <a:stretch>
            <a:fillRect/>
          </a:stretch>
        </p:blipFill>
        <p:spPr bwMode="auto">
          <a:xfrm>
            <a:off x="5962650" y="4438650"/>
            <a:ext cx="2724150" cy="1976438"/>
          </a:xfrm>
          <a:prstGeom prst="rect">
            <a:avLst/>
          </a:prstGeom>
          <a:noFill/>
        </p:spPr>
      </p:pic>
      <p:sp>
        <p:nvSpPr>
          <p:cNvPr id="89092" name="Text Box 4"/>
          <p:cNvSpPr txBox="1">
            <a:spLocks noChangeArrowheads="1"/>
          </p:cNvSpPr>
          <p:nvPr/>
        </p:nvSpPr>
        <p:spPr bwMode="auto">
          <a:xfrm>
            <a:off x="5776913" y="6492875"/>
            <a:ext cx="3095625" cy="336550"/>
          </a:xfrm>
          <a:prstGeom prst="rect">
            <a:avLst/>
          </a:prstGeom>
          <a:solidFill>
            <a:srgbClr val="3333FF">
              <a:alpha val="39999"/>
            </a:srgbClr>
          </a:solidFill>
          <a:ln w="9525">
            <a:noFill/>
            <a:miter lim="800000"/>
            <a:headEnd/>
            <a:tailEnd/>
          </a:ln>
          <a:effectLst/>
        </p:spPr>
        <p:txBody>
          <a:bodyPr>
            <a:spAutoFit/>
          </a:bodyPr>
          <a:lstStyle/>
          <a:p>
            <a:pPr eaLnBrk="1" hangingPunct="1">
              <a:spcBef>
                <a:spcPct val="50000"/>
              </a:spcBef>
            </a:pPr>
            <a:r>
              <a:rPr lang="en-US" sz="1600" u="none">
                <a:solidFill>
                  <a:schemeClr val="tx1"/>
                </a:solidFill>
                <a:latin typeface="Arial" charset="0"/>
              </a:rPr>
              <a:t>neutron skin </a:t>
            </a:r>
            <a:r>
              <a:rPr lang="en-US" sz="1600" u="none">
                <a:solidFill>
                  <a:schemeClr val="tx1"/>
                </a:solidFill>
                <a:latin typeface="Arial" charset="0"/>
                <a:sym typeface="Wingdings" pitchFamily="2" charset="2"/>
              </a:rPr>
              <a:t> core vibration</a:t>
            </a:r>
            <a:endParaRPr lang="en-US" sz="1600" u="none">
              <a:solidFill>
                <a:schemeClr val="tx1"/>
              </a:solidFill>
              <a:latin typeface="Arial" charset="0"/>
            </a:endParaRPr>
          </a:p>
        </p:txBody>
      </p:sp>
      <p:graphicFrame>
        <p:nvGraphicFramePr>
          <p:cNvPr id="89093" name="Object 5"/>
          <p:cNvGraphicFramePr>
            <a:graphicFrameLocks noChangeAspect="1"/>
          </p:cNvGraphicFramePr>
          <p:nvPr/>
        </p:nvGraphicFramePr>
        <p:xfrm>
          <a:off x="0" y="1268413"/>
          <a:ext cx="5380038" cy="5246687"/>
        </p:xfrm>
        <a:graphic>
          <a:graphicData uri="http://schemas.openxmlformats.org/presentationml/2006/ole">
            <p:oleObj spid="_x0000_s28674" name="Photo Editor Photo" r:id="rId5" imgW="8895238" imgH="8678486" progId="">
              <p:embed/>
            </p:oleObj>
          </a:graphicData>
        </a:graphic>
      </p:graphicFrame>
      <p:sp>
        <p:nvSpPr>
          <p:cNvPr id="89095" name="Text Box 7"/>
          <p:cNvSpPr txBox="1">
            <a:spLocks noChangeArrowheads="1"/>
          </p:cNvSpPr>
          <p:nvPr/>
        </p:nvSpPr>
        <p:spPr bwMode="auto">
          <a:xfrm>
            <a:off x="2503488" y="1504950"/>
            <a:ext cx="1041400" cy="476250"/>
          </a:xfrm>
          <a:prstGeom prst="rect">
            <a:avLst/>
          </a:prstGeom>
          <a:noFill/>
          <a:ln w="19050">
            <a:solidFill>
              <a:schemeClr val="bg2"/>
            </a:solidFill>
            <a:miter lim="800000"/>
            <a:headEnd/>
            <a:tailEnd/>
          </a:ln>
          <a:effectLst/>
        </p:spPr>
        <p:txBody>
          <a:bodyPr>
            <a:spAutoFit/>
          </a:bodyPr>
          <a:lstStyle/>
          <a:p>
            <a:pPr eaLnBrk="1" hangingPunct="1">
              <a:spcBef>
                <a:spcPct val="50000"/>
              </a:spcBef>
            </a:pPr>
            <a:r>
              <a:rPr lang="en-US" b="1" u="none" baseline="30000"/>
              <a:t>124</a:t>
            </a:r>
            <a:r>
              <a:rPr lang="en-US" b="1" u="none"/>
              <a:t>Sn</a:t>
            </a:r>
          </a:p>
        </p:txBody>
      </p:sp>
      <p:sp>
        <p:nvSpPr>
          <p:cNvPr id="89096" name="Text Box 8"/>
          <p:cNvSpPr txBox="1">
            <a:spLocks noChangeArrowheads="1"/>
          </p:cNvSpPr>
          <p:nvPr/>
        </p:nvSpPr>
        <p:spPr bwMode="auto">
          <a:xfrm>
            <a:off x="2260600" y="4638675"/>
            <a:ext cx="957263" cy="476250"/>
          </a:xfrm>
          <a:prstGeom prst="rect">
            <a:avLst/>
          </a:prstGeom>
          <a:noFill/>
          <a:ln w="19050">
            <a:solidFill>
              <a:srgbClr val="3333FF"/>
            </a:solidFill>
            <a:miter lim="800000"/>
            <a:headEnd/>
            <a:tailEnd/>
          </a:ln>
          <a:effectLst/>
        </p:spPr>
        <p:txBody>
          <a:bodyPr>
            <a:spAutoFit/>
          </a:bodyPr>
          <a:lstStyle/>
          <a:p>
            <a:pPr eaLnBrk="1" hangingPunct="1"/>
            <a:r>
              <a:rPr lang="en-US" b="1" u="none" baseline="30000">
                <a:solidFill>
                  <a:srgbClr val="3333FF"/>
                </a:solidFill>
              </a:rPr>
              <a:t>132</a:t>
            </a:r>
            <a:r>
              <a:rPr lang="en-US" b="1" u="none">
                <a:solidFill>
                  <a:srgbClr val="3333FF"/>
                </a:solidFill>
              </a:rPr>
              <a:t>Sn</a:t>
            </a:r>
            <a:endParaRPr lang="en-US" sz="3200" u="none">
              <a:solidFill>
                <a:schemeClr val="tx1"/>
              </a:solidFill>
            </a:endParaRPr>
          </a:p>
        </p:txBody>
      </p:sp>
      <p:sp>
        <p:nvSpPr>
          <p:cNvPr id="89097" name="Text Box 9"/>
          <p:cNvSpPr txBox="1">
            <a:spLocks noChangeArrowheads="1"/>
          </p:cNvSpPr>
          <p:nvPr/>
        </p:nvSpPr>
        <p:spPr bwMode="auto">
          <a:xfrm>
            <a:off x="2624138" y="939800"/>
            <a:ext cx="2284412" cy="457200"/>
          </a:xfrm>
          <a:prstGeom prst="rect">
            <a:avLst/>
          </a:prstGeom>
          <a:noFill/>
          <a:ln w="9525">
            <a:noFill/>
            <a:miter lim="800000"/>
            <a:headEnd/>
            <a:tailEnd/>
          </a:ln>
          <a:effectLst/>
        </p:spPr>
        <p:txBody>
          <a:bodyPr>
            <a:spAutoFit/>
          </a:bodyPr>
          <a:lstStyle/>
          <a:p>
            <a:pPr eaLnBrk="1" hangingPunct="1">
              <a:spcBef>
                <a:spcPct val="50000"/>
              </a:spcBef>
            </a:pPr>
            <a:r>
              <a:rPr lang="en-US" u="none">
                <a:solidFill>
                  <a:srgbClr val="0000FF"/>
                </a:solidFill>
                <a:latin typeface="Times New Roman" pitchFamily="18" charset="0"/>
              </a:rPr>
              <a:t>Photon-neutron</a:t>
            </a:r>
          </a:p>
        </p:txBody>
      </p:sp>
      <p:sp>
        <p:nvSpPr>
          <p:cNvPr id="89098" name="Text Box 10"/>
          <p:cNvSpPr txBox="1">
            <a:spLocks noChangeArrowheads="1"/>
          </p:cNvSpPr>
          <p:nvPr/>
        </p:nvSpPr>
        <p:spPr bwMode="auto">
          <a:xfrm>
            <a:off x="774700" y="1981200"/>
            <a:ext cx="1728788" cy="822325"/>
          </a:xfrm>
          <a:prstGeom prst="rect">
            <a:avLst/>
          </a:prstGeom>
          <a:noFill/>
          <a:ln w="9525">
            <a:noFill/>
            <a:miter lim="800000"/>
            <a:headEnd/>
            <a:tailEnd/>
          </a:ln>
          <a:effectLst/>
        </p:spPr>
        <p:txBody>
          <a:bodyPr>
            <a:spAutoFit/>
          </a:bodyPr>
          <a:lstStyle/>
          <a:p>
            <a:pPr eaLnBrk="1" hangingPunct="1">
              <a:spcBef>
                <a:spcPct val="50000"/>
              </a:spcBef>
            </a:pPr>
            <a:r>
              <a:rPr lang="en-US" u="none">
                <a:solidFill>
                  <a:srgbClr val="0000FF"/>
                </a:solidFill>
                <a:latin typeface="Times New Roman" pitchFamily="18" charset="0"/>
              </a:rPr>
              <a:t>Coulomb dissociation</a:t>
            </a:r>
          </a:p>
        </p:txBody>
      </p:sp>
      <p:pic>
        <p:nvPicPr>
          <p:cNvPr id="89099" name="Picture 11"/>
          <p:cNvPicPr>
            <a:picLocks noChangeAspect="1" noChangeArrowheads="1"/>
          </p:cNvPicPr>
          <p:nvPr/>
        </p:nvPicPr>
        <p:blipFill>
          <a:blip r:embed="rId6" cstate="print"/>
          <a:srcRect/>
          <a:stretch>
            <a:fillRect/>
          </a:stretch>
        </p:blipFill>
        <p:spPr bwMode="auto">
          <a:xfrm>
            <a:off x="5489575" y="1268413"/>
            <a:ext cx="3654425" cy="3235325"/>
          </a:xfrm>
          <a:prstGeom prst="rect">
            <a:avLst/>
          </a:prstGeom>
          <a:noFill/>
          <a:ln w="9525">
            <a:noFill/>
            <a:miter lim="800000"/>
            <a:headEnd/>
            <a:tailEnd/>
          </a:ln>
          <a:effectLst/>
        </p:spPr>
      </p:pic>
      <p:sp>
        <p:nvSpPr>
          <p:cNvPr id="89100" name="Text Box 12"/>
          <p:cNvSpPr txBox="1">
            <a:spLocks noChangeArrowheads="1"/>
          </p:cNvSpPr>
          <p:nvPr/>
        </p:nvSpPr>
        <p:spPr bwMode="auto">
          <a:xfrm>
            <a:off x="2190750" y="3025775"/>
            <a:ext cx="957263" cy="476250"/>
          </a:xfrm>
          <a:prstGeom prst="rect">
            <a:avLst/>
          </a:prstGeom>
          <a:noFill/>
          <a:ln w="19050">
            <a:solidFill>
              <a:srgbClr val="3333FF"/>
            </a:solidFill>
            <a:miter lim="800000"/>
            <a:headEnd/>
            <a:tailEnd/>
          </a:ln>
          <a:effectLst/>
        </p:spPr>
        <p:txBody>
          <a:bodyPr>
            <a:spAutoFit/>
          </a:bodyPr>
          <a:lstStyle/>
          <a:p>
            <a:pPr eaLnBrk="1" hangingPunct="1"/>
            <a:r>
              <a:rPr lang="en-US" b="1" u="none" baseline="30000">
                <a:solidFill>
                  <a:srgbClr val="3333FF"/>
                </a:solidFill>
              </a:rPr>
              <a:t>130</a:t>
            </a:r>
            <a:r>
              <a:rPr lang="en-US" b="1" u="none">
                <a:solidFill>
                  <a:srgbClr val="3333FF"/>
                </a:solidFill>
              </a:rPr>
              <a:t>Sn</a:t>
            </a:r>
            <a:endParaRPr lang="en-US" sz="3200" u="none">
              <a:solidFill>
                <a:schemeClr val="tx1"/>
              </a:solidFill>
            </a:endParaRPr>
          </a:p>
        </p:txBody>
      </p:sp>
      <p:sp>
        <p:nvSpPr>
          <p:cNvPr id="89101" name="Text Box 13"/>
          <p:cNvSpPr txBox="1">
            <a:spLocks noChangeArrowheads="1"/>
          </p:cNvSpPr>
          <p:nvPr/>
        </p:nvSpPr>
        <p:spPr bwMode="auto">
          <a:xfrm>
            <a:off x="7435850" y="969963"/>
            <a:ext cx="1481138" cy="366712"/>
          </a:xfrm>
          <a:prstGeom prst="rect">
            <a:avLst/>
          </a:prstGeom>
          <a:noFill/>
          <a:ln w="9525">
            <a:noFill/>
            <a:miter lim="800000"/>
            <a:headEnd/>
            <a:tailEnd/>
          </a:ln>
          <a:effectLst/>
        </p:spPr>
        <p:txBody>
          <a:bodyPr wrap="none">
            <a:spAutoFit/>
          </a:bodyPr>
          <a:lstStyle/>
          <a:p>
            <a:pPr eaLnBrk="1" hangingPunct="1"/>
            <a:r>
              <a:rPr lang="de-DE" sz="1800" u="none">
                <a:solidFill>
                  <a:schemeClr val="tx1"/>
                </a:solidFill>
              </a:rPr>
              <a:t>P. Ring et al.</a:t>
            </a:r>
          </a:p>
        </p:txBody>
      </p:sp>
      <p:sp>
        <p:nvSpPr>
          <p:cNvPr id="89102" name="Oval 14"/>
          <p:cNvSpPr>
            <a:spLocks noChangeArrowheads="1"/>
          </p:cNvSpPr>
          <p:nvPr/>
        </p:nvSpPr>
        <p:spPr bwMode="auto">
          <a:xfrm>
            <a:off x="2740025" y="5614988"/>
            <a:ext cx="898525" cy="625475"/>
          </a:xfrm>
          <a:prstGeom prst="ellipse">
            <a:avLst/>
          </a:prstGeom>
          <a:noFill/>
          <a:ln w="38100">
            <a:solidFill>
              <a:srgbClr val="0000FF"/>
            </a:solidFill>
            <a:round/>
            <a:headEnd/>
            <a:tailEnd/>
          </a:ln>
          <a:effectLst/>
        </p:spPr>
        <p:txBody>
          <a:bodyPr wrap="none" anchor="ctr"/>
          <a:lstStyle/>
          <a:p>
            <a:endParaRPr lang="en-GB"/>
          </a:p>
        </p:txBody>
      </p:sp>
      <p:sp>
        <p:nvSpPr>
          <p:cNvPr id="89103" name="Oval 15"/>
          <p:cNvSpPr>
            <a:spLocks noChangeArrowheads="1"/>
          </p:cNvSpPr>
          <p:nvPr/>
        </p:nvSpPr>
        <p:spPr bwMode="auto">
          <a:xfrm>
            <a:off x="6262688" y="3614738"/>
            <a:ext cx="898525" cy="625475"/>
          </a:xfrm>
          <a:prstGeom prst="ellipse">
            <a:avLst/>
          </a:prstGeom>
          <a:noFill/>
          <a:ln w="38100">
            <a:solidFill>
              <a:srgbClr val="0000FF"/>
            </a:solidFill>
            <a:round/>
            <a:headEnd/>
            <a:tailEnd/>
          </a:ln>
          <a:effectLst/>
        </p:spPr>
        <p:txBody>
          <a:bodyPr wrap="none" anchor="ctr"/>
          <a:lstStyle/>
          <a:p>
            <a:endParaRPr lang="en-GB"/>
          </a:p>
        </p:txBody>
      </p:sp>
      <p:sp>
        <p:nvSpPr>
          <p:cNvPr id="89105" name="Rectangle 17"/>
          <p:cNvSpPr>
            <a:spLocks noChangeArrowheads="1"/>
          </p:cNvSpPr>
          <p:nvPr/>
        </p:nvSpPr>
        <p:spPr bwMode="auto">
          <a:xfrm>
            <a:off x="0" y="0"/>
            <a:ext cx="9129713" cy="519113"/>
          </a:xfrm>
          <a:prstGeom prst="rect">
            <a:avLst/>
          </a:prstGeom>
          <a:noFill/>
          <a:ln w="12700" cap="sq">
            <a:noFill/>
            <a:miter lim="800000"/>
            <a:headEnd type="none" w="sm" len="sm"/>
            <a:tailEnd type="none" w="sm" len="sm"/>
          </a:ln>
          <a:effectLst/>
        </p:spPr>
        <p:txBody>
          <a:bodyPr wrap="none">
            <a:spAutoFit/>
          </a:bodyPr>
          <a:lstStyle/>
          <a:p>
            <a:r>
              <a:rPr kumimoji="1" lang="en-US" sz="2800" u="none">
                <a:solidFill>
                  <a:srgbClr val="EA1F0A"/>
                </a:solidFill>
                <a:latin typeface="Times New Roman" pitchFamily="18" charset="0"/>
              </a:rPr>
              <a:t>How to explain collective phenomena from individual motion?</a:t>
            </a:r>
            <a:endParaRPr kumimoji="1" lang="en-GB" sz="2800" u="none">
              <a:solidFill>
                <a:srgbClr val="EA1F0A"/>
              </a:solidFill>
              <a:latin typeface="Times New Roman" pitchFamily="18" charset="0"/>
            </a:endParaRPr>
          </a:p>
        </p:txBody>
      </p:sp>
      <p:sp>
        <p:nvSpPr>
          <p:cNvPr id="89106" name="Text Box 18"/>
          <p:cNvSpPr txBox="1">
            <a:spLocks noChangeArrowheads="1"/>
          </p:cNvSpPr>
          <p:nvPr/>
        </p:nvSpPr>
        <p:spPr bwMode="auto">
          <a:xfrm>
            <a:off x="0" y="6461125"/>
            <a:ext cx="5429250"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P. Adrich </a:t>
            </a:r>
            <a:r>
              <a:rPr lang="en-GB" sz="2000" i="1" u="none">
                <a:latin typeface="Times New Roman" pitchFamily="18" charset="0"/>
              </a:rPr>
              <a:t>et al</a:t>
            </a:r>
            <a:r>
              <a:rPr lang="en-GB" sz="2000" u="none">
                <a:latin typeface="Times New Roman" pitchFamily="18" charset="0"/>
              </a:rPr>
              <a:t>., Phys. Rev. Lett. 95 (2005) 132501.</a:t>
            </a:r>
          </a:p>
        </p:txBody>
      </p:sp>
      <p:sp>
        <p:nvSpPr>
          <p:cNvPr id="89107" name="Text Box 19"/>
          <p:cNvSpPr txBox="1">
            <a:spLocks noChangeArrowheads="1"/>
          </p:cNvSpPr>
          <p:nvPr/>
        </p:nvSpPr>
        <p:spPr bwMode="auto">
          <a:xfrm>
            <a:off x="6672263" y="969963"/>
            <a:ext cx="1501775" cy="396875"/>
          </a:xfrm>
          <a:prstGeom prst="rect">
            <a:avLst/>
          </a:prstGeom>
          <a:noFill/>
          <a:ln w="12700" cap="sq">
            <a:noFill/>
            <a:miter lim="800000"/>
            <a:headEnd type="none" w="sm" len="sm"/>
            <a:tailEnd type="none" w="sm" len="sm"/>
          </a:ln>
          <a:effectLst/>
        </p:spPr>
        <p:txBody>
          <a:bodyPr wrap="none">
            <a:spAutoFit/>
          </a:bodyPr>
          <a:lstStyle/>
          <a:p>
            <a:r>
              <a:rPr lang="en-GB" sz="2000" u="none">
                <a:latin typeface="Times New Roman" pitchFamily="18" charset="0"/>
              </a:rPr>
              <a:t>P. Ring et al.</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1" descr="H:\exp\NuSTAR_grant\OSC_17july2012\despec\UK_FTA_2by3_2.png"/>
          <p:cNvPicPr>
            <a:picLocks noChangeAspect="1" noChangeArrowheads="1"/>
          </p:cNvPicPr>
          <p:nvPr/>
        </p:nvPicPr>
        <p:blipFill>
          <a:blip r:embed="rId2" cstate="print"/>
          <a:srcRect/>
          <a:stretch>
            <a:fillRect/>
          </a:stretch>
        </p:blipFill>
        <p:spPr bwMode="auto">
          <a:xfrm>
            <a:off x="0" y="2997200"/>
            <a:ext cx="3884613" cy="3673475"/>
          </a:xfrm>
          <a:prstGeom prst="rect">
            <a:avLst/>
          </a:prstGeom>
          <a:noFill/>
          <a:ln w="9525">
            <a:noFill/>
            <a:miter lim="800000"/>
            <a:headEnd/>
            <a:tailEnd/>
          </a:ln>
        </p:spPr>
      </p:pic>
      <p:sp>
        <p:nvSpPr>
          <p:cNvPr id="13315" name="TextBox 1"/>
          <p:cNvSpPr txBox="1">
            <a:spLocks noChangeArrowheads="1"/>
          </p:cNvSpPr>
          <p:nvPr/>
        </p:nvSpPr>
        <p:spPr bwMode="auto">
          <a:xfrm>
            <a:off x="2916238" y="0"/>
            <a:ext cx="1658937" cy="523875"/>
          </a:xfrm>
          <a:prstGeom prst="rect">
            <a:avLst/>
          </a:prstGeom>
          <a:noFill/>
          <a:ln w="9525">
            <a:noFill/>
            <a:miter lim="800000"/>
            <a:headEnd/>
            <a:tailEnd/>
          </a:ln>
        </p:spPr>
        <p:txBody>
          <a:bodyPr wrap="none">
            <a:spAutoFit/>
          </a:bodyPr>
          <a:lstStyle/>
          <a:p>
            <a:r>
              <a:rPr lang="en-GB" sz="2800">
                <a:solidFill>
                  <a:srgbClr val="FF0000"/>
                </a:solidFill>
              </a:rPr>
              <a:t>DESPEC</a:t>
            </a:r>
          </a:p>
        </p:txBody>
      </p:sp>
      <p:sp>
        <p:nvSpPr>
          <p:cNvPr id="13316" name="TextBox 2"/>
          <p:cNvSpPr txBox="1">
            <a:spLocks noChangeArrowheads="1"/>
          </p:cNvSpPr>
          <p:nvPr/>
        </p:nvSpPr>
        <p:spPr bwMode="auto">
          <a:xfrm>
            <a:off x="0" y="476250"/>
            <a:ext cx="9144000" cy="2770188"/>
          </a:xfrm>
          <a:prstGeom prst="rect">
            <a:avLst/>
          </a:prstGeom>
          <a:noFill/>
          <a:ln w="9525">
            <a:noFill/>
            <a:miter lim="800000"/>
            <a:headEnd/>
            <a:tailEnd/>
          </a:ln>
        </p:spPr>
        <p:txBody>
          <a:bodyPr>
            <a:spAutoFit/>
          </a:bodyPr>
          <a:lstStyle/>
          <a:p>
            <a:r>
              <a:rPr lang="en-GB" sz="2000"/>
              <a:t>Detector size decided (maximum efficiency, timescale, versatility): </a:t>
            </a:r>
            <a:r>
              <a:rPr lang="el-GR" sz="2000"/>
              <a:t>Φ</a:t>
            </a:r>
            <a:r>
              <a:rPr lang="en-GB" sz="2000"/>
              <a:t>=1.5”; L=2 “</a:t>
            </a:r>
          </a:p>
          <a:p>
            <a:r>
              <a:rPr lang="en-GB" sz="2000"/>
              <a:t>Detectors ordered; Photo-multiplier tubes ordered</a:t>
            </a:r>
          </a:p>
          <a:p>
            <a:endParaRPr lang="en-GB" sz="2000"/>
          </a:p>
          <a:p>
            <a:r>
              <a:rPr lang="en-GB" sz="2000"/>
              <a:t>Plans to use the detectors at:</a:t>
            </a:r>
          </a:p>
          <a:p>
            <a:r>
              <a:rPr lang="en-GB" sz="2000"/>
              <a:t>	RIKEN within the EURICA campaign</a:t>
            </a:r>
          </a:p>
          <a:p>
            <a:r>
              <a:rPr lang="en-GB" sz="2000"/>
              <a:t>	ILL Grenoble</a:t>
            </a:r>
          </a:p>
          <a:p>
            <a:endParaRPr lang="en-GB"/>
          </a:p>
          <a:p>
            <a:r>
              <a:rPr lang="en-GB"/>
              <a:t>DESPEC mechanical design</a:t>
            </a:r>
          </a:p>
          <a:p>
            <a:r>
              <a:rPr lang="en-GB"/>
              <a:t>	discussion about integrating the Total Absorption Spectrometer with AIDA</a:t>
            </a:r>
          </a:p>
        </p:txBody>
      </p:sp>
      <p:pic>
        <p:nvPicPr>
          <p:cNvPr id="13317" name="Picture 2" descr="H:\exp\NuSTAR_grant\OSC_17july2012\despec\dtas_despec-7.jpg"/>
          <p:cNvPicPr>
            <a:picLocks noChangeAspect="1" noChangeArrowheads="1"/>
          </p:cNvPicPr>
          <p:nvPr/>
        </p:nvPicPr>
        <p:blipFill>
          <a:blip r:embed="rId3" cstate="print"/>
          <a:srcRect/>
          <a:stretch>
            <a:fillRect/>
          </a:stretch>
        </p:blipFill>
        <p:spPr bwMode="auto">
          <a:xfrm>
            <a:off x="-19550063" y="-7156450"/>
            <a:ext cx="6545263" cy="5205412"/>
          </a:xfrm>
          <a:prstGeom prst="rect">
            <a:avLst/>
          </a:prstGeom>
          <a:noFill/>
          <a:ln w="9525">
            <a:noFill/>
            <a:miter lim="800000"/>
            <a:headEnd/>
            <a:tailEnd/>
          </a:ln>
        </p:spPr>
      </p:pic>
      <p:pic>
        <p:nvPicPr>
          <p:cNvPr id="13318" name="Picture 3" descr="H:\exp\NuSTAR_grant\OSC_17july2012\despec\dtas_despec-8.jpg"/>
          <p:cNvPicPr>
            <a:picLocks noChangeAspect="1" noChangeArrowheads="1"/>
          </p:cNvPicPr>
          <p:nvPr/>
        </p:nvPicPr>
        <p:blipFill>
          <a:blip r:embed="rId4" cstate="print"/>
          <a:srcRect/>
          <a:stretch>
            <a:fillRect/>
          </a:stretch>
        </p:blipFill>
        <p:spPr bwMode="auto">
          <a:xfrm>
            <a:off x="4643438" y="3251200"/>
            <a:ext cx="4500562" cy="3606800"/>
          </a:xfrm>
          <a:prstGeom prst="rect">
            <a:avLst/>
          </a:prstGeom>
          <a:noFill/>
          <a:ln w="9525">
            <a:noFill/>
            <a:miter lim="800000"/>
            <a:headEnd/>
            <a:tailEnd/>
          </a:ln>
        </p:spPr>
      </p:pic>
      <p:sp>
        <p:nvSpPr>
          <p:cNvPr id="13319" name="TextBox 6"/>
          <p:cNvSpPr txBox="1">
            <a:spLocks noChangeArrowheads="1"/>
          </p:cNvSpPr>
          <p:nvPr/>
        </p:nvSpPr>
        <p:spPr bwMode="auto">
          <a:xfrm>
            <a:off x="0" y="6488113"/>
            <a:ext cx="4746625" cy="339725"/>
          </a:xfrm>
          <a:prstGeom prst="rect">
            <a:avLst/>
          </a:prstGeom>
          <a:noFill/>
          <a:ln w="9525">
            <a:noFill/>
            <a:miter lim="800000"/>
            <a:headEnd/>
            <a:tailEnd/>
          </a:ln>
        </p:spPr>
        <p:txBody>
          <a:bodyPr wrap="none">
            <a:spAutoFit/>
          </a:bodyPr>
          <a:lstStyle/>
          <a:p>
            <a:r>
              <a:rPr lang="en-GB" sz="1600"/>
              <a:t>P.H. Regan, Appl. Rad. and Iso. 70, 1337  (2012)</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a:off x="3131840" y="0"/>
            <a:ext cx="5779344" cy="6705378"/>
          </a:xfrm>
          <a:prstGeom prst="rect">
            <a:avLst/>
          </a:prstGeom>
          <a:noFill/>
          <a:ln w="9525">
            <a:noFill/>
            <a:miter lim="800000"/>
            <a:headEnd/>
            <a:tailEnd/>
          </a:ln>
        </p:spPr>
      </p:pic>
      <p:sp>
        <p:nvSpPr>
          <p:cNvPr id="3" name="Rectangle 2"/>
          <p:cNvSpPr/>
          <p:nvPr/>
        </p:nvSpPr>
        <p:spPr>
          <a:xfrm>
            <a:off x="395536" y="6211669"/>
            <a:ext cx="6552728" cy="646331"/>
          </a:xfrm>
          <a:prstGeom prst="rect">
            <a:avLst/>
          </a:prstGeom>
        </p:spPr>
        <p:txBody>
          <a:bodyPr wrap="square">
            <a:spAutoFit/>
          </a:bodyPr>
          <a:lstStyle/>
          <a:p>
            <a:r>
              <a:rPr lang="en-GB" dirty="0" smtClean="0"/>
              <a:t>S. </a:t>
            </a:r>
            <a:r>
              <a:rPr lang="en-GB" dirty="0" err="1" smtClean="0"/>
              <a:t>Akkuyun</a:t>
            </a:r>
            <a:r>
              <a:rPr lang="en-GB" dirty="0" smtClean="0"/>
              <a:t> et al., </a:t>
            </a:r>
          </a:p>
          <a:p>
            <a:r>
              <a:rPr lang="en-GB" dirty="0" err="1" smtClean="0"/>
              <a:t>Nucl</a:t>
            </a:r>
            <a:r>
              <a:rPr lang="en-GB" dirty="0" smtClean="0"/>
              <a:t>. Instr. Meth. A668 (2012) 26</a:t>
            </a:r>
            <a:endParaRPr lang="en-GB"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7"/>
          <p:cNvSpPr>
            <a:spLocks noGrp="1"/>
          </p:cNvSpPr>
          <p:nvPr>
            <p:ph type="title"/>
          </p:nvPr>
        </p:nvSpPr>
        <p:spPr/>
        <p:txBody>
          <a:bodyPr>
            <a:normAutofit fontScale="90000"/>
          </a:bodyPr>
          <a:lstStyle/>
          <a:p>
            <a:r>
              <a:rPr lang="en-US" smtClean="0">
                <a:ea typeface="ヒラギノ角ゴ Pro W3" charset="-128"/>
              </a:rPr>
              <a:t>DESPEC Simulations (2) – optimisation of array</a:t>
            </a:r>
          </a:p>
        </p:txBody>
      </p:sp>
      <p:pic>
        <p:nvPicPr>
          <p:cNvPr id="33795" name="Content Placeholder 3" descr="AIDA8cm.png"/>
          <p:cNvPicPr>
            <a:picLocks noChangeAspect="1"/>
          </p:cNvPicPr>
          <p:nvPr/>
        </p:nvPicPr>
        <p:blipFill>
          <a:blip r:embed="rId2" cstate="print"/>
          <a:srcRect/>
          <a:stretch>
            <a:fillRect/>
          </a:stretch>
        </p:blipFill>
        <p:spPr bwMode="auto">
          <a:xfrm>
            <a:off x="3559420" y="5138738"/>
            <a:ext cx="1562100" cy="1231900"/>
          </a:xfrm>
          <a:prstGeom prst="rect">
            <a:avLst/>
          </a:prstGeom>
          <a:noFill/>
          <a:ln w="9525">
            <a:noFill/>
            <a:miter lim="800000"/>
            <a:headEnd/>
            <a:tailEnd/>
          </a:ln>
        </p:spPr>
      </p:pic>
      <p:sp>
        <p:nvSpPr>
          <p:cNvPr id="33796" name="Content Placeholder 2"/>
          <p:cNvSpPr txBox="1">
            <a:spLocks/>
          </p:cNvSpPr>
          <p:nvPr/>
        </p:nvSpPr>
        <p:spPr bwMode="auto">
          <a:xfrm>
            <a:off x="5146431" y="1701800"/>
            <a:ext cx="4098681" cy="4892675"/>
          </a:xfrm>
          <a:prstGeom prst="rect">
            <a:avLst/>
          </a:prstGeom>
          <a:noFill/>
          <a:ln w="9525">
            <a:noFill/>
            <a:miter lim="800000"/>
            <a:headEnd/>
            <a:tailEnd/>
          </a:ln>
        </p:spPr>
        <p:txBody>
          <a:bodyPr/>
          <a:lstStyle/>
          <a:p>
            <a:pPr marL="457200" indent="-457200" eaLnBrk="0" hangingPunct="0">
              <a:spcBef>
                <a:spcPct val="20000"/>
              </a:spcBef>
              <a:buFont typeface="Arial" pitchFamily="34" charset="0"/>
              <a:buChar char="•"/>
            </a:pPr>
            <a:r>
              <a:rPr lang="en-GB" sz="2000">
                <a:solidFill>
                  <a:srgbClr val="BD9800"/>
                </a:solidFill>
                <a:latin typeface="Calibri" pitchFamily="34" charset="0"/>
              </a:rPr>
              <a:t>1.5</a:t>
            </a:r>
            <a:r>
              <a:rPr lang="en-GB" altLang="en-US" sz="2000">
                <a:solidFill>
                  <a:srgbClr val="BD9800"/>
                </a:solidFill>
                <a:latin typeface="Calibri" pitchFamily="34" charset="0"/>
              </a:rPr>
              <a:t>”</a:t>
            </a:r>
            <a:r>
              <a:rPr lang="en-GB" sz="2000">
                <a:solidFill>
                  <a:srgbClr val="BD9800"/>
                </a:solidFill>
                <a:latin typeface="Calibri" pitchFamily="34" charset="0"/>
              </a:rPr>
              <a:t> cylindrical crystals chosen</a:t>
            </a:r>
          </a:p>
          <a:p>
            <a:pPr marL="1200150" lvl="1" indent="-457200" eaLnBrk="0" hangingPunct="0">
              <a:spcBef>
                <a:spcPct val="20000"/>
              </a:spcBef>
              <a:buFont typeface="Arial" pitchFamily="34" charset="0"/>
              <a:buChar char="•"/>
            </a:pPr>
            <a:r>
              <a:rPr lang="en-GB">
                <a:solidFill>
                  <a:srgbClr val="BD9800"/>
                </a:solidFill>
                <a:latin typeface="Calibri" pitchFamily="34" charset="0"/>
              </a:rPr>
              <a:t>Hybrid does give greater efficiency (for point source) but no flexibility in array configuration (particularly if can</a:t>
            </a:r>
            <a:r>
              <a:rPr lang="en-GB" altLang="en-US">
                <a:solidFill>
                  <a:srgbClr val="BD9800"/>
                </a:solidFill>
                <a:latin typeface="Calibri" pitchFamily="34" charset="0"/>
              </a:rPr>
              <a:t>’</a:t>
            </a:r>
            <a:r>
              <a:rPr lang="en-GB">
                <a:solidFill>
                  <a:srgbClr val="BD9800"/>
                </a:solidFill>
                <a:latin typeface="Calibri" pitchFamily="34" charset="0"/>
              </a:rPr>
              <a:t>t afford all detectors)</a:t>
            </a:r>
          </a:p>
          <a:p>
            <a:pPr marL="1200150" lvl="1" indent="-457200" eaLnBrk="0" hangingPunct="0">
              <a:spcBef>
                <a:spcPct val="20000"/>
              </a:spcBef>
              <a:buFont typeface="Arial" pitchFamily="34" charset="0"/>
              <a:buChar char="•"/>
            </a:pPr>
            <a:r>
              <a:rPr lang="en-GB">
                <a:solidFill>
                  <a:srgbClr val="BD9800"/>
                </a:solidFill>
                <a:latin typeface="Calibri" pitchFamily="34" charset="0"/>
              </a:rPr>
              <a:t>Cylindrical crystals cheaper</a:t>
            </a:r>
          </a:p>
          <a:p>
            <a:pPr marL="1200150" lvl="1" indent="-457200" eaLnBrk="0" hangingPunct="0">
              <a:spcBef>
                <a:spcPct val="20000"/>
              </a:spcBef>
              <a:buFont typeface="Arial" pitchFamily="34" charset="0"/>
              <a:buChar char="•"/>
            </a:pPr>
            <a:r>
              <a:rPr lang="en-GB">
                <a:solidFill>
                  <a:srgbClr val="BD9800"/>
                </a:solidFill>
                <a:latin typeface="Calibri" pitchFamily="34" charset="0"/>
              </a:rPr>
              <a:t>Bearing in mind using detectors prior to use at FAIR</a:t>
            </a:r>
          </a:p>
          <a:p>
            <a:pPr marL="1200150" lvl="1" indent="-457200" eaLnBrk="0" hangingPunct="0">
              <a:spcBef>
                <a:spcPct val="20000"/>
              </a:spcBef>
              <a:buFont typeface="Arial" pitchFamily="34" charset="0"/>
              <a:buChar char="•"/>
            </a:pPr>
            <a:r>
              <a:rPr lang="en-GB">
                <a:solidFill>
                  <a:srgbClr val="00FF00"/>
                </a:solidFill>
                <a:latin typeface="Calibri" pitchFamily="34" charset="0"/>
              </a:rPr>
              <a:t>Array to be 36 1.5</a:t>
            </a:r>
            <a:r>
              <a:rPr lang="en-GB" altLang="en-US">
                <a:solidFill>
                  <a:srgbClr val="00FF00"/>
                </a:solidFill>
                <a:latin typeface="Calibri" pitchFamily="34" charset="0"/>
              </a:rPr>
              <a:t>”</a:t>
            </a:r>
            <a:r>
              <a:rPr lang="en-GB">
                <a:solidFill>
                  <a:srgbClr val="00FF00"/>
                </a:solidFill>
                <a:latin typeface="Calibri" pitchFamily="34" charset="0"/>
              </a:rPr>
              <a:t> dia LaBr3 in </a:t>
            </a:r>
            <a:r>
              <a:rPr lang="en-GB" altLang="en-US">
                <a:solidFill>
                  <a:srgbClr val="00FF00"/>
                </a:solidFill>
                <a:latin typeface="Calibri" pitchFamily="34" charset="0"/>
              </a:rPr>
              <a:t>‘</a:t>
            </a:r>
            <a:r>
              <a:rPr lang="en-GB">
                <a:solidFill>
                  <a:srgbClr val="00FF00"/>
                </a:solidFill>
                <a:latin typeface="Calibri" pitchFamily="34" charset="0"/>
              </a:rPr>
              <a:t>cross</a:t>
            </a:r>
            <a:r>
              <a:rPr lang="en-GB" altLang="en-US">
                <a:solidFill>
                  <a:srgbClr val="00FF00"/>
                </a:solidFill>
                <a:latin typeface="Calibri" pitchFamily="34" charset="0"/>
              </a:rPr>
              <a:t>’</a:t>
            </a:r>
            <a:r>
              <a:rPr lang="en-GB">
                <a:solidFill>
                  <a:srgbClr val="00FF00"/>
                </a:solidFill>
                <a:latin typeface="Calibri" pitchFamily="34" charset="0"/>
              </a:rPr>
              <a:t> configuration</a:t>
            </a:r>
          </a:p>
          <a:p>
            <a:pPr marL="457200" indent="-457200" eaLnBrk="0" hangingPunct="0">
              <a:spcBef>
                <a:spcPct val="20000"/>
              </a:spcBef>
              <a:buFont typeface="Arial" pitchFamily="34" charset="0"/>
              <a:buChar char="•"/>
            </a:pPr>
            <a:r>
              <a:rPr lang="en-GB" sz="2000">
                <a:solidFill>
                  <a:srgbClr val="BD9800"/>
                </a:solidFill>
                <a:latin typeface="Calibri" pitchFamily="34" charset="0"/>
              </a:rPr>
              <a:t>Effort starting on understanding the effect of events occurring at different positions across AIDA </a:t>
            </a:r>
          </a:p>
          <a:p>
            <a:pPr marL="457200" indent="-457200" eaLnBrk="0" hangingPunct="0">
              <a:spcBef>
                <a:spcPct val="20000"/>
              </a:spcBef>
              <a:buFont typeface="Arial" pitchFamily="34" charset="0"/>
              <a:buNone/>
            </a:pPr>
            <a:endParaRPr lang="en-GB" sz="3200">
              <a:solidFill>
                <a:srgbClr val="BD9800"/>
              </a:solidFill>
              <a:latin typeface="Calibri" pitchFamily="34" charset="0"/>
            </a:endParaRPr>
          </a:p>
        </p:txBody>
      </p:sp>
      <p:pic>
        <p:nvPicPr>
          <p:cNvPr id="33797" name="Picture 5" descr="DESPEC_5.pdf"/>
          <p:cNvPicPr>
            <a:picLocks noChangeAspect="1"/>
          </p:cNvPicPr>
          <p:nvPr/>
        </p:nvPicPr>
        <p:blipFill>
          <a:blip r:embed="rId3" cstate="print"/>
          <a:srcRect/>
          <a:stretch>
            <a:fillRect/>
          </a:stretch>
        </p:blipFill>
        <p:spPr bwMode="auto">
          <a:xfrm>
            <a:off x="1669074" y="1565276"/>
            <a:ext cx="3442188" cy="3482975"/>
          </a:xfrm>
          <a:prstGeom prst="rect">
            <a:avLst/>
          </a:prstGeom>
          <a:noFill/>
          <a:ln w="9525">
            <a:noFill/>
            <a:miter lim="800000"/>
            <a:headEnd/>
            <a:tailEnd/>
          </a:ln>
        </p:spPr>
      </p:pic>
      <p:pic>
        <p:nvPicPr>
          <p:cNvPr id="33798" name="Picture 6" descr="UK_FTA_2by3_2.png"/>
          <p:cNvPicPr>
            <a:picLocks noChangeAspect="1"/>
          </p:cNvPicPr>
          <p:nvPr/>
        </p:nvPicPr>
        <p:blipFill>
          <a:blip r:embed="rId4" cstate="print"/>
          <a:srcRect/>
          <a:stretch>
            <a:fillRect/>
          </a:stretch>
        </p:blipFill>
        <p:spPr bwMode="auto">
          <a:xfrm>
            <a:off x="221273" y="1582738"/>
            <a:ext cx="1147396" cy="1314450"/>
          </a:xfrm>
          <a:prstGeom prst="rect">
            <a:avLst/>
          </a:prstGeom>
          <a:noFill/>
          <a:ln w="9525">
            <a:noFill/>
            <a:miter lim="800000"/>
            <a:headEnd/>
            <a:tailEnd/>
          </a:ln>
        </p:spPr>
      </p:pic>
      <p:pic>
        <p:nvPicPr>
          <p:cNvPr id="33799" name="Picture 7" descr="UK_FTA_2.png"/>
          <p:cNvPicPr>
            <a:picLocks noChangeAspect="1"/>
          </p:cNvPicPr>
          <p:nvPr/>
        </p:nvPicPr>
        <p:blipFill>
          <a:blip r:embed="rId5" cstate="print"/>
          <a:srcRect/>
          <a:stretch>
            <a:fillRect/>
          </a:stretch>
        </p:blipFill>
        <p:spPr bwMode="auto">
          <a:xfrm>
            <a:off x="240324" y="3390900"/>
            <a:ext cx="1140069" cy="1316038"/>
          </a:xfrm>
          <a:prstGeom prst="rect">
            <a:avLst/>
          </a:prstGeom>
          <a:noFill/>
          <a:ln w="9525">
            <a:noFill/>
            <a:miter lim="800000"/>
            <a:headEnd/>
            <a:tailEnd/>
          </a:ln>
        </p:spPr>
      </p:pic>
      <p:pic>
        <p:nvPicPr>
          <p:cNvPr id="33800" name="Picture 8" descr="UK_FTA_1_A.png"/>
          <p:cNvPicPr>
            <a:picLocks noChangeAspect="1"/>
          </p:cNvPicPr>
          <p:nvPr/>
        </p:nvPicPr>
        <p:blipFill>
          <a:blip r:embed="rId6" cstate="print"/>
          <a:srcRect/>
          <a:stretch>
            <a:fillRect/>
          </a:stretch>
        </p:blipFill>
        <p:spPr bwMode="auto">
          <a:xfrm>
            <a:off x="3922836" y="1576388"/>
            <a:ext cx="1181100" cy="1352550"/>
          </a:xfrm>
          <a:prstGeom prst="rect">
            <a:avLst/>
          </a:prstGeom>
          <a:noFill/>
          <a:ln w="9525">
            <a:noFill/>
            <a:miter lim="800000"/>
            <a:headEnd/>
            <a:tailEnd/>
          </a:ln>
        </p:spPr>
      </p:pic>
      <p:pic>
        <p:nvPicPr>
          <p:cNvPr id="33801" name="Content Placeholder 9" descr="paddydesign3.png"/>
          <p:cNvPicPr>
            <a:picLocks noGrp="1" noChangeAspect="1"/>
          </p:cNvPicPr>
          <p:nvPr>
            <p:ph idx="1"/>
          </p:nvPr>
        </p:nvPicPr>
        <p:blipFill>
          <a:blip r:embed="rId7" cstate="print"/>
          <a:srcRect t="-38000" b="-38000"/>
          <a:stretch>
            <a:fillRect/>
          </a:stretch>
        </p:blipFill>
        <p:spPr>
          <a:xfrm>
            <a:off x="221274" y="4600576"/>
            <a:ext cx="1610457" cy="2384425"/>
          </a:xfrm>
        </p:spPr>
      </p:pic>
      <p:sp>
        <p:nvSpPr>
          <p:cNvPr id="2" name="Date Placeholder 1"/>
          <p:cNvSpPr>
            <a:spLocks noGrp="1"/>
          </p:cNvSpPr>
          <p:nvPr>
            <p:ph type="dt" sz="quarter" idx="10"/>
          </p:nvPr>
        </p:nvSpPr>
        <p:spPr/>
        <p:txBody>
          <a:bodyPr/>
          <a:lstStyle/>
          <a:p>
            <a:pPr>
              <a:defRPr/>
            </a:pPr>
            <a:r>
              <a:rPr lang="en-GB"/>
              <a:t>18 July 2012</a:t>
            </a:r>
            <a:endParaRPr lang="en-US" dirty="0"/>
          </a:p>
        </p:txBody>
      </p:sp>
      <p:sp>
        <p:nvSpPr>
          <p:cNvPr id="3" name="Footer Placeholder 2"/>
          <p:cNvSpPr>
            <a:spLocks noGrp="1"/>
          </p:cNvSpPr>
          <p:nvPr>
            <p:ph type="ftr" sz="quarter" idx="11"/>
          </p:nvPr>
        </p:nvSpPr>
        <p:spPr/>
        <p:txBody>
          <a:bodyPr/>
          <a:lstStyle/>
          <a:p>
            <a:pPr>
              <a:defRPr/>
            </a:pPr>
            <a:r>
              <a:rPr lang="en-US" dirty="0" smtClean="0"/>
              <a:t>UKNuStAR</a:t>
            </a:r>
            <a:endParaRPr lang="en-US" dirty="0"/>
          </a:p>
        </p:txBody>
      </p:sp>
      <p:sp>
        <p:nvSpPr>
          <p:cNvPr id="4" name="Rectangle 3"/>
          <p:cNvSpPr>
            <a:spLocks noChangeArrowheads="1"/>
          </p:cNvSpPr>
          <p:nvPr/>
        </p:nvSpPr>
        <p:spPr bwMode="auto">
          <a:xfrm>
            <a:off x="3922836" y="1565276"/>
            <a:ext cx="1181100" cy="1363663"/>
          </a:xfrm>
          <a:prstGeom prst="rect">
            <a:avLst/>
          </a:prstGeom>
          <a:noFill/>
          <a:ln w="25400">
            <a:solidFill>
              <a:srgbClr val="00FF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Grp="1" noChangeAspect="1" noChangeArrowheads="1"/>
          </p:cNvPicPr>
          <p:nvPr>
            <p:ph idx="1"/>
          </p:nvPr>
        </p:nvPicPr>
        <p:blipFill>
          <a:blip r:embed="rId2" cstate="print"/>
          <a:srcRect/>
          <a:stretch>
            <a:fillRect/>
          </a:stretch>
        </p:blipFill>
        <p:spPr bwMode="auto">
          <a:xfrm>
            <a:off x="0" y="1412775"/>
            <a:ext cx="5148064" cy="5211153"/>
          </a:xfrm>
          <a:prstGeom prst="rect">
            <a:avLst/>
          </a:prstGeom>
          <a:noFill/>
          <a:ln w="9525">
            <a:noFill/>
            <a:miter lim="800000"/>
            <a:headEnd/>
            <a:tailEnd/>
          </a:ln>
        </p:spPr>
      </p:pic>
      <p:sp>
        <p:nvSpPr>
          <p:cNvPr id="3" name="TextBox 2"/>
          <p:cNvSpPr txBox="1"/>
          <p:nvPr/>
        </p:nvSpPr>
        <p:spPr>
          <a:xfrm>
            <a:off x="1043608" y="0"/>
            <a:ext cx="4656083" cy="1015663"/>
          </a:xfrm>
          <a:prstGeom prst="rect">
            <a:avLst/>
          </a:prstGeom>
          <a:noFill/>
        </p:spPr>
        <p:txBody>
          <a:bodyPr wrap="none" rtlCol="0">
            <a:spAutoFit/>
          </a:bodyPr>
          <a:lstStyle/>
          <a:p>
            <a:r>
              <a:rPr lang="en-GB" sz="3200" dirty="0" smtClean="0">
                <a:solidFill>
                  <a:srgbClr val="FF0000"/>
                </a:solidFill>
              </a:rPr>
              <a:t>Gamma-ray tracking arrays</a:t>
            </a:r>
          </a:p>
          <a:p>
            <a:pPr algn="ctr"/>
            <a:r>
              <a:rPr lang="en-GB" sz="2800" dirty="0" smtClean="0">
                <a:solidFill>
                  <a:srgbClr val="FF0000"/>
                </a:solidFill>
              </a:rPr>
              <a:t>(AGATA and GRETA)</a:t>
            </a:r>
            <a:endParaRPr lang="en-GB" sz="2800" dirty="0">
              <a:solidFill>
                <a:srgbClr val="FF0000"/>
              </a:solidFill>
            </a:endParaRPr>
          </a:p>
        </p:txBody>
      </p:sp>
      <p:sp>
        <p:nvSpPr>
          <p:cNvPr id="4" name="TextBox 3"/>
          <p:cNvSpPr txBox="1"/>
          <p:nvPr/>
        </p:nvSpPr>
        <p:spPr>
          <a:xfrm>
            <a:off x="5724128" y="1556792"/>
            <a:ext cx="2979983" cy="954107"/>
          </a:xfrm>
          <a:prstGeom prst="rect">
            <a:avLst/>
          </a:prstGeom>
          <a:noFill/>
        </p:spPr>
        <p:txBody>
          <a:bodyPr wrap="none" rtlCol="0">
            <a:spAutoFit/>
          </a:bodyPr>
          <a:lstStyle/>
          <a:p>
            <a:r>
              <a:rPr lang="en-GB" sz="2800" dirty="0" err="1" smtClean="0"/>
              <a:t>HPGe</a:t>
            </a:r>
            <a:r>
              <a:rPr lang="en-GB" sz="2800" dirty="0" smtClean="0"/>
              <a:t> shell</a:t>
            </a:r>
          </a:p>
          <a:p>
            <a:r>
              <a:rPr lang="en-GB" sz="2800" dirty="0" smtClean="0"/>
              <a:t>No Compton shield</a:t>
            </a:r>
            <a:endParaRPr lang="en-GB" sz="2800" dirty="0"/>
          </a:p>
        </p:txBody>
      </p:sp>
      <p:sp>
        <p:nvSpPr>
          <p:cNvPr id="5" name="TextBox 4"/>
          <p:cNvSpPr txBox="1"/>
          <p:nvPr/>
        </p:nvSpPr>
        <p:spPr>
          <a:xfrm>
            <a:off x="5148064" y="3140968"/>
            <a:ext cx="4139952" cy="2554545"/>
          </a:xfrm>
          <a:prstGeom prst="rect">
            <a:avLst/>
          </a:prstGeom>
          <a:noFill/>
        </p:spPr>
        <p:txBody>
          <a:bodyPr wrap="square" rtlCol="0">
            <a:spAutoFit/>
          </a:bodyPr>
          <a:lstStyle/>
          <a:p>
            <a:r>
              <a:rPr lang="en-GB" sz="3200" i="1" dirty="0" smtClean="0">
                <a:solidFill>
                  <a:srgbClr val="FF0000"/>
                </a:solidFill>
              </a:rPr>
              <a:t>x, y, x, t, E</a:t>
            </a:r>
            <a:r>
              <a:rPr lang="en-GB" sz="3200" dirty="0" smtClean="0"/>
              <a:t> </a:t>
            </a:r>
          </a:p>
          <a:p>
            <a:r>
              <a:rPr lang="en-GB" sz="3200" dirty="0" smtClean="0"/>
              <a:t>of each interaction</a:t>
            </a:r>
          </a:p>
          <a:p>
            <a:r>
              <a:rPr lang="en-GB" sz="3200" dirty="0" smtClean="0"/>
              <a:t>has to be determined</a:t>
            </a:r>
          </a:p>
          <a:p>
            <a:r>
              <a:rPr lang="en-GB" sz="3200" dirty="0" smtClean="0"/>
              <a:t>=&gt; High efficiency, high peak/total</a:t>
            </a:r>
            <a:endParaRPr lang="en-GB" sz="32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pPr eaLnBrk="1" hangingPunct="1"/>
            <a:r>
              <a:rPr lang="en-GB" smtClean="0">
                <a:ea typeface="ヒラギノ角ゴ Pro W3" charset="-128"/>
              </a:rPr>
              <a:t>R3B Mechanics and ASIC cooling (1)</a:t>
            </a:r>
          </a:p>
        </p:txBody>
      </p:sp>
      <p:grpSp>
        <p:nvGrpSpPr>
          <p:cNvPr id="4" name="Group 8"/>
          <p:cNvGrpSpPr>
            <a:grpSpLocks/>
          </p:cNvGrpSpPr>
          <p:nvPr/>
        </p:nvGrpSpPr>
        <p:grpSpPr bwMode="auto">
          <a:xfrm>
            <a:off x="71805" y="1265238"/>
            <a:ext cx="5442438" cy="4311042"/>
            <a:chOff x="63515" y="1267359"/>
            <a:chExt cx="5894907" cy="4309791"/>
          </a:xfrm>
        </p:grpSpPr>
        <p:pic>
          <p:nvPicPr>
            <p:cNvPr id="11272" name="Picture 4"/>
            <p:cNvPicPr>
              <a:picLocks noChangeAspect="1" noChangeArrowheads="1"/>
            </p:cNvPicPr>
            <p:nvPr/>
          </p:nvPicPr>
          <p:blipFill>
            <a:blip r:embed="rId2" cstate="print"/>
            <a:srcRect l="12988" t="23463" r="15350" b="5981"/>
            <a:stretch>
              <a:fillRect/>
            </a:stretch>
          </p:blipFill>
          <p:spPr bwMode="auto">
            <a:xfrm>
              <a:off x="63515" y="1268413"/>
              <a:ext cx="5810250" cy="3478605"/>
            </a:xfrm>
            <a:prstGeom prst="rect">
              <a:avLst/>
            </a:prstGeom>
            <a:noFill/>
            <a:ln w="9525">
              <a:noFill/>
              <a:miter lim="800000"/>
              <a:headEnd/>
              <a:tailEnd/>
            </a:ln>
          </p:spPr>
        </p:pic>
        <p:sp>
          <p:nvSpPr>
            <p:cNvPr id="11273" name="TextBox 5"/>
            <p:cNvSpPr txBox="1">
              <a:spLocks noChangeArrowheads="1"/>
            </p:cNvSpPr>
            <p:nvPr/>
          </p:nvSpPr>
          <p:spPr bwMode="auto">
            <a:xfrm>
              <a:off x="63515" y="3313670"/>
              <a:ext cx="1635654" cy="738450"/>
            </a:xfrm>
            <a:prstGeom prst="rect">
              <a:avLst/>
            </a:prstGeom>
            <a:solidFill>
              <a:schemeClr val="bg1"/>
            </a:solidFill>
            <a:ln w="9525">
              <a:noFill/>
              <a:miter lim="800000"/>
              <a:headEnd/>
              <a:tailEnd/>
            </a:ln>
          </p:spPr>
          <p:txBody>
            <a:bodyPr>
              <a:spAutoFit/>
            </a:bodyPr>
            <a:lstStyle/>
            <a:p>
              <a:r>
                <a:rPr lang="en-GB" sz="1400">
                  <a:latin typeface="Calibri" pitchFamily="34" charset="0"/>
                  <a:ea typeface="MS PGothic" pitchFamily="34" charset="-128"/>
                </a:rPr>
                <a:t>High energy Ions</a:t>
              </a:r>
            </a:p>
            <a:p>
              <a:r>
                <a:rPr lang="en-GB" sz="1400">
                  <a:latin typeface="Calibri" pitchFamily="34" charset="0"/>
                  <a:ea typeface="MS PGothic" pitchFamily="34" charset="-128"/>
                </a:rPr>
                <a:t>From this direction</a:t>
              </a:r>
            </a:p>
          </p:txBody>
        </p:sp>
        <p:cxnSp>
          <p:nvCxnSpPr>
            <p:cNvPr id="8" name="Straight Arrow Connector 7"/>
            <p:cNvCxnSpPr/>
            <p:nvPr/>
          </p:nvCxnSpPr>
          <p:spPr>
            <a:xfrm flipV="1">
              <a:off x="63515" y="3048017"/>
              <a:ext cx="2523668" cy="26503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5" name="TextBox 8"/>
            <p:cNvSpPr txBox="1">
              <a:spLocks noChangeArrowheads="1"/>
            </p:cNvSpPr>
            <p:nvPr/>
          </p:nvSpPr>
          <p:spPr bwMode="auto">
            <a:xfrm>
              <a:off x="3281363" y="4838700"/>
              <a:ext cx="2572279" cy="738450"/>
            </a:xfrm>
            <a:prstGeom prst="rect">
              <a:avLst/>
            </a:prstGeom>
            <a:solidFill>
              <a:schemeClr val="bg1"/>
            </a:solidFill>
            <a:ln w="9525">
              <a:noFill/>
              <a:miter lim="800000"/>
              <a:headEnd/>
              <a:tailEnd/>
            </a:ln>
          </p:spPr>
          <p:txBody>
            <a:bodyPr>
              <a:spAutoFit/>
            </a:bodyPr>
            <a:lstStyle/>
            <a:p>
              <a:r>
                <a:rPr lang="en-GB" sz="1400">
                  <a:latin typeface="Calibri" pitchFamily="34" charset="0"/>
                  <a:ea typeface="MS PGothic" pitchFamily="34" charset="-128"/>
                </a:rPr>
                <a:t>Liquid Hydrogen Target</a:t>
              </a:r>
            </a:p>
            <a:p>
              <a:r>
                <a:rPr lang="en-GB" sz="1400">
                  <a:latin typeface="Calibri" pitchFamily="34" charset="0"/>
                  <a:ea typeface="MS PGothic" pitchFamily="34" charset="-128"/>
                </a:rPr>
                <a:t>Gold Foil surround (Not Shown)</a:t>
              </a:r>
            </a:p>
          </p:txBody>
        </p:sp>
        <p:cxnSp>
          <p:nvCxnSpPr>
            <p:cNvPr id="11" name="Straight Arrow Connector 10"/>
            <p:cNvCxnSpPr/>
            <p:nvPr/>
          </p:nvCxnSpPr>
          <p:spPr>
            <a:xfrm flipH="1" flipV="1">
              <a:off x="3282382" y="2965491"/>
              <a:ext cx="1398334" cy="18727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7" name="TextBox 11"/>
            <p:cNvSpPr txBox="1">
              <a:spLocks noChangeArrowheads="1"/>
            </p:cNvSpPr>
            <p:nvPr/>
          </p:nvSpPr>
          <p:spPr bwMode="auto">
            <a:xfrm>
              <a:off x="4963583" y="3497363"/>
              <a:ext cx="890059" cy="738450"/>
            </a:xfrm>
            <a:prstGeom prst="rect">
              <a:avLst/>
            </a:prstGeom>
            <a:solidFill>
              <a:schemeClr val="bg1"/>
            </a:solidFill>
            <a:ln w="9525">
              <a:noFill/>
              <a:miter lim="800000"/>
              <a:headEnd/>
              <a:tailEnd/>
            </a:ln>
          </p:spPr>
          <p:txBody>
            <a:bodyPr>
              <a:spAutoFit/>
            </a:bodyPr>
            <a:lstStyle/>
            <a:p>
              <a:r>
                <a:rPr lang="en-GB" sz="1400">
                  <a:latin typeface="Calibri" pitchFamily="34" charset="0"/>
                  <a:ea typeface="MS PGothic" pitchFamily="34" charset="-128"/>
                </a:rPr>
                <a:t>3 Layers</a:t>
              </a:r>
            </a:p>
            <a:p>
              <a:r>
                <a:rPr lang="en-GB" sz="1400">
                  <a:latin typeface="Calibri" pitchFamily="34" charset="0"/>
                  <a:ea typeface="MS PGothic" pitchFamily="34" charset="-128"/>
                </a:rPr>
                <a:t>of Silicon</a:t>
              </a:r>
            </a:p>
          </p:txBody>
        </p:sp>
        <p:cxnSp>
          <p:nvCxnSpPr>
            <p:cNvPr id="13" name="Straight Arrow Connector 12"/>
            <p:cNvCxnSpPr/>
            <p:nvPr/>
          </p:nvCxnSpPr>
          <p:spPr>
            <a:xfrm flipH="1" flipV="1">
              <a:off x="3947423" y="2725847"/>
              <a:ext cx="1092002" cy="7919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026840" y="3958977"/>
              <a:ext cx="255542" cy="46659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80" name="TextBox 14"/>
            <p:cNvSpPr txBox="1">
              <a:spLocks noChangeArrowheads="1"/>
            </p:cNvSpPr>
            <p:nvPr/>
          </p:nvSpPr>
          <p:spPr bwMode="auto">
            <a:xfrm>
              <a:off x="2084396" y="4425687"/>
              <a:ext cx="1535113" cy="523068"/>
            </a:xfrm>
            <a:prstGeom prst="rect">
              <a:avLst/>
            </a:prstGeom>
            <a:solidFill>
              <a:schemeClr val="bg1"/>
            </a:solidFill>
            <a:ln w="9525">
              <a:noFill/>
              <a:miter lim="800000"/>
              <a:headEnd/>
              <a:tailEnd/>
            </a:ln>
          </p:spPr>
          <p:txBody>
            <a:bodyPr>
              <a:spAutoFit/>
            </a:bodyPr>
            <a:lstStyle/>
            <a:p>
              <a:r>
                <a:rPr lang="en-GB" sz="1400">
                  <a:latin typeface="Calibri" pitchFamily="34" charset="0"/>
                  <a:ea typeface="MS PGothic" pitchFamily="34" charset="-128"/>
                </a:rPr>
                <a:t>Vacuum Chamber</a:t>
              </a:r>
            </a:p>
          </p:txBody>
        </p:sp>
        <p:sp>
          <p:nvSpPr>
            <p:cNvPr id="11281" name="TextBox 17"/>
            <p:cNvSpPr txBox="1">
              <a:spLocks noChangeArrowheads="1"/>
            </p:cNvSpPr>
            <p:nvPr/>
          </p:nvSpPr>
          <p:spPr bwMode="auto">
            <a:xfrm>
              <a:off x="4890564" y="1267359"/>
              <a:ext cx="1067858" cy="523068"/>
            </a:xfrm>
            <a:prstGeom prst="rect">
              <a:avLst/>
            </a:prstGeom>
            <a:solidFill>
              <a:schemeClr val="bg1"/>
            </a:solidFill>
            <a:ln w="9525">
              <a:noFill/>
              <a:miter lim="800000"/>
              <a:headEnd/>
              <a:tailEnd/>
            </a:ln>
          </p:spPr>
          <p:txBody>
            <a:bodyPr>
              <a:spAutoFit/>
            </a:bodyPr>
            <a:lstStyle/>
            <a:p>
              <a:r>
                <a:rPr lang="en-GB" sz="1400">
                  <a:latin typeface="Calibri" pitchFamily="34" charset="0"/>
                  <a:ea typeface="MS PGothic" pitchFamily="34" charset="-128"/>
                </a:rPr>
                <a:t>Calorimeter</a:t>
              </a:r>
            </a:p>
          </p:txBody>
        </p:sp>
        <p:sp>
          <p:nvSpPr>
            <p:cNvPr id="14" name="Oval 13"/>
            <p:cNvSpPr/>
            <p:nvPr/>
          </p:nvSpPr>
          <p:spPr>
            <a:xfrm>
              <a:off x="1806274" y="1702208"/>
              <a:ext cx="780909" cy="503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 name="Date Placeholder 1"/>
          <p:cNvSpPr>
            <a:spLocks noGrp="1"/>
          </p:cNvSpPr>
          <p:nvPr>
            <p:ph type="dt" sz="quarter" idx="10"/>
          </p:nvPr>
        </p:nvSpPr>
        <p:spPr/>
        <p:txBody>
          <a:bodyPr/>
          <a:lstStyle/>
          <a:p>
            <a:pPr>
              <a:defRPr/>
            </a:pPr>
            <a:r>
              <a:rPr lang="en-GB"/>
              <a:t>18 July 2012</a:t>
            </a:r>
            <a:endParaRPr lang="en-US" dirty="0"/>
          </a:p>
        </p:txBody>
      </p:sp>
      <p:sp>
        <p:nvSpPr>
          <p:cNvPr id="3" name="Footer Placeholder 2"/>
          <p:cNvSpPr>
            <a:spLocks noGrp="1"/>
          </p:cNvSpPr>
          <p:nvPr>
            <p:ph type="ftr" sz="quarter" idx="11"/>
          </p:nvPr>
        </p:nvSpPr>
        <p:spPr/>
        <p:txBody>
          <a:bodyPr/>
          <a:lstStyle/>
          <a:p>
            <a:pPr>
              <a:defRPr/>
            </a:pPr>
            <a:r>
              <a:rPr lang="en-US" smtClean="0"/>
              <a:t>UKNuStAR</a:t>
            </a:r>
            <a:endParaRPr lang="en-US"/>
          </a:p>
        </p:txBody>
      </p:sp>
      <p:pic>
        <p:nvPicPr>
          <p:cNvPr id="11270" name="Picture 17"/>
          <p:cNvPicPr>
            <a:picLocks noChangeAspect="1"/>
          </p:cNvPicPr>
          <p:nvPr/>
        </p:nvPicPr>
        <p:blipFill>
          <a:blip r:embed="rId3" cstate="print"/>
          <a:srcRect/>
          <a:stretch>
            <a:fillRect/>
          </a:stretch>
        </p:blipFill>
        <p:spPr bwMode="auto">
          <a:xfrm>
            <a:off x="5518639" y="3556001"/>
            <a:ext cx="3625362" cy="2778125"/>
          </a:xfrm>
          <a:prstGeom prst="rect">
            <a:avLst/>
          </a:prstGeom>
          <a:noFill/>
          <a:ln w="9525">
            <a:noFill/>
            <a:miter lim="800000"/>
            <a:headEnd/>
            <a:tailEnd/>
          </a:ln>
        </p:spPr>
      </p:pic>
      <p:sp>
        <p:nvSpPr>
          <p:cNvPr id="11271" name="TextBox 3"/>
          <p:cNvSpPr txBox="1">
            <a:spLocks noChangeArrowheads="1"/>
          </p:cNvSpPr>
          <p:nvPr/>
        </p:nvSpPr>
        <p:spPr bwMode="auto">
          <a:xfrm>
            <a:off x="5814646" y="1417638"/>
            <a:ext cx="2963008" cy="1200150"/>
          </a:xfrm>
          <a:prstGeom prst="rect">
            <a:avLst/>
          </a:prstGeom>
          <a:noFill/>
          <a:ln w="9525">
            <a:noFill/>
            <a:miter lim="800000"/>
            <a:headEnd/>
            <a:tailEnd/>
          </a:ln>
        </p:spPr>
        <p:txBody>
          <a:bodyPr>
            <a:spAutoFit/>
          </a:bodyPr>
          <a:lstStyle/>
          <a:p>
            <a:pPr marL="285750" indent="-285750">
              <a:buFont typeface="Arial" pitchFamily="34" charset="0"/>
              <a:buChar char="•"/>
            </a:pPr>
            <a:r>
              <a:rPr lang="en-US">
                <a:solidFill>
                  <a:srgbClr val="BD9800"/>
                </a:solidFill>
              </a:rPr>
              <a:t>Activity difficult</a:t>
            </a:r>
          </a:p>
          <a:p>
            <a:pPr marL="285750" indent="-285750">
              <a:buFont typeface="Arial" pitchFamily="34" charset="0"/>
              <a:buChar char="•"/>
            </a:pPr>
            <a:r>
              <a:rPr lang="en-US">
                <a:solidFill>
                  <a:srgbClr val="BD9800"/>
                </a:solidFill>
              </a:rPr>
              <a:t>Plan rescheduled</a:t>
            </a:r>
          </a:p>
          <a:p>
            <a:pPr marL="285750" indent="-285750">
              <a:buFont typeface="Arial" pitchFamily="34" charset="0"/>
              <a:buChar char="•"/>
            </a:pPr>
            <a:r>
              <a:rPr lang="en-US">
                <a:solidFill>
                  <a:srgbClr val="BD9800"/>
                </a:solidFill>
              </a:rPr>
              <a:t>Final </a:t>
            </a:r>
            <a:r>
              <a:rPr lang="en-US" altLang="en-US">
                <a:solidFill>
                  <a:srgbClr val="BD9800"/>
                </a:solidFill>
              </a:rPr>
              <a:t>‘</a:t>
            </a:r>
            <a:r>
              <a:rPr lang="en-US">
                <a:solidFill>
                  <a:srgbClr val="BD9800"/>
                </a:solidFill>
              </a:rPr>
              <a:t>backup</a:t>
            </a:r>
            <a:r>
              <a:rPr lang="en-US" altLang="en-US">
                <a:solidFill>
                  <a:srgbClr val="BD9800"/>
                </a:solidFill>
              </a:rPr>
              <a:t>’</a:t>
            </a:r>
            <a:r>
              <a:rPr lang="en-US">
                <a:solidFill>
                  <a:srgbClr val="BD9800"/>
                </a:solidFill>
              </a:rPr>
              <a:t> design to be presented this week at GSI</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1"/>
            <a:ext cx="9144000" cy="692696"/>
          </a:xfrm>
          <a:noFill/>
          <a:ln/>
        </p:spPr>
        <p:txBody>
          <a:bodyPr lIns="0" tIns="0" rIns="0" bIns="0"/>
          <a:lstStyle/>
          <a:p>
            <a:pPr>
              <a:lnSpc>
                <a:spcPct val="102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smtClean="0">
                <a:solidFill>
                  <a:srgbClr val="C00000"/>
                </a:solidFill>
              </a:rPr>
              <a:t>Fragment Separator at GSI</a:t>
            </a:r>
            <a:endParaRPr lang="en-GB" sz="3200" dirty="0">
              <a:solidFill>
                <a:srgbClr val="C00000"/>
              </a:solidFill>
            </a:endParaRPr>
          </a:p>
        </p:txBody>
      </p:sp>
      <p:pic>
        <p:nvPicPr>
          <p:cNvPr id="12290" name="Picture 2"/>
          <p:cNvPicPr>
            <a:picLocks noChangeAspect="1" noChangeArrowheads="1"/>
          </p:cNvPicPr>
          <p:nvPr/>
        </p:nvPicPr>
        <p:blipFill>
          <a:blip r:embed="rId4" cstate="print"/>
          <a:srcRect/>
          <a:stretch>
            <a:fillRect/>
          </a:stretch>
        </p:blipFill>
        <p:spPr bwMode="auto">
          <a:xfrm>
            <a:off x="250825" y="2924175"/>
            <a:ext cx="7977188" cy="3313113"/>
          </a:xfrm>
          <a:prstGeom prst="rect">
            <a:avLst/>
          </a:prstGeom>
          <a:noFill/>
          <a:ln w="9525">
            <a:noFill/>
            <a:round/>
            <a:headEnd/>
            <a:tailEnd/>
          </a:ln>
          <a:effectLst/>
        </p:spPr>
      </p:pic>
      <p:sp>
        <p:nvSpPr>
          <p:cNvPr id="12291" name="Text Box 3"/>
          <p:cNvSpPr txBox="1">
            <a:spLocks noChangeArrowheads="1"/>
          </p:cNvSpPr>
          <p:nvPr/>
        </p:nvSpPr>
        <p:spPr bwMode="auto">
          <a:xfrm>
            <a:off x="2771775" y="1341438"/>
            <a:ext cx="3729038" cy="322262"/>
          </a:xfrm>
          <a:prstGeom prst="rect">
            <a:avLst/>
          </a:prstGeom>
          <a:noFill/>
          <a:ln w="9525">
            <a:noFill/>
            <a:round/>
            <a:headEnd/>
            <a:tailEnd/>
          </a:ln>
          <a:effectLst/>
        </p:spPr>
        <p:txBody>
          <a:bodyPr wrap="none" lIns="81720" tIns="40680" rIns="81720" bIns="40680"/>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000000"/>
                </a:solidFill>
                <a:ea typeface="DejaVu Sans" charset="0"/>
                <a:cs typeface="DejaVu Sans" charset="0"/>
              </a:rPr>
              <a:t>Identification in mass and charge in the FRS:</a:t>
            </a:r>
          </a:p>
        </p:txBody>
      </p:sp>
      <p:sp>
        <p:nvSpPr>
          <p:cNvPr id="12292" name="Text Box 4"/>
          <p:cNvSpPr txBox="1">
            <a:spLocks noChangeArrowheads="1"/>
          </p:cNvSpPr>
          <p:nvPr/>
        </p:nvSpPr>
        <p:spPr bwMode="auto">
          <a:xfrm>
            <a:off x="0" y="5300663"/>
            <a:ext cx="2289175" cy="411162"/>
          </a:xfrm>
          <a:prstGeom prst="rect">
            <a:avLst/>
          </a:prstGeom>
          <a:noFill/>
          <a:ln w="9525">
            <a:noFill/>
            <a:round/>
            <a:headEnd/>
            <a:tailEnd/>
          </a:ln>
          <a:effectLst/>
        </p:spPr>
        <p:txBody>
          <a:bodyPr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CC00"/>
                </a:solidFill>
                <a:ea typeface="DejaVu Sans" charset="0"/>
                <a:cs typeface="DejaVu Sans" charset="0"/>
              </a:rPr>
              <a:t>Dipoles</a:t>
            </a:r>
            <a:r>
              <a:rPr lang="en-GB">
                <a:solidFill>
                  <a:srgbClr val="FFFFFF"/>
                </a:solidFill>
                <a:latin typeface="DejaVu Sans Condensed" pitchFamily="16" charset="0"/>
                <a:ea typeface="DejaVu Sans" charset="0"/>
                <a:cs typeface="DejaVu Sans" charset="0"/>
              </a:rPr>
              <a:t>           </a:t>
            </a:r>
            <a:r>
              <a:rPr lang="en-GB" sz="2200" b="1">
                <a:solidFill>
                  <a:srgbClr val="FF0000"/>
                </a:solidFill>
                <a:latin typeface="DejaVu Sans Condensed" pitchFamily="16" charset="0"/>
                <a:ea typeface="DejaVu Sans" charset="0"/>
                <a:cs typeface="DejaVu Sans" charset="0"/>
              </a:rPr>
              <a:t>Bρ</a:t>
            </a:r>
          </a:p>
        </p:txBody>
      </p:sp>
      <p:sp>
        <p:nvSpPr>
          <p:cNvPr id="12293" name="Line 5"/>
          <p:cNvSpPr>
            <a:spLocks noChangeShapeType="1"/>
          </p:cNvSpPr>
          <p:nvPr/>
        </p:nvSpPr>
        <p:spPr bwMode="auto">
          <a:xfrm flipV="1">
            <a:off x="684213" y="4714875"/>
            <a:ext cx="3854450" cy="609600"/>
          </a:xfrm>
          <a:prstGeom prst="line">
            <a:avLst/>
          </a:prstGeom>
          <a:noFill/>
          <a:ln w="19080">
            <a:solidFill>
              <a:srgbClr val="000000"/>
            </a:solidFill>
            <a:miter lim="800000"/>
            <a:headEnd/>
            <a:tailEnd type="triangle" w="med" len="med"/>
          </a:ln>
          <a:effectLst/>
        </p:spPr>
        <p:txBody>
          <a:bodyPr/>
          <a:lstStyle/>
          <a:p>
            <a:endParaRPr lang="en-GB"/>
          </a:p>
        </p:txBody>
      </p:sp>
      <p:sp>
        <p:nvSpPr>
          <p:cNvPr id="12294" name="Line 6"/>
          <p:cNvSpPr>
            <a:spLocks noChangeShapeType="1"/>
          </p:cNvSpPr>
          <p:nvPr/>
        </p:nvSpPr>
        <p:spPr bwMode="auto">
          <a:xfrm flipV="1">
            <a:off x="652463" y="4659313"/>
            <a:ext cx="2547937" cy="674687"/>
          </a:xfrm>
          <a:prstGeom prst="line">
            <a:avLst/>
          </a:prstGeom>
          <a:noFill/>
          <a:ln w="19080">
            <a:solidFill>
              <a:srgbClr val="000000"/>
            </a:solidFill>
            <a:miter lim="800000"/>
            <a:headEnd/>
            <a:tailEnd type="triangle" w="med" len="med"/>
          </a:ln>
          <a:effectLst/>
        </p:spPr>
        <p:txBody>
          <a:bodyPr/>
          <a:lstStyle/>
          <a:p>
            <a:endParaRPr lang="en-GB"/>
          </a:p>
        </p:txBody>
      </p:sp>
      <p:sp>
        <p:nvSpPr>
          <p:cNvPr id="12295" name="Line 7"/>
          <p:cNvSpPr>
            <a:spLocks noChangeShapeType="1"/>
          </p:cNvSpPr>
          <p:nvPr/>
        </p:nvSpPr>
        <p:spPr bwMode="auto">
          <a:xfrm flipV="1">
            <a:off x="652463" y="4202113"/>
            <a:ext cx="1241425" cy="1131887"/>
          </a:xfrm>
          <a:prstGeom prst="line">
            <a:avLst/>
          </a:prstGeom>
          <a:noFill/>
          <a:ln w="19080">
            <a:solidFill>
              <a:srgbClr val="000000"/>
            </a:solidFill>
            <a:miter lim="800000"/>
            <a:headEnd/>
            <a:tailEnd type="triangle" w="med" len="med"/>
          </a:ln>
          <a:effectLst/>
        </p:spPr>
        <p:txBody>
          <a:bodyPr/>
          <a:lstStyle/>
          <a:p>
            <a:endParaRPr lang="en-GB"/>
          </a:p>
        </p:txBody>
      </p:sp>
      <p:sp>
        <p:nvSpPr>
          <p:cNvPr id="12296" name="Line 8"/>
          <p:cNvSpPr>
            <a:spLocks noChangeShapeType="1"/>
          </p:cNvSpPr>
          <p:nvPr/>
        </p:nvSpPr>
        <p:spPr bwMode="auto">
          <a:xfrm flipV="1">
            <a:off x="652463" y="3744913"/>
            <a:ext cx="588962" cy="1589087"/>
          </a:xfrm>
          <a:prstGeom prst="line">
            <a:avLst/>
          </a:prstGeom>
          <a:noFill/>
          <a:ln w="19080">
            <a:solidFill>
              <a:srgbClr val="000000"/>
            </a:solidFill>
            <a:miter lim="800000"/>
            <a:headEnd/>
            <a:tailEnd type="triangle" w="med" len="med"/>
          </a:ln>
          <a:effectLst/>
        </p:spPr>
        <p:txBody>
          <a:bodyPr/>
          <a:lstStyle/>
          <a:p>
            <a:endParaRPr lang="en-GB"/>
          </a:p>
        </p:txBody>
      </p:sp>
      <p:sp>
        <p:nvSpPr>
          <p:cNvPr id="12297" name="Text Box 9"/>
          <p:cNvSpPr txBox="1">
            <a:spLocks noChangeArrowheads="1"/>
          </p:cNvSpPr>
          <p:nvPr/>
        </p:nvSpPr>
        <p:spPr bwMode="auto">
          <a:xfrm>
            <a:off x="3960813" y="2709863"/>
            <a:ext cx="781050" cy="411162"/>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FF0000"/>
                </a:solidFill>
                <a:latin typeface="DejaVu Sans Condensed" pitchFamily="16" charset="0"/>
                <a:ea typeface="DejaVu Sans" charset="0"/>
                <a:cs typeface="DejaVu Sans" charset="0"/>
              </a:rPr>
              <a:t>TOF</a:t>
            </a:r>
          </a:p>
        </p:txBody>
      </p:sp>
      <p:sp>
        <p:nvSpPr>
          <p:cNvPr id="12298" name="Line 10"/>
          <p:cNvSpPr>
            <a:spLocks noChangeShapeType="1"/>
          </p:cNvSpPr>
          <p:nvPr/>
        </p:nvSpPr>
        <p:spPr bwMode="auto">
          <a:xfrm flipH="1">
            <a:off x="3059113" y="2906713"/>
            <a:ext cx="936625" cy="1587"/>
          </a:xfrm>
          <a:prstGeom prst="line">
            <a:avLst/>
          </a:prstGeom>
          <a:noFill/>
          <a:ln w="19080">
            <a:solidFill>
              <a:srgbClr val="000000"/>
            </a:solidFill>
            <a:miter lim="800000"/>
            <a:headEnd/>
            <a:tailEnd type="triangle" w="med" len="med"/>
          </a:ln>
          <a:effectLst/>
        </p:spPr>
        <p:txBody>
          <a:bodyPr/>
          <a:lstStyle/>
          <a:p>
            <a:endParaRPr lang="en-GB"/>
          </a:p>
        </p:txBody>
      </p:sp>
      <p:sp>
        <p:nvSpPr>
          <p:cNvPr id="12299" name="Line 11"/>
          <p:cNvSpPr>
            <a:spLocks noChangeShapeType="1"/>
          </p:cNvSpPr>
          <p:nvPr/>
        </p:nvSpPr>
        <p:spPr bwMode="auto">
          <a:xfrm>
            <a:off x="4637088" y="2906713"/>
            <a:ext cx="717550" cy="1587"/>
          </a:xfrm>
          <a:prstGeom prst="line">
            <a:avLst/>
          </a:prstGeom>
          <a:noFill/>
          <a:ln w="19080">
            <a:solidFill>
              <a:srgbClr val="000000"/>
            </a:solidFill>
            <a:miter lim="800000"/>
            <a:headEnd/>
            <a:tailEnd type="triangle" w="med" len="med"/>
          </a:ln>
          <a:effectLst/>
        </p:spPr>
        <p:txBody>
          <a:bodyPr/>
          <a:lstStyle/>
          <a:p>
            <a:endParaRPr lang="en-GB"/>
          </a:p>
        </p:txBody>
      </p:sp>
      <p:sp>
        <p:nvSpPr>
          <p:cNvPr id="12300" name="Line 12"/>
          <p:cNvSpPr>
            <a:spLocks noChangeShapeType="1"/>
          </p:cNvSpPr>
          <p:nvPr/>
        </p:nvSpPr>
        <p:spPr bwMode="auto">
          <a:xfrm flipV="1">
            <a:off x="3070225" y="2895600"/>
            <a:ext cx="1588" cy="1524000"/>
          </a:xfrm>
          <a:prstGeom prst="line">
            <a:avLst/>
          </a:prstGeom>
          <a:noFill/>
          <a:ln w="19080">
            <a:solidFill>
              <a:srgbClr val="000000"/>
            </a:solidFill>
            <a:prstDash val="dash"/>
            <a:miter lim="800000"/>
            <a:headEnd/>
            <a:tailEnd/>
          </a:ln>
          <a:effectLst/>
        </p:spPr>
        <p:txBody>
          <a:bodyPr/>
          <a:lstStyle/>
          <a:p>
            <a:endParaRPr lang="en-GB"/>
          </a:p>
        </p:txBody>
      </p:sp>
      <p:sp>
        <p:nvSpPr>
          <p:cNvPr id="12301" name="Line 13"/>
          <p:cNvSpPr>
            <a:spLocks noChangeShapeType="1"/>
          </p:cNvSpPr>
          <p:nvPr/>
        </p:nvSpPr>
        <p:spPr bwMode="auto">
          <a:xfrm flipV="1">
            <a:off x="5354638" y="2960688"/>
            <a:ext cx="1587" cy="1851025"/>
          </a:xfrm>
          <a:prstGeom prst="line">
            <a:avLst/>
          </a:prstGeom>
          <a:noFill/>
          <a:ln w="19080">
            <a:solidFill>
              <a:srgbClr val="000000"/>
            </a:solidFill>
            <a:prstDash val="dash"/>
            <a:miter lim="800000"/>
            <a:headEnd/>
            <a:tailEnd/>
          </a:ln>
          <a:effectLst/>
        </p:spPr>
        <p:txBody>
          <a:bodyPr/>
          <a:lstStyle/>
          <a:p>
            <a:endParaRPr lang="en-GB"/>
          </a:p>
        </p:txBody>
      </p:sp>
      <p:sp>
        <p:nvSpPr>
          <p:cNvPr id="12302" name="Text Box 14"/>
          <p:cNvSpPr txBox="1">
            <a:spLocks noChangeArrowheads="1"/>
          </p:cNvSpPr>
          <p:nvPr/>
        </p:nvSpPr>
        <p:spPr bwMode="auto">
          <a:xfrm>
            <a:off x="2843213" y="2646363"/>
            <a:ext cx="576262" cy="277812"/>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300" b="1">
                <a:solidFill>
                  <a:srgbClr val="CC00FF"/>
                </a:solidFill>
                <a:ea typeface="DejaVu Sans" charset="0"/>
                <a:cs typeface="DejaVu Sans" charset="0"/>
              </a:rPr>
              <a:t>SC21</a:t>
            </a:r>
          </a:p>
        </p:txBody>
      </p:sp>
      <p:sp>
        <p:nvSpPr>
          <p:cNvPr id="12303" name="Text Box 15"/>
          <p:cNvSpPr txBox="1">
            <a:spLocks noChangeArrowheads="1"/>
          </p:cNvSpPr>
          <p:nvPr/>
        </p:nvSpPr>
        <p:spPr bwMode="auto">
          <a:xfrm>
            <a:off x="5146675" y="2636838"/>
            <a:ext cx="577850" cy="277812"/>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300" b="1">
                <a:solidFill>
                  <a:srgbClr val="CC00FF"/>
                </a:solidFill>
                <a:ea typeface="DejaVu Sans" charset="0"/>
                <a:cs typeface="DejaVu Sans" charset="0"/>
              </a:rPr>
              <a:t>SC41</a:t>
            </a:r>
          </a:p>
        </p:txBody>
      </p:sp>
      <p:sp>
        <p:nvSpPr>
          <p:cNvPr id="12304" name="AutoShape 16"/>
          <p:cNvSpPr>
            <a:spLocks noChangeArrowheads="1"/>
          </p:cNvSpPr>
          <p:nvPr/>
        </p:nvSpPr>
        <p:spPr bwMode="auto">
          <a:xfrm>
            <a:off x="4376738" y="2319338"/>
            <a:ext cx="128587" cy="260350"/>
          </a:xfrm>
          <a:prstGeom prst="upArrow">
            <a:avLst>
              <a:gd name="adj1" fmla="val 50000"/>
              <a:gd name="adj2" fmla="val 50617"/>
            </a:avLst>
          </a:prstGeom>
          <a:solidFill>
            <a:srgbClr val="00CC99"/>
          </a:solidFill>
          <a:ln w="9360">
            <a:solidFill>
              <a:srgbClr val="000000"/>
            </a:solidFill>
            <a:miter lim="800000"/>
            <a:headEnd/>
            <a:tailEnd/>
          </a:ln>
          <a:effectLst/>
        </p:spPr>
        <p:txBody>
          <a:bodyPr wrap="none" anchor="ctr"/>
          <a:lstStyle/>
          <a:p>
            <a:endParaRPr lang="en-GB"/>
          </a:p>
        </p:txBody>
      </p:sp>
      <p:sp>
        <p:nvSpPr>
          <p:cNvPr id="12305" name="Text Box 17"/>
          <p:cNvSpPr txBox="1">
            <a:spLocks noChangeArrowheads="1"/>
          </p:cNvSpPr>
          <p:nvPr/>
        </p:nvSpPr>
        <p:spPr bwMode="auto">
          <a:xfrm>
            <a:off x="4287838" y="1860550"/>
            <a:ext cx="361950" cy="411163"/>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FF0000"/>
                </a:solidFill>
                <a:latin typeface="DejaVu Sans Condensed" pitchFamily="16" charset="0"/>
                <a:ea typeface="DejaVu Sans" charset="0"/>
                <a:cs typeface="DejaVu Sans" charset="0"/>
              </a:rPr>
              <a:t>β</a:t>
            </a:r>
          </a:p>
        </p:txBody>
      </p:sp>
      <p:sp>
        <p:nvSpPr>
          <p:cNvPr id="12306" name="Rectangle 18"/>
          <p:cNvSpPr>
            <a:spLocks noChangeArrowheads="1"/>
          </p:cNvSpPr>
          <p:nvPr/>
        </p:nvSpPr>
        <p:spPr bwMode="auto">
          <a:xfrm>
            <a:off x="3657600" y="5780088"/>
            <a:ext cx="1566863" cy="198437"/>
          </a:xfrm>
          <a:prstGeom prst="rect">
            <a:avLst/>
          </a:prstGeom>
          <a:solidFill>
            <a:srgbClr val="FFFFFF"/>
          </a:solidFill>
          <a:ln w="9525">
            <a:noFill/>
            <a:round/>
            <a:headEnd/>
            <a:tailEnd/>
          </a:ln>
          <a:effectLst/>
        </p:spPr>
        <p:txBody>
          <a:bodyPr wrap="none" anchor="ctr"/>
          <a:lstStyle/>
          <a:p>
            <a:endParaRPr lang="en-GB"/>
          </a:p>
        </p:txBody>
      </p:sp>
      <p:sp>
        <p:nvSpPr>
          <p:cNvPr id="12307" name="Rectangle 19"/>
          <p:cNvSpPr>
            <a:spLocks noChangeArrowheads="1"/>
          </p:cNvSpPr>
          <p:nvPr/>
        </p:nvSpPr>
        <p:spPr bwMode="auto">
          <a:xfrm rot="18960000" flipV="1">
            <a:off x="4422775" y="5619750"/>
            <a:ext cx="1566863" cy="196850"/>
          </a:xfrm>
          <a:prstGeom prst="rect">
            <a:avLst/>
          </a:prstGeom>
          <a:solidFill>
            <a:srgbClr val="FFFFFF"/>
          </a:solidFill>
          <a:ln w="9525">
            <a:noFill/>
            <a:round/>
            <a:headEnd/>
            <a:tailEnd/>
          </a:ln>
          <a:effectLst/>
        </p:spPr>
        <p:txBody>
          <a:bodyPr rot="10800000" wrap="none" anchor="ctr"/>
          <a:lstStyle/>
          <a:p>
            <a:endParaRPr lang="en-GB"/>
          </a:p>
        </p:txBody>
      </p:sp>
      <p:sp>
        <p:nvSpPr>
          <p:cNvPr id="12308" name="AutoShape 20"/>
          <p:cNvSpPr>
            <a:spLocks noChangeArrowheads="1"/>
          </p:cNvSpPr>
          <p:nvPr/>
        </p:nvSpPr>
        <p:spPr bwMode="auto">
          <a:xfrm>
            <a:off x="2874963" y="5453063"/>
            <a:ext cx="128587" cy="590550"/>
          </a:xfrm>
          <a:prstGeom prst="downArrow">
            <a:avLst>
              <a:gd name="adj1" fmla="val 50000"/>
              <a:gd name="adj2" fmla="val 114815"/>
            </a:avLst>
          </a:prstGeom>
          <a:solidFill>
            <a:srgbClr val="00CC99"/>
          </a:solidFill>
          <a:ln w="9360">
            <a:solidFill>
              <a:srgbClr val="000000"/>
            </a:solidFill>
            <a:miter lim="800000"/>
            <a:headEnd/>
            <a:tailEnd/>
          </a:ln>
          <a:effectLst/>
        </p:spPr>
        <p:txBody>
          <a:bodyPr wrap="none" anchor="ctr"/>
          <a:lstStyle/>
          <a:p>
            <a:endParaRPr lang="en-GB"/>
          </a:p>
        </p:txBody>
      </p:sp>
      <p:sp>
        <p:nvSpPr>
          <p:cNvPr id="12309" name="Text Box 21"/>
          <p:cNvSpPr txBox="1">
            <a:spLocks noChangeArrowheads="1"/>
          </p:cNvSpPr>
          <p:nvPr/>
        </p:nvSpPr>
        <p:spPr bwMode="auto">
          <a:xfrm>
            <a:off x="2482850" y="6107113"/>
            <a:ext cx="1370013" cy="411162"/>
          </a:xfrm>
          <a:prstGeom prst="rect">
            <a:avLst/>
          </a:prstGeom>
          <a:noFill/>
          <a:ln w="9525">
            <a:noFill/>
            <a:round/>
            <a:headEnd/>
            <a:tailEnd/>
          </a:ln>
          <a:effectLst/>
        </p:spPr>
        <p:txBody>
          <a:bodyPr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FF0000"/>
                </a:solidFill>
                <a:latin typeface="DejaVu Sans Condensed" pitchFamily="16" charset="0"/>
                <a:ea typeface="DejaVu Sans" charset="0"/>
                <a:cs typeface="DejaVu Sans" charset="0"/>
              </a:rPr>
              <a:t>ΔE ~ Z</a:t>
            </a:r>
          </a:p>
        </p:txBody>
      </p:sp>
      <p:sp>
        <p:nvSpPr>
          <p:cNvPr id="12310" name="Text Box 22"/>
          <p:cNvSpPr txBox="1">
            <a:spLocks noChangeArrowheads="1"/>
          </p:cNvSpPr>
          <p:nvPr/>
        </p:nvSpPr>
        <p:spPr bwMode="auto">
          <a:xfrm>
            <a:off x="6475413" y="4508500"/>
            <a:ext cx="1077912" cy="320675"/>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000000"/>
                </a:solidFill>
                <a:latin typeface="DejaVu Sans Condensed" pitchFamily="16" charset="0"/>
                <a:ea typeface="DejaVu Sans" charset="0"/>
                <a:cs typeface="DejaVu Sans" charset="0"/>
              </a:rPr>
              <a:t>Stopper</a:t>
            </a:r>
          </a:p>
        </p:txBody>
      </p:sp>
      <p:sp>
        <p:nvSpPr>
          <p:cNvPr id="12311" name="Text Box 23"/>
          <p:cNvSpPr txBox="1">
            <a:spLocks noChangeArrowheads="1"/>
          </p:cNvSpPr>
          <p:nvPr/>
        </p:nvSpPr>
        <p:spPr bwMode="auto">
          <a:xfrm>
            <a:off x="3265488" y="5911850"/>
            <a:ext cx="1633537" cy="381000"/>
          </a:xfrm>
          <a:prstGeom prst="rect">
            <a:avLst/>
          </a:prstGeom>
          <a:noFill/>
          <a:ln w="9525">
            <a:noFill/>
            <a:round/>
            <a:headEnd/>
            <a:tailEnd/>
          </a:ln>
          <a:effectLst/>
        </p:spPr>
        <p:txBody>
          <a:bodyPr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0000"/>
                </a:solidFill>
                <a:latin typeface="DejaVu Sans Condensed" pitchFamily="16" charset="0"/>
                <a:ea typeface="DejaVu Sans" charset="0"/>
                <a:cs typeface="DejaVu Sans" charset="0"/>
              </a:rPr>
              <a:t>2</a:t>
            </a:r>
          </a:p>
        </p:txBody>
      </p:sp>
      <p:sp>
        <p:nvSpPr>
          <p:cNvPr id="12312" name="Rectangle 24"/>
          <p:cNvSpPr>
            <a:spLocks noChangeArrowheads="1"/>
          </p:cNvSpPr>
          <p:nvPr/>
        </p:nvSpPr>
        <p:spPr bwMode="auto">
          <a:xfrm>
            <a:off x="239713" y="2774950"/>
            <a:ext cx="479425" cy="411163"/>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000000"/>
                </a:solidFill>
                <a:latin typeface="DejaVu Sans Condensed" pitchFamily="16" charset="0"/>
                <a:ea typeface="DejaVu Sans" charset="0"/>
                <a:cs typeface="DejaVu Sans" charset="0"/>
              </a:rPr>
              <a:t>U</a:t>
            </a:r>
            <a:r>
              <a:rPr lang="en-GB" sz="2200">
                <a:solidFill>
                  <a:srgbClr val="000000"/>
                </a:solidFill>
                <a:latin typeface="DejaVu Sans Condensed" pitchFamily="16" charset="0"/>
                <a:ea typeface="DejaVu Sans" charset="0"/>
                <a:cs typeface="DejaVu Sans" charset="0"/>
              </a:rPr>
              <a:t> </a:t>
            </a:r>
          </a:p>
        </p:txBody>
      </p:sp>
      <p:sp>
        <p:nvSpPr>
          <p:cNvPr id="12313" name="Text Box 25"/>
          <p:cNvSpPr txBox="1">
            <a:spLocks noChangeArrowheads="1"/>
          </p:cNvSpPr>
          <p:nvPr/>
        </p:nvSpPr>
        <p:spPr bwMode="auto">
          <a:xfrm>
            <a:off x="-57150" y="2636838"/>
            <a:ext cx="563563" cy="306387"/>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a:solidFill>
                  <a:srgbClr val="000000"/>
                </a:solidFill>
                <a:latin typeface="DejaVu Sans Condensed" pitchFamily="16" charset="0"/>
                <a:ea typeface="DejaVu Sans" charset="0"/>
                <a:cs typeface="DejaVu Sans" charset="0"/>
              </a:rPr>
              <a:t>238</a:t>
            </a:r>
          </a:p>
        </p:txBody>
      </p:sp>
      <p:sp>
        <p:nvSpPr>
          <p:cNvPr id="12314" name="AutoShape 26"/>
          <p:cNvSpPr>
            <a:spLocks noChangeArrowheads="1"/>
          </p:cNvSpPr>
          <p:nvPr/>
        </p:nvSpPr>
        <p:spPr bwMode="auto">
          <a:xfrm rot="1500000">
            <a:off x="219075" y="3165475"/>
            <a:ext cx="455613" cy="131763"/>
          </a:xfrm>
          <a:prstGeom prst="rightArrow">
            <a:avLst>
              <a:gd name="adj1" fmla="val 50000"/>
              <a:gd name="adj2" fmla="val 86446"/>
            </a:avLst>
          </a:prstGeom>
          <a:solidFill>
            <a:srgbClr val="000000"/>
          </a:solidFill>
          <a:ln w="9360">
            <a:solidFill>
              <a:srgbClr val="000000"/>
            </a:solidFill>
            <a:miter lim="800000"/>
            <a:headEnd/>
            <a:tailEnd/>
          </a:ln>
          <a:effectLst/>
        </p:spPr>
        <p:txBody>
          <a:bodyPr wrap="none" anchor="ctr"/>
          <a:lstStyle/>
          <a:p>
            <a:endParaRPr lang="en-GB"/>
          </a:p>
        </p:txBody>
      </p:sp>
      <p:sp>
        <p:nvSpPr>
          <p:cNvPr id="12315" name="Text Box 27"/>
          <p:cNvSpPr txBox="1">
            <a:spLocks noChangeArrowheads="1"/>
          </p:cNvSpPr>
          <p:nvPr/>
        </p:nvSpPr>
        <p:spPr bwMode="auto">
          <a:xfrm>
            <a:off x="2063750" y="3297238"/>
            <a:ext cx="658813" cy="320675"/>
          </a:xfrm>
          <a:prstGeom prst="rect">
            <a:avLst/>
          </a:prstGeom>
          <a:noFill/>
          <a:ln w="9525">
            <a:noFill/>
            <a:round/>
            <a:headEnd/>
            <a:tailEnd/>
          </a:ln>
          <a:effectLst/>
        </p:spPr>
        <p:txBody>
          <a:bodyPr wrap="none" lIns="81720" tIns="42480" rIns="81720" bIns="42480">
            <a:spAutoFit/>
          </a:bodyPr>
          <a:lstStyle/>
          <a:p>
            <a:pPr hangingPunct="0">
              <a:lnSpc>
                <a:spcPct val="97000"/>
              </a:lnSpc>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DejaVu Sans Condensed" pitchFamily="16" charset="0"/>
                <a:ea typeface="DejaVu Sans" charset="0"/>
                <a:cs typeface="DejaVu Sans" charset="0"/>
              </a:rPr>
              <a:t>(</a:t>
            </a:r>
            <a:r>
              <a:rPr lang="en-GB" sz="1600" baseline="30000">
                <a:solidFill>
                  <a:srgbClr val="FFFFFF"/>
                </a:solidFill>
                <a:latin typeface="DejaVu Sans Condensed" pitchFamily="16" charset="0"/>
                <a:ea typeface="DejaVu Sans" charset="0"/>
                <a:cs typeface="DejaVu Sans" charset="0"/>
              </a:rPr>
              <a:t>9</a:t>
            </a:r>
            <a:r>
              <a:rPr lang="en-GB" sz="1600">
                <a:solidFill>
                  <a:srgbClr val="FFFFFF"/>
                </a:solidFill>
                <a:latin typeface="DejaVu Sans Condensed" pitchFamily="16" charset="0"/>
                <a:ea typeface="DejaVu Sans" charset="0"/>
                <a:cs typeface="DejaVu Sans" charset="0"/>
              </a:rPr>
              <a:t>Be)</a:t>
            </a:r>
            <a:r>
              <a:rPr lang="ar-SA" sz="1600">
                <a:solidFill>
                  <a:srgbClr val="FFFFFF"/>
                </a:solidFill>
                <a:latin typeface="DejaVu Sans Condensed" pitchFamily="16" charset="0"/>
                <a:cs typeface="Arial" charset="0"/>
              </a:rPr>
              <a:t>‏</a:t>
            </a:r>
            <a:endParaRPr lang="en-GB" sz="1600">
              <a:solidFill>
                <a:srgbClr val="FFFFFF"/>
              </a:solidFill>
              <a:latin typeface="DejaVu Sans Condensed" pitchFamily="16" charset="0"/>
              <a:ea typeface="DejaVu Sans" charset="0"/>
              <a:cs typeface="DejaVu Sans" charset="0"/>
            </a:endParaRPr>
          </a:p>
        </p:txBody>
      </p:sp>
      <p:pic>
        <p:nvPicPr>
          <p:cNvPr id="12316" name="Picture 28"/>
          <p:cNvPicPr>
            <a:picLocks noChangeAspect="1" noChangeArrowheads="1"/>
          </p:cNvPicPr>
          <p:nvPr/>
        </p:nvPicPr>
        <p:blipFill>
          <a:blip r:embed="rId5" cstate="print"/>
          <a:srcRect/>
          <a:stretch>
            <a:fillRect/>
          </a:stretch>
        </p:blipFill>
        <p:spPr bwMode="auto">
          <a:xfrm>
            <a:off x="6011863" y="5921375"/>
            <a:ext cx="1296987" cy="865188"/>
          </a:xfrm>
          <a:prstGeom prst="rect">
            <a:avLst/>
          </a:prstGeom>
          <a:noFill/>
          <a:ln w="9525">
            <a:noFill/>
            <a:round/>
            <a:headEnd/>
            <a:tailEnd/>
          </a:ln>
          <a:effectLst/>
        </p:spPr>
      </p:pic>
      <p:sp>
        <p:nvSpPr>
          <p:cNvPr id="12317" name="Line 29"/>
          <p:cNvSpPr>
            <a:spLocks noChangeShapeType="1"/>
          </p:cNvSpPr>
          <p:nvPr/>
        </p:nvSpPr>
        <p:spPr bwMode="auto">
          <a:xfrm flipH="1">
            <a:off x="5934075" y="4735513"/>
            <a:ext cx="608013" cy="261937"/>
          </a:xfrm>
          <a:prstGeom prst="line">
            <a:avLst/>
          </a:prstGeom>
          <a:noFill/>
          <a:ln w="9360">
            <a:solidFill>
              <a:srgbClr val="000000"/>
            </a:solidFill>
            <a:miter lim="800000"/>
            <a:headEnd/>
            <a:tailEnd type="triangle" w="med" len="med"/>
          </a:ln>
          <a:effectLst/>
        </p:spPr>
        <p:txBody>
          <a:bodyPr/>
          <a:lstStyle/>
          <a:p>
            <a:endParaRPr lang="en-GB"/>
          </a:p>
        </p:txBody>
      </p:sp>
      <p:sp>
        <p:nvSpPr>
          <p:cNvPr id="12318" name="Rectangle 30"/>
          <p:cNvSpPr>
            <a:spLocks noChangeArrowheads="1"/>
          </p:cNvSpPr>
          <p:nvPr/>
        </p:nvSpPr>
        <p:spPr bwMode="auto">
          <a:xfrm>
            <a:off x="5651500" y="4868863"/>
            <a:ext cx="73025" cy="215900"/>
          </a:xfrm>
          <a:prstGeom prst="rect">
            <a:avLst/>
          </a:prstGeom>
          <a:solidFill>
            <a:srgbClr val="000000"/>
          </a:solidFill>
          <a:ln w="9360">
            <a:solidFill>
              <a:srgbClr val="000000"/>
            </a:solidFill>
            <a:miter lim="800000"/>
            <a:headEnd/>
            <a:tailEnd/>
          </a:ln>
          <a:effectLst/>
        </p:spPr>
        <p:txBody>
          <a:bodyPr wrap="none" anchor="ctr"/>
          <a:lstStyle/>
          <a:p>
            <a:endParaRPr lang="en-GB"/>
          </a:p>
        </p:txBody>
      </p:sp>
      <p:sp>
        <p:nvSpPr>
          <p:cNvPr id="12319" name="Text Box 31"/>
          <p:cNvSpPr txBox="1">
            <a:spLocks noChangeArrowheads="1"/>
          </p:cNvSpPr>
          <p:nvPr/>
        </p:nvSpPr>
        <p:spPr bwMode="auto">
          <a:xfrm>
            <a:off x="5133975" y="5734050"/>
            <a:ext cx="628650" cy="306388"/>
          </a:xfrm>
          <a:prstGeom prst="rect">
            <a:avLst/>
          </a:prstGeom>
          <a:noFill/>
          <a:ln w="9525">
            <a:noFill/>
            <a:round/>
            <a:headEnd/>
            <a:tailEnd/>
          </a:ln>
          <a:effectLst/>
        </p:spPr>
        <p:txBody>
          <a:bodyPr wrap="non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b="1">
                <a:solidFill>
                  <a:srgbClr val="000000"/>
                </a:solidFill>
                <a:ea typeface="DejaVu Sans" charset="0"/>
                <a:cs typeface="DejaVu Sans" charset="0"/>
              </a:rPr>
              <a:t>sci42</a:t>
            </a:r>
          </a:p>
        </p:txBody>
      </p:sp>
      <p:sp>
        <p:nvSpPr>
          <p:cNvPr id="12320" name="Line 32"/>
          <p:cNvSpPr>
            <a:spLocks noChangeShapeType="1"/>
          </p:cNvSpPr>
          <p:nvPr/>
        </p:nvSpPr>
        <p:spPr bwMode="auto">
          <a:xfrm flipV="1">
            <a:off x="5508625" y="5075238"/>
            <a:ext cx="142875" cy="523875"/>
          </a:xfrm>
          <a:prstGeom prst="line">
            <a:avLst/>
          </a:prstGeom>
          <a:noFill/>
          <a:ln w="9360">
            <a:solidFill>
              <a:srgbClr val="000000"/>
            </a:solidFill>
            <a:miter lim="800000"/>
            <a:headEnd/>
            <a:tailEnd type="triangle" w="med" len="med"/>
          </a:ln>
          <a:effectLst/>
        </p:spPr>
        <p:txBody>
          <a:bodyPr/>
          <a:lstStyle/>
          <a:p>
            <a:endParaRPr lang="en-GB"/>
          </a:p>
        </p:txBody>
      </p:sp>
      <p:sp>
        <p:nvSpPr>
          <p:cNvPr id="12321" name="Rectangle 33"/>
          <p:cNvSpPr>
            <a:spLocks noChangeArrowheads="1"/>
          </p:cNvSpPr>
          <p:nvPr/>
        </p:nvSpPr>
        <p:spPr bwMode="auto">
          <a:xfrm>
            <a:off x="3492500" y="3573463"/>
            <a:ext cx="1295400" cy="360362"/>
          </a:xfrm>
          <a:prstGeom prst="rect">
            <a:avLst/>
          </a:prstGeom>
          <a:solidFill>
            <a:srgbClr val="FFFFFF"/>
          </a:solidFill>
          <a:ln w="9525">
            <a:noFill/>
            <a:round/>
            <a:headEnd/>
            <a:tailEnd/>
          </a:ln>
          <a:effectLst/>
        </p:spPr>
        <p:txBody>
          <a:bodyPr wrap="none" anchor="ctr"/>
          <a:lstStyle/>
          <a:p>
            <a:endParaRPr lang="en-GB"/>
          </a:p>
        </p:txBody>
      </p:sp>
      <p:sp>
        <p:nvSpPr>
          <p:cNvPr id="12322" name="Rectangle 34"/>
          <p:cNvSpPr>
            <a:spLocks noChangeArrowheads="1"/>
          </p:cNvSpPr>
          <p:nvPr/>
        </p:nvSpPr>
        <p:spPr bwMode="auto">
          <a:xfrm>
            <a:off x="3132138" y="3933825"/>
            <a:ext cx="1295400" cy="360363"/>
          </a:xfrm>
          <a:prstGeom prst="rect">
            <a:avLst/>
          </a:prstGeom>
          <a:solidFill>
            <a:srgbClr val="FFFFFF"/>
          </a:solidFill>
          <a:ln w="9525">
            <a:noFill/>
            <a:round/>
            <a:headEnd/>
            <a:tailEnd/>
          </a:ln>
          <a:effectLst/>
        </p:spPr>
        <p:txBody>
          <a:bodyPr wrap="none" anchor="ctr"/>
          <a:lstStyle/>
          <a:p>
            <a:endParaRPr lang="en-GB"/>
          </a:p>
        </p:txBody>
      </p:sp>
      <p:sp>
        <p:nvSpPr>
          <p:cNvPr id="12323" name="Rectangle 35"/>
          <p:cNvSpPr>
            <a:spLocks noChangeArrowheads="1"/>
          </p:cNvSpPr>
          <p:nvPr/>
        </p:nvSpPr>
        <p:spPr bwMode="auto">
          <a:xfrm>
            <a:off x="3635375" y="5445125"/>
            <a:ext cx="1295400" cy="360363"/>
          </a:xfrm>
          <a:prstGeom prst="rect">
            <a:avLst/>
          </a:prstGeom>
          <a:solidFill>
            <a:srgbClr val="FFFFFF"/>
          </a:solidFill>
          <a:ln w="9525">
            <a:noFill/>
            <a:round/>
            <a:headEnd/>
            <a:tailEnd/>
          </a:ln>
          <a:effectLst/>
        </p:spPr>
        <p:txBody>
          <a:bodyPr wrap="none" anchor="ctr"/>
          <a:lstStyle/>
          <a:p>
            <a:endParaRPr lang="en-GB"/>
          </a:p>
        </p:txBody>
      </p:sp>
      <p:sp>
        <p:nvSpPr>
          <p:cNvPr id="12324" name="Rectangle 36"/>
          <p:cNvSpPr>
            <a:spLocks noChangeArrowheads="1"/>
          </p:cNvSpPr>
          <p:nvPr/>
        </p:nvSpPr>
        <p:spPr bwMode="auto">
          <a:xfrm rot="17520000">
            <a:off x="4391819" y="5266532"/>
            <a:ext cx="1295400" cy="360362"/>
          </a:xfrm>
          <a:prstGeom prst="rect">
            <a:avLst/>
          </a:prstGeom>
          <a:solidFill>
            <a:srgbClr val="FFFFFF"/>
          </a:solidFill>
          <a:ln w="9525">
            <a:noFill/>
            <a:round/>
            <a:headEnd/>
            <a:tailEnd/>
          </a:ln>
          <a:effectLst/>
        </p:spPr>
        <p:txBody>
          <a:bodyPr wrap="none" anchor="ctr"/>
          <a:lstStyle/>
          <a:p>
            <a:endParaRPr lang="en-GB"/>
          </a:p>
        </p:txBody>
      </p:sp>
      <p:sp>
        <p:nvSpPr>
          <p:cNvPr id="12325" name="Rectangle 37"/>
          <p:cNvSpPr>
            <a:spLocks noChangeArrowheads="1"/>
          </p:cNvSpPr>
          <p:nvPr/>
        </p:nvSpPr>
        <p:spPr bwMode="auto">
          <a:xfrm>
            <a:off x="6804025" y="4941888"/>
            <a:ext cx="1295400" cy="360362"/>
          </a:xfrm>
          <a:prstGeom prst="rect">
            <a:avLst/>
          </a:prstGeom>
          <a:solidFill>
            <a:srgbClr val="FFFFFF"/>
          </a:solidFill>
          <a:ln w="9525">
            <a:noFill/>
            <a:round/>
            <a:headEnd/>
            <a:tailEnd/>
          </a:ln>
          <a:effectLst/>
        </p:spPr>
        <p:txBody>
          <a:bodyPr wrap="none" anchor="ctr"/>
          <a:lstStyle/>
          <a:p>
            <a:endParaRPr lang="en-GB"/>
          </a:p>
        </p:txBody>
      </p:sp>
      <p:sp>
        <p:nvSpPr>
          <p:cNvPr id="12326" name="Text Box 38"/>
          <p:cNvSpPr txBox="1">
            <a:spLocks noChangeArrowheads="1"/>
          </p:cNvSpPr>
          <p:nvPr/>
        </p:nvSpPr>
        <p:spPr bwMode="auto">
          <a:xfrm>
            <a:off x="6659563" y="5013325"/>
            <a:ext cx="1008062" cy="306388"/>
          </a:xfrm>
          <a:prstGeom prst="rect">
            <a:avLst/>
          </a:prstGeom>
          <a:noFill/>
          <a:ln w="9525">
            <a:noFill/>
            <a:round/>
            <a:headEnd/>
            <a:tailEnd/>
          </a:ln>
          <a:effectLst/>
        </p:spPr>
        <p:txBody>
          <a:bodyPr lIns="90000" tIns="46800" rIns="90000" bIns="46800">
            <a:spAutoFit/>
          </a:bodyPr>
          <a:lstStyle/>
          <a:p>
            <a:pPr algn="ctr">
              <a:buClr>
                <a:srgbClr val="0000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b="1">
                <a:solidFill>
                  <a:srgbClr val="0000FF"/>
                </a:solidFill>
                <a:ea typeface="DejaVu Sans" charset="0"/>
                <a:cs typeface="DejaVu Sans" charset="0"/>
              </a:rPr>
              <a:t>sci43</a:t>
            </a:r>
          </a:p>
        </p:txBody>
      </p:sp>
      <p:sp>
        <p:nvSpPr>
          <p:cNvPr id="12327" name="Line 39"/>
          <p:cNvSpPr>
            <a:spLocks noChangeShapeType="1"/>
          </p:cNvSpPr>
          <p:nvPr/>
        </p:nvSpPr>
        <p:spPr bwMode="auto">
          <a:xfrm>
            <a:off x="1258888" y="5516563"/>
            <a:ext cx="144462" cy="1587"/>
          </a:xfrm>
          <a:prstGeom prst="line">
            <a:avLst/>
          </a:prstGeom>
          <a:noFill/>
          <a:ln w="9525">
            <a:noFill/>
            <a:round/>
            <a:headEnd/>
            <a:tailEnd/>
          </a:ln>
          <a:effectLst/>
        </p:spPr>
        <p:txBody>
          <a:bodyPr/>
          <a:lstStyle/>
          <a:p>
            <a:endParaRPr lang="en-GB"/>
          </a:p>
        </p:txBody>
      </p:sp>
      <p:sp>
        <p:nvSpPr>
          <p:cNvPr id="12328" name="AutoShape 40"/>
          <p:cNvSpPr>
            <a:spLocks noChangeArrowheads="1"/>
          </p:cNvSpPr>
          <p:nvPr/>
        </p:nvSpPr>
        <p:spPr bwMode="auto">
          <a:xfrm rot="5400000">
            <a:off x="1156494" y="5350669"/>
            <a:ext cx="144463" cy="352425"/>
          </a:xfrm>
          <a:prstGeom prst="upArrow">
            <a:avLst>
              <a:gd name="adj1" fmla="val 50000"/>
              <a:gd name="adj2" fmla="val 60989"/>
            </a:avLst>
          </a:prstGeom>
          <a:solidFill>
            <a:srgbClr val="00CC99"/>
          </a:solidFill>
          <a:ln w="9360">
            <a:solidFill>
              <a:srgbClr val="000000"/>
            </a:solidFill>
            <a:miter lim="800000"/>
            <a:headEnd/>
            <a:tailEnd/>
          </a:ln>
          <a:effectLst/>
        </p:spPr>
        <p:txBody>
          <a:bodyPr wrap="none" anchor="ctr"/>
          <a:lstStyle/>
          <a:p>
            <a:endParaRPr lang="en-GB"/>
          </a:p>
        </p:txBody>
      </p:sp>
      <p:graphicFrame>
        <p:nvGraphicFramePr>
          <p:cNvPr id="12329" name="Object 41"/>
          <p:cNvGraphicFramePr>
            <a:graphicFrameLocks noChangeAspect="1"/>
          </p:cNvGraphicFramePr>
          <p:nvPr/>
        </p:nvGraphicFramePr>
        <p:xfrm>
          <a:off x="6659563" y="1773238"/>
          <a:ext cx="2054225" cy="1506537"/>
        </p:xfrm>
        <a:graphic>
          <a:graphicData uri="http://schemas.openxmlformats.org/presentationml/2006/ole">
            <p:oleObj spid="_x0000_s152578" r:id="rId6" imgW="571320" imgH="419040" progId="Equation.3">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aa1"/>
          <p:cNvPicPr>
            <a:picLocks noChangeAspect="1" noChangeArrowheads="1"/>
          </p:cNvPicPr>
          <p:nvPr/>
        </p:nvPicPr>
        <p:blipFill>
          <a:blip r:embed="rId2" cstate="print"/>
          <a:srcRect/>
          <a:stretch>
            <a:fillRect/>
          </a:stretch>
        </p:blipFill>
        <p:spPr bwMode="auto">
          <a:xfrm>
            <a:off x="0" y="552450"/>
            <a:ext cx="9144000" cy="6305550"/>
          </a:xfrm>
          <a:prstGeom prst="rect">
            <a:avLst/>
          </a:prstGeom>
          <a:noFill/>
        </p:spPr>
      </p:pic>
      <p:sp>
        <p:nvSpPr>
          <p:cNvPr id="56323" name="Text Box 3"/>
          <p:cNvSpPr txBox="1">
            <a:spLocks noChangeArrowheads="1"/>
          </p:cNvSpPr>
          <p:nvPr/>
        </p:nvSpPr>
        <p:spPr bwMode="auto">
          <a:xfrm>
            <a:off x="735013" y="12700"/>
            <a:ext cx="8135937" cy="519113"/>
          </a:xfrm>
          <a:prstGeom prst="rect">
            <a:avLst/>
          </a:prstGeom>
          <a:noFill/>
          <a:ln w="9525">
            <a:noFill/>
            <a:miter lim="800000"/>
            <a:headEnd/>
            <a:tailEnd/>
          </a:ln>
          <a:effectLst/>
        </p:spPr>
        <p:txBody>
          <a:bodyPr wrap="none">
            <a:spAutoFit/>
          </a:bodyPr>
          <a:lstStyle/>
          <a:p>
            <a:r>
              <a:rPr lang="en-GB" sz="2800" b="1">
                <a:solidFill>
                  <a:srgbClr val="FF0000"/>
                </a:solidFill>
              </a:rPr>
              <a:t>FAIR (Facility for Antiproton and Ion Research)</a:t>
            </a:r>
          </a:p>
        </p:txBody>
      </p:sp>
      <p:sp>
        <p:nvSpPr>
          <p:cNvPr id="56324" name="Text Box 4"/>
          <p:cNvSpPr txBox="1">
            <a:spLocks noChangeArrowheads="1"/>
          </p:cNvSpPr>
          <p:nvPr/>
        </p:nvSpPr>
        <p:spPr bwMode="auto">
          <a:xfrm>
            <a:off x="0" y="6400800"/>
            <a:ext cx="8220075" cy="457200"/>
          </a:xfrm>
          <a:prstGeom prst="rect">
            <a:avLst/>
          </a:prstGeom>
          <a:solidFill>
            <a:schemeClr val="bg1"/>
          </a:solidFill>
          <a:ln w="9525">
            <a:noFill/>
            <a:miter lim="800000"/>
            <a:headEnd/>
            <a:tailEnd/>
          </a:ln>
          <a:effectLst/>
        </p:spPr>
        <p:txBody>
          <a:bodyPr wrap="none">
            <a:spAutoFit/>
          </a:bodyPr>
          <a:lstStyle/>
          <a:p>
            <a:r>
              <a:rPr lang="en-GB" sz="2400">
                <a:solidFill>
                  <a:schemeClr val="accent2"/>
                </a:solidFill>
              </a:rPr>
              <a:t>	New accelerators =&gt; higher primary beam intensities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Layout of the Super-FRS 070620"/>
          <p:cNvPicPr>
            <a:picLocks noChangeAspect="1" noChangeArrowheads="1"/>
          </p:cNvPicPr>
          <p:nvPr/>
        </p:nvPicPr>
        <p:blipFill>
          <a:blip r:embed="rId2" cstate="print"/>
          <a:srcRect/>
          <a:stretch>
            <a:fillRect/>
          </a:stretch>
        </p:blipFill>
        <p:spPr bwMode="auto">
          <a:xfrm>
            <a:off x="38100" y="1108075"/>
            <a:ext cx="9048750" cy="4459288"/>
          </a:xfrm>
          <a:prstGeom prst="rect">
            <a:avLst/>
          </a:prstGeom>
          <a:noFill/>
        </p:spPr>
      </p:pic>
      <p:sp>
        <p:nvSpPr>
          <p:cNvPr id="45059" name="Rectangle 3"/>
          <p:cNvSpPr>
            <a:spLocks noGrp="1"/>
          </p:cNvSpPr>
          <p:nvPr>
            <p:ph type="title"/>
          </p:nvPr>
        </p:nvSpPr>
        <p:spPr>
          <a:xfrm>
            <a:off x="0" y="0"/>
            <a:ext cx="9144000" cy="549275"/>
          </a:xfrm>
          <a:noFill/>
          <a:ln/>
        </p:spPr>
        <p:txBody>
          <a:bodyPr lIns="18000" tIns="10800" rIns="18000" bIns="10800"/>
          <a:lstStyle/>
          <a:p>
            <a:r>
              <a:rPr lang="de-DE" sz="2800" smtClean="0">
                <a:solidFill>
                  <a:srgbClr val="FF0000"/>
                </a:solidFill>
              </a:rPr>
              <a:t>NuSTAR (Nuclear Structure, Astrophysics and Reactions)</a:t>
            </a:r>
          </a:p>
        </p:txBody>
      </p:sp>
      <p:pic>
        <p:nvPicPr>
          <p:cNvPr id="45060" name="Picture 4"/>
          <p:cNvPicPr>
            <a:picLocks noChangeAspect="1" noChangeArrowheads="1"/>
          </p:cNvPicPr>
          <p:nvPr/>
        </p:nvPicPr>
        <p:blipFill>
          <a:blip r:embed="rId3" cstate="print"/>
          <a:srcRect/>
          <a:stretch>
            <a:fillRect/>
          </a:stretch>
        </p:blipFill>
        <p:spPr bwMode="auto">
          <a:xfrm>
            <a:off x="4905375" y="3990975"/>
            <a:ext cx="4238625" cy="2867025"/>
          </a:xfrm>
          <a:prstGeom prst="rect">
            <a:avLst/>
          </a:prstGeom>
          <a:noFill/>
          <a:ln w="9525">
            <a:solidFill>
              <a:srgbClr val="FF3399"/>
            </a:solidFill>
            <a:miter lim="800000"/>
            <a:headEnd/>
            <a:tailEnd/>
          </a:ln>
          <a:effectLst/>
        </p:spPr>
      </p:pic>
      <p:grpSp>
        <p:nvGrpSpPr>
          <p:cNvPr id="2" name="Group 5"/>
          <p:cNvGrpSpPr>
            <a:grpSpLocks/>
          </p:cNvGrpSpPr>
          <p:nvPr/>
        </p:nvGrpSpPr>
        <p:grpSpPr bwMode="auto">
          <a:xfrm>
            <a:off x="100013" y="619125"/>
            <a:ext cx="3376612" cy="2378075"/>
            <a:chOff x="2145" y="511"/>
            <a:chExt cx="1589" cy="1214"/>
          </a:xfrm>
        </p:grpSpPr>
        <p:pic>
          <p:nvPicPr>
            <p:cNvPr id="45062" name="Picture 6" descr="rib-fig-40"/>
            <p:cNvPicPr>
              <a:picLocks noChangeAspect="1" noChangeArrowheads="1"/>
            </p:cNvPicPr>
            <p:nvPr/>
          </p:nvPicPr>
          <p:blipFill>
            <a:blip r:embed="rId4" cstate="print"/>
            <a:srcRect/>
            <a:stretch>
              <a:fillRect/>
            </a:stretch>
          </p:blipFill>
          <p:spPr bwMode="auto">
            <a:xfrm>
              <a:off x="2145" y="511"/>
              <a:ext cx="1589" cy="1214"/>
            </a:xfrm>
            <a:prstGeom prst="rect">
              <a:avLst/>
            </a:prstGeom>
            <a:noFill/>
            <a:ln w="9525">
              <a:noFill/>
              <a:miter lim="800000"/>
              <a:headEnd/>
              <a:tailEnd/>
            </a:ln>
            <a:effectLst/>
          </p:spPr>
        </p:pic>
        <p:sp>
          <p:nvSpPr>
            <p:cNvPr id="45063" name="Text Box 7"/>
            <p:cNvSpPr txBox="1">
              <a:spLocks noChangeArrowheads="1"/>
            </p:cNvSpPr>
            <p:nvPr/>
          </p:nvSpPr>
          <p:spPr bwMode="auto">
            <a:xfrm>
              <a:off x="2344" y="545"/>
              <a:ext cx="664" cy="172"/>
            </a:xfrm>
            <a:prstGeom prst="rect">
              <a:avLst/>
            </a:prstGeom>
            <a:noFill/>
            <a:ln w="9525">
              <a:noFill/>
              <a:miter lim="800000"/>
              <a:headEnd/>
              <a:tailEnd/>
            </a:ln>
            <a:effectLst/>
          </p:spPr>
          <p:txBody>
            <a:bodyPr wrap="none">
              <a:spAutoFit/>
            </a:bodyPr>
            <a:lstStyle/>
            <a:p>
              <a:r>
                <a:rPr lang="de-DE" sz="1600">
                  <a:latin typeface="Comic Sans MS" pitchFamily="66" charset="0"/>
                </a:rPr>
                <a:t>Transmission</a:t>
              </a:r>
            </a:p>
          </p:txBody>
        </p:sp>
      </p:grpSp>
      <p:sp>
        <p:nvSpPr>
          <p:cNvPr id="45064" name="Text Box 8"/>
          <p:cNvSpPr txBox="1">
            <a:spLocks noChangeArrowheads="1"/>
          </p:cNvSpPr>
          <p:nvPr/>
        </p:nvSpPr>
        <p:spPr bwMode="auto">
          <a:xfrm>
            <a:off x="179388" y="5670550"/>
            <a:ext cx="4354512" cy="1187450"/>
          </a:xfrm>
          <a:prstGeom prst="rect">
            <a:avLst/>
          </a:prstGeom>
          <a:solidFill>
            <a:srgbClr val="FFFF00"/>
          </a:solidFill>
          <a:ln w="9525">
            <a:noFill/>
            <a:miter lim="800000"/>
            <a:headEnd/>
            <a:tailEnd/>
          </a:ln>
          <a:effectLst/>
        </p:spPr>
        <p:txBody>
          <a:bodyPr wrap="none">
            <a:spAutoFit/>
          </a:bodyPr>
          <a:lstStyle/>
          <a:p>
            <a:r>
              <a:rPr lang="en-GB" sz="2400"/>
              <a:t>=&gt; Radioactive beam intensity:</a:t>
            </a:r>
          </a:p>
          <a:p>
            <a:r>
              <a:rPr lang="en-GB" sz="2400"/>
              <a:t>~10</a:t>
            </a:r>
            <a:r>
              <a:rPr lang="en-GB" sz="2400" baseline="30000"/>
              <a:t>2</a:t>
            </a:r>
            <a:r>
              <a:rPr lang="en-GB" sz="2400"/>
              <a:t> – 10</a:t>
            </a:r>
            <a:r>
              <a:rPr lang="en-GB" sz="2400" baseline="30000"/>
              <a:t>3</a:t>
            </a:r>
            <a:r>
              <a:rPr lang="en-GB" sz="2400"/>
              <a:t> </a:t>
            </a:r>
            <a:r>
              <a:rPr lang="en-GB" sz="2400" b="1">
                <a:solidFill>
                  <a:srgbClr val="CC0000"/>
                </a:solidFill>
              </a:rPr>
              <a:t>higher</a:t>
            </a:r>
            <a:r>
              <a:rPr lang="en-GB" sz="2400"/>
              <a:t> than today</a:t>
            </a:r>
          </a:p>
          <a:p>
            <a:r>
              <a:rPr lang="en-GB" sz="2400"/>
              <a:t>and ‘</a:t>
            </a:r>
            <a:r>
              <a:rPr lang="en-GB" sz="2400" b="1">
                <a:solidFill>
                  <a:srgbClr val="CC0000"/>
                </a:solidFill>
              </a:rPr>
              <a:t>cleaner</a:t>
            </a:r>
            <a:r>
              <a:rPr lang="en-GB" sz="2400"/>
              <a:t>’</a:t>
            </a:r>
          </a:p>
        </p:txBody>
      </p:sp>
      <p:sp>
        <p:nvSpPr>
          <p:cNvPr id="45065" name="Text Box 9"/>
          <p:cNvSpPr txBox="1">
            <a:spLocks noChangeArrowheads="1"/>
          </p:cNvSpPr>
          <p:nvPr/>
        </p:nvSpPr>
        <p:spPr bwMode="auto">
          <a:xfrm>
            <a:off x="7450138" y="2276475"/>
            <a:ext cx="1693862" cy="457200"/>
          </a:xfrm>
          <a:prstGeom prst="rect">
            <a:avLst/>
          </a:prstGeom>
          <a:noFill/>
          <a:ln w="9525">
            <a:noFill/>
            <a:miter lim="800000"/>
            <a:headEnd/>
            <a:tailEnd/>
          </a:ln>
          <a:effectLst/>
        </p:spPr>
        <p:txBody>
          <a:bodyPr wrap="none">
            <a:spAutoFit/>
          </a:bodyPr>
          <a:lstStyle/>
          <a:p>
            <a:r>
              <a:rPr lang="en-GB" sz="2400" dirty="0">
                <a:solidFill>
                  <a:schemeClr val="accent2"/>
                </a:solidFill>
              </a:rPr>
              <a:t>3 branches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descr="frs_setup"/>
          <p:cNvPicPr>
            <a:picLocks noChangeAspect="1" noChangeArrowheads="1"/>
          </p:cNvPicPr>
          <p:nvPr/>
        </p:nvPicPr>
        <p:blipFill>
          <a:blip r:embed="rId2" cstate="print"/>
          <a:srcRect/>
          <a:stretch>
            <a:fillRect/>
          </a:stretch>
        </p:blipFill>
        <p:spPr bwMode="auto">
          <a:xfrm>
            <a:off x="228600" y="0"/>
            <a:ext cx="8577263" cy="4630738"/>
          </a:xfrm>
          <a:prstGeom prst="rect">
            <a:avLst/>
          </a:prstGeom>
          <a:noFill/>
        </p:spPr>
      </p:pic>
      <p:sp>
        <p:nvSpPr>
          <p:cNvPr id="114691" name="Text Box 3"/>
          <p:cNvSpPr txBox="1">
            <a:spLocks noChangeArrowheads="1"/>
          </p:cNvSpPr>
          <p:nvPr/>
        </p:nvSpPr>
        <p:spPr bwMode="auto">
          <a:xfrm>
            <a:off x="323850" y="0"/>
            <a:ext cx="8820150" cy="822325"/>
          </a:xfrm>
          <a:prstGeom prst="rect">
            <a:avLst/>
          </a:prstGeom>
          <a:noFill/>
          <a:ln w="9525">
            <a:noFill/>
            <a:miter lim="800000"/>
            <a:headEnd/>
            <a:tailEnd/>
          </a:ln>
          <a:effectLst/>
        </p:spPr>
        <p:txBody>
          <a:bodyPr>
            <a:spAutoFit/>
          </a:bodyPr>
          <a:lstStyle/>
          <a:p>
            <a:pPr eaLnBrk="0" hangingPunct="0"/>
            <a:r>
              <a:rPr lang="en-GB" sz="2400">
                <a:solidFill>
                  <a:schemeClr val="accent2"/>
                </a:solidFill>
                <a:latin typeface="Times New Roman" pitchFamily="18" charset="0"/>
              </a:rPr>
              <a:t>In flight fragmentation (and fission): separation and identification</a:t>
            </a:r>
          </a:p>
          <a:p>
            <a:pPr eaLnBrk="0" hangingPunct="0"/>
            <a:r>
              <a:rPr lang="en-GB" sz="2400">
                <a:solidFill>
                  <a:schemeClr val="accent2"/>
                </a:solidFill>
                <a:latin typeface="Times New Roman" pitchFamily="18" charset="0"/>
              </a:rPr>
              <a:t>                                 Fragment Separator (GSI, Darmstadt, Germany)</a:t>
            </a:r>
            <a:endParaRPr lang="en-GB" sz="2400">
              <a:latin typeface="Times New Roman" pitchFamily="18" charset="0"/>
            </a:endParaRPr>
          </a:p>
        </p:txBody>
      </p:sp>
      <p:sp>
        <p:nvSpPr>
          <p:cNvPr id="114692" name="Rectangle 4"/>
          <p:cNvSpPr>
            <a:spLocks noChangeArrowheads="1"/>
          </p:cNvSpPr>
          <p:nvPr/>
        </p:nvSpPr>
        <p:spPr bwMode="auto">
          <a:xfrm>
            <a:off x="6156325" y="3789363"/>
            <a:ext cx="431800" cy="576262"/>
          </a:xfrm>
          <a:prstGeom prst="rect">
            <a:avLst/>
          </a:prstGeom>
          <a:solidFill>
            <a:schemeClr val="bg1"/>
          </a:solidFill>
          <a:ln w="9525">
            <a:noFill/>
            <a:miter lim="800000"/>
            <a:headEnd/>
            <a:tailEnd/>
          </a:ln>
          <a:effectLst/>
        </p:spPr>
        <p:txBody>
          <a:bodyPr wrap="none" anchor="ctr"/>
          <a:lstStyle/>
          <a:p>
            <a:endParaRPr lang="en-GB"/>
          </a:p>
        </p:txBody>
      </p:sp>
      <p:sp>
        <p:nvSpPr>
          <p:cNvPr id="114693" name="Rectangle 5"/>
          <p:cNvSpPr>
            <a:spLocks noChangeArrowheads="1"/>
          </p:cNvSpPr>
          <p:nvPr/>
        </p:nvSpPr>
        <p:spPr bwMode="auto">
          <a:xfrm>
            <a:off x="7308850" y="4221163"/>
            <a:ext cx="1079500" cy="215900"/>
          </a:xfrm>
          <a:prstGeom prst="rect">
            <a:avLst/>
          </a:prstGeom>
          <a:solidFill>
            <a:schemeClr val="bg1"/>
          </a:solidFill>
          <a:ln w="9525">
            <a:noFill/>
            <a:miter lim="800000"/>
            <a:headEnd/>
            <a:tailEnd/>
          </a:ln>
          <a:effectLst/>
        </p:spPr>
        <p:txBody>
          <a:bodyPr wrap="none" anchor="ctr"/>
          <a:lstStyle/>
          <a:p>
            <a:endParaRPr lang="en-GB"/>
          </a:p>
        </p:txBody>
      </p:sp>
      <p:sp>
        <p:nvSpPr>
          <p:cNvPr id="114694" name="Rectangle 6"/>
          <p:cNvSpPr>
            <a:spLocks noChangeArrowheads="1"/>
          </p:cNvSpPr>
          <p:nvPr/>
        </p:nvSpPr>
        <p:spPr bwMode="auto">
          <a:xfrm>
            <a:off x="6948488" y="1412875"/>
            <a:ext cx="1800225" cy="576263"/>
          </a:xfrm>
          <a:prstGeom prst="rect">
            <a:avLst/>
          </a:prstGeom>
          <a:solidFill>
            <a:schemeClr val="bg1"/>
          </a:solidFill>
          <a:ln w="9525">
            <a:noFill/>
            <a:miter lim="800000"/>
            <a:headEnd/>
            <a:tailEnd/>
          </a:ln>
          <a:effectLst/>
        </p:spPr>
        <p:txBody>
          <a:bodyPr wrap="none" anchor="ctr"/>
          <a:lstStyle/>
          <a:p>
            <a:endParaRPr lang="en-GB"/>
          </a:p>
        </p:txBody>
      </p:sp>
      <p:sp>
        <p:nvSpPr>
          <p:cNvPr id="114695" name="Text Box 7"/>
          <p:cNvSpPr txBox="1">
            <a:spLocks noChangeArrowheads="1"/>
          </p:cNvSpPr>
          <p:nvPr/>
        </p:nvSpPr>
        <p:spPr bwMode="auto">
          <a:xfrm>
            <a:off x="6372225" y="3500438"/>
            <a:ext cx="539750" cy="457200"/>
          </a:xfrm>
          <a:prstGeom prst="rect">
            <a:avLst/>
          </a:prstGeom>
          <a:noFill/>
          <a:ln w="9525">
            <a:noFill/>
            <a:miter lim="800000"/>
            <a:headEnd/>
            <a:tailEnd/>
          </a:ln>
          <a:effectLst/>
        </p:spPr>
        <p:txBody>
          <a:bodyPr wrap="none">
            <a:spAutoFit/>
          </a:bodyPr>
          <a:lstStyle/>
          <a:p>
            <a:r>
              <a:rPr lang="en-GB" sz="2400">
                <a:latin typeface="Times New Roman" pitchFamily="18" charset="0"/>
              </a:rPr>
              <a:t>Ge</a:t>
            </a:r>
          </a:p>
        </p:txBody>
      </p:sp>
      <p:sp>
        <p:nvSpPr>
          <p:cNvPr id="114696" name="Rectangle 8"/>
          <p:cNvSpPr>
            <a:spLocks noChangeArrowheads="1"/>
          </p:cNvSpPr>
          <p:nvPr/>
        </p:nvSpPr>
        <p:spPr bwMode="auto">
          <a:xfrm>
            <a:off x="6588125" y="4005263"/>
            <a:ext cx="504825" cy="215900"/>
          </a:xfrm>
          <a:prstGeom prst="rect">
            <a:avLst/>
          </a:prstGeom>
          <a:solidFill>
            <a:schemeClr val="bg1"/>
          </a:solidFill>
          <a:ln w="9525">
            <a:noFill/>
            <a:miter lim="800000"/>
            <a:headEnd/>
            <a:tailEnd/>
          </a:ln>
          <a:effectLst/>
        </p:spPr>
        <p:txBody>
          <a:bodyPr wrap="none" anchor="ctr"/>
          <a:lstStyle/>
          <a:p>
            <a:endParaRPr lang="en-GB"/>
          </a:p>
        </p:txBody>
      </p:sp>
      <p:sp>
        <p:nvSpPr>
          <p:cNvPr id="114697" name="Text Box 9"/>
          <p:cNvSpPr txBox="1">
            <a:spLocks noChangeArrowheads="1"/>
          </p:cNvSpPr>
          <p:nvPr/>
        </p:nvSpPr>
        <p:spPr bwMode="auto">
          <a:xfrm>
            <a:off x="179388" y="4221163"/>
            <a:ext cx="6816725" cy="885825"/>
          </a:xfrm>
          <a:prstGeom prst="rect">
            <a:avLst/>
          </a:prstGeom>
          <a:solidFill>
            <a:schemeClr val="bg1"/>
          </a:solidFill>
          <a:ln w="9525">
            <a:noFill/>
            <a:miter lim="800000"/>
            <a:headEnd/>
            <a:tailEnd/>
          </a:ln>
          <a:effectLst/>
        </p:spPr>
        <p:txBody>
          <a:bodyPr wrap="none">
            <a:spAutoFit/>
          </a:bodyPr>
          <a:lstStyle/>
          <a:p>
            <a:pPr eaLnBrk="0" hangingPunct="0"/>
            <a:r>
              <a:rPr lang="en-GB" sz="2600">
                <a:latin typeface="Times New Roman" pitchFamily="18" charset="0"/>
              </a:rPr>
              <a:t>Relativistic energy fragmentation:   =&gt; </a:t>
            </a:r>
            <a:r>
              <a:rPr lang="en-GB" sz="2600">
                <a:solidFill>
                  <a:schemeClr val="accent2"/>
                </a:solidFill>
                <a:latin typeface="Times New Roman" pitchFamily="18" charset="0"/>
              </a:rPr>
              <a:t>heavy ions</a:t>
            </a:r>
          </a:p>
          <a:p>
            <a:pPr eaLnBrk="0" hangingPunct="0"/>
            <a:endParaRPr lang="en-GB" sz="2600">
              <a:solidFill>
                <a:schemeClr val="accent2"/>
              </a:solidFill>
              <a:latin typeface="Times New Roman" pitchFamily="18" charset="0"/>
            </a:endParaRPr>
          </a:p>
        </p:txBody>
      </p:sp>
      <p:sp>
        <p:nvSpPr>
          <p:cNvPr id="114698" name="Rectangle 10"/>
          <p:cNvSpPr>
            <a:spLocks noChangeArrowheads="1"/>
          </p:cNvSpPr>
          <p:nvPr/>
        </p:nvSpPr>
        <p:spPr bwMode="auto">
          <a:xfrm>
            <a:off x="395288" y="5013325"/>
            <a:ext cx="8496300" cy="1552575"/>
          </a:xfrm>
          <a:prstGeom prst="rect">
            <a:avLst/>
          </a:prstGeom>
          <a:noFill/>
          <a:ln w="9525">
            <a:noFill/>
            <a:miter lim="800000"/>
            <a:headEnd/>
            <a:tailEnd/>
          </a:ln>
          <a:effectLst/>
        </p:spPr>
        <p:txBody>
          <a:bodyPr>
            <a:spAutoFit/>
          </a:bodyPr>
          <a:lstStyle/>
          <a:p>
            <a:r>
              <a:rPr lang="en-GB" sz="2400">
                <a:solidFill>
                  <a:schemeClr val="accent2"/>
                </a:solidFill>
                <a:latin typeface="Times New Roman" pitchFamily="18" charset="0"/>
              </a:rPr>
              <a:t>Decay (internal and </a:t>
            </a:r>
            <a:r>
              <a:rPr lang="el-GR" sz="2400">
                <a:solidFill>
                  <a:schemeClr val="accent2"/>
                </a:solidFill>
                <a:latin typeface="Times New Roman" pitchFamily="18" charset="0"/>
                <a:cs typeface="Times New Roman" pitchFamily="18" charset="0"/>
              </a:rPr>
              <a:t>β</a:t>
            </a:r>
            <a:r>
              <a:rPr lang="en-GB" sz="2400">
                <a:solidFill>
                  <a:schemeClr val="accent2"/>
                </a:solidFill>
                <a:latin typeface="Times New Roman" pitchFamily="18" charset="0"/>
                <a:cs typeface="Times New Roman" pitchFamily="18" charset="0"/>
              </a:rPr>
              <a:t>, </a:t>
            </a:r>
            <a:r>
              <a:rPr lang="el-GR" sz="2400">
                <a:solidFill>
                  <a:schemeClr val="accent2"/>
                </a:solidFill>
                <a:latin typeface="Times New Roman" pitchFamily="18" charset="0"/>
                <a:cs typeface="Times New Roman" pitchFamily="18" charset="0"/>
              </a:rPr>
              <a:t>α</a:t>
            </a:r>
            <a:r>
              <a:rPr lang="en-GB" sz="2400">
                <a:solidFill>
                  <a:schemeClr val="accent2"/>
                </a:solidFill>
                <a:latin typeface="Times New Roman" pitchFamily="18" charset="0"/>
                <a:cs typeface="Times New Roman" pitchFamily="18" charset="0"/>
              </a:rPr>
              <a:t>) </a:t>
            </a:r>
            <a:r>
              <a:rPr lang="en-GB" sz="2400">
                <a:solidFill>
                  <a:schemeClr val="accent2"/>
                </a:solidFill>
                <a:latin typeface="Times New Roman" pitchFamily="18" charset="0"/>
              </a:rPr>
              <a:t>spectroscopy:</a:t>
            </a:r>
          </a:p>
          <a:p>
            <a:r>
              <a:rPr lang="en-GB" sz="2400">
                <a:solidFill>
                  <a:schemeClr val="accent2"/>
                </a:solidFill>
                <a:latin typeface="Times New Roman" pitchFamily="18" charset="0"/>
              </a:rPr>
              <a:t>- decay out from the isomer is correlated with the fragment</a:t>
            </a:r>
          </a:p>
          <a:p>
            <a:r>
              <a:rPr lang="en-GB" sz="2400">
                <a:solidFill>
                  <a:schemeClr val="accent2"/>
                </a:solidFill>
                <a:latin typeface="Times New Roman" pitchFamily="18" charset="0"/>
              </a:rPr>
              <a:t>                                                                   (100 ns – 1 ms)</a:t>
            </a:r>
          </a:p>
          <a:p>
            <a:r>
              <a:rPr lang="en-GB" sz="2400">
                <a:solidFill>
                  <a:schemeClr val="accent2"/>
                </a:solidFill>
                <a:latin typeface="Times New Roman" pitchFamily="18" charset="0"/>
              </a:rPr>
              <a:t>- very sensitive (ion beams &gt; 1 ion/hour)</a:t>
            </a:r>
          </a:p>
        </p:txBody>
      </p:sp>
      <p:sp>
        <p:nvSpPr>
          <p:cNvPr id="114699" name="Line 11"/>
          <p:cNvSpPr>
            <a:spLocks noChangeShapeType="1"/>
          </p:cNvSpPr>
          <p:nvPr/>
        </p:nvSpPr>
        <p:spPr bwMode="auto">
          <a:xfrm>
            <a:off x="611188" y="5013325"/>
            <a:ext cx="7848600" cy="0"/>
          </a:xfrm>
          <a:prstGeom prst="line">
            <a:avLst/>
          </a:prstGeom>
          <a:noFill/>
          <a:ln w="9525">
            <a:solidFill>
              <a:schemeClr val="tx1"/>
            </a:solidFill>
            <a:round/>
            <a:headEnd/>
            <a:tailEnd/>
          </a:ln>
          <a:effectLst/>
        </p:spPr>
        <p:txBody>
          <a:bodyPr/>
          <a:lstStyle/>
          <a:p>
            <a:endParaRPr lang="en-GB"/>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80" name="Picture 4"/>
          <p:cNvPicPr>
            <a:picLocks noChangeAspect="1" noChangeArrowheads="1"/>
          </p:cNvPicPr>
          <p:nvPr/>
        </p:nvPicPr>
        <p:blipFill>
          <a:blip r:embed="rId2" cstate="print"/>
          <a:srcRect/>
          <a:stretch>
            <a:fillRect/>
          </a:stretch>
        </p:blipFill>
        <p:spPr bwMode="auto">
          <a:xfrm>
            <a:off x="323850" y="0"/>
            <a:ext cx="6264374" cy="6453336"/>
          </a:xfrm>
          <a:prstGeom prst="rect">
            <a:avLst/>
          </a:prstGeom>
          <a:noFill/>
          <a:ln w="9525">
            <a:noFill/>
            <a:miter lim="800000"/>
            <a:headEnd/>
            <a:tailEnd/>
          </a:ln>
          <a:effectLst/>
        </p:spPr>
      </p:pic>
      <p:sp>
        <p:nvSpPr>
          <p:cNvPr id="5" name="TextBox 4"/>
          <p:cNvSpPr txBox="1"/>
          <p:nvPr/>
        </p:nvSpPr>
        <p:spPr>
          <a:xfrm>
            <a:off x="5696518" y="0"/>
            <a:ext cx="3447482" cy="523220"/>
          </a:xfrm>
          <a:prstGeom prst="rect">
            <a:avLst/>
          </a:prstGeom>
          <a:noFill/>
        </p:spPr>
        <p:txBody>
          <a:bodyPr wrap="none" rtlCol="0">
            <a:spAutoFit/>
          </a:bodyPr>
          <a:lstStyle/>
          <a:p>
            <a:r>
              <a:rPr lang="en-GB" sz="2800" dirty="0" smtClean="0">
                <a:solidFill>
                  <a:srgbClr val="FF0000"/>
                </a:solidFill>
              </a:rPr>
              <a:t>Study of excited states</a:t>
            </a:r>
            <a:endParaRPr lang="en-GB" sz="2800" dirty="0">
              <a:solidFill>
                <a:srgbClr val="FF0000"/>
              </a:solidFill>
            </a:endParaRPr>
          </a:p>
        </p:txBody>
      </p:sp>
      <p:sp>
        <p:nvSpPr>
          <p:cNvPr id="6" name="TextBox 5"/>
          <p:cNvSpPr txBox="1"/>
          <p:nvPr/>
        </p:nvSpPr>
        <p:spPr>
          <a:xfrm>
            <a:off x="1403648" y="6396335"/>
            <a:ext cx="4065537" cy="461665"/>
          </a:xfrm>
          <a:prstGeom prst="rect">
            <a:avLst/>
          </a:prstGeom>
          <a:noFill/>
        </p:spPr>
        <p:txBody>
          <a:bodyPr wrap="none" rtlCol="0">
            <a:spAutoFit/>
          </a:bodyPr>
          <a:lstStyle/>
          <a:p>
            <a:r>
              <a:rPr lang="en-GB" sz="2400" dirty="0" smtClean="0"/>
              <a:t>Z=68; N=90               Z=64; N=83</a:t>
            </a:r>
            <a:endParaRPr lang="en-GB" sz="24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l="15450" t="10791" r="15630" b="25583"/>
          <a:stretch>
            <a:fillRect/>
          </a:stretch>
        </p:blipFill>
        <p:spPr bwMode="auto">
          <a:xfrm>
            <a:off x="2339975" y="517525"/>
            <a:ext cx="6804025" cy="4308475"/>
          </a:xfrm>
          <a:prstGeom prst="rect">
            <a:avLst/>
          </a:prstGeom>
          <a:noFill/>
          <a:ln w="9525">
            <a:noFill/>
            <a:round/>
            <a:headEnd/>
            <a:tailEnd/>
          </a:ln>
          <a:effectLst/>
        </p:spPr>
      </p:pic>
      <p:pic>
        <p:nvPicPr>
          <p:cNvPr id="68612" name="Picture 4"/>
          <p:cNvPicPr>
            <a:picLocks noChangeAspect="1" noChangeArrowheads="1"/>
          </p:cNvPicPr>
          <p:nvPr/>
        </p:nvPicPr>
        <p:blipFill>
          <a:blip r:embed="rId4" cstate="print"/>
          <a:srcRect l="6909" b="7985"/>
          <a:stretch>
            <a:fillRect/>
          </a:stretch>
        </p:blipFill>
        <p:spPr bwMode="auto">
          <a:xfrm>
            <a:off x="539750" y="796925"/>
            <a:ext cx="3162300" cy="2413000"/>
          </a:xfrm>
          <a:prstGeom prst="rect">
            <a:avLst/>
          </a:prstGeom>
          <a:noFill/>
          <a:ln w="9525">
            <a:noFill/>
            <a:round/>
            <a:headEnd/>
            <a:tailEnd/>
          </a:ln>
          <a:effectLst/>
        </p:spPr>
      </p:pic>
      <p:sp>
        <p:nvSpPr>
          <p:cNvPr id="68613" name="Text Box 5"/>
          <p:cNvSpPr txBox="1">
            <a:spLocks noChangeArrowheads="1"/>
          </p:cNvSpPr>
          <p:nvPr/>
        </p:nvSpPr>
        <p:spPr bwMode="auto">
          <a:xfrm>
            <a:off x="92075" y="5229225"/>
            <a:ext cx="9034463" cy="822325"/>
          </a:xfrm>
          <a:prstGeom prst="rect">
            <a:avLst/>
          </a:prstGeom>
          <a:noFill/>
          <a:ln w="9525">
            <a:noFill/>
            <a:round/>
            <a:headEnd/>
            <a:tailEnd/>
          </a:ln>
          <a:effectLst/>
        </p:spPr>
        <p:txBody>
          <a:bodyPr wrap="none" lIns="90000" tIns="46800" rIns="90000" bIns="46800">
            <a:spAutoFit/>
          </a:bodyPr>
          <a:lstStyle/>
          <a:p>
            <a:pPr defTabSz="457200" eaLnBrk="1" hangingPunct="1">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u="none">
                <a:solidFill>
                  <a:srgbClr val="000000"/>
                </a:solidFill>
                <a:latin typeface="Times New Roman" pitchFamily="18" charset="0"/>
                <a:cs typeface="Tahoma" pitchFamily="34" charset="0"/>
              </a:rPr>
              <a:t>Assumption of N=82 and N=126 shell quenching leads to a considerable</a:t>
            </a:r>
          </a:p>
          <a:p>
            <a:pPr defTabSz="457200" eaLnBrk="1" hangingPunct="1">
              <a:buClr>
                <a:srgbClr val="000000"/>
              </a:buClr>
              <a:buSzPct val="100000"/>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u="none">
                <a:solidFill>
                  <a:srgbClr val="000000"/>
                </a:solidFill>
                <a:latin typeface="Times New Roman" pitchFamily="18" charset="0"/>
                <a:cs typeface="Tahoma" pitchFamily="34" charset="0"/>
              </a:rPr>
              <a:t>improvement in the global abundance fit in r-process calculations</a:t>
            </a:r>
          </a:p>
        </p:txBody>
      </p:sp>
      <p:sp>
        <p:nvSpPr>
          <p:cNvPr id="68614" name="Text Box 6"/>
          <p:cNvSpPr txBox="1">
            <a:spLocks noChangeArrowheads="1"/>
          </p:cNvSpPr>
          <p:nvPr/>
        </p:nvSpPr>
        <p:spPr bwMode="auto">
          <a:xfrm rot="16200000">
            <a:off x="-789781" y="1942306"/>
            <a:ext cx="2063750" cy="338138"/>
          </a:xfrm>
          <a:prstGeom prst="rect">
            <a:avLst/>
          </a:prstGeom>
          <a:noFill/>
          <a:ln w="9525">
            <a:noFill/>
            <a:round/>
            <a:headEnd/>
            <a:tailEnd/>
          </a:ln>
          <a:effectLst/>
        </p:spPr>
        <p:txBody>
          <a:bodyPr wrap="none" lIns="90000" tIns="46800" rIns="90000" bIns="46800">
            <a:spAutoFit/>
          </a:bodyPr>
          <a:lstStyle/>
          <a:p>
            <a:pPr defTabSz="457200"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u="none">
                <a:solidFill>
                  <a:srgbClr val="000000"/>
                </a:solidFill>
                <a:latin typeface="Times New Roman" pitchFamily="18" charset="0"/>
                <a:cs typeface="Tahoma" pitchFamily="34" charset="0"/>
              </a:rPr>
              <a:t>r-process abundances</a:t>
            </a:r>
          </a:p>
        </p:txBody>
      </p:sp>
      <p:grpSp>
        <p:nvGrpSpPr>
          <p:cNvPr id="2" name="Group 8"/>
          <p:cNvGrpSpPr>
            <a:grpSpLocks/>
          </p:cNvGrpSpPr>
          <p:nvPr/>
        </p:nvGrpSpPr>
        <p:grpSpPr bwMode="auto">
          <a:xfrm>
            <a:off x="862013" y="2457450"/>
            <a:ext cx="1600200" cy="501650"/>
            <a:chOff x="680" y="1878"/>
            <a:chExt cx="1008" cy="316"/>
          </a:xfrm>
        </p:grpSpPr>
        <p:sp>
          <p:nvSpPr>
            <p:cNvPr id="68617" name="Rectangle 9"/>
            <p:cNvSpPr>
              <a:spLocks noChangeArrowheads="1"/>
            </p:cNvSpPr>
            <p:nvPr/>
          </p:nvSpPr>
          <p:spPr bwMode="auto">
            <a:xfrm>
              <a:off x="680" y="1900"/>
              <a:ext cx="984" cy="288"/>
            </a:xfrm>
            <a:prstGeom prst="rect">
              <a:avLst/>
            </a:prstGeom>
            <a:solidFill>
              <a:srgbClr val="FFFFFF"/>
            </a:solidFill>
            <a:ln w="9525">
              <a:noFill/>
              <a:round/>
              <a:headEnd/>
              <a:tailEnd/>
            </a:ln>
            <a:effectLst/>
          </p:spPr>
          <p:txBody>
            <a:bodyPr wrap="none" anchor="ctr"/>
            <a:lstStyle/>
            <a:p>
              <a:endParaRPr lang="en-GB"/>
            </a:p>
          </p:txBody>
        </p:sp>
        <p:sp>
          <p:nvSpPr>
            <p:cNvPr id="68618" name="Text Box 10"/>
            <p:cNvSpPr txBox="1">
              <a:spLocks noChangeArrowheads="1"/>
            </p:cNvSpPr>
            <p:nvPr/>
          </p:nvSpPr>
          <p:spPr bwMode="auto">
            <a:xfrm>
              <a:off x="734" y="1878"/>
              <a:ext cx="954" cy="316"/>
            </a:xfrm>
            <a:prstGeom prst="rect">
              <a:avLst/>
            </a:prstGeom>
            <a:noFill/>
            <a:ln w="9525">
              <a:noFill/>
              <a:round/>
              <a:headEnd/>
              <a:tailEnd/>
            </a:ln>
            <a:effectLst/>
          </p:spPr>
          <p:txBody>
            <a:bodyPr wrap="none" lIns="90000" tIns="46800" rIns="90000" bIns="46800">
              <a:spAutoFit/>
            </a:bodyPr>
            <a:lstStyle/>
            <a:p>
              <a:pPr defTabSz="457200" eaLnBrk="1" hangingPunct="1">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u="none">
                  <a:solidFill>
                    <a:srgbClr val="000000"/>
                  </a:solidFill>
                  <a:latin typeface="Times New Roman" pitchFamily="18" charset="0"/>
                  <a:cs typeface="Tahoma" pitchFamily="34" charset="0"/>
                </a:rPr>
                <a:t>exp.</a:t>
              </a:r>
            </a:p>
            <a:p>
              <a:pPr defTabSz="457200" eaLnBrk="1" hangingPunct="1">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u="none">
                  <a:solidFill>
                    <a:srgbClr val="000000"/>
                  </a:solidFill>
                  <a:latin typeface="Times New Roman" pitchFamily="18" charset="0"/>
                  <a:cs typeface="Tahoma" pitchFamily="34" charset="0"/>
                </a:rPr>
                <a:t>pronounced shell gap</a:t>
              </a:r>
            </a:p>
            <a:p>
              <a:pPr defTabSz="457200" eaLnBrk="1" hangingPunct="1">
                <a:lnSpc>
                  <a:spcPct val="90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u="none">
                  <a:solidFill>
                    <a:srgbClr val="000000"/>
                  </a:solidFill>
                  <a:latin typeface="Times New Roman" pitchFamily="18" charset="0"/>
                  <a:cs typeface="Tahoma" pitchFamily="34" charset="0"/>
                </a:rPr>
                <a:t>shell structure quenched</a:t>
              </a:r>
            </a:p>
          </p:txBody>
        </p:sp>
        <p:sp>
          <p:nvSpPr>
            <p:cNvPr id="68619" name="Rectangle 11"/>
            <p:cNvSpPr>
              <a:spLocks noChangeArrowheads="1"/>
            </p:cNvSpPr>
            <p:nvPr/>
          </p:nvSpPr>
          <p:spPr bwMode="auto">
            <a:xfrm>
              <a:off x="698" y="1928"/>
              <a:ext cx="56" cy="56"/>
            </a:xfrm>
            <a:prstGeom prst="rect">
              <a:avLst/>
            </a:prstGeom>
            <a:solidFill>
              <a:srgbClr val="FF0000"/>
            </a:solidFill>
            <a:ln w="9525">
              <a:noFill/>
              <a:round/>
              <a:headEnd/>
              <a:tailEnd/>
            </a:ln>
            <a:effectLst/>
          </p:spPr>
          <p:txBody>
            <a:bodyPr wrap="none" anchor="ctr"/>
            <a:lstStyle/>
            <a:p>
              <a:endParaRPr lang="en-GB"/>
            </a:p>
          </p:txBody>
        </p:sp>
        <p:sp>
          <p:nvSpPr>
            <p:cNvPr id="68620" name="Rectangle 12"/>
            <p:cNvSpPr>
              <a:spLocks noChangeArrowheads="1"/>
            </p:cNvSpPr>
            <p:nvPr/>
          </p:nvSpPr>
          <p:spPr bwMode="auto">
            <a:xfrm>
              <a:off x="698" y="2012"/>
              <a:ext cx="56" cy="56"/>
            </a:xfrm>
            <a:prstGeom prst="rect">
              <a:avLst/>
            </a:prstGeom>
            <a:solidFill>
              <a:srgbClr val="33CC33"/>
            </a:solidFill>
            <a:ln w="9525">
              <a:noFill/>
              <a:round/>
              <a:headEnd/>
              <a:tailEnd/>
            </a:ln>
            <a:effectLst/>
          </p:spPr>
          <p:txBody>
            <a:bodyPr wrap="none" anchor="ctr"/>
            <a:lstStyle/>
            <a:p>
              <a:endParaRPr lang="en-GB"/>
            </a:p>
          </p:txBody>
        </p:sp>
        <p:sp>
          <p:nvSpPr>
            <p:cNvPr id="68621" name="Rectangle 13"/>
            <p:cNvSpPr>
              <a:spLocks noChangeArrowheads="1"/>
            </p:cNvSpPr>
            <p:nvPr/>
          </p:nvSpPr>
          <p:spPr bwMode="auto">
            <a:xfrm>
              <a:off x="698" y="2096"/>
              <a:ext cx="56" cy="56"/>
            </a:xfrm>
            <a:prstGeom prst="rect">
              <a:avLst/>
            </a:prstGeom>
            <a:solidFill>
              <a:srgbClr val="0000FF"/>
            </a:solidFill>
            <a:ln w="9525">
              <a:noFill/>
              <a:round/>
              <a:headEnd/>
              <a:tailEnd/>
            </a:ln>
            <a:effectLst/>
          </p:spPr>
          <p:txBody>
            <a:bodyPr wrap="none" anchor="ctr"/>
            <a:lstStyle/>
            <a:p>
              <a:endParaRPr lang="en-GB"/>
            </a:p>
          </p:txBody>
        </p:sp>
      </p:grpSp>
      <p:sp>
        <p:nvSpPr>
          <p:cNvPr id="68622" name="AutoShape 14"/>
          <p:cNvSpPr>
            <a:spLocks noChangeArrowheads="1"/>
          </p:cNvSpPr>
          <p:nvPr/>
        </p:nvSpPr>
        <p:spPr bwMode="auto">
          <a:xfrm>
            <a:off x="-1116013" y="1484313"/>
            <a:ext cx="9401176" cy="1987550"/>
          </a:xfrm>
          <a:custGeom>
            <a:avLst/>
            <a:gdLst>
              <a:gd name="G0" fmla="sin 10800 -6231722"/>
              <a:gd name="G1" fmla="+- G0 10800 0"/>
              <a:gd name="G2" fmla="cos 10800 -6231722"/>
              <a:gd name="G3" fmla="+- G2 10800 0"/>
              <a:gd name="G4" fmla="sin 10800 464034"/>
              <a:gd name="G5" fmla="+- G4 10800 0"/>
              <a:gd name="G6" fmla="cos 10800 464034"/>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2168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9842" y="42"/>
                </a:moveTo>
                <a:cubicBezTo>
                  <a:pt x="10160" y="14"/>
                  <a:pt x="10480" y="-1"/>
                  <a:pt x="10800" y="0"/>
                </a:cubicBezTo>
                <a:cubicBezTo>
                  <a:pt x="16764" y="0"/>
                  <a:pt x="21600" y="4835"/>
                  <a:pt x="21600" y="10800"/>
                </a:cubicBezTo>
                <a:cubicBezTo>
                  <a:pt x="21600" y="11244"/>
                  <a:pt x="21572" y="11689"/>
                  <a:pt x="21517" y="12131"/>
                </a:cubicBezTo>
                <a:lnTo>
                  <a:pt x="10800" y="10800"/>
                </a:lnTo>
                <a:close/>
              </a:path>
              <a:path w="21600" h="21600" fill="none">
                <a:moveTo>
                  <a:pt x="9842" y="42"/>
                </a:moveTo>
                <a:cubicBezTo>
                  <a:pt x="10160" y="14"/>
                  <a:pt x="10480" y="-1"/>
                  <a:pt x="10800" y="0"/>
                </a:cubicBezTo>
                <a:cubicBezTo>
                  <a:pt x="16764" y="0"/>
                  <a:pt x="21600" y="4835"/>
                  <a:pt x="21600" y="10800"/>
                </a:cubicBezTo>
                <a:cubicBezTo>
                  <a:pt x="21600" y="11244"/>
                  <a:pt x="21572" y="11689"/>
                  <a:pt x="21517" y="12131"/>
                </a:cubicBezTo>
              </a:path>
            </a:pathLst>
          </a:custGeom>
          <a:noFill/>
          <a:ln w="38160">
            <a:solidFill>
              <a:srgbClr val="FF0000"/>
            </a:solidFill>
            <a:prstDash val="dash"/>
            <a:miter lim="800000"/>
            <a:headEnd/>
            <a:tailEnd/>
          </a:ln>
          <a:effectLst/>
        </p:spPr>
        <p:txBody>
          <a:bodyPr wrap="none" anchor="ctr"/>
          <a:lstStyle/>
          <a:p>
            <a:endParaRPr lang="en-GB"/>
          </a:p>
        </p:txBody>
      </p:sp>
      <p:sp>
        <p:nvSpPr>
          <p:cNvPr id="68623" name="AutoShape 15"/>
          <p:cNvSpPr>
            <a:spLocks noChangeArrowheads="1"/>
          </p:cNvSpPr>
          <p:nvPr/>
        </p:nvSpPr>
        <p:spPr bwMode="auto">
          <a:xfrm>
            <a:off x="-1884363" y="1089025"/>
            <a:ext cx="7661276" cy="5184775"/>
          </a:xfrm>
          <a:custGeom>
            <a:avLst/>
            <a:gdLst>
              <a:gd name="G0" fmla="sin 10800 -6223686"/>
              <a:gd name="G1" fmla="+- G0 10800 0"/>
              <a:gd name="G2" fmla="cos 10800 -6223686"/>
              <a:gd name="G3" fmla="+- G2 10800 0"/>
              <a:gd name="G4" fmla="sin 10800 -205853"/>
              <a:gd name="G5" fmla="+- G4 10800 0"/>
              <a:gd name="G6" fmla="cos 10800 -205853"/>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9865" y="40"/>
                </a:moveTo>
                <a:cubicBezTo>
                  <a:pt x="10175" y="13"/>
                  <a:pt x="10487" y="-1"/>
                  <a:pt x="10800" y="0"/>
                </a:cubicBezTo>
                <a:cubicBezTo>
                  <a:pt x="16534" y="0"/>
                  <a:pt x="21269" y="4481"/>
                  <a:pt x="21583" y="10207"/>
                </a:cubicBezTo>
                <a:lnTo>
                  <a:pt x="10800" y="10800"/>
                </a:lnTo>
                <a:close/>
              </a:path>
              <a:path w="21600" h="21600" fill="none">
                <a:moveTo>
                  <a:pt x="9865" y="40"/>
                </a:moveTo>
                <a:cubicBezTo>
                  <a:pt x="10175" y="13"/>
                  <a:pt x="10487" y="-1"/>
                  <a:pt x="10800" y="0"/>
                </a:cubicBezTo>
                <a:cubicBezTo>
                  <a:pt x="16534" y="0"/>
                  <a:pt x="21269" y="4481"/>
                  <a:pt x="21583" y="10207"/>
                </a:cubicBezTo>
              </a:path>
            </a:pathLst>
          </a:custGeom>
          <a:noFill/>
          <a:ln w="38160">
            <a:solidFill>
              <a:srgbClr val="FF0000"/>
            </a:solidFill>
            <a:prstDash val="dash"/>
            <a:miter lim="800000"/>
            <a:headEnd/>
            <a:tailEnd/>
          </a:ln>
          <a:effectLst/>
        </p:spPr>
        <p:txBody>
          <a:bodyPr wrap="none" anchor="ctr"/>
          <a:lstStyle/>
          <a:p>
            <a:endParaRPr lang="en-GB"/>
          </a:p>
        </p:txBody>
      </p:sp>
      <p:pic>
        <p:nvPicPr>
          <p:cNvPr id="68625" name="Picture 17"/>
          <p:cNvPicPr>
            <a:picLocks noChangeAspect="1" noChangeArrowheads="1"/>
          </p:cNvPicPr>
          <p:nvPr/>
        </p:nvPicPr>
        <p:blipFill>
          <a:blip r:embed="rId5" cstate="print"/>
          <a:srcRect/>
          <a:stretch>
            <a:fillRect/>
          </a:stretch>
        </p:blipFill>
        <p:spPr bwMode="auto">
          <a:xfrm>
            <a:off x="73025" y="3359150"/>
            <a:ext cx="4759325" cy="2801938"/>
          </a:xfrm>
          <a:prstGeom prst="rect">
            <a:avLst/>
          </a:prstGeom>
          <a:noFill/>
          <a:ln w="6350" algn="ctr">
            <a:noFill/>
            <a:miter lim="800000"/>
            <a:headEnd/>
            <a:tailEnd/>
          </a:ln>
          <a:effectLst/>
        </p:spPr>
      </p:pic>
      <p:pic>
        <p:nvPicPr>
          <p:cNvPr id="68627" name="Picture 19"/>
          <p:cNvPicPr>
            <a:picLocks noChangeAspect="1" noChangeArrowheads="1"/>
          </p:cNvPicPr>
          <p:nvPr/>
        </p:nvPicPr>
        <p:blipFill>
          <a:blip r:embed="rId6" cstate="print"/>
          <a:srcRect r="49609" b="12862"/>
          <a:stretch>
            <a:fillRect/>
          </a:stretch>
        </p:blipFill>
        <p:spPr bwMode="auto">
          <a:xfrm>
            <a:off x="4879975" y="2457450"/>
            <a:ext cx="1844675" cy="4065588"/>
          </a:xfrm>
          <a:prstGeom prst="rect">
            <a:avLst/>
          </a:prstGeom>
          <a:noFill/>
          <a:ln w="9525">
            <a:noFill/>
            <a:miter lim="800000"/>
            <a:headEnd/>
            <a:tailEnd/>
          </a:ln>
          <a:effectLst/>
        </p:spPr>
      </p:pic>
      <p:sp>
        <p:nvSpPr>
          <p:cNvPr id="68628" name="Rectangle 20"/>
          <p:cNvSpPr>
            <a:spLocks noChangeArrowheads="1"/>
          </p:cNvSpPr>
          <p:nvPr/>
        </p:nvSpPr>
        <p:spPr bwMode="auto">
          <a:xfrm>
            <a:off x="0" y="6161088"/>
            <a:ext cx="6064250" cy="696912"/>
          </a:xfrm>
          <a:prstGeom prst="rect">
            <a:avLst/>
          </a:prstGeom>
          <a:noFill/>
          <a:ln w="6350" algn="ctr">
            <a:noFill/>
            <a:miter lim="800000"/>
            <a:headEnd/>
            <a:tailEnd/>
          </a:ln>
          <a:effectLst/>
        </p:spPr>
        <p:txBody>
          <a:bodyPr lIns="90000" tIns="46800" rIns="90000" bIns="46800">
            <a:spAutoFit/>
          </a:bodyPr>
          <a:lstStyle/>
          <a:p>
            <a:pPr marL="457200" indent="-457200" eaLnBrk="1" hangingPunct="1">
              <a:spcBef>
                <a:spcPct val="20000"/>
              </a:spcBef>
            </a:pPr>
            <a:r>
              <a:rPr lang="en-US" sz="1800" u="none">
                <a:latin typeface="Times New Roman" pitchFamily="18" charset="0"/>
              </a:rPr>
              <a:t>A. Jungclaus </a:t>
            </a:r>
            <a:r>
              <a:rPr lang="en-US" sz="1800" i="1" u="none">
                <a:latin typeface="Times New Roman" pitchFamily="18" charset="0"/>
              </a:rPr>
              <a:t>et al</a:t>
            </a:r>
            <a:r>
              <a:rPr lang="en-US" sz="1800" u="none">
                <a:latin typeface="Times New Roman" pitchFamily="18" charset="0"/>
              </a:rPr>
              <a:t>., Phys. Rev. Lett. 99 (2007)</a:t>
            </a:r>
            <a:r>
              <a:rPr lang="en-US" sz="1800" b="1" u="none">
                <a:latin typeface="Times New Roman" pitchFamily="18" charset="0"/>
              </a:rPr>
              <a:t> </a:t>
            </a:r>
            <a:r>
              <a:rPr lang="en-US" sz="1800" u="none">
                <a:latin typeface="Times New Roman" pitchFamily="18" charset="0"/>
              </a:rPr>
              <a:t>132501.</a:t>
            </a:r>
          </a:p>
          <a:p>
            <a:pPr marL="457200" indent="-457200" eaLnBrk="1" hangingPunct="1">
              <a:spcBef>
                <a:spcPct val="20000"/>
              </a:spcBef>
            </a:pPr>
            <a:r>
              <a:rPr lang="en-US" sz="1800" u="none">
                <a:latin typeface="Times New Roman" pitchFamily="18" charset="0"/>
              </a:rPr>
              <a:t>M. G</a:t>
            </a:r>
            <a:r>
              <a:rPr lang="en-US" sz="1800" u="none">
                <a:latin typeface="Times New Roman" pitchFamily="18" charset="0"/>
                <a:cs typeface="Times New Roman" pitchFamily="18" charset="0"/>
              </a:rPr>
              <a:t>ó</a:t>
            </a:r>
            <a:r>
              <a:rPr lang="en-US" sz="1800" u="none">
                <a:latin typeface="Times New Roman" pitchFamily="18" charset="0"/>
              </a:rPr>
              <a:t>rska </a:t>
            </a:r>
            <a:r>
              <a:rPr lang="en-US" sz="1800" i="1" u="none">
                <a:latin typeface="Times New Roman" pitchFamily="18" charset="0"/>
              </a:rPr>
              <a:t>et al</a:t>
            </a:r>
            <a:r>
              <a:rPr lang="en-US" sz="1800" u="none">
                <a:latin typeface="Times New Roman" pitchFamily="18" charset="0"/>
              </a:rPr>
              <a:t>., Phys. Lett. B 672 (2009) 313.</a:t>
            </a:r>
          </a:p>
        </p:txBody>
      </p:sp>
      <p:sp>
        <p:nvSpPr>
          <p:cNvPr id="68629" name="AutoShape 21"/>
          <p:cNvSpPr>
            <a:spLocks noChangeArrowheads="1"/>
          </p:cNvSpPr>
          <p:nvPr/>
        </p:nvSpPr>
        <p:spPr bwMode="auto">
          <a:xfrm>
            <a:off x="0" y="579438"/>
            <a:ext cx="3635375" cy="1101725"/>
          </a:xfrm>
          <a:prstGeom prst="flowChartAlternateProcess">
            <a:avLst/>
          </a:prstGeom>
          <a:solidFill>
            <a:schemeClr val="bg1"/>
          </a:solidFill>
          <a:ln w="38100">
            <a:noFill/>
            <a:miter lim="800000"/>
            <a:headEnd/>
            <a:tailEnd/>
          </a:ln>
          <a:effectLst/>
        </p:spPr>
        <p:txBody>
          <a:bodyPr wrap="none" anchor="ctr"/>
          <a:lstStyle/>
          <a:p>
            <a:pPr eaLnBrk="1" hangingPunct="1">
              <a:buFont typeface="Wingdings" pitchFamily="2" charset="2"/>
              <a:buNone/>
            </a:pPr>
            <a:r>
              <a:rPr lang="en-US" u="none" dirty="0">
                <a:solidFill>
                  <a:srgbClr val="0000FF"/>
                </a:solidFill>
                <a:latin typeface="Times New Roman" pitchFamily="18" charset="0"/>
              </a:rPr>
              <a:t>       </a:t>
            </a:r>
            <a:r>
              <a:rPr lang="en-US" sz="2400" u="none" dirty="0">
                <a:solidFill>
                  <a:srgbClr val="0000FF"/>
                </a:solidFill>
                <a:latin typeface="Times New Roman" pitchFamily="18" charset="0"/>
              </a:rPr>
              <a:t>information on excited </a:t>
            </a:r>
          </a:p>
          <a:p>
            <a:pPr eaLnBrk="1" hangingPunct="1">
              <a:buFont typeface="Wingdings" pitchFamily="2" charset="2"/>
              <a:buNone/>
            </a:pPr>
            <a:r>
              <a:rPr lang="en-US" sz="2400" u="none" dirty="0">
                <a:solidFill>
                  <a:srgbClr val="0000FF"/>
                </a:solidFill>
                <a:latin typeface="Times New Roman" pitchFamily="18" charset="0"/>
              </a:rPr>
              <a:t>           states </a:t>
            </a:r>
            <a:r>
              <a:rPr lang="en-US" sz="2400" u="none" dirty="0" smtClean="0">
                <a:solidFill>
                  <a:srgbClr val="0000FF"/>
                </a:solidFill>
                <a:latin typeface="Times New Roman" pitchFamily="18" charset="0"/>
              </a:rPr>
              <a:t>is essential</a:t>
            </a:r>
            <a:endParaRPr lang="en-US" sz="2400" u="none" dirty="0">
              <a:solidFill>
                <a:srgbClr val="0000FF"/>
              </a:solidFill>
              <a:latin typeface="Times New Roman" pitchFamily="18" charset="0"/>
            </a:endParaRPr>
          </a:p>
        </p:txBody>
      </p:sp>
      <p:pic>
        <p:nvPicPr>
          <p:cNvPr id="68630" name="Picture 22" descr="2"/>
          <p:cNvPicPr>
            <a:picLocks noChangeAspect="1" noChangeArrowheads="1"/>
          </p:cNvPicPr>
          <p:nvPr/>
        </p:nvPicPr>
        <p:blipFill>
          <a:blip r:embed="rId7" cstate="print"/>
          <a:srcRect l="49664" t="34076" r="7184" b="52423"/>
          <a:stretch>
            <a:fillRect/>
          </a:stretch>
        </p:blipFill>
        <p:spPr bwMode="auto">
          <a:xfrm>
            <a:off x="0" y="1482725"/>
            <a:ext cx="4759325" cy="2106613"/>
          </a:xfrm>
          <a:prstGeom prst="rect">
            <a:avLst/>
          </a:prstGeom>
          <a:noFill/>
        </p:spPr>
      </p:pic>
      <p:pic>
        <p:nvPicPr>
          <p:cNvPr id="68631" name="Picture 23" descr="3"/>
          <p:cNvPicPr>
            <a:picLocks noChangeAspect="1" noChangeArrowheads="1"/>
          </p:cNvPicPr>
          <p:nvPr/>
        </p:nvPicPr>
        <p:blipFill>
          <a:blip r:embed="rId8" cstate="print"/>
          <a:srcRect l="27539" t="26767" r="58365" b="58963"/>
          <a:stretch>
            <a:fillRect/>
          </a:stretch>
        </p:blipFill>
        <p:spPr bwMode="auto">
          <a:xfrm>
            <a:off x="6515100" y="2625725"/>
            <a:ext cx="2628900" cy="3767138"/>
          </a:xfrm>
          <a:prstGeom prst="rect">
            <a:avLst/>
          </a:prstGeom>
          <a:noFill/>
        </p:spPr>
      </p:pic>
      <p:sp>
        <p:nvSpPr>
          <p:cNvPr id="68632" name="Text Box 24"/>
          <p:cNvSpPr txBox="1">
            <a:spLocks noChangeArrowheads="1"/>
          </p:cNvSpPr>
          <p:nvPr/>
        </p:nvSpPr>
        <p:spPr bwMode="auto">
          <a:xfrm>
            <a:off x="5354638" y="6338888"/>
            <a:ext cx="3771900" cy="519112"/>
          </a:xfrm>
          <a:prstGeom prst="rect">
            <a:avLst/>
          </a:prstGeom>
          <a:noFill/>
          <a:ln w="12700" cap="sq">
            <a:noFill/>
            <a:miter lim="800000"/>
            <a:headEnd type="none" w="sm" len="sm"/>
            <a:tailEnd type="none" w="sm" len="sm"/>
          </a:ln>
          <a:effectLst/>
        </p:spPr>
        <p:txBody>
          <a:bodyPr>
            <a:spAutoFit/>
          </a:bodyPr>
          <a:lstStyle/>
          <a:p>
            <a:r>
              <a:rPr lang="en-GB" sz="2800" b="1" u="none" baseline="30000">
                <a:solidFill>
                  <a:srgbClr val="EA1F0A"/>
                </a:solidFill>
                <a:latin typeface="Times New Roman" pitchFamily="18" charset="0"/>
              </a:rPr>
              <a:t>130</a:t>
            </a:r>
            <a:r>
              <a:rPr lang="en-GB" sz="2800" b="1" u="none">
                <a:solidFill>
                  <a:srgbClr val="EA1F0A"/>
                </a:solidFill>
                <a:latin typeface="Times New Roman" pitchFamily="18" charset="0"/>
              </a:rPr>
              <a:t>Cd</a:t>
            </a:r>
            <a:r>
              <a:rPr lang="en-GB" sz="2800" b="1" u="none" baseline="-25000">
                <a:solidFill>
                  <a:srgbClr val="EA1F0A"/>
                </a:solidFill>
                <a:latin typeface="Times New Roman" pitchFamily="18" charset="0"/>
              </a:rPr>
              <a:t>82              </a:t>
            </a:r>
            <a:r>
              <a:rPr lang="en-GB" sz="2800" b="1" u="none" baseline="30000">
                <a:solidFill>
                  <a:srgbClr val="EA1F0A"/>
                </a:solidFill>
                <a:latin typeface="Times New Roman" pitchFamily="18" charset="0"/>
              </a:rPr>
              <a:t>131</a:t>
            </a:r>
            <a:r>
              <a:rPr lang="en-GB" sz="2800" b="1" u="none">
                <a:solidFill>
                  <a:srgbClr val="EA1F0A"/>
                </a:solidFill>
                <a:latin typeface="Times New Roman" pitchFamily="18" charset="0"/>
              </a:rPr>
              <a:t>In</a:t>
            </a:r>
            <a:r>
              <a:rPr lang="en-GB" sz="2800" b="1" u="none" baseline="-25000">
                <a:solidFill>
                  <a:srgbClr val="EA1F0A"/>
                </a:solidFill>
                <a:latin typeface="Times New Roman" pitchFamily="18" charset="0"/>
              </a:rPr>
              <a:t>82</a:t>
            </a:r>
          </a:p>
        </p:txBody>
      </p:sp>
      <p:sp>
        <p:nvSpPr>
          <p:cNvPr id="68633" name="Text Box 25"/>
          <p:cNvSpPr txBox="1">
            <a:spLocks noChangeArrowheads="1"/>
          </p:cNvSpPr>
          <p:nvPr/>
        </p:nvSpPr>
        <p:spPr bwMode="auto">
          <a:xfrm>
            <a:off x="411163" y="47625"/>
            <a:ext cx="6313487" cy="519113"/>
          </a:xfrm>
          <a:prstGeom prst="rect">
            <a:avLst/>
          </a:prstGeom>
          <a:solidFill>
            <a:schemeClr val="bg1"/>
          </a:solidFill>
          <a:ln w="9525">
            <a:noFill/>
            <a:miter lim="800000"/>
            <a:headEnd/>
            <a:tailEnd/>
          </a:ln>
          <a:effectLst/>
        </p:spPr>
        <p:txBody>
          <a:bodyPr wrap="none">
            <a:spAutoFit/>
          </a:bodyPr>
          <a:lstStyle/>
          <a:p>
            <a:pPr eaLnBrk="1" hangingPunct="1"/>
            <a:r>
              <a:rPr lang="en-GB" sz="2800" u="none">
                <a:solidFill>
                  <a:srgbClr val="FF0000"/>
                </a:solidFill>
                <a:latin typeface="Times New Roman" pitchFamily="18" charset="0"/>
              </a:rPr>
              <a:t>N=82: towards the shell quenching region?</a:t>
            </a:r>
          </a:p>
        </p:txBody>
      </p:sp>
      <p:pic>
        <p:nvPicPr>
          <p:cNvPr id="68634" name="Picture 26"/>
          <p:cNvPicPr>
            <a:picLocks noChangeAspect="1" noChangeArrowheads="1"/>
          </p:cNvPicPr>
          <p:nvPr/>
        </p:nvPicPr>
        <p:blipFill>
          <a:blip r:embed="rId3" cstate="print"/>
          <a:srcRect l="43729" t="50261" r="41380" b="30145"/>
          <a:stretch>
            <a:fillRect/>
          </a:stretch>
        </p:blipFill>
        <p:spPr bwMode="auto">
          <a:xfrm>
            <a:off x="6835775" y="579438"/>
            <a:ext cx="2290763" cy="20669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29"/>
                                        </p:tgtEl>
                                        <p:attrNameLst>
                                          <p:attrName>style.visibility</p:attrName>
                                        </p:attrNameLst>
                                      </p:cBhvr>
                                      <p:to>
                                        <p:strVal val="visible"/>
                                      </p:to>
                                    </p:set>
                                    <p:anim calcmode="lin" valueType="num">
                                      <p:cBhvr>
                                        <p:cTn id="7" dur="1000" fill="hold"/>
                                        <p:tgtEl>
                                          <p:spTgt spid="68629"/>
                                        </p:tgtEl>
                                        <p:attrNameLst>
                                          <p:attrName>ppt_w</p:attrName>
                                        </p:attrNameLst>
                                      </p:cBhvr>
                                      <p:tavLst>
                                        <p:tav tm="0">
                                          <p:val>
                                            <p:strVal val="#ppt_w*0.70"/>
                                          </p:val>
                                        </p:tav>
                                        <p:tav tm="100000">
                                          <p:val>
                                            <p:strVal val="#ppt_w"/>
                                          </p:val>
                                        </p:tav>
                                      </p:tavLst>
                                    </p:anim>
                                    <p:anim calcmode="lin" valueType="num">
                                      <p:cBhvr>
                                        <p:cTn id="8" dur="1000" fill="hold"/>
                                        <p:tgtEl>
                                          <p:spTgt spid="68629"/>
                                        </p:tgtEl>
                                        <p:attrNameLst>
                                          <p:attrName>ppt_h</p:attrName>
                                        </p:attrNameLst>
                                      </p:cBhvr>
                                      <p:tavLst>
                                        <p:tav tm="0">
                                          <p:val>
                                            <p:strVal val="#ppt_h"/>
                                          </p:val>
                                        </p:tav>
                                        <p:tav tm="100000">
                                          <p:val>
                                            <p:strVal val="#ppt_h"/>
                                          </p:val>
                                        </p:tav>
                                      </p:tavLst>
                                    </p:anim>
                                    <p:animEffect transition="in" filter="fade">
                                      <p:cBhvr>
                                        <p:cTn id="9" dur="1000"/>
                                        <p:tgtEl>
                                          <p:spTgt spid="68629"/>
                                        </p:tgtEl>
                                      </p:cBhvr>
                                    </p:animEffect>
                                  </p:childTnLst>
                                </p:cTn>
                              </p:par>
                              <p:par>
                                <p:cTn id="10" presetID="55" presetClass="entr" presetSubtype="0" fill="hold" nodeType="withEffect">
                                  <p:stCondLst>
                                    <p:cond delay="0"/>
                                  </p:stCondLst>
                                  <p:childTnLst>
                                    <p:set>
                                      <p:cBhvr>
                                        <p:cTn id="11" dur="1" fill="hold">
                                          <p:stCondLst>
                                            <p:cond delay="0"/>
                                          </p:stCondLst>
                                        </p:cTn>
                                        <p:tgtEl>
                                          <p:spTgt spid="68630"/>
                                        </p:tgtEl>
                                        <p:attrNameLst>
                                          <p:attrName>style.visibility</p:attrName>
                                        </p:attrNameLst>
                                      </p:cBhvr>
                                      <p:to>
                                        <p:strVal val="visible"/>
                                      </p:to>
                                    </p:set>
                                    <p:anim calcmode="lin" valueType="num">
                                      <p:cBhvr>
                                        <p:cTn id="12" dur="1000" fill="hold"/>
                                        <p:tgtEl>
                                          <p:spTgt spid="68630"/>
                                        </p:tgtEl>
                                        <p:attrNameLst>
                                          <p:attrName>ppt_w</p:attrName>
                                        </p:attrNameLst>
                                      </p:cBhvr>
                                      <p:tavLst>
                                        <p:tav tm="0">
                                          <p:val>
                                            <p:strVal val="#ppt_w*0.70"/>
                                          </p:val>
                                        </p:tav>
                                        <p:tav tm="100000">
                                          <p:val>
                                            <p:strVal val="#ppt_w"/>
                                          </p:val>
                                        </p:tav>
                                      </p:tavLst>
                                    </p:anim>
                                    <p:anim calcmode="lin" valueType="num">
                                      <p:cBhvr>
                                        <p:cTn id="13" dur="1000" fill="hold"/>
                                        <p:tgtEl>
                                          <p:spTgt spid="68630"/>
                                        </p:tgtEl>
                                        <p:attrNameLst>
                                          <p:attrName>ppt_h</p:attrName>
                                        </p:attrNameLst>
                                      </p:cBhvr>
                                      <p:tavLst>
                                        <p:tav tm="0">
                                          <p:val>
                                            <p:strVal val="#ppt_h"/>
                                          </p:val>
                                        </p:tav>
                                        <p:tav tm="100000">
                                          <p:val>
                                            <p:strVal val="#ppt_h"/>
                                          </p:val>
                                        </p:tav>
                                      </p:tavLst>
                                    </p:anim>
                                    <p:animEffect transition="in" filter="fade">
                                      <p:cBhvr>
                                        <p:cTn id="14" dur="1000"/>
                                        <p:tgtEl>
                                          <p:spTgt spid="68630"/>
                                        </p:tgtEl>
                                      </p:cBhvr>
                                    </p:animEffect>
                                  </p:childTnLst>
                                </p:cTn>
                              </p:par>
                              <p:par>
                                <p:cTn id="15" presetID="55" presetClass="entr" presetSubtype="0" fill="hold" nodeType="withEffect">
                                  <p:stCondLst>
                                    <p:cond delay="0"/>
                                  </p:stCondLst>
                                  <p:childTnLst>
                                    <p:set>
                                      <p:cBhvr>
                                        <p:cTn id="16" dur="1" fill="hold">
                                          <p:stCondLst>
                                            <p:cond delay="0"/>
                                          </p:stCondLst>
                                        </p:cTn>
                                        <p:tgtEl>
                                          <p:spTgt spid="68625"/>
                                        </p:tgtEl>
                                        <p:attrNameLst>
                                          <p:attrName>style.visibility</p:attrName>
                                        </p:attrNameLst>
                                      </p:cBhvr>
                                      <p:to>
                                        <p:strVal val="visible"/>
                                      </p:to>
                                    </p:set>
                                    <p:anim calcmode="lin" valueType="num">
                                      <p:cBhvr>
                                        <p:cTn id="17" dur="1000" fill="hold"/>
                                        <p:tgtEl>
                                          <p:spTgt spid="68625"/>
                                        </p:tgtEl>
                                        <p:attrNameLst>
                                          <p:attrName>ppt_w</p:attrName>
                                        </p:attrNameLst>
                                      </p:cBhvr>
                                      <p:tavLst>
                                        <p:tav tm="0">
                                          <p:val>
                                            <p:strVal val="#ppt_w*0.70"/>
                                          </p:val>
                                        </p:tav>
                                        <p:tav tm="100000">
                                          <p:val>
                                            <p:strVal val="#ppt_w"/>
                                          </p:val>
                                        </p:tav>
                                      </p:tavLst>
                                    </p:anim>
                                    <p:anim calcmode="lin" valueType="num">
                                      <p:cBhvr>
                                        <p:cTn id="18" dur="1000" fill="hold"/>
                                        <p:tgtEl>
                                          <p:spTgt spid="68625"/>
                                        </p:tgtEl>
                                        <p:attrNameLst>
                                          <p:attrName>ppt_h</p:attrName>
                                        </p:attrNameLst>
                                      </p:cBhvr>
                                      <p:tavLst>
                                        <p:tav tm="0">
                                          <p:val>
                                            <p:strVal val="#ppt_h"/>
                                          </p:val>
                                        </p:tav>
                                        <p:tav tm="100000">
                                          <p:val>
                                            <p:strVal val="#ppt_h"/>
                                          </p:val>
                                        </p:tav>
                                      </p:tavLst>
                                    </p:anim>
                                    <p:animEffect transition="in" filter="fade">
                                      <p:cBhvr>
                                        <p:cTn id="19" dur="1000"/>
                                        <p:tgtEl>
                                          <p:spTgt spid="6862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8628"/>
                                        </p:tgtEl>
                                        <p:attrNameLst>
                                          <p:attrName>style.visibility</p:attrName>
                                        </p:attrNameLst>
                                      </p:cBhvr>
                                      <p:to>
                                        <p:strVal val="visible"/>
                                      </p:to>
                                    </p:set>
                                    <p:anim calcmode="lin" valueType="num">
                                      <p:cBhvr>
                                        <p:cTn id="22" dur="1000" fill="hold"/>
                                        <p:tgtEl>
                                          <p:spTgt spid="68628"/>
                                        </p:tgtEl>
                                        <p:attrNameLst>
                                          <p:attrName>ppt_w</p:attrName>
                                        </p:attrNameLst>
                                      </p:cBhvr>
                                      <p:tavLst>
                                        <p:tav tm="0">
                                          <p:val>
                                            <p:strVal val="#ppt_w*0.70"/>
                                          </p:val>
                                        </p:tav>
                                        <p:tav tm="100000">
                                          <p:val>
                                            <p:strVal val="#ppt_w"/>
                                          </p:val>
                                        </p:tav>
                                      </p:tavLst>
                                    </p:anim>
                                    <p:anim calcmode="lin" valueType="num">
                                      <p:cBhvr>
                                        <p:cTn id="23" dur="1000" fill="hold"/>
                                        <p:tgtEl>
                                          <p:spTgt spid="68628"/>
                                        </p:tgtEl>
                                        <p:attrNameLst>
                                          <p:attrName>ppt_h</p:attrName>
                                        </p:attrNameLst>
                                      </p:cBhvr>
                                      <p:tavLst>
                                        <p:tav tm="0">
                                          <p:val>
                                            <p:strVal val="#ppt_h"/>
                                          </p:val>
                                        </p:tav>
                                        <p:tav tm="100000">
                                          <p:val>
                                            <p:strVal val="#ppt_h"/>
                                          </p:val>
                                        </p:tav>
                                      </p:tavLst>
                                    </p:anim>
                                    <p:animEffect transition="in" filter="fade">
                                      <p:cBhvr>
                                        <p:cTn id="24" dur="1000"/>
                                        <p:tgtEl>
                                          <p:spTgt spid="68628"/>
                                        </p:tgtEl>
                                      </p:cBhvr>
                                    </p:animEffect>
                                  </p:childTnLst>
                                </p:cTn>
                              </p:par>
                              <p:par>
                                <p:cTn id="25" presetID="55" presetClass="entr" presetSubtype="0" fill="hold" nodeType="withEffect">
                                  <p:stCondLst>
                                    <p:cond delay="0"/>
                                  </p:stCondLst>
                                  <p:childTnLst>
                                    <p:set>
                                      <p:cBhvr>
                                        <p:cTn id="26" dur="1" fill="hold">
                                          <p:stCondLst>
                                            <p:cond delay="0"/>
                                          </p:stCondLst>
                                        </p:cTn>
                                        <p:tgtEl>
                                          <p:spTgt spid="68627"/>
                                        </p:tgtEl>
                                        <p:attrNameLst>
                                          <p:attrName>style.visibility</p:attrName>
                                        </p:attrNameLst>
                                      </p:cBhvr>
                                      <p:to>
                                        <p:strVal val="visible"/>
                                      </p:to>
                                    </p:set>
                                    <p:anim calcmode="lin" valueType="num">
                                      <p:cBhvr>
                                        <p:cTn id="27" dur="1000" fill="hold"/>
                                        <p:tgtEl>
                                          <p:spTgt spid="68627"/>
                                        </p:tgtEl>
                                        <p:attrNameLst>
                                          <p:attrName>ppt_w</p:attrName>
                                        </p:attrNameLst>
                                      </p:cBhvr>
                                      <p:tavLst>
                                        <p:tav tm="0">
                                          <p:val>
                                            <p:strVal val="#ppt_w*0.70"/>
                                          </p:val>
                                        </p:tav>
                                        <p:tav tm="100000">
                                          <p:val>
                                            <p:strVal val="#ppt_w"/>
                                          </p:val>
                                        </p:tav>
                                      </p:tavLst>
                                    </p:anim>
                                    <p:anim calcmode="lin" valueType="num">
                                      <p:cBhvr>
                                        <p:cTn id="28" dur="1000" fill="hold"/>
                                        <p:tgtEl>
                                          <p:spTgt spid="68627"/>
                                        </p:tgtEl>
                                        <p:attrNameLst>
                                          <p:attrName>ppt_h</p:attrName>
                                        </p:attrNameLst>
                                      </p:cBhvr>
                                      <p:tavLst>
                                        <p:tav tm="0">
                                          <p:val>
                                            <p:strVal val="#ppt_h"/>
                                          </p:val>
                                        </p:tav>
                                        <p:tav tm="100000">
                                          <p:val>
                                            <p:strVal val="#ppt_h"/>
                                          </p:val>
                                        </p:tav>
                                      </p:tavLst>
                                    </p:anim>
                                    <p:animEffect transition="in" filter="fade">
                                      <p:cBhvr>
                                        <p:cTn id="29" dur="1000"/>
                                        <p:tgtEl>
                                          <p:spTgt spid="68627"/>
                                        </p:tgtEl>
                                      </p:cBhvr>
                                    </p:animEffect>
                                  </p:childTnLst>
                                </p:cTn>
                              </p:par>
                              <p:par>
                                <p:cTn id="30" presetID="55" presetClass="entr" presetSubtype="0" fill="hold" nodeType="withEffect">
                                  <p:stCondLst>
                                    <p:cond delay="0"/>
                                  </p:stCondLst>
                                  <p:childTnLst>
                                    <p:set>
                                      <p:cBhvr>
                                        <p:cTn id="31" dur="1" fill="hold">
                                          <p:stCondLst>
                                            <p:cond delay="0"/>
                                          </p:stCondLst>
                                        </p:cTn>
                                        <p:tgtEl>
                                          <p:spTgt spid="68631"/>
                                        </p:tgtEl>
                                        <p:attrNameLst>
                                          <p:attrName>style.visibility</p:attrName>
                                        </p:attrNameLst>
                                      </p:cBhvr>
                                      <p:to>
                                        <p:strVal val="visible"/>
                                      </p:to>
                                    </p:set>
                                    <p:anim calcmode="lin" valueType="num">
                                      <p:cBhvr>
                                        <p:cTn id="32" dur="1000" fill="hold"/>
                                        <p:tgtEl>
                                          <p:spTgt spid="68631"/>
                                        </p:tgtEl>
                                        <p:attrNameLst>
                                          <p:attrName>ppt_w</p:attrName>
                                        </p:attrNameLst>
                                      </p:cBhvr>
                                      <p:tavLst>
                                        <p:tav tm="0">
                                          <p:val>
                                            <p:strVal val="#ppt_w*0.70"/>
                                          </p:val>
                                        </p:tav>
                                        <p:tav tm="100000">
                                          <p:val>
                                            <p:strVal val="#ppt_w"/>
                                          </p:val>
                                        </p:tav>
                                      </p:tavLst>
                                    </p:anim>
                                    <p:anim calcmode="lin" valueType="num">
                                      <p:cBhvr>
                                        <p:cTn id="33" dur="1000" fill="hold"/>
                                        <p:tgtEl>
                                          <p:spTgt spid="68631"/>
                                        </p:tgtEl>
                                        <p:attrNameLst>
                                          <p:attrName>ppt_h</p:attrName>
                                        </p:attrNameLst>
                                      </p:cBhvr>
                                      <p:tavLst>
                                        <p:tav tm="0">
                                          <p:val>
                                            <p:strVal val="#ppt_h"/>
                                          </p:val>
                                        </p:tav>
                                        <p:tav tm="100000">
                                          <p:val>
                                            <p:strVal val="#ppt_h"/>
                                          </p:val>
                                        </p:tav>
                                      </p:tavLst>
                                    </p:anim>
                                    <p:animEffect transition="in" filter="fade">
                                      <p:cBhvr>
                                        <p:cTn id="34" dur="1000"/>
                                        <p:tgtEl>
                                          <p:spTgt spid="68631"/>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68632"/>
                                        </p:tgtEl>
                                        <p:attrNameLst>
                                          <p:attrName>style.visibility</p:attrName>
                                        </p:attrNameLst>
                                      </p:cBhvr>
                                      <p:to>
                                        <p:strVal val="visible"/>
                                      </p:to>
                                    </p:set>
                                    <p:anim calcmode="lin" valueType="num">
                                      <p:cBhvr>
                                        <p:cTn id="37" dur="1000" fill="hold"/>
                                        <p:tgtEl>
                                          <p:spTgt spid="68632"/>
                                        </p:tgtEl>
                                        <p:attrNameLst>
                                          <p:attrName>ppt_w</p:attrName>
                                        </p:attrNameLst>
                                      </p:cBhvr>
                                      <p:tavLst>
                                        <p:tav tm="0">
                                          <p:val>
                                            <p:strVal val="#ppt_w*0.70"/>
                                          </p:val>
                                        </p:tav>
                                        <p:tav tm="100000">
                                          <p:val>
                                            <p:strVal val="#ppt_w"/>
                                          </p:val>
                                        </p:tav>
                                      </p:tavLst>
                                    </p:anim>
                                    <p:anim calcmode="lin" valueType="num">
                                      <p:cBhvr>
                                        <p:cTn id="38" dur="1000" fill="hold"/>
                                        <p:tgtEl>
                                          <p:spTgt spid="68632"/>
                                        </p:tgtEl>
                                        <p:attrNameLst>
                                          <p:attrName>ppt_h</p:attrName>
                                        </p:attrNameLst>
                                      </p:cBhvr>
                                      <p:tavLst>
                                        <p:tav tm="0">
                                          <p:val>
                                            <p:strVal val="#ppt_h"/>
                                          </p:val>
                                        </p:tav>
                                        <p:tav tm="100000">
                                          <p:val>
                                            <p:strVal val="#ppt_h"/>
                                          </p:val>
                                        </p:tav>
                                      </p:tavLst>
                                    </p:anim>
                                    <p:animEffect transition="in" filter="fade">
                                      <p:cBhvr>
                                        <p:cTn id="39" dur="1000"/>
                                        <p:tgtEl>
                                          <p:spTgt spid="68632"/>
                                        </p:tgtEl>
                                      </p:cBhvr>
                                    </p:animEffect>
                                  </p:childTnLst>
                                </p:cTn>
                              </p:par>
                              <p:par>
                                <p:cTn id="40" presetID="55" presetClass="entr" presetSubtype="0" fill="hold" nodeType="withEffect">
                                  <p:stCondLst>
                                    <p:cond delay="0"/>
                                  </p:stCondLst>
                                  <p:childTnLst>
                                    <p:set>
                                      <p:cBhvr>
                                        <p:cTn id="41" dur="1" fill="hold">
                                          <p:stCondLst>
                                            <p:cond delay="0"/>
                                          </p:stCondLst>
                                        </p:cTn>
                                        <p:tgtEl>
                                          <p:spTgt spid="68634"/>
                                        </p:tgtEl>
                                        <p:attrNameLst>
                                          <p:attrName>style.visibility</p:attrName>
                                        </p:attrNameLst>
                                      </p:cBhvr>
                                      <p:to>
                                        <p:strVal val="visible"/>
                                      </p:to>
                                    </p:set>
                                    <p:anim calcmode="lin" valueType="num">
                                      <p:cBhvr>
                                        <p:cTn id="42" dur="1000" fill="hold"/>
                                        <p:tgtEl>
                                          <p:spTgt spid="68634"/>
                                        </p:tgtEl>
                                        <p:attrNameLst>
                                          <p:attrName>ppt_w</p:attrName>
                                        </p:attrNameLst>
                                      </p:cBhvr>
                                      <p:tavLst>
                                        <p:tav tm="0">
                                          <p:val>
                                            <p:strVal val="#ppt_w*0.70"/>
                                          </p:val>
                                        </p:tav>
                                        <p:tav tm="100000">
                                          <p:val>
                                            <p:strVal val="#ppt_w"/>
                                          </p:val>
                                        </p:tav>
                                      </p:tavLst>
                                    </p:anim>
                                    <p:anim calcmode="lin" valueType="num">
                                      <p:cBhvr>
                                        <p:cTn id="43" dur="1000" fill="hold"/>
                                        <p:tgtEl>
                                          <p:spTgt spid="68634"/>
                                        </p:tgtEl>
                                        <p:attrNameLst>
                                          <p:attrName>ppt_h</p:attrName>
                                        </p:attrNameLst>
                                      </p:cBhvr>
                                      <p:tavLst>
                                        <p:tav tm="0">
                                          <p:val>
                                            <p:strVal val="#ppt_h"/>
                                          </p:val>
                                        </p:tav>
                                        <p:tav tm="100000">
                                          <p:val>
                                            <p:strVal val="#ppt_h"/>
                                          </p:val>
                                        </p:tav>
                                      </p:tavLst>
                                    </p:anim>
                                    <p:animEffect transition="in" filter="fade">
                                      <p:cBhvr>
                                        <p:cTn id="44" dur="1000"/>
                                        <p:tgtEl>
                                          <p:spTgt spid="68634"/>
                                        </p:tgtEl>
                                      </p:cBhvr>
                                    </p:animEffect>
                                  </p:childTnLst>
                                </p:cTn>
                              </p:par>
                              <p:par>
                                <p:cTn id="45" presetID="2" presetClass="exit" presetSubtype="1" fill="hold" nodeType="withEffect">
                                  <p:stCondLst>
                                    <p:cond delay="0"/>
                                  </p:stCondLst>
                                  <p:childTnLst>
                                    <p:anim calcmode="lin" valueType="num">
                                      <p:cBhvr additive="base">
                                        <p:cTn id="46" dur="500"/>
                                        <p:tgtEl>
                                          <p:spTgt spid="68611"/>
                                        </p:tgtEl>
                                        <p:attrNameLst>
                                          <p:attrName>ppt_x</p:attrName>
                                        </p:attrNameLst>
                                      </p:cBhvr>
                                      <p:tavLst>
                                        <p:tav tm="0">
                                          <p:val>
                                            <p:strVal val="ppt_x"/>
                                          </p:val>
                                        </p:tav>
                                        <p:tav tm="100000">
                                          <p:val>
                                            <p:strVal val="ppt_x"/>
                                          </p:val>
                                        </p:tav>
                                      </p:tavLst>
                                    </p:anim>
                                    <p:anim calcmode="lin" valueType="num">
                                      <p:cBhvr additive="base">
                                        <p:cTn id="47" dur="500"/>
                                        <p:tgtEl>
                                          <p:spTgt spid="68611"/>
                                        </p:tgtEl>
                                        <p:attrNameLst>
                                          <p:attrName>ppt_y</p:attrName>
                                        </p:attrNameLst>
                                      </p:cBhvr>
                                      <p:tavLst>
                                        <p:tav tm="0">
                                          <p:val>
                                            <p:strVal val="ppt_y"/>
                                          </p:val>
                                        </p:tav>
                                        <p:tav tm="100000">
                                          <p:val>
                                            <p:strVal val="0-ppt_h/2"/>
                                          </p:val>
                                        </p:tav>
                                      </p:tavLst>
                                    </p:anim>
                                    <p:set>
                                      <p:cBhvr>
                                        <p:cTn id="48" dur="1" fill="hold">
                                          <p:stCondLst>
                                            <p:cond delay="499"/>
                                          </p:stCondLst>
                                        </p:cTn>
                                        <p:tgtEl>
                                          <p:spTgt spid="68611"/>
                                        </p:tgtEl>
                                        <p:attrNameLst>
                                          <p:attrName>style.visibility</p:attrName>
                                        </p:attrNameLst>
                                      </p:cBhvr>
                                      <p:to>
                                        <p:strVal val="hidden"/>
                                      </p:to>
                                    </p:set>
                                  </p:childTnLst>
                                </p:cTn>
                              </p:par>
                              <p:par>
                                <p:cTn id="49" presetID="2" presetClass="exit" presetSubtype="1" fill="hold" grpId="0" nodeType="withEffect">
                                  <p:stCondLst>
                                    <p:cond delay="0"/>
                                  </p:stCondLst>
                                  <p:childTnLst>
                                    <p:anim calcmode="lin" valueType="num">
                                      <p:cBhvr additive="base">
                                        <p:cTn id="50" dur="500"/>
                                        <p:tgtEl>
                                          <p:spTgt spid="68622"/>
                                        </p:tgtEl>
                                        <p:attrNameLst>
                                          <p:attrName>ppt_x</p:attrName>
                                        </p:attrNameLst>
                                      </p:cBhvr>
                                      <p:tavLst>
                                        <p:tav tm="0">
                                          <p:val>
                                            <p:strVal val="ppt_x"/>
                                          </p:val>
                                        </p:tav>
                                        <p:tav tm="100000">
                                          <p:val>
                                            <p:strVal val="ppt_x"/>
                                          </p:val>
                                        </p:tav>
                                      </p:tavLst>
                                    </p:anim>
                                    <p:anim calcmode="lin" valueType="num">
                                      <p:cBhvr additive="base">
                                        <p:cTn id="51" dur="500"/>
                                        <p:tgtEl>
                                          <p:spTgt spid="68622"/>
                                        </p:tgtEl>
                                        <p:attrNameLst>
                                          <p:attrName>ppt_y</p:attrName>
                                        </p:attrNameLst>
                                      </p:cBhvr>
                                      <p:tavLst>
                                        <p:tav tm="0">
                                          <p:val>
                                            <p:strVal val="ppt_y"/>
                                          </p:val>
                                        </p:tav>
                                        <p:tav tm="100000">
                                          <p:val>
                                            <p:strVal val="0-ppt_h/2"/>
                                          </p:val>
                                        </p:tav>
                                      </p:tavLst>
                                    </p:anim>
                                    <p:set>
                                      <p:cBhvr>
                                        <p:cTn id="52" dur="1" fill="hold">
                                          <p:stCondLst>
                                            <p:cond delay="499"/>
                                          </p:stCondLst>
                                        </p:cTn>
                                        <p:tgtEl>
                                          <p:spTgt spid="68622"/>
                                        </p:tgtEl>
                                        <p:attrNameLst>
                                          <p:attrName>style.visibility</p:attrName>
                                        </p:attrNameLst>
                                      </p:cBhvr>
                                      <p:to>
                                        <p:strVal val="hidden"/>
                                      </p:to>
                                    </p:set>
                                  </p:childTnLst>
                                </p:cTn>
                              </p:par>
                              <p:par>
                                <p:cTn id="53" presetID="2" presetClass="exit" presetSubtype="1" fill="hold" grpId="0" nodeType="withEffect">
                                  <p:stCondLst>
                                    <p:cond delay="0"/>
                                  </p:stCondLst>
                                  <p:childTnLst>
                                    <p:anim calcmode="lin" valueType="num">
                                      <p:cBhvr additive="base">
                                        <p:cTn id="54" dur="500"/>
                                        <p:tgtEl>
                                          <p:spTgt spid="68623"/>
                                        </p:tgtEl>
                                        <p:attrNameLst>
                                          <p:attrName>ppt_x</p:attrName>
                                        </p:attrNameLst>
                                      </p:cBhvr>
                                      <p:tavLst>
                                        <p:tav tm="0">
                                          <p:val>
                                            <p:strVal val="ppt_x"/>
                                          </p:val>
                                        </p:tav>
                                        <p:tav tm="100000">
                                          <p:val>
                                            <p:strVal val="ppt_x"/>
                                          </p:val>
                                        </p:tav>
                                      </p:tavLst>
                                    </p:anim>
                                    <p:anim calcmode="lin" valueType="num">
                                      <p:cBhvr additive="base">
                                        <p:cTn id="55" dur="500"/>
                                        <p:tgtEl>
                                          <p:spTgt spid="68623"/>
                                        </p:tgtEl>
                                        <p:attrNameLst>
                                          <p:attrName>ppt_y</p:attrName>
                                        </p:attrNameLst>
                                      </p:cBhvr>
                                      <p:tavLst>
                                        <p:tav tm="0">
                                          <p:val>
                                            <p:strVal val="ppt_y"/>
                                          </p:val>
                                        </p:tav>
                                        <p:tav tm="100000">
                                          <p:val>
                                            <p:strVal val="0-ppt_h/2"/>
                                          </p:val>
                                        </p:tav>
                                      </p:tavLst>
                                    </p:anim>
                                    <p:set>
                                      <p:cBhvr>
                                        <p:cTn id="56" dur="1" fill="hold">
                                          <p:stCondLst>
                                            <p:cond delay="499"/>
                                          </p:stCondLst>
                                        </p:cTn>
                                        <p:tgtEl>
                                          <p:spTgt spid="686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animBg="1"/>
      <p:bldP spid="68623" grpId="0" animBg="1"/>
      <p:bldP spid="68628" grpId="0"/>
      <p:bldP spid="68629" grpId="0" animBg="1"/>
      <p:bldP spid="68632"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7"/>
          <p:cNvSpPr>
            <a:spLocks noGrp="1"/>
          </p:cNvSpPr>
          <p:nvPr>
            <p:ph type="title"/>
          </p:nvPr>
        </p:nvSpPr>
        <p:spPr/>
        <p:txBody>
          <a:bodyPr/>
          <a:lstStyle/>
          <a:p>
            <a:pPr eaLnBrk="1" hangingPunct="1"/>
            <a:r>
              <a:rPr lang="en-US" smtClean="0">
                <a:ea typeface="ヒラギノ角ゴ Pro W3" charset="-128"/>
              </a:rPr>
              <a:t>R</a:t>
            </a:r>
            <a:r>
              <a:rPr lang="en-US" baseline="30000" smtClean="0">
                <a:ea typeface="ヒラギノ角ゴ Pro W3" charset="-128"/>
              </a:rPr>
              <a:t>3</a:t>
            </a:r>
            <a:r>
              <a:rPr lang="en-US" smtClean="0">
                <a:ea typeface="ヒラギノ角ゴ Pro W3" charset="-128"/>
              </a:rPr>
              <a:t>B</a:t>
            </a:r>
          </a:p>
        </p:txBody>
      </p:sp>
      <p:sp>
        <p:nvSpPr>
          <p:cNvPr id="5" name="Date Placeholder 4"/>
          <p:cNvSpPr>
            <a:spLocks noGrp="1"/>
          </p:cNvSpPr>
          <p:nvPr>
            <p:ph type="dt" sz="quarter" idx="10"/>
          </p:nvPr>
        </p:nvSpPr>
        <p:spPr/>
        <p:txBody>
          <a:bodyPr/>
          <a:lstStyle/>
          <a:p>
            <a:pPr>
              <a:defRPr/>
            </a:pPr>
            <a:r>
              <a:rPr lang="en-GB"/>
              <a:t>18 July 2012</a:t>
            </a:r>
            <a:endParaRPr lang="en-US"/>
          </a:p>
        </p:txBody>
      </p:sp>
      <p:pic>
        <p:nvPicPr>
          <p:cNvPr id="5124" name="Picture 2"/>
          <p:cNvPicPr>
            <a:picLocks noGrp="1" noChangeAspect="1" noChangeArrowheads="1"/>
          </p:cNvPicPr>
          <p:nvPr>
            <p:ph idx="1"/>
          </p:nvPr>
        </p:nvPicPr>
        <p:blipFill>
          <a:blip r:embed="rId2" cstate="print"/>
          <a:srcRect t="-12509" b="-12509"/>
          <a:stretch>
            <a:fillRect/>
          </a:stretch>
        </p:blipFill>
        <p:spPr>
          <a:xfrm>
            <a:off x="457200" y="1230313"/>
            <a:ext cx="8229600" cy="4525962"/>
          </a:xfrm>
        </p:spPr>
      </p:pic>
      <p:pic>
        <p:nvPicPr>
          <p:cNvPr id="5125" name="Picture 4" descr="Ensemble masse froide 2"/>
          <p:cNvPicPr>
            <a:picLocks noChangeAspect="1" noChangeArrowheads="1"/>
          </p:cNvPicPr>
          <p:nvPr/>
        </p:nvPicPr>
        <p:blipFill>
          <a:blip r:embed="rId3" cstate="print"/>
          <a:srcRect/>
          <a:stretch>
            <a:fillRect/>
          </a:stretch>
        </p:blipFill>
        <p:spPr bwMode="auto">
          <a:xfrm>
            <a:off x="454269" y="4189414"/>
            <a:ext cx="2094035" cy="1944687"/>
          </a:xfrm>
          <a:prstGeom prst="rect">
            <a:avLst/>
          </a:prstGeom>
          <a:noFill/>
          <a:ln w="9525">
            <a:noFill/>
            <a:miter lim="800000"/>
            <a:headEnd/>
            <a:tailEnd/>
          </a:ln>
        </p:spPr>
      </p:pic>
      <p:sp>
        <p:nvSpPr>
          <p:cNvPr id="5126" name="Text Box 6"/>
          <p:cNvSpPr txBox="1">
            <a:spLocks noChangeArrowheads="1"/>
          </p:cNvSpPr>
          <p:nvPr/>
        </p:nvSpPr>
        <p:spPr bwMode="auto">
          <a:xfrm>
            <a:off x="2472104" y="1185863"/>
            <a:ext cx="4402167" cy="400110"/>
          </a:xfrm>
          <a:prstGeom prst="rect">
            <a:avLst/>
          </a:prstGeom>
          <a:noFill/>
          <a:ln w="9525">
            <a:noFill/>
            <a:miter lim="800000"/>
            <a:headEnd/>
            <a:tailEnd/>
          </a:ln>
        </p:spPr>
        <p:txBody>
          <a:bodyPr wrap="none">
            <a:spAutoFit/>
          </a:bodyPr>
          <a:lstStyle/>
          <a:p>
            <a:r>
              <a:rPr lang="en-US" sz="2000">
                <a:solidFill>
                  <a:srgbClr val="BD9800"/>
                </a:solidFill>
                <a:latin typeface="Lucida Sans" pitchFamily="34" charset="0"/>
              </a:rPr>
              <a:t>Reactions in Complete Kinematics</a:t>
            </a:r>
          </a:p>
        </p:txBody>
      </p:sp>
      <p:sp>
        <p:nvSpPr>
          <p:cNvPr id="5127" name="Text Box 8"/>
          <p:cNvSpPr txBox="1">
            <a:spLocks noChangeArrowheads="1"/>
          </p:cNvSpPr>
          <p:nvPr/>
        </p:nvSpPr>
        <p:spPr bwMode="auto">
          <a:xfrm>
            <a:off x="5171343" y="3851275"/>
            <a:ext cx="1095172" cy="338554"/>
          </a:xfrm>
          <a:prstGeom prst="rect">
            <a:avLst/>
          </a:prstGeom>
          <a:noFill/>
          <a:ln w="9525">
            <a:noFill/>
            <a:miter lim="800000"/>
            <a:headEnd/>
            <a:tailEnd/>
          </a:ln>
        </p:spPr>
        <p:txBody>
          <a:bodyPr wrap="none">
            <a:spAutoFit/>
          </a:bodyPr>
          <a:lstStyle/>
          <a:p>
            <a:r>
              <a:rPr lang="de-DE" sz="1600">
                <a:latin typeface="Lucida Sans" pitchFamily="34" charset="0"/>
              </a:rPr>
              <a:t>Neutrons</a:t>
            </a:r>
          </a:p>
        </p:txBody>
      </p:sp>
      <p:sp>
        <p:nvSpPr>
          <p:cNvPr id="5128" name="Text Box 9"/>
          <p:cNvSpPr txBox="1">
            <a:spLocks noChangeArrowheads="1"/>
          </p:cNvSpPr>
          <p:nvPr/>
        </p:nvSpPr>
        <p:spPr bwMode="auto">
          <a:xfrm rot="1374017">
            <a:off x="4322145" y="2632661"/>
            <a:ext cx="3188693" cy="338554"/>
          </a:xfrm>
          <a:prstGeom prst="rect">
            <a:avLst/>
          </a:prstGeom>
          <a:noFill/>
          <a:ln w="9525">
            <a:noFill/>
            <a:miter lim="800000"/>
            <a:headEnd/>
            <a:tailEnd/>
          </a:ln>
        </p:spPr>
        <p:txBody>
          <a:bodyPr wrap="none">
            <a:spAutoFit/>
          </a:bodyPr>
          <a:lstStyle/>
          <a:p>
            <a:r>
              <a:rPr lang="en-US" sz="1600">
                <a:latin typeface="Lucida Sans" pitchFamily="34" charset="0"/>
              </a:rPr>
              <a:t>High Resolution measurement</a:t>
            </a:r>
          </a:p>
        </p:txBody>
      </p:sp>
      <p:sp>
        <p:nvSpPr>
          <p:cNvPr id="5129" name="Text Box 10"/>
          <p:cNvSpPr txBox="1">
            <a:spLocks noChangeArrowheads="1"/>
          </p:cNvSpPr>
          <p:nvPr/>
        </p:nvSpPr>
        <p:spPr bwMode="auto">
          <a:xfrm>
            <a:off x="4270131" y="4459288"/>
            <a:ext cx="1199367" cy="584775"/>
          </a:xfrm>
          <a:prstGeom prst="rect">
            <a:avLst/>
          </a:prstGeom>
          <a:noFill/>
          <a:ln w="9525">
            <a:noFill/>
            <a:miter lim="800000"/>
            <a:headEnd/>
            <a:tailEnd/>
          </a:ln>
        </p:spPr>
        <p:txBody>
          <a:bodyPr wrap="none">
            <a:spAutoFit/>
          </a:bodyPr>
          <a:lstStyle/>
          <a:p>
            <a:r>
              <a:rPr lang="en-US" sz="1600">
                <a:latin typeface="Lucida Sans" pitchFamily="34" charset="0"/>
              </a:rPr>
              <a:t>Heavy </a:t>
            </a:r>
          </a:p>
          <a:p>
            <a:r>
              <a:rPr lang="en-US" sz="1600">
                <a:latin typeface="Lucida Sans" pitchFamily="34" charset="0"/>
              </a:rPr>
              <a:t>fragments</a:t>
            </a:r>
          </a:p>
        </p:txBody>
      </p:sp>
      <p:sp>
        <p:nvSpPr>
          <p:cNvPr id="5130" name="Text Box 11"/>
          <p:cNvSpPr txBox="1">
            <a:spLocks noChangeArrowheads="1"/>
          </p:cNvSpPr>
          <p:nvPr/>
        </p:nvSpPr>
        <p:spPr bwMode="auto">
          <a:xfrm>
            <a:off x="2628901" y="3852864"/>
            <a:ext cx="942887" cy="338554"/>
          </a:xfrm>
          <a:prstGeom prst="rect">
            <a:avLst/>
          </a:prstGeom>
          <a:noFill/>
          <a:ln w="9525">
            <a:noFill/>
            <a:miter lim="800000"/>
            <a:headEnd/>
            <a:tailEnd/>
          </a:ln>
        </p:spPr>
        <p:txBody>
          <a:bodyPr wrap="none">
            <a:spAutoFit/>
          </a:bodyPr>
          <a:lstStyle/>
          <a:p>
            <a:r>
              <a:rPr lang="de-DE" sz="1600">
                <a:latin typeface="Lucida Sans" pitchFamily="34" charset="0"/>
              </a:rPr>
              <a:t>Protons</a:t>
            </a:r>
          </a:p>
        </p:txBody>
      </p:sp>
      <p:sp>
        <p:nvSpPr>
          <p:cNvPr id="5131" name="Text Box 12"/>
          <p:cNvSpPr txBox="1">
            <a:spLocks noChangeArrowheads="1"/>
          </p:cNvSpPr>
          <p:nvPr/>
        </p:nvSpPr>
        <p:spPr bwMode="auto">
          <a:xfrm>
            <a:off x="2536581" y="5295901"/>
            <a:ext cx="1290738" cy="830997"/>
          </a:xfrm>
          <a:prstGeom prst="rect">
            <a:avLst/>
          </a:prstGeom>
          <a:solidFill>
            <a:schemeClr val="bg1"/>
          </a:solidFill>
          <a:ln w="9525">
            <a:noFill/>
            <a:miter lim="800000"/>
            <a:headEnd/>
            <a:tailEnd/>
          </a:ln>
        </p:spPr>
        <p:txBody>
          <a:bodyPr wrap="none">
            <a:spAutoFit/>
          </a:bodyPr>
          <a:lstStyle/>
          <a:p>
            <a:r>
              <a:rPr lang="en-US" sz="1600">
                <a:latin typeface="Lucida Sans" pitchFamily="34" charset="0"/>
              </a:rPr>
              <a:t>Large</a:t>
            </a:r>
          </a:p>
          <a:p>
            <a:r>
              <a:rPr lang="en-US" sz="1600">
                <a:latin typeface="Lucida Sans" pitchFamily="34" charset="0"/>
              </a:rPr>
              <a:t>acceptance</a:t>
            </a:r>
          </a:p>
          <a:p>
            <a:r>
              <a:rPr lang="en-US" sz="1600">
                <a:latin typeface="Lucida Sans" pitchFamily="34" charset="0"/>
              </a:rPr>
              <a:t>dipole</a:t>
            </a:r>
          </a:p>
        </p:txBody>
      </p:sp>
      <p:sp>
        <p:nvSpPr>
          <p:cNvPr id="5132" name="Text Box 13"/>
          <p:cNvSpPr txBox="1">
            <a:spLocks noChangeArrowheads="1"/>
          </p:cNvSpPr>
          <p:nvPr/>
        </p:nvSpPr>
        <p:spPr bwMode="auto">
          <a:xfrm>
            <a:off x="430823" y="2989263"/>
            <a:ext cx="1479892" cy="830997"/>
          </a:xfrm>
          <a:prstGeom prst="rect">
            <a:avLst/>
          </a:prstGeom>
          <a:noFill/>
          <a:ln w="9525">
            <a:noFill/>
            <a:miter lim="800000"/>
            <a:headEnd/>
            <a:tailEnd/>
          </a:ln>
        </p:spPr>
        <p:txBody>
          <a:bodyPr wrap="none">
            <a:spAutoFit/>
          </a:bodyPr>
          <a:lstStyle/>
          <a:p>
            <a:pPr>
              <a:buFontTx/>
              <a:buChar char="•"/>
            </a:pPr>
            <a:r>
              <a:rPr lang="en-US" sz="1600">
                <a:latin typeface="Lucida Sans" pitchFamily="34" charset="0"/>
              </a:rPr>
              <a:t>Target</a:t>
            </a:r>
          </a:p>
          <a:p>
            <a:pPr>
              <a:buFontTx/>
              <a:buChar char="•"/>
            </a:pPr>
            <a:r>
              <a:rPr lang="en-US" sz="1600">
                <a:latin typeface="Lucida Sans" pitchFamily="34" charset="0"/>
              </a:rPr>
              <a:t>Tracker</a:t>
            </a:r>
          </a:p>
          <a:p>
            <a:pPr>
              <a:buFontTx/>
              <a:buChar char="•"/>
            </a:pPr>
            <a:r>
              <a:rPr lang="en-US" sz="1600">
                <a:latin typeface="Lucida Sans" pitchFamily="34" charset="0"/>
              </a:rPr>
              <a:t>Calorimeter</a:t>
            </a:r>
          </a:p>
        </p:txBody>
      </p:sp>
      <p:sp>
        <p:nvSpPr>
          <p:cNvPr id="5133" name="Line 17"/>
          <p:cNvSpPr>
            <a:spLocks noChangeShapeType="1"/>
          </p:cNvSpPr>
          <p:nvPr/>
        </p:nvSpPr>
        <p:spPr bwMode="auto">
          <a:xfrm>
            <a:off x="1002324" y="1936750"/>
            <a:ext cx="694592" cy="300038"/>
          </a:xfrm>
          <a:prstGeom prst="line">
            <a:avLst/>
          </a:prstGeom>
          <a:noFill/>
          <a:ln w="76200">
            <a:solidFill>
              <a:srgbClr val="CC0000"/>
            </a:solidFill>
            <a:round/>
            <a:headEnd/>
            <a:tailEnd type="triangle" w="med" len="med"/>
          </a:ln>
        </p:spPr>
        <p:txBody>
          <a:bodyPr/>
          <a:lstStyle/>
          <a:p>
            <a:endParaRPr lang="en-GB"/>
          </a:p>
        </p:txBody>
      </p:sp>
      <p:sp>
        <p:nvSpPr>
          <p:cNvPr id="5134" name="Text Box 18"/>
          <p:cNvSpPr txBox="1">
            <a:spLocks noChangeArrowheads="1"/>
          </p:cNvSpPr>
          <p:nvPr/>
        </p:nvSpPr>
        <p:spPr bwMode="auto">
          <a:xfrm>
            <a:off x="417636" y="1655764"/>
            <a:ext cx="492443" cy="338554"/>
          </a:xfrm>
          <a:prstGeom prst="rect">
            <a:avLst/>
          </a:prstGeom>
          <a:noFill/>
          <a:ln w="9525">
            <a:noFill/>
            <a:miter lim="800000"/>
            <a:headEnd/>
            <a:tailEnd/>
          </a:ln>
        </p:spPr>
        <p:txBody>
          <a:bodyPr wrap="none">
            <a:spAutoFit/>
          </a:bodyPr>
          <a:lstStyle/>
          <a:p>
            <a:r>
              <a:rPr lang="de-DE" sz="1600">
                <a:latin typeface="Lucida Sans" pitchFamily="34" charset="0"/>
              </a:rPr>
              <a:t>RIB</a:t>
            </a:r>
          </a:p>
        </p:txBody>
      </p:sp>
      <p:cxnSp>
        <p:nvCxnSpPr>
          <p:cNvPr id="28" name="Straight Arrow Connector 27"/>
          <p:cNvCxnSpPr>
            <a:cxnSpLocks noChangeShapeType="1"/>
          </p:cNvCxnSpPr>
          <p:nvPr/>
        </p:nvCxnSpPr>
        <p:spPr bwMode="auto">
          <a:xfrm flipV="1">
            <a:off x="1443405" y="2597150"/>
            <a:ext cx="807426" cy="63500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1" name="Straight Arrow Connector 30"/>
          <p:cNvCxnSpPr>
            <a:cxnSpLocks noChangeShapeType="1"/>
          </p:cNvCxnSpPr>
          <p:nvPr/>
        </p:nvCxnSpPr>
        <p:spPr bwMode="auto">
          <a:xfrm rot="5400000" flipH="1" flipV="1">
            <a:off x="1333561" y="3148075"/>
            <a:ext cx="1846263" cy="744415"/>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5" name="Straight Arrow Connector 34"/>
          <p:cNvCxnSpPr>
            <a:cxnSpLocks noChangeShapeType="1"/>
            <a:stCxn id="5130" idx="0"/>
          </p:cNvCxnSpPr>
          <p:nvPr/>
        </p:nvCxnSpPr>
        <p:spPr bwMode="auto">
          <a:xfrm flipV="1">
            <a:off x="3100345" y="3232152"/>
            <a:ext cx="212890" cy="620712"/>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extLst>
        </p:spPr>
      </p:cxnSp>
      <p:cxnSp>
        <p:nvCxnSpPr>
          <p:cNvPr id="39" name="Straight Arrow Connector 38"/>
          <p:cNvCxnSpPr>
            <a:cxnSpLocks noChangeShapeType="1"/>
          </p:cNvCxnSpPr>
          <p:nvPr/>
        </p:nvCxnSpPr>
        <p:spPr bwMode="auto">
          <a:xfrm rot="16200000" flipV="1">
            <a:off x="3313113" y="3247293"/>
            <a:ext cx="1470025" cy="953965"/>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extLst>
        </p:spPr>
      </p:cxnSp>
      <p:sp>
        <p:nvSpPr>
          <p:cNvPr id="2" name="Footer Placeholder 1"/>
          <p:cNvSpPr>
            <a:spLocks noGrp="1"/>
          </p:cNvSpPr>
          <p:nvPr>
            <p:ph type="ftr" sz="quarter" idx="11"/>
          </p:nvPr>
        </p:nvSpPr>
        <p:spPr/>
        <p:txBody>
          <a:bodyPr/>
          <a:lstStyle/>
          <a:p>
            <a:pPr>
              <a:defRPr/>
            </a:pPr>
            <a:r>
              <a:rPr lang="en-US" smtClean="0"/>
              <a:t>UKNuStAR</a:t>
            </a:r>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02_GSI_mit_FAIR_A4_rgb"/>
          <p:cNvPicPr>
            <a:picLocks noChangeAspect="1" noChangeArrowheads="1"/>
          </p:cNvPicPr>
          <p:nvPr/>
        </p:nvPicPr>
        <p:blipFill>
          <a:blip r:embed="rId3" cstate="print">
            <a:clrChange>
              <a:clrFrom>
                <a:srgbClr val="FFFFFF"/>
              </a:clrFrom>
              <a:clrTo>
                <a:srgbClr val="FFFFFF">
                  <a:alpha val="0"/>
                </a:srgbClr>
              </a:clrTo>
            </a:clrChange>
          </a:blip>
          <a:srcRect t="4253"/>
          <a:stretch>
            <a:fillRect/>
          </a:stretch>
        </p:blipFill>
        <p:spPr bwMode="auto">
          <a:xfrm>
            <a:off x="0" y="-26988"/>
            <a:ext cx="9180513" cy="5832476"/>
          </a:xfrm>
          <a:prstGeom prst="rect">
            <a:avLst/>
          </a:prstGeom>
          <a:noFill/>
        </p:spPr>
      </p:pic>
      <p:grpSp>
        <p:nvGrpSpPr>
          <p:cNvPr id="2" name="Group 3"/>
          <p:cNvGrpSpPr>
            <a:grpSpLocks/>
          </p:cNvGrpSpPr>
          <p:nvPr/>
        </p:nvGrpSpPr>
        <p:grpSpPr bwMode="auto">
          <a:xfrm>
            <a:off x="8027988" y="2276475"/>
            <a:ext cx="496887" cy="120650"/>
            <a:chOff x="280" y="3584"/>
            <a:chExt cx="496" cy="88"/>
          </a:xfrm>
        </p:grpSpPr>
        <p:sp>
          <p:nvSpPr>
            <p:cNvPr id="84996" name="Line 4"/>
            <p:cNvSpPr>
              <a:spLocks noChangeShapeType="1"/>
            </p:cNvSpPr>
            <p:nvPr/>
          </p:nvSpPr>
          <p:spPr bwMode="auto">
            <a:xfrm>
              <a:off x="280" y="3624"/>
              <a:ext cx="496" cy="0"/>
            </a:xfrm>
            <a:prstGeom prst="line">
              <a:avLst/>
            </a:prstGeom>
            <a:noFill/>
            <a:ln w="9525">
              <a:solidFill>
                <a:schemeClr val="tx1"/>
              </a:solidFill>
              <a:round/>
              <a:headEnd/>
              <a:tailEnd/>
            </a:ln>
            <a:effectLst/>
          </p:spPr>
          <p:txBody>
            <a:bodyPr wrap="none" anchor="ctr"/>
            <a:lstStyle/>
            <a:p>
              <a:endParaRPr lang="en-GB"/>
            </a:p>
          </p:txBody>
        </p:sp>
        <p:sp>
          <p:nvSpPr>
            <p:cNvPr id="84997" name="Line 5"/>
            <p:cNvSpPr>
              <a:spLocks noChangeShapeType="1"/>
            </p:cNvSpPr>
            <p:nvPr/>
          </p:nvSpPr>
          <p:spPr bwMode="auto">
            <a:xfrm>
              <a:off x="280" y="3584"/>
              <a:ext cx="0" cy="88"/>
            </a:xfrm>
            <a:prstGeom prst="line">
              <a:avLst/>
            </a:prstGeom>
            <a:noFill/>
            <a:ln w="9525">
              <a:solidFill>
                <a:schemeClr val="tx1"/>
              </a:solidFill>
              <a:round/>
              <a:headEnd/>
              <a:tailEnd/>
            </a:ln>
            <a:effectLst/>
          </p:spPr>
          <p:txBody>
            <a:bodyPr wrap="none" anchor="ctr"/>
            <a:lstStyle/>
            <a:p>
              <a:endParaRPr lang="en-GB"/>
            </a:p>
          </p:txBody>
        </p:sp>
        <p:sp>
          <p:nvSpPr>
            <p:cNvPr id="84998" name="Line 6"/>
            <p:cNvSpPr>
              <a:spLocks noChangeShapeType="1"/>
            </p:cNvSpPr>
            <p:nvPr/>
          </p:nvSpPr>
          <p:spPr bwMode="auto">
            <a:xfrm>
              <a:off x="776" y="3584"/>
              <a:ext cx="0" cy="88"/>
            </a:xfrm>
            <a:prstGeom prst="line">
              <a:avLst/>
            </a:prstGeom>
            <a:noFill/>
            <a:ln w="9525">
              <a:solidFill>
                <a:schemeClr val="tx1"/>
              </a:solidFill>
              <a:round/>
              <a:headEnd/>
              <a:tailEnd/>
            </a:ln>
            <a:effectLst/>
          </p:spPr>
          <p:txBody>
            <a:bodyPr wrap="none" anchor="ctr"/>
            <a:lstStyle/>
            <a:p>
              <a:endParaRPr lang="en-GB"/>
            </a:p>
          </p:txBody>
        </p:sp>
      </p:grpSp>
      <p:sp>
        <p:nvSpPr>
          <p:cNvPr id="84999" name="Text Box 7"/>
          <p:cNvSpPr txBox="1">
            <a:spLocks noChangeArrowheads="1"/>
          </p:cNvSpPr>
          <p:nvPr/>
        </p:nvSpPr>
        <p:spPr bwMode="auto">
          <a:xfrm>
            <a:off x="8027988" y="2060575"/>
            <a:ext cx="606425" cy="274638"/>
          </a:xfrm>
          <a:prstGeom prst="rect">
            <a:avLst/>
          </a:prstGeom>
          <a:noFill/>
          <a:ln w="9525">
            <a:noFill/>
            <a:miter lim="800000"/>
            <a:headEnd/>
            <a:tailEnd/>
          </a:ln>
          <a:effectLst/>
        </p:spPr>
        <p:txBody>
          <a:bodyPr wrap="none">
            <a:spAutoFit/>
          </a:bodyPr>
          <a:lstStyle/>
          <a:p>
            <a:pPr eaLnBrk="0" hangingPunct="0"/>
            <a:r>
              <a:rPr lang="de-DE" sz="1200">
                <a:ea typeface="MS PGothic" pitchFamily="34" charset="-128"/>
              </a:rPr>
              <a:t>100 m</a:t>
            </a:r>
          </a:p>
        </p:txBody>
      </p:sp>
      <p:sp>
        <p:nvSpPr>
          <p:cNvPr id="85000" name="Text Box 8"/>
          <p:cNvSpPr txBox="1">
            <a:spLocks noChangeArrowheads="1"/>
          </p:cNvSpPr>
          <p:nvPr/>
        </p:nvSpPr>
        <p:spPr bwMode="auto">
          <a:xfrm>
            <a:off x="1581150" y="1520825"/>
            <a:ext cx="949325" cy="336550"/>
          </a:xfrm>
          <a:prstGeom prst="rect">
            <a:avLst/>
          </a:prstGeom>
          <a:noFill/>
          <a:ln w="9525">
            <a:noFill/>
            <a:miter lim="800000"/>
            <a:headEnd/>
            <a:tailEnd/>
          </a:ln>
          <a:effectLst/>
        </p:spPr>
        <p:txBody>
          <a:bodyPr wrap="none">
            <a:spAutoFit/>
          </a:bodyPr>
          <a:lstStyle/>
          <a:p>
            <a:pPr eaLnBrk="0" hangingPunct="0"/>
            <a:r>
              <a:rPr lang="de-DE" sz="1600" b="1">
                <a:solidFill>
                  <a:srgbClr val="0033CC"/>
                </a:solidFill>
                <a:ea typeface="MS PGothic" pitchFamily="34" charset="-128"/>
              </a:rPr>
              <a:t>UNILAC</a:t>
            </a:r>
          </a:p>
        </p:txBody>
      </p:sp>
      <p:sp>
        <p:nvSpPr>
          <p:cNvPr id="85001" name="Text Box 9"/>
          <p:cNvSpPr txBox="1">
            <a:spLocks noChangeArrowheads="1"/>
          </p:cNvSpPr>
          <p:nvPr/>
        </p:nvSpPr>
        <p:spPr bwMode="auto">
          <a:xfrm>
            <a:off x="3203575" y="1292225"/>
            <a:ext cx="793750" cy="336550"/>
          </a:xfrm>
          <a:prstGeom prst="rect">
            <a:avLst/>
          </a:prstGeom>
          <a:noFill/>
          <a:ln w="9525">
            <a:noFill/>
            <a:miter lim="800000"/>
            <a:headEnd/>
            <a:tailEnd/>
          </a:ln>
          <a:effectLst/>
        </p:spPr>
        <p:txBody>
          <a:bodyPr wrap="none">
            <a:spAutoFit/>
          </a:bodyPr>
          <a:lstStyle/>
          <a:p>
            <a:pPr eaLnBrk="0" hangingPunct="0"/>
            <a:r>
              <a:rPr lang="de-DE" sz="1600" b="1">
                <a:solidFill>
                  <a:srgbClr val="0033CC"/>
                </a:solidFill>
                <a:ea typeface="MS PGothic" pitchFamily="34" charset="-128"/>
              </a:rPr>
              <a:t>SIS 18</a:t>
            </a:r>
          </a:p>
        </p:txBody>
      </p:sp>
      <p:sp>
        <p:nvSpPr>
          <p:cNvPr id="85002" name="Text Box 10"/>
          <p:cNvSpPr txBox="1">
            <a:spLocks noChangeArrowheads="1"/>
          </p:cNvSpPr>
          <p:nvPr/>
        </p:nvSpPr>
        <p:spPr bwMode="auto">
          <a:xfrm>
            <a:off x="6156325" y="1050925"/>
            <a:ext cx="1092200" cy="290513"/>
          </a:xfrm>
          <a:prstGeom prst="rect">
            <a:avLst/>
          </a:prstGeom>
          <a:noFill/>
          <a:ln w="9525">
            <a:noFill/>
            <a:miter lim="800000"/>
            <a:headEnd/>
            <a:tailEnd/>
          </a:ln>
          <a:effectLst/>
        </p:spPr>
        <p:txBody>
          <a:bodyPr wrap="none">
            <a:spAutoFit/>
          </a:bodyPr>
          <a:lstStyle/>
          <a:p>
            <a:pPr eaLnBrk="0" hangingPunct="0"/>
            <a:r>
              <a:rPr lang="de-DE" sz="1300" b="1">
                <a:solidFill>
                  <a:srgbClr val="FF0000"/>
                </a:solidFill>
                <a:ea typeface="MS PGothic" pitchFamily="34" charset="-128"/>
              </a:rPr>
              <a:t>SIS 100/300</a:t>
            </a:r>
          </a:p>
        </p:txBody>
      </p:sp>
      <p:sp>
        <p:nvSpPr>
          <p:cNvPr id="85003" name="Text Box 11"/>
          <p:cNvSpPr txBox="1">
            <a:spLocks noChangeArrowheads="1"/>
          </p:cNvSpPr>
          <p:nvPr/>
        </p:nvSpPr>
        <p:spPr bwMode="auto">
          <a:xfrm>
            <a:off x="3419475" y="2997200"/>
            <a:ext cx="936625" cy="488950"/>
          </a:xfrm>
          <a:prstGeom prst="rect">
            <a:avLst/>
          </a:prstGeom>
          <a:noFill/>
          <a:ln w="9525">
            <a:noFill/>
            <a:miter lim="800000"/>
            <a:headEnd/>
            <a:tailEnd/>
          </a:ln>
          <a:effectLst/>
        </p:spPr>
        <p:txBody>
          <a:bodyPr>
            <a:spAutoFit/>
          </a:bodyPr>
          <a:lstStyle/>
          <a:p>
            <a:pPr eaLnBrk="0" hangingPunct="0"/>
            <a:r>
              <a:rPr lang="de-DE" sz="1300" b="1">
                <a:solidFill>
                  <a:srgbClr val="FF0000"/>
                </a:solidFill>
                <a:ea typeface="MS PGothic" pitchFamily="34" charset="-128"/>
              </a:rPr>
              <a:t>HESR</a:t>
            </a:r>
          </a:p>
          <a:p>
            <a:pPr eaLnBrk="0" hangingPunct="0"/>
            <a:r>
              <a:rPr lang="de-DE" sz="1300" b="1">
                <a:solidFill>
                  <a:srgbClr val="FF0000"/>
                </a:solidFill>
                <a:ea typeface="MS PGothic" pitchFamily="34" charset="-128"/>
              </a:rPr>
              <a:t>FZ Jülich</a:t>
            </a:r>
          </a:p>
        </p:txBody>
      </p:sp>
      <p:sp>
        <p:nvSpPr>
          <p:cNvPr id="85004" name="Text Box 12"/>
          <p:cNvSpPr txBox="1">
            <a:spLocks noChangeArrowheads="1"/>
          </p:cNvSpPr>
          <p:nvPr/>
        </p:nvSpPr>
        <p:spPr bwMode="auto">
          <a:xfrm>
            <a:off x="6084888" y="2735263"/>
            <a:ext cx="762000" cy="549275"/>
          </a:xfrm>
          <a:prstGeom prst="rect">
            <a:avLst/>
          </a:prstGeom>
          <a:noFill/>
          <a:ln w="9525">
            <a:noFill/>
            <a:miter lim="800000"/>
            <a:headEnd/>
            <a:tailEnd/>
          </a:ln>
          <a:effectLst/>
        </p:spPr>
        <p:txBody>
          <a:bodyPr>
            <a:spAutoFit/>
          </a:bodyPr>
          <a:lstStyle/>
          <a:p>
            <a:pPr eaLnBrk="0" hangingPunct="0"/>
            <a:r>
              <a:rPr lang="de-DE" sz="1500" b="1">
                <a:solidFill>
                  <a:srgbClr val="FF0000"/>
                </a:solidFill>
                <a:ea typeface="MS PGothic" pitchFamily="34" charset="-128"/>
              </a:rPr>
              <a:t>Super</a:t>
            </a:r>
          </a:p>
          <a:p>
            <a:pPr eaLnBrk="0" hangingPunct="0"/>
            <a:r>
              <a:rPr lang="de-DE" sz="1500" b="1">
                <a:solidFill>
                  <a:srgbClr val="FF0000"/>
                </a:solidFill>
                <a:ea typeface="MS PGothic" pitchFamily="34" charset="-128"/>
              </a:rPr>
              <a:t>FRS</a:t>
            </a:r>
          </a:p>
        </p:txBody>
      </p:sp>
      <p:sp>
        <p:nvSpPr>
          <p:cNvPr id="85005" name="Text Box 13"/>
          <p:cNvSpPr txBox="1">
            <a:spLocks noChangeArrowheads="1"/>
          </p:cNvSpPr>
          <p:nvPr/>
        </p:nvSpPr>
        <p:spPr bwMode="auto">
          <a:xfrm>
            <a:off x="4859338" y="5084763"/>
            <a:ext cx="936625" cy="290512"/>
          </a:xfrm>
          <a:prstGeom prst="rect">
            <a:avLst/>
          </a:prstGeom>
          <a:noFill/>
          <a:ln w="9525">
            <a:noFill/>
            <a:miter lim="800000"/>
            <a:headEnd/>
            <a:tailEnd/>
          </a:ln>
          <a:effectLst/>
        </p:spPr>
        <p:txBody>
          <a:bodyPr>
            <a:spAutoFit/>
          </a:bodyPr>
          <a:lstStyle/>
          <a:p>
            <a:pPr eaLnBrk="0" hangingPunct="0"/>
            <a:r>
              <a:rPr lang="de-DE" sz="1300" b="1">
                <a:solidFill>
                  <a:srgbClr val="FF0000"/>
                </a:solidFill>
                <a:ea typeface="MS PGothic" pitchFamily="34" charset="-128"/>
              </a:rPr>
              <a:t>NESR</a:t>
            </a:r>
          </a:p>
        </p:txBody>
      </p:sp>
      <p:sp>
        <p:nvSpPr>
          <p:cNvPr id="85006" name="Text Box 14"/>
          <p:cNvSpPr txBox="1">
            <a:spLocks noChangeArrowheads="1"/>
          </p:cNvSpPr>
          <p:nvPr/>
        </p:nvSpPr>
        <p:spPr bwMode="auto">
          <a:xfrm>
            <a:off x="3962400" y="4578350"/>
            <a:ext cx="609600" cy="290513"/>
          </a:xfrm>
          <a:prstGeom prst="rect">
            <a:avLst/>
          </a:prstGeom>
          <a:noFill/>
          <a:ln w="9525">
            <a:noFill/>
            <a:miter lim="800000"/>
            <a:headEnd/>
            <a:tailEnd/>
          </a:ln>
          <a:effectLst/>
        </p:spPr>
        <p:txBody>
          <a:bodyPr>
            <a:spAutoFit/>
          </a:bodyPr>
          <a:lstStyle/>
          <a:p>
            <a:pPr eaLnBrk="0" hangingPunct="0"/>
            <a:r>
              <a:rPr lang="de-DE" sz="1300" b="1">
                <a:solidFill>
                  <a:srgbClr val="FF0000"/>
                </a:solidFill>
                <a:ea typeface="MS PGothic" pitchFamily="34" charset="-128"/>
              </a:rPr>
              <a:t>CR</a:t>
            </a:r>
          </a:p>
        </p:txBody>
      </p:sp>
      <p:sp>
        <p:nvSpPr>
          <p:cNvPr id="85007" name="Text Box 15"/>
          <p:cNvSpPr txBox="1">
            <a:spLocks noChangeArrowheads="1"/>
          </p:cNvSpPr>
          <p:nvPr/>
        </p:nvSpPr>
        <p:spPr bwMode="auto">
          <a:xfrm>
            <a:off x="3851275" y="4365625"/>
            <a:ext cx="825500" cy="290513"/>
          </a:xfrm>
          <a:prstGeom prst="rect">
            <a:avLst/>
          </a:prstGeom>
          <a:noFill/>
          <a:ln w="9525">
            <a:noFill/>
            <a:miter lim="800000"/>
            <a:headEnd/>
            <a:tailEnd/>
          </a:ln>
          <a:effectLst/>
        </p:spPr>
        <p:txBody>
          <a:bodyPr>
            <a:spAutoFit/>
          </a:bodyPr>
          <a:lstStyle/>
          <a:p>
            <a:pPr eaLnBrk="0" hangingPunct="0"/>
            <a:r>
              <a:rPr lang="de-DE" sz="1300" b="1">
                <a:solidFill>
                  <a:srgbClr val="FF0000"/>
                </a:solidFill>
                <a:ea typeface="MS PGothic" pitchFamily="34" charset="-128"/>
              </a:rPr>
              <a:t>RESR</a:t>
            </a:r>
          </a:p>
        </p:txBody>
      </p:sp>
      <p:sp>
        <p:nvSpPr>
          <p:cNvPr id="85008" name="Text Box 16"/>
          <p:cNvSpPr txBox="1">
            <a:spLocks noChangeArrowheads="1"/>
          </p:cNvSpPr>
          <p:nvPr/>
        </p:nvSpPr>
        <p:spPr bwMode="auto">
          <a:xfrm>
            <a:off x="3635375" y="765175"/>
            <a:ext cx="587375" cy="376238"/>
          </a:xfrm>
          <a:prstGeom prst="rect">
            <a:avLst/>
          </a:prstGeom>
          <a:solidFill>
            <a:schemeClr val="bg1"/>
          </a:solidFill>
          <a:ln w="9525">
            <a:solidFill>
              <a:srgbClr val="3333FF"/>
            </a:solidFill>
            <a:miter lim="800000"/>
            <a:headEnd/>
            <a:tailEnd/>
          </a:ln>
          <a:effectLst>
            <a:outerShdw dist="107763" dir="2700000" algn="ctr" rotWithShape="0">
              <a:schemeClr val="bg2">
                <a:alpha val="50000"/>
              </a:schemeClr>
            </a:outerShdw>
          </a:effectLst>
        </p:spPr>
        <p:txBody>
          <a:bodyPr wrap="none">
            <a:spAutoFit/>
          </a:bodyPr>
          <a:lstStyle/>
          <a:p>
            <a:r>
              <a:rPr lang="de-DE" b="1">
                <a:solidFill>
                  <a:srgbClr val="3333FF"/>
                </a:solidFill>
                <a:ea typeface="MS PGothic" pitchFamily="34" charset="-128"/>
              </a:rPr>
              <a:t>GSI</a:t>
            </a:r>
          </a:p>
        </p:txBody>
      </p:sp>
      <p:sp>
        <p:nvSpPr>
          <p:cNvPr id="85009" name="Text Box 17"/>
          <p:cNvSpPr txBox="1">
            <a:spLocks noChangeArrowheads="1"/>
          </p:cNvSpPr>
          <p:nvPr/>
        </p:nvSpPr>
        <p:spPr bwMode="auto">
          <a:xfrm>
            <a:off x="4356100" y="1323975"/>
            <a:ext cx="727075" cy="376238"/>
          </a:xfrm>
          <a:prstGeom prst="rect">
            <a:avLst/>
          </a:prstGeom>
          <a:solidFill>
            <a:schemeClr val="bg1"/>
          </a:solidFill>
          <a:ln w="9525">
            <a:solidFill>
              <a:srgbClr val="FF3300"/>
            </a:solidFill>
            <a:miter lim="800000"/>
            <a:headEnd/>
            <a:tailEnd/>
          </a:ln>
          <a:effectLst>
            <a:outerShdw dist="107763" dir="2700000" algn="ctr" rotWithShape="0">
              <a:schemeClr val="bg2">
                <a:alpha val="50000"/>
              </a:schemeClr>
            </a:outerShdw>
          </a:effectLst>
        </p:spPr>
        <p:txBody>
          <a:bodyPr wrap="none">
            <a:spAutoFit/>
          </a:bodyPr>
          <a:lstStyle/>
          <a:p>
            <a:r>
              <a:rPr lang="de-DE" b="1">
                <a:solidFill>
                  <a:srgbClr val="FF3300"/>
                </a:solidFill>
                <a:ea typeface="MS PGothic" pitchFamily="34" charset="-128"/>
              </a:rPr>
              <a:t>FAIR</a:t>
            </a:r>
          </a:p>
        </p:txBody>
      </p:sp>
      <p:sp>
        <p:nvSpPr>
          <p:cNvPr id="85010" name="Text Box 18"/>
          <p:cNvSpPr txBox="1">
            <a:spLocks noChangeArrowheads="1"/>
          </p:cNvSpPr>
          <p:nvPr/>
        </p:nvSpPr>
        <p:spPr bwMode="auto">
          <a:xfrm>
            <a:off x="2882900" y="2133600"/>
            <a:ext cx="609600" cy="290513"/>
          </a:xfrm>
          <a:prstGeom prst="rect">
            <a:avLst/>
          </a:prstGeom>
          <a:noFill/>
          <a:ln w="9525">
            <a:noFill/>
            <a:miter lim="800000"/>
            <a:headEnd/>
            <a:tailEnd/>
          </a:ln>
          <a:effectLst/>
        </p:spPr>
        <p:txBody>
          <a:bodyPr>
            <a:spAutoFit/>
          </a:bodyPr>
          <a:lstStyle/>
          <a:p>
            <a:pPr eaLnBrk="0" hangingPunct="0"/>
            <a:r>
              <a:rPr lang="de-DE" sz="1300" b="1">
                <a:solidFill>
                  <a:srgbClr val="0033CC"/>
                </a:solidFill>
                <a:ea typeface="MS PGothic" pitchFamily="34" charset="-128"/>
              </a:rPr>
              <a:t>ESR</a:t>
            </a:r>
          </a:p>
        </p:txBody>
      </p:sp>
      <p:sp>
        <p:nvSpPr>
          <p:cNvPr id="85011" name="Rectangle 19"/>
          <p:cNvSpPr>
            <a:spLocks noChangeArrowheads="1"/>
          </p:cNvSpPr>
          <p:nvPr/>
        </p:nvSpPr>
        <p:spPr bwMode="auto">
          <a:xfrm>
            <a:off x="8532813" y="2708275"/>
            <a:ext cx="838200" cy="1143000"/>
          </a:xfrm>
          <a:prstGeom prst="rect">
            <a:avLst/>
          </a:prstGeom>
          <a:solidFill>
            <a:schemeClr val="bg1"/>
          </a:solidFill>
          <a:ln w="9525">
            <a:noFill/>
            <a:miter lim="800000"/>
            <a:headEnd/>
            <a:tailEnd/>
          </a:ln>
        </p:spPr>
        <p:txBody>
          <a:bodyPr wrap="none" anchor="ctr"/>
          <a:lstStyle/>
          <a:p>
            <a:endParaRPr lang="en-GB"/>
          </a:p>
        </p:txBody>
      </p:sp>
      <p:sp>
        <p:nvSpPr>
          <p:cNvPr id="85012" name="Text Box 20"/>
          <p:cNvSpPr txBox="1">
            <a:spLocks noChangeArrowheads="1"/>
          </p:cNvSpPr>
          <p:nvPr/>
        </p:nvSpPr>
        <p:spPr bwMode="auto">
          <a:xfrm>
            <a:off x="5826125" y="4437063"/>
            <a:ext cx="762000" cy="304800"/>
          </a:xfrm>
          <a:prstGeom prst="rect">
            <a:avLst/>
          </a:prstGeom>
          <a:noFill/>
          <a:ln w="9525">
            <a:noFill/>
            <a:miter lim="800000"/>
            <a:headEnd/>
            <a:tailEnd/>
          </a:ln>
          <a:effectLst/>
        </p:spPr>
        <p:txBody>
          <a:bodyPr>
            <a:spAutoFit/>
          </a:bodyPr>
          <a:lstStyle/>
          <a:p>
            <a:pPr eaLnBrk="0" hangingPunct="0"/>
            <a:r>
              <a:rPr lang="de-DE" sz="1400" b="1">
                <a:solidFill>
                  <a:srgbClr val="0033CC"/>
                </a:solidFill>
                <a:ea typeface="MS PGothic" pitchFamily="34" charset="-128"/>
              </a:rPr>
              <a:t>FLAIR</a:t>
            </a:r>
          </a:p>
        </p:txBody>
      </p:sp>
      <p:grpSp>
        <p:nvGrpSpPr>
          <p:cNvPr id="3" name="Group 21"/>
          <p:cNvGrpSpPr>
            <a:grpSpLocks/>
          </p:cNvGrpSpPr>
          <p:nvPr/>
        </p:nvGrpSpPr>
        <p:grpSpPr bwMode="auto">
          <a:xfrm>
            <a:off x="5200650" y="2205038"/>
            <a:ext cx="3187700" cy="1581150"/>
            <a:chOff x="2386" y="2224"/>
            <a:chExt cx="2008" cy="996"/>
          </a:xfrm>
        </p:grpSpPr>
        <p:sp>
          <p:nvSpPr>
            <p:cNvPr id="85014" name="Line 22"/>
            <p:cNvSpPr>
              <a:spLocks noChangeShapeType="1"/>
            </p:cNvSpPr>
            <p:nvPr/>
          </p:nvSpPr>
          <p:spPr bwMode="auto">
            <a:xfrm flipV="1">
              <a:off x="2778" y="2334"/>
              <a:ext cx="120" cy="102"/>
            </a:xfrm>
            <a:prstGeom prst="line">
              <a:avLst/>
            </a:prstGeom>
            <a:noFill/>
            <a:ln w="57150">
              <a:solidFill>
                <a:schemeClr val="hlink"/>
              </a:solidFill>
              <a:round/>
              <a:headEnd/>
              <a:tailEnd/>
            </a:ln>
            <a:effectLst/>
          </p:spPr>
          <p:txBody>
            <a:bodyPr wrap="none">
              <a:spAutoFit/>
            </a:bodyPr>
            <a:lstStyle/>
            <a:p>
              <a:endParaRPr lang="en-GB"/>
            </a:p>
          </p:txBody>
        </p:sp>
        <p:sp>
          <p:nvSpPr>
            <p:cNvPr id="85015" name="Line 23"/>
            <p:cNvSpPr>
              <a:spLocks noChangeShapeType="1"/>
            </p:cNvSpPr>
            <p:nvPr/>
          </p:nvSpPr>
          <p:spPr bwMode="auto">
            <a:xfrm>
              <a:off x="2386" y="2884"/>
              <a:ext cx="96" cy="36"/>
            </a:xfrm>
            <a:prstGeom prst="line">
              <a:avLst/>
            </a:prstGeom>
            <a:noFill/>
            <a:ln w="57150">
              <a:solidFill>
                <a:schemeClr val="hlink"/>
              </a:solidFill>
              <a:round/>
              <a:headEnd/>
              <a:tailEnd/>
            </a:ln>
            <a:effectLst/>
          </p:spPr>
          <p:txBody>
            <a:bodyPr>
              <a:spAutoFit/>
            </a:bodyPr>
            <a:lstStyle/>
            <a:p>
              <a:endParaRPr lang="en-GB"/>
            </a:p>
          </p:txBody>
        </p:sp>
        <p:sp>
          <p:nvSpPr>
            <p:cNvPr id="85016" name="Line 24"/>
            <p:cNvSpPr>
              <a:spLocks noChangeShapeType="1"/>
            </p:cNvSpPr>
            <p:nvPr/>
          </p:nvSpPr>
          <p:spPr bwMode="auto">
            <a:xfrm flipH="1">
              <a:off x="2940" y="2364"/>
              <a:ext cx="270" cy="0"/>
            </a:xfrm>
            <a:prstGeom prst="line">
              <a:avLst/>
            </a:prstGeom>
            <a:noFill/>
            <a:ln w="38100">
              <a:solidFill>
                <a:schemeClr val="hlink"/>
              </a:solidFill>
              <a:round/>
              <a:headEnd/>
              <a:tailEnd type="triangle" w="med" len="med"/>
            </a:ln>
            <a:effectLst/>
          </p:spPr>
          <p:txBody>
            <a:bodyPr wrap="none">
              <a:spAutoFit/>
            </a:bodyPr>
            <a:lstStyle/>
            <a:p>
              <a:endParaRPr lang="en-GB"/>
            </a:p>
          </p:txBody>
        </p:sp>
        <p:sp>
          <p:nvSpPr>
            <p:cNvPr id="85017" name="Line 25"/>
            <p:cNvSpPr>
              <a:spLocks noChangeShapeType="1"/>
            </p:cNvSpPr>
            <p:nvPr/>
          </p:nvSpPr>
          <p:spPr bwMode="auto">
            <a:xfrm flipH="1" flipV="1">
              <a:off x="2530" y="2926"/>
              <a:ext cx="624" cy="12"/>
            </a:xfrm>
            <a:prstGeom prst="line">
              <a:avLst/>
            </a:prstGeom>
            <a:noFill/>
            <a:ln w="38100">
              <a:solidFill>
                <a:schemeClr val="hlink"/>
              </a:solidFill>
              <a:round/>
              <a:headEnd/>
              <a:tailEnd type="triangle" w="med" len="med"/>
            </a:ln>
            <a:effectLst/>
          </p:spPr>
          <p:txBody>
            <a:bodyPr>
              <a:spAutoFit/>
            </a:bodyPr>
            <a:lstStyle/>
            <a:p>
              <a:endParaRPr lang="en-GB"/>
            </a:p>
          </p:txBody>
        </p:sp>
        <p:sp>
          <p:nvSpPr>
            <p:cNvPr id="85018" name="Text Box 26"/>
            <p:cNvSpPr txBox="1">
              <a:spLocks noChangeArrowheads="1"/>
            </p:cNvSpPr>
            <p:nvPr/>
          </p:nvSpPr>
          <p:spPr bwMode="auto">
            <a:xfrm>
              <a:off x="3212" y="2224"/>
              <a:ext cx="1148" cy="374"/>
            </a:xfrm>
            <a:prstGeom prst="rect">
              <a:avLst/>
            </a:prstGeom>
            <a:noFill/>
            <a:ln w="9525">
              <a:noFill/>
              <a:miter lim="800000"/>
              <a:headEnd/>
              <a:tailEnd/>
            </a:ln>
            <a:effectLst/>
          </p:spPr>
          <p:txBody>
            <a:bodyPr wrap="none">
              <a:spAutoFit/>
            </a:bodyPr>
            <a:lstStyle/>
            <a:p>
              <a:pPr eaLnBrk="0" hangingPunct="0">
                <a:lnSpc>
                  <a:spcPct val="110000"/>
                </a:lnSpc>
              </a:pPr>
              <a:r>
                <a:rPr lang="de-DE" sz="1500" b="1" i="1">
                  <a:solidFill>
                    <a:schemeClr val="hlink"/>
                  </a:solidFill>
                </a:rPr>
                <a:t>Rare-Isotope</a:t>
              </a:r>
            </a:p>
            <a:p>
              <a:pPr eaLnBrk="0" hangingPunct="0">
                <a:lnSpc>
                  <a:spcPct val="110000"/>
                </a:lnSpc>
              </a:pPr>
              <a:r>
                <a:rPr lang="de-DE" sz="1500" b="1" i="1">
                  <a:solidFill>
                    <a:schemeClr val="hlink"/>
                  </a:solidFill>
                </a:rPr>
                <a:t>Production Target</a:t>
              </a:r>
            </a:p>
          </p:txBody>
        </p:sp>
        <p:sp>
          <p:nvSpPr>
            <p:cNvPr id="85019" name="Text Box 27"/>
            <p:cNvSpPr txBox="1">
              <a:spLocks noChangeArrowheads="1"/>
            </p:cNvSpPr>
            <p:nvPr/>
          </p:nvSpPr>
          <p:spPr bwMode="auto">
            <a:xfrm>
              <a:off x="3246" y="2846"/>
              <a:ext cx="1148" cy="374"/>
            </a:xfrm>
            <a:prstGeom prst="rect">
              <a:avLst/>
            </a:prstGeom>
            <a:noFill/>
            <a:ln w="9525">
              <a:noFill/>
              <a:miter lim="800000"/>
              <a:headEnd/>
              <a:tailEnd/>
            </a:ln>
            <a:effectLst/>
          </p:spPr>
          <p:txBody>
            <a:bodyPr wrap="none">
              <a:spAutoFit/>
            </a:bodyPr>
            <a:lstStyle/>
            <a:p>
              <a:pPr eaLnBrk="0" hangingPunct="0">
                <a:lnSpc>
                  <a:spcPct val="110000"/>
                </a:lnSpc>
              </a:pPr>
              <a:r>
                <a:rPr lang="de-DE" sz="1500" b="1" i="1">
                  <a:solidFill>
                    <a:schemeClr val="hlink"/>
                  </a:solidFill>
                </a:rPr>
                <a:t>Antiproton</a:t>
              </a:r>
            </a:p>
            <a:p>
              <a:pPr eaLnBrk="0" hangingPunct="0">
                <a:lnSpc>
                  <a:spcPct val="110000"/>
                </a:lnSpc>
              </a:pPr>
              <a:r>
                <a:rPr lang="de-DE" sz="1500" b="1" i="1">
                  <a:solidFill>
                    <a:schemeClr val="hlink"/>
                  </a:solidFill>
                </a:rPr>
                <a:t>Production Target</a:t>
              </a:r>
            </a:p>
          </p:txBody>
        </p:sp>
      </p:grpSp>
      <p:sp>
        <p:nvSpPr>
          <p:cNvPr id="85020" name="Text Box 28"/>
          <p:cNvSpPr txBox="1">
            <a:spLocks noChangeArrowheads="1"/>
          </p:cNvSpPr>
          <p:nvPr/>
        </p:nvSpPr>
        <p:spPr bwMode="auto">
          <a:xfrm>
            <a:off x="5940425" y="2060575"/>
            <a:ext cx="863600" cy="366713"/>
          </a:xfrm>
          <a:prstGeom prst="rect">
            <a:avLst/>
          </a:prstGeom>
          <a:noFill/>
          <a:ln w="9525">
            <a:noFill/>
            <a:miter lim="800000"/>
            <a:headEnd/>
            <a:tailEnd/>
          </a:ln>
          <a:effectLst/>
        </p:spPr>
        <p:txBody>
          <a:bodyPr>
            <a:spAutoFit/>
          </a:bodyPr>
          <a:lstStyle/>
          <a:p>
            <a:pPr eaLnBrk="0" hangingPunct="0"/>
            <a:r>
              <a:rPr lang="de-DE" b="1">
                <a:solidFill>
                  <a:srgbClr val="0033CC"/>
                </a:solidFill>
                <a:ea typeface="MS PGothic" pitchFamily="34" charset="-128"/>
              </a:rPr>
              <a:t>CBM</a:t>
            </a:r>
          </a:p>
        </p:txBody>
      </p:sp>
      <p:sp>
        <p:nvSpPr>
          <p:cNvPr id="85021" name="Text Box 29"/>
          <p:cNvSpPr txBox="1">
            <a:spLocks noChangeArrowheads="1"/>
          </p:cNvSpPr>
          <p:nvPr/>
        </p:nvSpPr>
        <p:spPr bwMode="auto">
          <a:xfrm>
            <a:off x="4284663" y="3313113"/>
            <a:ext cx="1079500" cy="304800"/>
          </a:xfrm>
          <a:prstGeom prst="rect">
            <a:avLst/>
          </a:prstGeom>
          <a:noFill/>
          <a:ln w="9525">
            <a:noFill/>
            <a:miter lim="800000"/>
            <a:headEnd/>
            <a:tailEnd/>
          </a:ln>
          <a:effectLst/>
        </p:spPr>
        <p:txBody>
          <a:bodyPr>
            <a:spAutoFit/>
          </a:bodyPr>
          <a:lstStyle/>
          <a:p>
            <a:pPr eaLnBrk="0" hangingPunct="0"/>
            <a:r>
              <a:rPr lang="de-DE" sz="1400" b="1">
                <a:solidFill>
                  <a:srgbClr val="0033CC"/>
                </a:solidFill>
                <a:ea typeface="MS PGothic" pitchFamily="34" charset="-128"/>
              </a:rPr>
              <a:t>PP&amp; AP</a:t>
            </a:r>
          </a:p>
        </p:txBody>
      </p:sp>
      <p:sp>
        <p:nvSpPr>
          <p:cNvPr id="85022" name="Text Box 30"/>
          <p:cNvSpPr txBox="1">
            <a:spLocks noChangeArrowheads="1"/>
          </p:cNvSpPr>
          <p:nvPr/>
        </p:nvSpPr>
        <p:spPr bwMode="auto">
          <a:xfrm>
            <a:off x="0" y="3429000"/>
            <a:ext cx="4067175" cy="641350"/>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Hadron Structure, QCD &amp; Medium </a:t>
            </a:r>
          </a:p>
          <a:p>
            <a:r>
              <a:rPr lang="de-DE" sz="1600">
                <a:solidFill>
                  <a:srgbClr val="FF0000"/>
                </a:solidFill>
              </a:rPr>
              <a:t>Cooled antiprotons &lt; 15 GeV, </a:t>
            </a:r>
            <a:r>
              <a:rPr lang="de-DE" sz="1600" b="1">
                <a:solidFill>
                  <a:srgbClr val="FF0000"/>
                </a:solidFill>
              </a:rPr>
              <a:t>500 users</a:t>
            </a:r>
          </a:p>
        </p:txBody>
      </p:sp>
      <p:sp>
        <p:nvSpPr>
          <p:cNvPr id="85023" name="Text Box 31"/>
          <p:cNvSpPr txBox="1">
            <a:spLocks noChangeArrowheads="1"/>
          </p:cNvSpPr>
          <p:nvPr/>
        </p:nvSpPr>
        <p:spPr bwMode="auto">
          <a:xfrm>
            <a:off x="5578475" y="3724275"/>
            <a:ext cx="3889375" cy="641350"/>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Nucl.Phys.&amp;Astro NUSTAR</a:t>
            </a:r>
          </a:p>
          <a:p>
            <a:r>
              <a:rPr lang="de-DE" sz="1600" b="1">
                <a:solidFill>
                  <a:srgbClr val="FF0000"/>
                </a:solidFill>
              </a:rPr>
              <a:t>RI beam- fragmentation</a:t>
            </a:r>
            <a:r>
              <a:rPr lang="de-DE" sz="1600">
                <a:solidFill>
                  <a:srgbClr val="FF0000"/>
                </a:solidFill>
              </a:rPr>
              <a:t>; </a:t>
            </a:r>
            <a:r>
              <a:rPr lang="de-DE" sz="1600" b="1">
                <a:solidFill>
                  <a:srgbClr val="FF0000"/>
                </a:solidFill>
              </a:rPr>
              <a:t>800 users</a:t>
            </a:r>
            <a:endParaRPr lang="de-DE" sz="2000" b="1">
              <a:solidFill>
                <a:srgbClr val="FF0000"/>
              </a:solidFill>
            </a:endParaRPr>
          </a:p>
        </p:txBody>
      </p:sp>
      <p:sp>
        <p:nvSpPr>
          <p:cNvPr id="85024" name="Text Box 32"/>
          <p:cNvSpPr txBox="1">
            <a:spLocks noChangeArrowheads="1"/>
          </p:cNvSpPr>
          <p:nvPr/>
        </p:nvSpPr>
        <p:spPr bwMode="auto">
          <a:xfrm>
            <a:off x="0" y="4271963"/>
            <a:ext cx="3851275" cy="885825"/>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Warm Dense Plasmas </a:t>
            </a:r>
            <a:endParaRPr lang="de-DE" sz="2000"/>
          </a:p>
          <a:p>
            <a:r>
              <a:rPr lang="de-DE" sz="1600">
                <a:solidFill>
                  <a:srgbClr val="FF0000"/>
                </a:solidFill>
              </a:rPr>
              <a:t>Bunch-compression &amp;</a:t>
            </a:r>
            <a:r>
              <a:rPr lang="de-DE" sz="1600">
                <a:solidFill>
                  <a:srgbClr val="FF3300"/>
                </a:solidFill>
              </a:rPr>
              <a:t> </a:t>
            </a:r>
            <a:r>
              <a:rPr lang="de-DE" sz="1600" b="1">
                <a:solidFill>
                  <a:srgbClr val="FF0000"/>
                </a:solidFill>
              </a:rPr>
              <a:t>Petawatt- Laser</a:t>
            </a:r>
            <a:r>
              <a:rPr lang="de-DE" sz="1600">
                <a:solidFill>
                  <a:srgbClr val="FF0000"/>
                </a:solidFill>
              </a:rPr>
              <a:t> </a:t>
            </a:r>
            <a:r>
              <a:rPr lang="de-DE" sz="1600" b="1">
                <a:solidFill>
                  <a:srgbClr val="FF0000"/>
                </a:solidFill>
              </a:rPr>
              <a:t>250 users</a:t>
            </a:r>
          </a:p>
        </p:txBody>
      </p:sp>
      <p:sp>
        <p:nvSpPr>
          <p:cNvPr id="85025" name="Text Box 33"/>
          <p:cNvSpPr txBox="1">
            <a:spLocks noChangeArrowheads="1"/>
          </p:cNvSpPr>
          <p:nvPr/>
        </p:nvSpPr>
        <p:spPr bwMode="auto">
          <a:xfrm>
            <a:off x="5867400" y="1412875"/>
            <a:ext cx="3673475" cy="641350"/>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QCD-Phase Diagram:</a:t>
            </a:r>
            <a:r>
              <a:rPr lang="de-DE" sz="2000"/>
              <a:t> </a:t>
            </a:r>
            <a:r>
              <a:rPr lang="de-DE" sz="2000">
                <a:solidFill>
                  <a:srgbClr val="0033CC"/>
                </a:solidFill>
              </a:rPr>
              <a:t>CBM</a:t>
            </a:r>
            <a:r>
              <a:rPr lang="de-DE" sz="2000"/>
              <a:t>                                    </a:t>
            </a:r>
            <a:endParaRPr lang="de-DE" sz="2000">
              <a:solidFill>
                <a:srgbClr val="FF0000"/>
              </a:solidFill>
            </a:endParaRPr>
          </a:p>
          <a:p>
            <a:r>
              <a:rPr lang="de-DE" sz="1600">
                <a:solidFill>
                  <a:srgbClr val="FF0000"/>
                </a:solidFill>
              </a:rPr>
              <a:t>HI beams 2 to 45 AGeV; </a:t>
            </a:r>
            <a:r>
              <a:rPr lang="de-DE" sz="1600" b="1">
                <a:solidFill>
                  <a:srgbClr val="FF0000"/>
                </a:solidFill>
              </a:rPr>
              <a:t>400 users</a:t>
            </a:r>
            <a:endParaRPr lang="de-DE" sz="1400" b="1">
              <a:solidFill>
                <a:srgbClr val="FF0000"/>
              </a:solidFill>
            </a:endParaRPr>
          </a:p>
        </p:txBody>
      </p:sp>
      <p:sp>
        <p:nvSpPr>
          <p:cNvPr id="85026" name="Text Box 34"/>
          <p:cNvSpPr txBox="1">
            <a:spLocks noChangeArrowheads="1"/>
          </p:cNvSpPr>
          <p:nvPr/>
        </p:nvSpPr>
        <p:spPr bwMode="auto">
          <a:xfrm>
            <a:off x="0" y="5362575"/>
            <a:ext cx="3995738" cy="946150"/>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Materials Science, </a:t>
            </a:r>
          </a:p>
          <a:p>
            <a:r>
              <a:rPr lang="de-DE" sz="2000">
                <a:solidFill>
                  <a:schemeClr val="accent2"/>
                </a:solidFill>
              </a:rPr>
              <a:t>Space- and Radiation Biology</a:t>
            </a:r>
            <a:endParaRPr lang="de-DE" sz="2000"/>
          </a:p>
          <a:p>
            <a:r>
              <a:rPr lang="de-DE" sz="1600">
                <a:solidFill>
                  <a:srgbClr val="FF0000"/>
                </a:solidFill>
              </a:rPr>
              <a:t>(Ion- </a:t>
            </a:r>
            <a:r>
              <a:rPr lang="de-DE" sz="1600">
                <a:solidFill>
                  <a:srgbClr val="FF3300"/>
                </a:solidFill>
              </a:rPr>
              <a:t>&amp; antiproton- </a:t>
            </a:r>
            <a:r>
              <a:rPr lang="de-DE" sz="1600">
                <a:solidFill>
                  <a:srgbClr val="FF0000"/>
                </a:solidFill>
              </a:rPr>
              <a:t>beams; </a:t>
            </a:r>
            <a:r>
              <a:rPr lang="de-DE" sz="1600" b="1">
                <a:solidFill>
                  <a:srgbClr val="FF0000"/>
                </a:solidFill>
              </a:rPr>
              <a:t>350 users</a:t>
            </a:r>
          </a:p>
        </p:txBody>
      </p:sp>
      <p:sp>
        <p:nvSpPr>
          <p:cNvPr id="85027" name="Text Box 35"/>
          <p:cNvSpPr txBox="1">
            <a:spLocks noChangeArrowheads="1"/>
          </p:cNvSpPr>
          <p:nvPr/>
        </p:nvSpPr>
        <p:spPr bwMode="auto">
          <a:xfrm>
            <a:off x="5795963" y="4841875"/>
            <a:ext cx="3384550" cy="1250950"/>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Fundamental Symmetries</a:t>
            </a:r>
          </a:p>
          <a:p>
            <a:r>
              <a:rPr lang="de-DE" sz="2000">
                <a:solidFill>
                  <a:schemeClr val="accent2"/>
                </a:solidFill>
              </a:rPr>
              <a:t>Ultra-High EM Fields SPARC; FLAIR</a:t>
            </a:r>
          </a:p>
          <a:p>
            <a:r>
              <a:rPr lang="de-DE" sz="1600" b="1">
                <a:solidFill>
                  <a:srgbClr val="FF0000"/>
                </a:solidFill>
              </a:rPr>
              <a:t>Antiprotons, Hi-Z ions</a:t>
            </a:r>
            <a:r>
              <a:rPr lang="de-DE" sz="1600">
                <a:solidFill>
                  <a:srgbClr val="FF0000"/>
                </a:solidFill>
              </a:rPr>
              <a:t>; </a:t>
            </a:r>
            <a:r>
              <a:rPr lang="de-DE" sz="1600" b="1">
                <a:solidFill>
                  <a:srgbClr val="FF0000"/>
                </a:solidFill>
              </a:rPr>
              <a:t>250 users</a:t>
            </a:r>
            <a:endParaRPr lang="de-DE" sz="1600" b="1">
              <a:solidFill>
                <a:schemeClr val="folHlink"/>
              </a:solidFill>
            </a:endParaRPr>
          </a:p>
        </p:txBody>
      </p:sp>
      <p:sp>
        <p:nvSpPr>
          <p:cNvPr id="85028" name="Text Box 36"/>
          <p:cNvSpPr txBox="1">
            <a:spLocks noChangeArrowheads="1"/>
          </p:cNvSpPr>
          <p:nvPr/>
        </p:nvSpPr>
        <p:spPr bwMode="auto">
          <a:xfrm>
            <a:off x="5832475" y="333375"/>
            <a:ext cx="3635375" cy="701675"/>
          </a:xfrm>
          <a:prstGeom prst="rect">
            <a:avLst/>
          </a:prstGeom>
          <a:solidFill>
            <a:srgbClr val="EAEAEA"/>
          </a:solidFill>
          <a:ln w="9525">
            <a:noFill/>
            <a:miter lim="800000"/>
            <a:headEnd/>
            <a:tailEnd/>
          </a:ln>
          <a:effectLst>
            <a:outerShdw dist="35921" dir="2700000" algn="ctr" rotWithShape="0">
              <a:schemeClr val="bg2"/>
            </a:outerShdw>
          </a:effectLst>
        </p:spPr>
        <p:txBody>
          <a:bodyPr>
            <a:spAutoFit/>
          </a:bodyPr>
          <a:lstStyle/>
          <a:p>
            <a:r>
              <a:rPr lang="de-DE" sz="2000">
                <a:solidFill>
                  <a:schemeClr val="accent2"/>
                </a:solidFill>
              </a:rPr>
              <a:t>Accelerator Physics &amp; Gym: </a:t>
            </a:r>
          </a:p>
          <a:p>
            <a:r>
              <a:rPr lang="de-DE" sz="2000" b="1">
                <a:solidFill>
                  <a:schemeClr val="accent2"/>
                </a:solidFill>
              </a:rPr>
              <a:t>Eight</a:t>
            </a:r>
            <a:r>
              <a:rPr lang="de-DE" sz="2000">
                <a:solidFill>
                  <a:schemeClr val="accent2"/>
                </a:solidFill>
              </a:rPr>
              <a:t> Rings &amp; </a:t>
            </a:r>
            <a:r>
              <a:rPr lang="de-DE" sz="2000" b="1">
                <a:solidFill>
                  <a:schemeClr val="accent2"/>
                </a:solidFill>
              </a:rPr>
              <a:t>two</a:t>
            </a:r>
            <a:r>
              <a:rPr lang="de-DE" sz="2000">
                <a:solidFill>
                  <a:schemeClr val="accent2"/>
                </a:solidFill>
              </a:rPr>
              <a:t> Linacs</a:t>
            </a:r>
          </a:p>
        </p:txBody>
      </p:sp>
      <p:sp>
        <p:nvSpPr>
          <p:cNvPr id="85029" name="Rectangle 37"/>
          <p:cNvSpPr>
            <a:spLocks noChangeArrowheads="1"/>
          </p:cNvSpPr>
          <p:nvPr/>
        </p:nvSpPr>
        <p:spPr bwMode="auto">
          <a:xfrm>
            <a:off x="179388" y="115888"/>
            <a:ext cx="4773612" cy="490537"/>
          </a:xfrm>
          <a:prstGeom prst="rect">
            <a:avLst/>
          </a:prstGeom>
          <a:solidFill>
            <a:srgbClr val="E8F5F6"/>
          </a:solidFill>
          <a:ln w="9525">
            <a:noFill/>
            <a:miter lim="800000"/>
            <a:headEnd/>
            <a:tailEnd/>
          </a:ln>
          <a:effectLst>
            <a:outerShdw dist="35921" dir="2700000" algn="ctr" rotWithShape="0">
              <a:schemeClr val="bg2"/>
            </a:outerShdw>
          </a:effectLst>
        </p:spPr>
        <p:txBody>
          <a:bodyPr anchor="ctr"/>
          <a:lstStyle/>
          <a:p>
            <a:pPr algn="ctr"/>
            <a:r>
              <a:rPr lang="de-DE" sz="2800" b="1">
                <a:solidFill>
                  <a:schemeClr val="tx2"/>
                </a:solidFill>
              </a:rPr>
              <a:t>FAIR Research Highlights</a:t>
            </a:r>
            <a:r>
              <a:rPr lang="de-DE" sz="2800">
                <a:solidFill>
                  <a:schemeClr val="tx2"/>
                </a:solidFill>
              </a:rPr>
              <a:t> </a:t>
            </a:r>
          </a:p>
        </p:txBody>
      </p:sp>
      <p:sp>
        <p:nvSpPr>
          <p:cNvPr id="85030" name="Line 38"/>
          <p:cNvSpPr>
            <a:spLocks noChangeShapeType="1"/>
          </p:cNvSpPr>
          <p:nvPr/>
        </p:nvSpPr>
        <p:spPr bwMode="auto">
          <a:xfrm flipV="1">
            <a:off x="1908175" y="692150"/>
            <a:ext cx="2808288" cy="4392613"/>
          </a:xfrm>
          <a:prstGeom prst="line">
            <a:avLst/>
          </a:prstGeom>
          <a:noFill/>
          <a:ln w="9525">
            <a:solidFill>
              <a:schemeClr val="tx1"/>
            </a:solidFill>
            <a:prstDash val="dashDot"/>
            <a:round/>
            <a:headEnd/>
            <a:tailEnd/>
          </a:ln>
          <a:effectLst/>
        </p:spPr>
        <p:txBody>
          <a:bodyPr/>
          <a:lstStyle/>
          <a:p>
            <a:endParaRPr lang="en-GB"/>
          </a:p>
        </p:txBody>
      </p:sp>
      <p:sp>
        <p:nvSpPr>
          <p:cNvPr id="85031" name="Text Box 39"/>
          <p:cNvSpPr txBox="1">
            <a:spLocks noChangeArrowheads="1"/>
          </p:cNvSpPr>
          <p:nvPr/>
        </p:nvSpPr>
        <p:spPr bwMode="auto">
          <a:xfrm>
            <a:off x="3702050" y="2589213"/>
            <a:ext cx="792163" cy="336550"/>
          </a:xfrm>
          <a:prstGeom prst="rect">
            <a:avLst/>
          </a:prstGeom>
          <a:noFill/>
          <a:ln w="9525">
            <a:noFill/>
            <a:miter lim="800000"/>
            <a:headEnd/>
            <a:tailEnd/>
          </a:ln>
          <a:effectLst/>
        </p:spPr>
        <p:txBody>
          <a:bodyPr wrap="none">
            <a:spAutoFit/>
          </a:bodyPr>
          <a:lstStyle/>
          <a:p>
            <a:r>
              <a:rPr lang="de-DE" sz="1600" b="1">
                <a:solidFill>
                  <a:srgbClr val="0033CC"/>
                </a:solidFill>
              </a:rPr>
              <a:t>Panda</a:t>
            </a:r>
          </a:p>
        </p:txBody>
      </p:sp>
      <p:sp>
        <p:nvSpPr>
          <p:cNvPr id="85032" name="Text Box 40"/>
          <p:cNvSpPr txBox="1">
            <a:spLocks noChangeArrowheads="1"/>
          </p:cNvSpPr>
          <p:nvPr/>
        </p:nvSpPr>
        <p:spPr bwMode="auto">
          <a:xfrm>
            <a:off x="2463800" y="1050925"/>
            <a:ext cx="823913" cy="304800"/>
          </a:xfrm>
          <a:prstGeom prst="rect">
            <a:avLst/>
          </a:prstGeom>
          <a:noFill/>
          <a:ln w="9525">
            <a:noFill/>
            <a:miter lim="800000"/>
            <a:headEnd/>
            <a:tailEnd/>
          </a:ln>
          <a:effectLst/>
        </p:spPr>
        <p:txBody>
          <a:bodyPr wrap="none">
            <a:spAutoFit/>
          </a:bodyPr>
          <a:lstStyle/>
          <a:p>
            <a:r>
              <a:rPr lang="de-DE" sz="1400" b="1">
                <a:solidFill>
                  <a:srgbClr val="FF0000"/>
                </a:solidFill>
              </a:rPr>
              <a:t>P-Linac</a:t>
            </a:r>
          </a:p>
        </p:txBody>
      </p:sp>
      <p:sp>
        <p:nvSpPr>
          <p:cNvPr id="85033" name="Text Box 41"/>
          <p:cNvSpPr txBox="1">
            <a:spLocks noChangeArrowheads="1"/>
          </p:cNvSpPr>
          <p:nvPr/>
        </p:nvSpPr>
        <p:spPr bwMode="auto">
          <a:xfrm>
            <a:off x="1860550" y="1987550"/>
            <a:ext cx="550863" cy="304800"/>
          </a:xfrm>
          <a:prstGeom prst="rect">
            <a:avLst/>
          </a:prstGeom>
          <a:noFill/>
          <a:ln w="9525" algn="ctr">
            <a:noFill/>
            <a:miter lim="800000"/>
            <a:headEnd/>
            <a:tailEnd/>
          </a:ln>
          <a:effectLst/>
        </p:spPr>
        <p:txBody>
          <a:bodyPr wrap="none">
            <a:spAutoFit/>
          </a:bodyPr>
          <a:lstStyle/>
          <a:p>
            <a:pPr algn="ctr" eaLnBrk="0" hangingPunct="0">
              <a:spcBef>
                <a:spcPct val="50000"/>
              </a:spcBef>
            </a:pPr>
            <a:r>
              <a:rPr lang="de-DE" sz="1400" b="1">
                <a:solidFill>
                  <a:schemeClr val="tx2"/>
                </a:solidFill>
                <a:ea typeface="MS PGothic" pitchFamily="34" charset="-128"/>
              </a:rPr>
              <a:t>SHE</a:t>
            </a:r>
          </a:p>
        </p:txBody>
      </p:sp>
      <p:sp>
        <p:nvSpPr>
          <p:cNvPr id="85034" name="Text Box 42"/>
          <p:cNvSpPr txBox="1">
            <a:spLocks noChangeArrowheads="1"/>
          </p:cNvSpPr>
          <p:nvPr/>
        </p:nvSpPr>
        <p:spPr bwMode="auto">
          <a:xfrm>
            <a:off x="2633663" y="2490788"/>
            <a:ext cx="498475" cy="304800"/>
          </a:xfrm>
          <a:prstGeom prst="rect">
            <a:avLst/>
          </a:prstGeom>
          <a:noFill/>
          <a:ln w="9525" algn="ctr">
            <a:noFill/>
            <a:miter lim="800000"/>
            <a:headEnd/>
            <a:tailEnd/>
          </a:ln>
          <a:effectLst/>
        </p:spPr>
        <p:txBody>
          <a:bodyPr wrap="none">
            <a:spAutoFit/>
          </a:bodyPr>
          <a:lstStyle/>
          <a:p>
            <a:pPr algn="ctr" eaLnBrk="0" hangingPunct="0">
              <a:spcBef>
                <a:spcPct val="50000"/>
              </a:spcBef>
            </a:pPr>
            <a:r>
              <a:rPr lang="de-DE" sz="1400" b="1">
                <a:solidFill>
                  <a:schemeClr val="tx2"/>
                </a:solidFill>
                <a:ea typeface="MS PGothic" pitchFamily="34" charset="-128"/>
              </a:rPr>
              <a:t>T.T.</a:t>
            </a:r>
          </a:p>
        </p:txBody>
      </p:sp>
      <p:sp>
        <p:nvSpPr>
          <p:cNvPr id="85035" name="Text Box 43"/>
          <p:cNvSpPr txBox="1">
            <a:spLocks noChangeArrowheads="1"/>
          </p:cNvSpPr>
          <p:nvPr/>
        </p:nvSpPr>
        <p:spPr bwMode="auto">
          <a:xfrm>
            <a:off x="6659563" y="6491288"/>
            <a:ext cx="2025650" cy="366712"/>
          </a:xfrm>
          <a:prstGeom prst="rect">
            <a:avLst/>
          </a:prstGeom>
          <a:noFill/>
          <a:ln w="9525">
            <a:noFill/>
            <a:miter lim="800000"/>
            <a:headEnd/>
            <a:tailEnd/>
          </a:ln>
          <a:effectLst/>
        </p:spPr>
        <p:txBody>
          <a:bodyPr wrap="none">
            <a:spAutoFit/>
          </a:bodyPr>
          <a:lstStyle/>
          <a:p>
            <a:r>
              <a:rPr lang="en-GB"/>
              <a:t>C.Scheidenberger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5008"/>
                                        </p:tgtEl>
                                        <p:attrNameLst>
                                          <p:attrName>style.visibility</p:attrName>
                                        </p:attrNameLst>
                                      </p:cBhvr>
                                      <p:to>
                                        <p:strVal val="visible"/>
                                      </p:to>
                                    </p:set>
                                    <p:anim calcmode="lin" valueType="num">
                                      <p:cBhvr>
                                        <p:cTn id="7" dur="1000" fill="hold"/>
                                        <p:tgtEl>
                                          <p:spTgt spid="85008"/>
                                        </p:tgtEl>
                                        <p:attrNameLst>
                                          <p:attrName>ppt_w</p:attrName>
                                        </p:attrNameLst>
                                      </p:cBhvr>
                                      <p:tavLst>
                                        <p:tav tm="0">
                                          <p:val>
                                            <p:strVal val="#ppt_w*0.70"/>
                                          </p:val>
                                        </p:tav>
                                        <p:tav tm="100000">
                                          <p:val>
                                            <p:strVal val="#ppt_w"/>
                                          </p:val>
                                        </p:tav>
                                      </p:tavLst>
                                    </p:anim>
                                    <p:anim calcmode="lin" valueType="num">
                                      <p:cBhvr>
                                        <p:cTn id="8" dur="1000" fill="hold"/>
                                        <p:tgtEl>
                                          <p:spTgt spid="85008"/>
                                        </p:tgtEl>
                                        <p:attrNameLst>
                                          <p:attrName>ppt_h</p:attrName>
                                        </p:attrNameLst>
                                      </p:cBhvr>
                                      <p:tavLst>
                                        <p:tav tm="0">
                                          <p:val>
                                            <p:strVal val="#ppt_h"/>
                                          </p:val>
                                        </p:tav>
                                        <p:tav tm="100000">
                                          <p:val>
                                            <p:strVal val="#ppt_h"/>
                                          </p:val>
                                        </p:tav>
                                      </p:tavLst>
                                    </p:anim>
                                    <p:animEffect transition="in" filter="fade">
                                      <p:cBhvr>
                                        <p:cTn id="9" dur="1000"/>
                                        <p:tgtEl>
                                          <p:spTgt spid="8500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85030"/>
                                        </p:tgtEl>
                                        <p:attrNameLst>
                                          <p:attrName>style.visibility</p:attrName>
                                        </p:attrNameLst>
                                      </p:cBhvr>
                                      <p:to>
                                        <p:strVal val="visible"/>
                                      </p:to>
                                    </p:set>
                                    <p:anim calcmode="lin" valueType="num">
                                      <p:cBhvr>
                                        <p:cTn id="13" dur="1000" fill="hold"/>
                                        <p:tgtEl>
                                          <p:spTgt spid="85030"/>
                                        </p:tgtEl>
                                        <p:attrNameLst>
                                          <p:attrName>ppt_w</p:attrName>
                                        </p:attrNameLst>
                                      </p:cBhvr>
                                      <p:tavLst>
                                        <p:tav tm="0">
                                          <p:val>
                                            <p:strVal val="#ppt_w*0.70"/>
                                          </p:val>
                                        </p:tav>
                                        <p:tav tm="100000">
                                          <p:val>
                                            <p:strVal val="#ppt_w"/>
                                          </p:val>
                                        </p:tav>
                                      </p:tavLst>
                                    </p:anim>
                                    <p:anim calcmode="lin" valueType="num">
                                      <p:cBhvr>
                                        <p:cTn id="14" dur="1000" fill="hold"/>
                                        <p:tgtEl>
                                          <p:spTgt spid="85030"/>
                                        </p:tgtEl>
                                        <p:attrNameLst>
                                          <p:attrName>ppt_h</p:attrName>
                                        </p:attrNameLst>
                                      </p:cBhvr>
                                      <p:tavLst>
                                        <p:tav tm="0">
                                          <p:val>
                                            <p:strVal val="#ppt_h"/>
                                          </p:val>
                                        </p:tav>
                                        <p:tav tm="100000">
                                          <p:val>
                                            <p:strVal val="#ppt_h"/>
                                          </p:val>
                                        </p:tav>
                                      </p:tavLst>
                                    </p:anim>
                                    <p:animEffect transition="in" filter="fade">
                                      <p:cBhvr>
                                        <p:cTn id="15" dur="1000"/>
                                        <p:tgtEl>
                                          <p:spTgt spid="85030"/>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85009"/>
                                        </p:tgtEl>
                                        <p:attrNameLst>
                                          <p:attrName>style.visibility</p:attrName>
                                        </p:attrNameLst>
                                      </p:cBhvr>
                                      <p:to>
                                        <p:strVal val="visible"/>
                                      </p:to>
                                    </p:set>
                                    <p:anim calcmode="lin" valueType="num">
                                      <p:cBhvr>
                                        <p:cTn id="19" dur="1000" fill="hold"/>
                                        <p:tgtEl>
                                          <p:spTgt spid="85009"/>
                                        </p:tgtEl>
                                        <p:attrNameLst>
                                          <p:attrName>ppt_w</p:attrName>
                                        </p:attrNameLst>
                                      </p:cBhvr>
                                      <p:tavLst>
                                        <p:tav tm="0">
                                          <p:val>
                                            <p:strVal val="#ppt_w*0.70"/>
                                          </p:val>
                                        </p:tav>
                                        <p:tav tm="100000">
                                          <p:val>
                                            <p:strVal val="#ppt_w"/>
                                          </p:val>
                                        </p:tav>
                                      </p:tavLst>
                                    </p:anim>
                                    <p:anim calcmode="lin" valueType="num">
                                      <p:cBhvr>
                                        <p:cTn id="20" dur="1000" fill="hold"/>
                                        <p:tgtEl>
                                          <p:spTgt spid="85009"/>
                                        </p:tgtEl>
                                        <p:attrNameLst>
                                          <p:attrName>ppt_h</p:attrName>
                                        </p:attrNameLst>
                                      </p:cBhvr>
                                      <p:tavLst>
                                        <p:tav tm="0">
                                          <p:val>
                                            <p:strVal val="#ppt_h"/>
                                          </p:val>
                                        </p:tav>
                                        <p:tav tm="100000">
                                          <p:val>
                                            <p:strVal val="#ppt_h"/>
                                          </p:val>
                                        </p:tav>
                                      </p:tavLst>
                                    </p:anim>
                                    <p:animEffect transition="in" filter="fade">
                                      <p:cBhvr>
                                        <p:cTn id="21" dur="1000"/>
                                        <p:tgtEl>
                                          <p:spTgt spid="85009"/>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5028"/>
                                        </p:tgtEl>
                                        <p:attrNameLst>
                                          <p:attrName>style.visibility</p:attrName>
                                        </p:attrNameLst>
                                      </p:cBhvr>
                                      <p:to>
                                        <p:strVal val="visible"/>
                                      </p:to>
                                    </p:set>
                                    <p:anim calcmode="lin" valueType="num">
                                      <p:cBhvr>
                                        <p:cTn id="25" dur="1000" fill="hold"/>
                                        <p:tgtEl>
                                          <p:spTgt spid="85028"/>
                                        </p:tgtEl>
                                        <p:attrNameLst>
                                          <p:attrName>ppt_w</p:attrName>
                                        </p:attrNameLst>
                                      </p:cBhvr>
                                      <p:tavLst>
                                        <p:tav tm="0">
                                          <p:val>
                                            <p:strVal val="#ppt_w*0.70"/>
                                          </p:val>
                                        </p:tav>
                                        <p:tav tm="100000">
                                          <p:val>
                                            <p:strVal val="#ppt_w"/>
                                          </p:val>
                                        </p:tav>
                                      </p:tavLst>
                                    </p:anim>
                                    <p:anim calcmode="lin" valueType="num">
                                      <p:cBhvr>
                                        <p:cTn id="26" dur="1000" fill="hold"/>
                                        <p:tgtEl>
                                          <p:spTgt spid="85028"/>
                                        </p:tgtEl>
                                        <p:attrNameLst>
                                          <p:attrName>ppt_h</p:attrName>
                                        </p:attrNameLst>
                                      </p:cBhvr>
                                      <p:tavLst>
                                        <p:tav tm="0">
                                          <p:val>
                                            <p:strVal val="#ppt_h"/>
                                          </p:val>
                                        </p:tav>
                                        <p:tav tm="100000">
                                          <p:val>
                                            <p:strVal val="#ppt_h"/>
                                          </p:val>
                                        </p:tav>
                                      </p:tavLst>
                                    </p:anim>
                                    <p:animEffect transition="in" filter="fade">
                                      <p:cBhvr>
                                        <p:cTn id="27" dur="1000"/>
                                        <p:tgtEl>
                                          <p:spTgt spid="85028"/>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85000"/>
                                        </p:tgtEl>
                                        <p:attrNameLst>
                                          <p:attrName>style.visibility</p:attrName>
                                        </p:attrNameLst>
                                      </p:cBhvr>
                                      <p:to>
                                        <p:strVal val="visible"/>
                                      </p:to>
                                    </p:set>
                                    <p:anim calcmode="lin" valueType="num">
                                      <p:cBhvr>
                                        <p:cTn id="31" dur="1000" fill="hold"/>
                                        <p:tgtEl>
                                          <p:spTgt spid="85000"/>
                                        </p:tgtEl>
                                        <p:attrNameLst>
                                          <p:attrName>ppt_w</p:attrName>
                                        </p:attrNameLst>
                                      </p:cBhvr>
                                      <p:tavLst>
                                        <p:tav tm="0">
                                          <p:val>
                                            <p:strVal val="#ppt_w*0.70"/>
                                          </p:val>
                                        </p:tav>
                                        <p:tav tm="100000">
                                          <p:val>
                                            <p:strVal val="#ppt_w"/>
                                          </p:val>
                                        </p:tav>
                                      </p:tavLst>
                                    </p:anim>
                                    <p:anim calcmode="lin" valueType="num">
                                      <p:cBhvr>
                                        <p:cTn id="32" dur="1000" fill="hold"/>
                                        <p:tgtEl>
                                          <p:spTgt spid="85000"/>
                                        </p:tgtEl>
                                        <p:attrNameLst>
                                          <p:attrName>ppt_h</p:attrName>
                                        </p:attrNameLst>
                                      </p:cBhvr>
                                      <p:tavLst>
                                        <p:tav tm="0">
                                          <p:val>
                                            <p:strVal val="#ppt_h"/>
                                          </p:val>
                                        </p:tav>
                                        <p:tav tm="100000">
                                          <p:val>
                                            <p:strVal val="#ppt_h"/>
                                          </p:val>
                                        </p:tav>
                                      </p:tavLst>
                                    </p:anim>
                                    <p:animEffect transition="in" filter="fade">
                                      <p:cBhvr>
                                        <p:cTn id="33" dur="1000"/>
                                        <p:tgtEl>
                                          <p:spTgt spid="85000"/>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85033"/>
                                        </p:tgtEl>
                                        <p:attrNameLst>
                                          <p:attrName>style.visibility</p:attrName>
                                        </p:attrNameLst>
                                      </p:cBhvr>
                                      <p:to>
                                        <p:strVal val="visible"/>
                                      </p:to>
                                    </p:set>
                                    <p:anim calcmode="lin" valueType="num">
                                      <p:cBhvr>
                                        <p:cTn id="37" dur="1000" fill="hold"/>
                                        <p:tgtEl>
                                          <p:spTgt spid="85033"/>
                                        </p:tgtEl>
                                        <p:attrNameLst>
                                          <p:attrName>ppt_w</p:attrName>
                                        </p:attrNameLst>
                                      </p:cBhvr>
                                      <p:tavLst>
                                        <p:tav tm="0">
                                          <p:val>
                                            <p:strVal val="#ppt_w*0.70"/>
                                          </p:val>
                                        </p:tav>
                                        <p:tav tm="100000">
                                          <p:val>
                                            <p:strVal val="#ppt_w"/>
                                          </p:val>
                                        </p:tav>
                                      </p:tavLst>
                                    </p:anim>
                                    <p:anim calcmode="lin" valueType="num">
                                      <p:cBhvr>
                                        <p:cTn id="38" dur="1000" fill="hold"/>
                                        <p:tgtEl>
                                          <p:spTgt spid="85033"/>
                                        </p:tgtEl>
                                        <p:attrNameLst>
                                          <p:attrName>ppt_h</p:attrName>
                                        </p:attrNameLst>
                                      </p:cBhvr>
                                      <p:tavLst>
                                        <p:tav tm="0">
                                          <p:val>
                                            <p:strVal val="#ppt_h"/>
                                          </p:val>
                                        </p:tav>
                                        <p:tav tm="100000">
                                          <p:val>
                                            <p:strVal val="#ppt_h"/>
                                          </p:val>
                                        </p:tav>
                                      </p:tavLst>
                                    </p:anim>
                                    <p:animEffect transition="in" filter="fade">
                                      <p:cBhvr>
                                        <p:cTn id="39" dur="1000"/>
                                        <p:tgtEl>
                                          <p:spTgt spid="85033"/>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85001"/>
                                        </p:tgtEl>
                                        <p:attrNameLst>
                                          <p:attrName>style.visibility</p:attrName>
                                        </p:attrNameLst>
                                      </p:cBhvr>
                                      <p:to>
                                        <p:strVal val="visible"/>
                                      </p:to>
                                    </p:set>
                                    <p:anim calcmode="lin" valueType="num">
                                      <p:cBhvr>
                                        <p:cTn id="43" dur="1000" fill="hold"/>
                                        <p:tgtEl>
                                          <p:spTgt spid="85001"/>
                                        </p:tgtEl>
                                        <p:attrNameLst>
                                          <p:attrName>ppt_w</p:attrName>
                                        </p:attrNameLst>
                                      </p:cBhvr>
                                      <p:tavLst>
                                        <p:tav tm="0">
                                          <p:val>
                                            <p:strVal val="#ppt_w*0.70"/>
                                          </p:val>
                                        </p:tav>
                                        <p:tav tm="100000">
                                          <p:val>
                                            <p:strVal val="#ppt_w"/>
                                          </p:val>
                                        </p:tav>
                                      </p:tavLst>
                                    </p:anim>
                                    <p:anim calcmode="lin" valueType="num">
                                      <p:cBhvr>
                                        <p:cTn id="44" dur="1000" fill="hold"/>
                                        <p:tgtEl>
                                          <p:spTgt spid="85001"/>
                                        </p:tgtEl>
                                        <p:attrNameLst>
                                          <p:attrName>ppt_h</p:attrName>
                                        </p:attrNameLst>
                                      </p:cBhvr>
                                      <p:tavLst>
                                        <p:tav tm="0">
                                          <p:val>
                                            <p:strVal val="#ppt_h"/>
                                          </p:val>
                                        </p:tav>
                                        <p:tav tm="100000">
                                          <p:val>
                                            <p:strVal val="#ppt_h"/>
                                          </p:val>
                                        </p:tav>
                                      </p:tavLst>
                                    </p:anim>
                                    <p:animEffect transition="in" filter="fade">
                                      <p:cBhvr>
                                        <p:cTn id="45" dur="1000"/>
                                        <p:tgtEl>
                                          <p:spTgt spid="85001"/>
                                        </p:tgtEl>
                                      </p:cBhvr>
                                    </p:animEffect>
                                  </p:childTnLst>
                                </p:cTn>
                              </p:par>
                            </p:childTnLst>
                          </p:cTn>
                        </p:par>
                        <p:par>
                          <p:cTn id="46" fill="hold">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85034"/>
                                        </p:tgtEl>
                                        <p:attrNameLst>
                                          <p:attrName>style.visibility</p:attrName>
                                        </p:attrNameLst>
                                      </p:cBhvr>
                                      <p:to>
                                        <p:strVal val="visible"/>
                                      </p:to>
                                    </p:set>
                                    <p:anim calcmode="lin" valueType="num">
                                      <p:cBhvr>
                                        <p:cTn id="49" dur="1000" fill="hold"/>
                                        <p:tgtEl>
                                          <p:spTgt spid="85034"/>
                                        </p:tgtEl>
                                        <p:attrNameLst>
                                          <p:attrName>ppt_w</p:attrName>
                                        </p:attrNameLst>
                                      </p:cBhvr>
                                      <p:tavLst>
                                        <p:tav tm="0">
                                          <p:val>
                                            <p:strVal val="#ppt_w*0.70"/>
                                          </p:val>
                                        </p:tav>
                                        <p:tav tm="100000">
                                          <p:val>
                                            <p:strVal val="#ppt_w"/>
                                          </p:val>
                                        </p:tav>
                                      </p:tavLst>
                                    </p:anim>
                                    <p:anim calcmode="lin" valueType="num">
                                      <p:cBhvr>
                                        <p:cTn id="50" dur="1000" fill="hold"/>
                                        <p:tgtEl>
                                          <p:spTgt spid="85034"/>
                                        </p:tgtEl>
                                        <p:attrNameLst>
                                          <p:attrName>ppt_h</p:attrName>
                                        </p:attrNameLst>
                                      </p:cBhvr>
                                      <p:tavLst>
                                        <p:tav tm="0">
                                          <p:val>
                                            <p:strVal val="#ppt_h"/>
                                          </p:val>
                                        </p:tav>
                                        <p:tav tm="100000">
                                          <p:val>
                                            <p:strVal val="#ppt_h"/>
                                          </p:val>
                                        </p:tav>
                                      </p:tavLst>
                                    </p:anim>
                                    <p:animEffect transition="in" filter="fade">
                                      <p:cBhvr>
                                        <p:cTn id="51" dur="1000"/>
                                        <p:tgtEl>
                                          <p:spTgt spid="85034"/>
                                        </p:tgtEl>
                                      </p:cBhvr>
                                    </p:animEffect>
                                  </p:childTnLst>
                                </p:cTn>
                              </p:par>
                            </p:childTnLst>
                          </p:cTn>
                        </p:par>
                        <p:par>
                          <p:cTn id="52" fill="hold">
                            <p:stCondLst>
                              <p:cond delay="8000"/>
                            </p:stCondLst>
                            <p:childTnLst>
                              <p:par>
                                <p:cTn id="53" presetID="55" presetClass="entr" presetSubtype="0" fill="hold" grpId="0" nodeType="afterEffect">
                                  <p:stCondLst>
                                    <p:cond delay="0"/>
                                  </p:stCondLst>
                                  <p:childTnLst>
                                    <p:set>
                                      <p:cBhvr>
                                        <p:cTn id="54" dur="1" fill="hold">
                                          <p:stCondLst>
                                            <p:cond delay="0"/>
                                          </p:stCondLst>
                                        </p:cTn>
                                        <p:tgtEl>
                                          <p:spTgt spid="85010"/>
                                        </p:tgtEl>
                                        <p:attrNameLst>
                                          <p:attrName>style.visibility</p:attrName>
                                        </p:attrNameLst>
                                      </p:cBhvr>
                                      <p:to>
                                        <p:strVal val="visible"/>
                                      </p:to>
                                    </p:set>
                                    <p:anim calcmode="lin" valueType="num">
                                      <p:cBhvr>
                                        <p:cTn id="55" dur="1000" fill="hold"/>
                                        <p:tgtEl>
                                          <p:spTgt spid="85010"/>
                                        </p:tgtEl>
                                        <p:attrNameLst>
                                          <p:attrName>ppt_w</p:attrName>
                                        </p:attrNameLst>
                                      </p:cBhvr>
                                      <p:tavLst>
                                        <p:tav tm="0">
                                          <p:val>
                                            <p:strVal val="#ppt_w*0.70"/>
                                          </p:val>
                                        </p:tav>
                                        <p:tav tm="100000">
                                          <p:val>
                                            <p:strVal val="#ppt_w"/>
                                          </p:val>
                                        </p:tav>
                                      </p:tavLst>
                                    </p:anim>
                                    <p:anim calcmode="lin" valueType="num">
                                      <p:cBhvr>
                                        <p:cTn id="56" dur="1000" fill="hold"/>
                                        <p:tgtEl>
                                          <p:spTgt spid="85010"/>
                                        </p:tgtEl>
                                        <p:attrNameLst>
                                          <p:attrName>ppt_h</p:attrName>
                                        </p:attrNameLst>
                                      </p:cBhvr>
                                      <p:tavLst>
                                        <p:tav tm="0">
                                          <p:val>
                                            <p:strVal val="#ppt_h"/>
                                          </p:val>
                                        </p:tav>
                                        <p:tav tm="100000">
                                          <p:val>
                                            <p:strVal val="#ppt_h"/>
                                          </p:val>
                                        </p:tav>
                                      </p:tavLst>
                                    </p:anim>
                                    <p:animEffect transition="in" filter="fade">
                                      <p:cBhvr>
                                        <p:cTn id="57" dur="1000"/>
                                        <p:tgtEl>
                                          <p:spTgt spid="85010"/>
                                        </p:tgtEl>
                                      </p:cBhvr>
                                    </p:animEffect>
                                  </p:childTnLst>
                                </p:cTn>
                              </p:par>
                            </p:childTnLst>
                          </p:cTn>
                        </p:par>
                        <p:par>
                          <p:cTn id="58" fill="hold">
                            <p:stCondLst>
                              <p:cond delay="9000"/>
                            </p:stCondLst>
                            <p:childTnLst>
                              <p:par>
                                <p:cTn id="59" presetID="55" presetClass="entr" presetSubtype="0" fill="hold" grpId="0" nodeType="afterEffect">
                                  <p:stCondLst>
                                    <p:cond delay="0"/>
                                  </p:stCondLst>
                                  <p:childTnLst>
                                    <p:set>
                                      <p:cBhvr>
                                        <p:cTn id="60" dur="1" fill="hold">
                                          <p:stCondLst>
                                            <p:cond delay="0"/>
                                          </p:stCondLst>
                                        </p:cTn>
                                        <p:tgtEl>
                                          <p:spTgt spid="85002"/>
                                        </p:tgtEl>
                                        <p:attrNameLst>
                                          <p:attrName>style.visibility</p:attrName>
                                        </p:attrNameLst>
                                      </p:cBhvr>
                                      <p:to>
                                        <p:strVal val="visible"/>
                                      </p:to>
                                    </p:set>
                                    <p:anim calcmode="lin" valueType="num">
                                      <p:cBhvr>
                                        <p:cTn id="61" dur="1000" fill="hold"/>
                                        <p:tgtEl>
                                          <p:spTgt spid="85002"/>
                                        </p:tgtEl>
                                        <p:attrNameLst>
                                          <p:attrName>ppt_w</p:attrName>
                                        </p:attrNameLst>
                                      </p:cBhvr>
                                      <p:tavLst>
                                        <p:tav tm="0">
                                          <p:val>
                                            <p:strVal val="#ppt_w*0.70"/>
                                          </p:val>
                                        </p:tav>
                                        <p:tav tm="100000">
                                          <p:val>
                                            <p:strVal val="#ppt_w"/>
                                          </p:val>
                                        </p:tav>
                                      </p:tavLst>
                                    </p:anim>
                                    <p:anim calcmode="lin" valueType="num">
                                      <p:cBhvr>
                                        <p:cTn id="62" dur="1000" fill="hold"/>
                                        <p:tgtEl>
                                          <p:spTgt spid="85002"/>
                                        </p:tgtEl>
                                        <p:attrNameLst>
                                          <p:attrName>ppt_h</p:attrName>
                                        </p:attrNameLst>
                                      </p:cBhvr>
                                      <p:tavLst>
                                        <p:tav tm="0">
                                          <p:val>
                                            <p:strVal val="#ppt_h"/>
                                          </p:val>
                                        </p:tav>
                                        <p:tav tm="100000">
                                          <p:val>
                                            <p:strVal val="#ppt_h"/>
                                          </p:val>
                                        </p:tav>
                                      </p:tavLst>
                                    </p:anim>
                                    <p:animEffect transition="in" filter="fade">
                                      <p:cBhvr>
                                        <p:cTn id="63" dur="1000"/>
                                        <p:tgtEl>
                                          <p:spTgt spid="85002"/>
                                        </p:tgtEl>
                                      </p:cBhvr>
                                    </p:animEffect>
                                  </p:childTnLst>
                                </p:cTn>
                              </p:par>
                            </p:childTnLst>
                          </p:cTn>
                        </p:par>
                        <p:par>
                          <p:cTn id="64" fill="hold">
                            <p:stCondLst>
                              <p:cond delay="10000"/>
                            </p:stCondLst>
                            <p:childTnLst>
                              <p:par>
                                <p:cTn id="65" presetID="55" presetClass="entr" presetSubtype="0" fill="hold" grpId="0" nodeType="afterEffect">
                                  <p:stCondLst>
                                    <p:cond delay="0"/>
                                  </p:stCondLst>
                                  <p:childTnLst>
                                    <p:set>
                                      <p:cBhvr>
                                        <p:cTn id="66" dur="1" fill="hold">
                                          <p:stCondLst>
                                            <p:cond delay="0"/>
                                          </p:stCondLst>
                                        </p:cTn>
                                        <p:tgtEl>
                                          <p:spTgt spid="85025"/>
                                        </p:tgtEl>
                                        <p:attrNameLst>
                                          <p:attrName>style.visibility</p:attrName>
                                        </p:attrNameLst>
                                      </p:cBhvr>
                                      <p:to>
                                        <p:strVal val="visible"/>
                                      </p:to>
                                    </p:set>
                                    <p:anim calcmode="lin" valueType="num">
                                      <p:cBhvr>
                                        <p:cTn id="67" dur="1000" fill="hold"/>
                                        <p:tgtEl>
                                          <p:spTgt spid="85025"/>
                                        </p:tgtEl>
                                        <p:attrNameLst>
                                          <p:attrName>ppt_w</p:attrName>
                                        </p:attrNameLst>
                                      </p:cBhvr>
                                      <p:tavLst>
                                        <p:tav tm="0">
                                          <p:val>
                                            <p:strVal val="#ppt_w*0.70"/>
                                          </p:val>
                                        </p:tav>
                                        <p:tav tm="100000">
                                          <p:val>
                                            <p:strVal val="#ppt_w"/>
                                          </p:val>
                                        </p:tav>
                                      </p:tavLst>
                                    </p:anim>
                                    <p:anim calcmode="lin" valueType="num">
                                      <p:cBhvr>
                                        <p:cTn id="68" dur="1000" fill="hold"/>
                                        <p:tgtEl>
                                          <p:spTgt spid="85025"/>
                                        </p:tgtEl>
                                        <p:attrNameLst>
                                          <p:attrName>ppt_h</p:attrName>
                                        </p:attrNameLst>
                                      </p:cBhvr>
                                      <p:tavLst>
                                        <p:tav tm="0">
                                          <p:val>
                                            <p:strVal val="#ppt_h"/>
                                          </p:val>
                                        </p:tav>
                                        <p:tav tm="100000">
                                          <p:val>
                                            <p:strVal val="#ppt_h"/>
                                          </p:val>
                                        </p:tav>
                                      </p:tavLst>
                                    </p:anim>
                                    <p:animEffect transition="in" filter="fade">
                                      <p:cBhvr>
                                        <p:cTn id="69" dur="1000"/>
                                        <p:tgtEl>
                                          <p:spTgt spid="85025"/>
                                        </p:tgtEl>
                                      </p:cBhvr>
                                    </p:animEffect>
                                  </p:childTnLst>
                                </p:cTn>
                              </p:par>
                            </p:childTnLst>
                          </p:cTn>
                        </p:par>
                        <p:par>
                          <p:cTn id="70" fill="hold">
                            <p:stCondLst>
                              <p:cond delay="11000"/>
                            </p:stCondLst>
                            <p:childTnLst>
                              <p:par>
                                <p:cTn id="71" presetID="55" presetClass="entr" presetSubtype="0" fill="hold" grpId="0" nodeType="afterEffect">
                                  <p:stCondLst>
                                    <p:cond delay="0"/>
                                  </p:stCondLst>
                                  <p:childTnLst>
                                    <p:set>
                                      <p:cBhvr>
                                        <p:cTn id="72" dur="1" fill="hold">
                                          <p:stCondLst>
                                            <p:cond delay="0"/>
                                          </p:stCondLst>
                                        </p:cTn>
                                        <p:tgtEl>
                                          <p:spTgt spid="85020"/>
                                        </p:tgtEl>
                                        <p:attrNameLst>
                                          <p:attrName>style.visibility</p:attrName>
                                        </p:attrNameLst>
                                      </p:cBhvr>
                                      <p:to>
                                        <p:strVal val="visible"/>
                                      </p:to>
                                    </p:set>
                                    <p:anim calcmode="lin" valueType="num">
                                      <p:cBhvr>
                                        <p:cTn id="73" dur="1000" fill="hold"/>
                                        <p:tgtEl>
                                          <p:spTgt spid="85020"/>
                                        </p:tgtEl>
                                        <p:attrNameLst>
                                          <p:attrName>ppt_w</p:attrName>
                                        </p:attrNameLst>
                                      </p:cBhvr>
                                      <p:tavLst>
                                        <p:tav tm="0">
                                          <p:val>
                                            <p:strVal val="#ppt_w*0.70"/>
                                          </p:val>
                                        </p:tav>
                                        <p:tav tm="100000">
                                          <p:val>
                                            <p:strVal val="#ppt_w"/>
                                          </p:val>
                                        </p:tav>
                                      </p:tavLst>
                                    </p:anim>
                                    <p:anim calcmode="lin" valueType="num">
                                      <p:cBhvr>
                                        <p:cTn id="74" dur="1000" fill="hold"/>
                                        <p:tgtEl>
                                          <p:spTgt spid="85020"/>
                                        </p:tgtEl>
                                        <p:attrNameLst>
                                          <p:attrName>ppt_h</p:attrName>
                                        </p:attrNameLst>
                                      </p:cBhvr>
                                      <p:tavLst>
                                        <p:tav tm="0">
                                          <p:val>
                                            <p:strVal val="#ppt_h"/>
                                          </p:val>
                                        </p:tav>
                                        <p:tav tm="100000">
                                          <p:val>
                                            <p:strVal val="#ppt_h"/>
                                          </p:val>
                                        </p:tav>
                                      </p:tavLst>
                                    </p:anim>
                                    <p:animEffect transition="in" filter="fade">
                                      <p:cBhvr>
                                        <p:cTn id="75" dur="1000"/>
                                        <p:tgtEl>
                                          <p:spTgt spid="85020"/>
                                        </p:tgtEl>
                                      </p:cBhvr>
                                    </p:animEffect>
                                  </p:childTnLst>
                                </p:cTn>
                              </p:par>
                            </p:childTnLst>
                          </p:cTn>
                        </p:par>
                        <p:par>
                          <p:cTn id="76" fill="hold">
                            <p:stCondLst>
                              <p:cond delay="12000"/>
                            </p:stCondLst>
                            <p:childTnLst>
                              <p:par>
                                <p:cTn id="77" presetID="55" presetClass="entr" presetSubtype="0"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strVal val="#ppt_w*0.70"/>
                                          </p:val>
                                        </p:tav>
                                        <p:tav tm="100000">
                                          <p:val>
                                            <p:strVal val="#ppt_w"/>
                                          </p:val>
                                        </p:tav>
                                      </p:tavLst>
                                    </p:anim>
                                    <p:anim calcmode="lin" valueType="num">
                                      <p:cBhvr>
                                        <p:cTn id="80" dur="1000" fill="hold"/>
                                        <p:tgtEl>
                                          <p:spTgt spid="3"/>
                                        </p:tgtEl>
                                        <p:attrNameLst>
                                          <p:attrName>ppt_h</p:attrName>
                                        </p:attrNameLst>
                                      </p:cBhvr>
                                      <p:tavLst>
                                        <p:tav tm="0">
                                          <p:val>
                                            <p:strVal val="#ppt_h"/>
                                          </p:val>
                                        </p:tav>
                                        <p:tav tm="100000">
                                          <p:val>
                                            <p:strVal val="#ppt_h"/>
                                          </p:val>
                                        </p:tav>
                                      </p:tavLst>
                                    </p:anim>
                                    <p:animEffect transition="in" filter="fade">
                                      <p:cBhvr>
                                        <p:cTn id="81" dur="1000"/>
                                        <p:tgtEl>
                                          <p:spTgt spid="3"/>
                                        </p:tgtEl>
                                      </p:cBhvr>
                                    </p:animEffect>
                                  </p:childTnLst>
                                </p:cTn>
                              </p:par>
                            </p:childTnLst>
                          </p:cTn>
                        </p:par>
                        <p:par>
                          <p:cTn id="82" fill="hold">
                            <p:stCondLst>
                              <p:cond delay="13000"/>
                            </p:stCondLst>
                            <p:childTnLst>
                              <p:par>
                                <p:cTn id="83" presetID="55" presetClass="entr" presetSubtype="0" fill="hold" grpId="0" nodeType="afterEffect">
                                  <p:stCondLst>
                                    <p:cond delay="0"/>
                                  </p:stCondLst>
                                  <p:childTnLst>
                                    <p:set>
                                      <p:cBhvr>
                                        <p:cTn id="84" dur="1" fill="hold">
                                          <p:stCondLst>
                                            <p:cond delay="0"/>
                                          </p:stCondLst>
                                        </p:cTn>
                                        <p:tgtEl>
                                          <p:spTgt spid="85032"/>
                                        </p:tgtEl>
                                        <p:attrNameLst>
                                          <p:attrName>style.visibility</p:attrName>
                                        </p:attrNameLst>
                                      </p:cBhvr>
                                      <p:to>
                                        <p:strVal val="visible"/>
                                      </p:to>
                                    </p:set>
                                    <p:anim calcmode="lin" valueType="num">
                                      <p:cBhvr>
                                        <p:cTn id="85" dur="1000" fill="hold"/>
                                        <p:tgtEl>
                                          <p:spTgt spid="85032"/>
                                        </p:tgtEl>
                                        <p:attrNameLst>
                                          <p:attrName>ppt_w</p:attrName>
                                        </p:attrNameLst>
                                      </p:cBhvr>
                                      <p:tavLst>
                                        <p:tav tm="0">
                                          <p:val>
                                            <p:strVal val="#ppt_w*0.70"/>
                                          </p:val>
                                        </p:tav>
                                        <p:tav tm="100000">
                                          <p:val>
                                            <p:strVal val="#ppt_w"/>
                                          </p:val>
                                        </p:tav>
                                      </p:tavLst>
                                    </p:anim>
                                    <p:anim calcmode="lin" valueType="num">
                                      <p:cBhvr>
                                        <p:cTn id="86" dur="1000" fill="hold"/>
                                        <p:tgtEl>
                                          <p:spTgt spid="85032"/>
                                        </p:tgtEl>
                                        <p:attrNameLst>
                                          <p:attrName>ppt_h</p:attrName>
                                        </p:attrNameLst>
                                      </p:cBhvr>
                                      <p:tavLst>
                                        <p:tav tm="0">
                                          <p:val>
                                            <p:strVal val="#ppt_h"/>
                                          </p:val>
                                        </p:tav>
                                        <p:tav tm="100000">
                                          <p:val>
                                            <p:strVal val="#ppt_h"/>
                                          </p:val>
                                        </p:tav>
                                      </p:tavLst>
                                    </p:anim>
                                    <p:animEffect transition="in" filter="fade">
                                      <p:cBhvr>
                                        <p:cTn id="87" dur="1000"/>
                                        <p:tgtEl>
                                          <p:spTgt spid="85032"/>
                                        </p:tgtEl>
                                      </p:cBhvr>
                                    </p:animEffect>
                                  </p:childTnLst>
                                </p:cTn>
                              </p:par>
                            </p:childTnLst>
                          </p:cTn>
                        </p:par>
                        <p:par>
                          <p:cTn id="88" fill="hold">
                            <p:stCondLst>
                              <p:cond delay="14000"/>
                            </p:stCondLst>
                            <p:childTnLst>
                              <p:par>
                                <p:cTn id="89" presetID="55" presetClass="entr" presetSubtype="0" fill="hold" grpId="0" nodeType="afterEffect">
                                  <p:stCondLst>
                                    <p:cond delay="0"/>
                                  </p:stCondLst>
                                  <p:childTnLst>
                                    <p:set>
                                      <p:cBhvr>
                                        <p:cTn id="90" dur="1" fill="hold">
                                          <p:stCondLst>
                                            <p:cond delay="0"/>
                                          </p:stCondLst>
                                        </p:cTn>
                                        <p:tgtEl>
                                          <p:spTgt spid="85006"/>
                                        </p:tgtEl>
                                        <p:attrNameLst>
                                          <p:attrName>style.visibility</p:attrName>
                                        </p:attrNameLst>
                                      </p:cBhvr>
                                      <p:to>
                                        <p:strVal val="visible"/>
                                      </p:to>
                                    </p:set>
                                    <p:anim calcmode="lin" valueType="num">
                                      <p:cBhvr>
                                        <p:cTn id="91" dur="1000" fill="hold"/>
                                        <p:tgtEl>
                                          <p:spTgt spid="85006"/>
                                        </p:tgtEl>
                                        <p:attrNameLst>
                                          <p:attrName>ppt_w</p:attrName>
                                        </p:attrNameLst>
                                      </p:cBhvr>
                                      <p:tavLst>
                                        <p:tav tm="0">
                                          <p:val>
                                            <p:strVal val="#ppt_w*0.70"/>
                                          </p:val>
                                        </p:tav>
                                        <p:tav tm="100000">
                                          <p:val>
                                            <p:strVal val="#ppt_w"/>
                                          </p:val>
                                        </p:tav>
                                      </p:tavLst>
                                    </p:anim>
                                    <p:anim calcmode="lin" valueType="num">
                                      <p:cBhvr>
                                        <p:cTn id="92" dur="1000" fill="hold"/>
                                        <p:tgtEl>
                                          <p:spTgt spid="85006"/>
                                        </p:tgtEl>
                                        <p:attrNameLst>
                                          <p:attrName>ppt_h</p:attrName>
                                        </p:attrNameLst>
                                      </p:cBhvr>
                                      <p:tavLst>
                                        <p:tav tm="0">
                                          <p:val>
                                            <p:strVal val="#ppt_h"/>
                                          </p:val>
                                        </p:tav>
                                        <p:tav tm="100000">
                                          <p:val>
                                            <p:strVal val="#ppt_h"/>
                                          </p:val>
                                        </p:tav>
                                      </p:tavLst>
                                    </p:anim>
                                    <p:animEffect transition="in" filter="fade">
                                      <p:cBhvr>
                                        <p:cTn id="93" dur="1000"/>
                                        <p:tgtEl>
                                          <p:spTgt spid="85006"/>
                                        </p:tgtEl>
                                      </p:cBhvr>
                                    </p:animEffect>
                                  </p:childTnLst>
                                </p:cTn>
                              </p:par>
                            </p:childTnLst>
                          </p:cTn>
                        </p:par>
                        <p:par>
                          <p:cTn id="94" fill="hold">
                            <p:stCondLst>
                              <p:cond delay="15000"/>
                            </p:stCondLst>
                            <p:childTnLst>
                              <p:par>
                                <p:cTn id="95" presetID="55" presetClass="entr" presetSubtype="0" fill="hold" grpId="0" nodeType="afterEffect">
                                  <p:stCondLst>
                                    <p:cond delay="0"/>
                                  </p:stCondLst>
                                  <p:childTnLst>
                                    <p:set>
                                      <p:cBhvr>
                                        <p:cTn id="96" dur="1" fill="hold">
                                          <p:stCondLst>
                                            <p:cond delay="0"/>
                                          </p:stCondLst>
                                        </p:cTn>
                                        <p:tgtEl>
                                          <p:spTgt spid="85007"/>
                                        </p:tgtEl>
                                        <p:attrNameLst>
                                          <p:attrName>style.visibility</p:attrName>
                                        </p:attrNameLst>
                                      </p:cBhvr>
                                      <p:to>
                                        <p:strVal val="visible"/>
                                      </p:to>
                                    </p:set>
                                    <p:anim calcmode="lin" valueType="num">
                                      <p:cBhvr>
                                        <p:cTn id="97" dur="1000" fill="hold"/>
                                        <p:tgtEl>
                                          <p:spTgt spid="85007"/>
                                        </p:tgtEl>
                                        <p:attrNameLst>
                                          <p:attrName>ppt_w</p:attrName>
                                        </p:attrNameLst>
                                      </p:cBhvr>
                                      <p:tavLst>
                                        <p:tav tm="0">
                                          <p:val>
                                            <p:strVal val="#ppt_w*0.70"/>
                                          </p:val>
                                        </p:tav>
                                        <p:tav tm="100000">
                                          <p:val>
                                            <p:strVal val="#ppt_w"/>
                                          </p:val>
                                        </p:tav>
                                      </p:tavLst>
                                    </p:anim>
                                    <p:anim calcmode="lin" valueType="num">
                                      <p:cBhvr>
                                        <p:cTn id="98" dur="1000" fill="hold"/>
                                        <p:tgtEl>
                                          <p:spTgt spid="85007"/>
                                        </p:tgtEl>
                                        <p:attrNameLst>
                                          <p:attrName>ppt_h</p:attrName>
                                        </p:attrNameLst>
                                      </p:cBhvr>
                                      <p:tavLst>
                                        <p:tav tm="0">
                                          <p:val>
                                            <p:strVal val="#ppt_h"/>
                                          </p:val>
                                        </p:tav>
                                        <p:tav tm="100000">
                                          <p:val>
                                            <p:strVal val="#ppt_h"/>
                                          </p:val>
                                        </p:tav>
                                      </p:tavLst>
                                    </p:anim>
                                    <p:animEffect transition="in" filter="fade">
                                      <p:cBhvr>
                                        <p:cTn id="99" dur="1000"/>
                                        <p:tgtEl>
                                          <p:spTgt spid="85007"/>
                                        </p:tgtEl>
                                      </p:cBhvr>
                                    </p:animEffect>
                                  </p:childTnLst>
                                </p:cTn>
                              </p:par>
                            </p:childTnLst>
                          </p:cTn>
                        </p:par>
                        <p:par>
                          <p:cTn id="100" fill="hold">
                            <p:stCondLst>
                              <p:cond delay="16000"/>
                            </p:stCondLst>
                            <p:childTnLst>
                              <p:par>
                                <p:cTn id="101" presetID="55" presetClass="entr" presetSubtype="0" fill="hold" grpId="0" nodeType="afterEffect">
                                  <p:stCondLst>
                                    <p:cond delay="0"/>
                                  </p:stCondLst>
                                  <p:childTnLst>
                                    <p:set>
                                      <p:cBhvr>
                                        <p:cTn id="102" dur="1" fill="hold">
                                          <p:stCondLst>
                                            <p:cond delay="0"/>
                                          </p:stCondLst>
                                        </p:cTn>
                                        <p:tgtEl>
                                          <p:spTgt spid="85003"/>
                                        </p:tgtEl>
                                        <p:attrNameLst>
                                          <p:attrName>style.visibility</p:attrName>
                                        </p:attrNameLst>
                                      </p:cBhvr>
                                      <p:to>
                                        <p:strVal val="visible"/>
                                      </p:to>
                                    </p:set>
                                    <p:anim calcmode="lin" valueType="num">
                                      <p:cBhvr>
                                        <p:cTn id="103" dur="1000" fill="hold"/>
                                        <p:tgtEl>
                                          <p:spTgt spid="85003"/>
                                        </p:tgtEl>
                                        <p:attrNameLst>
                                          <p:attrName>ppt_w</p:attrName>
                                        </p:attrNameLst>
                                      </p:cBhvr>
                                      <p:tavLst>
                                        <p:tav tm="0">
                                          <p:val>
                                            <p:strVal val="#ppt_w*0.70"/>
                                          </p:val>
                                        </p:tav>
                                        <p:tav tm="100000">
                                          <p:val>
                                            <p:strVal val="#ppt_w"/>
                                          </p:val>
                                        </p:tav>
                                      </p:tavLst>
                                    </p:anim>
                                    <p:anim calcmode="lin" valueType="num">
                                      <p:cBhvr>
                                        <p:cTn id="104" dur="1000" fill="hold"/>
                                        <p:tgtEl>
                                          <p:spTgt spid="85003"/>
                                        </p:tgtEl>
                                        <p:attrNameLst>
                                          <p:attrName>ppt_h</p:attrName>
                                        </p:attrNameLst>
                                      </p:cBhvr>
                                      <p:tavLst>
                                        <p:tav tm="0">
                                          <p:val>
                                            <p:strVal val="#ppt_h"/>
                                          </p:val>
                                        </p:tav>
                                        <p:tav tm="100000">
                                          <p:val>
                                            <p:strVal val="#ppt_h"/>
                                          </p:val>
                                        </p:tav>
                                      </p:tavLst>
                                    </p:anim>
                                    <p:animEffect transition="in" filter="fade">
                                      <p:cBhvr>
                                        <p:cTn id="105" dur="1000"/>
                                        <p:tgtEl>
                                          <p:spTgt spid="85003"/>
                                        </p:tgtEl>
                                      </p:cBhvr>
                                    </p:animEffect>
                                  </p:childTnLst>
                                </p:cTn>
                              </p:par>
                            </p:childTnLst>
                          </p:cTn>
                        </p:par>
                        <p:par>
                          <p:cTn id="106" fill="hold">
                            <p:stCondLst>
                              <p:cond delay="17000"/>
                            </p:stCondLst>
                            <p:childTnLst>
                              <p:par>
                                <p:cTn id="107" presetID="55" presetClass="entr" presetSubtype="0" fill="hold" grpId="0" nodeType="afterEffect">
                                  <p:stCondLst>
                                    <p:cond delay="0"/>
                                  </p:stCondLst>
                                  <p:childTnLst>
                                    <p:set>
                                      <p:cBhvr>
                                        <p:cTn id="108" dur="1" fill="hold">
                                          <p:stCondLst>
                                            <p:cond delay="0"/>
                                          </p:stCondLst>
                                        </p:cTn>
                                        <p:tgtEl>
                                          <p:spTgt spid="85022"/>
                                        </p:tgtEl>
                                        <p:attrNameLst>
                                          <p:attrName>style.visibility</p:attrName>
                                        </p:attrNameLst>
                                      </p:cBhvr>
                                      <p:to>
                                        <p:strVal val="visible"/>
                                      </p:to>
                                    </p:set>
                                    <p:anim calcmode="lin" valueType="num">
                                      <p:cBhvr>
                                        <p:cTn id="109" dur="1000" fill="hold"/>
                                        <p:tgtEl>
                                          <p:spTgt spid="85022"/>
                                        </p:tgtEl>
                                        <p:attrNameLst>
                                          <p:attrName>ppt_w</p:attrName>
                                        </p:attrNameLst>
                                      </p:cBhvr>
                                      <p:tavLst>
                                        <p:tav tm="0">
                                          <p:val>
                                            <p:strVal val="#ppt_w*0.70"/>
                                          </p:val>
                                        </p:tav>
                                        <p:tav tm="100000">
                                          <p:val>
                                            <p:strVal val="#ppt_w"/>
                                          </p:val>
                                        </p:tav>
                                      </p:tavLst>
                                    </p:anim>
                                    <p:anim calcmode="lin" valueType="num">
                                      <p:cBhvr>
                                        <p:cTn id="110" dur="1000" fill="hold"/>
                                        <p:tgtEl>
                                          <p:spTgt spid="85022"/>
                                        </p:tgtEl>
                                        <p:attrNameLst>
                                          <p:attrName>ppt_h</p:attrName>
                                        </p:attrNameLst>
                                      </p:cBhvr>
                                      <p:tavLst>
                                        <p:tav tm="0">
                                          <p:val>
                                            <p:strVal val="#ppt_h"/>
                                          </p:val>
                                        </p:tav>
                                        <p:tav tm="100000">
                                          <p:val>
                                            <p:strVal val="#ppt_h"/>
                                          </p:val>
                                        </p:tav>
                                      </p:tavLst>
                                    </p:anim>
                                    <p:animEffect transition="in" filter="fade">
                                      <p:cBhvr>
                                        <p:cTn id="111" dur="1000"/>
                                        <p:tgtEl>
                                          <p:spTgt spid="85022"/>
                                        </p:tgtEl>
                                      </p:cBhvr>
                                    </p:animEffect>
                                  </p:childTnLst>
                                </p:cTn>
                              </p:par>
                            </p:childTnLst>
                          </p:cTn>
                        </p:par>
                        <p:par>
                          <p:cTn id="112" fill="hold">
                            <p:stCondLst>
                              <p:cond delay="18000"/>
                            </p:stCondLst>
                            <p:childTnLst>
                              <p:par>
                                <p:cTn id="113" presetID="55" presetClass="entr" presetSubtype="0" fill="hold" grpId="0" nodeType="afterEffect">
                                  <p:stCondLst>
                                    <p:cond delay="0"/>
                                  </p:stCondLst>
                                  <p:childTnLst>
                                    <p:set>
                                      <p:cBhvr>
                                        <p:cTn id="114" dur="1" fill="hold">
                                          <p:stCondLst>
                                            <p:cond delay="0"/>
                                          </p:stCondLst>
                                        </p:cTn>
                                        <p:tgtEl>
                                          <p:spTgt spid="85031"/>
                                        </p:tgtEl>
                                        <p:attrNameLst>
                                          <p:attrName>style.visibility</p:attrName>
                                        </p:attrNameLst>
                                      </p:cBhvr>
                                      <p:to>
                                        <p:strVal val="visible"/>
                                      </p:to>
                                    </p:set>
                                    <p:anim calcmode="lin" valueType="num">
                                      <p:cBhvr>
                                        <p:cTn id="115" dur="1000" fill="hold"/>
                                        <p:tgtEl>
                                          <p:spTgt spid="85031"/>
                                        </p:tgtEl>
                                        <p:attrNameLst>
                                          <p:attrName>ppt_w</p:attrName>
                                        </p:attrNameLst>
                                      </p:cBhvr>
                                      <p:tavLst>
                                        <p:tav tm="0">
                                          <p:val>
                                            <p:strVal val="#ppt_w*0.70"/>
                                          </p:val>
                                        </p:tav>
                                        <p:tav tm="100000">
                                          <p:val>
                                            <p:strVal val="#ppt_w"/>
                                          </p:val>
                                        </p:tav>
                                      </p:tavLst>
                                    </p:anim>
                                    <p:anim calcmode="lin" valueType="num">
                                      <p:cBhvr>
                                        <p:cTn id="116" dur="1000" fill="hold"/>
                                        <p:tgtEl>
                                          <p:spTgt spid="85031"/>
                                        </p:tgtEl>
                                        <p:attrNameLst>
                                          <p:attrName>ppt_h</p:attrName>
                                        </p:attrNameLst>
                                      </p:cBhvr>
                                      <p:tavLst>
                                        <p:tav tm="0">
                                          <p:val>
                                            <p:strVal val="#ppt_h"/>
                                          </p:val>
                                        </p:tav>
                                        <p:tav tm="100000">
                                          <p:val>
                                            <p:strVal val="#ppt_h"/>
                                          </p:val>
                                        </p:tav>
                                      </p:tavLst>
                                    </p:anim>
                                    <p:animEffect transition="in" filter="fade">
                                      <p:cBhvr>
                                        <p:cTn id="117" dur="1000"/>
                                        <p:tgtEl>
                                          <p:spTgt spid="85031"/>
                                        </p:tgtEl>
                                      </p:cBhvr>
                                    </p:animEffect>
                                  </p:childTnLst>
                                </p:cTn>
                              </p:par>
                            </p:childTnLst>
                          </p:cTn>
                        </p:par>
                        <p:par>
                          <p:cTn id="118" fill="hold">
                            <p:stCondLst>
                              <p:cond delay="19000"/>
                            </p:stCondLst>
                            <p:childTnLst>
                              <p:par>
                                <p:cTn id="119" presetID="55" presetClass="entr" presetSubtype="0" fill="hold" grpId="0" nodeType="afterEffect">
                                  <p:stCondLst>
                                    <p:cond delay="0"/>
                                  </p:stCondLst>
                                  <p:childTnLst>
                                    <p:set>
                                      <p:cBhvr>
                                        <p:cTn id="120" dur="1" fill="hold">
                                          <p:stCondLst>
                                            <p:cond delay="0"/>
                                          </p:stCondLst>
                                        </p:cTn>
                                        <p:tgtEl>
                                          <p:spTgt spid="85004"/>
                                        </p:tgtEl>
                                        <p:attrNameLst>
                                          <p:attrName>style.visibility</p:attrName>
                                        </p:attrNameLst>
                                      </p:cBhvr>
                                      <p:to>
                                        <p:strVal val="visible"/>
                                      </p:to>
                                    </p:set>
                                    <p:anim calcmode="lin" valueType="num">
                                      <p:cBhvr>
                                        <p:cTn id="121" dur="1000" fill="hold"/>
                                        <p:tgtEl>
                                          <p:spTgt spid="85004"/>
                                        </p:tgtEl>
                                        <p:attrNameLst>
                                          <p:attrName>ppt_w</p:attrName>
                                        </p:attrNameLst>
                                      </p:cBhvr>
                                      <p:tavLst>
                                        <p:tav tm="0">
                                          <p:val>
                                            <p:strVal val="#ppt_w*0.70"/>
                                          </p:val>
                                        </p:tav>
                                        <p:tav tm="100000">
                                          <p:val>
                                            <p:strVal val="#ppt_w"/>
                                          </p:val>
                                        </p:tav>
                                      </p:tavLst>
                                    </p:anim>
                                    <p:anim calcmode="lin" valueType="num">
                                      <p:cBhvr>
                                        <p:cTn id="122" dur="1000" fill="hold"/>
                                        <p:tgtEl>
                                          <p:spTgt spid="85004"/>
                                        </p:tgtEl>
                                        <p:attrNameLst>
                                          <p:attrName>ppt_h</p:attrName>
                                        </p:attrNameLst>
                                      </p:cBhvr>
                                      <p:tavLst>
                                        <p:tav tm="0">
                                          <p:val>
                                            <p:strVal val="#ppt_h"/>
                                          </p:val>
                                        </p:tav>
                                        <p:tav tm="100000">
                                          <p:val>
                                            <p:strVal val="#ppt_h"/>
                                          </p:val>
                                        </p:tav>
                                      </p:tavLst>
                                    </p:anim>
                                    <p:animEffect transition="in" filter="fade">
                                      <p:cBhvr>
                                        <p:cTn id="123" dur="1000"/>
                                        <p:tgtEl>
                                          <p:spTgt spid="85004"/>
                                        </p:tgtEl>
                                      </p:cBhvr>
                                    </p:animEffect>
                                  </p:childTnLst>
                                </p:cTn>
                              </p:par>
                            </p:childTnLst>
                          </p:cTn>
                        </p:par>
                        <p:par>
                          <p:cTn id="124" fill="hold">
                            <p:stCondLst>
                              <p:cond delay="20000"/>
                            </p:stCondLst>
                            <p:childTnLst>
                              <p:par>
                                <p:cTn id="125" presetID="55" presetClass="entr" presetSubtype="0" fill="hold" grpId="0" nodeType="afterEffect">
                                  <p:stCondLst>
                                    <p:cond delay="0"/>
                                  </p:stCondLst>
                                  <p:childTnLst>
                                    <p:set>
                                      <p:cBhvr>
                                        <p:cTn id="126" dur="1" fill="hold">
                                          <p:stCondLst>
                                            <p:cond delay="0"/>
                                          </p:stCondLst>
                                        </p:cTn>
                                        <p:tgtEl>
                                          <p:spTgt spid="85005"/>
                                        </p:tgtEl>
                                        <p:attrNameLst>
                                          <p:attrName>style.visibility</p:attrName>
                                        </p:attrNameLst>
                                      </p:cBhvr>
                                      <p:to>
                                        <p:strVal val="visible"/>
                                      </p:to>
                                    </p:set>
                                    <p:anim calcmode="lin" valueType="num">
                                      <p:cBhvr>
                                        <p:cTn id="127" dur="1000" fill="hold"/>
                                        <p:tgtEl>
                                          <p:spTgt spid="85005"/>
                                        </p:tgtEl>
                                        <p:attrNameLst>
                                          <p:attrName>ppt_w</p:attrName>
                                        </p:attrNameLst>
                                      </p:cBhvr>
                                      <p:tavLst>
                                        <p:tav tm="0">
                                          <p:val>
                                            <p:strVal val="#ppt_w*0.70"/>
                                          </p:val>
                                        </p:tav>
                                        <p:tav tm="100000">
                                          <p:val>
                                            <p:strVal val="#ppt_w"/>
                                          </p:val>
                                        </p:tav>
                                      </p:tavLst>
                                    </p:anim>
                                    <p:anim calcmode="lin" valueType="num">
                                      <p:cBhvr>
                                        <p:cTn id="128" dur="1000" fill="hold"/>
                                        <p:tgtEl>
                                          <p:spTgt spid="85005"/>
                                        </p:tgtEl>
                                        <p:attrNameLst>
                                          <p:attrName>ppt_h</p:attrName>
                                        </p:attrNameLst>
                                      </p:cBhvr>
                                      <p:tavLst>
                                        <p:tav tm="0">
                                          <p:val>
                                            <p:strVal val="#ppt_h"/>
                                          </p:val>
                                        </p:tav>
                                        <p:tav tm="100000">
                                          <p:val>
                                            <p:strVal val="#ppt_h"/>
                                          </p:val>
                                        </p:tav>
                                      </p:tavLst>
                                    </p:anim>
                                    <p:animEffect transition="in" filter="fade">
                                      <p:cBhvr>
                                        <p:cTn id="129" dur="1000"/>
                                        <p:tgtEl>
                                          <p:spTgt spid="85005"/>
                                        </p:tgtEl>
                                      </p:cBhvr>
                                    </p:animEffect>
                                  </p:childTnLst>
                                </p:cTn>
                              </p:par>
                            </p:childTnLst>
                          </p:cTn>
                        </p:par>
                        <p:par>
                          <p:cTn id="130" fill="hold">
                            <p:stCondLst>
                              <p:cond delay="21000"/>
                            </p:stCondLst>
                            <p:childTnLst>
                              <p:par>
                                <p:cTn id="131" presetID="55" presetClass="entr" presetSubtype="0" fill="hold" grpId="0" nodeType="afterEffect">
                                  <p:stCondLst>
                                    <p:cond delay="0"/>
                                  </p:stCondLst>
                                  <p:childTnLst>
                                    <p:set>
                                      <p:cBhvr>
                                        <p:cTn id="132" dur="1" fill="hold">
                                          <p:stCondLst>
                                            <p:cond delay="0"/>
                                          </p:stCondLst>
                                        </p:cTn>
                                        <p:tgtEl>
                                          <p:spTgt spid="85023"/>
                                        </p:tgtEl>
                                        <p:attrNameLst>
                                          <p:attrName>style.visibility</p:attrName>
                                        </p:attrNameLst>
                                      </p:cBhvr>
                                      <p:to>
                                        <p:strVal val="visible"/>
                                      </p:to>
                                    </p:set>
                                    <p:anim calcmode="lin" valueType="num">
                                      <p:cBhvr>
                                        <p:cTn id="133" dur="1000" fill="hold"/>
                                        <p:tgtEl>
                                          <p:spTgt spid="85023"/>
                                        </p:tgtEl>
                                        <p:attrNameLst>
                                          <p:attrName>ppt_w</p:attrName>
                                        </p:attrNameLst>
                                      </p:cBhvr>
                                      <p:tavLst>
                                        <p:tav tm="0">
                                          <p:val>
                                            <p:strVal val="#ppt_w*0.70"/>
                                          </p:val>
                                        </p:tav>
                                        <p:tav tm="100000">
                                          <p:val>
                                            <p:strVal val="#ppt_w"/>
                                          </p:val>
                                        </p:tav>
                                      </p:tavLst>
                                    </p:anim>
                                    <p:anim calcmode="lin" valueType="num">
                                      <p:cBhvr>
                                        <p:cTn id="134" dur="1000" fill="hold"/>
                                        <p:tgtEl>
                                          <p:spTgt spid="85023"/>
                                        </p:tgtEl>
                                        <p:attrNameLst>
                                          <p:attrName>ppt_h</p:attrName>
                                        </p:attrNameLst>
                                      </p:cBhvr>
                                      <p:tavLst>
                                        <p:tav tm="0">
                                          <p:val>
                                            <p:strVal val="#ppt_h"/>
                                          </p:val>
                                        </p:tav>
                                        <p:tav tm="100000">
                                          <p:val>
                                            <p:strVal val="#ppt_h"/>
                                          </p:val>
                                        </p:tav>
                                      </p:tavLst>
                                    </p:anim>
                                    <p:animEffect transition="in" filter="fade">
                                      <p:cBhvr>
                                        <p:cTn id="135" dur="1000"/>
                                        <p:tgtEl>
                                          <p:spTgt spid="85023"/>
                                        </p:tgtEl>
                                      </p:cBhvr>
                                    </p:animEffect>
                                  </p:childTnLst>
                                </p:cTn>
                              </p:par>
                            </p:childTnLst>
                          </p:cTn>
                        </p:par>
                        <p:par>
                          <p:cTn id="136" fill="hold">
                            <p:stCondLst>
                              <p:cond delay="22000"/>
                            </p:stCondLst>
                            <p:childTnLst>
                              <p:par>
                                <p:cTn id="137" presetID="55" presetClass="entr" presetSubtype="0" fill="hold" grpId="0" nodeType="afterEffect">
                                  <p:stCondLst>
                                    <p:cond delay="0"/>
                                  </p:stCondLst>
                                  <p:childTnLst>
                                    <p:set>
                                      <p:cBhvr>
                                        <p:cTn id="138" dur="1" fill="hold">
                                          <p:stCondLst>
                                            <p:cond delay="0"/>
                                          </p:stCondLst>
                                        </p:cTn>
                                        <p:tgtEl>
                                          <p:spTgt spid="85027">
                                            <p:bg/>
                                          </p:spTgt>
                                        </p:tgtEl>
                                        <p:attrNameLst>
                                          <p:attrName>style.visibility</p:attrName>
                                        </p:attrNameLst>
                                      </p:cBhvr>
                                      <p:to>
                                        <p:strVal val="visible"/>
                                      </p:to>
                                    </p:set>
                                    <p:anim calcmode="lin" valueType="num">
                                      <p:cBhvr>
                                        <p:cTn id="139" dur="1000" fill="hold"/>
                                        <p:tgtEl>
                                          <p:spTgt spid="85027">
                                            <p:bg/>
                                          </p:spTgt>
                                        </p:tgtEl>
                                        <p:attrNameLst>
                                          <p:attrName>ppt_w</p:attrName>
                                        </p:attrNameLst>
                                      </p:cBhvr>
                                      <p:tavLst>
                                        <p:tav tm="0">
                                          <p:val>
                                            <p:strVal val="#ppt_w*0.70"/>
                                          </p:val>
                                        </p:tav>
                                        <p:tav tm="100000">
                                          <p:val>
                                            <p:strVal val="#ppt_w"/>
                                          </p:val>
                                        </p:tav>
                                      </p:tavLst>
                                    </p:anim>
                                    <p:anim calcmode="lin" valueType="num">
                                      <p:cBhvr>
                                        <p:cTn id="140" dur="1000" fill="hold"/>
                                        <p:tgtEl>
                                          <p:spTgt spid="85027">
                                            <p:bg/>
                                          </p:spTgt>
                                        </p:tgtEl>
                                        <p:attrNameLst>
                                          <p:attrName>ppt_h</p:attrName>
                                        </p:attrNameLst>
                                      </p:cBhvr>
                                      <p:tavLst>
                                        <p:tav tm="0">
                                          <p:val>
                                            <p:strVal val="#ppt_h"/>
                                          </p:val>
                                        </p:tav>
                                        <p:tav tm="100000">
                                          <p:val>
                                            <p:strVal val="#ppt_h"/>
                                          </p:val>
                                        </p:tav>
                                      </p:tavLst>
                                    </p:anim>
                                    <p:animEffect transition="in" filter="fade">
                                      <p:cBhvr>
                                        <p:cTn id="141" dur="1000"/>
                                        <p:tgtEl>
                                          <p:spTgt spid="85027">
                                            <p:bg/>
                                          </p:spTgt>
                                        </p:tgtEl>
                                      </p:cBhvr>
                                    </p:animEffect>
                                  </p:childTnLst>
                                </p:cTn>
                              </p:par>
                            </p:childTnLst>
                          </p:cTn>
                        </p:par>
                        <p:par>
                          <p:cTn id="142" fill="hold">
                            <p:stCondLst>
                              <p:cond delay="23000"/>
                            </p:stCondLst>
                            <p:childTnLst>
                              <p:par>
                                <p:cTn id="143" presetID="55" presetClass="entr" presetSubtype="0" fill="hold" grpId="0" nodeType="afterEffect">
                                  <p:stCondLst>
                                    <p:cond delay="0"/>
                                  </p:stCondLst>
                                  <p:childTnLst>
                                    <p:set>
                                      <p:cBhvr>
                                        <p:cTn id="144" dur="1" fill="hold">
                                          <p:stCondLst>
                                            <p:cond delay="0"/>
                                          </p:stCondLst>
                                        </p:cTn>
                                        <p:tgtEl>
                                          <p:spTgt spid="85027">
                                            <p:txEl>
                                              <p:pRg st="0" end="0"/>
                                            </p:txEl>
                                          </p:spTgt>
                                        </p:tgtEl>
                                        <p:attrNameLst>
                                          <p:attrName>style.visibility</p:attrName>
                                        </p:attrNameLst>
                                      </p:cBhvr>
                                      <p:to>
                                        <p:strVal val="visible"/>
                                      </p:to>
                                    </p:set>
                                    <p:anim calcmode="lin" valueType="num">
                                      <p:cBhvr>
                                        <p:cTn id="145" dur="1000" fill="hold"/>
                                        <p:tgtEl>
                                          <p:spTgt spid="85027">
                                            <p:txEl>
                                              <p:pRg st="0" end="0"/>
                                            </p:txEl>
                                          </p:spTgt>
                                        </p:tgtEl>
                                        <p:attrNameLst>
                                          <p:attrName>ppt_w</p:attrName>
                                        </p:attrNameLst>
                                      </p:cBhvr>
                                      <p:tavLst>
                                        <p:tav tm="0">
                                          <p:val>
                                            <p:strVal val="#ppt_w*0.70"/>
                                          </p:val>
                                        </p:tav>
                                        <p:tav tm="100000">
                                          <p:val>
                                            <p:strVal val="#ppt_w"/>
                                          </p:val>
                                        </p:tav>
                                      </p:tavLst>
                                    </p:anim>
                                    <p:anim calcmode="lin" valueType="num">
                                      <p:cBhvr>
                                        <p:cTn id="146" dur="1000" fill="hold"/>
                                        <p:tgtEl>
                                          <p:spTgt spid="85027">
                                            <p:txEl>
                                              <p:pRg st="0" end="0"/>
                                            </p:txEl>
                                          </p:spTgt>
                                        </p:tgtEl>
                                        <p:attrNameLst>
                                          <p:attrName>ppt_h</p:attrName>
                                        </p:attrNameLst>
                                      </p:cBhvr>
                                      <p:tavLst>
                                        <p:tav tm="0">
                                          <p:val>
                                            <p:strVal val="#ppt_h"/>
                                          </p:val>
                                        </p:tav>
                                        <p:tav tm="100000">
                                          <p:val>
                                            <p:strVal val="#ppt_h"/>
                                          </p:val>
                                        </p:tav>
                                      </p:tavLst>
                                    </p:anim>
                                    <p:animEffect transition="in" filter="fade">
                                      <p:cBhvr>
                                        <p:cTn id="147" dur="1000"/>
                                        <p:tgtEl>
                                          <p:spTgt spid="85027">
                                            <p:txEl>
                                              <p:pRg st="0" end="0"/>
                                            </p:txEl>
                                          </p:spTgt>
                                        </p:tgtEl>
                                      </p:cBhvr>
                                    </p:animEffect>
                                  </p:childTnLst>
                                </p:cTn>
                              </p:par>
                            </p:childTnLst>
                          </p:cTn>
                        </p:par>
                        <p:par>
                          <p:cTn id="148" fill="hold">
                            <p:stCondLst>
                              <p:cond delay="24000"/>
                            </p:stCondLst>
                            <p:childTnLst>
                              <p:par>
                                <p:cTn id="149" presetID="55" presetClass="entr" presetSubtype="0" fill="hold" grpId="0" nodeType="afterEffect">
                                  <p:stCondLst>
                                    <p:cond delay="0"/>
                                  </p:stCondLst>
                                  <p:childTnLst>
                                    <p:set>
                                      <p:cBhvr>
                                        <p:cTn id="150" dur="1" fill="hold">
                                          <p:stCondLst>
                                            <p:cond delay="0"/>
                                          </p:stCondLst>
                                        </p:cTn>
                                        <p:tgtEl>
                                          <p:spTgt spid="85027">
                                            <p:txEl>
                                              <p:pRg st="1" end="1"/>
                                            </p:txEl>
                                          </p:spTgt>
                                        </p:tgtEl>
                                        <p:attrNameLst>
                                          <p:attrName>style.visibility</p:attrName>
                                        </p:attrNameLst>
                                      </p:cBhvr>
                                      <p:to>
                                        <p:strVal val="visible"/>
                                      </p:to>
                                    </p:set>
                                    <p:anim calcmode="lin" valueType="num">
                                      <p:cBhvr>
                                        <p:cTn id="151" dur="1000" fill="hold"/>
                                        <p:tgtEl>
                                          <p:spTgt spid="85027">
                                            <p:txEl>
                                              <p:pRg st="1" end="1"/>
                                            </p:txEl>
                                          </p:spTgt>
                                        </p:tgtEl>
                                        <p:attrNameLst>
                                          <p:attrName>ppt_w</p:attrName>
                                        </p:attrNameLst>
                                      </p:cBhvr>
                                      <p:tavLst>
                                        <p:tav tm="0">
                                          <p:val>
                                            <p:strVal val="#ppt_w*0.70"/>
                                          </p:val>
                                        </p:tav>
                                        <p:tav tm="100000">
                                          <p:val>
                                            <p:strVal val="#ppt_w"/>
                                          </p:val>
                                        </p:tav>
                                      </p:tavLst>
                                    </p:anim>
                                    <p:anim calcmode="lin" valueType="num">
                                      <p:cBhvr>
                                        <p:cTn id="152" dur="1000" fill="hold"/>
                                        <p:tgtEl>
                                          <p:spTgt spid="85027">
                                            <p:txEl>
                                              <p:pRg st="1" end="1"/>
                                            </p:txEl>
                                          </p:spTgt>
                                        </p:tgtEl>
                                        <p:attrNameLst>
                                          <p:attrName>ppt_h</p:attrName>
                                        </p:attrNameLst>
                                      </p:cBhvr>
                                      <p:tavLst>
                                        <p:tav tm="0">
                                          <p:val>
                                            <p:strVal val="#ppt_h"/>
                                          </p:val>
                                        </p:tav>
                                        <p:tav tm="100000">
                                          <p:val>
                                            <p:strVal val="#ppt_h"/>
                                          </p:val>
                                        </p:tav>
                                      </p:tavLst>
                                    </p:anim>
                                    <p:animEffect transition="in" filter="fade">
                                      <p:cBhvr>
                                        <p:cTn id="153" dur="1000"/>
                                        <p:tgtEl>
                                          <p:spTgt spid="85027">
                                            <p:txEl>
                                              <p:pRg st="1" end="1"/>
                                            </p:txEl>
                                          </p:spTgt>
                                        </p:tgtEl>
                                      </p:cBhvr>
                                    </p:animEffect>
                                  </p:childTnLst>
                                </p:cTn>
                              </p:par>
                            </p:childTnLst>
                          </p:cTn>
                        </p:par>
                        <p:par>
                          <p:cTn id="154" fill="hold">
                            <p:stCondLst>
                              <p:cond delay="25000"/>
                            </p:stCondLst>
                            <p:childTnLst>
                              <p:par>
                                <p:cTn id="155" presetID="55" presetClass="entr" presetSubtype="0" fill="hold" grpId="0" nodeType="afterEffect">
                                  <p:stCondLst>
                                    <p:cond delay="0"/>
                                  </p:stCondLst>
                                  <p:childTnLst>
                                    <p:set>
                                      <p:cBhvr>
                                        <p:cTn id="156" dur="1" fill="hold">
                                          <p:stCondLst>
                                            <p:cond delay="0"/>
                                          </p:stCondLst>
                                        </p:cTn>
                                        <p:tgtEl>
                                          <p:spTgt spid="85027">
                                            <p:txEl>
                                              <p:pRg st="2" end="2"/>
                                            </p:txEl>
                                          </p:spTgt>
                                        </p:tgtEl>
                                        <p:attrNameLst>
                                          <p:attrName>style.visibility</p:attrName>
                                        </p:attrNameLst>
                                      </p:cBhvr>
                                      <p:to>
                                        <p:strVal val="visible"/>
                                      </p:to>
                                    </p:set>
                                    <p:anim calcmode="lin" valueType="num">
                                      <p:cBhvr>
                                        <p:cTn id="157" dur="1000" fill="hold"/>
                                        <p:tgtEl>
                                          <p:spTgt spid="85027">
                                            <p:txEl>
                                              <p:pRg st="2" end="2"/>
                                            </p:txEl>
                                          </p:spTgt>
                                        </p:tgtEl>
                                        <p:attrNameLst>
                                          <p:attrName>ppt_w</p:attrName>
                                        </p:attrNameLst>
                                      </p:cBhvr>
                                      <p:tavLst>
                                        <p:tav tm="0">
                                          <p:val>
                                            <p:strVal val="#ppt_w*0.70"/>
                                          </p:val>
                                        </p:tav>
                                        <p:tav tm="100000">
                                          <p:val>
                                            <p:strVal val="#ppt_w"/>
                                          </p:val>
                                        </p:tav>
                                      </p:tavLst>
                                    </p:anim>
                                    <p:anim calcmode="lin" valueType="num">
                                      <p:cBhvr>
                                        <p:cTn id="158" dur="1000" fill="hold"/>
                                        <p:tgtEl>
                                          <p:spTgt spid="85027">
                                            <p:txEl>
                                              <p:pRg st="2" end="2"/>
                                            </p:txEl>
                                          </p:spTgt>
                                        </p:tgtEl>
                                        <p:attrNameLst>
                                          <p:attrName>ppt_h</p:attrName>
                                        </p:attrNameLst>
                                      </p:cBhvr>
                                      <p:tavLst>
                                        <p:tav tm="0">
                                          <p:val>
                                            <p:strVal val="#ppt_h"/>
                                          </p:val>
                                        </p:tav>
                                        <p:tav tm="100000">
                                          <p:val>
                                            <p:strVal val="#ppt_h"/>
                                          </p:val>
                                        </p:tav>
                                      </p:tavLst>
                                    </p:anim>
                                    <p:animEffect transition="in" filter="fade">
                                      <p:cBhvr>
                                        <p:cTn id="159" dur="1000"/>
                                        <p:tgtEl>
                                          <p:spTgt spid="85027">
                                            <p:txEl>
                                              <p:pRg st="2" end="2"/>
                                            </p:txEl>
                                          </p:spTgt>
                                        </p:tgtEl>
                                      </p:cBhvr>
                                    </p:animEffect>
                                  </p:childTnLst>
                                </p:cTn>
                              </p:par>
                            </p:childTnLst>
                          </p:cTn>
                        </p:par>
                        <p:par>
                          <p:cTn id="160" fill="hold">
                            <p:stCondLst>
                              <p:cond delay="26000"/>
                            </p:stCondLst>
                            <p:childTnLst>
                              <p:par>
                                <p:cTn id="161" presetID="55" presetClass="entr" presetSubtype="0" fill="hold" grpId="0" nodeType="afterEffect">
                                  <p:stCondLst>
                                    <p:cond delay="0"/>
                                  </p:stCondLst>
                                  <p:childTnLst>
                                    <p:set>
                                      <p:cBhvr>
                                        <p:cTn id="162" dur="1" fill="hold">
                                          <p:stCondLst>
                                            <p:cond delay="0"/>
                                          </p:stCondLst>
                                        </p:cTn>
                                        <p:tgtEl>
                                          <p:spTgt spid="85012"/>
                                        </p:tgtEl>
                                        <p:attrNameLst>
                                          <p:attrName>style.visibility</p:attrName>
                                        </p:attrNameLst>
                                      </p:cBhvr>
                                      <p:to>
                                        <p:strVal val="visible"/>
                                      </p:to>
                                    </p:set>
                                    <p:anim calcmode="lin" valueType="num">
                                      <p:cBhvr>
                                        <p:cTn id="163" dur="1000" fill="hold"/>
                                        <p:tgtEl>
                                          <p:spTgt spid="85012"/>
                                        </p:tgtEl>
                                        <p:attrNameLst>
                                          <p:attrName>ppt_w</p:attrName>
                                        </p:attrNameLst>
                                      </p:cBhvr>
                                      <p:tavLst>
                                        <p:tav tm="0">
                                          <p:val>
                                            <p:strVal val="#ppt_w*0.70"/>
                                          </p:val>
                                        </p:tav>
                                        <p:tav tm="100000">
                                          <p:val>
                                            <p:strVal val="#ppt_w"/>
                                          </p:val>
                                        </p:tav>
                                      </p:tavLst>
                                    </p:anim>
                                    <p:anim calcmode="lin" valueType="num">
                                      <p:cBhvr>
                                        <p:cTn id="164" dur="1000" fill="hold"/>
                                        <p:tgtEl>
                                          <p:spTgt spid="85012"/>
                                        </p:tgtEl>
                                        <p:attrNameLst>
                                          <p:attrName>ppt_h</p:attrName>
                                        </p:attrNameLst>
                                      </p:cBhvr>
                                      <p:tavLst>
                                        <p:tav tm="0">
                                          <p:val>
                                            <p:strVal val="#ppt_h"/>
                                          </p:val>
                                        </p:tav>
                                        <p:tav tm="100000">
                                          <p:val>
                                            <p:strVal val="#ppt_h"/>
                                          </p:val>
                                        </p:tav>
                                      </p:tavLst>
                                    </p:anim>
                                    <p:animEffect transition="in" filter="fade">
                                      <p:cBhvr>
                                        <p:cTn id="165" dur="1000"/>
                                        <p:tgtEl>
                                          <p:spTgt spid="85012"/>
                                        </p:tgtEl>
                                      </p:cBhvr>
                                    </p:animEffect>
                                  </p:childTnLst>
                                </p:cTn>
                              </p:par>
                            </p:childTnLst>
                          </p:cTn>
                        </p:par>
                        <p:par>
                          <p:cTn id="166" fill="hold">
                            <p:stCondLst>
                              <p:cond delay="27000"/>
                            </p:stCondLst>
                            <p:childTnLst>
                              <p:par>
                                <p:cTn id="167" presetID="55" presetClass="entr" presetSubtype="0" fill="hold" grpId="0" nodeType="afterEffect">
                                  <p:stCondLst>
                                    <p:cond delay="0"/>
                                  </p:stCondLst>
                                  <p:childTnLst>
                                    <p:set>
                                      <p:cBhvr>
                                        <p:cTn id="168" dur="1" fill="hold">
                                          <p:stCondLst>
                                            <p:cond delay="0"/>
                                          </p:stCondLst>
                                        </p:cTn>
                                        <p:tgtEl>
                                          <p:spTgt spid="85024"/>
                                        </p:tgtEl>
                                        <p:attrNameLst>
                                          <p:attrName>style.visibility</p:attrName>
                                        </p:attrNameLst>
                                      </p:cBhvr>
                                      <p:to>
                                        <p:strVal val="visible"/>
                                      </p:to>
                                    </p:set>
                                    <p:anim calcmode="lin" valueType="num">
                                      <p:cBhvr>
                                        <p:cTn id="169" dur="1000" fill="hold"/>
                                        <p:tgtEl>
                                          <p:spTgt spid="85024"/>
                                        </p:tgtEl>
                                        <p:attrNameLst>
                                          <p:attrName>ppt_w</p:attrName>
                                        </p:attrNameLst>
                                      </p:cBhvr>
                                      <p:tavLst>
                                        <p:tav tm="0">
                                          <p:val>
                                            <p:strVal val="#ppt_w*0.70"/>
                                          </p:val>
                                        </p:tav>
                                        <p:tav tm="100000">
                                          <p:val>
                                            <p:strVal val="#ppt_w"/>
                                          </p:val>
                                        </p:tav>
                                      </p:tavLst>
                                    </p:anim>
                                    <p:anim calcmode="lin" valueType="num">
                                      <p:cBhvr>
                                        <p:cTn id="170" dur="1000" fill="hold"/>
                                        <p:tgtEl>
                                          <p:spTgt spid="85024"/>
                                        </p:tgtEl>
                                        <p:attrNameLst>
                                          <p:attrName>ppt_h</p:attrName>
                                        </p:attrNameLst>
                                      </p:cBhvr>
                                      <p:tavLst>
                                        <p:tav tm="0">
                                          <p:val>
                                            <p:strVal val="#ppt_h"/>
                                          </p:val>
                                        </p:tav>
                                        <p:tav tm="100000">
                                          <p:val>
                                            <p:strVal val="#ppt_h"/>
                                          </p:val>
                                        </p:tav>
                                      </p:tavLst>
                                    </p:anim>
                                    <p:animEffect transition="in" filter="fade">
                                      <p:cBhvr>
                                        <p:cTn id="171" dur="1000"/>
                                        <p:tgtEl>
                                          <p:spTgt spid="85024"/>
                                        </p:tgtEl>
                                      </p:cBhvr>
                                    </p:animEffect>
                                  </p:childTnLst>
                                </p:cTn>
                              </p:par>
                            </p:childTnLst>
                          </p:cTn>
                        </p:par>
                        <p:par>
                          <p:cTn id="172" fill="hold">
                            <p:stCondLst>
                              <p:cond delay="28000"/>
                            </p:stCondLst>
                            <p:childTnLst>
                              <p:par>
                                <p:cTn id="173" presetID="55" presetClass="entr" presetSubtype="0" fill="hold" grpId="0" nodeType="afterEffect">
                                  <p:stCondLst>
                                    <p:cond delay="0"/>
                                  </p:stCondLst>
                                  <p:childTnLst>
                                    <p:set>
                                      <p:cBhvr>
                                        <p:cTn id="174" dur="1" fill="hold">
                                          <p:stCondLst>
                                            <p:cond delay="0"/>
                                          </p:stCondLst>
                                        </p:cTn>
                                        <p:tgtEl>
                                          <p:spTgt spid="85021"/>
                                        </p:tgtEl>
                                        <p:attrNameLst>
                                          <p:attrName>style.visibility</p:attrName>
                                        </p:attrNameLst>
                                      </p:cBhvr>
                                      <p:to>
                                        <p:strVal val="visible"/>
                                      </p:to>
                                    </p:set>
                                    <p:anim calcmode="lin" valueType="num">
                                      <p:cBhvr>
                                        <p:cTn id="175" dur="1000" fill="hold"/>
                                        <p:tgtEl>
                                          <p:spTgt spid="85021"/>
                                        </p:tgtEl>
                                        <p:attrNameLst>
                                          <p:attrName>ppt_w</p:attrName>
                                        </p:attrNameLst>
                                      </p:cBhvr>
                                      <p:tavLst>
                                        <p:tav tm="0">
                                          <p:val>
                                            <p:strVal val="#ppt_w*0.70"/>
                                          </p:val>
                                        </p:tav>
                                        <p:tav tm="100000">
                                          <p:val>
                                            <p:strVal val="#ppt_w"/>
                                          </p:val>
                                        </p:tav>
                                      </p:tavLst>
                                    </p:anim>
                                    <p:anim calcmode="lin" valueType="num">
                                      <p:cBhvr>
                                        <p:cTn id="176" dur="1000" fill="hold"/>
                                        <p:tgtEl>
                                          <p:spTgt spid="85021"/>
                                        </p:tgtEl>
                                        <p:attrNameLst>
                                          <p:attrName>ppt_h</p:attrName>
                                        </p:attrNameLst>
                                      </p:cBhvr>
                                      <p:tavLst>
                                        <p:tav tm="0">
                                          <p:val>
                                            <p:strVal val="#ppt_h"/>
                                          </p:val>
                                        </p:tav>
                                        <p:tav tm="100000">
                                          <p:val>
                                            <p:strVal val="#ppt_h"/>
                                          </p:val>
                                        </p:tav>
                                      </p:tavLst>
                                    </p:anim>
                                    <p:animEffect transition="in" filter="fade">
                                      <p:cBhvr>
                                        <p:cTn id="177" dur="1000"/>
                                        <p:tgtEl>
                                          <p:spTgt spid="85021"/>
                                        </p:tgtEl>
                                      </p:cBhvr>
                                    </p:animEffect>
                                  </p:childTnLst>
                                </p:cTn>
                              </p:par>
                            </p:childTnLst>
                          </p:cTn>
                        </p:par>
                        <p:par>
                          <p:cTn id="178" fill="hold">
                            <p:stCondLst>
                              <p:cond delay="29000"/>
                            </p:stCondLst>
                            <p:childTnLst>
                              <p:par>
                                <p:cTn id="179" presetID="55" presetClass="entr" presetSubtype="0" fill="hold" grpId="0" nodeType="afterEffect">
                                  <p:stCondLst>
                                    <p:cond delay="0"/>
                                  </p:stCondLst>
                                  <p:childTnLst>
                                    <p:set>
                                      <p:cBhvr>
                                        <p:cTn id="180" dur="1" fill="hold">
                                          <p:stCondLst>
                                            <p:cond delay="0"/>
                                          </p:stCondLst>
                                        </p:cTn>
                                        <p:tgtEl>
                                          <p:spTgt spid="85026"/>
                                        </p:tgtEl>
                                        <p:attrNameLst>
                                          <p:attrName>style.visibility</p:attrName>
                                        </p:attrNameLst>
                                      </p:cBhvr>
                                      <p:to>
                                        <p:strVal val="visible"/>
                                      </p:to>
                                    </p:set>
                                    <p:anim calcmode="lin" valueType="num">
                                      <p:cBhvr>
                                        <p:cTn id="181" dur="1000" fill="hold"/>
                                        <p:tgtEl>
                                          <p:spTgt spid="85026"/>
                                        </p:tgtEl>
                                        <p:attrNameLst>
                                          <p:attrName>ppt_w</p:attrName>
                                        </p:attrNameLst>
                                      </p:cBhvr>
                                      <p:tavLst>
                                        <p:tav tm="0">
                                          <p:val>
                                            <p:strVal val="#ppt_w*0.70"/>
                                          </p:val>
                                        </p:tav>
                                        <p:tav tm="100000">
                                          <p:val>
                                            <p:strVal val="#ppt_w"/>
                                          </p:val>
                                        </p:tav>
                                      </p:tavLst>
                                    </p:anim>
                                    <p:anim calcmode="lin" valueType="num">
                                      <p:cBhvr>
                                        <p:cTn id="182" dur="1000" fill="hold"/>
                                        <p:tgtEl>
                                          <p:spTgt spid="85026"/>
                                        </p:tgtEl>
                                        <p:attrNameLst>
                                          <p:attrName>ppt_h</p:attrName>
                                        </p:attrNameLst>
                                      </p:cBhvr>
                                      <p:tavLst>
                                        <p:tav tm="0">
                                          <p:val>
                                            <p:strVal val="#ppt_h"/>
                                          </p:val>
                                        </p:tav>
                                        <p:tav tm="100000">
                                          <p:val>
                                            <p:strVal val="#ppt_h"/>
                                          </p:val>
                                        </p:tav>
                                      </p:tavLst>
                                    </p:anim>
                                    <p:animEffect transition="in" filter="fade">
                                      <p:cBhvr>
                                        <p:cTn id="183" dur="1000"/>
                                        <p:tgtEl>
                                          <p:spTgt spid="85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p:bldP spid="85001" grpId="0"/>
      <p:bldP spid="85002" grpId="0"/>
      <p:bldP spid="85003" grpId="0"/>
      <p:bldP spid="85004" grpId="0"/>
      <p:bldP spid="85005" grpId="0"/>
      <p:bldP spid="85006" grpId="0"/>
      <p:bldP spid="85007" grpId="0"/>
      <p:bldP spid="85008" grpId="0" animBg="1"/>
      <p:bldP spid="85009" grpId="0" animBg="1"/>
      <p:bldP spid="85010" grpId="0"/>
      <p:bldP spid="85012" grpId="0"/>
      <p:bldP spid="85020" grpId="0"/>
      <p:bldP spid="85021" grpId="0"/>
      <p:bldP spid="85022" grpId="0" animBg="1"/>
      <p:bldP spid="85023" grpId="0" animBg="1"/>
      <p:bldP spid="85024" grpId="0" animBg="1"/>
      <p:bldP spid="85025" grpId="0" animBg="1"/>
      <p:bldP spid="85026" grpId="0" animBg="1"/>
      <p:bldP spid="85027" grpId="0" build="allAtOnce" animBg="1"/>
      <p:bldP spid="85028" grpId="0" animBg="1"/>
      <p:bldP spid="85030" grpId="0" animBg="1"/>
      <p:bldP spid="85031" grpId="0"/>
      <p:bldP spid="85032" grpId="0"/>
      <p:bldP spid="85033" grpId="0"/>
      <p:bldP spid="85034"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0" y="188913"/>
          <a:ext cx="9144000" cy="6319837"/>
        </p:xfrm>
        <a:graphic>
          <a:graphicData uri="http://schemas.openxmlformats.org/presentationml/2006/ole">
            <p:oleObj spid="_x0000_s3074" name="Document" r:id="rId3" imgW="5667840" imgH="3917880" progId="Word.Document.8">
              <p:embed/>
            </p:oleObj>
          </a:graphicData>
        </a:graphic>
      </p:graphicFrame>
      <p:sp>
        <p:nvSpPr>
          <p:cNvPr id="46083" name="Text Box 3"/>
          <p:cNvSpPr txBox="1">
            <a:spLocks noChangeArrowheads="1"/>
          </p:cNvSpPr>
          <p:nvPr/>
        </p:nvSpPr>
        <p:spPr bwMode="auto">
          <a:xfrm>
            <a:off x="1295400" y="1371600"/>
            <a:ext cx="2262188" cy="676275"/>
          </a:xfrm>
          <a:prstGeom prst="rect">
            <a:avLst/>
          </a:prstGeom>
          <a:noFill/>
          <a:ln w="9525">
            <a:noFill/>
            <a:miter lim="800000"/>
            <a:headEnd/>
            <a:tailEnd/>
          </a:ln>
          <a:effectLst/>
        </p:spPr>
        <p:txBody>
          <a:bodyPr wrap="none">
            <a:spAutoFit/>
          </a:bodyPr>
          <a:lstStyle/>
          <a:p>
            <a:pPr>
              <a:lnSpc>
                <a:spcPct val="80000"/>
              </a:lnSpc>
            </a:pPr>
            <a:r>
              <a:rPr lang="en-GB" sz="2400">
                <a:solidFill>
                  <a:srgbClr val="EA1F0A"/>
                </a:solidFill>
                <a:latin typeface="Times New Roman" pitchFamily="18" charset="0"/>
              </a:rPr>
              <a:t>Particle tracking </a:t>
            </a:r>
          </a:p>
          <a:p>
            <a:pPr>
              <a:lnSpc>
                <a:spcPct val="80000"/>
              </a:lnSpc>
            </a:pPr>
            <a:r>
              <a:rPr lang="en-GB" sz="2400">
                <a:solidFill>
                  <a:srgbClr val="EA1F0A"/>
                </a:solidFill>
                <a:latin typeface="Times New Roman" pitchFamily="18" charset="0"/>
              </a:rPr>
              <a:t>  (Z,pos.,E)</a:t>
            </a:r>
          </a:p>
        </p:txBody>
      </p:sp>
      <p:sp>
        <p:nvSpPr>
          <p:cNvPr id="46084" name="Text Box 4"/>
          <p:cNvSpPr txBox="1">
            <a:spLocks noChangeArrowheads="1"/>
          </p:cNvSpPr>
          <p:nvPr/>
        </p:nvSpPr>
        <p:spPr bwMode="auto">
          <a:xfrm>
            <a:off x="2268538" y="5516563"/>
            <a:ext cx="1333500" cy="457200"/>
          </a:xfrm>
          <a:prstGeom prst="rect">
            <a:avLst/>
          </a:prstGeom>
          <a:noFill/>
          <a:ln w="9525">
            <a:noFill/>
            <a:miter lim="800000"/>
            <a:headEnd/>
            <a:tailEnd/>
          </a:ln>
          <a:effectLst/>
        </p:spPr>
        <p:txBody>
          <a:bodyPr wrap="none">
            <a:spAutoFit/>
          </a:bodyPr>
          <a:lstStyle/>
          <a:p>
            <a:r>
              <a:rPr lang="en-GB" sz="2400">
                <a:solidFill>
                  <a:srgbClr val="EA1F0A"/>
                </a:solidFill>
                <a:latin typeface="Times New Roman" pitchFamily="18" charset="0"/>
                <a:cs typeface="Times New Roman" pitchFamily="18" charset="0"/>
              </a:rPr>
              <a:t>γ-ray</a:t>
            </a:r>
            <a:r>
              <a:rPr lang="en-GB" sz="2400">
                <a:solidFill>
                  <a:srgbClr val="EA1F0A"/>
                </a:solidFill>
                <a:latin typeface="Times New Roman" pitchFamily="18" charset="0"/>
              </a:rPr>
              <a:t> det.</a:t>
            </a:r>
          </a:p>
        </p:txBody>
      </p:sp>
      <p:sp>
        <p:nvSpPr>
          <p:cNvPr id="46086" name="Text Box 6"/>
          <p:cNvSpPr txBox="1">
            <a:spLocks noChangeArrowheads="1"/>
          </p:cNvSpPr>
          <p:nvPr/>
        </p:nvSpPr>
        <p:spPr bwMode="auto">
          <a:xfrm>
            <a:off x="5076825" y="3500438"/>
            <a:ext cx="3810000" cy="457200"/>
          </a:xfrm>
          <a:prstGeom prst="rect">
            <a:avLst/>
          </a:prstGeom>
          <a:noFill/>
          <a:ln w="9525">
            <a:noFill/>
            <a:miter lim="800000"/>
            <a:headEnd/>
            <a:tailEnd/>
          </a:ln>
          <a:effectLst/>
        </p:spPr>
        <p:txBody>
          <a:bodyPr wrap="none">
            <a:spAutoFit/>
          </a:bodyPr>
          <a:lstStyle/>
          <a:p>
            <a:r>
              <a:rPr lang="en-GB" sz="2400">
                <a:solidFill>
                  <a:srgbClr val="EA1F0A"/>
                </a:solidFill>
                <a:latin typeface="Times New Roman" pitchFamily="18" charset="0"/>
              </a:rPr>
              <a:t>Charged particle det., plunger</a:t>
            </a:r>
          </a:p>
        </p:txBody>
      </p:sp>
      <p:sp>
        <p:nvSpPr>
          <p:cNvPr id="46087" name="Text Box 7"/>
          <p:cNvSpPr txBox="1">
            <a:spLocks noChangeArrowheads="1"/>
          </p:cNvSpPr>
          <p:nvPr/>
        </p:nvSpPr>
        <p:spPr bwMode="auto">
          <a:xfrm>
            <a:off x="5292725" y="2205038"/>
            <a:ext cx="2127250" cy="968375"/>
          </a:xfrm>
          <a:prstGeom prst="rect">
            <a:avLst/>
          </a:prstGeom>
          <a:noFill/>
          <a:ln w="9525">
            <a:noFill/>
            <a:miter lim="800000"/>
            <a:headEnd/>
            <a:tailEnd/>
          </a:ln>
          <a:effectLst/>
        </p:spPr>
        <p:txBody>
          <a:bodyPr wrap="none">
            <a:spAutoFit/>
          </a:bodyPr>
          <a:lstStyle/>
          <a:p>
            <a:pPr>
              <a:lnSpc>
                <a:spcPct val="80000"/>
              </a:lnSpc>
            </a:pPr>
            <a:r>
              <a:rPr lang="en-GB" sz="2400">
                <a:solidFill>
                  <a:schemeClr val="accent2"/>
                </a:solidFill>
                <a:latin typeface="Times New Roman" pitchFamily="18" charset="0"/>
              </a:rPr>
              <a:t>   </a:t>
            </a:r>
            <a:r>
              <a:rPr lang="en-GB" sz="2400">
                <a:solidFill>
                  <a:srgbClr val="EA1F0A"/>
                </a:solidFill>
                <a:latin typeface="Times New Roman" pitchFamily="18" charset="0"/>
              </a:rPr>
              <a:t>Identification </a:t>
            </a:r>
          </a:p>
          <a:p>
            <a:pPr>
              <a:lnSpc>
                <a:spcPct val="80000"/>
              </a:lnSpc>
            </a:pPr>
            <a:r>
              <a:rPr lang="en-GB" sz="2400">
                <a:solidFill>
                  <a:srgbClr val="EA1F0A"/>
                </a:solidFill>
                <a:latin typeface="Times New Roman" pitchFamily="18" charset="0"/>
              </a:rPr>
              <a:t>  (LYCCA,</a:t>
            </a:r>
          </a:p>
          <a:p>
            <a:pPr>
              <a:lnSpc>
                <a:spcPct val="80000"/>
              </a:lnSpc>
            </a:pPr>
            <a:r>
              <a:rPr lang="en-GB" sz="2400">
                <a:solidFill>
                  <a:srgbClr val="EA1F0A"/>
                </a:solidFill>
                <a:latin typeface="Times New Roman" pitchFamily="18" charset="0"/>
              </a:rPr>
              <a:t>   spectrometer)</a:t>
            </a:r>
          </a:p>
        </p:txBody>
      </p:sp>
      <p:grpSp>
        <p:nvGrpSpPr>
          <p:cNvPr id="2" name="Group 8"/>
          <p:cNvGrpSpPr>
            <a:grpSpLocks/>
          </p:cNvGrpSpPr>
          <p:nvPr/>
        </p:nvGrpSpPr>
        <p:grpSpPr bwMode="auto">
          <a:xfrm>
            <a:off x="4859338" y="4076700"/>
            <a:ext cx="2895600" cy="1905000"/>
            <a:chOff x="6935" y="10583"/>
            <a:chExt cx="2146" cy="1481"/>
          </a:xfrm>
        </p:grpSpPr>
        <p:sp>
          <p:nvSpPr>
            <p:cNvPr id="46089" name="Rectangle 9"/>
            <p:cNvSpPr>
              <a:spLocks noChangeArrowheads="1"/>
            </p:cNvSpPr>
            <p:nvPr/>
          </p:nvSpPr>
          <p:spPr bwMode="auto">
            <a:xfrm>
              <a:off x="6940" y="10586"/>
              <a:ext cx="1246" cy="854"/>
            </a:xfrm>
            <a:prstGeom prst="rect">
              <a:avLst/>
            </a:prstGeom>
            <a:solidFill>
              <a:srgbClr val="00CCFF"/>
            </a:solidFill>
            <a:ln w="9525">
              <a:solidFill>
                <a:srgbClr val="333399"/>
              </a:solidFill>
              <a:miter lim="800000"/>
              <a:headEnd/>
              <a:tailEnd/>
            </a:ln>
          </p:spPr>
          <p:txBody>
            <a:bodyPr/>
            <a:lstStyle/>
            <a:p>
              <a:endParaRPr lang="en-GB"/>
            </a:p>
          </p:txBody>
        </p:sp>
        <p:sp>
          <p:nvSpPr>
            <p:cNvPr id="46090" name="Rectangle 10"/>
            <p:cNvSpPr>
              <a:spLocks noChangeArrowheads="1"/>
            </p:cNvSpPr>
            <p:nvPr/>
          </p:nvSpPr>
          <p:spPr bwMode="auto">
            <a:xfrm>
              <a:off x="7267" y="10614"/>
              <a:ext cx="1311" cy="1123"/>
            </a:xfrm>
            <a:prstGeom prst="rect">
              <a:avLst/>
            </a:prstGeom>
            <a:solidFill>
              <a:srgbClr val="0099CC"/>
            </a:solidFill>
            <a:ln w="9525">
              <a:solidFill>
                <a:srgbClr val="333399"/>
              </a:solidFill>
              <a:miter lim="800000"/>
              <a:headEnd/>
              <a:tailEnd/>
            </a:ln>
          </p:spPr>
          <p:txBody>
            <a:bodyPr/>
            <a:lstStyle/>
            <a:p>
              <a:endParaRPr lang="en-GB"/>
            </a:p>
          </p:txBody>
        </p:sp>
        <p:sp>
          <p:nvSpPr>
            <p:cNvPr id="46091" name="Rectangle 11"/>
            <p:cNvSpPr>
              <a:spLocks noChangeArrowheads="1"/>
            </p:cNvSpPr>
            <p:nvPr/>
          </p:nvSpPr>
          <p:spPr bwMode="auto">
            <a:xfrm>
              <a:off x="7461" y="10624"/>
              <a:ext cx="1260" cy="1260"/>
            </a:xfrm>
            <a:prstGeom prst="rect">
              <a:avLst/>
            </a:prstGeom>
            <a:solidFill>
              <a:srgbClr val="33CCCC"/>
            </a:solidFill>
            <a:ln w="9525">
              <a:solidFill>
                <a:srgbClr val="006666"/>
              </a:solidFill>
              <a:miter lim="800000"/>
              <a:headEnd/>
              <a:tailEnd/>
            </a:ln>
          </p:spPr>
          <p:txBody>
            <a:bodyPr/>
            <a:lstStyle/>
            <a:p>
              <a:endParaRPr lang="en-GB"/>
            </a:p>
          </p:txBody>
        </p:sp>
        <p:sp>
          <p:nvSpPr>
            <p:cNvPr id="46092" name="Rectangle 12"/>
            <p:cNvSpPr>
              <a:spLocks noChangeArrowheads="1"/>
            </p:cNvSpPr>
            <p:nvPr/>
          </p:nvSpPr>
          <p:spPr bwMode="auto">
            <a:xfrm>
              <a:off x="7641" y="10624"/>
              <a:ext cx="1440" cy="1440"/>
            </a:xfrm>
            <a:prstGeom prst="rect">
              <a:avLst/>
            </a:prstGeom>
            <a:solidFill>
              <a:srgbClr val="009999"/>
            </a:solidFill>
            <a:ln w="9525">
              <a:solidFill>
                <a:srgbClr val="006666"/>
              </a:solidFill>
              <a:miter lim="800000"/>
              <a:headEnd/>
              <a:tailEnd/>
            </a:ln>
          </p:spPr>
          <p:txBody>
            <a:bodyPr/>
            <a:lstStyle/>
            <a:p>
              <a:endParaRPr lang="en-GB"/>
            </a:p>
          </p:txBody>
        </p:sp>
        <p:sp>
          <p:nvSpPr>
            <p:cNvPr id="46093" name="AutoShape 13"/>
            <p:cNvSpPr>
              <a:spLocks noChangeArrowheads="1"/>
            </p:cNvSpPr>
            <p:nvPr/>
          </p:nvSpPr>
          <p:spPr bwMode="auto">
            <a:xfrm rot="10800000">
              <a:off x="6935" y="11437"/>
              <a:ext cx="336" cy="294"/>
            </a:xfrm>
            <a:prstGeom prst="rtTriangle">
              <a:avLst/>
            </a:prstGeom>
            <a:solidFill>
              <a:srgbClr val="00CCFF"/>
            </a:solidFill>
            <a:ln w="9525">
              <a:solidFill>
                <a:srgbClr val="333399"/>
              </a:solidFill>
              <a:miter lim="800000"/>
              <a:headEnd/>
              <a:tailEnd/>
            </a:ln>
          </p:spPr>
          <p:txBody>
            <a:bodyPr/>
            <a:lstStyle/>
            <a:p>
              <a:endParaRPr lang="en-GB"/>
            </a:p>
          </p:txBody>
        </p:sp>
        <p:sp>
          <p:nvSpPr>
            <p:cNvPr id="46094" name="Line 14"/>
            <p:cNvSpPr>
              <a:spLocks noChangeShapeType="1"/>
            </p:cNvSpPr>
            <p:nvPr/>
          </p:nvSpPr>
          <p:spPr bwMode="auto">
            <a:xfrm>
              <a:off x="6935" y="10583"/>
              <a:ext cx="336" cy="28"/>
            </a:xfrm>
            <a:prstGeom prst="line">
              <a:avLst/>
            </a:prstGeom>
            <a:noFill/>
            <a:ln w="9525">
              <a:solidFill>
                <a:srgbClr val="333399"/>
              </a:solidFill>
              <a:round/>
              <a:headEnd/>
              <a:tailEnd/>
            </a:ln>
          </p:spPr>
          <p:txBody>
            <a:bodyPr/>
            <a:lstStyle/>
            <a:p>
              <a:endParaRPr lang="en-GB"/>
            </a:p>
          </p:txBody>
        </p:sp>
        <p:sp>
          <p:nvSpPr>
            <p:cNvPr id="46095" name="AutoShape 15"/>
            <p:cNvSpPr>
              <a:spLocks noChangeArrowheads="1"/>
            </p:cNvSpPr>
            <p:nvPr/>
          </p:nvSpPr>
          <p:spPr bwMode="auto">
            <a:xfrm>
              <a:off x="8181" y="10583"/>
              <a:ext cx="210" cy="28"/>
            </a:xfrm>
            <a:prstGeom prst="rtTriangle">
              <a:avLst/>
            </a:prstGeom>
            <a:solidFill>
              <a:srgbClr val="00CCFF"/>
            </a:solidFill>
            <a:ln w="9525">
              <a:solidFill>
                <a:srgbClr val="333399"/>
              </a:solidFill>
              <a:miter lim="800000"/>
              <a:headEnd/>
              <a:tailEnd/>
            </a:ln>
          </p:spPr>
          <p:txBody>
            <a:bodyPr/>
            <a:lstStyle/>
            <a:p>
              <a:endParaRPr lang="en-GB"/>
            </a:p>
          </p:txBody>
        </p:sp>
        <p:sp>
          <p:nvSpPr>
            <p:cNvPr id="46096" name="Rectangle 16"/>
            <p:cNvSpPr>
              <a:spLocks noChangeArrowheads="1"/>
            </p:cNvSpPr>
            <p:nvPr/>
          </p:nvSpPr>
          <p:spPr bwMode="auto">
            <a:xfrm>
              <a:off x="8013" y="10737"/>
              <a:ext cx="770" cy="1218"/>
            </a:xfrm>
            <a:prstGeom prst="rect">
              <a:avLst/>
            </a:prstGeom>
            <a:solidFill>
              <a:srgbClr val="008000"/>
            </a:solidFill>
            <a:ln w="9525">
              <a:solidFill>
                <a:srgbClr val="008000"/>
              </a:solidFill>
              <a:miter lim="800000"/>
              <a:headEnd/>
              <a:tailEnd/>
            </a:ln>
          </p:spPr>
          <p:txBody>
            <a:bodyPr/>
            <a:lstStyle/>
            <a:p>
              <a:endParaRPr lang="en-GB"/>
            </a:p>
          </p:txBody>
        </p:sp>
        <p:sp>
          <p:nvSpPr>
            <p:cNvPr id="46097" name="Rectangle 17"/>
            <p:cNvSpPr>
              <a:spLocks noChangeArrowheads="1"/>
            </p:cNvSpPr>
            <p:nvPr/>
          </p:nvSpPr>
          <p:spPr bwMode="auto">
            <a:xfrm>
              <a:off x="8475" y="10835"/>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098" name="Rectangle 18"/>
            <p:cNvSpPr>
              <a:spLocks noChangeArrowheads="1"/>
            </p:cNvSpPr>
            <p:nvPr/>
          </p:nvSpPr>
          <p:spPr bwMode="auto">
            <a:xfrm>
              <a:off x="8475" y="1105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099" name="Rectangle 19"/>
            <p:cNvSpPr>
              <a:spLocks noChangeArrowheads="1"/>
            </p:cNvSpPr>
            <p:nvPr/>
          </p:nvSpPr>
          <p:spPr bwMode="auto">
            <a:xfrm>
              <a:off x="8475" y="1126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0" name="Rectangle 20"/>
            <p:cNvSpPr>
              <a:spLocks noChangeArrowheads="1"/>
            </p:cNvSpPr>
            <p:nvPr/>
          </p:nvSpPr>
          <p:spPr bwMode="auto">
            <a:xfrm>
              <a:off x="8475" y="11493"/>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1" name="Rectangle 21"/>
            <p:cNvSpPr>
              <a:spLocks noChangeArrowheads="1"/>
            </p:cNvSpPr>
            <p:nvPr/>
          </p:nvSpPr>
          <p:spPr bwMode="auto">
            <a:xfrm>
              <a:off x="8475" y="11731"/>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2" name="Rectangle 22"/>
            <p:cNvSpPr>
              <a:spLocks noChangeArrowheads="1"/>
            </p:cNvSpPr>
            <p:nvPr/>
          </p:nvSpPr>
          <p:spPr bwMode="auto">
            <a:xfrm>
              <a:off x="8111" y="10835"/>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3" name="Rectangle 23"/>
            <p:cNvSpPr>
              <a:spLocks noChangeArrowheads="1"/>
            </p:cNvSpPr>
            <p:nvPr/>
          </p:nvSpPr>
          <p:spPr bwMode="auto">
            <a:xfrm>
              <a:off x="8125" y="1105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4" name="Rectangle 24"/>
            <p:cNvSpPr>
              <a:spLocks noChangeArrowheads="1"/>
            </p:cNvSpPr>
            <p:nvPr/>
          </p:nvSpPr>
          <p:spPr bwMode="auto">
            <a:xfrm>
              <a:off x="8125" y="11269"/>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5" name="Rectangle 25"/>
            <p:cNvSpPr>
              <a:spLocks noChangeArrowheads="1"/>
            </p:cNvSpPr>
            <p:nvPr/>
          </p:nvSpPr>
          <p:spPr bwMode="auto">
            <a:xfrm>
              <a:off x="8125" y="11507"/>
              <a:ext cx="182" cy="126"/>
            </a:xfrm>
            <a:prstGeom prst="rect">
              <a:avLst/>
            </a:prstGeom>
            <a:solidFill>
              <a:srgbClr val="800000"/>
            </a:solidFill>
            <a:ln w="9525">
              <a:solidFill>
                <a:srgbClr val="660033"/>
              </a:solidFill>
              <a:miter lim="800000"/>
              <a:headEnd/>
              <a:tailEnd/>
            </a:ln>
          </p:spPr>
          <p:txBody>
            <a:bodyPr/>
            <a:lstStyle/>
            <a:p>
              <a:endParaRPr lang="en-GB"/>
            </a:p>
          </p:txBody>
        </p:sp>
        <p:sp>
          <p:nvSpPr>
            <p:cNvPr id="46106" name="Rectangle 26"/>
            <p:cNvSpPr>
              <a:spLocks noChangeArrowheads="1"/>
            </p:cNvSpPr>
            <p:nvPr/>
          </p:nvSpPr>
          <p:spPr bwMode="auto">
            <a:xfrm>
              <a:off x="8125" y="11731"/>
              <a:ext cx="182" cy="126"/>
            </a:xfrm>
            <a:prstGeom prst="rect">
              <a:avLst/>
            </a:prstGeom>
            <a:solidFill>
              <a:srgbClr val="800000"/>
            </a:solidFill>
            <a:ln w="9525">
              <a:solidFill>
                <a:srgbClr val="660033"/>
              </a:solidFill>
              <a:miter lim="800000"/>
              <a:headEnd/>
              <a:tailEnd/>
            </a:ln>
          </p:spPr>
          <p:txBody>
            <a:bodyPr/>
            <a:lstStyle/>
            <a:p>
              <a:endParaRPr lang="en-GB"/>
            </a:p>
          </p:txBody>
        </p:sp>
      </p:gr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print"/>
          <a:srcRect/>
          <a:stretch>
            <a:fillRect/>
          </a:stretch>
        </p:blipFill>
        <p:spPr bwMode="auto">
          <a:xfrm>
            <a:off x="2635250" y="404813"/>
            <a:ext cx="6508750" cy="4411662"/>
          </a:xfrm>
          <a:prstGeom prst="rect">
            <a:avLst/>
          </a:prstGeom>
          <a:noFill/>
        </p:spPr>
      </p:pic>
      <p:sp>
        <p:nvSpPr>
          <p:cNvPr id="41989" name="Text Box 5"/>
          <p:cNvSpPr txBox="1">
            <a:spLocks noChangeArrowheads="1"/>
          </p:cNvSpPr>
          <p:nvPr/>
        </p:nvSpPr>
        <p:spPr bwMode="auto">
          <a:xfrm>
            <a:off x="395288" y="0"/>
            <a:ext cx="4421187" cy="457200"/>
          </a:xfrm>
          <a:prstGeom prst="rect">
            <a:avLst/>
          </a:prstGeom>
          <a:noFill/>
          <a:ln w="9525">
            <a:noFill/>
            <a:miter lim="800000"/>
            <a:headEnd/>
            <a:tailEnd/>
          </a:ln>
          <a:effectLst/>
        </p:spPr>
        <p:txBody>
          <a:bodyPr wrap="none">
            <a:spAutoFit/>
          </a:bodyPr>
          <a:lstStyle/>
          <a:p>
            <a:r>
              <a:rPr lang="en-GB" sz="2400">
                <a:solidFill>
                  <a:srgbClr val="FF0000"/>
                </a:solidFill>
              </a:rPr>
              <a:t>DESPEC (decay spectroscopy)</a:t>
            </a:r>
          </a:p>
        </p:txBody>
      </p:sp>
      <p:sp>
        <p:nvSpPr>
          <p:cNvPr id="41990" name="Text Box 6"/>
          <p:cNvSpPr txBox="1">
            <a:spLocks noChangeArrowheads="1"/>
          </p:cNvSpPr>
          <p:nvPr/>
        </p:nvSpPr>
        <p:spPr bwMode="auto">
          <a:xfrm>
            <a:off x="3059113" y="5084763"/>
            <a:ext cx="1974850" cy="396875"/>
          </a:xfrm>
          <a:prstGeom prst="rect">
            <a:avLst/>
          </a:prstGeom>
          <a:noFill/>
          <a:ln w="9525">
            <a:noFill/>
            <a:miter lim="800000"/>
            <a:headEnd/>
            <a:tailEnd/>
          </a:ln>
          <a:effectLst/>
        </p:spPr>
        <p:txBody>
          <a:bodyPr wrap="none">
            <a:spAutoFit/>
          </a:bodyPr>
          <a:lstStyle/>
          <a:p>
            <a:r>
              <a:rPr lang="en-GB" sz="2000">
                <a:solidFill>
                  <a:schemeClr val="accent2"/>
                </a:solidFill>
              </a:rPr>
              <a:t>Modular system</a:t>
            </a:r>
          </a:p>
        </p:txBody>
      </p:sp>
      <p:pic>
        <p:nvPicPr>
          <p:cNvPr id="41991" name="Picture 7" descr="Rising_stopped_campain"/>
          <p:cNvPicPr>
            <a:picLocks noChangeAspect="1" noChangeArrowheads="1"/>
          </p:cNvPicPr>
          <p:nvPr/>
        </p:nvPicPr>
        <p:blipFill>
          <a:blip r:embed="rId3" cstate="print"/>
          <a:srcRect t="20660" r="35916"/>
          <a:stretch>
            <a:fillRect/>
          </a:stretch>
        </p:blipFill>
        <p:spPr bwMode="auto">
          <a:xfrm>
            <a:off x="0" y="4797425"/>
            <a:ext cx="2376488" cy="2060575"/>
          </a:xfrm>
          <a:prstGeom prst="rect">
            <a:avLst/>
          </a:prstGeom>
          <a:noFill/>
          <a:ln w="9525">
            <a:noFill/>
            <a:miter lim="800000"/>
            <a:headEnd/>
            <a:tailEnd/>
          </a:ln>
        </p:spPr>
      </p:pic>
      <p:pic>
        <p:nvPicPr>
          <p:cNvPr id="41994" name="Picture 10" descr="Cluster-array">
            <a:hlinkClick r:id="rId4"/>
          </p:cNvPr>
          <p:cNvPicPr>
            <a:picLocks noChangeAspect="1" noChangeArrowheads="1"/>
          </p:cNvPicPr>
          <p:nvPr/>
        </p:nvPicPr>
        <p:blipFill>
          <a:blip r:embed="rId5" cstate="print"/>
          <a:srcRect/>
          <a:stretch>
            <a:fillRect/>
          </a:stretch>
        </p:blipFill>
        <p:spPr bwMode="auto">
          <a:xfrm>
            <a:off x="5867400" y="4953000"/>
            <a:ext cx="2533650" cy="1905000"/>
          </a:xfrm>
          <a:prstGeom prst="rect">
            <a:avLst/>
          </a:prstGeom>
          <a:noFill/>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Nuklidkarte"/>
          <p:cNvPicPr>
            <a:picLocks noChangeAspect="1" noChangeArrowheads="1"/>
          </p:cNvPicPr>
          <p:nvPr/>
        </p:nvPicPr>
        <p:blipFill>
          <a:blip r:embed="rId3" cstate="print">
            <a:lum bright="62000" contrast="-40000"/>
          </a:blip>
          <a:srcRect/>
          <a:stretch>
            <a:fillRect/>
          </a:stretch>
        </p:blipFill>
        <p:spPr bwMode="auto">
          <a:xfrm>
            <a:off x="0" y="217488"/>
            <a:ext cx="9144000" cy="6640512"/>
          </a:xfrm>
          <a:prstGeom prst="rect">
            <a:avLst/>
          </a:prstGeom>
          <a:noFill/>
          <a:ln w="9525">
            <a:noFill/>
            <a:miter lim="800000"/>
            <a:headEnd/>
            <a:tailEnd/>
          </a:ln>
        </p:spPr>
      </p:pic>
      <p:pic>
        <p:nvPicPr>
          <p:cNvPr id="43011" name="Picture 3" descr="NUSTAR-Logo"/>
          <p:cNvPicPr>
            <a:picLocks noChangeAspect="1" noChangeArrowheads="1"/>
          </p:cNvPicPr>
          <p:nvPr/>
        </p:nvPicPr>
        <p:blipFill>
          <a:blip r:embed="rId4" cstate="print"/>
          <a:srcRect/>
          <a:stretch>
            <a:fillRect/>
          </a:stretch>
        </p:blipFill>
        <p:spPr bwMode="auto">
          <a:xfrm>
            <a:off x="6588125" y="4940300"/>
            <a:ext cx="2555875" cy="1917700"/>
          </a:xfrm>
          <a:prstGeom prst="rect">
            <a:avLst/>
          </a:prstGeom>
          <a:noFill/>
        </p:spPr>
      </p:pic>
      <p:sp>
        <p:nvSpPr>
          <p:cNvPr id="43012" name="Rectangle 4"/>
          <p:cNvSpPr>
            <a:spLocks noChangeArrowheads="1"/>
          </p:cNvSpPr>
          <p:nvPr/>
        </p:nvSpPr>
        <p:spPr bwMode="auto">
          <a:xfrm>
            <a:off x="0" y="1268413"/>
            <a:ext cx="9144000" cy="3949700"/>
          </a:xfrm>
          <a:prstGeom prst="rect">
            <a:avLst/>
          </a:prstGeom>
          <a:noFill/>
          <a:ln w="9525">
            <a:noFill/>
            <a:miter lim="800000"/>
            <a:headEnd/>
            <a:tailEnd/>
          </a:ln>
          <a:effectLst/>
        </p:spPr>
        <p:txBody>
          <a:bodyPr>
            <a:spAutoFit/>
          </a:bodyPr>
          <a:lstStyle/>
          <a:p>
            <a:pPr lvl="1">
              <a:spcBef>
                <a:spcPct val="50000"/>
              </a:spcBef>
              <a:buFont typeface="Symbol" pitchFamily="18" charset="2"/>
              <a:buChar char="·"/>
            </a:pPr>
            <a:r>
              <a:rPr lang="en-GB" sz="2200">
                <a:solidFill>
                  <a:schemeClr val="hlink"/>
                </a:solidFill>
              </a:rPr>
              <a:t>What are the limits of nuclear existence? </a:t>
            </a:r>
          </a:p>
          <a:p>
            <a:pPr lvl="1">
              <a:spcBef>
                <a:spcPct val="50000"/>
              </a:spcBef>
              <a:buFont typeface="Symbol" pitchFamily="18" charset="2"/>
              <a:buChar char="·"/>
            </a:pPr>
            <a:r>
              <a:rPr lang="en-GB" sz="2200">
                <a:solidFill>
                  <a:schemeClr val="hlink"/>
                </a:solidFill>
              </a:rPr>
              <a:t>Do new forms of collective motion occur far from stability?</a:t>
            </a:r>
          </a:p>
          <a:p>
            <a:pPr lvl="1">
              <a:spcBef>
                <a:spcPct val="50000"/>
              </a:spcBef>
              <a:buFont typeface="Symbol" pitchFamily="18" charset="2"/>
              <a:buChar char="·"/>
            </a:pPr>
            <a:r>
              <a:rPr lang="en-GB" sz="2200">
                <a:solidFill>
                  <a:schemeClr val="hlink"/>
                </a:solidFill>
              </a:rPr>
              <a:t>Are there new forms of nuclear matter in loosely bound nuclei?</a:t>
            </a:r>
          </a:p>
          <a:p>
            <a:pPr lvl="1">
              <a:spcBef>
                <a:spcPct val="50000"/>
              </a:spcBef>
              <a:buFont typeface="Symbol" pitchFamily="18" charset="2"/>
              <a:buChar char="·"/>
            </a:pPr>
            <a:r>
              <a:rPr lang="en-GB" sz="2200">
                <a:solidFill>
                  <a:schemeClr val="hlink"/>
                </a:solidFill>
              </a:rPr>
              <a:t>How does the ordering of quantum states alter in dilute matter?</a:t>
            </a:r>
          </a:p>
          <a:p>
            <a:pPr lvl="1">
              <a:spcBef>
                <a:spcPct val="50000"/>
              </a:spcBef>
              <a:buFont typeface="Symbol" pitchFamily="18" charset="2"/>
              <a:buChar char="·"/>
            </a:pPr>
            <a:r>
              <a:rPr lang="en-GB" sz="2200">
                <a:solidFill>
                  <a:schemeClr val="hlink"/>
                </a:solidFill>
              </a:rPr>
              <a:t>Do new symmetries appear?</a:t>
            </a:r>
          </a:p>
          <a:p>
            <a:pPr lvl="1">
              <a:spcBef>
                <a:spcPct val="50000"/>
              </a:spcBef>
              <a:buFont typeface="Symbol" pitchFamily="18" charset="2"/>
              <a:buChar char="·"/>
            </a:pPr>
            <a:r>
              <a:rPr lang="en-GB" sz="2200" i="1">
                <a:solidFill>
                  <a:schemeClr val="hlink"/>
                </a:solidFill>
                <a:effectLst>
                  <a:outerShdw blurRad="38100" dist="38100" dir="2700000" algn="tl">
                    <a:srgbClr val="C0C0C0"/>
                  </a:outerShdw>
                </a:effectLst>
              </a:rPr>
              <a:t>How are the elements and isotopes found in the Universe formed?</a:t>
            </a:r>
          </a:p>
          <a:p>
            <a:pPr lvl="1">
              <a:spcBef>
                <a:spcPct val="50000"/>
              </a:spcBef>
              <a:buFont typeface="Symbol" pitchFamily="18" charset="2"/>
              <a:buChar char="·"/>
            </a:pPr>
            <a:r>
              <a:rPr lang="en-GB" sz="2200">
                <a:solidFill>
                  <a:schemeClr val="hlink"/>
                </a:solidFill>
              </a:rPr>
              <a:t>Where are the sites of the r-process(es) of nucleosynthesis?</a:t>
            </a:r>
          </a:p>
          <a:p>
            <a:pPr lvl="1">
              <a:spcBef>
                <a:spcPct val="50000"/>
              </a:spcBef>
              <a:buFont typeface="Symbol" pitchFamily="18" charset="2"/>
              <a:buChar char="·"/>
            </a:pPr>
            <a:r>
              <a:rPr lang="en-GB" sz="2200">
                <a:solidFill>
                  <a:schemeClr val="hlink"/>
                </a:solidFill>
              </a:rPr>
              <a:t>What is the nuclear equation of state for neutron stars?</a:t>
            </a:r>
          </a:p>
        </p:txBody>
      </p:sp>
      <p:sp>
        <p:nvSpPr>
          <p:cNvPr id="43013" name="Text Box 5"/>
          <p:cNvSpPr txBox="1">
            <a:spLocks noChangeArrowheads="1"/>
          </p:cNvSpPr>
          <p:nvPr/>
        </p:nvSpPr>
        <p:spPr bwMode="auto">
          <a:xfrm>
            <a:off x="2051050" y="1588"/>
            <a:ext cx="4494213" cy="519112"/>
          </a:xfrm>
          <a:prstGeom prst="rect">
            <a:avLst/>
          </a:prstGeom>
          <a:noFill/>
          <a:ln w="9525">
            <a:noFill/>
            <a:miter lim="800000"/>
            <a:headEnd/>
            <a:tailEnd/>
          </a:ln>
          <a:effectLst/>
        </p:spPr>
        <p:txBody>
          <a:bodyPr wrap="none">
            <a:spAutoFit/>
          </a:bodyPr>
          <a:lstStyle/>
          <a:p>
            <a:r>
              <a:rPr lang="en-GB" sz="2800">
                <a:solidFill>
                  <a:srgbClr val="FF0000"/>
                </a:solidFill>
                <a:latin typeface="Times New Roman" pitchFamily="18" charset="0"/>
              </a:rPr>
              <a:t>Key nuclear physics questions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PDF-S1"/>
          <p:cNvPicPr>
            <a:picLocks noChangeAspect="1" noChangeArrowheads="1"/>
          </p:cNvPicPr>
          <p:nvPr/>
        </p:nvPicPr>
        <p:blipFill>
          <a:blip r:embed="rId2" cstate="print"/>
          <a:srcRect l="14763" t="35843" r="19508" b="33250"/>
          <a:stretch>
            <a:fillRect/>
          </a:stretch>
        </p:blipFill>
        <p:spPr bwMode="auto">
          <a:xfrm>
            <a:off x="0" y="777875"/>
            <a:ext cx="9144000" cy="6080125"/>
          </a:xfrm>
          <a:prstGeom prst="rect">
            <a:avLst/>
          </a:prstGeom>
          <a:noFill/>
        </p:spPr>
      </p:pic>
      <p:sp>
        <p:nvSpPr>
          <p:cNvPr id="100355" name="Text Box 3"/>
          <p:cNvSpPr txBox="1">
            <a:spLocks noChangeArrowheads="1"/>
          </p:cNvSpPr>
          <p:nvPr/>
        </p:nvSpPr>
        <p:spPr bwMode="auto">
          <a:xfrm>
            <a:off x="467544" y="1124744"/>
            <a:ext cx="2847446" cy="400110"/>
          </a:xfrm>
          <a:prstGeom prst="rect">
            <a:avLst/>
          </a:prstGeom>
          <a:noFill/>
          <a:ln w="9525">
            <a:noFill/>
            <a:miter lim="800000"/>
            <a:headEnd/>
            <a:tailEnd/>
          </a:ln>
          <a:effectLst/>
        </p:spPr>
        <p:txBody>
          <a:bodyPr wrap="none">
            <a:spAutoFit/>
          </a:bodyPr>
          <a:lstStyle/>
          <a:p>
            <a:pPr eaLnBrk="1" hangingPunct="1"/>
            <a:r>
              <a:rPr lang="en-GB" sz="2000" u="none" dirty="0">
                <a:latin typeface="Times New Roman" pitchFamily="18" charset="0"/>
              </a:rPr>
              <a:t>production yields at FAIR</a:t>
            </a:r>
          </a:p>
        </p:txBody>
      </p:sp>
      <p:sp>
        <p:nvSpPr>
          <p:cNvPr id="100356" name="Text Box 4"/>
          <p:cNvSpPr txBox="1">
            <a:spLocks noChangeArrowheads="1"/>
          </p:cNvSpPr>
          <p:nvPr/>
        </p:nvSpPr>
        <p:spPr bwMode="auto">
          <a:xfrm>
            <a:off x="1403648" y="0"/>
            <a:ext cx="5489773" cy="584775"/>
          </a:xfrm>
          <a:prstGeom prst="rect">
            <a:avLst/>
          </a:prstGeom>
          <a:noFill/>
          <a:ln w="12700" cap="sq">
            <a:noFill/>
            <a:miter lim="800000"/>
            <a:headEnd type="none" w="sm" len="sm"/>
            <a:tailEnd type="none" w="sm" len="sm"/>
          </a:ln>
          <a:effectLst/>
        </p:spPr>
        <p:txBody>
          <a:bodyPr wrap="none">
            <a:spAutoFit/>
          </a:bodyPr>
          <a:lstStyle/>
          <a:p>
            <a:r>
              <a:rPr lang="en-GB" sz="3200" dirty="0" smtClean="0">
                <a:solidFill>
                  <a:srgbClr val="EA1F0A"/>
                </a:solidFill>
                <a:latin typeface="Times New Roman" pitchFamily="18" charset="0"/>
              </a:rPr>
              <a:t>E</a:t>
            </a:r>
            <a:r>
              <a:rPr lang="en-GB" sz="3200" u="none" dirty="0" smtClean="0">
                <a:solidFill>
                  <a:srgbClr val="EA1F0A"/>
                </a:solidFill>
                <a:latin typeface="Times New Roman" pitchFamily="18" charset="0"/>
              </a:rPr>
              <a:t>xotic nuclei at NUSTAR/FAIR</a:t>
            </a:r>
            <a:endParaRPr lang="en-GB" sz="3200" u="none" dirty="0">
              <a:solidFill>
                <a:srgbClr val="EA1F0A"/>
              </a:solidFill>
              <a:latin typeface="Times New Roman" pitchFamily="18" charset="0"/>
            </a:endParaRPr>
          </a:p>
        </p:txBody>
      </p:sp>
      <p:pic>
        <p:nvPicPr>
          <p:cNvPr id="100357" name="Picture 5" descr="D--PDF-S1"/>
          <p:cNvPicPr>
            <a:picLocks noChangeAspect="1" noChangeArrowheads="1"/>
          </p:cNvPicPr>
          <p:nvPr/>
        </p:nvPicPr>
        <p:blipFill>
          <a:blip r:embed="rId2" cstate="print"/>
          <a:srcRect l="68660" t="55843" r="23058" b="33179"/>
          <a:stretch>
            <a:fillRect/>
          </a:stretch>
        </p:blipFill>
        <p:spPr bwMode="auto">
          <a:xfrm>
            <a:off x="7423150" y="4310063"/>
            <a:ext cx="1358900" cy="2547937"/>
          </a:xfrm>
          <a:prstGeom prst="rect">
            <a:avLst/>
          </a:prstGeom>
          <a:noFill/>
        </p:spPr>
      </p:pic>
      <p:pic>
        <p:nvPicPr>
          <p:cNvPr id="100358" name="Picture 6" descr="D--PDF-S1"/>
          <p:cNvPicPr>
            <a:picLocks noChangeAspect="1" noChangeArrowheads="1"/>
          </p:cNvPicPr>
          <p:nvPr/>
        </p:nvPicPr>
        <p:blipFill>
          <a:blip r:embed="rId2" cstate="print"/>
          <a:srcRect l="32039" t="66580" r="39307" b="30482"/>
          <a:stretch>
            <a:fillRect/>
          </a:stretch>
        </p:blipFill>
        <p:spPr bwMode="auto">
          <a:xfrm>
            <a:off x="2657475" y="6207125"/>
            <a:ext cx="3986213" cy="57785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7429</TotalTime>
  <Words>3485</Words>
  <Application>Microsoft Office PowerPoint</Application>
  <PresentationFormat>On-screen Show (4:3)</PresentationFormat>
  <Paragraphs>711</Paragraphs>
  <Slides>87</Slides>
  <Notes>24</Notes>
  <HiddenSlides>50</HiddenSlides>
  <MMClips>1</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87</vt:i4>
      </vt:variant>
    </vt:vector>
  </HeadingPairs>
  <TitlesOfParts>
    <vt:vector size="93" baseType="lpstr">
      <vt:lpstr>Office Theme</vt:lpstr>
      <vt:lpstr>Photo Editor Photo</vt:lpstr>
      <vt:lpstr>Document</vt:lpstr>
      <vt:lpstr>Imagen de mapa de bits</vt:lpstr>
      <vt:lpstr>CorelDRAW</vt:lpstr>
      <vt:lpstr>Microsoft Equation 3.0</vt:lpstr>
      <vt:lpstr>Slide 1</vt:lpstr>
      <vt:lpstr>Slide 2</vt:lpstr>
      <vt:lpstr>Slide 3</vt:lpstr>
      <vt:lpstr>Towards a predictive (and unified) description of nuclei</vt:lpstr>
      <vt:lpstr>Slide 5</vt:lpstr>
      <vt:lpstr>Slide 6</vt:lpstr>
      <vt:lpstr>Slide 7</vt:lpstr>
      <vt:lpstr>NuSTAR (Nuclear Structure, Astrophysics and Reactions)</vt:lpstr>
      <vt:lpstr>Slide 9</vt:lpstr>
      <vt:lpstr>NuSTAR – Nuclear Structure, Astrophysics and Reactions</vt:lpstr>
      <vt:lpstr>Slide 11</vt:lpstr>
      <vt:lpstr>Slide 12</vt:lpstr>
      <vt:lpstr>Slide 13</vt:lpstr>
      <vt:lpstr>Slide 14</vt:lpstr>
      <vt:lpstr>Slide 15</vt:lpstr>
      <vt:lpstr>Slide 16</vt:lpstr>
      <vt:lpstr>Slide 17</vt:lpstr>
      <vt:lpstr>Slide 18</vt:lpstr>
      <vt:lpstr>R3B: Reactions with Relativistic Radioactive Beams</vt:lpstr>
      <vt:lpstr>Collective Excitations: Symmetry Energy, EOS and Neutron Stars -</vt:lpstr>
      <vt:lpstr>Slide 21</vt:lpstr>
      <vt:lpstr>Slide 22</vt:lpstr>
      <vt:lpstr>AGATA (Advanced GAmma Tracking Array)  4 -array for Nuclear Physics Experiments at European accelerators providing radioactive and high-intensity stable beams</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SHE Synthesis   – Present Status</vt:lpstr>
      <vt:lpstr>Experimental setup</vt:lpstr>
      <vt:lpstr>Slide 52</vt:lpstr>
      <vt:lpstr>Slide 53</vt:lpstr>
      <vt:lpstr>Slide 54</vt:lpstr>
      <vt:lpstr>Slide 55</vt:lpstr>
      <vt:lpstr>Slide 56</vt:lpstr>
      <vt:lpstr>Slide 57</vt:lpstr>
      <vt:lpstr>Slide 58</vt:lpstr>
      <vt:lpstr>Slide 59</vt:lpstr>
      <vt:lpstr>Single-particle structure from direct reactions</vt:lpstr>
      <vt:lpstr>Collective Excitations of Neutron-Rich Nuclei - Symmetry Energy, Neutron Skin, EOS, Neutron Stars -  </vt:lpstr>
      <vt:lpstr>Slide 62</vt:lpstr>
      <vt:lpstr>Slide 63</vt:lpstr>
      <vt:lpstr>Technical challenges and solutions</vt:lpstr>
      <vt:lpstr>Slide 65</vt:lpstr>
      <vt:lpstr>Slide 66</vt:lpstr>
      <vt:lpstr>Slide 67</vt:lpstr>
      <vt:lpstr>Slide 68</vt:lpstr>
      <vt:lpstr>Slide 69</vt:lpstr>
      <vt:lpstr>Slide 70</vt:lpstr>
      <vt:lpstr>Slide 71</vt:lpstr>
      <vt:lpstr>Slide 72</vt:lpstr>
      <vt:lpstr>Slide 73</vt:lpstr>
      <vt:lpstr>Slide 74</vt:lpstr>
      <vt:lpstr>DESPEC Simulations (2) – optimisation of array</vt:lpstr>
      <vt:lpstr>Slide 76</vt:lpstr>
      <vt:lpstr>R3B Mechanics and ASIC cooling (1)</vt:lpstr>
      <vt:lpstr>Fragment Separator at GSI</vt:lpstr>
      <vt:lpstr>Slide 79</vt:lpstr>
      <vt:lpstr>Slide 80</vt:lpstr>
      <vt:lpstr>Slide 81</vt:lpstr>
      <vt:lpstr>Slide 82</vt:lpstr>
      <vt:lpstr>R3B</vt:lpstr>
      <vt:lpstr>Slide 84</vt:lpstr>
      <vt:lpstr>Slide 85</vt:lpstr>
      <vt:lpstr>Slide 86</vt:lpstr>
      <vt:lpstr>Slide 87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phs1zp</dc:creator>
  <cp:lastModifiedBy>phs1zp</cp:lastModifiedBy>
  <cp:revision>135</cp:revision>
  <dcterms:created xsi:type="dcterms:W3CDTF">2012-08-29T08:12:40Z</dcterms:created>
  <dcterms:modified xsi:type="dcterms:W3CDTF">2013-10-25T06:17:23Z</dcterms:modified>
</cp:coreProperties>
</file>