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Default Extension="pdf" ContentType="application/pdf"/>
  <Default Extension="gif" ContentType="image/gi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9" r:id="rId4"/>
    <p:sldId id="260" r:id="rId5"/>
    <p:sldId id="269" r:id="rId6"/>
    <p:sldId id="267" r:id="rId7"/>
    <p:sldId id="270" r:id="rId8"/>
    <p:sldId id="268" r:id="rId9"/>
    <p:sldId id="261" r:id="rId10"/>
    <p:sldId id="266" r:id="rId11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horzBarState="maximized">
    <p:restoredLeft sz="15620"/>
    <p:restoredTop sz="94660"/>
  </p:normalViewPr>
  <p:slideViewPr>
    <p:cSldViewPr snapToObjects="1">
      <p:cViewPr varScale="1">
        <p:scale>
          <a:sx n="95" d="100"/>
          <a:sy n="95" d="100"/>
        </p:scale>
        <p:origin x="-72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BEEBE-BB2C-274D-A98F-509E4F40CD21}" type="datetimeFigureOut">
              <a:rPr lang="es-ES_tradnl" smtClean="0"/>
              <a:pPr/>
              <a:t>19/5/09</a:t>
            </a:fld>
            <a:endParaRPr lang="en-GB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21569-69BE-9E44-9462-F4DD1616527C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E4606-3DE5-D848-8391-6E41AAAB650C}" type="datetimeFigureOut">
              <a:rPr lang="es-ES_tradnl" smtClean="0"/>
              <a:pPr/>
              <a:t>19/5/09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6D2B7-CEA7-7F46-A6D1-4778EE2D71C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6D2B7-CEA7-7F46-A6D1-4778EE2D71C7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6020" y="2130426"/>
            <a:ext cx="7771960" cy="1470025"/>
          </a:xfrm>
          <a:gradFill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46155" y="3886200"/>
            <a:ext cx="6125805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pic>
        <p:nvPicPr>
          <p:cNvPr id="190469" name="Picture 5" descr="atlasstat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6559" y="3860800"/>
            <a:ext cx="493992" cy="839788"/>
          </a:xfrm>
          <a:prstGeom prst="rect">
            <a:avLst/>
          </a:prstGeom>
          <a:noFill/>
        </p:spPr>
      </p:pic>
      <p:pic>
        <p:nvPicPr>
          <p:cNvPr id="190471" name="Picture 7" descr="escu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374" y="3860800"/>
            <a:ext cx="914693" cy="973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Overview of work done</a:t>
            </a:r>
            <a:endParaRPr lang="en-GB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TileCal Valencia meeting 19th May 2009</a:t>
            </a:r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D36BE0C-2C15-9F48-B091-FEB329C38A3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00743" y="333376"/>
            <a:ext cx="2027276" cy="604837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15981" y="333376"/>
            <a:ext cx="5944040" cy="604837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Overview of work done</a:t>
            </a:r>
            <a:endParaRPr lang="en-GB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TileCal Valencia meeting 19th May 2009</a:t>
            </a:r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D36BE0C-2C15-9F48-B091-FEB329C38A3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TileCal Valencia meeting 19th May 2009</a:t>
            </a:r>
            <a:endParaRPr lang="en-GB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36BE0C-2C15-9F48-B091-FEB329C38A37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Overview of work done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667" y="4406901"/>
            <a:ext cx="777196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667" y="2906713"/>
            <a:ext cx="777196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Overview of work done</a:t>
            </a:r>
            <a:endParaRPr lang="en-GB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TileCal Valencia meeting 19th May 2009</a:t>
            </a:r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D36BE0C-2C15-9F48-B091-FEB329C38A3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15981" y="1295400"/>
            <a:ext cx="3985659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2361" y="1295400"/>
            <a:ext cx="3985658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Overview of work done</a:t>
            </a:r>
            <a:endParaRPr lang="en-GB"/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TileCal Valencia meeting 19th May 2009</a:t>
            </a:r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D36BE0C-2C15-9F48-B091-FEB329C38A3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347" y="274638"/>
            <a:ext cx="82293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347" y="1535113"/>
            <a:ext cx="403989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347" y="2174875"/>
            <a:ext cx="403989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294" y="1535113"/>
            <a:ext cx="404136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294" y="2174875"/>
            <a:ext cx="40413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Overview of work done</a:t>
            </a:r>
            <a:endParaRPr lang="en-GB"/>
          </a:p>
        </p:txBody>
      </p:sp>
      <p:sp>
        <p:nvSpPr>
          <p:cNvPr id="8" name="Marcador de fecha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TileCal Valencia meeting 19th May 2009</a:t>
            </a:r>
            <a:endParaRPr lang="en-GB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D36BE0C-2C15-9F48-B091-FEB329C38A3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Overview of work done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TileCal Valencia meeting 19th May 2009</a:t>
            </a:r>
            <a:endParaRPr lang="en-GB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D36BE0C-2C15-9F48-B091-FEB329C38A3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Overview of work done</a:t>
            </a:r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TileCal Valencia meeting 19th May 2009</a:t>
            </a:r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D36BE0C-2C15-9F48-B091-FEB329C38A3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347" y="273050"/>
            <a:ext cx="300793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219" y="273051"/>
            <a:ext cx="511143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347" y="1435101"/>
            <a:ext cx="300793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Overview of work done</a:t>
            </a:r>
            <a:endParaRPr lang="en-GB"/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TileCal Valencia meeting 19th May 2009</a:t>
            </a:r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D36BE0C-2C15-9F48-B091-FEB329C38A3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741" y="4800600"/>
            <a:ext cx="548522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741" y="612775"/>
            <a:ext cx="548522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Haga clic en el icono para agregar una imagen</a:t>
            </a:r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741" y="5367338"/>
            <a:ext cx="548522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Overview of work done</a:t>
            </a:r>
            <a:endParaRPr lang="en-GB"/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TileCal Valencia meeting 19th May 2009</a:t>
            </a:r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D36BE0C-2C15-9F48-B091-FEB329C38A3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gradFill rotWithShape="1">
            <a:gsLst>
              <a:gs pos="0">
                <a:srgbClr val="E5E5FF"/>
              </a:gs>
              <a:gs pos="100000">
                <a:srgbClr val="CDCD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6155" y="333375"/>
            <a:ext cx="6383796" cy="7620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 goes here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81" y="1295400"/>
            <a:ext cx="8112038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361" y="6613526"/>
            <a:ext cx="232044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>
              <a:tabLst>
                <a:tab pos="8226425" algn="r"/>
              </a:tabLst>
              <a:defRPr sz="1000"/>
            </a:lvl1pPr>
          </a:lstStyle>
          <a:p>
            <a:r>
              <a:rPr lang="en-GB" smtClean="0"/>
              <a:t>Overview of work done</a:t>
            </a:r>
            <a:endParaRPr lang="en-GB"/>
          </a:p>
        </p:txBody>
      </p:sp>
      <p:pic>
        <p:nvPicPr>
          <p:cNvPr id="1036" name="Picture 12" descr="atlasstatu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428663" y="333375"/>
            <a:ext cx="493993" cy="839788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31530" y="6589714"/>
            <a:ext cx="4221661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s-ES_tradnl" smtClean="0"/>
              <a:t>TileCal Valencia meeting 19th May 2009</a:t>
            </a:r>
            <a:endParaRPr lang="en-GB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3913" y="6589714"/>
            <a:ext cx="2203179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8D36BE0C-2C15-9F48-B091-FEB329C38A37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140722" y="1143000"/>
            <a:ext cx="8864021" cy="76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Imagen 10" descr="Nombre04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9257" y="457201"/>
            <a:ext cx="1336859" cy="4252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rebuchet M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rebuchet M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rebuchet M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rebuchet M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rebuchet M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rebuchet M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rebuchet M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rebuchet MS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n"/>
        <a:defRPr sz="2000">
          <a:solidFill>
            <a:schemeClr val="accent2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accent2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accent2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accent2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accent2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accent2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accent2"/>
          </a:solidFill>
          <a:latin typeface="+mn-lt"/>
          <a:ea typeface="ＭＳ Ｐゴシック" charset="-128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df"/><Relationship Id="rId7" Type="http://schemas.openxmlformats.org/officeDocument/2006/relationships/image" Target="../media/image15.png"/><Relationship Id="rId11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df"/><Relationship Id="rId8" Type="http://schemas.openxmlformats.org/officeDocument/2006/relationships/image" Target="../media/image16.pdf"/><Relationship Id="rId13" Type="http://schemas.openxmlformats.org/officeDocument/2006/relationships/image" Target="../media/image21.png"/><Relationship Id="rId10" Type="http://schemas.openxmlformats.org/officeDocument/2006/relationships/image" Target="../media/image18.pdf"/><Relationship Id="rId5" Type="http://schemas.openxmlformats.org/officeDocument/2006/relationships/image" Target="../media/image13.png"/><Relationship Id="rId12" Type="http://schemas.openxmlformats.org/officeDocument/2006/relationships/image" Target="../media/image20.pdf"/><Relationship Id="rId2" Type="http://schemas.openxmlformats.org/officeDocument/2006/relationships/hyperlink" Target="https://twiki.cern.ch/twiki/bin/view/AtlasProtected/MSSMHiggsToTauTauToLH%23Event_Selection_for_no_b_jet_ana" TargetMode="External"/><Relationship Id="rId9" Type="http://schemas.openxmlformats.org/officeDocument/2006/relationships/image" Target="../media/image17.png"/><Relationship Id="rId3" Type="http://schemas.openxmlformats.org/officeDocument/2006/relationships/hyperlink" Target="http://indico.ific.uv.es/indico/materialDisplay.py?contribId=3&amp;amp;materialId=slides&amp;amp;confId=186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Overview of work done</a:t>
            </a: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Carlos Solans</a:t>
            </a:r>
          </a:p>
          <a:p>
            <a:r>
              <a:rPr lang="en-GB" dirty="0" smtClean="0"/>
              <a:t>Valencia TileCal meeting</a:t>
            </a:r>
            <a:endParaRPr lang="en-GB" dirty="0" smtClean="0"/>
          </a:p>
          <a:p>
            <a:r>
              <a:rPr lang="en-GB" dirty="0" smtClean="0"/>
              <a:t>19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smtClean="0"/>
              <a:t>May 2009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ATLAS Tile DAQ and DVS under control</a:t>
            </a:r>
          </a:p>
          <a:p>
            <a:pPr lvl="1"/>
            <a:r>
              <a:rPr lang="en-GB" dirty="0" smtClean="0"/>
              <a:t>Few </a:t>
            </a:r>
            <a:r>
              <a:rPr lang="en-GB" dirty="0" smtClean="0"/>
              <a:t>developments missing for running</a:t>
            </a:r>
            <a:r>
              <a:rPr lang="en-GB" dirty="0" smtClean="0"/>
              <a:t> </a:t>
            </a:r>
          </a:p>
          <a:p>
            <a:r>
              <a:rPr lang="en-GB" dirty="0" smtClean="0"/>
              <a:t>Still </a:t>
            </a:r>
            <a:r>
              <a:rPr lang="en-GB" dirty="0" smtClean="0"/>
              <a:t>lot of work to do on my analysis</a:t>
            </a:r>
          </a:p>
          <a:p>
            <a:pPr lvl="1"/>
            <a:r>
              <a:rPr lang="en-GB" dirty="0" smtClean="0"/>
              <a:t>Increase the number of </a:t>
            </a:r>
            <a:r>
              <a:rPr lang="en-GB" dirty="0" err="1" smtClean="0"/>
              <a:t>morphings</a:t>
            </a:r>
            <a:r>
              <a:rPr lang="en-GB" dirty="0" smtClean="0"/>
              <a:t>, backgrounds</a:t>
            </a:r>
          </a:p>
          <a:p>
            <a:pPr lvl="1"/>
            <a:r>
              <a:rPr lang="en-GB" dirty="0" smtClean="0"/>
              <a:t>Higgs mass scan</a:t>
            </a:r>
          </a:p>
          <a:p>
            <a:pPr lvl="1"/>
            <a:r>
              <a:rPr lang="en-GB" dirty="0" smtClean="0"/>
              <a:t>Event selection efficiency</a:t>
            </a:r>
          </a:p>
          <a:p>
            <a:pPr lvl="1"/>
            <a:r>
              <a:rPr lang="en-GB" dirty="0" smtClean="0"/>
              <a:t>Work on sensitivity code</a:t>
            </a:r>
          </a:p>
          <a:p>
            <a:pPr lvl="1"/>
            <a:r>
              <a:rPr lang="en-GB" dirty="0" smtClean="0"/>
              <a:t>Running </a:t>
            </a:r>
            <a:r>
              <a:rPr lang="en-GB" dirty="0" err="1" smtClean="0"/>
              <a:t>feynhiggs</a:t>
            </a:r>
            <a:endParaRPr lang="en-GB" dirty="0" smtClean="0"/>
          </a:p>
          <a:p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Overview of work done</a:t>
            </a:r>
            <a:endParaRPr lang="en-GB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TileCal Valencia meeting 19th May 2009</a:t>
            </a:r>
            <a:endParaRPr lang="en-GB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36BE0C-2C15-9F48-B091-FEB329C38A37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 work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Contributed to calorimeter (</a:t>
            </a:r>
            <a:r>
              <a:rPr lang="en-GB" dirty="0" err="1" smtClean="0"/>
              <a:t>Tile+LAr</a:t>
            </a:r>
            <a:r>
              <a:rPr lang="en-GB" dirty="0" smtClean="0"/>
              <a:t> +L1Calo+CTP) slice week (20-26 April)</a:t>
            </a:r>
          </a:p>
          <a:p>
            <a:pPr lvl="1"/>
            <a:r>
              <a:rPr lang="en-GB" dirty="0" smtClean="0"/>
              <a:t>Good agreement between DSP and offline magnitudes</a:t>
            </a:r>
          </a:p>
          <a:p>
            <a:pPr lvl="1"/>
            <a:r>
              <a:rPr lang="en-GB" dirty="0" smtClean="0"/>
              <a:t>ROD/DSP monitoring producing results</a:t>
            </a:r>
          </a:p>
          <a:p>
            <a:pPr lvl="1"/>
            <a:r>
              <a:rPr lang="en-GB" dirty="0" smtClean="0"/>
              <a:t>Steadily running at 80kHz (DSP only) for 30 min</a:t>
            </a:r>
          </a:p>
          <a:p>
            <a:pPr lvl="1"/>
            <a:r>
              <a:rPr lang="en-GB" dirty="0" smtClean="0"/>
              <a:t>ROD busy/ROS not accepting events issue not understood.</a:t>
            </a:r>
          </a:p>
          <a:p>
            <a:pPr lvl="1"/>
            <a:r>
              <a:rPr lang="en-GB" dirty="0" smtClean="0"/>
              <a:t>ROD configuration patch applied.  </a:t>
            </a:r>
          </a:p>
          <a:p>
            <a:r>
              <a:rPr lang="en-GB" dirty="0" smtClean="0"/>
              <a:t>Contributing to HLT slice (</a:t>
            </a:r>
            <a:r>
              <a:rPr lang="en-GB" dirty="0" err="1" smtClean="0"/>
              <a:t>Calo+ID+Muon+HLT</a:t>
            </a:r>
            <a:r>
              <a:rPr lang="en-GB" dirty="0" smtClean="0"/>
              <a:t>) week (4-10 May)</a:t>
            </a:r>
          </a:p>
          <a:p>
            <a:pPr lvl="1"/>
            <a:r>
              <a:rPr lang="en-GB" dirty="0" smtClean="0"/>
              <a:t>Taking DAQ on call shifts whole week.</a:t>
            </a:r>
          </a:p>
          <a:p>
            <a:pPr lvl="1"/>
            <a:r>
              <a:rPr lang="en-GB" dirty="0" smtClean="0"/>
              <a:t>Couple of DSP not booting problems and a misbehaving drawer.</a:t>
            </a:r>
          </a:p>
          <a:p>
            <a:r>
              <a:rPr lang="en-GB" dirty="0" smtClean="0"/>
              <a:t>Compiled 2 Tile online releases (tile-2.0.1, tile-2.0.1.1)</a:t>
            </a:r>
          </a:p>
          <a:p>
            <a:pPr lvl="1"/>
            <a:r>
              <a:rPr lang="en-GB" dirty="0" smtClean="0"/>
              <a:t>Installed tdaq-02-00-01 in the lab (Valencia, CERN)</a:t>
            </a: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Overview of work done</a:t>
            </a:r>
            <a:endParaRPr lang="en-GB"/>
          </a:p>
        </p:txBody>
      </p:sp>
      <p:sp>
        <p:nvSpPr>
          <p:cNvPr id="8" name="Marcador de fech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TileCal Valencia meeting 19th May 2009</a:t>
            </a:r>
            <a:endParaRPr lang="en-GB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36BE0C-2C15-9F48-B091-FEB329C38A37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dirty="0" smtClean="0"/>
              <a:t>Service work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Overview of work done</a:t>
            </a:r>
            <a:endParaRPr lang="en-US" dirty="0"/>
          </a:p>
        </p:txBody>
      </p:sp>
      <p:pic>
        <p:nvPicPr>
          <p:cNvPr id="8196" name="Imagen 5" descr="WatchThi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78275"/>
            <a:ext cx="914400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Imagen 6" descr="RODtim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111" y="1543782"/>
            <a:ext cx="3886089" cy="295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Imagen 7" descr="RODenergy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543782"/>
            <a:ext cx="3886200" cy="295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uadroTexto 11"/>
          <p:cNvSpPr txBox="1"/>
          <p:nvPr/>
        </p:nvSpPr>
        <p:spPr>
          <a:xfrm>
            <a:off x="6400800" y="32766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Good agreement between OF-DSP-I and OF-OFF-I</a:t>
            </a:r>
            <a:endParaRPr lang="en-GB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6199" y="1524000"/>
            <a:ext cx="18289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Plots produced by EF monitoring running online. (AKA Mike’s tool)</a:t>
            </a:r>
            <a:endParaRPr lang="en-GB" sz="16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6200" y="3131403"/>
            <a:ext cx="1828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ROS status after a non-recoverable busy</a:t>
            </a:r>
            <a:endParaRPr lang="en-GB" sz="1600" dirty="0"/>
          </a:p>
        </p:txBody>
      </p:sp>
      <p:sp>
        <p:nvSpPr>
          <p:cNvPr id="15" name="Marcador de fech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TileCal Valencia meeting 19th May 2009</a:t>
            </a:r>
            <a:endParaRPr lang="en-GB"/>
          </a:p>
        </p:txBody>
      </p:sp>
      <p:sp>
        <p:nvSpPr>
          <p:cNvPr id="16" name="Marcador de número de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36BE0C-2C15-9F48-B091-FEB329C38A37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/>
          </a:p>
        </p:txBody>
      </p:sp>
      <p:pic>
        <p:nvPicPr>
          <p:cNvPr id="9219" name="Marcador de contenido 3" descr="TileHighRate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0361" y="-15219"/>
            <a:ext cx="9026731" cy="6763686"/>
          </a:xfrm>
        </p:spPr>
      </p:pic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Overview of work done</a:t>
            </a:r>
            <a:endParaRPr lang="en-US"/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 rot="-1344383">
            <a:off x="3032125" y="3298825"/>
            <a:ext cx="17605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Calibri" pitchFamily="-65" charset="0"/>
              </a:rPr>
              <a:t>80 kHz!</a:t>
            </a:r>
          </a:p>
        </p:txBody>
      </p:sp>
      <p:sp>
        <p:nvSpPr>
          <p:cNvPr id="9" name="Marcador de fech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TileCal Valencia meeting 19th May 2009</a:t>
            </a:r>
            <a:endParaRPr lang="en-GB"/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36BE0C-2C15-9F48-B091-FEB329C38A37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Tile commissioning DVS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5981" y="4651664"/>
            <a:ext cx="8112038" cy="1730086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In situ tests on the super-drawers</a:t>
            </a:r>
          </a:p>
          <a:p>
            <a:r>
              <a:rPr lang="en-GB" dirty="0" smtClean="0"/>
              <a:t>Response to charge injection</a:t>
            </a:r>
          </a:p>
          <a:p>
            <a:r>
              <a:rPr lang="en-GB" dirty="0" smtClean="0"/>
              <a:t>Pedestal level</a:t>
            </a:r>
          </a:p>
          <a:p>
            <a:r>
              <a:rPr lang="en-GB" dirty="0" smtClean="0"/>
              <a:t>CRC check under stress conditions (100kHz pedestal)</a:t>
            </a:r>
          </a:p>
          <a:p>
            <a:r>
              <a:rPr lang="en-GB" dirty="0" smtClean="0"/>
              <a:t>Mezzanine address checking (response to pedestal change)</a:t>
            </a:r>
            <a:endParaRPr lang="en-GB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TileCal Valencia meeting 19th May 2009</a:t>
            </a:r>
            <a:endParaRPr lang="en-GB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36BE0C-2C15-9F48-B091-FEB329C38A37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Overview of work done</a:t>
            </a:r>
            <a:endParaRPr lang="en-GB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295400"/>
            <a:ext cx="4343400" cy="335626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1" y="1295400"/>
            <a:ext cx="4343400" cy="33562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Tile commissioning </a:t>
            </a:r>
            <a:r>
              <a:rPr lang="en-GB" dirty="0" smtClean="0"/>
              <a:t>DAQ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Two data flow schemas</a:t>
            </a:r>
          </a:p>
          <a:p>
            <a:pPr lvl="1"/>
            <a:r>
              <a:rPr lang="en-GB" dirty="0" smtClean="0"/>
              <a:t>Combined running (high rate)</a:t>
            </a:r>
          </a:p>
          <a:p>
            <a:pPr lvl="1"/>
            <a:r>
              <a:rPr lang="en-GB" dirty="0" smtClean="0"/>
              <a:t>CIS calibration (storage of calibration </a:t>
            </a:r>
            <a:r>
              <a:rPr lang="en-GB" dirty="0" err="1" smtClean="0"/>
              <a:t>params</a:t>
            </a:r>
            <a:r>
              <a:rPr lang="en-GB" dirty="0" smtClean="0"/>
              <a:t> with the data)</a:t>
            </a:r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TileCal Valencia meeting 19th May 2009</a:t>
            </a:r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5A7EE7-0B00-EC4E-89E7-E4F56B0B38D2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Overview of work done</a:t>
            </a:r>
            <a:endParaRPr lang="en-GB" dirty="0"/>
          </a:p>
        </p:txBody>
      </p:sp>
      <p:grpSp>
        <p:nvGrpSpPr>
          <p:cNvPr id="23" name="Agrupar 25"/>
          <p:cNvGrpSpPr/>
          <p:nvPr/>
        </p:nvGrpSpPr>
        <p:grpSpPr>
          <a:xfrm>
            <a:off x="1219200" y="2743200"/>
            <a:ext cx="2792755" cy="1981200"/>
            <a:chOff x="1219200" y="2667000"/>
            <a:chExt cx="2792755" cy="1981200"/>
          </a:xfrm>
        </p:grpSpPr>
        <p:sp>
          <p:nvSpPr>
            <p:cNvPr id="7" name="Rectángulo 6"/>
            <p:cNvSpPr/>
            <p:nvPr/>
          </p:nvSpPr>
          <p:spPr bwMode="auto">
            <a:xfrm>
              <a:off x="1219200" y="2895601"/>
              <a:ext cx="685800" cy="2769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Verdana" charset="0"/>
                </a:rPr>
                <a:t>TTC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Verdana" charset="0"/>
              </a:endParaRPr>
            </a:p>
          </p:txBody>
        </p:sp>
        <p:sp>
          <p:nvSpPr>
            <p:cNvPr id="8" name="Rectángulo 7"/>
            <p:cNvSpPr/>
            <p:nvPr/>
          </p:nvSpPr>
          <p:spPr bwMode="auto">
            <a:xfrm>
              <a:off x="2819400" y="3598188"/>
              <a:ext cx="685800" cy="2769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Verdana" charset="0"/>
                </a:rPr>
                <a:t>ROS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Verdana" charset="0"/>
              </a:endParaRPr>
            </a:p>
          </p:txBody>
        </p:sp>
        <p:sp>
          <p:nvSpPr>
            <p:cNvPr id="9" name="Rectángulo 8"/>
            <p:cNvSpPr/>
            <p:nvPr/>
          </p:nvSpPr>
          <p:spPr bwMode="auto">
            <a:xfrm>
              <a:off x="2819400" y="2895601"/>
              <a:ext cx="685800" cy="2769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Verdana" charset="0"/>
                </a:rPr>
                <a:t>ROD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Verdana" charset="0"/>
              </a:endParaRPr>
            </a:p>
          </p:txBody>
        </p:sp>
        <p:sp>
          <p:nvSpPr>
            <p:cNvPr id="10" name="Flecha derecha 9"/>
            <p:cNvSpPr/>
            <p:nvPr/>
          </p:nvSpPr>
          <p:spPr bwMode="auto">
            <a:xfrm>
              <a:off x="1905000" y="2895601"/>
              <a:ext cx="914400" cy="27699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Verdana" charset="0"/>
              </a:endParaRPr>
            </a:p>
          </p:txBody>
        </p:sp>
        <p:sp>
          <p:nvSpPr>
            <p:cNvPr id="11" name="Flecha abajo 10"/>
            <p:cNvSpPr/>
            <p:nvPr/>
          </p:nvSpPr>
          <p:spPr bwMode="auto">
            <a:xfrm>
              <a:off x="3048000" y="3172600"/>
              <a:ext cx="228600" cy="422910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Verdana" charset="0"/>
              </a:endParaRP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2060630" y="2667000"/>
              <a:ext cx="4539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L1A</a:t>
              </a:r>
              <a:endParaRPr lang="en-GB" sz="1200" dirty="0"/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3356030" y="3200400"/>
              <a:ext cx="5097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Data</a:t>
              </a:r>
              <a:endParaRPr lang="en-GB" sz="1200" dirty="0"/>
            </a:p>
          </p:txBody>
        </p:sp>
        <p:sp>
          <p:nvSpPr>
            <p:cNvPr id="14" name="Cilindro 13"/>
            <p:cNvSpPr/>
            <p:nvPr/>
          </p:nvSpPr>
          <p:spPr bwMode="auto">
            <a:xfrm>
              <a:off x="2531530" y="4207788"/>
              <a:ext cx="1202270" cy="440412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Verdana" charset="0"/>
                </a:rPr>
                <a:t>File/L2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Verdana" charset="0"/>
              </a:endParaRPr>
            </a:p>
          </p:txBody>
        </p:sp>
        <p:sp>
          <p:nvSpPr>
            <p:cNvPr id="15" name="Flecha abajo 14"/>
            <p:cNvSpPr/>
            <p:nvPr/>
          </p:nvSpPr>
          <p:spPr bwMode="auto">
            <a:xfrm>
              <a:off x="3048000" y="3875187"/>
              <a:ext cx="228600" cy="332601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Verdana" charset="0"/>
              </a:endParaRP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3352800" y="3875187"/>
              <a:ext cx="6591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Events</a:t>
              </a:r>
              <a:endParaRPr lang="en-GB" sz="1200" dirty="0"/>
            </a:p>
          </p:txBody>
        </p:sp>
      </p:grpSp>
      <p:grpSp>
        <p:nvGrpSpPr>
          <p:cNvPr id="24" name="Agrupar 54"/>
          <p:cNvGrpSpPr/>
          <p:nvPr/>
        </p:nvGrpSpPr>
        <p:grpSpPr>
          <a:xfrm>
            <a:off x="5129075" y="2771001"/>
            <a:ext cx="3106725" cy="2546211"/>
            <a:chOff x="5129075" y="2694801"/>
            <a:chExt cx="3106725" cy="2546211"/>
          </a:xfrm>
        </p:grpSpPr>
        <p:sp>
          <p:nvSpPr>
            <p:cNvPr id="17" name="Rectángulo 16"/>
            <p:cNvSpPr/>
            <p:nvPr/>
          </p:nvSpPr>
          <p:spPr bwMode="auto">
            <a:xfrm>
              <a:off x="5589245" y="2895600"/>
              <a:ext cx="685800" cy="2769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Verdana" charset="0"/>
                </a:rPr>
                <a:t>TTC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Verdana" charset="0"/>
              </a:endParaRPr>
            </a:p>
          </p:txBody>
        </p:sp>
        <p:sp>
          <p:nvSpPr>
            <p:cNvPr id="18" name="Rectángulo 17"/>
            <p:cNvSpPr/>
            <p:nvPr/>
          </p:nvSpPr>
          <p:spPr bwMode="auto">
            <a:xfrm>
              <a:off x="7189445" y="3598187"/>
              <a:ext cx="685800" cy="2769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Verdana" charset="0"/>
                </a:rPr>
                <a:t>ROS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Verdana" charset="0"/>
              </a:endParaRPr>
            </a:p>
          </p:txBody>
        </p:sp>
        <p:sp>
          <p:nvSpPr>
            <p:cNvPr id="19" name="Rectángulo 18"/>
            <p:cNvSpPr/>
            <p:nvPr/>
          </p:nvSpPr>
          <p:spPr bwMode="auto">
            <a:xfrm>
              <a:off x="7189445" y="2895600"/>
              <a:ext cx="685800" cy="2769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Verdana" charset="0"/>
                </a:rPr>
                <a:t>ROD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Verdana" charset="0"/>
              </a:endParaRPr>
            </a:p>
          </p:txBody>
        </p:sp>
        <p:sp>
          <p:nvSpPr>
            <p:cNvPr id="20" name="Flecha derecha 19"/>
            <p:cNvSpPr/>
            <p:nvPr/>
          </p:nvSpPr>
          <p:spPr bwMode="auto">
            <a:xfrm>
              <a:off x="6275045" y="2895600"/>
              <a:ext cx="914400" cy="27699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Verdana" charset="0"/>
              </a:endParaRPr>
            </a:p>
          </p:txBody>
        </p:sp>
        <p:sp>
          <p:nvSpPr>
            <p:cNvPr id="21" name="Flecha abajo 20"/>
            <p:cNvSpPr/>
            <p:nvPr/>
          </p:nvSpPr>
          <p:spPr bwMode="auto">
            <a:xfrm>
              <a:off x="7418045" y="3172599"/>
              <a:ext cx="228600" cy="422910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Verdana" charset="0"/>
              </a:endParaRP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7726075" y="3200399"/>
              <a:ext cx="5097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Data</a:t>
              </a:r>
              <a:endParaRPr lang="en-GB" sz="1200" dirty="0"/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7722845" y="3990201"/>
              <a:ext cx="5097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Data</a:t>
              </a:r>
              <a:endParaRPr lang="en-GB" sz="1200" dirty="0"/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6384188" y="2694801"/>
              <a:ext cx="4539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L1A</a:t>
              </a:r>
              <a:endParaRPr lang="en-GB" sz="1200" dirty="0"/>
            </a:p>
          </p:txBody>
        </p:sp>
        <p:sp>
          <p:nvSpPr>
            <p:cNvPr id="38" name="Rectángulo 37"/>
            <p:cNvSpPr/>
            <p:nvPr/>
          </p:nvSpPr>
          <p:spPr bwMode="auto">
            <a:xfrm>
              <a:off x="5486400" y="3625988"/>
              <a:ext cx="685800" cy="2769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Verdana" charset="0"/>
                </a:rPr>
                <a:t>LAE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Verdana" charset="0"/>
              </a:endParaRPr>
            </a:p>
          </p:txBody>
        </p:sp>
        <p:sp>
          <p:nvSpPr>
            <p:cNvPr id="39" name="Flecha abajo 38"/>
            <p:cNvSpPr/>
            <p:nvPr/>
          </p:nvSpPr>
          <p:spPr bwMode="auto">
            <a:xfrm>
              <a:off x="5715000" y="3200400"/>
              <a:ext cx="228600" cy="422910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Verdana" charset="0"/>
              </a:endParaRPr>
            </a:p>
          </p:txBody>
        </p:sp>
        <p:sp>
          <p:nvSpPr>
            <p:cNvPr id="40" name="CuadroTexto 39"/>
            <p:cNvSpPr txBox="1"/>
            <p:nvPr/>
          </p:nvSpPr>
          <p:spPr>
            <a:xfrm>
              <a:off x="5181600" y="3228201"/>
              <a:ext cx="5097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Data</a:t>
              </a:r>
              <a:endParaRPr lang="en-GB" sz="1200" dirty="0"/>
            </a:p>
          </p:txBody>
        </p:sp>
        <p:sp>
          <p:nvSpPr>
            <p:cNvPr id="43" name="CuadroTexto 42"/>
            <p:cNvSpPr txBox="1"/>
            <p:nvPr/>
          </p:nvSpPr>
          <p:spPr>
            <a:xfrm>
              <a:off x="5129075" y="3990201"/>
              <a:ext cx="5097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Data</a:t>
              </a:r>
              <a:endParaRPr lang="en-GB" sz="1200" dirty="0"/>
            </a:p>
          </p:txBody>
        </p:sp>
        <p:sp>
          <p:nvSpPr>
            <p:cNvPr id="45" name="Flecha en U 44"/>
            <p:cNvSpPr/>
            <p:nvPr/>
          </p:nvSpPr>
          <p:spPr bwMode="auto">
            <a:xfrm rot="10800000">
              <a:off x="6019800" y="3092588"/>
              <a:ext cx="762000" cy="533400"/>
            </a:xfrm>
            <a:prstGeom prst="uturn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Verdana" charset="0"/>
              </a:endParaRPr>
            </a:p>
          </p:txBody>
        </p:sp>
        <p:sp>
          <p:nvSpPr>
            <p:cNvPr id="46" name="Rectángulo 45"/>
            <p:cNvSpPr/>
            <p:nvPr/>
          </p:nvSpPr>
          <p:spPr bwMode="auto">
            <a:xfrm>
              <a:off x="6351245" y="4191000"/>
              <a:ext cx="685800" cy="2769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Verdana" charset="0"/>
                </a:rPr>
                <a:t>ROS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Verdana" charset="0"/>
              </a:endParaRPr>
            </a:p>
          </p:txBody>
        </p:sp>
        <p:sp>
          <p:nvSpPr>
            <p:cNvPr id="47" name="Cilindro 46"/>
            <p:cNvSpPr/>
            <p:nvPr/>
          </p:nvSpPr>
          <p:spPr bwMode="auto">
            <a:xfrm>
              <a:off x="6351245" y="4800600"/>
              <a:ext cx="685800" cy="440412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Verdana" charset="0"/>
                </a:rPr>
                <a:t>File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Verdana" charset="0"/>
              </a:endParaRPr>
            </a:p>
          </p:txBody>
        </p:sp>
        <p:sp>
          <p:nvSpPr>
            <p:cNvPr id="48" name="Flecha abajo 47"/>
            <p:cNvSpPr/>
            <p:nvPr/>
          </p:nvSpPr>
          <p:spPr bwMode="auto">
            <a:xfrm>
              <a:off x="6579845" y="4467999"/>
              <a:ext cx="228600" cy="332601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Verdana" charset="0"/>
              </a:endParaRPr>
            </a:p>
          </p:txBody>
        </p:sp>
        <p:sp>
          <p:nvSpPr>
            <p:cNvPr id="49" name="CuadroTexto 48"/>
            <p:cNvSpPr txBox="1"/>
            <p:nvPr/>
          </p:nvSpPr>
          <p:spPr>
            <a:xfrm>
              <a:off x="6884645" y="4467999"/>
              <a:ext cx="6591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Events</a:t>
              </a:r>
              <a:endParaRPr lang="en-GB" sz="1200" dirty="0"/>
            </a:p>
          </p:txBody>
        </p:sp>
        <p:sp>
          <p:nvSpPr>
            <p:cNvPr id="50" name="Flecha curva 49"/>
            <p:cNvSpPr/>
            <p:nvPr/>
          </p:nvSpPr>
          <p:spPr bwMode="auto">
            <a:xfrm rot="10800000">
              <a:off x="7037045" y="3886200"/>
              <a:ext cx="560045" cy="578913"/>
            </a:xfrm>
            <a:prstGeom prst="ben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Verdana" charset="0"/>
              </a:endParaRPr>
            </a:p>
          </p:txBody>
        </p:sp>
        <p:sp>
          <p:nvSpPr>
            <p:cNvPr id="53" name="Flecha curva 52"/>
            <p:cNvSpPr/>
            <p:nvPr/>
          </p:nvSpPr>
          <p:spPr bwMode="auto">
            <a:xfrm rot="10800000" flipH="1">
              <a:off x="5791200" y="3918331"/>
              <a:ext cx="560045" cy="578913"/>
            </a:xfrm>
            <a:prstGeom prst="ben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Verdana" charset="0"/>
              </a:endParaRPr>
            </a:p>
          </p:txBody>
        </p:sp>
      </p:grpSp>
      <p:sp>
        <p:nvSpPr>
          <p:cNvPr id="54" name="CuadroTexto 53"/>
          <p:cNvSpPr txBox="1"/>
          <p:nvPr/>
        </p:nvSpPr>
        <p:spPr>
          <a:xfrm>
            <a:off x="1295400" y="4821198"/>
            <a:ext cx="219059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accent4"/>
                </a:solidFill>
              </a:rPr>
              <a:t>Combined</a:t>
            </a:r>
            <a:endParaRPr lang="en-GB" sz="1400" b="1" dirty="0" smtClean="0">
              <a:solidFill>
                <a:schemeClr val="accent4"/>
              </a:solidFill>
            </a:endParaRPr>
          </a:p>
          <a:p>
            <a:pPr algn="ctr"/>
            <a:r>
              <a:rPr lang="en-GB" sz="1400" dirty="0" smtClean="0">
                <a:solidFill>
                  <a:schemeClr val="accent4"/>
                </a:solidFill>
              </a:rPr>
              <a:t>High rate DAQ</a:t>
            </a:r>
          </a:p>
          <a:p>
            <a:pPr algn="ctr"/>
            <a:r>
              <a:rPr lang="en-GB" sz="1400" dirty="0" smtClean="0">
                <a:solidFill>
                  <a:schemeClr val="accent4"/>
                </a:solidFill>
              </a:rPr>
              <a:t>DVS development</a:t>
            </a:r>
          </a:p>
          <a:p>
            <a:pPr algn="ctr"/>
            <a:r>
              <a:rPr lang="en-GB" sz="1400" dirty="0" smtClean="0">
                <a:solidFill>
                  <a:schemeClr val="accent4"/>
                </a:solidFill>
              </a:rPr>
              <a:t>ROD/DSP testing</a:t>
            </a:r>
          </a:p>
          <a:p>
            <a:pPr algn="ctr"/>
            <a:r>
              <a:rPr lang="en-GB" sz="1400" dirty="0" smtClean="0">
                <a:solidFill>
                  <a:schemeClr val="accent4"/>
                </a:solidFill>
              </a:rPr>
              <a:t>Monitoring</a:t>
            </a:r>
          </a:p>
          <a:p>
            <a:pPr algn="ctr"/>
            <a:r>
              <a:rPr lang="en-GB" sz="1400" dirty="0" smtClean="0">
                <a:solidFill>
                  <a:schemeClr val="accent4"/>
                </a:solidFill>
              </a:rPr>
              <a:t>Reconstruction validation</a:t>
            </a:r>
          </a:p>
          <a:p>
            <a:pPr algn="ctr"/>
            <a:r>
              <a:rPr lang="en-GB" sz="1400" dirty="0" smtClean="0">
                <a:solidFill>
                  <a:schemeClr val="accent4"/>
                </a:solidFill>
              </a:rPr>
              <a:t> </a:t>
            </a:r>
            <a:endParaRPr lang="en-GB" sz="1400" dirty="0">
              <a:solidFill>
                <a:schemeClr val="accent4"/>
              </a:solidFill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5935993" y="5460652"/>
            <a:ext cx="16078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accent4"/>
                </a:solidFill>
              </a:rPr>
              <a:t>Calibration</a:t>
            </a:r>
          </a:p>
          <a:p>
            <a:pPr algn="ctr"/>
            <a:r>
              <a:rPr lang="en-GB" sz="1400" dirty="0" smtClean="0">
                <a:solidFill>
                  <a:schemeClr val="accent4"/>
                </a:solidFill>
              </a:rPr>
              <a:t>CIS development</a:t>
            </a:r>
          </a:p>
          <a:p>
            <a:pPr algn="ctr"/>
            <a:r>
              <a:rPr lang="en-GB" sz="1400" dirty="0" smtClean="0">
                <a:solidFill>
                  <a:schemeClr val="accent4"/>
                </a:solidFill>
              </a:rPr>
              <a:t> </a:t>
            </a:r>
            <a:endParaRPr lang="en-GB" sz="14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Intercalibration</a:t>
            </a:r>
            <a:r>
              <a:rPr lang="en-GB" dirty="0" smtClean="0"/>
              <a:t> Tile+L1Calo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TileCal Valencia meeting 19th May 2009</a:t>
            </a:r>
            <a:endParaRPr lang="en-GB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36BE0C-2C15-9F48-B091-FEB329C38A37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Overview of work done</a:t>
            </a:r>
            <a:endParaRPr lang="en-GB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441450"/>
            <a:ext cx="8984779" cy="50355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Intercalibration</a:t>
            </a:r>
            <a:r>
              <a:rPr lang="en-GB" dirty="0" smtClean="0"/>
              <a:t> Tile+L1Calo</a:t>
            </a:r>
            <a:endParaRPr lang="en-GB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TileCal Valencia meeting 19th May 2009</a:t>
            </a:r>
            <a:endParaRPr lang="en-GB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36BE0C-2C15-9F48-B091-FEB329C38A37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Overview of work done</a:t>
            </a:r>
            <a:endParaRPr lang="en-GB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95400"/>
            <a:ext cx="6507245" cy="520348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609284" y="1992868"/>
            <a:ext cx="23531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Beam scraping event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5799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Exclusion limit and expected sensitivity for MSSM Higgs to </a:t>
            </a:r>
            <a:r>
              <a:rPr lang="en-GB" dirty="0" err="1" smtClean="0"/>
              <a:t>tau</a:t>
            </a:r>
            <a:r>
              <a:rPr lang="en-GB" dirty="0" smtClean="0"/>
              <a:t> </a:t>
            </a:r>
            <a:r>
              <a:rPr lang="en-GB" dirty="0" err="1" smtClean="0"/>
              <a:t>tau</a:t>
            </a:r>
            <a:r>
              <a:rPr lang="en-GB" dirty="0" smtClean="0"/>
              <a:t> in the lepton </a:t>
            </a:r>
            <a:r>
              <a:rPr lang="en-GB" dirty="0" err="1" smtClean="0"/>
              <a:t>hadron</a:t>
            </a:r>
            <a:r>
              <a:rPr lang="en-GB" dirty="0" smtClean="0"/>
              <a:t> channel</a:t>
            </a:r>
            <a:endParaRPr lang="en-GB" dirty="0" smtClean="0"/>
          </a:p>
          <a:p>
            <a:r>
              <a:rPr lang="en-GB" dirty="0" smtClean="0"/>
              <a:t>V</a:t>
            </a:r>
            <a:r>
              <a:rPr lang="en-GB" dirty="0" smtClean="0"/>
              <a:t>isible mass observable</a:t>
            </a:r>
          </a:p>
          <a:p>
            <a:pPr>
              <a:buNone/>
            </a:pPr>
            <a:endParaRPr lang="en-GB" dirty="0" smtClean="0"/>
          </a:p>
          <a:p>
            <a:pPr marL="342900" lvl="1" indent="-342900">
              <a:lnSpc>
                <a:spcPct val="110000"/>
              </a:lnSpc>
              <a:buClrTx/>
              <a:buSzPct val="80000"/>
              <a:buFont typeface="Wingdings" charset="2"/>
              <a:buChar char="l"/>
            </a:pPr>
            <a:r>
              <a:rPr lang="en-GB" sz="2400" dirty="0" smtClean="0"/>
              <a:t>MSSM Higgs to </a:t>
            </a:r>
            <a:r>
              <a:rPr lang="en-GB" sz="2400" dirty="0" err="1" smtClean="0"/>
              <a:t>tau</a:t>
            </a:r>
            <a:r>
              <a:rPr lang="en-GB" sz="2400" dirty="0" smtClean="0"/>
              <a:t> </a:t>
            </a:r>
            <a:r>
              <a:rPr lang="en-GB" sz="2400" dirty="0" err="1" smtClean="0"/>
              <a:t>tau</a:t>
            </a:r>
            <a:r>
              <a:rPr lang="en-GB" sz="2400" dirty="0" smtClean="0"/>
              <a:t> </a:t>
            </a:r>
            <a:r>
              <a:rPr lang="en-GB" sz="2400" dirty="0" err="1" smtClean="0"/>
              <a:t>lh</a:t>
            </a:r>
            <a:r>
              <a:rPr lang="en-GB" sz="2400" dirty="0" smtClean="0"/>
              <a:t> selection cuts (</a:t>
            </a:r>
            <a:r>
              <a:rPr lang="en-GB" sz="2400" dirty="0" smtClean="0">
                <a:hlinkClick r:id="rId2"/>
              </a:rPr>
              <a:t>Link</a:t>
            </a:r>
            <a:r>
              <a:rPr lang="en-GB" sz="2400" dirty="0" smtClean="0"/>
              <a:t>)</a:t>
            </a:r>
          </a:p>
          <a:p>
            <a:pPr marL="342900" lvl="1" indent="-342900">
              <a:lnSpc>
                <a:spcPct val="110000"/>
              </a:lnSpc>
              <a:buClrTx/>
              <a:buSzPct val="80000"/>
              <a:buFont typeface="Wingdings" charset="2"/>
              <a:buChar char="l"/>
            </a:pPr>
            <a:r>
              <a:rPr lang="en-GB" sz="2400" dirty="0" smtClean="0"/>
              <a:t>Likelihood fit of the S+B to B only pseudo-experiments</a:t>
            </a:r>
          </a:p>
          <a:p>
            <a:pPr marL="342900" lvl="1" indent="-342900">
              <a:lnSpc>
                <a:spcPct val="110000"/>
              </a:lnSpc>
              <a:buClrTx/>
              <a:buSzPct val="80000"/>
              <a:buFont typeface="Wingdings" charset="2"/>
              <a:buChar char="l"/>
            </a:pPr>
            <a:endParaRPr lang="en-GB" sz="2400" dirty="0" smtClean="0"/>
          </a:p>
          <a:p>
            <a:pPr marL="342900" lvl="1" indent="-342900">
              <a:lnSpc>
                <a:spcPct val="110000"/>
              </a:lnSpc>
              <a:buClrTx/>
              <a:buSzPct val="80000"/>
              <a:buFont typeface="Wingdings" charset="2"/>
              <a:buChar char="l"/>
            </a:pPr>
            <a:endParaRPr lang="en-GB" sz="2400" dirty="0" smtClean="0"/>
          </a:p>
          <a:p>
            <a:pPr marL="342900" lvl="1" indent="-342900">
              <a:lnSpc>
                <a:spcPct val="110000"/>
              </a:lnSpc>
              <a:buClrTx/>
              <a:buSzPct val="80000"/>
              <a:buFont typeface="Wingdings" charset="2"/>
              <a:buChar char="l"/>
            </a:pPr>
            <a:endParaRPr lang="en-GB" sz="2400" dirty="0" smtClean="0"/>
          </a:p>
          <a:p>
            <a:pPr marL="342900" lvl="1" indent="-342900">
              <a:lnSpc>
                <a:spcPct val="110000"/>
              </a:lnSpc>
              <a:buClrTx/>
              <a:buSzPct val="80000"/>
              <a:buFont typeface="Wingdings" charset="2"/>
              <a:buChar char="l"/>
            </a:pPr>
            <a:endParaRPr lang="en-GB" sz="2400" dirty="0" smtClean="0"/>
          </a:p>
          <a:p>
            <a:pPr marL="342900" lvl="1" indent="-342900">
              <a:lnSpc>
                <a:spcPct val="110000"/>
              </a:lnSpc>
              <a:buClrTx/>
              <a:buSzPct val="80000"/>
              <a:buFont typeface="Wingdings" charset="2"/>
              <a:buChar char="l"/>
            </a:pPr>
            <a:r>
              <a:rPr lang="en-GB" sz="2400" dirty="0" smtClean="0"/>
              <a:t>Status presented </a:t>
            </a:r>
            <a:r>
              <a:rPr lang="en-GB" sz="2400" dirty="0" smtClean="0">
                <a:hlinkClick r:id="rId3"/>
              </a:rPr>
              <a:t>last week</a:t>
            </a:r>
            <a:endParaRPr lang="en-GB" sz="2400" dirty="0" smtClean="0"/>
          </a:p>
          <a:p>
            <a:endParaRPr lang="en-GB" dirty="0"/>
          </a:p>
        </p:txBody>
      </p:sp>
      <p:pic>
        <p:nvPicPr>
          <p:cNvPr id="5" name="Imagen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066800" y="2819400"/>
            <a:ext cx="2705100" cy="262123"/>
          </a:xfrm>
          <a:prstGeom prst="rect">
            <a:avLst/>
          </a:prstGeom>
        </p:spPr>
      </p:pic>
      <p:pic>
        <p:nvPicPr>
          <p:cNvPr id="6" name="Imagen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962400" y="2667000"/>
            <a:ext cx="5041900" cy="591964"/>
          </a:xfrm>
          <a:prstGeom prst="rect">
            <a:avLst/>
          </a:prstGeom>
        </p:spPr>
      </p:pic>
      <p:sp>
        <p:nvSpPr>
          <p:cNvPr id="10" name="Marcador de pie de pá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Overview of work done</a:t>
            </a:r>
            <a:endParaRPr lang="en-GB"/>
          </a:p>
        </p:txBody>
      </p:sp>
      <p:sp>
        <p:nvSpPr>
          <p:cNvPr id="11" name="Marcador de fech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TileCal Valencia meeting 19th May 2009</a:t>
            </a:r>
            <a:endParaRPr lang="en-GB"/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36BE0C-2C15-9F48-B091-FEB329C38A37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13" name="Imagen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831850" y="4838700"/>
            <a:ext cx="7480300" cy="495300"/>
          </a:xfrm>
          <a:prstGeom prst="rect">
            <a:avLst/>
          </a:prstGeom>
        </p:spPr>
      </p:pic>
      <p:pic>
        <p:nvPicPr>
          <p:cNvPr id="14" name="Imagen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3429000" y="4114800"/>
            <a:ext cx="2133600" cy="228600"/>
          </a:xfrm>
          <a:prstGeom prst="rect">
            <a:avLst/>
          </a:prstGeom>
        </p:spPr>
      </p:pic>
      <p:pic>
        <p:nvPicPr>
          <p:cNvPr id="15" name="Imagen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3879850" y="4559300"/>
            <a:ext cx="1384300" cy="2413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niversitat de valencia - atlas tilecal">
  <a:themeElements>
    <a:clrScheme name="universitat de valencia - atlas tilecal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E2E2FF"/>
      </a:accent5>
      <a:accent6>
        <a:srgbClr val="2D2DB9"/>
      </a:accent6>
      <a:hlink>
        <a:srgbClr val="CCCCFF"/>
      </a:hlink>
      <a:folHlink>
        <a:srgbClr val="B2B2B2"/>
      </a:folHlink>
    </a:clrScheme>
    <a:fontScheme name="universitat de valencia - atlas tilecal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rgbClr val="CCCC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universitat de valencia - atlas tile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at de valencia - atlas tileca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at de valencia - atlas tilecal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at de valencia - atlas tilecal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at de valencia - atlas tilec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at de valencia - atlas tilec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at de valencia - atlas tilec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at de valencia - atlas tilecal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universitat de valencia - atlas tilecal 2008.potx</Template>
  <TotalTime>354</TotalTime>
  <Words>481</Words>
  <Application>Microsoft Macintosh PowerPoint</Application>
  <PresentationFormat>Presentación en pantalla (4:3)</PresentationFormat>
  <Paragraphs>116</Paragraphs>
  <Slides>10</Slides>
  <Notes>1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universitat de valencia - atlas tilecal</vt:lpstr>
      <vt:lpstr>Overview of work done</vt:lpstr>
      <vt:lpstr>Service work</vt:lpstr>
      <vt:lpstr>Service work</vt:lpstr>
      <vt:lpstr>Diapositiva 4</vt:lpstr>
      <vt:lpstr>Tile commissioning DVS</vt:lpstr>
      <vt:lpstr>Tile commissioning DAQ</vt:lpstr>
      <vt:lpstr>Intercalibration Tile+L1Calo</vt:lpstr>
      <vt:lpstr>Intercalibration Tile+L1Calo</vt:lpstr>
      <vt:lpstr>Analysis</vt:lpstr>
      <vt:lpstr>Conclusions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carlos solans</dc:creator>
  <cp:lastModifiedBy>carlos solans</cp:lastModifiedBy>
  <cp:revision>25</cp:revision>
  <dcterms:created xsi:type="dcterms:W3CDTF">2009-05-19T07:55:58Z</dcterms:created>
  <dcterms:modified xsi:type="dcterms:W3CDTF">2009-05-19T08:38:28Z</dcterms:modified>
</cp:coreProperties>
</file>