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Default Extension="pdf" ContentType="application/pdf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 snapToObjects="1">
      <p:cViewPr varScale="1">
        <p:scale>
          <a:sx n="93" d="100"/>
          <a:sy n="93" d="100"/>
        </p:scale>
        <p:origin x="-2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BEEBE-BB2C-274D-A98F-509E4F40CD21}" type="datetimeFigureOut">
              <a:rPr lang="es-ES_tradnl" smtClean="0"/>
              <a:t>6/5/09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21569-69BE-9E44-9462-F4DD1616527C}" type="slidenum">
              <a:rPr lang="en-GB" smtClean="0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E4606-3DE5-D848-8391-6E41AAAB650C}" type="datetimeFigureOut">
              <a:rPr lang="es-ES_tradnl" smtClean="0"/>
              <a:t>5/5/09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6D2B7-CEA7-7F46-A6D1-4778EE2D71C7}" type="slidenum">
              <a:rPr lang="en-GB" smtClean="0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B6D2B7-CEA7-7F46-A6D1-4778EE2D71C7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6020" y="2130426"/>
            <a:ext cx="7771960" cy="1470025"/>
          </a:xfrm>
          <a:gradFill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46155" y="3886200"/>
            <a:ext cx="6125805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pic>
        <p:nvPicPr>
          <p:cNvPr id="190469" name="Picture 5" descr="atlasstat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96559" y="3860800"/>
            <a:ext cx="493992" cy="839788"/>
          </a:xfrm>
          <a:prstGeom prst="rect">
            <a:avLst/>
          </a:prstGeom>
          <a:noFill/>
        </p:spPr>
      </p:pic>
      <p:pic>
        <p:nvPicPr>
          <p:cNvPr id="190471" name="Picture 7" descr="escud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9374" y="3860800"/>
            <a:ext cx="914693" cy="973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00743" y="333376"/>
            <a:ext cx="2027276" cy="604837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15981" y="333376"/>
            <a:ext cx="5944040" cy="604837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Overview of work done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667" y="4406901"/>
            <a:ext cx="77719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667" y="2906713"/>
            <a:ext cx="77719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15981" y="1295400"/>
            <a:ext cx="3985659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2361" y="1295400"/>
            <a:ext cx="3985658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347" y="274638"/>
            <a:ext cx="82293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347" y="1535113"/>
            <a:ext cx="40398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347" y="2174875"/>
            <a:ext cx="40398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294" y="1535113"/>
            <a:ext cx="404136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294" y="2174875"/>
            <a:ext cx="40413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8" name="Marcador de fecha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347" y="273050"/>
            <a:ext cx="300793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219" y="273051"/>
            <a:ext cx="511143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347" y="1435101"/>
            <a:ext cx="300793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741" y="4800600"/>
            <a:ext cx="548522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741" y="612775"/>
            <a:ext cx="548522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Haga clic en el icono para agregar una imagen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741" y="5367338"/>
            <a:ext cx="548522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2.gif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gradFill rotWithShape="1">
            <a:gsLst>
              <a:gs pos="0">
                <a:srgbClr val="E5E5FF"/>
              </a:gs>
              <a:gs pos="100000">
                <a:srgbClr val="CDCD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6155" y="333375"/>
            <a:ext cx="6383796" cy="762000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goes here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981" y="1295400"/>
            <a:ext cx="8112038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0361" y="6613526"/>
            <a:ext cx="232044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>
              <a:tabLst>
                <a:tab pos="8226425" algn="r"/>
              </a:tabLst>
              <a:defRPr sz="1000"/>
            </a:lvl1pPr>
          </a:lstStyle>
          <a:p>
            <a:r>
              <a:rPr lang="en-GB" smtClean="0"/>
              <a:t>Overview of work done</a:t>
            </a:r>
            <a:endParaRPr lang="en-GB"/>
          </a:p>
        </p:txBody>
      </p:sp>
      <p:pic>
        <p:nvPicPr>
          <p:cNvPr id="1036" name="Picture 12" descr="atlasstatu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428663" y="333375"/>
            <a:ext cx="493993" cy="839788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31530" y="6589714"/>
            <a:ext cx="4221661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93913" y="6589714"/>
            <a:ext cx="2203179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D36BE0C-2C15-9F48-B091-FEB329C38A37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140722" y="1143000"/>
            <a:ext cx="8864021" cy="76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1" name="Imagen 10" descr="Nombre04.GIF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9257" y="457201"/>
            <a:ext cx="1336859" cy="4252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Trebuchet M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Trebuchet M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Trebuchet M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Trebuchet MS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Trebuchet MS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Trebuchet MS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Trebuchet MS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Trebuchet MS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SzPct val="80000"/>
        <a:buFont typeface="Wingdings" charset="2"/>
        <a:buChar char="l"/>
        <a:defRPr sz="24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n"/>
        <a:defRPr sz="2000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charset="-128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image" Target="../media/image9.png"/><Relationship Id="rId5" Type="http://schemas.openxmlformats.org/officeDocument/2006/relationships/image" Target="../media/image10.pdf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twiki.cern.ch/twiki/bin/view/AtlasProtected/MSSMHiggsToTauTauToLH%23Event_Selection_for_no_b_jet_ana" TargetMode="External"/><Relationship Id="rId3" Type="http://schemas.openxmlformats.org/officeDocument/2006/relationships/image" Target="../media/image8.pdf"/><Relationship Id="rId6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df"/><Relationship Id="rId4" Type="http://schemas.openxmlformats.org/officeDocument/2006/relationships/image" Target="../media/image15.pdf"/><Relationship Id="rId5" Type="http://schemas.openxmlformats.org/officeDocument/2006/relationships/image" Target="../media/image16.pn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df"/><Relationship Id="rId9" Type="http://schemas.openxmlformats.org/officeDocument/2006/relationships/image" Target="../media/image20.png"/><Relationship Id="rId3" Type="http://schemas.openxmlformats.org/officeDocument/2006/relationships/image" Target="../media/image14.png"/><Relationship Id="rId6" Type="http://schemas.openxmlformats.org/officeDocument/2006/relationships/image" Target="../media/image17.pdf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image" Target="../media/image25.png"/><Relationship Id="rId4" Type="http://schemas.openxmlformats.org/officeDocument/2006/relationships/image" Target="../media/image23.pd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df"/><Relationship Id="rId3" Type="http://schemas.openxmlformats.org/officeDocument/2006/relationships/image" Target="../media/image22.png"/><Relationship Id="rId5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Overview of work done</a:t>
            </a: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Carlos Solans</a:t>
            </a:r>
          </a:p>
          <a:p>
            <a:r>
              <a:rPr lang="en-GB" dirty="0" smtClean="0"/>
              <a:t>Valencia TileCal meeting</a:t>
            </a:r>
          </a:p>
          <a:p>
            <a:r>
              <a:rPr lang="en-GB" dirty="0" smtClean="0"/>
              <a:t>6</a:t>
            </a:r>
            <a:r>
              <a:rPr lang="en-GB" baseline="30000" dirty="0" smtClean="0"/>
              <a:t>th</a:t>
            </a:r>
            <a:r>
              <a:rPr lang="en-GB" dirty="0" smtClean="0"/>
              <a:t> May 2009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 and AOB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Still lot of work to do on my analysis</a:t>
            </a:r>
          </a:p>
          <a:p>
            <a:pPr lvl="1"/>
            <a:r>
              <a:rPr lang="en-GB" dirty="0" smtClean="0"/>
              <a:t>Increase the number of </a:t>
            </a:r>
            <a:r>
              <a:rPr lang="en-GB" dirty="0" err="1" smtClean="0"/>
              <a:t>morphings</a:t>
            </a:r>
            <a:r>
              <a:rPr lang="en-GB" dirty="0" smtClean="0"/>
              <a:t>, backgrounds</a:t>
            </a:r>
          </a:p>
          <a:p>
            <a:pPr lvl="1"/>
            <a:r>
              <a:rPr lang="en-GB" dirty="0" smtClean="0"/>
              <a:t>Higgs mass scan</a:t>
            </a:r>
          </a:p>
          <a:p>
            <a:pPr lvl="1"/>
            <a:r>
              <a:rPr lang="en-GB" dirty="0" smtClean="0"/>
              <a:t>Event selection efficiency</a:t>
            </a:r>
          </a:p>
          <a:p>
            <a:pPr lvl="1"/>
            <a:r>
              <a:rPr lang="en-GB" dirty="0" smtClean="0"/>
              <a:t>Work on sensitivity code</a:t>
            </a:r>
          </a:p>
          <a:p>
            <a:pPr lvl="1"/>
            <a:r>
              <a:rPr lang="en-GB" dirty="0" smtClean="0"/>
              <a:t>Running </a:t>
            </a:r>
            <a:r>
              <a:rPr lang="en-GB" dirty="0" err="1" smtClean="0"/>
              <a:t>feynhiggs</a:t>
            </a:r>
            <a:endParaRPr lang="en-GB" dirty="0" smtClean="0"/>
          </a:p>
          <a:p>
            <a:r>
              <a:rPr lang="en-GB" dirty="0" smtClean="0"/>
              <a:t>AOB</a:t>
            </a:r>
          </a:p>
          <a:p>
            <a:pPr lvl="1"/>
            <a:r>
              <a:rPr lang="en-GB" dirty="0" smtClean="0"/>
              <a:t>Preparing abstract on commissioning status and performance for IEEE NSS-MIC 2009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Service work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Contributed </a:t>
            </a:r>
            <a:r>
              <a:rPr lang="en-GB" dirty="0" smtClean="0"/>
              <a:t>to calorimeter (</a:t>
            </a:r>
            <a:r>
              <a:rPr lang="en-GB" dirty="0" err="1" smtClean="0"/>
              <a:t>Tile+LAr</a:t>
            </a:r>
            <a:r>
              <a:rPr lang="en-GB" dirty="0" smtClean="0"/>
              <a:t> +L1Calo+CTP) slice week (20-26 April)</a:t>
            </a:r>
          </a:p>
          <a:p>
            <a:pPr lvl="1"/>
            <a:r>
              <a:rPr lang="en-GB" dirty="0" smtClean="0"/>
              <a:t>Good agreement between DSP and offline magnitudes</a:t>
            </a:r>
          </a:p>
          <a:p>
            <a:pPr lvl="1"/>
            <a:r>
              <a:rPr lang="en-GB" dirty="0" smtClean="0"/>
              <a:t>ROD/DSP monitoring producing results</a:t>
            </a:r>
          </a:p>
          <a:p>
            <a:pPr lvl="1"/>
            <a:r>
              <a:rPr lang="en-GB" dirty="0" smtClean="0"/>
              <a:t>Steadily running at 80kHz (DSP only) for 30 min</a:t>
            </a:r>
          </a:p>
          <a:p>
            <a:pPr lvl="1"/>
            <a:r>
              <a:rPr lang="en-GB" dirty="0" smtClean="0"/>
              <a:t>ROD busy/ROS not accepting events issue not understood.</a:t>
            </a:r>
          </a:p>
          <a:p>
            <a:pPr lvl="1"/>
            <a:r>
              <a:rPr lang="en-GB" dirty="0" smtClean="0"/>
              <a:t>ROD configuration patch applied.  </a:t>
            </a:r>
          </a:p>
          <a:p>
            <a:r>
              <a:rPr lang="en-GB" dirty="0" smtClean="0"/>
              <a:t>Contributing to HLT slice (</a:t>
            </a:r>
            <a:r>
              <a:rPr lang="en-GB" dirty="0" err="1" smtClean="0"/>
              <a:t>Calo+ID+Muon+HLT</a:t>
            </a:r>
            <a:r>
              <a:rPr lang="en-GB" dirty="0" smtClean="0"/>
              <a:t>) week (4-10 May)</a:t>
            </a:r>
          </a:p>
          <a:p>
            <a:pPr lvl="1"/>
            <a:r>
              <a:rPr lang="en-GB" dirty="0" smtClean="0"/>
              <a:t>Taking DAQ on call shifts whole week.</a:t>
            </a:r>
          </a:p>
          <a:p>
            <a:pPr lvl="1"/>
            <a:r>
              <a:rPr lang="en-GB" dirty="0" smtClean="0"/>
              <a:t>Couple of DSP not booting problems and a misbehaving drawer.</a:t>
            </a:r>
          </a:p>
          <a:p>
            <a:r>
              <a:rPr lang="en-GB" dirty="0" smtClean="0"/>
              <a:t>Compiled 2 Tile online releases (tile-2.0.1, tile-2.0.1.1)</a:t>
            </a:r>
          </a:p>
          <a:p>
            <a:pPr lvl="1"/>
            <a:r>
              <a:rPr lang="en-GB" dirty="0" smtClean="0"/>
              <a:t>Installed tdaq-02-00-01 in the lab (Valencia, CERN)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8" name="Marcador de fech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Service work</a:t>
            </a:r>
            <a:endParaRPr lang="en-GB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Overview of work done</a:t>
            </a:r>
            <a:endParaRPr lang="en-US" dirty="0"/>
          </a:p>
        </p:txBody>
      </p:sp>
      <p:pic>
        <p:nvPicPr>
          <p:cNvPr id="8196" name="Imagen 5" descr="WatchThi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978275"/>
            <a:ext cx="9144000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n 6" descr="RODtim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111" y="1543782"/>
            <a:ext cx="3886089" cy="295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Imagen 7" descr="RODenergy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1543782"/>
            <a:ext cx="3886200" cy="295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uadroTexto 11"/>
          <p:cNvSpPr txBox="1"/>
          <p:nvPr/>
        </p:nvSpPr>
        <p:spPr>
          <a:xfrm>
            <a:off x="6400800" y="32766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Good agreement between OF-DSP-I and OF-OFF-I</a:t>
            </a:r>
            <a:endParaRPr lang="en-GB" dirty="0"/>
          </a:p>
        </p:txBody>
      </p:sp>
      <p:sp>
        <p:nvSpPr>
          <p:cNvPr id="13" name="CuadroTexto 12"/>
          <p:cNvSpPr txBox="1"/>
          <p:nvPr/>
        </p:nvSpPr>
        <p:spPr>
          <a:xfrm>
            <a:off x="76199" y="1524000"/>
            <a:ext cx="18289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Plots produced by EF monitoring running online. (AKA Mike’s tool)</a:t>
            </a:r>
            <a:endParaRPr lang="en-GB" sz="16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76200" y="3131403"/>
            <a:ext cx="18289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ROS status after a non-recoverable busy</a:t>
            </a:r>
            <a:endParaRPr lang="en-GB" sz="1600" dirty="0"/>
          </a:p>
        </p:txBody>
      </p:sp>
      <p:sp>
        <p:nvSpPr>
          <p:cNvPr id="15" name="Marcador de fech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16" name="Marcador de número de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/>
          </a:p>
        </p:txBody>
      </p:sp>
      <p:pic>
        <p:nvPicPr>
          <p:cNvPr id="9219" name="Marcador de contenido 3" descr="TileHighRate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0361" y="-15219"/>
            <a:ext cx="9026731" cy="6763686"/>
          </a:xfrm>
        </p:spPr>
      </p:pic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Overview of work done</a:t>
            </a:r>
            <a:endParaRPr lang="en-US"/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 rot="-1344383">
            <a:off x="3032125" y="3298825"/>
            <a:ext cx="17605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4000" b="1">
                <a:solidFill>
                  <a:srgbClr val="C00000"/>
                </a:solidFill>
                <a:latin typeface="Calibri" pitchFamily="-65" charset="0"/>
              </a:rPr>
              <a:t>80 kHz!</a:t>
            </a:r>
          </a:p>
        </p:txBody>
      </p:sp>
      <p:sp>
        <p:nvSpPr>
          <p:cNvPr id="9" name="Marcador de fech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199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Exclusion limit and expected sensitivity for MSSM Higgs to </a:t>
            </a:r>
            <a:r>
              <a:rPr lang="en-GB" dirty="0" err="1" smtClean="0"/>
              <a:t>tau</a:t>
            </a:r>
            <a:r>
              <a:rPr lang="en-GB" dirty="0" smtClean="0"/>
              <a:t> </a:t>
            </a:r>
            <a:r>
              <a:rPr lang="en-GB" dirty="0" err="1" smtClean="0"/>
              <a:t>tau</a:t>
            </a:r>
            <a:r>
              <a:rPr lang="en-GB" dirty="0" smtClean="0"/>
              <a:t> in the lepton </a:t>
            </a:r>
            <a:r>
              <a:rPr lang="en-GB" dirty="0" err="1" smtClean="0"/>
              <a:t>hadron</a:t>
            </a:r>
            <a:r>
              <a:rPr lang="en-GB" dirty="0" smtClean="0"/>
              <a:t> channel</a:t>
            </a:r>
          </a:p>
          <a:p>
            <a:r>
              <a:rPr lang="en-GB" dirty="0" smtClean="0"/>
              <a:t>Given a set of datasets (A signal, Z background) in </a:t>
            </a:r>
            <a:r>
              <a:rPr lang="en-GB" dirty="0" err="1" smtClean="0"/>
              <a:t>Ntuples</a:t>
            </a:r>
            <a:endParaRPr lang="en-GB" dirty="0" smtClean="0"/>
          </a:p>
          <a:p>
            <a:r>
              <a:rPr lang="en-GB" dirty="0" smtClean="0"/>
              <a:t>We compute the </a:t>
            </a:r>
            <a:r>
              <a:rPr lang="en-GB" dirty="0" err="1" smtClean="0"/>
              <a:t>Mvis</a:t>
            </a:r>
            <a:r>
              <a:rPr lang="en-GB" dirty="0" smtClean="0"/>
              <a:t> (template) applying event selection cuts</a:t>
            </a:r>
          </a:p>
          <a:p>
            <a:pPr lvl="1"/>
            <a:r>
              <a:rPr lang="en-GB" dirty="0" smtClean="0">
                <a:hlinkClick r:id="rId2"/>
              </a:rPr>
              <a:t>MSSMHiggsToTauTauToLH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5" name="Imagen 4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066800" y="3733800"/>
            <a:ext cx="2705100" cy="262123"/>
          </a:xfrm>
          <a:prstGeom prst="rect">
            <a:avLst/>
          </a:prstGeom>
        </p:spPr>
      </p:pic>
      <p:pic>
        <p:nvPicPr>
          <p:cNvPr id="6" name="Imagen 5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tretch>
                <a:fillRect/>
              </a:stretch>
            </p:blipFill>
          </mc:Choice>
          <mc:Fallback>
            <p:blipFill>
              <a:blip r:embed="rId6"/>
              <a:stretch>
                <a:fillRect/>
              </a:stretch>
            </p:blipFill>
          </mc:Fallback>
        </mc:AlternateContent>
        <p:spPr>
          <a:xfrm>
            <a:off x="3962400" y="3522836"/>
            <a:ext cx="5041900" cy="591964"/>
          </a:xfrm>
          <a:prstGeom prst="rect">
            <a:avLst/>
          </a:prstGeom>
        </p:spPr>
      </p:pic>
      <p:pic>
        <p:nvPicPr>
          <p:cNvPr id="7" name="Imagen 6" descr="MvisZandA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800" y="4150038"/>
            <a:ext cx="5200650" cy="2403162"/>
          </a:xfrm>
          <a:prstGeom prst="rect">
            <a:avLst/>
          </a:prstGeom>
        </p:spPr>
      </p:pic>
      <p:sp>
        <p:nvSpPr>
          <p:cNvPr id="10" name="Marcador de pie de pá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11" name="Marcador de fecha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12" name="Marcador de número de diapositiva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II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7670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As we have no data to compare with, we define a pseudo-experiment as a </a:t>
            </a:r>
            <a:r>
              <a:rPr lang="en-GB" dirty="0" err="1" smtClean="0"/>
              <a:t>poisson</a:t>
            </a:r>
            <a:r>
              <a:rPr lang="en-GB" dirty="0" smtClean="0"/>
              <a:t> fluctuation of the background.</a:t>
            </a:r>
          </a:p>
          <a:p>
            <a:endParaRPr lang="en-GB" dirty="0" smtClean="0"/>
          </a:p>
          <a:p>
            <a:r>
              <a:rPr lang="en-GB" dirty="0" smtClean="0"/>
              <a:t>We fit to each pseudo-experiment a model of signal + background. The expected value for each bin is</a:t>
            </a:r>
          </a:p>
          <a:p>
            <a:endParaRPr lang="en-GB" dirty="0" smtClean="0"/>
          </a:p>
          <a:p>
            <a:r>
              <a:rPr lang="en-GB" dirty="0" smtClean="0"/>
              <a:t>We will fit a Likelihood function of the data to the parameters which is m</a:t>
            </a:r>
            <a:r>
              <a:rPr lang="en-GB" dirty="0" smtClean="0"/>
              <a:t>aximum at the best value of the parameters.</a:t>
            </a:r>
          </a:p>
          <a:p>
            <a:endParaRPr lang="en-GB" dirty="0"/>
          </a:p>
          <a:p>
            <a:endParaRPr lang="en-GB" dirty="0" smtClean="0"/>
          </a:p>
          <a:p>
            <a:pPr lvl="1"/>
            <a:r>
              <a:rPr lang="en-GB" dirty="0" smtClean="0"/>
              <a:t>Numerically means that we will minimize the minus log likelihood.</a:t>
            </a:r>
          </a:p>
          <a:p>
            <a:pPr lvl="1"/>
            <a:r>
              <a:rPr lang="en-GB" dirty="0" smtClean="0"/>
              <a:t>As the likelihood function is not known a priori we can specify that it has a dependency on known systematic uncertainties (Luminosity, cross sections)</a:t>
            </a:r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pic>
        <p:nvPicPr>
          <p:cNvPr id="4" name="Imagen 3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429000" y="3276600"/>
            <a:ext cx="2133600" cy="228600"/>
          </a:xfrm>
          <a:prstGeom prst="rect">
            <a:avLst/>
          </a:prstGeom>
        </p:spPr>
      </p:pic>
      <p:pic>
        <p:nvPicPr>
          <p:cNvPr id="5" name="Imagen 4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3879850" y="2286000"/>
            <a:ext cx="1384300" cy="241300"/>
          </a:xfrm>
          <a:prstGeom prst="rect">
            <a:avLst/>
          </a:prstGeom>
        </p:spPr>
      </p:pic>
      <p:pic>
        <p:nvPicPr>
          <p:cNvPr id="8" name="Imagen 7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6"/>
              <a:stretch>
                <a:fillRect/>
              </a:stretch>
            </p:blipFill>
          </mc:Choice>
          <mc:Fallback>
            <p:blipFill>
              <a:blip r:embed="rId7"/>
              <a:stretch>
                <a:fillRect/>
              </a:stretch>
            </p:blipFill>
          </mc:Fallback>
        </mc:AlternateContent>
        <p:spPr>
          <a:xfrm>
            <a:off x="3467100" y="4229100"/>
            <a:ext cx="2095500" cy="495300"/>
          </a:xfrm>
          <a:prstGeom prst="rect">
            <a:avLst/>
          </a:prstGeom>
        </p:spPr>
      </p:pic>
      <p:pic>
        <p:nvPicPr>
          <p:cNvPr id="9" name="Imagen 8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8"/>
              <a:stretch>
                <a:fillRect/>
              </a:stretch>
            </p:blipFill>
          </mc:Choice>
          <mc:Fallback>
            <p:blipFill>
              <a:blip r:embed="rId9"/>
              <a:stretch>
                <a:fillRect/>
              </a:stretch>
            </p:blipFill>
          </mc:Fallback>
        </mc:AlternateContent>
        <p:spPr>
          <a:xfrm>
            <a:off x="1752600" y="5829300"/>
            <a:ext cx="5816600" cy="495300"/>
          </a:xfrm>
          <a:prstGeom prst="rect">
            <a:avLst/>
          </a:prstGeom>
        </p:spPr>
      </p:pic>
      <p:sp>
        <p:nvSpPr>
          <p:cNvPr id="13" name="Marcador de pie de página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14" name="Marcador de fecha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15" name="Marcador de número de diapositiva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III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Other systematic uncertainties due to the error in the energy scale can be introduced with morphing parameters</a:t>
            </a:r>
          </a:p>
          <a:p>
            <a:r>
              <a:rPr lang="en-GB" dirty="0" smtClean="0"/>
              <a:t>Apart from the nominal template we should compute two new templates that take into account the energy scale shift positive and negative.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As a first order approximation the templates in our fit are</a:t>
            </a:r>
          </a:p>
          <a:p>
            <a:r>
              <a:rPr lang="en-GB" dirty="0" smtClean="0"/>
              <a:t>Therefore the Likelihood function should take into account these systematic uncertainties    </a:t>
            </a:r>
            <a:endParaRPr lang="en-GB" dirty="0"/>
          </a:p>
        </p:txBody>
      </p:sp>
      <p:pic>
        <p:nvPicPr>
          <p:cNvPr id="5" name="Imagen 4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5880100" y="5207000"/>
            <a:ext cx="2273300" cy="508000"/>
          </a:xfrm>
          <a:prstGeom prst="rect">
            <a:avLst/>
          </a:prstGeom>
        </p:spPr>
      </p:pic>
      <p:pic>
        <p:nvPicPr>
          <p:cNvPr id="6" name="Imagen 5" descr="latex-image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831850" y="5981700"/>
            <a:ext cx="7480300" cy="495300"/>
          </a:xfrm>
          <a:prstGeom prst="rect">
            <a:avLst/>
          </a:prstGeom>
        </p:spPr>
      </p:pic>
      <p:pic>
        <p:nvPicPr>
          <p:cNvPr id="7" name="Imagen 6" descr="ShiftedMvis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" y="2593265"/>
            <a:ext cx="8001000" cy="2588335"/>
          </a:xfrm>
          <a:prstGeom prst="rect">
            <a:avLst/>
          </a:prstGeom>
        </p:spPr>
      </p:pic>
      <p:sp>
        <p:nvSpPr>
          <p:cNvPr id="10" name="Marcador de pie de pá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11" name="Marcador de fecha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12" name="Marcador de número de diapositiva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IV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19400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For each pseudo-experiment we do a signal cross section scan.</a:t>
            </a:r>
          </a:p>
          <a:p>
            <a:pPr lvl="1"/>
            <a:r>
              <a:rPr lang="en-GB" dirty="0" smtClean="0"/>
              <a:t>We try to fit the pseudo-experiment to a model where each time there is more and more signal (signal cross section is fixed).</a:t>
            </a:r>
          </a:p>
          <a:p>
            <a:pPr lvl="1"/>
            <a:r>
              <a:rPr lang="en-GB" dirty="0" smtClean="0"/>
              <a:t>For numerical reasons we normalize the value of the likelihood to a certain value as we are not interested in the value of the likelihood but on its integral.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p</a:t>
            </a:r>
            <a:r>
              <a:rPr lang="en-GB" dirty="0" smtClean="0"/>
              <a:t>-value at 95% indicates the limit for the signal cross section.</a:t>
            </a:r>
          </a:p>
          <a:p>
            <a:pPr lvl="1"/>
            <a:r>
              <a:rPr lang="en-GB" dirty="0" smtClean="0"/>
              <a:t>It is less than 5% probable that the true signal cross section greater than this limit.</a:t>
            </a:r>
          </a:p>
        </p:txBody>
      </p:sp>
      <p:pic>
        <p:nvPicPr>
          <p:cNvPr id="4" name="Imagen 3" descr="LikelihoodPe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4267200"/>
            <a:ext cx="3473450" cy="214517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953000" y="4694872"/>
            <a:ext cx="387573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As more and more signal is present</a:t>
            </a:r>
          </a:p>
          <a:p>
            <a:r>
              <a:rPr lang="en-GB" dirty="0"/>
              <a:t>i</a:t>
            </a:r>
            <a:r>
              <a:rPr lang="en-GB" dirty="0" smtClean="0"/>
              <a:t>n the model to which the data is fit,</a:t>
            </a:r>
          </a:p>
          <a:p>
            <a:r>
              <a:rPr lang="en-GB" dirty="0"/>
              <a:t>t</a:t>
            </a:r>
            <a:r>
              <a:rPr lang="en-GB" dirty="0" smtClean="0"/>
              <a:t>he likelihood is smaller and smaller.</a:t>
            </a:r>
          </a:p>
          <a:p>
            <a:r>
              <a:rPr lang="en-GB" dirty="0" smtClean="0"/>
              <a:t>It is less likely that the data is described</a:t>
            </a:r>
            <a:br>
              <a:rPr lang="en-GB" dirty="0" smtClean="0"/>
            </a:br>
            <a:r>
              <a:rPr lang="en-GB" dirty="0" smtClean="0"/>
              <a:t>by the model.</a:t>
            </a:r>
            <a:endParaRPr lang="en-GB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9" name="Marcador de fech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results</a:t>
            </a:r>
            <a:endParaRPr lang="en-GB" dirty="0"/>
          </a:p>
        </p:txBody>
      </p:sp>
      <p:pic>
        <p:nvPicPr>
          <p:cNvPr id="4" name="Marcador de contenido 3" descr="x9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30135" y="2233330"/>
            <a:ext cx="4235237" cy="2643470"/>
          </a:xfrm>
        </p:spPr>
      </p:pic>
      <p:pic>
        <p:nvPicPr>
          <p:cNvPr id="5" name="Imagen 4" descr="x9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09800"/>
            <a:ext cx="4272935" cy="2667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36462" y="1752600"/>
            <a:ext cx="34259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/>
              <a:t>mA</a:t>
            </a:r>
            <a:r>
              <a:rPr lang="en-GB" sz="1600" dirty="0" smtClean="0"/>
              <a:t>=150 </a:t>
            </a:r>
            <a:r>
              <a:rPr lang="en-GB" sz="1600" dirty="0" err="1" smtClean="0"/>
              <a:t>GeV</a:t>
            </a:r>
            <a:r>
              <a:rPr lang="en-GB" sz="1600" dirty="0" smtClean="0"/>
              <a:t> </a:t>
            </a:r>
            <a:r>
              <a:rPr lang="en-GB" sz="1600" dirty="0" err="1" smtClean="0"/>
              <a:t>tanBeta</a:t>
            </a:r>
            <a:r>
              <a:rPr lang="en-GB" sz="1600" dirty="0" smtClean="0"/>
              <a:t>=45 No morphing</a:t>
            </a:r>
            <a:endParaRPr lang="en-GB" sz="1600" dirty="0"/>
          </a:p>
        </p:txBody>
      </p:sp>
      <p:sp>
        <p:nvSpPr>
          <p:cNvPr id="7" name="CuadroTexto 6"/>
          <p:cNvSpPr txBox="1"/>
          <p:nvPr/>
        </p:nvSpPr>
        <p:spPr>
          <a:xfrm>
            <a:off x="5329748" y="1752600"/>
            <a:ext cx="28998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/>
              <a:t>mA</a:t>
            </a:r>
            <a:r>
              <a:rPr lang="en-GB" sz="1600" dirty="0" smtClean="0"/>
              <a:t>=150 </a:t>
            </a:r>
            <a:r>
              <a:rPr lang="en-GB" sz="1600" dirty="0" err="1" smtClean="0"/>
              <a:t>GeV</a:t>
            </a:r>
            <a:r>
              <a:rPr lang="en-GB" sz="1600" dirty="0" smtClean="0"/>
              <a:t> </a:t>
            </a:r>
            <a:r>
              <a:rPr lang="en-GB" sz="1600" dirty="0" err="1" smtClean="0"/>
              <a:t>tanBeta</a:t>
            </a:r>
            <a:r>
              <a:rPr lang="en-GB" sz="1600" dirty="0" smtClean="0"/>
              <a:t>=45 jet=5%</a:t>
            </a:r>
            <a:endParaRPr lang="en-GB" sz="1600" dirty="0"/>
          </a:p>
        </p:txBody>
      </p:sp>
      <p:sp>
        <p:nvSpPr>
          <p:cNvPr id="8" name="Rectángulo 7"/>
          <p:cNvSpPr/>
          <p:nvPr/>
        </p:nvSpPr>
        <p:spPr>
          <a:xfrm>
            <a:off x="457200" y="5124271"/>
            <a:ext cx="3733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>
                <a:latin typeface="Courier New"/>
                <a:cs typeface="Courier New"/>
              </a:rPr>
              <a:t>Mean: 12307 </a:t>
            </a:r>
            <a:r>
              <a:rPr lang="en-GB" sz="1400" b="1" dirty="0" err="1" smtClean="0">
                <a:latin typeface="Courier New"/>
                <a:cs typeface="Courier New"/>
              </a:rPr>
              <a:t>fb</a:t>
            </a:r>
            <a:endParaRPr lang="en-GB" sz="1400" b="1" dirty="0" smtClean="0">
              <a:latin typeface="Courier New"/>
              <a:cs typeface="Courier New"/>
            </a:endParaRPr>
          </a:p>
          <a:p>
            <a:r>
              <a:rPr lang="en-GB" sz="1400" b="1" dirty="0" smtClean="0">
                <a:latin typeface="Courier New"/>
                <a:cs typeface="Courier New"/>
              </a:rPr>
              <a:t>Median: 11851 </a:t>
            </a:r>
            <a:r>
              <a:rPr lang="en-GB" sz="1400" b="1" dirty="0" err="1" smtClean="0">
                <a:latin typeface="Courier New"/>
                <a:cs typeface="Courier New"/>
              </a:rPr>
              <a:t>fb</a:t>
            </a:r>
            <a:endParaRPr lang="en-GB" sz="1400" b="1" dirty="0" smtClean="0">
              <a:latin typeface="Courier New"/>
              <a:cs typeface="Courier New"/>
            </a:endParaRPr>
          </a:p>
          <a:p>
            <a:r>
              <a:rPr lang="en-GB" sz="1400" b="1" dirty="0" smtClean="0">
                <a:latin typeface="Courier New"/>
                <a:cs typeface="Courier New"/>
              </a:rPr>
              <a:t>Band (1sigma): (8728 – 16261)fb</a:t>
            </a:r>
          </a:p>
          <a:p>
            <a:r>
              <a:rPr lang="en-GB" sz="1400" b="1" dirty="0" smtClean="0">
                <a:latin typeface="Courier New"/>
                <a:cs typeface="Courier New"/>
              </a:rPr>
              <a:t>Band (2sigma): (6523 – 21406)fb</a:t>
            </a:r>
            <a:endParaRPr lang="en-GB" sz="1400" b="1" dirty="0" smtClean="0">
              <a:latin typeface="Courier New"/>
              <a:cs typeface="Courier New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029200" y="5181600"/>
            <a:ext cx="3657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>
                <a:latin typeface="Courier New"/>
                <a:cs typeface="Courier New"/>
              </a:rPr>
              <a:t>Mean: 13075 </a:t>
            </a:r>
            <a:r>
              <a:rPr lang="en-GB" sz="1400" b="1" dirty="0" err="1" smtClean="0">
                <a:latin typeface="Courier New"/>
                <a:cs typeface="Courier New"/>
              </a:rPr>
              <a:t>fb</a:t>
            </a:r>
            <a:endParaRPr lang="en-GB" sz="1400" b="1" dirty="0" smtClean="0">
              <a:latin typeface="Courier New"/>
              <a:cs typeface="Courier New"/>
            </a:endParaRPr>
          </a:p>
          <a:p>
            <a:r>
              <a:rPr lang="en-GB" sz="1400" b="1" dirty="0" smtClean="0">
                <a:latin typeface="Courier New"/>
                <a:cs typeface="Courier New"/>
              </a:rPr>
              <a:t>Median: 12586 </a:t>
            </a:r>
            <a:r>
              <a:rPr lang="en-GB" sz="1400" b="1" dirty="0" err="1" smtClean="0">
                <a:latin typeface="Courier New"/>
                <a:cs typeface="Courier New"/>
              </a:rPr>
              <a:t>fb</a:t>
            </a:r>
            <a:endParaRPr lang="en-GB" sz="1400" b="1" dirty="0" smtClean="0">
              <a:latin typeface="Courier New"/>
              <a:cs typeface="Courier New"/>
            </a:endParaRPr>
          </a:p>
          <a:p>
            <a:r>
              <a:rPr lang="en-GB" sz="1400" b="1" dirty="0" smtClean="0">
                <a:latin typeface="Courier New"/>
                <a:cs typeface="Courier New"/>
              </a:rPr>
              <a:t>Band (1sigma): (9279 – 17180)fb</a:t>
            </a:r>
          </a:p>
          <a:p>
            <a:r>
              <a:rPr lang="en-GB" sz="1400" b="1" dirty="0" smtClean="0">
                <a:latin typeface="Courier New"/>
                <a:cs typeface="Courier New"/>
              </a:rPr>
              <a:t>Band (2sigma): (7074 – 22509)fb</a:t>
            </a:r>
            <a:endParaRPr lang="en-GB" sz="1400" b="1" dirty="0" smtClean="0">
              <a:latin typeface="Courier New"/>
              <a:cs typeface="Courier New"/>
            </a:endParaRPr>
          </a:p>
        </p:txBody>
      </p:sp>
      <p:sp>
        <p:nvSpPr>
          <p:cNvPr id="12" name="Marcador de pie de página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Overview of work done</a:t>
            </a:r>
            <a:endParaRPr lang="en-GB"/>
          </a:p>
        </p:txBody>
      </p:sp>
      <p:sp>
        <p:nvSpPr>
          <p:cNvPr id="13" name="Marcador de fecha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_tradnl" smtClean="0"/>
              <a:t>TileCal Valencia meeting 6th May 2009</a:t>
            </a:r>
            <a:endParaRPr lang="en-GB"/>
          </a:p>
        </p:txBody>
      </p:sp>
      <p:sp>
        <p:nvSpPr>
          <p:cNvPr id="14" name="Marcador de número de diapositiva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6BE0C-2C15-9F48-B091-FEB329C38A37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iversitat de valencia - atlas tilecal">
  <a:themeElements>
    <a:clrScheme name="universitat de valencia - atlas tilecal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E2E2FF"/>
      </a:accent5>
      <a:accent6>
        <a:srgbClr val="2D2DB9"/>
      </a:accent6>
      <a:hlink>
        <a:srgbClr val="CCCCFF"/>
      </a:hlink>
      <a:folHlink>
        <a:srgbClr val="B2B2B2"/>
      </a:folHlink>
    </a:clrScheme>
    <a:fontScheme name="universitat de valencia - atlas tilecal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rgbClr val="CCCC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universitat de valencia - atlas tile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itat de valencia - atlas tilec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iversitat de valencia - atlas tilecal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itat de valencia - atlas tilecal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itat de valencia - atlas tilec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itat de valencia - atlas tilec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itat de valencia - atlas tilec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itat de valencia - atlas tilecal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universitat de valencia - atlas tilecal 2008.potx</Template>
  <TotalTime>312</TotalTime>
  <Words>769</Words>
  <Application>Microsoft Macintosh PowerPoint</Application>
  <PresentationFormat>Presentación en pantalla (4:3)</PresentationFormat>
  <Paragraphs>111</Paragraphs>
  <Slides>10</Slides>
  <Notes>1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universitat de valencia - atlas tilecal</vt:lpstr>
      <vt:lpstr>Overview of work done</vt:lpstr>
      <vt:lpstr>Service work</vt:lpstr>
      <vt:lpstr>Service work</vt:lpstr>
      <vt:lpstr>Diapositiva 4</vt:lpstr>
      <vt:lpstr>Analysis</vt:lpstr>
      <vt:lpstr>Analysis II</vt:lpstr>
      <vt:lpstr>Analysis III</vt:lpstr>
      <vt:lpstr>Analysis IV</vt:lpstr>
      <vt:lpstr>Analysis results</vt:lpstr>
      <vt:lpstr>Conclusions and AOB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solans</dc:creator>
  <cp:lastModifiedBy>carlos solans</cp:lastModifiedBy>
  <cp:revision>19</cp:revision>
  <dcterms:created xsi:type="dcterms:W3CDTF">2009-05-05T18:17:45Z</dcterms:created>
  <dcterms:modified xsi:type="dcterms:W3CDTF">2009-05-05T23:30:24Z</dcterms:modified>
</cp:coreProperties>
</file>