
<file path=[Content_Types].xml><?xml version="1.0" encoding="utf-8"?>
<Types xmlns="http://schemas.openxmlformats.org/package/2006/content-types">
  <Override PartName="/ppt/slideLayouts/slideLayout8.xml" ContentType="application/vnd.openxmlformats-officedocument.presentationml.slideLayout+xml"/>
  <Override PartName="/ppt/drawings/legacyDiagramText4.bin" ContentType="application/vnd.ms-office.legacyDiagramText"/>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drawings/legacyDiagramText2.bin" ContentType="application/vnd.ms-office.legacyDiagramTex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Default Extension="wmf" ContentType="image/x-wmf"/>
  <Override PartName="/ppt/diagrams/quickStyle3.xml" ContentType="application/vnd.openxmlformats-officedocument.drawingml.diagramStyle+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ppt/handoutMasters/handoutMaster1.xml" ContentType="application/vnd.openxmlformats-officedocument.presentationml.handoutMaster+xml"/>
  <Override PartName="/ppt/slides/slide13.xml" ContentType="application/vnd.openxmlformats-officedocument.presentationml.slide+xml"/>
  <Override PartName="/ppt/legacyDocTextInfo.bin" ContentType="application/vnd.ms-office.legacyDocTextInfo"/>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embeddings/Microsoft_Editor_de_ecuaciones4.bin" ContentType="application/vnd.openxmlformats-officedocument.oleObject"/>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53.xml" ContentType="application/vnd.openxmlformats-officedocument.presentationml.slide+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embeddings/Microsoft_Editor_de_ecuaciones3.bin" ContentType="application/vnd.openxmlformats-officedocument.oleObject"/>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embeddings/Microsoft_Editor_de_ecuaciones1.bin" ContentType="application/vnd.openxmlformats-officedocument.oleObject"/>
  <Override PartName="/ppt/theme/theme2.xml" ContentType="application/vnd.openxmlformats-officedocument.theme+xml"/>
  <Override PartName="/ppt/theme/theme4.xml" ContentType="application/vnd.openxmlformats-officedocument.theme+xml"/>
  <Override PartName="/ppt/embeddings/Microsoft_Editor_de_ecuaciones2.bin" ContentType="application/vnd.openxmlformats-officedocument.oleObject"/>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Layouts/slideLayout25.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ditor_de_ecuaciones5.bin" ContentType="application/vnd.openxmlformats-officedocument.oleObject"/>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 id="2147483665" r:id="rId2"/>
  </p:sldMasterIdLst>
  <p:notesMasterIdLst>
    <p:notesMasterId r:id="rId57"/>
  </p:notesMasterIdLst>
  <p:handoutMasterIdLst>
    <p:handoutMasterId r:id="rId58"/>
  </p:handoutMasterIdLst>
  <p:sldIdLst>
    <p:sldId id="256" r:id="rId3"/>
    <p:sldId id="691" r:id="rId4"/>
    <p:sldId id="614" r:id="rId5"/>
    <p:sldId id="602" r:id="rId6"/>
    <p:sldId id="605" r:id="rId7"/>
    <p:sldId id="645" r:id="rId8"/>
    <p:sldId id="600" r:id="rId9"/>
    <p:sldId id="611" r:id="rId10"/>
    <p:sldId id="647" r:id="rId11"/>
    <p:sldId id="648" r:id="rId12"/>
    <p:sldId id="639" r:id="rId13"/>
    <p:sldId id="640" r:id="rId14"/>
    <p:sldId id="660" r:id="rId15"/>
    <p:sldId id="681" r:id="rId16"/>
    <p:sldId id="665" r:id="rId17"/>
    <p:sldId id="646" r:id="rId18"/>
    <p:sldId id="688" r:id="rId19"/>
    <p:sldId id="689" r:id="rId20"/>
    <p:sldId id="641" r:id="rId21"/>
    <p:sldId id="664" r:id="rId22"/>
    <p:sldId id="651" r:id="rId23"/>
    <p:sldId id="652" r:id="rId24"/>
    <p:sldId id="679" r:id="rId25"/>
    <p:sldId id="680" r:id="rId26"/>
    <p:sldId id="666" r:id="rId27"/>
    <p:sldId id="675" r:id="rId28"/>
    <p:sldId id="656" r:id="rId29"/>
    <p:sldId id="661" r:id="rId30"/>
    <p:sldId id="662" r:id="rId31"/>
    <p:sldId id="663" r:id="rId32"/>
    <p:sldId id="643" r:id="rId33"/>
    <p:sldId id="642" r:id="rId34"/>
    <p:sldId id="692" r:id="rId35"/>
    <p:sldId id="655" r:id="rId36"/>
    <p:sldId id="654" r:id="rId37"/>
    <p:sldId id="690" r:id="rId38"/>
    <p:sldId id="638" r:id="rId39"/>
    <p:sldId id="633" r:id="rId40"/>
    <p:sldId id="700" r:id="rId41"/>
    <p:sldId id="693" r:id="rId42"/>
    <p:sldId id="694" r:id="rId43"/>
    <p:sldId id="695" r:id="rId44"/>
    <p:sldId id="696" r:id="rId45"/>
    <p:sldId id="697" r:id="rId46"/>
    <p:sldId id="698" r:id="rId47"/>
    <p:sldId id="699" r:id="rId48"/>
    <p:sldId id="701" r:id="rId49"/>
    <p:sldId id="702" r:id="rId50"/>
    <p:sldId id="703" r:id="rId51"/>
    <p:sldId id="704" r:id="rId52"/>
    <p:sldId id="705" r:id="rId53"/>
    <p:sldId id="706" r:id="rId54"/>
    <p:sldId id="707" r:id="rId55"/>
    <p:sldId id="708" r:id="rId5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rgbClr val="CC0099"/>
        </a:solidFill>
        <a:latin typeface="Comic Sans MS" pitchFamily="66" charset="0"/>
        <a:ea typeface="+mn-ea"/>
        <a:cs typeface="+mn-cs"/>
      </a:defRPr>
    </a:lvl1pPr>
    <a:lvl2pPr marL="457200" algn="l" rtl="0" eaLnBrk="0" fontAlgn="base" hangingPunct="0">
      <a:spcBef>
        <a:spcPct val="0"/>
      </a:spcBef>
      <a:spcAft>
        <a:spcPct val="0"/>
      </a:spcAft>
      <a:defRPr sz="2400" kern="1200">
        <a:solidFill>
          <a:srgbClr val="CC0099"/>
        </a:solidFill>
        <a:latin typeface="Comic Sans MS" pitchFamily="66" charset="0"/>
        <a:ea typeface="+mn-ea"/>
        <a:cs typeface="+mn-cs"/>
      </a:defRPr>
    </a:lvl2pPr>
    <a:lvl3pPr marL="914400" algn="l" rtl="0" eaLnBrk="0" fontAlgn="base" hangingPunct="0">
      <a:spcBef>
        <a:spcPct val="0"/>
      </a:spcBef>
      <a:spcAft>
        <a:spcPct val="0"/>
      </a:spcAft>
      <a:defRPr sz="2400" kern="1200">
        <a:solidFill>
          <a:srgbClr val="CC0099"/>
        </a:solidFill>
        <a:latin typeface="Comic Sans MS" pitchFamily="66" charset="0"/>
        <a:ea typeface="+mn-ea"/>
        <a:cs typeface="+mn-cs"/>
      </a:defRPr>
    </a:lvl3pPr>
    <a:lvl4pPr marL="1371600" algn="l" rtl="0" eaLnBrk="0" fontAlgn="base" hangingPunct="0">
      <a:spcBef>
        <a:spcPct val="0"/>
      </a:spcBef>
      <a:spcAft>
        <a:spcPct val="0"/>
      </a:spcAft>
      <a:defRPr sz="2400" kern="1200">
        <a:solidFill>
          <a:srgbClr val="CC0099"/>
        </a:solidFill>
        <a:latin typeface="Comic Sans MS" pitchFamily="66" charset="0"/>
        <a:ea typeface="+mn-ea"/>
        <a:cs typeface="+mn-cs"/>
      </a:defRPr>
    </a:lvl4pPr>
    <a:lvl5pPr marL="1828800" algn="l" rtl="0" eaLnBrk="0" fontAlgn="base" hangingPunct="0">
      <a:spcBef>
        <a:spcPct val="0"/>
      </a:spcBef>
      <a:spcAft>
        <a:spcPct val="0"/>
      </a:spcAft>
      <a:defRPr sz="2400" kern="1200">
        <a:solidFill>
          <a:srgbClr val="CC0099"/>
        </a:solidFill>
        <a:latin typeface="Comic Sans MS" pitchFamily="66" charset="0"/>
        <a:ea typeface="+mn-ea"/>
        <a:cs typeface="+mn-cs"/>
      </a:defRPr>
    </a:lvl5pPr>
    <a:lvl6pPr marL="2286000" algn="l" defTabSz="914400" rtl="0" eaLnBrk="1" latinLnBrk="0" hangingPunct="1">
      <a:defRPr sz="2400" kern="1200">
        <a:solidFill>
          <a:srgbClr val="CC0099"/>
        </a:solidFill>
        <a:latin typeface="Comic Sans MS" pitchFamily="66" charset="0"/>
        <a:ea typeface="+mn-ea"/>
        <a:cs typeface="+mn-cs"/>
      </a:defRPr>
    </a:lvl6pPr>
    <a:lvl7pPr marL="2743200" algn="l" defTabSz="914400" rtl="0" eaLnBrk="1" latinLnBrk="0" hangingPunct="1">
      <a:defRPr sz="2400" kern="1200">
        <a:solidFill>
          <a:srgbClr val="CC0099"/>
        </a:solidFill>
        <a:latin typeface="Comic Sans MS" pitchFamily="66" charset="0"/>
        <a:ea typeface="+mn-ea"/>
        <a:cs typeface="+mn-cs"/>
      </a:defRPr>
    </a:lvl7pPr>
    <a:lvl8pPr marL="3200400" algn="l" defTabSz="914400" rtl="0" eaLnBrk="1" latinLnBrk="0" hangingPunct="1">
      <a:defRPr sz="2400" kern="1200">
        <a:solidFill>
          <a:srgbClr val="CC0099"/>
        </a:solidFill>
        <a:latin typeface="Comic Sans MS" pitchFamily="66" charset="0"/>
        <a:ea typeface="+mn-ea"/>
        <a:cs typeface="+mn-cs"/>
      </a:defRPr>
    </a:lvl8pPr>
    <a:lvl9pPr marL="3657600" algn="l" defTabSz="914400" rtl="0" eaLnBrk="1" latinLnBrk="0" hangingPunct="1">
      <a:defRPr sz="2400" kern="1200">
        <a:solidFill>
          <a:srgbClr val="CC0099"/>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encoding="windows-1252"/>
  <p:showPr showNarration="1" useTimings="0">
    <p:present/>
    <p:sldAll/>
    <p:penClr>
      <a:srgbClr val="FF0000"/>
    </p:penClr>
  </p:showPr>
  <p:clrMru>
    <a:srgbClr val="FF0066"/>
    <a:srgbClr val="CC0099"/>
    <a:srgbClr val="FF9900"/>
    <a:srgbClr val="00CCFF"/>
    <a:srgbClr val="CC0066"/>
    <a:srgbClr val="CC00FF"/>
    <a:srgbClr val="FFFCCB"/>
    <a:srgbClr val="0000FF"/>
    <a:srgbClr val="FFFF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2670" autoAdjust="0"/>
    <p:restoredTop sz="91514" autoAdjust="0"/>
  </p:normalViewPr>
  <p:slideViewPr>
    <p:cSldViewPr>
      <p:cViewPr varScale="1">
        <p:scale>
          <a:sx n="84" d="100"/>
          <a:sy n="84" d="100"/>
        </p:scale>
        <p:origin x="-7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520" y="-7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64" Type="http://schemas.microsoft.com/office/2006/relationships/legacyDocTextInfo" Target="legacyDocTextInfo.bin"/><Relationship Id="rId60" Type="http://schemas.openxmlformats.org/officeDocument/2006/relationships/presProps" Target="presProps.xml"/><Relationship Id="rId39" Type="http://schemas.openxmlformats.org/officeDocument/2006/relationships/slide" Target="slides/slide37.xml"/><Relationship Id="rId7" Type="http://schemas.openxmlformats.org/officeDocument/2006/relationships/slide" Target="slides/slide5.xml"/><Relationship Id="rId43" Type="http://schemas.openxmlformats.org/officeDocument/2006/relationships/slide" Target="slides/slide41.xml"/><Relationship Id="rId25" Type="http://schemas.openxmlformats.org/officeDocument/2006/relationships/slide" Target="slides/slide23.xml"/><Relationship Id="rId10" Type="http://schemas.openxmlformats.org/officeDocument/2006/relationships/slide" Target="slides/slide8.xml"/><Relationship Id="rId50" Type="http://schemas.openxmlformats.org/officeDocument/2006/relationships/slide" Target="slides/slide48.xml"/><Relationship Id="rId63" Type="http://schemas.openxmlformats.org/officeDocument/2006/relationships/tableStyles" Target="tableStyles.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27" Type="http://schemas.openxmlformats.org/officeDocument/2006/relationships/slide" Target="slides/slide25.xml"/><Relationship Id="rId14" Type="http://schemas.openxmlformats.org/officeDocument/2006/relationships/slide" Target="slides/slide12.xml"/><Relationship Id="rId4" Type="http://schemas.openxmlformats.org/officeDocument/2006/relationships/slide" Target="slides/slide2.xml"/><Relationship Id="rId28" Type="http://schemas.openxmlformats.org/officeDocument/2006/relationships/slide" Target="slides/slide26.xml"/><Relationship Id="rId45" Type="http://schemas.openxmlformats.org/officeDocument/2006/relationships/slide" Target="slides/slide43.xml"/><Relationship Id="rId58" Type="http://schemas.openxmlformats.org/officeDocument/2006/relationships/handoutMaster" Target="handoutMasters/handoutMaster1.xml"/><Relationship Id="rId42" Type="http://schemas.openxmlformats.org/officeDocument/2006/relationships/slide" Target="slides/slide40.xml"/><Relationship Id="rId6" Type="http://schemas.openxmlformats.org/officeDocument/2006/relationships/slide" Target="slides/slide4.xml"/><Relationship Id="rId49" Type="http://schemas.openxmlformats.org/officeDocument/2006/relationships/slide" Target="slides/slide47.xml"/><Relationship Id="rId44" Type="http://schemas.openxmlformats.org/officeDocument/2006/relationships/slide" Target="slides/slide42.xml"/><Relationship Id="rId19" Type="http://schemas.openxmlformats.org/officeDocument/2006/relationships/slide" Target="slides/slide17.xml"/><Relationship Id="rId38" Type="http://schemas.openxmlformats.org/officeDocument/2006/relationships/slide" Target="slides/slide36.xml"/><Relationship Id="rId20" Type="http://schemas.openxmlformats.org/officeDocument/2006/relationships/slide" Target="slides/slide18.xml"/><Relationship Id="rId2" Type="http://schemas.openxmlformats.org/officeDocument/2006/relationships/slideMaster" Target="slideMasters/slideMaster2.xml"/><Relationship Id="rId46" Type="http://schemas.openxmlformats.org/officeDocument/2006/relationships/slide" Target="slides/slide44.xml"/><Relationship Id="rId57" Type="http://schemas.openxmlformats.org/officeDocument/2006/relationships/notesMaster" Target="notesMasters/notesMaster1.xml"/><Relationship Id="rId59" Type="http://schemas.openxmlformats.org/officeDocument/2006/relationships/printerSettings" Target="printerSettings/printerSettings1.bin"/><Relationship Id="rId35" Type="http://schemas.openxmlformats.org/officeDocument/2006/relationships/slide" Target="slides/slide33.xml"/><Relationship Id="rId51" Type="http://schemas.openxmlformats.org/officeDocument/2006/relationships/slide" Target="slides/slide49.xml"/><Relationship Id="rId55" Type="http://schemas.openxmlformats.org/officeDocument/2006/relationships/slide" Target="slides/slide53.xml"/><Relationship Id="rId31" Type="http://schemas.openxmlformats.org/officeDocument/2006/relationships/slide" Target="slides/slide29.xml"/><Relationship Id="rId34" Type="http://schemas.openxmlformats.org/officeDocument/2006/relationships/slide" Target="slides/slide32.xml"/><Relationship Id="rId40" Type="http://schemas.openxmlformats.org/officeDocument/2006/relationships/slide" Target="slides/slide38.xml"/><Relationship Id="rId62" Type="http://schemas.openxmlformats.org/officeDocument/2006/relationships/theme" Target="theme/theme1.xml"/><Relationship Id="rId36" Type="http://schemas.openxmlformats.org/officeDocument/2006/relationships/slide" Target="slides/slide34.xml"/><Relationship Id="rId1" Type="http://schemas.openxmlformats.org/officeDocument/2006/relationships/slideMaster" Target="slideMasters/slideMaster1.xml"/><Relationship Id="rId24" Type="http://schemas.openxmlformats.org/officeDocument/2006/relationships/slide" Target="slides/slide22.xml"/><Relationship Id="rId47" Type="http://schemas.openxmlformats.org/officeDocument/2006/relationships/slide" Target="slides/slide45.xml"/><Relationship Id="rId56" Type="http://schemas.openxmlformats.org/officeDocument/2006/relationships/slide" Target="slides/slide54.xml"/><Relationship Id="rId48" Type="http://schemas.openxmlformats.org/officeDocument/2006/relationships/slide" Target="slides/slide46.xml"/><Relationship Id="rId8" Type="http://schemas.openxmlformats.org/officeDocument/2006/relationships/slide" Target="slides/slide6.xml"/><Relationship Id="rId13" Type="http://schemas.openxmlformats.org/officeDocument/2006/relationships/slide" Target="slides/slide11.xml"/><Relationship Id="rId32" Type="http://schemas.openxmlformats.org/officeDocument/2006/relationships/slide" Target="slides/slide30.xml"/><Relationship Id="rId37" Type="http://schemas.openxmlformats.org/officeDocument/2006/relationships/slide" Target="slides/slide35.xml"/><Relationship Id="rId52" Type="http://schemas.openxmlformats.org/officeDocument/2006/relationships/slide" Target="slides/slide50.xml"/><Relationship Id="rId54" Type="http://schemas.openxmlformats.org/officeDocument/2006/relationships/slide" Target="slides/slide52.xml"/><Relationship Id="rId12" Type="http://schemas.openxmlformats.org/officeDocument/2006/relationships/slide" Target="slides/slide10.xml"/><Relationship Id="rId3" Type="http://schemas.openxmlformats.org/officeDocument/2006/relationships/slide" Target="slides/slide1.xml"/><Relationship Id="rId23" Type="http://schemas.openxmlformats.org/officeDocument/2006/relationships/slide" Target="slides/slide21.xml"/><Relationship Id="rId61" Type="http://schemas.openxmlformats.org/officeDocument/2006/relationships/viewProps" Target="viewProps.xml"/><Relationship Id="rId53" Type="http://schemas.openxmlformats.org/officeDocument/2006/relationships/slide" Target="slides/slide51.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16" Type="http://schemas.openxmlformats.org/officeDocument/2006/relationships/slide" Target="slides/slide14.xml"/><Relationship Id="rId33" Type="http://schemas.openxmlformats.org/officeDocument/2006/relationships/slide" Target="slides/slide31.xml"/><Relationship Id="rId41" Type="http://schemas.openxmlformats.org/officeDocument/2006/relationships/slide" Target="slides/slide39.xml"/><Relationship Id="rId5" Type="http://schemas.openxmlformats.org/officeDocument/2006/relationships/slide" Target="slides/slide3.xml"/><Relationship Id="rId15" Type="http://schemas.openxmlformats.org/officeDocument/2006/relationships/slide" Target="slides/slide13.xml"/><Relationship Id="rId22" Type="http://schemas.openxmlformats.org/officeDocument/2006/relationships/slide" Target="slides/slide20.xml"/><Relationship Id="rId2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DCAA0-63BD-46C3-9139-7670E8AC6BBD}" type="doc">
      <dgm:prSet loTypeId="urn:microsoft.com/office/officeart/2005/8/layout/hierarchy6" loCatId="hierarchy" qsTypeId="urn:microsoft.com/office/officeart/2005/8/quickstyle/simple1" qsCatId="simple" csTypeId="urn:microsoft.com/office/officeart/2005/8/colors/accent1_2" csCatId="accent1" phldr="1"/>
      <dgm:spPr/>
    </dgm:pt>
    <dgm:pt modelId="{B5CE6935-1DD8-4029-A44A-B0A1DD3D9BC8}">
      <dgm:prSet/>
      <dgm:spPr>
        <a:solidFill>
          <a:srgbClr val="00CC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b="1" i="0" u="none" strike="noStrike" cap="none" normalizeH="0" baseline="0" dirty="0" smtClean="0">
              <a:ln>
                <a:noFill/>
              </a:ln>
              <a:solidFill>
                <a:srgbClr val="002060"/>
              </a:solidFill>
              <a:effectLst/>
              <a:latin typeface="Comic Sans MS" pitchFamily="66" charset="0"/>
            </a:rPr>
            <a:t>O</a:t>
          </a:r>
          <a:r>
            <a:rPr kumimoji="0" lang="es-ES" b="1" i="0" u="none" strike="noStrike" cap="none" normalizeH="0" baseline="0" dirty="0" smtClean="0">
              <a:ln>
                <a:noFill/>
              </a:ln>
              <a:solidFill>
                <a:srgbClr val="002060"/>
              </a:solidFill>
              <a:effectLst/>
              <a:latin typeface="Comic Sans MS" pitchFamily="66" charset="0"/>
            </a:rPr>
            <a:t>ffline reconstruction algorithms</a:t>
          </a:r>
        </a:p>
      </dgm:t>
    </dgm:pt>
    <dgm:pt modelId="{1E796950-F8D1-48CA-A98F-47D9CCFEA81F}" type="parTrans" cxnId="{6551F1E5-06C7-4852-87B2-5826AB34FB61}">
      <dgm:prSet/>
      <dgm:spPr/>
      <dgm:t>
        <a:bodyPr/>
        <a:lstStyle/>
        <a:p>
          <a:endParaRPr lang="es-ES"/>
        </a:p>
      </dgm:t>
    </dgm:pt>
    <dgm:pt modelId="{2601B612-5033-49EF-9B17-F16222F938EE}" type="sibTrans" cxnId="{6551F1E5-06C7-4852-87B2-5826AB34FB61}">
      <dgm:prSet/>
      <dgm:spPr/>
      <dgm:t>
        <a:bodyPr/>
        <a:lstStyle/>
        <a:p>
          <a:endParaRPr lang="es-ES"/>
        </a:p>
      </dgm:t>
    </dgm:pt>
    <dgm:pt modelId="{B40A5F86-8A2E-4CA8-A114-CA8B110BCC8C}">
      <dgm:prSet/>
      <dgm:spPr>
        <a:solidFill>
          <a:srgbClr val="00CC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2060"/>
              </a:solidFill>
              <a:effectLst/>
              <a:latin typeface="Comic Sans MS" pitchFamily="66" charset="0"/>
            </a:rPr>
            <a:t>Tau1p3p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2060"/>
              </a:solidFill>
              <a:effectLst/>
              <a:latin typeface="Comic Sans MS" pitchFamily="66" charset="0"/>
            </a:rPr>
            <a:t>(</a:t>
          </a:r>
          <a:r>
            <a:rPr kumimoji="0" lang="es-ES" b="0" i="0" u="none" strike="noStrike" cap="none" normalizeH="0" baseline="0" dirty="0" err="1" smtClean="0">
              <a:ln>
                <a:noFill/>
              </a:ln>
              <a:solidFill>
                <a:srgbClr val="002060"/>
              </a:solidFill>
              <a:effectLst/>
              <a:latin typeface="Comic Sans MS" pitchFamily="66" charset="0"/>
            </a:rPr>
            <a:t>track</a:t>
          </a:r>
          <a:r>
            <a:rPr kumimoji="0" lang="es-ES" b="0" i="0" u="none" strike="noStrike" cap="none" normalizeH="0" baseline="0" dirty="0" smtClean="0">
              <a:ln>
                <a:noFill/>
              </a:ln>
              <a:solidFill>
                <a:srgbClr val="002060"/>
              </a:solidFill>
              <a:effectLst/>
              <a:latin typeface="Comic Sans MS" pitchFamily="66" charset="0"/>
            </a:rPr>
            <a:t> </a:t>
          </a:r>
          <a:r>
            <a:rPr kumimoji="0" lang="es-ES" b="0" i="0" u="none" strike="noStrike" cap="none" normalizeH="0" baseline="0" dirty="0" err="1" smtClean="0">
              <a:ln>
                <a:noFill/>
              </a:ln>
              <a:solidFill>
                <a:srgbClr val="002060"/>
              </a:solidFill>
              <a:effectLst/>
              <a:latin typeface="Comic Sans MS" pitchFamily="66" charset="0"/>
            </a:rPr>
            <a:t>based</a:t>
          </a:r>
          <a:r>
            <a:rPr kumimoji="0" lang="es-ES" b="0" i="0" u="none" strike="noStrike" cap="none" normalizeH="0" baseline="0" dirty="0" smtClean="0">
              <a:ln>
                <a:noFill/>
              </a:ln>
              <a:solidFill>
                <a:srgbClr val="002060"/>
              </a:solidFill>
              <a:effectLst/>
              <a:latin typeface="Comic Sans MS" pitchFamily="66" charset="0"/>
            </a:rPr>
            <a:t>)</a:t>
          </a:r>
        </a:p>
      </dgm:t>
    </dgm:pt>
    <dgm:pt modelId="{CAB9FB9D-24AD-4ED2-B0F7-DA3BE0B7F75B}" type="parTrans" cxnId="{CD92D675-2E8D-41FA-9FDB-49FD4EEC82B2}">
      <dgm:prSet/>
      <dgm:spPr/>
      <dgm:t>
        <a:bodyPr/>
        <a:lstStyle/>
        <a:p>
          <a:endParaRPr lang="es-ES"/>
        </a:p>
      </dgm:t>
    </dgm:pt>
    <dgm:pt modelId="{5C548645-CC19-4F74-AAD4-DB09710AF5D8}" type="sibTrans" cxnId="{CD92D675-2E8D-41FA-9FDB-49FD4EEC82B2}">
      <dgm:prSet/>
      <dgm:spPr/>
      <dgm:t>
        <a:bodyPr/>
        <a:lstStyle/>
        <a:p>
          <a:endParaRPr lang="es-ES"/>
        </a:p>
      </dgm:t>
    </dgm:pt>
    <dgm:pt modelId="{FD350240-D91B-4307-BAEA-E34CD667A5A3}">
      <dgm:prSet/>
      <dgm:spPr>
        <a:solidFill>
          <a:srgbClr val="00CC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err="1" smtClean="0">
              <a:ln>
                <a:noFill/>
              </a:ln>
              <a:solidFill>
                <a:srgbClr val="002060"/>
              </a:solidFill>
              <a:effectLst/>
              <a:latin typeface="Comic Sans MS" pitchFamily="66" charset="0"/>
            </a:rPr>
            <a:t>TauRec</a:t>
          </a:r>
          <a:endParaRPr kumimoji="0" lang="es-ES" b="0" i="0" u="none" strike="noStrike" cap="none" normalizeH="0" baseline="0" dirty="0" smtClean="0">
            <a:ln>
              <a:noFill/>
            </a:ln>
            <a:solidFill>
              <a:srgbClr val="002060"/>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2060"/>
              </a:solidFill>
              <a:effectLst/>
              <a:latin typeface="Comic Sans MS" pitchFamily="66" charset="0"/>
            </a:rPr>
            <a:t>(calo </a:t>
          </a:r>
          <a:r>
            <a:rPr kumimoji="0" lang="es-ES" b="0" i="0" u="none" strike="noStrike" cap="none" normalizeH="0" baseline="0" dirty="0" err="1" smtClean="0">
              <a:ln>
                <a:noFill/>
              </a:ln>
              <a:solidFill>
                <a:srgbClr val="002060"/>
              </a:solidFill>
              <a:effectLst/>
              <a:latin typeface="Comic Sans MS" pitchFamily="66" charset="0"/>
            </a:rPr>
            <a:t>based</a:t>
          </a:r>
          <a:r>
            <a:rPr kumimoji="0" lang="es-ES" b="0" i="0" u="none" strike="noStrike" cap="none" normalizeH="0" baseline="0" dirty="0" smtClean="0">
              <a:ln>
                <a:noFill/>
              </a:ln>
              <a:solidFill>
                <a:srgbClr val="002060"/>
              </a:solidFill>
              <a:effectLst/>
              <a:latin typeface="Comic Sans MS" pitchFamily="66" charset="0"/>
            </a:rPr>
            <a:t>)</a:t>
          </a:r>
        </a:p>
      </dgm:t>
    </dgm:pt>
    <dgm:pt modelId="{0580B1D3-C547-4093-B8E2-0BB5268E12FA}" type="parTrans" cxnId="{7ACC5890-8363-4106-BD9B-9BCE18050CC7}">
      <dgm:prSet/>
      <dgm:spPr/>
      <dgm:t>
        <a:bodyPr/>
        <a:lstStyle/>
        <a:p>
          <a:endParaRPr lang="es-ES"/>
        </a:p>
      </dgm:t>
    </dgm:pt>
    <dgm:pt modelId="{9B498175-F667-4FEC-82C7-50C05C166AA9}" type="sibTrans" cxnId="{7ACC5890-8363-4106-BD9B-9BCE18050CC7}">
      <dgm:prSet/>
      <dgm:spPr/>
      <dgm:t>
        <a:bodyPr/>
        <a:lstStyle/>
        <a:p>
          <a:endParaRPr lang="es-ES"/>
        </a:p>
      </dgm:t>
    </dgm:pt>
    <dgm:pt modelId="{E10E4067-F331-4538-9456-BE85EACC5C91}">
      <dgm:prSet/>
      <dgm:spPr>
        <a:solidFill>
          <a:srgbClr val="00CC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2060"/>
              </a:solidFill>
              <a:effectLst/>
              <a:latin typeface="Comic Sans MS" pitchFamily="66" charset="0"/>
            </a:rPr>
            <a:t>Tau1p3p &amp; </a:t>
          </a:r>
          <a:r>
            <a:rPr kumimoji="0" lang="es-ES" b="0" i="0" u="none" strike="noStrike" cap="none" normalizeH="0" baseline="0" dirty="0" err="1" smtClean="0">
              <a:ln>
                <a:noFill/>
              </a:ln>
              <a:solidFill>
                <a:srgbClr val="002060"/>
              </a:solidFill>
              <a:effectLst/>
              <a:latin typeface="Comic Sans MS" pitchFamily="66" charset="0"/>
            </a:rPr>
            <a:t>TauRec</a:t>
          </a:r>
          <a:endParaRPr kumimoji="0" lang="es-ES" b="0" i="0" u="none" strike="noStrike" cap="none" normalizeH="0" baseline="0" dirty="0" smtClean="0">
            <a:ln>
              <a:noFill/>
            </a:ln>
            <a:solidFill>
              <a:srgbClr val="002060"/>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err="1" smtClean="0">
              <a:ln>
                <a:noFill/>
              </a:ln>
              <a:solidFill>
                <a:srgbClr val="002060"/>
              </a:solidFill>
              <a:effectLst/>
              <a:latin typeface="Comic Sans MS" pitchFamily="66" charset="0"/>
            </a:rPr>
            <a:t>Merging</a:t>
          </a:r>
          <a:endParaRPr kumimoji="0" lang="es-ES" b="0" i="0" u="none" strike="noStrike" cap="none" normalizeH="0" baseline="0" dirty="0" smtClean="0">
            <a:ln>
              <a:noFill/>
            </a:ln>
            <a:solidFill>
              <a:srgbClr val="002060"/>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2060"/>
              </a:solidFill>
              <a:effectLst/>
              <a:latin typeface="Comic Sans MS" pitchFamily="66" charset="0"/>
            </a:rPr>
            <a:t>(≥14.x.x)</a:t>
          </a:r>
        </a:p>
      </dgm:t>
    </dgm:pt>
    <dgm:pt modelId="{FE7A3D58-AB19-4D5D-9232-3125C67150AE}" type="parTrans" cxnId="{E99138FB-D6BC-4EA8-BEC5-FA1BFD3B585E}">
      <dgm:prSet/>
      <dgm:spPr/>
      <dgm:t>
        <a:bodyPr/>
        <a:lstStyle/>
        <a:p>
          <a:endParaRPr lang="es-ES"/>
        </a:p>
      </dgm:t>
    </dgm:pt>
    <dgm:pt modelId="{745C90DE-8EAC-412C-865D-DEAB1E7057E3}" type="sibTrans" cxnId="{E99138FB-D6BC-4EA8-BEC5-FA1BFD3B585E}">
      <dgm:prSet/>
      <dgm:spPr/>
      <dgm:t>
        <a:bodyPr/>
        <a:lstStyle/>
        <a:p>
          <a:endParaRPr lang="es-ES"/>
        </a:p>
      </dgm:t>
    </dgm:pt>
    <dgm:pt modelId="{64B860B3-143D-423E-95F9-EC53EFF087B6}" type="pres">
      <dgm:prSet presAssocID="{50BDCAA0-63BD-46C3-9139-7670E8AC6BBD}" presName="mainComposite" presStyleCnt="0">
        <dgm:presLayoutVars>
          <dgm:chPref val="1"/>
          <dgm:dir/>
          <dgm:animOne val="branch"/>
          <dgm:animLvl val="lvl"/>
          <dgm:resizeHandles val="exact"/>
        </dgm:presLayoutVars>
      </dgm:prSet>
      <dgm:spPr/>
    </dgm:pt>
    <dgm:pt modelId="{5854E85C-268C-434F-AB70-4F15EFED5F5D}" type="pres">
      <dgm:prSet presAssocID="{50BDCAA0-63BD-46C3-9139-7670E8AC6BBD}" presName="hierFlow" presStyleCnt="0"/>
      <dgm:spPr/>
    </dgm:pt>
    <dgm:pt modelId="{A6CD30F2-1B93-42F9-926B-846A5CBA6496}" type="pres">
      <dgm:prSet presAssocID="{50BDCAA0-63BD-46C3-9139-7670E8AC6BBD}" presName="hierChild1" presStyleCnt="0">
        <dgm:presLayoutVars>
          <dgm:chPref val="1"/>
          <dgm:animOne val="branch"/>
          <dgm:animLvl val="lvl"/>
        </dgm:presLayoutVars>
      </dgm:prSet>
      <dgm:spPr/>
    </dgm:pt>
    <dgm:pt modelId="{B5B637AE-1A6B-4E57-8B83-358F8C08E2A2}" type="pres">
      <dgm:prSet presAssocID="{B5CE6935-1DD8-4029-A44A-B0A1DD3D9BC8}" presName="Name14" presStyleCnt="0"/>
      <dgm:spPr/>
    </dgm:pt>
    <dgm:pt modelId="{6880D101-D77F-487C-BB18-594E95FC3D50}" type="pres">
      <dgm:prSet presAssocID="{B5CE6935-1DD8-4029-A44A-B0A1DD3D9BC8}" presName="level1Shape" presStyleLbl="node0" presStyleIdx="0" presStyleCnt="1">
        <dgm:presLayoutVars>
          <dgm:chPref val="3"/>
        </dgm:presLayoutVars>
      </dgm:prSet>
      <dgm:spPr/>
      <dgm:t>
        <a:bodyPr/>
        <a:lstStyle/>
        <a:p>
          <a:endParaRPr lang="es-ES"/>
        </a:p>
      </dgm:t>
    </dgm:pt>
    <dgm:pt modelId="{EC5C61DF-0A6F-4DB6-A223-13D826580CB2}" type="pres">
      <dgm:prSet presAssocID="{B5CE6935-1DD8-4029-A44A-B0A1DD3D9BC8}" presName="hierChild2" presStyleCnt="0"/>
      <dgm:spPr/>
    </dgm:pt>
    <dgm:pt modelId="{3D4050A3-3068-4CBE-AF5E-E3A160250171}" type="pres">
      <dgm:prSet presAssocID="{CAB9FB9D-24AD-4ED2-B0F7-DA3BE0B7F75B}" presName="Name19" presStyleLbl="parChTrans1D2" presStyleIdx="0" presStyleCnt="3"/>
      <dgm:spPr/>
      <dgm:t>
        <a:bodyPr/>
        <a:lstStyle/>
        <a:p>
          <a:endParaRPr lang="es-ES"/>
        </a:p>
      </dgm:t>
    </dgm:pt>
    <dgm:pt modelId="{E6A40130-127B-459A-B0DF-5DC68203F8C2}" type="pres">
      <dgm:prSet presAssocID="{B40A5F86-8A2E-4CA8-A114-CA8B110BCC8C}" presName="Name21" presStyleCnt="0"/>
      <dgm:spPr/>
    </dgm:pt>
    <dgm:pt modelId="{8950B42C-5E1A-4920-AD2A-2BCEADE91A3A}" type="pres">
      <dgm:prSet presAssocID="{B40A5F86-8A2E-4CA8-A114-CA8B110BCC8C}" presName="level2Shape" presStyleLbl="node2" presStyleIdx="0" presStyleCnt="3"/>
      <dgm:spPr/>
      <dgm:t>
        <a:bodyPr/>
        <a:lstStyle/>
        <a:p>
          <a:endParaRPr lang="es-ES"/>
        </a:p>
      </dgm:t>
    </dgm:pt>
    <dgm:pt modelId="{770FA8B5-7714-454C-9625-DE365EF36E14}" type="pres">
      <dgm:prSet presAssocID="{B40A5F86-8A2E-4CA8-A114-CA8B110BCC8C}" presName="hierChild3" presStyleCnt="0"/>
      <dgm:spPr/>
    </dgm:pt>
    <dgm:pt modelId="{534D1477-2736-47E4-B5B8-A1FDCE5B1AAF}" type="pres">
      <dgm:prSet presAssocID="{0580B1D3-C547-4093-B8E2-0BB5268E12FA}" presName="Name19" presStyleLbl="parChTrans1D2" presStyleIdx="1" presStyleCnt="3"/>
      <dgm:spPr/>
      <dgm:t>
        <a:bodyPr/>
        <a:lstStyle/>
        <a:p>
          <a:endParaRPr lang="es-ES"/>
        </a:p>
      </dgm:t>
    </dgm:pt>
    <dgm:pt modelId="{F1088B7B-A2C3-446E-ADEA-E8CEE6FDF39B}" type="pres">
      <dgm:prSet presAssocID="{FD350240-D91B-4307-BAEA-E34CD667A5A3}" presName="Name21" presStyleCnt="0"/>
      <dgm:spPr/>
    </dgm:pt>
    <dgm:pt modelId="{B204694A-8147-446A-8C8F-30D2BDCAAE4D}" type="pres">
      <dgm:prSet presAssocID="{FD350240-D91B-4307-BAEA-E34CD667A5A3}" presName="level2Shape" presStyleLbl="node2" presStyleIdx="1" presStyleCnt="3"/>
      <dgm:spPr/>
      <dgm:t>
        <a:bodyPr/>
        <a:lstStyle/>
        <a:p>
          <a:endParaRPr lang="es-ES"/>
        </a:p>
      </dgm:t>
    </dgm:pt>
    <dgm:pt modelId="{B77D9FDA-8B07-4ACB-AE48-DE72D11919C0}" type="pres">
      <dgm:prSet presAssocID="{FD350240-D91B-4307-BAEA-E34CD667A5A3}" presName="hierChild3" presStyleCnt="0"/>
      <dgm:spPr/>
    </dgm:pt>
    <dgm:pt modelId="{F716E765-78A4-4195-96A5-C99210FB0B28}" type="pres">
      <dgm:prSet presAssocID="{FE7A3D58-AB19-4D5D-9232-3125C67150AE}" presName="Name19" presStyleLbl="parChTrans1D2" presStyleIdx="2" presStyleCnt="3"/>
      <dgm:spPr/>
      <dgm:t>
        <a:bodyPr/>
        <a:lstStyle/>
        <a:p>
          <a:endParaRPr lang="es-ES"/>
        </a:p>
      </dgm:t>
    </dgm:pt>
    <dgm:pt modelId="{5574982D-B59C-40E7-95F4-E609CB322113}" type="pres">
      <dgm:prSet presAssocID="{E10E4067-F331-4538-9456-BE85EACC5C91}" presName="Name21" presStyleCnt="0"/>
      <dgm:spPr/>
    </dgm:pt>
    <dgm:pt modelId="{205F6451-5DBD-4F0E-8ACD-2A7BC86521C3}" type="pres">
      <dgm:prSet presAssocID="{E10E4067-F331-4538-9456-BE85EACC5C91}" presName="level2Shape" presStyleLbl="node2" presStyleIdx="2" presStyleCnt="3"/>
      <dgm:spPr/>
      <dgm:t>
        <a:bodyPr/>
        <a:lstStyle/>
        <a:p>
          <a:endParaRPr lang="es-ES"/>
        </a:p>
      </dgm:t>
    </dgm:pt>
    <dgm:pt modelId="{72C91392-EB28-4A1D-8A5F-9B63232EA6DA}" type="pres">
      <dgm:prSet presAssocID="{E10E4067-F331-4538-9456-BE85EACC5C91}" presName="hierChild3" presStyleCnt="0"/>
      <dgm:spPr/>
    </dgm:pt>
    <dgm:pt modelId="{38581040-364C-49B6-B017-72C44619DC1E}" type="pres">
      <dgm:prSet presAssocID="{50BDCAA0-63BD-46C3-9139-7670E8AC6BBD}" presName="bgShapesFlow" presStyleCnt="0"/>
      <dgm:spPr/>
    </dgm:pt>
  </dgm:ptLst>
  <dgm:cxnLst>
    <dgm:cxn modelId="{E4720B10-1CBF-4EA1-9F57-C77CC184EE5B}" type="presOf" srcId="{B40A5F86-8A2E-4CA8-A114-CA8B110BCC8C}" destId="{8950B42C-5E1A-4920-AD2A-2BCEADE91A3A}" srcOrd="0" destOrd="0" presId="urn:microsoft.com/office/officeart/2005/8/layout/hierarchy6"/>
    <dgm:cxn modelId="{CD92D675-2E8D-41FA-9FDB-49FD4EEC82B2}" srcId="{B5CE6935-1DD8-4029-A44A-B0A1DD3D9BC8}" destId="{B40A5F86-8A2E-4CA8-A114-CA8B110BCC8C}" srcOrd="0" destOrd="0" parTransId="{CAB9FB9D-24AD-4ED2-B0F7-DA3BE0B7F75B}" sibTransId="{5C548645-CC19-4F74-AAD4-DB09710AF5D8}"/>
    <dgm:cxn modelId="{7ACC5890-8363-4106-BD9B-9BCE18050CC7}" srcId="{B5CE6935-1DD8-4029-A44A-B0A1DD3D9BC8}" destId="{FD350240-D91B-4307-BAEA-E34CD667A5A3}" srcOrd="1" destOrd="0" parTransId="{0580B1D3-C547-4093-B8E2-0BB5268E12FA}" sibTransId="{9B498175-F667-4FEC-82C7-50C05C166AA9}"/>
    <dgm:cxn modelId="{9D001DA2-7797-4187-A233-C5AA7D1D9682}" type="presOf" srcId="{CAB9FB9D-24AD-4ED2-B0F7-DA3BE0B7F75B}" destId="{3D4050A3-3068-4CBE-AF5E-E3A160250171}" srcOrd="0" destOrd="0" presId="urn:microsoft.com/office/officeart/2005/8/layout/hierarchy6"/>
    <dgm:cxn modelId="{6551F1E5-06C7-4852-87B2-5826AB34FB61}" srcId="{50BDCAA0-63BD-46C3-9139-7670E8AC6BBD}" destId="{B5CE6935-1DD8-4029-A44A-B0A1DD3D9BC8}" srcOrd="0" destOrd="0" parTransId="{1E796950-F8D1-48CA-A98F-47D9CCFEA81F}" sibTransId="{2601B612-5033-49EF-9B17-F16222F938EE}"/>
    <dgm:cxn modelId="{15F32282-1487-4A48-8D4A-1342C4C97AFF}" type="presOf" srcId="{B5CE6935-1DD8-4029-A44A-B0A1DD3D9BC8}" destId="{6880D101-D77F-487C-BB18-594E95FC3D50}" srcOrd="0" destOrd="0" presId="urn:microsoft.com/office/officeart/2005/8/layout/hierarchy6"/>
    <dgm:cxn modelId="{E99138FB-D6BC-4EA8-BEC5-FA1BFD3B585E}" srcId="{B5CE6935-1DD8-4029-A44A-B0A1DD3D9BC8}" destId="{E10E4067-F331-4538-9456-BE85EACC5C91}" srcOrd="2" destOrd="0" parTransId="{FE7A3D58-AB19-4D5D-9232-3125C67150AE}" sibTransId="{745C90DE-8EAC-412C-865D-DEAB1E7057E3}"/>
    <dgm:cxn modelId="{E6E31CFD-8292-452F-A6CE-851302F025D4}" type="presOf" srcId="{E10E4067-F331-4538-9456-BE85EACC5C91}" destId="{205F6451-5DBD-4F0E-8ACD-2A7BC86521C3}" srcOrd="0" destOrd="0" presId="urn:microsoft.com/office/officeart/2005/8/layout/hierarchy6"/>
    <dgm:cxn modelId="{94F82271-AB43-48EB-969C-AFD9CA83E27D}" type="presOf" srcId="{FE7A3D58-AB19-4D5D-9232-3125C67150AE}" destId="{F716E765-78A4-4195-96A5-C99210FB0B28}" srcOrd="0" destOrd="0" presId="urn:microsoft.com/office/officeart/2005/8/layout/hierarchy6"/>
    <dgm:cxn modelId="{79F9BF1A-3592-4B5A-BD61-97D098C7869E}" type="presOf" srcId="{FD350240-D91B-4307-BAEA-E34CD667A5A3}" destId="{B204694A-8147-446A-8C8F-30D2BDCAAE4D}" srcOrd="0" destOrd="0" presId="urn:microsoft.com/office/officeart/2005/8/layout/hierarchy6"/>
    <dgm:cxn modelId="{5FEEBF9B-6159-4EC6-86EB-74EB42AB5A50}" type="presOf" srcId="{0580B1D3-C547-4093-B8E2-0BB5268E12FA}" destId="{534D1477-2736-47E4-B5B8-A1FDCE5B1AAF}" srcOrd="0" destOrd="0" presId="urn:microsoft.com/office/officeart/2005/8/layout/hierarchy6"/>
    <dgm:cxn modelId="{F041E950-4ACF-4EF0-8959-EA168729D6CF}" type="presOf" srcId="{50BDCAA0-63BD-46C3-9139-7670E8AC6BBD}" destId="{64B860B3-143D-423E-95F9-EC53EFF087B6}" srcOrd="0" destOrd="0" presId="urn:microsoft.com/office/officeart/2005/8/layout/hierarchy6"/>
    <dgm:cxn modelId="{DE05716C-6F5C-4ABF-A48A-04C31A453FDB}" type="presParOf" srcId="{64B860B3-143D-423E-95F9-EC53EFF087B6}" destId="{5854E85C-268C-434F-AB70-4F15EFED5F5D}" srcOrd="0" destOrd="0" presId="urn:microsoft.com/office/officeart/2005/8/layout/hierarchy6"/>
    <dgm:cxn modelId="{D72D04C8-395C-436B-A9FA-EA2D69F40712}" type="presParOf" srcId="{5854E85C-268C-434F-AB70-4F15EFED5F5D}" destId="{A6CD30F2-1B93-42F9-926B-846A5CBA6496}" srcOrd="0" destOrd="0" presId="urn:microsoft.com/office/officeart/2005/8/layout/hierarchy6"/>
    <dgm:cxn modelId="{399FEB49-DF4A-47C3-BE71-5C201BBD6F1F}" type="presParOf" srcId="{A6CD30F2-1B93-42F9-926B-846A5CBA6496}" destId="{B5B637AE-1A6B-4E57-8B83-358F8C08E2A2}" srcOrd="0" destOrd="0" presId="urn:microsoft.com/office/officeart/2005/8/layout/hierarchy6"/>
    <dgm:cxn modelId="{8EC5895E-DCD9-43DC-85B0-EA03F77BDCEF}" type="presParOf" srcId="{B5B637AE-1A6B-4E57-8B83-358F8C08E2A2}" destId="{6880D101-D77F-487C-BB18-594E95FC3D50}" srcOrd="0" destOrd="0" presId="urn:microsoft.com/office/officeart/2005/8/layout/hierarchy6"/>
    <dgm:cxn modelId="{F85D8197-E339-4EDE-9336-C6DB2ED3DD5B}" type="presParOf" srcId="{B5B637AE-1A6B-4E57-8B83-358F8C08E2A2}" destId="{EC5C61DF-0A6F-4DB6-A223-13D826580CB2}" srcOrd="1" destOrd="0" presId="urn:microsoft.com/office/officeart/2005/8/layout/hierarchy6"/>
    <dgm:cxn modelId="{B3EEE14C-3B1E-4C26-9FC4-6039E67DAF75}" type="presParOf" srcId="{EC5C61DF-0A6F-4DB6-A223-13D826580CB2}" destId="{3D4050A3-3068-4CBE-AF5E-E3A160250171}" srcOrd="0" destOrd="0" presId="urn:microsoft.com/office/officeart/2005/8/layout/hierarchy6"/>
    <dgm:cxn modelId="{2377457A-B8F2-4AF8-BAFA-854299E50D36}" type="presParOf" srcId="{EC5C61DF-0A6F-4DB6-A223-13D826580CB2}" destId="{E6A40130-127B-459A-B0DF-5DC68203F8C2}" srcOrd="1" destOrd="0" presId="urn:microsoft.com/office/officeart/2005/8/layout/hierarchy6"/>
    <dgm:cxn modelId="{C602E40A-A707-4C13-A3C3-36731B4A740A}" type="presParOf" srcId="{E6A40130-127B-459A-B0DF-5DC68203F8C2}" destId="{8950B42C-5E1A-4920-AD2A-2BCEADE91A3A}" srcOrd="0" destOrd="0" presId="urn:microsoft.com/office/officeart/2005/8/layout/hierarchy6"/>
    <dgm:cxn modelId="{DD7A7A3A-1D95-42F1-BD9D-48B071BC0542}" type="presParOf" srcId="{E6A40130-127B-459A-B0DF-5DC68203F8C2}" destId="{770FA8B5-7714-454C-9625-DE365EF36E14}" srcOrd="1" destOrd="0" presId="urn:microsoft.com/office/officeart/2005/8/layout/hierarchy6"/>
    <dgm:cxn modelId="{2536C679-E712-4D8A-B01F-4B10CAC03322}" type="presParOf" srcId="{EC5C61DF-0A6F-4DB6-A223-13D826580CB2}" destId="{534D1477-2736-47E4-B5B8-A1FDCE5B1AAF}" srcOrd="2" destOrd="0" presId="urn:microsoft.com/office/officeart/2005/8/layout/hierarchy6"/>
    <dgm:cxn modelId="{176B1323-BCDE-4009-874E-3FAAB9B92FB3}" type="presParOf" srcId="{EC5C61DF-0A6F-4DB6-A223-13D826580CB2}" destId="{F1088B7B-A2C3-446E-ADEA-E8CEE6FDF39B}" srcOrd="3" destOrd="0" presId="urn:microsoft.com/office/officeart/2005/8/layout/hierarchy6"/>
    <dgm:cxn modelId="{F123FFA3-38F2-4644-BEA4-9DE34A7BEFF9}" type="presParOf" srcId="{F1088B7B-A2C3-446E-ADEA-E8CEE6FDF39B}" destId="{B204694A-8147-446A-8C8F-30D2BDCAAE4D}" srcOrd="0" destOrd="0" presId="urn:microsoft.com/office/officeart/2005/8/layout/hierarchy6"/>
    <dgm:cxn modelId="{4D09F9FA-1B62-4A48-BF94-1E9BC4552E81}" type="presParOf" srcId="{F1088B7B-A2C3-446E-ADEA-E8CEE6FDF39B}" destId="{B77D9FDA-8B07-4ACB-AE48-DE72D11919C0}" srcOrd="1" destOrd="0" presId="urn:microsoft.com/office/officeart/2005/8/layout/hierarchy6"/>
    <dgm:cxn modelId="{BA03FF5C-0C66-47FA-A9CD-5FEBDAF97E22}" type="presParOf" srcId="{EC5C61DF-0A6F-4DB6-A223-13D826580CB2}" destId="{F716E765-78A4-4195-96A5-C99210FB0B28}" srcOrd="4" destOrd="0" presId="urn:microsoft.com/office/officeart/2005/8/layout/hierarchy6"/>
    <dgm:cxn modelId="{984948F6-178F-459D-AB00-4260019F53EF}" type="presParOf" srcId="{EC5C61DF-0A6F-4DB6-A223-13D826580CB2}" destId="{5574982D-B59C-40E7-95F4-E609CB322113}" srcOrd="5" destOrd="0" presId="urn:microsoft.com/office/officeart/2005/8/layout/hierarchy6"/>
    <dgm:cxn modelId="{ED2FEC2D-156E-4773-A9A8-E156A5DBC754}" type="presParOf" srcId="{5574982D-B59C-40E7-95F4-E609CB322113}" destId="{205F6451-5DBD-4F0E-8ACD-2A7BC86521C3}" srcOrd="0" destOrd="0" presId="urn:microsoft.com/office/officeart/2005/8/layout/hierarchy6"/>
    <dgm:cxn modelId="{B8E1EE71-E93F-452A-A61B-65C936C41BF9}" type="presParOf" srcId="{5574982D-B59C-40E7-95F4-E609CB322113}" destId="{72C91392-EB28-4A1D-8A5F-9B63232EA6DA}" srcOrd="1" destOrd="0" presId="urn:microsoft.com/office/officeart/2005/8/layout/hierarchy6"/>
    <dgm:cxn modelId="{4EB10215-0659-4687-B4F0-4C9BB29D0936}" type="presParOf" srcId="{64B860B3-143D-423E-95F9-EC53EFF087B6}" destId="{38581040-364C-49B6-B017-72C44619DC1E}" srcOrd="1" destOrd="0" presId="urn:microsoft.com/office/officeart/2005/8/layout/hierarchy6"/>
  </dgm:cxnLst>
  <dgm:bg/>
  <dgm:whole/>
</dgm:dataModel>
</file>

<file path=ppt/diagrams/data2.xml><?xml version="1.0" encoding="utf-8"?>
<dgm:dataModel xmlns:dgm="http://schemas.openxmlformats.org/drawingml/2006/diagram" xmlns:a="http://schemas.openxmlformats.org/drawingml/2006/main">
  <dgm:ptLst>
    <dgm:pt modelId="{03C89810-06D0-4A08-998C-2208A46CF2E8}" type="doc">
      <dgm:prSet loTypeId="urn:microsoft.com/office/officeart/2005/8/layout/hierarchy2" loCatId="hierarchy" qsTypeId="urn:microsoft.com/office/officeart/2005/8/quickstyle/simple1" qsCatId="simple" csTypeId="urn:microsoft.com/office/officeart/2005/8/colors/accent1_1" csCatId="accent1" phldr="1"/>
      <dgm:spPr/>
    </dgm:pt>
    <dgm:pt modelId="{69C4D63B-FB77-401F-8FD6-DCBCF49FD7B3}">
      <dgm:prSet custT="1"/>
      <dgm:spPr>
        <a:solidFill>
          <a:srgbClr val="FF0066"/>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err="1" smtClean="0">
              <a:ln/>
              <a:effectLst/>
              <a:latin typeface="Charcoal" charset="0"/>
            </a:rPr>
            <a:t>TopQuarkAODtoROOTuple</a:t>
          </a:r>
          <a:endParaRPr kumimoji="0" lang="es-ES" sz="2000" b="1" i="0" u="none" strike="noStrike" cap="none" normalizeH="0" baseline="0" dirty="0" smtClean="0">
            <a:ln/>
            <a:effectLst/>
            <a:latin typeface="Charcoal" charset="0"/>
          </a:endParaRPr>
        </a:p>
      </dgm:t>
    </dgm:pt>
    <dgm:pt modelId="{CE4045F7-3752-4140-939C-1E9E75736947}" type="parTrans" cxnId="{670C004E-7544-4784-A7CC-4F3D3C7CB149}">
      <dgm:prSet/>
      <dgm:spPr/>
      <dgm:t>
        <a:bodyPr/>
        <a:lstStyle/>
        <a:p>
          <a:endParaRPr lang="es-ES"/>
        </a:p>
      </dgm:t>
    </dgm:pt>
    <dgm:pt modelId="{90188049-51CA-4531-AC1F-02E9C58755F6}" type="sibTrans" cxnId="{670C004E-7544-4784-A7CC-4F3D3C7CB149}">
      <dgm:prSet/>
      <dgm:spPr/>
      <dgm:t>
        <a:bodyPr/>
        <a:lstStyle/>
        <a:p>
          <a:endParaRPr lang="es-ES"/>
        </a:p>
      </dgm:t>
    </dgm:pt>
    <dgm:pt modelId="{0D53B877-E154-46EC-BD53-8EB2DA3482F4}">
      <dgm:prSet custT="1"/>
      <dgm:spPr>
        <a:solidFill>
          <a:srgbClr val="CC00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effectLst/>
              <a:latin typeface="Charcoal" charset="0"/>
            </a:rPr>
            <a:t>samples</a:t>
          </a:r>
        </a:p>
      </dgm:t>
    </dgm:pt>
    <dgm:pt modelId="{7B130703-5381-4EA4-ADA7-CEDC36A98ED0}" type="parTrans" cxnId="{D7EA3107-EB75-431B-9846-9A64282D6E1F}">
      <dgm:prSet/>
      <dgm:spPr/>
      <dgm:t>
        <a:bodyPr/>
        <a:lstStyle/>
        <a:p>
          <a:endParaRPr lang="es-ES"/>
        </a:p>
      </dgm:t>
    </dgm:pt>
    <dgm:pt modelId="{E2A0248D-567B-4EC7-B1A4-CB2379CBEE43}" type="sibTrans" cxnId="{D7EA3107-EB75-431B-9846-9A64282D6E1F}">
      <dgm:prSet/>
      <dgm:spPr/>
      <dgm:t>
        <a:bodyPr/>
        <a:lstStyle/>
        <a:p>
          <a:endParaRPr lang="es-ES"/>
        </a:p>
      </dgm:t>
    </dgm:pt>
    <dgm:pt modelId="{25ED52D5-4F28-4C5C-98C7-0B6FF3E9CE31}">
      <dgm:prSet custT="1"/>
      <dgm:spPr>
        <a:solidFill>
          <a:srgbClr val="CC00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effectLst/>
              <a:latin typeface="Charcoal" charset="0"/>
            </a:rPr>
            <a:t>Results</a:t>
          </a:r>
        </a:p>
      </dgm:t>
    </dgm:pt>
    <dgm:pt modelId="{3C82A7A4-36CA-4BE9-B973-33CFA8BA361F}" type="parTrans" cxnId="{53C7094E-D5D2-4A42-9600-AC396250D1AA}">
      <dgm:prSet/>
      <dgm:spPr/>
      <dgm:t>
        <a:bodyPr/>
        <a:lstStyle/>
        <a:p>
          <a:endParaRPr lang="es-ES"/>
        </a:p>
      </dgm:t>
    </dgm:pt>
    <dgm:pt modelId="{D283C45C-3861-4F94-8823-BD5E5047627B}" type="sibTrans" cxnId="{53C7094E-D5D2-4A42-9600-AC396250D1AA}">
      <dgm:prSet/>
      <dgm:spPr/>
      <dgm:t>
        <a:bodyPr/>
        <a:lstStyle/>
        <a:p>
          <a:endParaRPr lang="es-ES"/>
        </a:p>
      </dgm:t>
    </dgm:pt>
    <dgm:pt modelId="{F719F35D-63A4-44F1-952D-D57BCA61E422}">
      <dgm:prSet custT="1"/>
      <dgm:spPr>
        <a:solidFill>
          <a:srgbClr val="CC00FF"/>
        </a:solidFill>
      </dgm:spPr>
      <dgm:t>
        <a:bodyPr/>
        <a:lstStyle/>
        <a:p>
          <a:r>
            <a:rPr lang="es-ES_tradnl" sz="2800" b="1" dirty="0" smtClean="0"/>
            <a:t>S</a:t>
          </a:r>
          <a:r>
            <a:rPr lang="es-ES" sz="2800" b="1" dirty="0" smtClean="0"/>
            <a:t>election </a:t>
          </a:r>
        </a:p>
        <a:p>
          <a:r>
            <a:rPr lang="es-ES" sz="2800" b="1" dirty="0" smtClean="0"/>
            <a:t>criteria</a:t>
          </a:r>
          <a:endParaRPr lang="es-ES" sz="2800" b="1" dirty="0"/>
        </a:p>
      </dgm:t>
    </dgm:pt>
    <dgm:pt modelId="{53AE7B6C-44A8-4EF0-AFAF-D8B2CA4642C8}" type="parTrans" cxnId="{E5FBDDDB-F599-48FD-B382-E6B02BE7FBBC}">
      <dgm:prSet/>
      <dgm:spPr/>
      <dgm:t>
        <a:bodyPr/>
        <a:lstStyle/>
        <a:p>
          <a:endParaRPr lang="es-ES"/>
        </a:p>
      </dgm:t>
    </dgm:pt>
    <dgm:pt modelId="{90C3563D-3F98-41F3-B145-55DFAE2DAEAE}" type="sibTrans" cxnId="{E5FBDDDB-F599-48FD-B382-E6B02BE7FBBC}">
      <dgm:prSet/>
      <dgm:spPr/>
      <dgm:t>
        <a:bodyPr/>
        <a:lstStyle/>
        <a:p>
          <a:endParaRPr lang="es-ES"/>
        </a:p>
      </dgm:t>
    </dgm:pt>
    <dgm:pt modelId="{6C5EFA5D-35E5-4BDE-9855-9A0E9D22F89F}" type="pres">
      <dgm:prSet presAssocID="{03C89810-06D0-4A08-998C-2208A46CF2E8}" presName="diagram" presStyleCnt="0">
        <dgm:presLayoutVars>
          <dgm:chPref val="1"/>
          <dgm:dir/>
          <dgm:animOne val="branch"/>
          <dgm:animLvl val="lvl"/>
          <dgm:resizeHandles val="exact"/>
        </dgm:presLayoutVars>
      </dgm:prSet>
      <dgm:spPr/>
    </dgm:pt>
    <dgm:pt modelId="{946F6ACA-4430-4F6F-8DEC-1C70762337CE}" type="pres">
      <dgm:prSet presAssocID="{69C4D63B-FB77-401F-8FD6-DCBCF49FD7B3}" presName="root1" presStyleCnt="0"/>
      <dgm:spPr/>
    </dgm:pt>
    <dgm:pt modelId="{38FA0041-6A22-40DE-84E5-833E49C68597}" type="pres">
      <dgm:prSet presAssocID="{69C4D63B-FB77-401F-8FD6-DCBCF49FD7B3}" presName="LevelOneTextNode" presStyleLbl="node0" presStyleIdx="0" presStyleCnt="1" custScaleX="110405" custScaleY="113021">
        <dgm:presLayoutVars>
          <dgm:chPref val="3"/>
        </dgm:presLayoutVars>
      </dgm:prSet>
      <dgm:spPr/>
      <dgm:t>
        <a:bodyPr/>
        <a:lstStyle/>
        <a:p>
          <a:endParaRPr lang="es-ES"/>
        </a:p>
      </dgm:t>
    </dgm:pt>
    <dgm:pt modelId="{6EBEDDE3-DCAE-478F-B6C9-D6559976AD26}" type="pres">
      <dgm:prSet presAssocID="{69C4D63B-FB77-401F-8FD6-DCBCF49FD7B3}" presName="level2hierChild" presStyleCnt="0"/>
      <dgm:spPr/>
    </dgm:pt>
    <dgm:pt modelId="{C9966255-B179-4CFD-A204-93439D087D8D}" type="pres">
      <dgm:prSet presAssocID="{7B130703-5381-4EA4-ADA7-CEDC36A98ED0}" presName="conn2-1" presStyleLbl="parChTrans1D2" presStyleIdx="0" presStyleCnt="3"/>
      <dgm:spPr/>
      <dgm:t>
        <a:bodyPr/>
        <a:lstStyle/>
        <a:p>
          <a:endParaRPr lang="es-ES"/>
        </a:p>
      </dgm:t>
    </dgm:pt>
    <dgm:pt modelId="{82E00B77-6CC5-4A21-90A3-D3508B134676}" type="pres">
      <dgm:prSet presAssocID="{7B130703-5381-4EA4-ADA7-CEDC36A98ED0}" presName="connTx" presStyleLbl="parChTrans1D2" presStyleIdx="0" presStyleCnt="3"/>
      <dgm:spPr/>
      <dgm:t>
        <a:bodyPr/>
        <a:lstStyle/>
        <a:p>
          <a:endParaRPr lang="es-ES"/>
        </a:p>
      </dgm:t>
    </dgm:pt>
    <dgm:pt modelId="{D888F706-183B-4E03-87A9-13898EAF044A}" type="pres">
      <dgm:prSet presAssocID="{0D53B877-E154-46EC-BD53-8EB2DA3482F4}" presName="root2" presStyleCnt="0"/>
      <dgm:spPr/>
    </dgm:pt>
    <dgm:pt modelId="{B3E679AC-A029-45DD-A04F-EFC449FDF0E1}" type="pres">
      <dgm:prSet presAssocID="{0D53B877-E154-46EC-BD53-8EB2DA3482F4}" presName="LevelTwoTextNode" presStyleLbl="node2" presStyleIdx="0" presStyleCnt="3">
        <dgm:presLayoutVars>
          <dgm:chPref val="3"/>
        </dgm:presLayoutVars>
      </dgm:prSet>
      <dgm:spPr/>
      <dgm:t>
        <a:bodyPr/>
        <a:lstStyle/>
        <a:p>
          <a:endParaRPr lang="es-ES"/>
        </a:p>
      </dgm:t>
    </dgm:pt>
    <dgm:pt modelId="{23210C56-1258-415A-94A5-E7400F736B8A}" type="pres">
      <dgm:prSet presAssocID="{0D53B877-E154-46EC-BD53-8EB2DA3482F4}" presName="level3hierChild" presStyleCnt="0"/>
      <dgm:spPr/>
    </dgm:pt>
    <dgm:pt modelId="{CEF084E4-D6E6-49EA-8EED-3D99ED54358A}" type="pres">
      <dgm:prSet presAssocID="{53AE7B6C-44A8-4EF0-AFAF-D8B2CA4642C8}" presName="conn2-1" presStyleLbl="parChTrans1D2" presStyleIdx="1" presStyleCnt="3"/>
      <dgm:spPr/>
      <dgm:t>
        <a:bodyPr/>
        <a:lstStyle/>
        <a:p>
          <a:endParaRPr lang="es-ES_tradnl"/>
        </a:p>
      </dgm:t>
    </dgm:pt>
    <dgm:pt modelId="{1449AD38-23E3-47A8-B758-4A2F6C60C7E3}" type="pres">
      <dgm:prSet presAssocID="{53AE7B6C-44A8-4EF0-AFAF-D8B2CA4642C8}" presName="connTx" presStyleLbl="parChTrans1D2" presStyleIdx="1" presStyleCnt="3"/>
      <dgm:spPr/>
      <dgm:t>
        <a:bodyPr/>
        <a:lstStyle/>
        <a:p>
          <a:endParaRPr lang="es-ES_tradnl"/>
        </a:p>
      </dgm:t>
    </dgm:pt>
    <dgm:pt modelId="{7AFB07BF-3E8F-4E83-85AF-7FD8E4B5BD19}" type="pres">
      <dgm:prSet presAssocID="{F719F35D-63A4-44F1-952D-D57BCA61E422}" presName="root2" presStyleCnt="0"/>
      <dgm:spPr/>
    </dgm:pt>
    <dgm:pt modelId="{BCD9F96C-6494-49C9-B0FA-CE715F8B2980}" type="pres">
      <dgm:prSet presAssocID="{F719F35D-63A4-44F1-952D-D57BCA61E422}" presName="LevelTwoTextNode" presStyleLbl="node2" presStyleIdx="1" presStyleCnt="3">
        <dgm:presLayoutVars>
          <dgm:chPref val="3"/>
        </dgm:presLayoutVars>
      </dgm:prSet>
      <dgm:spPr/>
      <dgm:t>
        <a:bodyPr/>
        <a:lstStyle/>
        <a:p>
          <a:endParaRPr lang="es-ES"/>
        </a:p>
      </dgm:t>
    </dgm:pt>
    <dgm:pt modelId="{F6BBDF18-2589-4F5B-AB8B-0DD0EB5EAD10}" type="pres">
      <dgm:prSet presAssocID="{F719F35D-63A4-44F1-952D-D57BCA61E422}" presName="level3hierChild" presStyleCnt="0"/>
      <dgm:spPr/>
    </dgm:pt>
    <dgm:pt modelId="{F0DCC52D-8F98-40EF-8A75-C01AFFDCF225}" type="pres">
      <dgm:prSet presAssocID="{3C82A7A4-36CA-4BE9-B973-33CFA8BA361F}" presName="conn2-1" presStyleLbl="parChTrans1D2" presStyleIdx="2" presStyleCnt="3"/>
      <dgm:spPr/>
      <dgm:t>
        <a:bodyPr/>
        <a:lstStyle/>
        <a:p>
          <a:endParaRPr lang="es-ES"/>
        </a:p>
      </dgm:t>
    </dgm:pt>
    <dgm:pt modelId="{256531D3-E8A5-48E0-8449-708B00D025DE}" type="pres">
      <dgm:prSet presAssocID="{3C82A7A4-36CA-4BE9-B973-33CFA8BA361F}" presName="connTx" presStyleLbl="parChTrans1D2" presStyleIdx="2" presStyleCnt="3"/>
      <dgm:spPr/>
      <dgm:t>
        <a:bodyPr/>
        <a:lstStyle/>
        <a:p>
          <a:endParaRPr lang="es-ES"/>
        </a:p>
      </dgm:t>
    </dgm:pt>
    <dgm:pt modelId="{735376B2-958B-4F64-BD53-E2206E9C47E7}" type="pres">
      <dgm:prSet presAssocID="{25ED52D5-4F28-4C5C-98C7-0B6FF3E9CE31}" presName="root2" presStyleCnt="0"/>
      <dgm:spPr/>
    </dgm:pt>
    <dgm:pt modelId="{934BE317-A588-41F4-BDE3-13890D467857}" type="pres">
      <dgm:prSet presAssocID="{25ED52D5-4F28-4C5C-98C7-0B6FF3E9CE31}" presName="LevelTwoTextNode" presStyleLbl="node2" presStyleIdx="2" presStyleCnt="3">
        <dgm:presLayoutVars>
          <dgm:chPref val="3"/>
        </dgm:presLayoutVars>
      </dgm:prSet>
      <dgm:spPr/>
      <dgm:t>
        <a:bodyPr/>
        <a:lstStyle/>
        <a:p>
          <a:endParaRPr lang="es-ES"/>
        </a:p>
      </dgm:t>
    </dgm:pt>
    <dgm:pt modelId="{08D40092-21BF-4F98-8DBC-002F2A829585}" type="pres">
      <dgm:prSet presAssocID="{25ED52D5-4F28-4C5C-98C7-0B6FF3E9CE31}" presName="level3hierChild" presStyleCnt="0"/>
      <dgm:spPr/>
    </dgm:pt>
  </dgm:ptLst>
  <dgm:cxnLst>
    <dgm:cxn modelId="{3DA2C7E3-2EBA-405D-B2D7-F2C97FDFE5C5}" type="presOf" srcId="{03C89810-06D0-4A08-998C-2208A46CF2E8}" destId="{6C5EFA5D-35E5-4BDE-9855-9A0E9D22F89F}" srcOrd="0" destOrd="0" presId="urn:microsoft.com/office/officeart/2005/8/layout/hierarchy2"/>
    <dgm:cxn modelId="{3014F5CA-2479-43DC-8A8B-525EEB1DF443}" type="presOf" srcId="{69C4D63B-FB77-401F-8FD6-DCBCF49FD7B3}" destId="{38FA0041-6A22-40DE-84E5-833E49C68597}" srcOrd="0" destOrd="0" presId="urn:microsoft.com/office/officeart/2005/8/layout/hierarchy2"/>
    <dgm:cxn modelId="{670C004E-7544-4784-A7CC-4F3D3C7CB149}" srcId="{03C89810-06D0-4A08-998C-2208A46CF2E8}" destId="{69C4D63B-FB77-401F-8FD6-DCBCF49FD7B3}" srcOrd="0" destOrd="0" parTransId="{CE4045F7-3752-4140-939C-1E9E75736947}" sibTransId="{90188049-51CA-4531-AC1F-02E9C58755F6}"/>
    <dgm:cxn modelId="{0D495C9D-638E-4151-AED7-D49ACC2C5752}" type="presOf" srcId="{7B130703-5381-4EA4-ADA7-CEDC36A98ED0}" destId="{82E00B77-6CC5-4A21-90A3-D3508B134676}" srcOrd="1" destOrd="0" presId="urn:microsoft.com/office/officeart/2005/8/layout/hierarchy2"/>
    <dgm:cxn modelId="{560174FB-07D1-49EA-9A5C-8173DFF68DEE}" type="presOf" srcId="{0D53B877-E154-46EC-BD53-8EB2DA3482F4}" destId="{B3E679AC-A029-45DD-A04F-EFC449FDF0E1}" srcOrd="0" destOrd="0" presId="urn:microsoft.com/office/officeart/2005/8/layout/hierarchy2"/>
    <dgm:cxn modelId="{0245FB32-63B4-460F-BFF0-9A4A6C8C2A42}" type="presOf" srcId="{3C82A7A4-36CA-4BE9-B973-33CFA8BA361F}" destId="{F0DCC52D-8F98-40EF-8A75-C01AFFDCF225}" srcOrd="0" destOrd="0" presId="urn:microsoft.com/office/officeart/2005/8/layout/hierarchy2"/>
    <dgm:cxn modelId="{12886865-90F5-4B52-8C47-D56950A852EC}" type="presOf" srcId="{3C82A7A4-36CA-4BE9-B973-33CFA8BA361F}" destId="{256531D3-E8A5-48E0-8449-708B00D025DE}" srcOrd="1" destOrd="0" presId="urn:microsoft.com/office/officeart/2005/8/layout/hierarchy2"/>
    <dgm:cxn modelId="{B29A2754-FD36-49FE-9123-4965ECC5E19A}" type="presOf" srcId="{F719F35D-63A4-44F1-952D-D57BCA61E422}" destId="{BCD9F96C-6494-49C9-B0FA-CE715F8B2980}" srcOrd="0" destOrd="0" presId="urn:microsoft.com/office/officeart/2005/8/layout/hierarchy2"/>
    <dgm:cxn modelId="{63A4E4B5-2B2E-489D-A905-E7DE681B7470}" type="presOf" srcId="{7B130703-5381-4EA4-ADA7-CEDC36A98ED0}" destId="{C9966255-B179-4CFD-A204-93439D087D8D}" srcOrd="0" destOrd="0" presId="urn:microsoft.com/office/officeart/2005/8/layout/hierarchy2"/>
    <dgm:cxn modelId="{75647BAA-3518-4E11-BC24-A83FC6504B17}" type="presOf" srcId="{53AE7B6C-44A8-4EF0-AFAF-D8B2CA4642C8}" destId="{CEF084E4-D6E6-49EA-8EED-3D99ED54358A}" srcOrd="0" destOrd="0" presId="urn:microsoft.com/office/officeart/2005/8/layout/hierarchy2"/>
    <dgm:cxn modelId="{76B4EC80-EAB2-45B2-8AEC-2AC53A4595A0}" type="presOf" srcId="{53AE7B6C-44A8-4EF0-AFAF-D8B2CA4642C8}" destId="{1449AD38-23E3-47A8-B758-4A2F6C60C7E3}" srcOrd="1" destOrd="0" presId="urn:microsoft.com/office/officeart/2005/8/layout/hierarchy2"/>
    <dgm:cxn modelId="{D7EA3107-EB75-431B-9846-9A64282D6E1F}" srcId="{69C4D63B-FB77-401F-8FD6-DCBCF49FD7B3}" destId="{0D53B877-E154-46EC-BD53-8EB2DA3482F4}" srcOrd="0" destOrd="0" parTransId="{7B130703-5381-4EA4-ADA7-CEDC36A98ED0}" sibTransId="{E2A0248D-567B-4EC7-B1A4-CB2379CBEE43}"/>
    <dgm:cxn modelId="{E5FBDDDB-F599-48FD-B382-E6B02BE7FBBC}" srcId="{69C4D63B-FB77-401F-8FD6-DCBCF49FD7B3}" destId="{F719F35D-63A4-44F1-952D-D57BCA61E422}" srcOrd="1" destOrd="0" parTransId="{53AE7B6C-44A8-4EF0-AFAF-D8B2CA4642C8}" sibTransId="{90C3563D-3F98-41F3-B145-55DFAE2DAEAE}"/>
    <dgm:cxn modelId="{4D187BAE-D07B-4520-93FA-7B3D3C01563E}" type="presOf" srcId="{25ED52D5-4F28-4C5C-98C7-0B6FF3E9CE31}" destId="{934BE317-A588-41F4-BDE3-13890D467857}" srcOrd="0" destOrd="0" presId="urn:microsoft.com/office/officeart/2005/8/layout/hierarchy2"/>
    <dgm:cxn modelId="{53C7094E-D5D2-4A42-9600-AC396250D1AA}" srcId="{69C4D63B-FB77-401F-8FD6-DCBCF49FD7B3}" destId="{25ED52D5-4F28-4C5C-98C7-0B6FF3E9CE31}" srcOrd="2" destOrd="0" parTransId="{3C82A7A4-36CA-4BE9-B973-33CFA8BA361F}" sibTransId="{D283C45C-3861-4F94-8823-BD5E5047627B}"/>
    <dgm:cxn modelId="{3F61872C-EB76-4710-8D81-9EEFB6753069}" type="presParOf" srcId="{6C5EFA5D-35E5-4BDE-9855-9A0E9D22F89F}" destId="{946F6ACA-4430-4F6F-8DEC-1C70762337CE}" srcOrd="0" destOrd="0" presId="urn:microsoft.com/office/officeart/2005/8/layout/hierarchy2"/>
    <dgm:cxn modelId="{A3A67FC8-1C64-446D-B297-B5D8D3990025}" type="presParOf" srcId="{946F6ACA-4430-4F6F-8DEC-1C70762337CE}" destId="{38FA0041-6A22-40DE-84E5-833E49C68597}" srcOrd="0" destOrd="0" presId="urn:microsoft.com/office/officeart/2005/8/layout/hierarchy2"/>
    <dgm:cxn modelId="{659CA3E9-CDCB-4565-88F8-F22F8BCC8DBA}" type="presParOf" srcId="{946F6ACA-4430-4F6F-8DEC-1C70762337CE}" destId="{6EBEDDE3-DCAE-478F-B6C9-D6559976AD26}" srcOrd="1" destOrd="0" presId="urn:microsoft.com/office/officeart/2005/8/layout/hierarchy2"/>
    <dgm:cxn modelId="{CF61F6AE-90FA-4D17-9A93-34010E3D1D2D}" type="presParOf" srcId="{6EBEDDE3-DCAE-478F-B6C9-D6559976AD26}" destId="{C9966255-B179-4CFD-A204-93439D087D8D}" srcOrd="0" destOrd="0" presId="urn:microsoft.com/office/officeart/2005/8/layout/hierarchy2"/>
    <dgm:cxn modelId="{862B11F0-DF8C-4459-BF44-2625D845BBE3}" type="presParOf" srcId="{C9966255-B179-4CFD-A204-93439D087D8D}" destId="{82E00B77-6CC5-4A21-90A3-D3508B134676}" srcOrd="0" destOrd="0" presId="urn:microsoft.com/office/officeart/2005/8/layout/hierarchy2"/>
    <dgm:cxn modelId="{74C1F42D-B022-4108-8CE8-E33BFE376D1E}" type="presParOf" srcId="{6EBEDDE3-DCAE-478F-B6C9-D6559976AD26}" destId="{D888F706-183B-4E03-87A9-13898EAF044A}" srcOrd="1" destOrd="0" presId="urn:microsoft.com/office/officeart/2005/8/layout/hierarchy2"/>
    <dgm:cxn modelId="{6F96ED48-E74F-41EC-A7F0-E2AEA2882864}" type="presParOf" srcId="{D888F706-183B-4E03-87A9-13898EAF044A}" destId="{B3E679AC-A029-45DD-A04F-EFC449FDF0E1}" srcOrd="0" destOrd="0" presId="urn:microsoft.com/office/officeart/2005/8/layout/hierarchy2"/>
    <dgm:cxn modelId="{AF518E29-08F6-4F07-BC07-C2AD55349F03}" type="presParOf" srcId="{D888F706-183B-4E03-87A9-13898EAF044A}" destId="{23210C56-1258-415A-94A5-E7400F736B8A}" srcOrd="1" destOrd="0" presId="urn:microsoft.com/office/officeart/2005/8/layout/hierarchy2"/>
    <dgm:cxn modelId="{0F04F507-C716-4DF3-BF6D-24E8B967E200}" type="presParOf" srcId="{6EBEDDE3-DCAE-478F-B6C9-D6559976AD26}" destId="{CEF084E4-D6E6-49EA-8EED-3D99ED54358A}" srcOrd="2" destOrd="0" presId="urn:microsoft.com/office/officeart/2005/8/layout/hierarchy2"/>
    <dgm:cxn modelId="{1B1D026C-4664-4C51-B3CD-9478FE8C82F9}" type="presParOf" srcId="{CEF084E4-D6E6-49EA-8EED-3D99ED54358A}" destId="{1449AD38-23E3-47A8-B758-4A2F6C60C7E3}" srcOrd="0" destOrd="0" presId="urn:microsoft.com/office/officeart/2005/8/layout/hierarchy2"/>
    <dgm:cxn modelId="{9705D231-A9C9-452E-93C5-5E83A8CF0A5D}" type="presParOf" srcId="{6EBEDDE3-DCAE-478F-B6C9-D6559976AD26}" destId="{7AFB07BF-3E8F-4E83-85AF-7FD8E4B5BD19}" srcOrd="3" destOrd="0" presId="urn:microsoft.com/office/officeart/2005/8/layout/hierarchy2"/>
    <dgm:cxn modelId="{C29159EE-60EC-4276-A39C-D9759F7DEBED}" type="presParOf" srcId="{7AFB07BF-3E8F-4E83-85AF-7FD8E4B5BD19}" destId="{BCD9F96C-6494-49C9-B0FA-CE715F8B2980}" srcOrd="0" destOrd="0" presId="urn:microsoft.com/office/officeart/2005/8/layout/hierarchy2"/>
    <dgm:cxn modelId="{6F422F09-21AA-4591-A6B2-A6436E854B51}" type="presParOf" srcId="{7AFB07BF-3E8F-4E83-85AF-7FD8E4B5BD19}" destId="{F6BBDF18-2589-4F5B-AB8B-0DD0EB5EAD10}" srcOrd="1" destOrd="0" presId="urn:microsoft.com/office/officeart/2005/8/layout/hierarchy2"/>
    <dgm:cxn modelId="{C948E81A-DF56-41EF-92E4-DC24CB9F891E}" type="presParOf" srcId="{6EBEDDE3-DCAE-478F-B6C9-D6559976AD26}" destId="{F0DCC52D-8F98-40EF-8A75-C01AFFDCF225}" srcOrd="4" destOrd="0" presId="urn:microsoft.com/office/officeart/2005/8/layout/hierarchy2"/>
    <dgm:cxn modelId="{C8E725D8-F712-4DE4-A560-EC16879373B9}" type="presParOf" srcId="{F0DCC52D-8F98-40EF-8A75-C01AFFDCF225}" destId="{256531D3-E8A5-48E0-8449-708B00D025DE}" srcOrd="0" destOrd="0" presId="urn:microsoft.com/office/officeart/2005/8/layout/hierarchy2"/>
    <dgm:cxn modelId="{372D2A98-CA4A-485D-9505-6CC6E27768BC}" type="presParOf" srcId="{6EBEDDE3-DCAE-478F-B6C9-D6559976AD26}" destId="{735376B2-958B-4F64-BD53-E2206E9C47E7}" srcOrd="5" destOrd="0" presId="urn:microsoft.com/office/officeart/2005/8/layout/hierarchy2"/>
    <dgm:cxn modelId="{54F0E07F-0D3D-4BCD-9A1B-535C22906D34}" type="presParOf" srcId="{735376B2-958B-4F64-BD53-E2206E9C47E7}" destId="{934BE317-A588-41F4-BDE3-13890D467857}" srcOrd="0" destOrd="0" presId="urn:microsoft.com/office/officeart/2005/8/layout/hierarchy2"/>
    <dgm:cxn modelId="{84BCD122-63FF-4BF8-BFA3-2CF7852F64AF}" type="presParOf" srcId="{735376B2-958B-4F64-BD53-E2206E9C47E7}" destId="{08D40092-21BF-4F98-8DBC-002F2A829585}"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03C89810-06D0-4A08-998C-2208A46CF2E8}" type="doc">
      <dgm:prSet loTypeId="urn:microsoft.com/office/officeart/2005/8/layout/hierarchy2" loCatId="hierarchy" qsTypeId="urn:microsoft.com/office/officeart/2005/8/quickstyle/simple1" qsCatId="simple" csTypeId="urn:microsoft.com/office/officeart/2005/8/colors/accent1_1" csCatId="accent1" phldr="1"/>
      <dgm:spPr/>
    </dgm:pt>
    <dgm:pt modelId="{69C4D63B-FB77-401F-8FD6-DCBCF49FD7B3}">
      <dgm:prSet custT="1"/>
      <dgm:spPr>
        <a:solidFill>
          <a:srgbClr val="FF0066"/>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4800" b="1" i="0" u="none" strike="noStrike" cap="none" normalizeH="0" baseline="0" dirty="0" err="1" smtClean="0">
              <a:ln/>
              <a:effectLst/>
              <a:latin typeface="Charcoal" charset="0"/>
            </a:rPr>
            <a:t>TopView</a:t>
          </a:r>
          <a:endParaRPr kumimoji="0" lang="es-ES" sz="4800" b="1" i="0" u="none" strike="noStrike" cap="none" normalizeH="0" baseline="0" dirty="0" smtClean="0">
            <a:ln/>
            <a:effectLst/>
            <a:latin typeface="Charcoal" charset="0"/>
          </a:endParaRPr>
        </a:p>
      </dgm:t>
    </dgm:pt>
    <dgm:pt modelId="{CE4045F7-3752-4140-939C-1E9E75736947}" type="parTrans" cxnId="{670C004E-7544-4784-A7CC-4F3D3C7CB149}">
      <dgm:prSet/>
      <dgm:spPr/>
      <dgm:t>
        <a:bodyPr/>
        <a:lstStyle/>
        <a:p>
          <a:endParaRPr lang="es-ES"/>
        </a:p>
      </dgm:t>
    </dgm:pt>
    <dgm:pt modelId="{90188049-51CA-4531-AC1F-02E9C58755F6}" type="sibTrans" cxnId="{670C004E-7544-4784-A7CC-4F3D3C7CB149}">
      <dgm:prSet/>
      <dgm:spPr/>
      <dgm:t>
        <a:bodyPr/>
        <a:lstStyle/>
        <a:p>
          <a:endParaRPr lang="es-ES"/>
        </a:p>
      </dgm:t>
    </dgm:pt>
    <dgm:pt modelId="{0D53B877-E154-46EC-BD53-8EB2DA3482F4}">
      <dgm:prSet custT="1"/>
      <dgm:spPr>
        <a:solidFill>
          <a:srgbClr val="CC00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effectLst/>
              <a:latin typeface="Charcoal" charset="0"/>
            </a:rPr>
            <a:t>Samples</a:t>
          </a:r>
        </a:p>
      </dgm:t>
    </dgm:pt>
    <dgm:pt modelId="{7B130703-5381-4EA4-ADA7-CEDC36A98ED0}" type="parTrans" cxnId="{D7EA3107-EB75-431B-9846-9A64282D6E1F}">
      <dgm:prSet/>
      <dgm:spPr/>
      <dgm:t>
        <a:bodyPr/>
        <a:lstStyle/>
        <a:p>
          <a:endParaRPr lang="es-ES"/>
        </a:p>
      </dgm:t>
    </dgm:pt>
    <dgm:pt modelId="{E2A0248D-567B-4EC7-B1A4-CB2379CBEE43}" type="sibTrans" cxnId="{D7EA3107-EB75-431B-9846-9A64282D6E1F}">
      <dgm:prSet/>
      <dgm:spPr/>
      <dgm:t>
        <a:bodyPr/>
        <a:lstStyle/>
        <a:p>
          <a:endParaRPr lang="es-ES"/>
        </a:p>
      </dgm:t>
    </dgm:pt>
    <dgm:pt modelId="{203CA149-1096-4EB6-B9F2-9FD048759873}">
      <dgm:prSet custT="1"/>
      <dgm:spPr>
        <a:solidFill>
          <a:srgbClr val="CC00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effectLst/>
              <a:latin typeface="Charcoal" charset="0"/>
            </a:rPr>
            <a:t>QCD dijets analysis</a:t>
          </a:r>
        </a:p>
      </dgm:t>
    </dgm:pt>
    <dgm:pt modelId="{800EA96D-F39B-42BE-BD06-3896A892750A}" type="parTrans" cxnId="{3AEC65E1-9FFF-4C16-BFA3-D81337E06A3A}">
      <dgm:prSet/>
      <dgm:spPr/>
      <dgm:t>
        <a:bodyPr/>
        <a:lstStyle/>
        <a:p>
          <a:endParaRPr lang="es-ES"/>
        </a:p>
      </dgm:t>
    </dgm:pt>
    <dgm:pt modelId="{9896F1BD-272E-40BA-88FD-3325CF697BF5}" type="sibTrans" cxnId="{3AEC65E1-9FFF-4C16-BFA3-D81337E06A3A}">
      <dgm:prSet/>
      <dgm:spPr/>
      <dgm:t>
        <a:bodyPr/>
        <a:lstStyle/>
        <a:p>
          <a:endParaRPr lang="es-ES"/>
        </a:p>
      </dgm:t>
    </dgm:pt>
    <dgm:pt modelId="{85A1A765-CA43-3349-A958-088BB07D1756}">
      <dgm:prSet custT="1"/>
      <dgm:spPr>
        <a:solidFill>
          <a:srgbClr val="CC00FF"/>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effectLst/>
              <a:latin typeface="Charcoal" charset="0"/>
            </a:rPr>
            <a:t>ttbar+bkg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effectLst/>
              <a:latin typeface="Charcoal" charset="0"/>
            </a:rPr>
            <a:t>analysis </a:t>
          </a:r>
        </a:p>
      </dgm:t>
    </dgm:pt>
    <dgm:pt modelId="{98DA7149-C9C4-954D-AB69-7C24AD3091BB}" type="parTrans" cxnId="{ECF3505C-89A9-DC44-9440-47D5C6599A20}">
      <dgm:prSet/>
      <dgm:spPr/>
      <dgm:t>
        <a:bodyPr/>
        <a:lstStyle/>
        <a:p>
          <a:endParaRPr lang="es-ES_tradnl"/>
        </a:p>
      </dgm:t>
    </dgm:pt>
    <dgm:pt modelId="{6424767E-D62F-8444-B575-FB56B9D41B55}" type="sibTrans" cxnId="{ECF3505C-89A9-DC44-9440-47D5C6599A20}">
      <dgm:prSet/>
      <dgm:spPr/>
    </dgm:pt>
    <dgm:pt modelId="{6C5EFA5D-35E5-4BDE-9855-9A0E9D22F89F}" type="pres">
      <dgm:prSet presAssocID="{03C89810-06D0-4A08-998C-2208A46CF2E8}" presName="diagram" presStyleCnt="0">
        <dgm:presLayoutVars>
          <dgm:chPref val="1"/>
          <dgm:dir/>
          <dgm:animOne val="branch"/>
          <dgm:animLvl val="lvl"/>
          <dgm:resizeHandles val="exact"/>
        </dgm:presLayoutVars>
      </dgm:prSet>
      <dgm:spPr/>
    </dgm:pt>
    <dgm:pt modelId="{946F6ACA-4430-4F6F-8DEC-1C70762337CE}" type="pres">
      <dgm:prSet presAssocID="{69C4D63B-FB77-401F-8FD6-DCBCF49FD7B3}" presName="root1" presStyleCnt="0"/>
      <dgm:spPr/>
    </dgm:pt>
    <dgm:pt modelId="{38FA0041-6A22-40DE-84E5-833E49C68597}" type="pres">
      <dgm:prSet presAssocID="{69C4D63B-FB77-401F-8FD6-DCBCF49FD7B3}" presName="LevelOneTextNode" presStyleLbl="node0" presStyleIdx="0" presStyleCnt="1">
        <dgm:presLayoutVars>
          <dgm:chPref val="3"/>
        </dgm:presLayoutVars>
      </dgm:prSet>
      <dgm:spPr/>
      <dgm:t>
        <a:bodyPr/>
        <a:lstStyle/>
        <a:p>
          <a:endParaRPr lang="es-ES"/>
        </a:p>
      </dgm:t>
    </dgm:pt>
    <dgm:pt modelId="{6EBEDDE3-DCAE-478F-B6C9-D6559976AD26}" type="pres">
      <dgm:prSet presAssocID="{69C4D63B-FB77-401F-8FD6-DCBCF49FD7B3}" presName="level2hierChild" presStyleCnt="0"/>
      <dgm:spPr/>
    </dgm:pt>
    <dgm:pt modelId="{C9966255-B179-4CFD-A204-93439D087D8D}" type="pres">
      <dgm:prSet presAssocID="{7B130703-5381-4EA4-ADA7-CEDC36A98ED0}" presName="conn2-1" presStyleLbl="parChTrans1D2" presStyleIdx="0" presStyleCnt="3"/>
      <dgm:spPr/>
      <dgm:t>
        <a:bodyPr/>
        <a:lstStyle/>
        <a:p>
          <a:endParaRPr lang="es-ES"/>
        </a:p>
      </dgm:t>
    </dgm:pt>
    <dgm:pt modelId="{82E00B77-6CC5-4A21-90A3-D3508B134676}" type="pres">
      <dgm:prSet presAssocID="{7B130703-5381-4EA4-ADA7-CEDC36A98ED0}" presName="connTx" presStyleLbl="parChTrans1D2" presStyleIdx="0" presStyleCnt="3"/>
      <dgm:spPr/>
      <dgm:t>
        <a:bodyPr/>
        <a:lstStyle/>
        <a:p>
          <a:endParaRPr lang="es-ES"/>
        </a:p>
      </dgm:t>
    </dgm:pt>
    <dgm:pt modelId="{D888F706-183B-4E03-87A9-13898EAF044A}" type="pres">
      <dgm:prSet presAssocID="{0D53B877-E154-46EC-BD53-8EB2DA3482F4}" presName="root2" presStyleCnt="0"/>
      <dgm:spPr/>
    </dgm:pt>
    <dgm:pt modelId="{B3E679AC-A029-45DD-A04F-EFC449FDF0E1}" type="pres">
      <dgm:prSet presAssocID="{0D53B877-E154-46EC-BD53-8EB2DA3482F4}" presName="LevelTwoTextNode" presStyleLbl="node2" presStyleIdx="0" presStyleCnt="3">
        <dgm:presLayoutVars>
          <dgm:chPref val="3"/>
        </dgm:presLayoutVars>
      </dgm:prSet>
      <dgm:spPr/>
      <dgm:t>
        <a:bodyPr/>
        <a:lstStyle/>
        <a:p>
          <a:endParaRPr lang="es-ES"/>
        </a:p>
      </dgm:t>
    </dgm:pt>
    <dgm:pt modelId="{23210C56-1258-415A-94A5-E7400F736B8A}" type="pres">
      <dgm:prSet presAssocID="{0D53B877-E154-46EC-BD53-8EB2DA3482F4}" presName="level3hierChild" presStyleCnt="0"/>
      <dgm:spPr/>
    </dgm:pt>
    <dgm:pt modelId="{B90286D2-7C72-1347-BF7F-DD396FF2C647}" type="pres">
      <dgm:prSet presAssocID="{98DA7149-C9C4-954D-AB69-7C24AD3091BB}" presName="conn2-1" presStyleLbl="parChTrans1D2" presStyleIdx="1" presStyleCnt="3"/>
      <dgm:spPr/>
      <dgm:t>
        <a:bodyPr/>
        <a:lstStyle/>
        <a:p>
          <a:endParaRPr lang="es-ES_tradnl"/>
        </a:p>
      </dgm:t>
    </dgm:pt>
    <dgm:pt modelId="{8EDF7241-AB4F-1C4D-949E-305841A009EE}" type="pres">
      <dgm:prSet presAssocID="{98DA7149-C9C4-954D-AB69-7C24AD3091BB}" presName="connTx" presStyleLbl="parChTrans1D2" presStyleIdx="1" presStyleCnt="3"/>
      <dgm:spPr/>
      <dgm:t>
        <a:bodyPr/>
        <a:lstStyle/>
        <a:p>
          <a:endParaRPr lang="es-ES_tradnl"/>
        </a:p>
      </dgm:t>
    </dgm:pt>
    <dgm:pt modelId="{96D63733-49B4-434C-A90F-4BD4C4B6C920}" type="pres">
      <dgm:prSet presAssocID="{85A1A765-CA43-3349-A958-088BB07D1756}" presName="root2" presStyleCnt="0"/>
      <dgm:spPr/>
    </dgm:pt>
    <dgm:pt modelId="{75854E22-AA3D-4D42-9AE9-12A93FE66FED}" type="pres">
      <dgm:prSet presAssocID="{85A1A765-CA43-3349-A958-088BB07D1756}" presName="LevelTwoTextNode" presStyleLbl="node2" presStyleIdx="1" presStyleCnt="3">
        <dgm:presLayoutVars>
          <dgm:chPref val="3"/>
        </dgm:presLayoutVars>
      </dgm:prSet>
      <dgm:spPr/>
      <dgm:t>
        <a:bodyPr/>
        <a:lstStyle/>
        <a:p>
          <a:endParaRPr lang="es-ES_tradnl"/>
        </a:p>
      </dgm:t>
    </dgm:pt>
    <dgm:pt modelId="{9ECF2448-D1D9-6C47-BEF0-05DFD2F0DF1E}" type="pres">
      <dgm:prSet presAssocID="{85A1A765-CA43-3349-A958-088BB07D1756}" presName="level3hierChild" presStyleCnt="0"/>
      <dgm:spPr/>
    </dgm:pt>
    <dgm:pt modelId="{DF5426F3-D7B2-412D-917F-6053E375F881}" type="pres">
      <dgm:prSet presAssocID="{800EA96D-F39B-42BE-BD06-3896A892750A}" presName="conn2-1" presStyleLbl="parChTrans1D2" presStyleIdx="2" presStyleCnt="3"/>
      <dgm:spPr/>
      <dgm:t>
        <a:bodyPr/>
        <a:lstStyle/>
        <a:p>
          <a:endParaRPr lang="es-ES"/>
        </a:p>
      </dgm:t>
    </dgm:pt>
    <dgm:pt modelId="{CEFF80D1-4C5B-440C-A3BB-57915B6A219C}" type="pres">
      <dgm:prSet presAssocID="{800EA96D-F39B-42BE-BD06-3896A892750A}" presName="connTx" presStyleLbl="parChTrans1D2" presStyleIdx="2" presStyleCnt="3"/>
      <dgm:spPr/>
      <dgm:t>
        <a:bodyPr/>
        <a:lstStyle/>
        <a:p>
          <a:endParaRPr lang="es-ES"/>
        </a:p>
      </dgm:t>
    </dgm:pt>
    <dgm:pt modelId="{C6EC9B59-558C-4FA9-AC49-04A4FBF3D8C2}" type="pres">
      <dgm:prSet presAssocID="{203CA149-1096-4EB6-B9F2-9FD048759873}" presName="root2" presStyleCnt="0"/>
      <dgm:spPr/>
    </dgm:pt>
    <dgm:pt modelId="{0A88454D-F79E-45C7-B35A-6C2B2C0540EC}" type="pres">
      <dgm:prSet presAssocID="{203CA149-1096-4EB6-B9F2-9FD048759873}" presName="LevelTwoTextNode" presStyleLbl="node2" presStyleIdx="2" presStyleCnt="3">
        <dgm:presLayoutVars>
          <dgm:chPref val="3"/>
        </dgm:presLayoutVars>
      </dgm:prSet>
      <dgm:spPr/>
      <dgm:t>
        <a:bodyPr/>
        <a:lstStyle/>
        <a:p>
          <a:endParaRPr lang="es-ES"/>
        </a:p>
      </dgm:t>
    </dgm:pt>
    <dgm:pt modelId="{96B01D55-2302-4013-8A55-8EED06EFB264}" type="pres">
      <dgm:prSet presAssocID="{203CA149-1096-4EB6-B9F2-9FD048759873}" presName="level3hierChild" presStyleCnt="0"/>
      <dgm:spPr/>
    </dgm:pt>
  </dgm:ptLst>
  <dgm:cxnLst>
    <dgm:cxn modelId="{41EF1B80-8876-41B9-861C-90DD082BA0BB}" type="presOf" srcId="{7B130703-5381-4EA4-ADA7-CEDC36A98ED0}" destId="{C9966255-B179-4CFD-A204-93439D087D8D}" srcOrd="0" destOrd="0" presId="urn:microsoft.com/office/officeart/2005/8/layout/hierarchy2"/>
    <dgm:cxn modelId="{0AB68387-8A89-AB4F-BDF8-309D11042E71}" type="presOf" srcId="{98DA7149-C9C4-954D-AB69-7C24AD3091BB}" destId="{8EDF7241-AB4F-1C4D-949E-305841A009EE}" srcOrd="1" destOrd="0" presId="urn:microsoft.com/office/officeart/2005/8/layout/hierarchy2"/>
    <dgm:cxn modelId="{AEFE683C-7DFD-427F-9CF9-7191632FC5CD}" type="presOf" srcId="{0D53B877-E154-46EC-BD53-8EB2DA3482F4}" destId="{B3E679AC-A029-45DD-A04F-EFC449FDF0E1}" srcOrd="0" destOrd="0" presId="urn:microsoft.com/office/officeart/2005/8/layout/hierarchy2"/>
    <dgm:cxn modelId="{1005CE92-FB80-6541-AE81-682F73CE7178}" type="presOf" srcId="{203CA149-1096-4EB6-B9F2-9FD048759873}" destId="{0A88454D-F79E-45C7-B35A-6C2B2C0540EC}" srcOrd="0" destOrd="0" presId="urn:microsoft.com/office/officeart/2005/8/layout/hierarchy2"/>
    <dgm:cxn modelId="{670C004E-7544-4784-A7CC-4F3D3C7CB149}" srcId="{03C89810-06D0-4A08-998C-2208A46CF2E8}" destId="{69C4D63B-FB77-401F-8FD6-DCBCF49FD7B3}" srcOrd="0" destOrd="0" parTransId="{CE4045F7-3752-4140-939C-1E9E75736947}" sibTransId="{90188049-51CA-4531-AC1F-02E9C58755F6}"/>
    <dgm:cxn modelId="{3AEC65E1-9FFF-4C16-BFA3-D81337E06A3A}" srcId="{69C4D63B-FB77-401F-8FD6-DCBCF49FD7B3}" destId="{203CA149-1096-4EB6-B9F2-9FD048759873}" srcOrd="2" destOrd="0" parTransId="{800EA96D-F39B-42BE-BD06-3896A892750A}" sibTransId="{9896F1BD-272E-40BA-88FD-3325CF697BF5}"/>
    <dgm:cxn modelId="{ECF3505C-89A9-DC44-9440-47D5C6599A20}" srcId="{69C4D63B-FB77-401F-8FD6-DCBCF49FD7B3}" destId="{85A1A765-CA43-3349-A958-088BB07D1756}" srcOrd="1" destOrd="0" parTransId="{98DA7149-C9C4-954D-AB69-7C24AD3091BB}" sibTransId="{6424767E-D62F-8444-B575-FB56B9D41B55}"/>
    <dgm:cxn modelId="{A2CFACE2-3828-4BBB-9F11-80887395E982}" type="presOf" srcId="{69C4D63B-FB77-401F-8FD6-DCBCF49FD7B3}" destId="{38FA0041-6A22-40DE-84E5-833E49C68597}" srcOrd="0" destOrd="0" presId="urn:microsoft.com/office/officeart/2005/8/layout/hierarchy2"/>
    <dgm:cxn modelId="{C4C977C7-1468-4B82-91A0-B69027055210}" type="presOf" srcId="{7B130703-5381-4EA4-ADA7-CEDC36A98ED0}" destId="{82E00B77-6CC5-4A21-90A3-D3508B134676}" srcOrd="1" destOrd="0" presId="urn:microsoft.com/office/officeart/2005/8/layout/hierarchy2"/>
    <dgm:cxn modelId="{61B62FDE-F08D-43E9-A7C4-DBC55387341D}" type="presOf" srcId="{03C89810-06D0-4A08-998C-2208A46CF2E8}" destId="{6C5EFA5D-35E5-4BDE-9855-9A0E9D22F89F}" srcOrd="0" destOrd="0" presId="urn:microsoft.com/office/officeart/2005/8/layout/hierarchy2"/>
    <dgm:cxn modelId="{D7EA3107-EB75-431B-9846-9A64282D6E1F}" srcId="{69C4D63B-FB77-401F-8FD6-DCBCF49FD7B3}" destId="{0D53B877-E154-46EC-BD53-8EB2DA3482F4}" srcOrd="0" destOrd="0" parTransId="{7B130703-5381-4EA4-ADA7-CEDC36A98ED0}" sibTransId="{E2A0248D-567B-4EC7-B1A4-CB2379CBEE43}"/>
    <dgm:cxn modelId="{DC5A10BD-3AE8-FE43-89BF-BA7F030F362E}" type="presOf" srcId="{800EA96D-F39B-42BE-BD06-3896A892750A}" destId="{DF5426F3-D7B2-412D-917F-6053E375F881}" srcOrd="0" destOrd="0" presId="urn:microsoft.com/office/officeart/2005/8/layout/hierarchy2"/>
    <dgm:cxn modelId="{D6374110-076C-BA49-8310-590FBCA2A94A}" type="presOf" srcId="{800EA96D-F39B-42BE-BD06-3896A892750A}" destId="{CEFF80D1-4C5B-440C-A3BB-57915B6A219C}" srcOrd="1" destOrd="0" presId="urn:microsoft.com/office/officeart/2005/8/layout/hierarchy2"/>
    <dgm:cxn modelId="{9008EA2F-5490-1E45-B638-D6D8E0B42A9A}" type="presOf" srcId="{98DA7149-C9C4-954D-AB69-7C24AD3091BB}" destId="{B90286D2-7C72-1347-BF7F-DD396FF2C647}" srcOrd="0" destOrd="0" presId="urn:microsoft.com/office/officeart/2005/8/layout/hierarchy2"/>
    <dgm:cxn modelId="{7281EC35-7B2F-1343-8FBD-0B723A4AFD19}" type="presOf" srcId="{85A1A765-CA43-3349-A958-088BB07D1756}" destId="{75854E22-AA3D-4D42-9AE9-12A93FE66FED}" srcOrd="0" destOrd="0" presId="urn:microsoft.com/office/officeart/2005/8/layout/hierarchy2"/>
    <dgm:cxn modelId="{A44B9D78-DB93-4C2A-B5BC-9E13BA530F1E}" type="presParOf" srcId="{6C5EFA5D-35E5-4BDE-9855-9A0E9D22F89F}" destId="{946F6ACA-4430-4F6F-8DEC-1C70762337CE}" srcOrd="0" destOrd="0" presId="urn:microsoft.com/office/officeart/2005/8/layout/hierarchy2"/>
    <dgm:cxn modelId="{08A9CF50-757B-4B04-BFFB-B4CB311544A5}" type="presParOf" srcId="{946F6ACA-4430-4F6F-8DEC-1C70762337CE}" destId="{38FA0041-6A22-40DE-84E5-833E49C68597}" srcOrd="0" destOrd="0" presId="urn:microsoft.com/office/officeart/2005/8/layout/hierarchy2"/>
    <dgm:cxn modelId="{DE8D55FE-4941-4568-8B9B-00DD6E882E53}" type="presParOf" srcId="{946F6ACA-4430-4F6F-8DEC-1C70762337CE}" destId="{6EBEDDE3-DCAE-478F-B6C9-D6559976AD26}" srcOrd="1" destOrd="0" presId="urn:microsoft.com/office/officeart/2005/8/layout/hierarchy2"/>
    <dgm:cxn modelId="{435304CC-779C-4750-A781-DB20B026E88C}" type="presParOf" srcId="{6EBEDDE3-DCAE-478F-B6C9-D6559976AD26}" destId="{C9966255-B179-4CFD-A204-93439D087D8D}" srcOrd="0" destOrd="0" presId="urn:microsoft.com/office/officeart/2005/8/layout/hierarchy2"/>
    <dgm:cxn modelId="{6627177D-9A40-466A-BCE0-3D699DB62461}" type="presParOf" srcId="{C9966255-B179-4CFD-A204-93439D087D8D}" destId="{82E00B77-6CC5-4A21-90A3-D3508B134676}" srcOrd="0" destOrd="0" presId="urn:microsoft.com/office/officeart/2005/8/layout/hierarchy2"/>
    <dgm:cxn modelId="{08D4E08B-CDCE-4C2C-8914-8914B6E02EC5}" type="presParOf" srcId="{6EBEDDE3-DCAE-478F-B6C9-D6559976AD26}" destId="{D888F706-183B-4E03-87A9-13898EAF044A}" srcOrd="1" destOrd="0" presId="urn:microsoft.com/office/officeart/2005/8/layout/hierarchy2"/>
    <dgm:cxn modelId="{AEC6597F-956C-4AD0-9D70-D944B029462E}" type="presParOf" srcId="{D888F706-183B-4E03-87A9-13898EAF044A}" destId="{B3E679AC-A029-45DD-A04F-EFC449FDF0E1}" srcOrd="0" destOrd="0" presId="urn:microsoft.com/office/officeart/2005/8/layout/hierarchy2"/>
    <dgm:cxn modelId="{1A82AD1D-FDE8-46AD-ADAF-3FF3C091AC07}" type="presParOf" srcId="{D888F706-183B-4E03-87A9-13898EAF044A}" destId="{23210C56-1258-415A-94A5-E7400F736B8A}" srcOrd="1" destOrd="0" presId="urn:microsoft.com/office/officeart/2005/8/layout/hierarchy2"/>
    <dgm:cxn modelId="{96B0FC6F-1BA7-4A4C-B8B5-2DE3D426036D}" type="presParOf" srcId="{6EBEDDE3-DCAE-478F-B6C9-D6559976AD26}" destId="{B90286D2-7C72-1347-BF7F-DD396FF2C647}" srcOrd="2" destOrd="0" presId="urn:microsoft.com/office/officeart/2005/8/layout/hierarchy2"/>
    <dgm:cxn modelId="{31369C32-D9A1-9A4E-9228-F4FD75E8E68B}" type="presParOf" srcId="{B90286D2-7C72-1347-BF7F-DD396FF2C647}" destId="{8EDF7241-AB4F-1C4D-949E-305841A009EE}" srcOrd="0" destOrd="0" presId="urn:microsoft.com/office/officeart/2005/8/layout/hierarchy2"/>
    <dgm:cxn modelId="{6F4D7FA3-81AF-4147-B870-F76F2D37ABB5}" type="presParOf" srcId="{6EBEDDE3-DCAE-478F-B6C9-D6559976AD26}" destId="{96D63733-49B4-434C-A90F-4BD4C4B6C920}" srcOrd="3" destOrd="0" presId="urn:microsoft.com/office/officeart/2005/8/layout/hierarchy2"/>
    <dgm:cxn modelId="{9261CBD5-090A-834E-9B81-630CF92684D1}" type="presParOf" srcId="{96D63733-49B4-434C-A90F-4BD4C4B6C920}" destId="{75854E22-AA3D-4D42-9AE9-12A93FE66FED}" srcOrd="0" destOrd="0" presId="urn:microsoft.com/office/officeart/2005/8/layout/hierarchy2"/>
    <dgm:cxn modelId="{E9BA1FEA-A4BC-9A49-8984-B8928F57EAEE}" type="presParOf" srcId="{96D63733-49B4-434C-A90F-4BD4C4B6C920}" destId="{9ECF2448-D1D9-6C47-BEF0-05DFD2F0DF1E}" srcOrd="1" destOrd="0" presId="urn:microsoft.com/office/officeart/2005/8/layout/hierarchy2"/>
    <dgm:cxn modelId="{DD4404FE-C458-6546-9C72-F320971CD0CF}" type="presParOf" srcId="{6EBEDDE3-DCAE-478F-B6C9-D6559976AD26}" destId="{DF5426F3-D7B2-412D-917F-6053E375F881}" srcOrd="4" destOrd="0" presId="urn:microsoft.com/office/officeart/2005/8/layout/hierarchy2"/>
    <dgm:cxn modelId="{7D2533CD-37A5-604B-A03B-E789BA2A6508}" type="presParOf" srcId="{DF5426F3-D7B2-412D-917F-6053E375F881}" destId="{CEFF80D1-4C5B-440C-A3BB-57915B6A219C}" srcOrd="0" destOrd="0" presId="urn:microsoft.com/office/officeart/2005/8/layout/hierarchy2"/>
    <dgm:cxn modelId="{0BABBD2E-FE4B-8549-AB12-767BB2FA2636}" type="presParOf" srcId="{6EBEDDE3-DCAE-478F-B6C9-D6559976AD26}" destId="{C6EC9B59-558C-4FA9-AC49-04A4FBF3D8C2}" srcOrd="5" destOrd="0" presId="urn:microsoft.com/office/officeart/2005/8/layout/hierarchy2"/>
    <dgm:cxn modelId="{EB1FC4F3-EF3E-8A47-ACE5-65C855E4501C}" type="presParOf" srcId="{C6EC9B59-558C-4FA9-AC49-04A4FBF3D8C2}" destId="{0A88454D-F79E-45C7-B35A-6C2B2C0540EC}" srcOrd="0" destOrd="0" presId="urn:microsoft.com/office/officeart/2005/8/layout/hierarchy2"/>
    <dgm:cxn modelId="{67D79231-05A4-1B4B-8A07-DA0A96FF6FC6}" type="presParOf" srcId="{C6EC9B59-558C-4FA9-AC49-04A4FBF3D8C2}" destId="{96B01D55-2302-4013-8A55-8EED06EFB264}"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3" Type="http://schemas.openxmlformats.org/officeDocument/2006/relationships/image" Target="../media/image16.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4" Type="http://schemas.microsoft.com/office/2006/relationships/legacyDiagramText" Target="legacyDiagramText4.bin"/><Relationship Id="rId1" Type="http://schemas.microsoft.com/office/2006/relationships/legacyDiagramText" Target="legacyDiagramText1.bin"/><Relationship Id="rId2" Type="http://schemas.microsoft.com/office/2006/relationships/legacyDiagramText" Target="legacyDiagramText2.bin"/><Relationship Id="rId3" Type="http://schemas.microsoft.com/office/2006/relationships/legacyDiagramText" Target="legacyDiagramText3.bin"/></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608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pitchFamily="18" charset="0"/>
              </a:defRPr>
            </a:lvl1pPr>
          </a:lstStyle>
          <a:p>
            <a:pPr>
              <a:defRPr/>
            </a:pPr>
            <a:endParaRPr lang="es-ES"/>
          </a:p>
        </p:txBody>
      </p:sp>
      <p:sp>
        <p:nvSpPr>
          <p:cNvPr id="7608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pitchFamily="18" charset="0"/>
              </a:defRPr>
            </a:lvl1pPr>
          </a:lstStyle>
          <a:p>
            <a:pPr>
              <a:defRPr/>
            </a:pPr>
            <a:endParaRPr lang="es-ES"/>
          </a:p>
        </p:txBody>
      </p:sp>
      <p:sp>
        <p:nvSpPr>
          <p:cNvPr id="7608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pitchFamily="18" charset="0"/>
              </a:defRPr>
            </a:lvl1pPr>
          </a:lstStyle>
          <a:p>
            <a:pPr>
              <a:defRPr/>
            </a:pPr>
            <a:endParaRPr lang="es-ES"/>
          </a:p>
        </p:txBody>
      </p:sp>
      <p:sp>
        <p:nvSpPr>
          <p:cNvPr id="7608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pitchFamily="18" charset="0"/>
              </a:defRPr>
            </a:lvl1pPr>
          </a:lstStyle>
          <a:p>
            <a:pPr>
              <a:defRPr/>
            </a:pPr>
            <a:fld id="{5627C723-AC98-49D3-A1CF-E3F3E84A8D7A}" type="slidenum">
              <a:rPr lang="es-ES"/>
              <a:pPr>
                <a:defRPr/>
              </a:pPr>
              <a:t>‹Nr.›</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solidFill>
                  <a:schemeClr val="tx1"/>
                </a:solidFill>
                <a:latin typeface="Times" pitchFamily="18" charset="0"/>
              </a:defRPr>
            </a:lvl1pPr>
          </a:lstStyle>
          <a:p>
            <a:pPr>
              <a:defRPr/>
            </a:pPr>
            <a:endParaRPr lang="en-US"/>
          </a:p>
        </p:txBody>
      </p:sp>
      <p:sp>
        <p:nvSpPr>
          <p:cNvPr id="2457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solidFill>
                  <a:schemeClr val="tx1"/>
                </a:solidFill>
                <a:latin typeface="Times"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solidFill>
                  <a:schemeClr val="tx1"/>
                </a:solidFill>
                <a:latin typeface="Times"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solidFill>
                  <a:schemeClr val="tx1"/>
                </a:solidFill>
                <a:latin typeface="Times" pitchFamily="18" charset="0"/>
              </a:defRPr>
            </a:lvl1pPr>
          </a:lstStyle>
          <a:p>
            <a:pPr>
              <a:defRPr/>
            </a:pPr>
            <a:fld id="{D8167806-435F-4EA0-BB38-B8360164CAAA}"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4" Type="http://schemas.openxmlformats.org/officeDocument/2006/relationships/hyperlink" Target="https://twiki.cern.ch/twiki/bin/view/Atlas/TopologicalClustering"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twiki.cern.ch/twiki/bin/view/Atlas/SlidingWindowCluster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6CF75F3-C23C-48B3-B375-D1FB25524080}" type="slidenum">
              <a:rPr lang="en-US"/>
              <a:pPr/>
              <a:t>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8FB29-116B-4FCB-A7F2-9E516BF2EFBA}" type="slidenum">
              <a:rPr lang="en-US"/>
              <a:pPr/>
              <a:t>22</a:t>
            </a:fld>
            <a:endParaRPr lang="en-US"/>
          </a:p>
        </p:txBody>
      </p:sp>
      <p:sp>
        <p:nvSpPr>
          <p:cNvPr id="126978" name="Rectangle 2"/>
          <p:cNvSpPr>
            <a:spLocks noGrp="1" noRot="1" noChangeAspect="1" noChangeArrowheads="1" noTextEdit="1"/>
          </p:cNvSpPr>
          <p:nvPr>
            <p:ph type="sldImg"/>
          </p:nvPr>
        </p:nvSpPr>
        <p:spPr>
          <a:xfrm>
            <a:off x="1258888" y="720725"/>
            <a:ext cx="4797425" cy="3598863"/>
          </a:xfrm>
          <a:ln/>
        </p:spPr>
      </p:sp>
      <p:sp>
        <p:nvSpPr>
          <p:cNvPr id="126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131B4EA-2B3D-4772-9B0B-3A9336DDDD38}" type="slidenum">
              <a:rPr lang="en-US"/>
              <a:pPr/>
              <a:t>38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s-ES" dirty="0" smtClean="0"/>
              <a:t>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DD88A7C-4C77-4A1E-B1C6-33C74EAC134A}" type="slidenum">
              <a:rPr lang="en-US"/>
              <a:pPr/>
              <a:t>40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s-ES" smtClean="0"/>
          </a:p>
          <a:p>
            <a:pPr eaLnBrk="1" hangingPunct="1"/>
            <a:r>
              <a:rPr lang="es-ES" smtClean="0"/>
              <a:t>Luminosidad de una muestra de MC: número total de eventos en la muestra / sección eficaz teórica</a:t>
            </a:r>
          </a:p>
          <a:p>
            <a:pPr eaLnBrk="1" hangingPunct="1"/>
            <a:endParaRPr lang="es-ES" smtClean="0"/>
          </a:p>
          <a:p>
            <a:pPr eaLnBrk="1" hangingPunct="1"/>
            <a:r>
              <a:rPr lang="es-ES" smtClean="0"/>
              <a:t>Eventos esperados en 100 pb-1 := número de eventos en la muestra de MC </a:t>
            </a:r>
          </a:p>
          <a:p>
            <a:pPr eaLnBrk="1" hangingPunct="1"/>
            <a:endParaRPr lang="es-ES" smtClean="0"/>
          </a:p>
          <a:p>
            <a:pPr eaLnBrk="1" hangingPunct="1"/>
            <a:r>
              <a:rPr lang="es-ES" smtClean="0"/>
              <a:t>Secciones eficaces teóricas de la bibliografía.</a:t>
            </a:r>
          </a:p>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DD88A7C-4C77-4A1E-B1C6-33C74EAC134A}" type="slidenum">
              <a:rPr lang="en-US"/>
              <a:pPr/>
              <a:t>41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s-ES" smtClean="0"/>
          </a:p>
          <a:p>
            <a:pPr eaLnBrk="1" hangingPunct="1"/>
            <a:r>
              <a:rPr lang="es-ES" smtClean="0"/>
              <a:t>Luminosidad de una muestra de MC: número total de eventos en la muestra / sección eficaz teórica</a:t>
            </a:r>
          </a:p>
          <a:p>
            <a:pPr eaLnBrk="1" hangingPunct="1"/>
            <a:endParaRPr lang="es-ES" smtClean="0"/>
          </a:p>
          <a:p>
            <a:pPr eaLnBrk="1" hangingPunct="1"/>
            <a:r>
              <a:rPr lang="es-ES" smtClean="0"/>
              <a:t>Eventos esperados en 100 pb-1 := número de eventos en la muestra de MC </a:t>
            </a:r>
          </a:p>
          <a:p>
            <a:pPr eaLnBrk="1" hangingPunct="1"/>
            <a:endParaRPr lang="es-ES" smtClean="0"/>
          </a:p>
          <a:p>
            <a:pPr eaLnBrk="1" hangingPunct="1"/>
            <a:r>
              <a:rPr lang="es-ES" smtClean="0"/>
              <a:t>Secciones eficaces teóricas de la bibliografía.</a:t>
            </a:r>
          </a:p>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30B52D4-581C-49B8-B94F-B952D7D1E1C2}"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s-ES" dirty="0" smtClean="0"/>
              <a:t>El quark top se produce en pares </a:t>
            </a:r>
            <a:r>
              <a:rPr lang="es-ES" dirty="0" err="1" smtClean="0"/>
              <a:t>via</a:t>
            </a:r>
            <a:r>
              <a:rPr lang="es-ES" dirty="0" smtClean="0"/>
              <a:t> interacción fuerte.</a:t>
            </a:r>
          </a:p>
          <a:p>
            <a:pPr eaLnBrk="1" hangingPunct="1"/>
            <a:r>
              <a:rPr lang="es-ES" dirty="0" smtClean="0"/>
              <a:t>Hay dos mecanismos de producción: aniquilación de quarks y fusión de </a:t>
            </a:r>
            <a:r>
              <a:rPr lang="es-ES" dirty="0" err="1" smtClean="0"/>
              <a:t>gluones</a:t>
            </a:r>
            <a:r>
              <a:rPr lang="es-ES" dirty="0" smtClean="0"/>
              <a:t>.</a:t>
            </a:r>
          </a:p>
          <a:p>
            <a:pPr eaLnBrk="1" hangingPunct="1"/>
            <a:r>
              <a:rPr lang="es-ES" dirty="0" smtClean="0"/>
              <a:t>Campo de eventos: numero de eventos esperados para una luminosidad integrada</a:t>
            </a:r>
          </a:p>
          <a:p>
            <a:pPr eaLnBrk="1" hangingPunct="1"/>
            <a:r>
              <a:rPr lang="es-ES" dirty="0" smtClean="0"/>
              <a:t>Dada y cierta sección eficaz, teniendo en cuenta BR, sin tener en cuenta eficiencia de selección.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EAFE99B-5231-4209-B500-2C6BD3CB68F8}" type="slidenum">
              <a:rPr lang="en-US"/>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4E770ED-8CB2-416D-9BE0-BCBB790FE102}" type="slidenum">
              <a:rPr lang="en-US"/>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762A1A2-E56C-402F-8B4F-703BB44559C3}" type="slidenum">
              <a:rPr lang="en-US"/>
              <a:pPr/>
              <a:t>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s-ES" dirty="0" smtClean="0"/>
              <a:t>Aislamiento en el </a:t>
            </a:r>
            <a:r>
              <a:rPr lang="es-ES" dirty="0" err="1" smtClean="0"/>
              <a:t>calorimetro</a:t>
            </a:r>
            <a:r>
              <a:rPr lang="es-ES" dirty="0" smtClean="0">
                <a:sym typeface="Wingdings" pitchFamily="2" charset="2"/>
              </a:rPr>
              <a:t> </a:t>
            </a:r>
            <a:r>
              <a:rPr lang="es-ES" dirty="0" err="1" smtClean="0">
                <a:sym typeface="Wingdings" pitchFamily="2" charset="2"/>
              </a:rPr>
              <a:t>deposicion</a:t>
            </a:r>
            <a:r>
              <a:rPr lang="es-ES" baseline="0" dirty="0" smtClean="0">
                <a:sym typeface="Wingdings" pitchFamily="2" charset="2"/>
              </a:rPr>
              <a:t> colimada de </a:t>
            </a:r>
            <a:r>
              <a:rPr lang="es-ES" baseline="0" dirty="0" err="1" smtClean="0">
                <a:sym typeface="Wingdings" pitchFamily="2" charset="2"/>
              </a:rPr>
              <a:t>energia</a:t>
            </a:r>
            <a:r>
              <a:rPr lang="es-ES" baseline="0" dirty="0" smtClean="0">
                <a:sym typeface="Wingdings" pitchFamily="2" charset="2"/>
              </a:rPr>
              <a:t> (</a:t>
            </a:r>
            <a:r>
              <a:rPr lang="es-ES" baseline="0" dirty="0" err="1" smtClean="0">
                <a:sym typeface="Wingdings" pitchFamily="2" charset="2"/>
              </a:rPr>
              <a:t>TauRec</a:t>
            </a:r>
            <a:r>
              <a:rPr lang="es-ES" baseline="0" dirty="0" smtClean="0">
                <a:sym typeface="Wingdings" pitchFamily="2" charset="2"/>
              </a:rPr>
              <a:t>) y trazas en un cono pequeño (Tau1p3p)</a:t>
            </a:r>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B143590-0A39-4EE9-AE81-D491D1AF02F0}" type="slidenum">
              <a:rPr lang="en-US"/>
              <a:pPr/>
              <a:t>8</a:t>
            </a:fld>
            <a:endParaRPr lang="en-US"/>
          </a:p>
        </p:txBody>
      </p:sp>
      <p:sp>
        <p:nvSpPr>
          <p:cNvPr id="44035" name="Rectangle 2"/>
          <p:cNvSpPr>
            <a:spLocks noGrp="1" noRot="1" noChangeAspect="1" noChangeArrowheads="1" noTextEdit="1"/>
          </p:cNvSpPr>
          <p:nvPr>
            <p:ph type="sldImg"/>
          </p:nvPr>
        </p:nvSpPr>
        <p:spPr>
          <a:xfrm>
            <a:off x="1257300" y="719138"/>
            <a:ext cx="4800600" cy="3600450"/>
          </a:xfrm>
          <a:ln/>
        </p:spPr>
      </p:sp>
      <p:sp>
        <p:nvSpPr>
          <p:cNvPr id="44036" name="Rectangle 3"/>
          <p:cNvSpPr>
            <a:spLocks noGrp="1" noChangeArrowheads="1"/>
          </p:cNvSpPr>
          <p:nvPr>
            <p:ph type="body" idx="1"/>
          </p:nvPr>
        </p:nvSpPr>
        <p:spPr>
          <a:xfrm>
            <a:off x="976313" y="4557713"/>
            <a:ext cx="5362575" cy="4324350"/>
          </a:xfrm>
          <a:noFill/>
          <a:ln/>
        </p:spPr>
        <p:txBody>
          <a:bodyPr/>
          <a:lstStyle/>
          <a:p>
            <a:pPr eaLnBrk="1" hangingPunct="1">
              <a:buFontTx/>
              <a:buChar char="•"/>
            </a:pPr>
            <a:r>
              <a:rPr lang="es-ES" dirty="0" smtClean="0"/>
              <a:t>Diseñado para la identificación de taus en la búsqueda y </a:t>
            </a:r>
            <a:r>
              <a:rPr lang="es-ES" dirty="0" err="1" smtClean="0"/>
              <a:t>higgs</a:t>
            </a:r>
            <a:r>
              <a:rPr lang="es-ES" dirty="0" smtClean="0"/>
              <a:t> ligeros y SUSY “</a:t>
            </a:r>
            <a:r>
              <a:rPr lang="es-ES" dirty="0" err="1" smtClean="0"/>
              <a:t>soft</a:t>
            </a:r>
            <a:r>
              <a:rPr lang="es-ES" dirty="0" smtClean="0"/>
              <a:t>”: </a:t>
            </a:r>
            <a:r>
              <a:rPr lang="es-ES" b="1" dirty="0" smtClean="0"/>
              <a:t>ET ~ 20-70 </a:t>
            </a:r>
            <a:r>
              <a:rPr lang="es-ES" b="1" dirty="0" err="1" smtClean="0"/>
              <a:t>GeV</a:t>
            </a:r>
            <a:endParaRPr lang="es-ES" b="1" dirty="0" smtClean="0"/>
          </a:p>
          <a:p>
            <a:pPr eaLnBrk="1" hangingPunct="1">
              <a:buFontTx/>
              <a:buChar char="•"/>
            </a:pPr>
            <a:r>
              <a:rPr lang="es-ES" dirty="0" smtClean="0"/>
              <a:t>Utiliza que el tau </a:t>
            </a:r>
            <a:r>
              <a:rPr lang="es-ES" dirty="0" err="1" smtClean="0"/>
              <a:t>hadronico</a:t>
            </a:r>
            <a:r>
              <a:rPr lang="es-ES" dirty="0" smtClean="0"/>
              <a:t> no es un jet sino 1/3 trazas + piones neutros</a:t>
            </a:r>
          </a:p>
          <a:p>
            <a:pPr eaLnBrk="1" hangingPunct="1">
              <a:buFontTx/>
              <a:buChar char="•"/>
            </a:pPr>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Topo Jets</a:t>
            </a:r>
            <a:r>
              <a:rPr lang="es-ES" dirty="0" smtClean="0"/>
              <a:t>: </a:t>
            </a:r>
            <a:r>
              <a:rPr lang="en-US" dirty="0" smtClean="0"/>
              <a:t>Topological clustering is used as one of the two major </a:t>
            </a:r>
            <a:r>
              <a:rPr lang="en-US" dirty="0" err="1" smtClean="0"/>
              <a:t>clusterization</a:t>
            </a:r>
            <a:r>
              <a:rPr lang="en-US" dirty="0" smtClean="0"/>
              <a:t> algorithms for calorimeters in ATLAS. The basic idea is to group cells in clusters based on their neighbor relations and on the significance of their energy contents. This results in clusters with a variable number of cells in contrast to the fixed size clusters provided by the </a:t>
            </a:r>
            <a:r>
              <a:rPr lang="en-US" dirty="0" err="1" smtClean="0">
                <a:hlinkClick r:id="rId3"/>
              </a:rPr>
              <a:t>SlidingWindowClustering</a:t>
            </a:r>
            <a:r>
              <a:rPr lang="en-US" dirty="0" smtClean="0"/>
              <a:t>.</a:t>
            </a:r>
          </a:p>
          <a:p>
            <a:endParaRPr lang="en-US" dirty="0" smtClean="0"/>
          </a:p>
          <a:p>
            <a:r>
              <a:rPr lang="en-US" dirty="0" err="1" smtClean="0"/>
              <a:t>tauRec</a:t>
            </a:r>
            <a:r>
              <a:rPr lang="en-US" dirty="0" smtClean="0"/>
              <a:t> starts from the Cone 0.4 </a:t>
            </a:r>
            <a:r>
              <a:rPr lang="en-US" dirty="0" err="1" smtClean="0"/>
              <a:t>TopoJets</a:t>
            </a:r>
            <a:r>
              <a:rPr lang="en-US" dirty="0" smtClean="0"/>
              <a:t>, that is a cone 0.4 clustering algorithm run on </a:t>
            </a:r>
            <a:r>
              <a:rPr lang="en-US" dirty="0" err="1" smtClean="0">
                <a:hlinkClick r:id="rId4"/>
              </a:rPr>
              <a:t>TopoClusters</a:t>
            </a:r>
            <a:r>
              <a:rPr lang="en-US" dirty="0" smtClean="0"/>
              <a:t>. Every </a:t>
            </a:r>
            <a:r>
              <a:rPr lang="en-US" dirty="0" err="1" smtClean="0"/>
              <a:t>TopoJet</a:t>
            </a:r>
            <a:r>
              <a:rPr lang="en-US" dirty="0" smtClean="0"/>
              <a:t> that has Et &gt; 10 </a:t>
            </a:r>
            <a:r>
              <a:rPr lang="en-US" dirty="0" err="1" smtClean="0"/>
              <a:t>GeV</a:t>
            </a:r>
            <a:r>
              <a:rPr lang="en-US" dirty="0" smtClean="0"/>
              <a:t> and |eta| &lt; 2.5 is considered a tau candidate. For each candidate, </a:t>
            </a:r>
            <a:r>
              <a:rPr lang="en-US" dirty="0" err="1" smtClean="0"/>
              <a:t>tauRec</a:t>
            </a:r>
            <a:r>
              <a:rPr lang="en-US" dirty="0" smtClean="0"/>
              <a:t> associates tracks within </a:t>
            </a:r>
            <a:r>
              <a:rPr lang="en-US" dirty="0" err="1" smtClean="0"/>
              <a:t>dR</a:t>
            </a:r>
            <a:r>
              <a:rPr lang="en-US" dirty="0" smtClean="0"/>
              <a:t>&lt;0.3 of the </a:t>
            </a:r>
            <a:r>
              <a:rPr lang="en-US" dirty="0" err="1" smtClean="0"/>
              <a:t>TopoJet</a:t>
            </a:r>
            <a:r>
              <a:rPr lang="en-US" dirty="0" smtClean="0"/>
              <a:t> centre, that pass the track quality selection criteria. A likelihood is formed to determine how likely a tau candidate originates from a </a:t>
            </a:r>
            <a:r>
              <a:rPr lang="en-US" dirty="0" err="1" smtClean="0"/>
              <a:t>hadronically</a:t>
            </a:r>
            <a:r>
              <a:rPr lang="en-US" dirty="0" smtClean="0"/>
              <a:t> decaying tau or another</a:t>
            </a:r>
            <a:r>
              <a:rPr lang="en-US" baseline="0" dirty="0" smtClean="0"/>
              <a:t> sample</a:t>
            </a:r>
            <a:r>
              <a:rPr lang="en-US" dirty="0" smtClean="0"/>
              <a:t>. </a:t>
            </a:r>
            <a:endParaRPr lang="es-ES" dirty="0"/>
          </a:p>
        </p:txBody>
      </p:sp>
      <p:sp>
        <p:nvSpPr>
          <p:cNvPr id="4" name="3 Marcador de número de diapositiva"/>
          <p:cNvSpPr>
            <a:spLocks noGrp="1"/>
          </p:cNvSpPr>
          <p:nvPr>
            <p:ph type="sldNum" sz="quarter" idx="10"/>
          </p:nvPr>
        </p:nvSpPr>
        <p:spPr/>
        <p:txBody>
          <a:bodyPr/>
          <a:lstStyle/>
          <a:p>
            <a:pPr>
              <a:defRPr/>
            </a:pPr>
            <a:fld id="{D8167806-435F-4EA0-BB38-B8360164CAA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baseline="0" dirty="0" smtClean="0"/>
          </a:p>
        </p:txBody>
      </p:sp>
      <p:sp>
        <p:nvSpPr>
          <p:cNvPr id="4" name="Marcador de número de diapositiva 3"/>
          <p:cNvSpPr>
            <a:spLocks noGrp="1"/>
          </p:cNvSpPr>
          <p:nvPr>
            <p:ph type="sldNum" sz="quarter" idx="10"/>
          </p:nvPr>
        </p:nvSpPr>
        <p:spPr/>
        <p:txBody>
          <a:bodyPr/>
          <a:lstStyle/>
          <a:p>
            <a:pPr>
              <a:defRPr/>
            </a:pPr>
            <a:fld id="{D8167806-435F-4EA0-BB38-B8360164CAAA}"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234310-D976-4039-AD54-CCC57DFD5E38}" type="slidenum">
              <a:rPr lang="en-US"/>
              <a:pPr/>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6" name="Rectangle 6"/>
          <p:cNvSpPr>
            <a:spLocks noGrp="1" noChangeArrowheads="1"/>
          </p:cNvSpPr>
          <p:nvPr>
            <p:ph type="sldNum" sz="quarter" idx="12"/>
          </p:nvPr>
        </p:nvSpPr>
        <p:spPr>
          <a:ln/>
        </p:spPr>
        <p:txBody>
          <a:bodyPr/>
          <a:lstStyle>
            <a:lvl1pPr>
              <a:defRPr/>
            </a:lvl1pPr>
          </a:lstStyle>
          <a:p>
            <a:pPr>
              <a:defRPr/>
            </a:pPr>
            <a:fld id="{7E2B7C25-B3CB-4E98-8E86-ABFFD30A021B}"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6" name="Rectangle 6"/>
          <p:cNvSpPr>
            <a:spLocks noGrp="1" noChangeArrowheads="1"/>
          </p:cNvSpPr>
          <p:nvPr>
            <p:ph type="sldNum" sz="quarter" idx="12"/>
          </p:nvPr>
        </p:nvSpPr>
        <p:spPr>
          <a:ln/>
        </p:spPr>
        <p:txBody>
          <a:bodyPr/>
          <a:lstStyle>
            <a:lvl1pPr>
              <a:defRPr/>
            </a:lvl1pPr>
          </a:lstStyle>
          <a:p>
            <a:pPr>
              <a:defRPr/>
            </a:pPr>
            <a:fld id="{6D97227E-5D31-4460-AC58-B427CB18CE9A}"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1658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1658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6" name="Rectangle 6"/>
          <p:cNvSpPr>
            <a:spLocks noGrp="1" noChangeArrowheads="1"/>
          </p:cNvSpPr>
          <p:nvPr>
            <p:ph type="sldNum" sz="quarter" idx="12"/>
          </p:nvPr>
        </p:nvSpPr>
        <p:spPr>
          <a:ln/>
        </p:spPr>
        <p:txBody>
          <a:bodyPr/>
          <a:lstStyle>
            <a:lvl1pPr>
              <a:defRPr/>
            </a:lvl1pPr>
          </a:lstStyle>
          <a:p>
            <a:pPr>
              <a:defRPr/>
            </a:pPr>
            <a:fld id="{47DD5D83-9ED1-4661-A060-0A3136F90B9E}"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908050"/>
            <a:ext cx="43434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495800" y="908050"/>
            <a:ext cx="43434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7" name="Rectangle 6"/>
          <p:cNvSpPr>
            <a:spLocks noGrp="1" noChangeArrowheads="1"/>
          </p:cNvSpPr>
          <p:nvPr>
            <p:ph type="sldNum" sz="quarter" idx="12"/>
          </p:nvPr>
        </p:nvSpPr>
        <p:spPr>
          <a:ln/>
        </p:spPr>
        <p:txBody>
          <a:bodyPr/>
          <a:lstStyle>
            <a:lvl1pPr>
              <a:defRPr/>
            </a:lvl1pPr>
          </a:lstStyle>
          <a:p>
            <a:pPr>
              <a:defRPr/>
            </a:pPr>
            <a:fld id="{1035C87E-2360-4F9A-B360-2E6C24638EC5}"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0" y="908050"/>
            <a:ext cx="8839200" cy="5257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6" name="Rectangle 6"/>
          <p:cNvSpPr>
            <a:spLocks noGrp="1" noChangeArrowheads="1"/>
          </p:cNvSpPr>
          <p:nvPr>
            <p:ph type="sldNum" sz="quarter" idx="12"/>
          </p:nvPr>
        </p:nvSpPr>
        <p:spPr>
          <a:ln/>
        </p:spPr>
        <p:txBody>
          <a:bodyPr/>
          <a:lstStyle>
            <a:lvl1pPr>
              <a:defRPr/>
            </a:lvl1pPr>
          </a:lstStyle>
          <a:p>
            <a:pPr>
              <a:defRPr/>
            </a:pPr>
            <a:fld id="{695FE31B-AE33-4FC4-BC79-0278403BD6D0}" type="slidenum">
              <a:rPr lang="en-US"/>
              <a:pPr>
                <a:defRPr/>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0" y="908050"/>
            <a:ext cx="43434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495800" y="908050"/>
            <a:ext cx="43434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7" name="Rectangle 6"/>
          <p:cNvSpPr>
            <a:spLocks noGrp="1" noChangeArrowheads="1"/>
          </p:cNvSpPr>
          <p:nvPr>
            <p:ph type="sldNum" sz="quarter" idx="12"/>
          </p:nvPr>
        </p:nvSpPr>
        <p:spPr>
          <a:ln/>
        </p:spPr>
        <p:txBody>
          <a:bodyPr/>
          <a:lstStyle>
            <a:lvl1pPr>
              <a:defRPr/>
            </a:lvl1pPr>
          </a:lstStyle>
          <a:p>
            <a:pPr>
              <a:defRPr/>
            </a:pPr>
            <a:fld id="{679FE76F-F7CE-4401-8DFA-1ED2143B3A34}" type="slidenum">
              <a:rPr lang="en-US"/>
              <a:pPr>
                <a:defRPr/>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0" y="0"/>
            <a:ext cx="9144000" cy="61658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5" name="Rectangle 6"/>
          <p:cNvSpPr>
            <a:spLocks noGrp="1" noChangeArrowheads="1"/>
          </p:cNvSpPr>
          <p:nvPr>
            <p:ph type="sldNum" sz="quarter" idx="12"/>
          </p:nvPr>
        </p:nvSpPr>
        <p:spPr>
          <a:ln/>
        </p:spPr>
        <p:txBody>
          <a:bodyPr/>
          <a:lstStyle>
            <a:lvl1pPr>
              <a:defRPr/>
            </a:lvl1pPr>
          </a:lstStyle>
          <a:p>
            <a:pPr>
              <a:defRPr/>
            </a:pPr>
            <a:fld id="{0FB697E2-CB8C-41DD-8AC9-36198EE53B17}"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0" y="0"/>
            <a:ext cx="9144000" cy="6858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0" y="908050"/>
            <a:ext cx="4343400" cy="2552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495800" y="908050"/>
            <a:ext cx="4343400" cy="2552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0" y="3613150"/>
            <a:ext cx="4343400" cy="2552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495800" y="3613150"/>
            <a:ext cx="4343400" cy="2552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9" name="Rectangle 6"/>
          <p:cNvSpPr>
            <a:spLocks noGrp="1" noChangeArrowheads="1"/>
          </p:cNvSpPr>
          <p:nvPr>
            <p:ph type="sldNum" sz="quarter" idx="12"/>
          </p:nvPr>
        </p:nvSpPr>
        <p:spPr>
          <a:ln/>
        </p:spPr>
        <p:txBody>
          <a:bodyPr/>
          <a:lstStyle>
            <a:lvl1pPr>
              <a:defRPr/>
            </a:lvl1pPr>
          </a:lstStyle>
          <a:p>
            <a:pPr>
              <a:defRPr/>
            </a:pPr>
            <a:fld id="{3B277FF3-B24A-45DF-8DD7-97C36041D7E5}"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6" name="Rectangle 6"/>
          <p:cNvSpPr>
            <a:spLocks noGrp="1" noChangeArrowheads="1"/>
          </p:cNvSpPr>
          <p:nvPr>
            <p:ph type="sldNum" sz="quarter" idx="12"/>
          </p:nvPr>
        </p:nvSpPr>
        <p:spPr>
          <a:ln/>
        </p:spPr>
        <p:txBody>
          <a:bodyPr/>
          <a:lstStyle>
            <a:lvl1pPr>
              <a:defRPr/>
            </a:lvl1pPr>
          </a:lstStyle>
          <a:p>
            <a:pPr>
              <a:defRPr/>
            </a:pPr>
            <a:fld id="{1B9311B2-1488-409B-80FA-9D2FAB58DC84}"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0FD49E30-D2FB-9B48-BFC4-699907EB8573}" type="datetimeFigureOut">
              <a:rPr lang="es-ES_tradnl" smtClean="0"/>
              <a:pPr/>
              <a:t>24/4/09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5DAF056-F8E1-F84A-99A9-96328F0A38A3}"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6" name="Rectangle 6"/>
          <p:cNvSpPr>
            <a:spLocks noGrp="1" noChangeArrowheads="1"/>
          </p:cNvSpPr>
          <p:nvPr>
            <p:ph type="sldNum" sz="quarter" idx="12"/>
          </p:nvPr>
        </p:nvSpPr>
        <p:spPr>
          <a:ln/>
        </p:spPr>
        <p:txBody>
          <a:bodyPr/>
          <a:lstStyle>
            <a:lvl1pPr>
              <a:defRPr/>
            </a:lvl1pPr>
          </a:lstStyle>
          <a:p>
            <a:pPr>
              <a:defRPr/>
            </a:pPr>
            <a:fld id="{0DB21103-490B-4BAD-BFA5-C41C8B413CD7}"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90805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495800" y="90805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7" name="Rectangle 6"/>
          <p:cNvSpPr>
            <a:spLocks noGrp="1" noChangeArrowheads="1"/>
          </p:cNvSpPr>
          <p:nvPr>
            <p:ph type="sldNum" sz="quarter" idx="12"/>
          </p:nvPr>
        </p:nvSpPr>
        <p:spPr>
          <a:ln/>
        </p:spPr>
        <p:txBody>
          <a:bodyPr/>
          <a:lstStyle>
            <a:lvl1pPr>
              <a:defRPr/>
            </a:lvl1pPr>
          </a:lstStyle>
          <a:p>
            <a:pPr>
              <a:defRPr/>
            </a:pPr>
            <a:fld id="{8B45DDB3-E97B-4D97-BCAD-296B9EBA3741}"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9" name="Rectangle 6"/>
          <p:cNvSpPr>
            <a:spLocks noGrp="1" noChangeArrowheads="1"/>
          </p:cNvSpPr>
          <p:nvPr>
            <p:ph type="sldNum" sz="quarter" idx="12"/>
          </p:nvPr>
        </p:nvSpPr>
        <p:spPr>
          <a:ln/>
        </p:spPr>
        <p:txBody>
          <a:bodyPr/>
          <a:lstStyle>
            <a:lvl1pPr>
              <a:defRPr/>
            </a:lvl1pPr>
          </a:lstStyle>
          <a:p>
            <a:pPr>
              <a:defRPr/>
            </a:pPr>
            <a:fld id="{C2766B99-EE05-46E5-9597-0B8738F41D25}"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5" name="Rectangle 6"/>
          <p:cNvSpPr>
            <a:spLocks noGrp="1" noChangeArrowheads="1"/>
          </p:cNvSpPr>
          <p:nvPr>
            <p:ph type="sldNum" sz="quarter" idx="12"/>
          </p:nvPr>
        </p:nvSpPr>
        <p:spPr>
          <a:ln/>
        </p:spPr>
        <p:txBody>
          <a:bodyPr/>
          <a:lstStyle>
            <a:lvl1pPr>
              <a:defRPr/>
            </a:lvl1pPr>
          </a:lstStyle>
          <a:p>
            <a:pPr>
              <a:defRPr/>
            </a:pPr>
            <a:fld id="{BE5B561C-EBA3-4172-9A05-75B3501E48C4}"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4" name="Rectangle 6"/>
          <p:cNvSpPr>
            <a:spLocks noGrp="1" noChangeArrowheads="1"/>
          </p:cNvSpPr>
          <p:nvPr>
            <p:ph type="sldNum" sz="quarter" idx="12"/>
          </p:nvPr>
        </p:nvSpPr>
        <p:spPr>
          <a:ln/>
        </p:spPr>
        <p:txBody>
          <a:bodyPr/>
          <a:lstStyle>
            <a:lvl1pPr>
              <a:defRPr/>
            </a:lvl1pPr>
          </a:lstStyle>
          <a:p>
            <a:pPr>
              <a:defRPr/>
            </a:pPr>
            <a:fld id="{99489CDF-C973-4BA8-8919-037452026E55}"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7" name="Rectangle 6"/>
          <p:cNvSpPr>
            <a:spLocks noGrp="1" noChangeArrowheads="1"/>
          </p:cNvSpPr>
          <p:nvPr>
            <p:ph type="sldNum" sz="quarter" idx="12"/>
          </p:nvPr>
        </p:nvSpPr>
        <p:spPr>
          <a:ln/>
        </p:spPr>
        <p:txBody>
          <a:bodyPr/>
          <a:lstStyle>
            <a:lvl1pPr>
              <a:defRPr/>
            </a:lvl1pPr>
          </a:lstStyle>
          <a:p>
            <a:pPr>
              <a:defRPr/>
            </a:pPr>
            <a:fld id="{DB1881AC-0CFA-4C27-BD43-532D0B6B10E7}"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n-US"/>
              <a:t>Valencia aTOPe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Teresa Pérez García-Estañ (IFIC)                 Eventos tt-bar con leptón tau en ATLAS</a:t>
            </a:r>
          </a:p>
        </p:txBody>
      </p:sp>
      <p:sp>
        <p:nvSpPr>
          <p:cNvPr id="7" name="Rectangle 6"/>
          <p:cNvSpPr>
            <a:spLocks noGrp="1" noChangeArrowheads="1"/>
          </p:cNvSpPr>
          <p:nvPr>
            <p:ph type="sldNum" sz="quarter" idx="12"/>
          </p:nvPr>
        </p:nvSpPr>
        <p:spPr>
          <a:ln/>
        </p:spPr>
        <p:txBody>
          <a:bodyPr/>
          <a:lstStyle>
            <a:lvl1pPr>
              <a:defRPr/>
            </a:lvl1pPr>
          </a:lstStyle>
          <a:p>
            <a:pPr>
              <a:defRPr/>
            </a:pPr>
            <a:fld id="{B11D1605-F9B4-454A-ACF9-F85CDFBB3D9D}"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4" Type="http://schemas.openxmlformats.org/officeDocument/2006/relationships/slideLayout" Target="../slideLayouts/slideLayout20.xml"/><Relationship Id="rId10" Type="http://schemas.openxmlformats.org/officeDocument/2006/relationships/slideLayout" Target="../slideLayouts/slideLayout26.xml"/><Relationship Id="rId5" Type="http://schemas.openxmlformats.org/officeDocument/2006/relationships/slideLayout" Target="../slideLayouts/slideLayout21.xml"/><Relationship Id="rId7" Type="http://schemas.openxmlformats.org/officeDocument/2006/relationships/slideLayout" Target="../slideLayouts/slideLayout23.xml"/><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9" Type="http://schemas.openxmlformats.org/officeDocument/2006/relationships/slideLayout" Target="../slideLayouts/slideLayout25.xml"/><Relationship Id="rId3" Type="http://schemas.openxmlformats.org/officeDocument/2006/relationships/slideLayout" Target="../slideLayouts/slideLayout19.xml"/><Relationship Id="rId6"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0" y="90805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5532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029" name="Rectangle 5"/>
          <p:cNvSpPr>
            <a:spLocks noGrp="1" noChangeArrowheads="1"/>
          </p:cNvSpPr>
          <p:nvPr>
            <p:ph type="ftr" sz="quarter" idx="3"/>
          </p:nvPr>
        </p:nvSpPr>
        <p:spPr bwMode="auto">
          <a:xfrm>
            <a:off x="1" y="6524625"/>
            <a:ext cx="64007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030" name="Rectangle 6"/>
          <p:cNvSpPr>
            <a:spLocks noGrp="1" noChangeArrowheads="1"/>
          </p:cNvSpPr>
          <p:nvPr>
            <p:ph type="sldNum" sz="quarter" idx="4"/>
          </p:nvPr>
        </p:nvSpPr>
        <p:spPr bwMode="auto">
          <a:xfrm>
            <a:off x="8001000" y="6524625"/>
            <a:ext cx="11430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a:defRPr/>
            </a:pPr>
            <a:fld id="{98DB0AA6-E5B4-427D-89F8-7A6D89F5869E}" type="slidenum">
              <a:rPr lang="en-US"/>
              <a:pPr>
                <a:defRPr/>
              </a:pPr>
              <a:t>‹Nr.›</a:t>
            </a:fld>
            <a:endParaRPr lang="en-US" dirty="0"/>
          </a:p>
        </p:txBody>
      </p:sp>
      <p:sp>
        <p:nvSpPr>
          <p:cNvPr id="1026"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ctr" rtl="0" eaLnBrk="0" fontAlgn="base" hangingPunct="0">
        <a:spcBef>
          <a:spcPct val="0"/>
        </a:spcBef>
        <a:spcAft>
          <a:spcPct val="0"/>
        </a:spcAft>
        <a:defRPr sz="2800">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rgbClr val="000066"/>
          </a:solidFill>
          <a:effectLst>
            <a:outerShdw blurRad="38100" dist="38100" dir="2700000" algn="tl">
              <a:srgbClr val="C0C0C0"/>
            </a:outerShdw>
          </a:effectLst>
          <a:latin typeface="Capitals" charset="0"/>
        </a:defRPr>
      </a:lvl2pPr>
      <a:lvl3pPr algn="ctr" rtl="0" eaLnBrk="0" fontAlgn="base" hangingPunct="0">
        <a:spcBef>
          <a:spcPct val="0"/>
        </a:spcBef>
        <a:spcAft>
          <a:spcPct val="0"/>
        </a:spcAft>
        <a:defRPr sz="2800">
          <a:solidFill>
            <a:srgbClr val="000066"/>
          </a:solidFill>
          <a:effectLst>
            <a:outerShdw blurRad="38100" dist="38100" dir="2700000" algn="tl">
              <a:srgbClr val="C0C0C0"/>
            </a:outerShdw>
          </a:effectLst>
          <a:latin typeface="Capitals" charset="0"/>
        </a:defRPr>
      </a:lvl3pPr>
      <a:lvl4pPr algn="ctr" rtl="0" eaLnBrk="0" fontAlgn="base" hangingPunct="0">
        <a:spcBef>
          <a:spcPct val="0"/>
        </a:spcBef>
        <a:spcAft>
          <a:spcPct val="0"/>
        </a:spcAft>
        <a:defRPr sz="2800">
          <a:solidFill>
            <a:srgbClr val="000066"/>
          </a:solidFill>
          <a:effectLst>
            <a:outerShdw blurRad="38100" dist="38100" dir="2700000" algn="tl">
              <a:srgbClr val="C0C0C0"/>
            </a:outerShdw>
          </a:effectLst>
          <a:latin typeface="Capitals" charset="0"/>
        </a:defRPr>
      </a:lvl4pPr>
      <a:lvl5pPr algn="ctr" rtl="0" eaLnBrk="0" fontAlgn="base" hangingPunct="0">
        <a:spcBef>
          <a:spcPct val="0"/>
        </a:spcBef>
        <a:spcAft>
          <a:spcPct val="0"/>
        </a:spcAft>
        <a:defRPr sz="2800">
          <a:solidFill>
            <a:srgbClr val="000066"/>
          </a:solidFill>
          <a:effectLst>
            <a:outerShdw blurRad="38100" dist="38100" dir="2700000" algn="tl">
              <a:srgbClr val="C0C0C0"/>
            </a:outerShdw>
          </a:effectLst>
          <a:latin typeface="Capitals" charset="0"/>
        </a:defRPr>
      </a:lvl5pPr>
      <a:lvl6pPr marL="457200" algn="ctr" rtl="0" fontAlgn="base">
        <a:spcBef>
          <a:spcPct val="0"/>
        </a:spcBef>
        <a:spcAft>
          <a:spcPct val="0"/>
        </a:spcAft>
        <a:defRPr sz="2800">
          <a:solidFill>
            <a:srgbClr val="000066"/>
          </a:solidFill>
          <a:effectLst>
            <a:outerShdw blurRad="38100" dist="38100" dir="2700000" algn="tl">
              <a:srgbClr val="C0C0C0"/>
            </a:outerShdw>
          </a:effectLst>
          <a:latin typeface="Capitals" charset="0"/>
        </a:defRPr>
      </a:lvl6pPr>
      <a:lvl7pPr marL="914400" algn="ctr" rtl="0" fontAlgn="base">
        <a:spcBef>
          <a:spcPct val="0"/>
        </a:spcBef>
        <a:spcAft>
          <a:spcPct val="0"/>
        </a:spcAft>
        <a:defRPr sz="2800">
          <a:solidFill>
            <a:srgbClr val="000066"/>
          </a:solidFill>
          <a:effectLst>
            <a:outerShdw blurRad="38100" dist="38100" dir="2700000" algn="tl">
              <a:srgbClr val="C0C0C0"/>
            </a:outerShdw>
          </a:effectLst>
          <a:latin typeface="Capitals" charset="0"/>
        </a:defRPr>
      </a:lvl7pPr>
      <a:lvl8pPr marL="1371600" algn="ctr" rtl="0" fontAlgn="base">
        <a:spcBef>
          <a:spcPct val="0"/>
        </a:spcBef>
        <a:spcAft>
          <a:spcPct val="0"/>
        </a:spcAft>
        <a:defRPr sz="2800">
          <a:solidFill>
            <a:srgbClr val="000066"/>
          </a:solidFill>
          <a:effectLst>
            <a:outerShdw blurRad="38100" dist="38100" dir="2700000" algn="tl">
              <a:srgbClr val="C0C0C0"/>
            </a:outerShdw>
          </a:effectLst>
          <a:latin typeface="Capitals" charset="0"/>
        </a:defRPr>
      </a:lvl8pPr>
      <a:lvl9pPr marL="1828800" algn="ctr" rtl="0" fontAlgn="base">
        <a:spcBef>
          <a:spcPct val="0"/>
        </a:spcBef>
        <a:spcAft>
          <a:spcPct val="0"/>
        </a:spcAft>
        <a:defRPr sz="2800">
          <a:solidFill>
            <a:srgbClr val="000066"/>
          </a:solidFill>
          <a:effectLst>
            <a:outerShdw blurRad="38100" dist="38100" dir="2700000" algn="tl">
              <a:srgbClr val="C0C0C0"/>
            </a:outerShdw>
          </a:effectLst>
          <a:latin typeface="Capitals"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49E30-D2FB-9B48-BFC4-699907EB8573}" type="datetimeFigureOut">
              <a:rPr lang="es-ES_tradnl" smtClean="0"/>
              <a:pPr/>
              <a:t>24/4/09</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AF056-F8E1-F84A-99A9-96328F0A38A3}" type="slidenum">
              <a:rPr lang="es-ES_tradnl" smtClean="0"/>
              <a:pPr/>
              <a:t>‹Nr.›</a:t>
            </a:fld>
            <a:endParaRPr lang="es-ES_tradnl"/>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ic.es/" TargetMode="External"/><Relationship Id="rId5" Type="http://schemas.openxmlformats.org/officeDocument/2006/relationships/hyperlink" Target="http://www.uv.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hyperlink" Target="https://twiki.cern.ch/twiki/bin/view/AtlasProtected/TauDPDMaker" TargetMode="External"/><Relationship Id="rId4" Type="http://schemas.openxmlformats.org/officeDocument/2006/relationships/hyperlink" Target="https://atlas-france.in2p3.fr/cgi-bin/twiki/bin/view/Atlas/ARATopQuarkAnalysis" TargetMode="External"/><Relationship Id="rId1" Type="http://schemas.openxmlformats.org/officeDocument/2006/relationships/slideLayout" Target="../slideLayouts/slideLayout2.xml"/><Relationship Id="rId2" Type="http://schemas.openxmlformats.org/officeDocument/2006/relationships/hyperlink" Target="http://ghodbane.web.cern.ch/ghodbane/top/ntuple.12.0.6.html" TargetMode="External"/><Relationship Id="rId3" Type="http://schemas.openxmlformats.org/officeDocument/2006/relationships/hyperlink" Target="https://twiki.cern.ch/twiki/bin/view/AtlasProtected/TopView" TargetMode="External"/><Relationship Id="rId5" Type="http://schemas.openxmlformats.org/officeDocument/2006/relationships/hyperlink" Target="https://twiki.cern.ch/twiki/bin/view/AtlasProtected/TopPhysTools" TargetMode="External"/></Relationships>
</file>

<file path=ppt/slides/_rels/slide12.xml.rels><?xml version="1.0" encoding="UTF-8" standalone="yes"?>
<Relationships xmlns="http://schemas.openxmlformats.org/package/2006/relationships"><Relationship Id="rId4" Type="http://schemas.openxmlformats.org/officeDocument/2006/relationships/diagramQuickStyle" Target="../diagrams/quickStyle2.xml"/><Relationship Id="rId1" Type="http://schemas.openxmlformats.org/officeDocument/2006/relationships/slideLayout" Target="../slideLayouts/slideLayout13.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oleObject" Target="../embeddings/Microsoft_Editor_de_ecuaciones3.bin"/><Relationship Id="rId4" Type="http://schemas.openxmlformats.org/officeDocument/2006/relationships/oleObject" Target="../embeddings/Microsoft_Editor_de_ecuaciones1.bin"/><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9.xml"/><Relationship Id="rId5" Type="http://schemas.openxmlformats.org/officeDocument/2006/relationships/oleObject" Target="../embeddings/Microsoft_Editor_de_ecuaciones2.bin"/></Relationships>
</file>

<file path=ppt/slides/_rels/slide16.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cdsweb.cern.ch/record/1103636/files/ATL-COM-PHYS-2008-068.pdf" TargetMode="External"/><Relationship Id="rId3" Type="http://schemas.openxmlformats.org/officeDocument/2006/relationships/hyperlink" Target="http://cdsweb.cern.ch/record/1059599/files/phys-int-2008-00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diagramQuickStyle" Target="../diagrams/quickStyle3.xml"/><Relationship Id="rId1" Type="http://schemas.openxmlformats.org/officeDocument/2006/relationships/slideLayout" Target="../slideLayouts/slideLayout13.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2" Type="http://schemas.openxmlformats.org/officeDocument/2006/relationships/hyperlink" Target="https://twiki.cern.ch/twiki/bin/view/Atlas/TauDataQualityMonitor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roups.cern.ch/group/hn-atlas-TopPhysicsWG/Lists/Archive/Flat.aspx?RootFolder=/group/hn-atlas-TopPhysicsWG/Lists/Archive/top%20mixing%20sample%20Jet%20stream%20registered&amp;FolderCTID=0x012002001823315957BA9D4A9BED606ED727658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twiki.cern.ch/twiki/bin/view/AtlasProtected/TopMixingExercis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4" Type="http://schemas.openxmlformats.org/officeDocument/2006/relationships/image" Target="../media/image26.png"/><Relationship Id="rId5" Type="http://schemas.openxmlformats.org/officeDocument/2006/relationships/image" Target="../media/image27.png"/><Relationship Id="rId7" Type="http://schemas.openxmlformats.org/officeDocument/2006/relationships/oleObject" Target="../embeddings/Microsoft_Editor_de_ecuaciones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1.xml"/><Relationship Id="rId6" Type="http://schemas.openxmlformats.org/officeDocument/2006/relationships/oleObject" Target="../embeddings/Microsoft_Editor_de_ecuaciones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image" Target="../media/image34.wmf"/><Relationship Id="rId1" Type="http://schemas.openxmlformats.org/officeDocument/2006/relationships/slideLayout" Target="../slideLayouts/slideLayout2.xml"/><Relationship Id="rId2" Type="http://schemas.openxmlformats.org/officeDocument/2006/relationships/image" Target="../media/image32.wmf"/><Relationship Id="rId3" Type="http://schemas.openxmlformats.org/officeDocument/2006/relationships/image" Target="../media/image33.wmf"/></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3"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3" Type="http://schemas.openxmlformats.org/officeDocument/2006/relationships/image" Target="../media/image43.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3" Type="http://schemas.openxmlformats.org/officeDocument/2006/relationships/image" Target="../media/image4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diagramQuickStyle" Target="../diagrams/quickStyle1.xml"/><Relationship Id="rId1" Type="http://schemas.openxmlformats.org/officeDocument/2006/relationships/slideLayout" Target="../slideLayouts/slideLayout13.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4" Type="http://schemas.openxmlformats.org/officeDocument/2006/relationships/image" Target="../media/image10.png"/><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wmf"/><Relationship Id="rId6"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549275"/>
            <a:ext cx="8458200" cy="2286000"/>
          </a:xfrm>
        </p:spPr>
        <p:txBody>
          <a:bodyPr/>
          <a:lstStyle/>
          <a:p>
            <a:pPr eaLnBrk="1" hangingPunct="1">
              <a:defRPr/>
            </a:pPr>
            <a:r>
              <a:rPr lang="es-ES" sz="3200" dirty="0" smtClean="0"/>
              <a:t>Study of tt-bar events in the dilepton channel with tau lepton in ATLAS</a:t>
            </a:r>
            <a:endParaRPr lang="en-US" dirty="0" smtClean="0"/>
          </a:p>
        </p:txBody>
      </p:sp>
      <p:sp>
        <p:nvSpPr>
          <p:cNvPr id="7171" name="Rectangle 3"/>
          <p:cNvSpPr>
            <a:spLocks noGrp="1" noChangeArrowheads="1"/>
          </p:cNvSpPr>
          <p:nvPr>
            <p:ph type="subTitle" idx="1"/>
          </p:nvPr>
        </p:nvSpPr>
        <p:spPr>
          <a:xfrm>
            <a:off x="684213" y="2414588"/>
            <a:ext cx="7704137" cy="4327525"/>
          </a:xfrm>
        </p:spPr>
        <p:txBody>
          <a:bodyPr/>
          <a:lstStyle/>
          <a:p>
            <a:pPr marL="609600" indent="-609600" eaLnBrk="1" hangingPunct="1">
              <a:lnSpc>
                <a:spcPct val="80000"/>
              </a:lnSpc>
            </a:pPr>
            <a:endParaRPr lang="en-US" sz="1600" dirty="0" smtClean="0"/>
          </a:p>
          <a:p>
            <a:pPr marL="609600" indent="-609600" eaLnBrk="1" hangingPunct="1">
              <a:lnSpc>
                <a:spcPct val="80000"/>
              </a:lnSpc>
            </a:pPr>
            <a:endParaRPr lang="en-US" sz="1600" dirty="0" smtClean="0"/>
          </a:p>
          <a:p>
            <a:pPr marL="609600" indent="-609600" eaLnBrk="1" hangingPunct="1">
              <a:lnSpc>
                <a:spcPct val="80000"/>
              </a:lnSpc>
            </a:pPr>
            <a:r>
              <a:rPr lang="en-US" sz="1600" b="1" dirty="0" smtClean="0"/>
              <a:t>ATLAS Top Quark Physics Workshop</a:t>
            </a:r>
          </a:p>
          <a:p>
            <a:pPr marL="609600" indent="-609600" eaLnBrk="1" hangingPunct="1">
              <a:lnSpc>
                <a:spcPct val="80000"/>
              </a:lnSpc>
            </a:pPr>
            <a:endParaRPr lang="en-US" sz="1600" dirty="0" smtClean="0">
              <a:solidFill>
                <a:srgbClr val="990033"/>
              </a:solidFill>
            </a:endParaRPr>
          </a:p>
          <a:p>
            <a:pPr marL="609600" indent="-609600" eaLnBrk="1" hangingPunct="1">
              <a:lnSpc>
                <a:spcPct val="80000"/>
              </a:lnSpc>
            </a:pPr>
            <a:r>
              <a:rPr lang="en-US" sz="1600" dirty="0" smtClean="0"/>
              <a:t>22-24 April 2009</a:t>
            </a:r>
          </a:p>
          <a:p>
            <a:pPr marL="609600" indent="-609600" eaLnBrk="1" hangingPunct="1">
              <a:lnSpc>
                <a:spcPct val="80000"/>
              </a:lnSpc>
            </a:pPr>
            <a:endParaRPr lang="en-US" sz="1600" dirty="0" smtClean="0">
              <a:solidFill>
                <a:srgbClr val="990033"/>
              </a:solidFill>
            </a:endParaRPr>
          </a:p>
          <a:p>
            <a:pPr marL="609600" indent="-609600" eaLnBrk="1" hangingPunct="1">
              <a:lnSpc>
                <a:spcPct val="80000"/>
              </a:lnSpc>
            </a:pPr>
            <a:r>
              <a:rPr lang="en-US" sz="1600" u="sng" dirty="0" smtClean="0">
                <a:solidFill>
                  <a:srgbClr val="990000"/>
                </a:solidFill>
              </a:rPr>
              <a:t>Mª Teresa </a:t>
            </a:r>
            <a:r>
              <a:rPr lang="en-US" sz="1600" u="sng" dirty="0" err="1" smtClean="0">
                <a:solidFill>
                  <a:srgbClr val="990000"/>
                </a:solidFill>
              </a:rPr>
              <a:t>Pérez</a:t>
            </a:r>
            <a:r>
              <a:rPr lang="en-US" sz="1600" u="sng" dirty="0" smtClean="0">
                <a:solidFill>
                  <a:srgbClr val="990000"/>
                </a:solidFill>
              </a:rPr>
              <a:t> </a:t>
            </a:r>
            <a:r>
              <a:rPr lang="en-US" sz="1600" u="sng" dirty="0" err="1" smtClean="0">
                <a:solidFill>
                  <a:srgbClr val="990000"/>
                </a:solidFill>
              </a:rPr>
              <a:t>García-Estañ</a:t>
            </a:r>
            <a:endParaRPr lang="en-US" sz="1600" u="sng" dirty="0" smtClean="0">
              <a:solidFill>
                <a:srgbClr val="990000"/>
              </a:solidFill>
            </a:endParaRPr>
          </a:p>
          <a:p>
            <a:pPr marL="609600" indent="-609600" eaLnBrk="1" hangingPunct="1">
              <a:lnSpc>
                <a:spcPct val="80000"/>
              </a:lnSpc>
            </a:pPr>
            <a:r>
              <a:rPr lang="en-US" sz="1600" dirty="0" smtClean="0">
                <a:solidFill>
                  <a:srgbClr val="990000"/>
                </a:solidFill>
              </a:rPr>
              <a:t>Susana Cabrera </a:t>
            </a:r>
            <a:r>
              <a:rPr lang="en-US" sz="1600" dirty="0" err="1" smtClean="0">
                <a:solidFill>
                  <a:srgbClr val="990000"/>
                </a:solidFill>
              </a:rPr>
              <a:t>Urbán</a:t>
            </a:r>
            <a:endParaRPr lang="en-US" sz="1600" dirty="0" smtClean="0">
              <a:solidFill>
                <a:srgbClr val="990000"/>
              </a:solidFill>
            </a:endParaRPr>
          </a:p>
          <a:p>
            <a:pPr marL="609600" indent="-609600" eaLnBrk="1" hangingPunct="1">
              <a:lnSpc>
                <a:spcPct val="80000"/>
              </a:lnSpc>
            </a:pPr>
            <a:r>
              <a:rPr lang="en-US" sz="1600" dirty="0" smtClean="0">
                <a:solidFill>
                  <a:srgbClr val="990000"/>
                </a:solidFill>
              </a:rPr>
              <a:t>IFIC ( CSIC – Universidad de Valencia )</a:t>
            </a:r>
          </a:p>
          <a:p>
            <a:pPr marL="609600" indent="-609600" eaLnBrk="1" hangingPunct="1">
              <a:lnSpc>
                <a:spcPct val="80000"/>
              </a:lnSpc>
            </a:pPr>
            <a:endParaRPr lang="en-US" sz="1600" dirty="0" smtClean="0">
              <a:solidFill>
                <a:srgbClr val="990000"/>
              </a:solidFill>
            </a:endParaRPr>
          </a:p>
          <a:p>
            <a:pPr marL="609600" indent="-609600" eaLnBrk="1" hangingPunct="1">
              <a:lnSpc>
                <a:spcPct val="80000"/>
              </a:lnSpc>
            </a:pPr>
            <a:endParaRPr lang="en-US" sz="1400" dirty="0" smtClean="0"/>
          </a:p>
          <a:p>
            <a:pPr marL="609600" indent="-609600" eaLnBrk="1" hangingPunct="1">
              <a:lnSpc>
                <a:spcPct val="80000"/>
              </a:lnSpc>
            </a:pPr>
            <a:endParaRPr lang="en-US" sz="1400" dirty="0" smtClean="0"/>
          </a:p>
          <a:p>
            <a:pPr marL="609600" indent="-609600" eaLnBrk="1" hangingPunct="1">
              <a:lnSpc>
                <a:spcPct val="80000"/>
              </a:lnSpc>
            </a:pPr>
            <a:endParaRPr lang="en-US" sz="1400" dirty="0" smtClean="0"/>
          </a:p>
        </p:txBody>
      </p:sp>
      <p:pic>
        <p:nvPicPr>
          <p:cNvPr id="7172" name="Picture 27" descr="Fotocomposicion con la imagen de Cajal y el logotipo y nombre del CSIC">
            <a:hlinkClick r:id="rId3"/>
          </p:cNvPr>
          <p:cNvPicPr>
            <a:picLocks noChangeAspect="1" noChangeArrowheads="1"/>
          </p:cNvPicPr>
          <p:nvPr/>
        </p:nvPicPr>
        <p:blipFill>
          <a:blip r:embed="rId4"/>
          <a:srcRect/>
          <a:stretch>
            <a:fillRect/>
          </a:stretch>
        </p:blipFill>
        <p:spPr bwMode="auto">
          <a:xfrm>
            <a:off x="3059113" y="4829175"/>
            <a:ext cx="2009775" cy="904875"/>
          </a:xfrm>
          <a:prstGeom prst="rect">
            <a:avLst/>
          </a:prstGeom>
          <a:noFill/>
          <a:ln w="9525">
            <a:noFill/>
            <a:miter lim="800000"/>
            <a:headEnd/>
            <a:tailEnd/>
          </a:ln>
        </p:spPr>
      </p:pic>
      <p:pic>
        <p:nvPicPr>
          <p:cNvPr id="7173" name="Picture 29" descr="Universitat de Valècia">
            <a:hlinkClick r:id="rId5"/>
          </p:cNvPr>
          <p:cNvPicPr>
            <a:picLocks noChangeAspect="1" noChangeArrowheads="1"/>
          </p:cNvPicPr>
          <p:nvPr/>
        </p:nvPicPr>
        <p:blipFill>
          <a:blip r:embed="rId6"/>
          <a:srcRect/>
          <a:stretch>
            <a:fillRect/>
          </a:stretch>
        </p:blipFill>
        <p:spPr bwMode="auto">
          <a:xfrm>
            <a:off x="5003800" y="4829175"/>
            <a:ext cx="90487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FCA8D051-FFF0-43B8-8757-F6020AE0CE76}" type="slidenum">
              <a:rPr lang="en-US"/>
              <a:pPr>
                <a:defRPr/>
              </a:pPr>
              <a:t>10</a:t>
            </a:fld>
            <a:endParaRPr lang="en-US"/>
          </a:p>
        </p:txBody>
      </p:sp>
      <p:sp>
        <p:nvSpPr>
          <p:cNvPr id="14341" name="Rectangle 2"/>
          <p:cNvSpPr>
            <a:spLocks noGrp="1" noChangeArrowheads="1"/>
          </p:cNvSpPr>
          <p:nvPr>
            <p:ph type="title"/>
          </p:nvPr>
        </p:nvSpPr>
        <p:spPr>
          <a:xfrm>
            <a:off x="0" y="79375"/>
            <a:ext cx="9144000" cy="685800"/>
          </a:xfrm>
        </p:spPr>
        <p:txBody>
          <a:bodyPr/>
          <a:lstStyle/>
          <a:p>
            <a:pPr eaLnBrk="1" hangingPunct="1"/>
            <a:r>
              <a:rPr lang="es-ES" sz="2400" b="1" u="sng" smtClean="0">
                <a:effectLst/>
                <a:latin typeface="Charcoal" charset="0"/>
              </a:rPr>
              <a:t>Tau Algorithm Merging</a:t>
            </a:r>
          </a:p>
        </p:txBody>
      </p:sp>
      <p:sp>
        <p:nvSpPr>
          <p:cNvPr id="14342" name="Rectangle 3"/>
          <p:cNvSpPr>
            <a:spLocks noGrp="1" noChangeArrowheads="1"/>
          </p:cNvSpPr>
          <p:nvPr>
            <p:ph type="body" idx="1"/>
          </p:nvPr>
        </p:nvSpPr>
        <p:spPr>
          <a:xfrm>
            <a:off x="90518" y="714356"/>
            <a:ext cx="8839200" cy="5451494"/>
          </a:xfrm>
        </p:spPr>
        <p:txBody>
          <a:bodyPr/>
          <a:lstStyle/>
          <a:p>
            <a:pPr eaLnBrk="1" hangingPunct="1"/>
            <a:endParaRPr lang="en-US" dirty="0" smtClean="0"/>
          </a:p>
          <a:p>
            <a:pPr eaLnBrk="1" hangingPunct="1"/>
            <a:r>
              <a:rPr lang="en-US" b="1" dirty="0" smtClean="0"/>
              <a:t>Seed</a:t>
            </a:r>
            <a:r>
              <a:rPr lang="en-US" dirty="0" smtClean="0"/>
              <a:t>: tracks (E</a:t>
            </a:r>
            <a:r>
              <a:rPr lang="en-US" baseline="-25000" dirty="0" smtClean="0"/>
              <a:t>t</a:t>
            </a:r>
            <a:r>
              <a:rPr lang="en-US" dirty="0" smtClean="0"/>
              <a:t> &gt; 6 </a:t>
            </a:r>
            <a:r>
              <a:rPr lang="en-US" dirty="0" err="1" smtClean="0"/>
              <a:t>GeV</a:t>
            </a:r>
            <a:r>
              <a:rPr lang="en-US" dirty="0" smtClean="0"/>
              <a:t>) and </a:t>
            </a:r>
            <a:r>
              <a:rPr lang="en-US" dirty="0" err="1" smtClean="0"/>
              <a:t>TopoJets</a:t>
            </a:r>
            <a:r>
              <a:rPr lang="en-US" dirty="0" smtClean="0"/>
              <a:t> (E</a:t>
            </a:r>
            <a:r>
              <a:rPr lang="en-US" baseline="-25000" dirty="0" smtClean="0"/>
              <a:t>t </a:t>
            </a:r>
            <a:r>
              <a:rPr lang="en-US" dirty="0" smtClean="0"/>
              <a:t> &gt; 10 </a:t>
            </a:r>
            <a:r>
              <a:rPr lang="en-US" dirty="0" err="1" smtClean="0"/>
              <a:t>GeV</a:t>
            </a:r>
            <a:r>
              <a:rPr lang="en-US" dirty="0" smtClean="0"/>
              <a:t>)</a:t>
            </a:r>
          </a:p>
          <a:p>
            <a:pPr eaLnBrk="1" hangingPunct="1"/>
            <a:endParaRPr lang="en-US" dirty="0" smtClean="0"/>
          </a:p>
          <a:p>
            <a:pPr eaLnBrk="1" hangingPunct="1"/>
            <a:r>
              <a:rPr lang="es-ES" dirty="0" smtClean="0"/>
              <a:t>First </a:t>
            </a:r>
            <a:r>
              <a:rPr lang="es-ES" b="1" dirty="0" smtClean="0"/>
              <a:t>Tau1p3p</a:t>
            </a:r>
          </a:p>
          <a:p>
            <a:pPr lvl="1"/>
            <a:r>
              <a:rPr lang="en-US" dirty="0" smtClean="0"/>
              <a:t>for each tau1p3p seed, a </a:t>
            </a:r>
            <a:r>
              <a:rPr lang="en-US" dirty="0" err="1" smtClean="0"/>
              <a:t>TopoJet</a:t>
            </a:r>
            <a:r>
              <a:rPr lang="en-US" dirty="0" smtClean="0"/>
              <a:t> is searched for within 0.2 cone radius </a:t>
            </a:r>
          </a:p>
          <a:p>
            <a:pPr lvl="1"/>
            <a:r>
              <a:rPr lang="en-US" dirty="0" smtClean="0"/>
              <a:t>if </a:t>
            </a:r>
            <a:r>
              <a:rPr lang="en-US" dirty="0" err="1" smtClean="0"/>
              <a:t>TopoJet</a:t>
            </a:r>
            <a:r>
              <a:rPr lang="en-US" dirty="0" smtClean="0"/>
              <a:t> is found, then </a:t>
            </a:r>
            <a:r>
              <a:rPr lang="en-US" b="1" dirty="0" err="1" smtClean="0"/>
              <a:t>tauRec</a:t>
            </a:r>
            <a:r>
              <a:rPr lang="en-US" dirty="0" smtClean="0"/>
              <a:t> reconstruction is also run on this </a:t>
            </a:r>
          </a:p>
          <a:p>
            <a:pPr lvl="1"/>
            <a:r>
              <a:rPr lang="en-US" dirty="0" smtClean="0"/>
              <a:t>in this case, the candidate is an </a:t>
            </a:r>
            <a:r>
              <a:rPr lang="en-US" sz="1800" b="1" dirty="0" smtClean="0">
                <a:solidFill>
                  <a:srgbClr val="FF0066"/>
                </a:solidFill>
              </a:rPr>
              <a:t>overlap candidate </a:t>
            </a:r>
          </a:p>
          <a:p>
            <a:pPr lvl="1"/>
            <a:r>
              <a:rPr lang="en-US" dirty="0" smtClean="0"/>
              <a:t>protection against using the same jet twice (if matched to two good quality tau1p3p leading tracks) </a:t>
            </a:r>
          </a:p>
          <a:p>
            <a:pPr lvl="1"/>
            <a:r>
              <a:rPr lang="en-US" dirty="0" smtClean="0"/>
              <a:t>if no </a:t>
            </a:r>
            <a:r>
              <a:rPr lang="en-US" dirty="0" err="1" smtClean="0"/>
              <a:t>TopoJet</a:t>
            </a:r>
            <a:r>
              <a:rPr lang="en-US" dirty="0" smtClean="0"/>
              <a:t> found within 0.2 of tau1p3p seed, </a:t>
            </a:r>
            <a:r>
              <a:rPr lang="en-US" sz="1800" b="1" dirty="0" smtClean="0">
                <a:solidFill>
                  <a:srgbClr val="FF0066"/>
                </a:solidFill>
              </a:rPr>
              <a:t>the candidate is tau1p3p-only </a:t>
            </a:r>
            <a:endParaRPr lang="es-ES" sz="1800" b="1" dirty="0" smtClean="0">
              <a:solidFill>
                <a:srgbClr val="FF0066"/>
              </a:solidFill>
            </a:endParaRPr>
          </a:p>
          <a:p>
            <a:pPr eaLnBrk="1" hangingPunct="1"/>
            <a:endParaRPr lang="en-US" dirty="0" smtClean="0"/>
          </a:p>
          <a:p>
            <a:pPr eaLnBrk="1" hangingPunct="1"/>
            <a:r>
              <a:rPr lang="en-US" dirty="0" smtClean="0"/>
              <a:t>Unused </a:t>
            </a:r>
            <a:r>
              <a:rPr lang="en-US" dirty="0" err="1" smtClean="0"/>
              <a:t>TopoJets</a:t>
            </a:r>
            <a:r>
              <a:rPr lang="en-US" dirty="0" smtClean="0"/>
              <a:t> are seeds for additional </a:t>
            </a:r>
            <a:r>
              <a:rPr lang="en-US" dirty="0" err="1" smtClean="0"/>
              <a:t>tauRec</a:t>
            </a:r>
            <a:r>
              <a:rPr lang="en-US" dirty="0" smtClean="0"/>
              <a:t> candidates</a:t>
            </a:r>
          </a:p>
          <a:p>
            <a:pPr lvl="1"/>
            <a:r>
              <a:rPr lang="en-US" dirty="0" err="1" smtClean="0"/>
              <a:t>tauRec</a:t>
            </a:r>
            <a:r>
              <a:rPr lang="en-US" dirty="0" smtClean="0"/>
              <a:t> reconstruction run as normal </a:t>
            </a:r>
          </a:p>
          <a:p>
            <a:pPr lvl="1"/>
            <a:r>
              <a:rPr lang="en-US" dirty="0" smtClean="0"/>
              <a:t>these candidates are </a:t>
            </a:r>
            <a:r>
              <a:rPr lang="en-US" sz="1800" b="1" dirty="0" err="1" smtClean="0">
                <a:solidFill>
                  <a:srgbClr val="FF0066"/>
                </a:solidFill>
              </a:rPr>
              <a:t>tauRec</a:t>
            </a:r>
            <a:r>
              <a:rPr lang="en-US" sz="1800" b="1" dirty="0" smtClean="0">
                <a:solidFill>
                  <a:srgbClr val="FF0066"/>
                </a:solidFill>
              </a:rPr>
              <a:t>-only candidates </a:t>
            </a:r>
          </a:p>
          <a:p>
            <a:pPr eaLnBrk="1" hangingPunct="1"/>
            <a:endParaRPr lang="es-ES" dirty="0" smtClean="0"/>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A828B39-9546-4622-88B4-EAEA589B6D3F}" type="slidenum">
              <a:rPr lang="en-US"/>
              <a:pPr>
                <a:defRPr/>
              </a:pPr>
              <a:t>11</a:t>
            </a:fld>
            <a:endParaRPr lang="en-US"/>
          </a:p>
        </p:txBody>
      </p:sp>
      <p:sp>
        <p:nvSpPr>
          <p:cNvPr id="885762" name="Rectangle 2"/>
          <p:cNvSpPr>
            <a:spLocks noGrp="1" noChangeArrowheads="1"/>
          </p:cNvSpPr>
          <p:nvPr>
            <p:ph type="title"/>
          </p:nvPr>
        </p:nvSpPr>
        <p:spPr>
          <a:xfrm>
            <a:off x="0" y="0"/>
            <a:ext cx="9144000" cy="685800"/>
          </a:xfrm>
        </p:spPr>
        <p:txBody>
          <a:bodyPr/>
          <a:lstStyle/>
          <a:p>
            <a:pPr eaLnBrk="1" hangingPunct="1">
              <a:defRPr/>
            </a:pPr>
            <a:r>
              <a:rPr lang="es-ES_tradnl" dirty="0" err="1" smtClean="0"/>
              <a:t>Analysis</a:t>
            </a:r>
            <a:endParaRPr lang="es-ES" dirty="0" smtClean="0"/>
          </a:p>
        </p:txBody>
      </p:sp>
      <p:sp>
        <p:nvSpPr>
          <p:cNvPr id="16390" name="Rectangle 3"/>
          <p:cNvSpPr>
            <a:spLocks noGrp="1" noChangeArrowheads="1"/>
          </p:cNvSpPr>
          <p:nvPr>
            <p:ph type="body" idx="1"/>
          </p:nvPr>
        </p:nvSpPr>
        <p:spPr>
          <a:xfrm>
            <a:off x="76200" y="685800"/>
            <a:ext cx="8839200" cy="5638800"/>
          </a:xfrm>
        </p:spPr>
        <p:txBody>
          <a:bodyPr/>
          <a:lstStyle/>
          <a:p>
            <a:pPr eaLnBrk="1" hangingPunct="1"/>
            <a:r>
              <a:rPr lang="es-ES" b="1" i="1" dirty="0" smtClean="0"/>
              <a:t>TopQuarkAODtoROOTuple</a:t>
            </a:r>
          </a:p>
          <a:p>
            <a:pPr lvl="1" eaLnBrk="1" hangingPunct="1"/>
            <a:r>
              <a:rPr lang="es-ES" dirty="0" smtClean="0">
                <a:hlinkClick r:id="rId2"/>
              </a:rPr>
              <a:t>http://ghodbane.web.cern.ch/ghodbane/top/ntuple.12.0.6.html</a:t>
            </a:r>
            <a:endParaRPr lang="es-ES" dirty="0" smtClean="0"/>
          </a:p>
          <a:p>
            <a:pPr lvl="1" eaLnBrk="1" hangingPunct="1"/>
            <a:r>
              <a:rPr lang="es-ES" dirty="0" smtClean="0"/>
              <a:t>ttbar, Ztautau, W+Njets, Wbb, SingleTop</a:t>
            </a:r>
          </a:p>
          <a:p>
            <a:pPr lvl="1" eaLnBrk="1" hangingPunct="1"/>
            <a:r>
              <a:rPr lang="es-ES" dirty="0" smtClean="0"/>
              <a:t>Tau1p3p</a:t>
            </a:r>
          </a:p>
          <a:p>
            <a:pPr lvl="1" eaLnBrk="1" hangingPunct="1"/>
            <a:r>
              <a:rPr lang="es-ES" dirty="0" err="1" smtClean="0"/>
              <a:t>MuonID</a:t>
            </a:r>
            <a:endParaRPr lang="es-ES" dirty="0" smtClean="0"/>
          </a:p>
          <a:p>
            <a:pPr lvl="1" eaLnBrk="1" hangingPunct="1"/>
            <a:endParaRPr lang="es-ES" dirty="0" smtClean="0"/>
          </a:p>
          <a:p>
            <a:pPr eaLnBrk="1" hangingPunct="1"/>
            <a:r>
              <a:rPr lang="es-ES" b="1" i="1" dirty="0" err="1" smtClean="0"/>
              <a:t>TopView</a:t>
            </a:r>
          </a:p>
          <a:p>
            <a:pPr lvl="1" eaLnBrk="1" hangingPunct="1"/>
            <a:r>
              <a:rPr lang="es-ES" dirty="0" smtClean="0">
                <a:hlinkClick r:id="rId3"/>
              </a:rPr>
              <a:t>https://twiki.cern.ch/twiki/bin/view/AtlasProtected/TopView</a:t>
            </a:r>
            <a:endParaRPr lang="es-ES" dirty="0" smtClean="0"/>
          </a:p>
          <a:p>
            <a:pPr lvl="1" eaLnBrk="1" hangingPunct="1"/>
            <a:r>
              <a:rPr lang="es-ES" dirty="0" err="1" smtClean="0"/>
              <a:t>ttbar</a:t>
            </a:r>
            <a:r>
              <a:rPr lang="es-ES" dirty="0" smtClean="0"/>
              <a:t>, </a:t>
            </a:r>
            <a:r>
              <a:rPr lang="es-ES" dirty="0" err="1" smtClean="0"/>
              <a:t>Ztautau</a:t>
            </a:r>
            <a:r>
              <a:rPr lang="es-ES" dirty="0" smtClean="0"/>
              <a:t>, </a:t>
            </a:r>
            <a:r>
              <a:rPr lang="es-ES" dirty="0" err="1" smtClean="0"/>
              <a:t>W+njets</a:t>
            </a:r>
            <a:r>
              <a:rPr lang="es-ES" dirty="0" smtClean="0"/>
              <a:t>, </a:t>
            </a:r>
            <a:r>
              <a:rPr lang="es-ES" dirty="0" err="1" smtClean="0"/>
              <a:t>Wbb</a:t>
            </a:r>
            <a:r>
              <a:rPr lang="es-ES" dirty="0" smtClean="0"/>
              <a:t>, </a:t>
            </a:r>
            <a:r>
              <a:rPr lang="es-ES" dirty="0" err="1" smtClean="0"/>
              <a:t>SingleTop</a:t>
            </a:r>
            <a:endParaRPr lang="es-ES" dirty="0" smtClean="0"/>
          </a:p>
          <a:p>
            <a:pPr lvl="1" eaLnBrk="1" hangingPunct="1"/>
            <a:r>
              <a:rPr lang="es-ES" dirty="0" smtClean="0"/>
              <a:t>QCD </a:t>
            </a:r>
            <a:r>
              <a:rPr lang="es-ES" dirty="0" err="1" smtClean="0"/>
              <a:t>dijets</a:t>
            </a:r>
            <a:endParaRPr lang="es-ES" dirty="0" smtClean="0"/>
          </a:p>
          <a:p>
            <a:pPr lvl="1" eaLnBrk="1" hangingPunct="1"/>
            <a:r>
              <a:rPr lang="es-ES" dirty="0" smtClean="0"/>
              <a:t>Tau1p3p + </a:t>
            </a:r>
            <a:r>
              <a:rPr lang="es-ES" dirty="0" err="1" smtClean="0"/>
              <a:t>TauRec</a:t>
            </a:r>
            <a:endParaRPr lang="es-ES" dirty="0" smtClean="0"/>
          </a:p>
          <a:p>
            <a:pPr lvl="1" eaLnBrk="1" hangingPunct="1"/>
            <a:r>
              <a:rPr lang="es-ES" dirty="0" err="1" smtClean="0"/>
              <a:t>MuonID</a:t>
            </a:r>
            <a:r>
              <a:rPr lang="es-ES" dirty="0" smtClean="0"/>
              <a:t> + </a:t>
            </a:r>
            <a:r>
              <a:rPr lang="es-ES" dirty="0" err="1" smtClean="0"/>
              <a:t>StacoMuon</a:t>
            </a:r>
            <a:endParaRPr lang="es-ES" dirty="0" smtClean="0"/>
          </a:p>
          <a:p>
            <a:pPr lvl="1" eaLnBrk="1" hangingPunct="1"/>
            <a:endParaRPr lang="es-ES" dirty="0" smtClean="0"/>
          </a:p>
          <a:p>
            <a:pPr eaLnBrk="1" hangingPunct="1"/>
            <a:r>
              <a:rPr lang="es-ES" b="1" i="1" dirty="0" smtClean="0"/>
              <a:t>ARATopQuarkAnalysis</a:t>
            </a:r>
          </a:p>
          <a:p>
            <a:pPr lvl="1" eaLnBrk="1" hangingPunct="1"/>
            <a:r>
              <a:rPr lang="es-ES_tradnl" dirty="0" err="1" smtClean="0">
                <a:hlinkClick r:id="rId4"/>
              </a:rPr>
              <a:t>https</a:t>
            </a:r>
            <a:r>
              <a:rPr lang="es-ES_tradnl" dirty="0" smtClean="0">
                <a:hlinkClick r:id="rId4"/>
              </a:rPr>
              <a:t>://atlas-</a:t>
            </a:r>
            <a:r>
              <a:rPr lang="es-ES_tradnl" dirty="0" err="1" smtClean="0">
                <a:hlinkClick r:id="rId4"/>
              </a:rPr>
              <a:t>france.in2p3</a:t>
            </a:r>
            <a:r>
              <a:rPr lang="es-ES_tradnl" dirty="0" smtClean="0">
                <a:hlinkClick r:id="rId4"/>
              </a:rPr>
              <a:t>.</a:t>
            </a:r>
            <a:r>
              <a:rPr lang="es-ES_tradnl" dirty="0" err="1" smtClean="0">
                <a:hlinkClick r:id="rId4"/>
              </a:rPr>
              <a:t>fr</a:t>
            </a:r>
            <a:r>
              <a:rPr lang="es-ES_tradnl" dirty="0" smtClean="0">
                <a:hlinkClick r:id="rId4"/>
              </a:rPr>
              <a:t>/</a:t>
            </a:r>
            <a:r>
              <a:rPr lang="es-ES_tradnl" dirty="0" err="1" smtClean="0">
                <a:hlinkClick r:id="rId4"/>
              </a:rPr>
              <a:t>cgi</a:t>
            </a:r>
            <a:r>
              <a:rPr lang="es-ES_tradnl" dirty="0" smtClean="0">
                <a:hlinkClick r:id="rId4"/>
              </a:rPr>
              <a:t>-</a:t>
            </a:r>
            <a:r>
              <a:rPr lang="es-ES_tradnl" dirty="0" err="1" smtClean="0">
                <a:hlinkClick r:id="rId4"/>
              </a:rPr>
              <a:t>bin</a:t>
            </a:r>
            <a:r>
              <a:rPr lang="es-ES_tradnl" dirty="0" smtClean="0">
                <a:hlinkClick r:id="rId4"/>
              </a:rPr>
              <a:t>/</a:t>
            </a:r>
            <a:r>
              <a:rPr lang="es-ES_tradnl" dirty="0" err="1" smtClean="0">
                <a:hlinkClick r:id="rId4"/>
              </a:rPr>
              <a:t>twiki</a:t>
            </a:r>
            <a:r>
              <a:rPr lang="es-ES_tradnl" dirty="0" smtClean="0">
                <a:hlinkClick r:id="rId4"/>
              </a:rPr>
              <a:t>/</a:t>
            </a:r>
            <a:r>
              <a:rPr lang="es-ES_tradnl" dirty="0" err="1" smtClean="0">
                <a:hlinkClick r:id="rId4"/>
              </a:rPr>
              <a:t>bin</a:t>
            </a:r>
            <a:r>
              <a:rPr lang="es-ES_tradnl" dirty="0" smtClean="0">
                <a:hlinkClick r:id="rId4"/>
              </a:rPr>
              <a:t>/</a:t>
            </a:r>
            <a:r>
              <a:rPr lang="es-ES_tradnl" dirty="0" err="1" smtClean="0">
                <a:hlinkClick r:id="rId4"/>
              </a:rPr>
              <a:t>view</a:t>
            </a:r>
            <a:r>
              <a:rPr lang="es-ES_tradnl" dirty="0" smtClean="0">
                <a:hlinkClick r:id="rId4"/>
              </a:rPr>
              <a:t>/Atlas/</a:t>
            </a:r>
            <a:r>
              <a:rPr lang="es-ES_tradnl" dirty="0" err="1" smtClean="0">
                <a:hlinkClick r:id="rId4"/>
              </a:rPr>
              <a:t>ARATopQuarkAnalysis</a:t>
            </a:r>
            <a:endParaRPr lang="es-ES" dirty="0" smtClean="0"/>
          </a:p>
          <a:p>
            <a:pPr eaLnBrk="1" hangingPunct="1"/>
            <a:r>
              <a:rPr lang="es-ES" b="1" i="1" dirty="0" smtClean="0"/>
              <a:t>TopPhysTools (¿&amp;TauTools?)</a:t>
            </a:r>
          </a:p>
          <a:p>
            <a:pPr lvl="1" eaLnBrk="1" hangingPunct="1"/>
            <a:r>
              <a:rPr lang="es-ES" dirty="0" smtClean="0">
                <a:hlinkClick r:id="rId5"/>
              </a:rPr>
              <a:t>https://twiki.cern.ch/twiki/bin/view/AtlasProtected/TopPhysTools</a:t>
            </a:r>
            <a:endParaRPr lang="es-ES" dirty="0" smtClean="0"/>
          </a:p>
          <a:p>
            <a:pPr lvl="1" eaLnBrk="1" hangingPunct="1"/>
            <a:r>
              <a:rPr lang="es-ES" dirty="0" smtClean="0">
                <a:hlinkClick r:id="rId6"/>
              </a:rPr>
              <a:t>https://twiki.cern.ch/twiki/bin/view/AtlasProtected/TauDPDMaker</a:t>
            </a:r>
            <a:endParaRPr lang="es-ES" dirty="0" smtClean="0"/>
          </a:p>
          <a:p>
            <a:pPr lvl="1" eaLnBrk="1" hangingPunct="1">
              <a:buNone/>
            </a:pPr>
            <a:endParaRPr lang="es-ES" dirty="0" smtClean="0"/>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D95E238C-DF02-49FE-8972-D49F9C378035}" type="slidenum">
              <a:rPr lang="en-US"/>
              <a:pPr>
                <a:defRPr/>
              </a:pPr>
              <a:t>12</a:t>
            </a:fld>
            <a:endParaRPr lang="en-US"/>
          </a:p>
        </p:txBody>
      </p:sp>
      <p:sp>
        <p:nvSpPr>
          <p:cNvPr id="886788" name="Rectangle 4"/>
          <p:cNvSpPr>
            <a:spLocks noGrp="1" noChangeArrowheads="1"/>
          </p:cNvSpPr>
          <p:nvPr>
            <p:ph type="title"/>
          </p:nvPr>
        </p:nvSpPr>
        <p:spPr/>
        <p:txBody>
          <a:bodyPr/>
          <a:lstStyle/>
          <a:p>
            <a:pPr eaLnBrk="1" hangingPunct="1">
              <a:defRPr/>
            </a:pPr>
            <a:endParaRPr lang="es-ES" smtClean="0"/>
          </a:p>
        </p:txBody>
      </p:sp>
      <p:graphicFrame>
        <p:nvGraphicFramePr>
          <p:cNvPr id="7" name="6 Diagrama"/>
          <p:cNvGraphicFramePr/>
          <p:nvPr/>
        </p:nvGraphicFramePr>
        <p:xfrm>
          <a:off x="142844" y="571480"/>
          <a:ext cx="8786874" cy="50181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err="1" smtClean="0">
                <a:cs typeface="Arial" charset="0"/>
                <a:sym typeface="Symbol" pitchFamily="18" charset="2"/>
              </a:rPr>
              <a:t>TopQuarkAODtoROOTuples</a:t>
            </a:r>
            <a:r>
              <a:rPr lang="es-ES" dirty="0" smtClean="0">
                <a:cs typeface="Arial" charset="0"/>
                <a:sym typeface="Symbol" pitchFamily="18" charset="2"/>
              </a:rPr>
              <a:t> MC </a:t>
            </a:r>
            <a:r>
              <a:rPr lang="es-ES" dirty="0" err="1" smtClean="0">
                <a:cs typeface="Arial" charset="0"/>
                <a:sym typeface="Symbol" pitchFamily="18" charset="2"/>
              </a:rPr>
              <a:t>samples</a:t>
            </a:r>
            <a:endParaRPr lang="es-ES" dirty="0"/>
          </a:p>
        </p:txBody>
      </p:sp>
      <p:sp>
        <p:nvSpPr>
          <p:cNvPr id="3" name="2 Marcador de contenido"/>
          <p:cNvSpPr>
            <a:spLocks noGrp="1"/>
          </p:cNvSpPr>
          <p:nvPr>
            <p:ph idx="1"/>
          </p:nvPr>
        </p:nvSpPr>
        <p:spPr>
          <a:xfrm>
            <a:off x="90518" y="908050"/>
            <a:ext cx="8839200" cy="5257800"/>
          </a:xfrm>
        </p:spPr>
        <p:txBody>
          <a:bodyPr/>
          <a:lstStyle/>
          <a:p>
            <a:pPr marL="495300" indent="-381000"/>
            <a:endParaRPr lang="es-ES" sz="1700" dirty="0" smtClean="0"/>
          </a:p>
          <a:p>
            <a:pPr marL="495300" indent="-381000"/>
            <a:r>
              <a:rPr lang="es-ES" sz="1700" b="1" dirty="0" err="1" smtClean="0"/>
              <a:t>ttbar</a:t>
            </a:r>
            <a:endParaRPr lang="es-ES" sz="1700" b="1" dirty="0" smtClean="0"/>
          </a:p>
          <a:p>
            <a:pPr marL="895350" lvl="1" indent="-381000">
              <a:buNone/>
            </a:pPr>
            <a:r>
              <a:rPr lang="es-ES" sz="1500" dirty="0" smtClean="0"/>
              <a:t>	trig1_misal1_mc12.005200.T1_McAtNlo_Jimmy.recon.AOD.v12000601</a:t>
            </a:r>
          </a:p>
          <a:p>
            <a:pPr marL="895350" lvl="1" indent="-381000">
              <a:buNone/>
            </a:pPr>
            <a:endParaRPr lang="es-ES" sz="1500" u="sng" dirty="0" smtClean="0"/>
          </a:p>
          <a:p>
            <a:pPr marL="495300" indent="-381000"/>
            <a:r>
              <a:rPr lang="es-ES" sz="1700" b="1" dirty="0" err="1" smtClean="0"/>
              <a:t>Ztautau</a:t>
            </a:r>
            <a:endParaRPr lang="es-ES" sz="1700" b="1" dirty="0" smtClean="0"/>
          </a:p>
          <a:p>
            <a:pPr marL="895350" lvl="1" indent="-381000">
              <a:buNone/>
            </a:pPr>
            <a:r>
              <a:rPr lang="es-ES" sz="1500" dirty="0" smtClean="0"/>
              <a:t>	trig1_misal1_mc12.008156.AlpgenJimmyZtautauNp2LooseCut. recon.AOD.v12000601</a:t>
            </a:r>
          </a:p>
          <a:p>
            <a:pPr marL="895350" lvl="1" indent="-381000"/>
            <a:endParaRPr lang="es-ES" sz="1500" dirty="0" smtClean="0"/>
          </a:p>
          <a:p>
            <a:pPr marL="533400" indent="-533400"/>
            <a:r>
              <a:rPr lang="es-ES" sz="1700" b="1" dirty="0" smtClean="0"/>
              <a:t>Wbb</a:t>
            </a:r>
          </a:p>
          <a:p>
            <a:pPr marL="933450" lvl="1" indent="-533400">
              <a:buNone/>
            </a:pPr>
            <a:r>
              <a:rPr lang="es-ES" sz="1500" dirty="0" smtClean="0"/>
              <a:t>	trig1_misal1_mc12.006281.AlpgenJimmyWbbNp1.recon.AOD.v12000605 </a:t>
            </a:r>
          </a:p>
          <a:p>
            <a:pPr marL="933450" lvl="1" indent="-533400">
              <a:buNone/>
            </a:pPr>
            <a:r>
              <a:rPr lang="es-ES" sz="1500" dirty="0" smtClean="0"/>
              <a:t>	trig1_misal1_mc12.006282.AlpgenJimmyWbbNp2.recon.AOD.v12000605_tid015410 </a:t>
            </a:r>
          </a:p>
          <a:p>
            <a:pPr marL="933450" lvl="1" indent="-533400">
              <a:buNone/>
            </a:pPr>
            <a:r>
              <a:rPr lang="es-ES" sz="1500" dirty="0" smtClean="0"/>
              <a:t>	trig1_misal1_mc12.006283.AlpgenJimmyWbbNp3.recon.AOD.v12000605_tid015411 </a:t>
            </a:r>
          </a:p>
          <a:p>
            <a:pPr marL="533400" indent="-533400"/>
            <a:r>
              <a:rPr lang="es-ES" sz="1700" b="1" dirty="0" smtClean="0"/>
              <a:t>Single Top</a:t>
            </a:r>
          </a:p>
          <a:p>
            <a:pPr marL="933450" lvl="1" indent="-533400">
              <a:buNone/>
            </a:pPr>
            <a:r>
              <a:rPr lang="es-ES" sz="1500" dirty="0" smtClean="0"/>
              <a:t>	trig1_misal1_mc12.005500.AcerMC_Wt.recon.AOD.v12000604_tid009895</a:t>
            </a:r>
          </a:p>
          <a:p>
            <a:pPr marL="933450" lvl="1" indent="-533400">
              <a:buNone/>
            </a:pPr>
            <a:r>
              <a:rPr lang="es-ES" sz="1500" dirty="0" smtClean="0"/>
              <a:t>	trig1_misal1_mc12.005501.AcerMC_schan.recon.AOD.v12000604_tid009896 </a:t>
            </a:r>
          </a:p>
          <a:p>
            <a:pPr marL="933450" lvl="1" indent="-533400">
              <a:buNone/>
            </a:pPr>
            <a:r>
              <a:rPr lang="es-ES" sz="1500" dirty="0" smtClean="0"/>
              <a:t>	trig1_misal1_mc12.005502.AcerMC_tchan.recon.AOD.v12000604_tid009897</a:t>
            </a:r>
            <a:endParaRPr lang="es-ES" sz="1700" b="1" dirty="0" smtClean="0"/>
          </a:p>
          <a:p>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13</a:t>
            </a:fld>
            <a:endParaRPr lang="en-US"/>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 dirty="0" smtClean="0">
                <a:cs typeface="Arial" charset="0"/>
                <a:sym typeface="Symbol" pitchFamily="18" charset="2"/>
              </a:rPr>
              <a:t>TopQuarkAODtoROOTuples MC samples</a:t>
            </a:r>
            <a:endParaRPr lang="es-ES_tradnl" dirty="0"/>
          </a:p>
        </p:txBody>
      </p:sp>
      <p:sp>
        <p:nvSpPr>
          <p:cNvPr id="3" name="Marcador de contenido 2"/>
          <p:cNvSpPr>
            <a:spLocks noGrp="1"/>
          </p:cNvSpPr>
          <p:nvPr>
            <p:ph idx="1"/>
          </p:nvPr>
        </p:nvSpPr>
        <p:spPr>
          <a:xfrm>
            <a:off x="76200" y="908050"/>
            <a:ext cx="8839200" cy="5257800"/>
          </a:xfrm>
        </p:spPr>
        <p:txBody>
          <a:bodyPr/>
          <a:lstStyle/>
          <a:p>
            <a:pPr marL="495300" indent="-381000"/>
            <a:r>
              <a:rPr lang="es-ES" sz="1700" b="1" dirty="0" smtClean="0"/>
              <a:t>W+Njets</a:t>
            </a:r>
          </a:p>
          <a:p>
            <a:pPr marL="895350" lvl="1" indent="-381000">
              <a:buNone/>
            </a:pPr>
            <a:r>
              <a:rPr lang="es-ES" sz="1500" dirty="0" smtClean="0"/>
              <a:t> - First only W+3jets:   </a:t>
            </a:r>
          </a:p>
          <a:p>
            <a:pPr marL="895350" lvl="1" indent="-381000">
              <a:buNone/>
            </a:pPr>
            <a:r>
              <a:rPr lang="es-ES" sz="1500" dirty="0" smtClean="0"/>
              <a:t>    trig1_misal1_mc12.008241.AlpgenJimmyWenuNp3_pt20_filt3jet.recon.AOD.v12000601</a:t>
            </a:r>
          </a:p>
          <a:p>
            <a:pPr marL="895350" lvl="1" indent="-381000">
              <a:buNone/>
            </a:pPr>
            <a:r>
              <a:rPr lang="es-ES" sz="1500" dirty="0" smtClean="0"/>
              <a:t>    trig1_misal1_mc12.008245.AlpgenJimmyWmunuNp3_pt20_filt3jet.recon.AOD.v12000601</a:t>
            </a:r>
          </a:p>
          <a:p>
            <a:pPr marL="895350" lvl="1" indent="-381000">
              <a:buNone/>
            </a:pPr>
            <a:r>
              <a:rPr lang="es-ES" sz="1500" dirty="0" smtClean="0"/>
              <a:t>- Finally W+Njets (N≤5)</a:t>
            </a:r>
          </a:p>
          <a:p>
            <a:pPr lvl="1">
              <a:buNone/>
            </a:pPr>
            <a:r>
              <a:rPr lang="es-ES" sz="1400" dirty="0" smtClean="0"/>
              <a:t>	trig1_misal1_mc12.006101.AlpgenJimmyWenuNp0LooseCut.recon.AOD.v12000605_tid014144</a:t>
            </a:r>
          </a:p>
          <a:p>
            <a:pPr lvl="1">
              <a:buNone/>
            </a:pPr>
            <a:r>
              <a:rPr lang="es-ES" sz="1400" dirty="0" smtClean="0"/>
              <a:t>	trig1_misal1_mc12.006102.AlpgenJimmyWenuNp1LooseCut.recon.AOD.v12000605_tid014147 </a:t>
            </a:r>
          </a:p>
          <a:p>
            <a:pPr lvl="1">
              <a:buNone/>
            </a:pPr>
            <a:r>
              <a:rPr lang="es-ES" sz="1400" dirty="0" smtClean="0"/>
              <a:t>	trig1_misal1_mc12.006103.AlpgenJimmyWenuNp2LooseCut.recon.AOD.v12000605_tid014150 </a:t>
            </a:r>
          </a:p>
          <a:p>
            <a:pPr lvl="1">
              <a:buNone/>
            </a:pPr>
            <a:r>
              <a:rPr lang="es-ES" sz="1400" dirty="0" smtClean="0"/>
              <a:t>	trig1_misal1_mc12.006104.AlpgenJimmyWenuNp3LooseCut.recon.AOD.v12000605_tid01415</a:t>
            </a:r>
          </a:p>
          <a:p>
            <a:pPr lvl="1">
              <a:buNone/>
            </a:pPr>
            <a:r>
              <a:rPr lang="es-ES" sz="1400" dirty="0" smtClean="0"/>
              <a:t>	trig1_misal1_mc12.006105.AlpgenJimmyWenuNp4LooseCut.recon.AOD.v12000605_tid014156</a:t>
            </a:r>
          </a:p>
          <a:p>
            <a:pPr lvl="1">
              <a:buNone/>
            </a:pPr>
            <a:r>
              <a:rPr lang="es-ES" sz="1400" dirty="0" smtClean="0"/>
              <a:t>	trig1_misal1_mc12.006106.AlpgenJimmyWenuNp5LooseCut.recon.AOD.v12000605_tid014159 </a:t>
            </a:r>
          </a:p>
          <a:p>
            <a:pPr lvl="1">
              <a:buNone/>
            </a:pPr>
            <a:r>
              <a:rPr lang="es-ES" sz="1400" dirty="0" smtClean="0"/>
              <a:t>	trig1_misal1_mc12.006107.AlpgenJimmyWmunuNp0LooseCut.recon.AOD.v12000605_tid018113 </a:t>
            </a:r>
          </a:p>
          <a:p>
            <a:pPr lvl="1">
              <a:buNone/>
            </a:pPr>
            <a:r>
              <a:rPr lang="es-ES" sz="1400" dirty="0" smtClean="0"/>
              <a:t>	trig1_misal1_mc12.006108.AlpgenJimmyWmunuNp1LooseCut.recon.AOD.v12000605_tid014165 </a:t>
            </a:r>
          </a:p>
          <a:p>
            <a:pPr lvl="1">
              <a:buNone/>
            </a:pPr>
            <a:r>
              <a:rPr lang="es-ES" sz="1400" dirty="0" smtClean="0"/>
              <a:t>	trig1_misal1_mc12.006109.AlpgenJimmyWmunuNp2LooseCut.recon.AOD.v12000605_tid014168</a:t>
            </a:r>
          </a:p>
          <a:p>
            <a:pPr lvl="1">
              <a:buNone/>
            </a:pPr>
            <a:r>
              <a:rPr lang="es-ES" sz="1400" dirty="0" smtClean="0"/>
              <a:t>	trig1_misal1_mc12.006110.AlpgenJimmyWmunuNp3LooseCut.recon.AOD.v12000605_tid014171 </a:t>
            </a:r>
          </a:p>
          <a:p>
            <a:pPr lvl="1">
              <a:buNone/>
            </a:pPr>
            <a:r>
              <a:rPr lang="es-ES" sz="1400" dirty="0" smtClean="0"/>
              <a:t>	trig1_misal1_mc12.006111.AlpgenJimmyWmunuNp4LooseCut.recon.AOD.v12000605_tid014174 </a:t>
            </a:r>
          </a:p>
          <a:p>
            <a:pPr lvl="1">
              <a:buNone/>
            </a:pPr>
            <a:r>
              <a:rPr lang="es-ES" sz="1400" dirty="0" smtClean="0"/>
              <a:t>	trig1_misal1_mc12.006112.AlpgenJimmyWmunuNp5LooseCut.recon.AOD.v12000605_tid014177 </a:t>
            </a:r>
          </a:p>
          <a:p>
            <a:pPr marL="895350" lvl="1" indent="-381000">
              <a:buNone/>
            </a:pPr>
            <a:endParaRPr lang="es-ES" sz="1500" dirty="0" smtClean="0"/>
          </a:p>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14</a:t>
            </a:fld>
            <a:endParaRPr lang="en-US"/>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6 Marcador de número de diapositiva"/>
          <p:cNvSpPr>
            <a:spLocks noGrp="1"/>
          </p:cNvSpPr>
          <p:nvPr>
            <p:ph type="sldNum" sz="quarter" idx="12"/>
          </p:nvPr>
        </p:nvSpPr>
        <p:spPr/>
        <p:txBody>
          <a:bodyPr/>
          <a:lstStyle/>
          <a:p>
            <a:pPr>
              <a:defRPr/>
            </a:pPr>
            <a:fld id="{1AFF88D4-AB75-4A71-9BC3-4E1B57F118B4}" type="slidenum">
              <a:rPr lang="en-US"/>
              <a:pPr>
                <a:defRPr/>
              </a:pPr>
              <a:t>15</a:t>
            </a:fld>
            <a:endParaRPr lang="en-US"/>
          </a:p>
        </p:txBody>
      </p:sp>
      <p:sp>
        <p:nvSpPr>
          <p:cNvPr id="851970" name="Rectangle 2"/>
          <p:cNvSpPr>
            <a:spLocks noGrp="1" noChangeArrowheads="1"/>
          </p:cNvSpPr>
          <p:nvPr>
            <p:ph type="title"/>
          </p:nvPr>
        </p:nvSpPr>
        <p:spPr>
          <a:xfrm>
            <a:off x="0" y="79375"/>
            <a:ext cx="9144000" cy="685800"/>
          </a:xfrm>
        </p:spPr>
        <p:txBody>
          <a:bodyPr/>
          <a:lstStyle/>
          <a:p>
            <a:pPr eaLnBrk="1" hangingPunct="1">
              <a:defRPr/>
            </a:pPr>
            <a:r>
              <a:rPr lang="es-ES" dirty="0" smtClean="0"/>
              <a:t>Background</a:t>
            </a:r>
          </a:p>
        </p:txBody>
      </p:sp>
      <p:sp>
        <p:nvSpPr>
          <p:cNvPr id="3081" name="Rectangle 3"/>
          <p:cNvSpPr>
            <a:spLocks noGrp="1" noChangeArrowheads="1"/>
          </p:cNvSpPr>
          <p:nvPr>
            <p:ph type="body" sz="half" idx="1"/>
          </p:nvPr>
        </p:nvSpPr>
        <p:spPr>
          <a:xfrm>
            <a:off x="468313" y="1484313"/>
            <a:ext cx="6624637" cy="1657350"/>
          </a:xfrm>
        </p:spPr>
        <p:txBody>
          <a:bodyPr/>
          <a:lstStyle/>
          <a:p>
            <a:pPr lvl="1" algn="ctr" eaLnBrk="1" hangingPunct="1">
              <a:lnSpc>
                <a:spcPct val="90000"/>
              </a:lnSpc>
              <a:buFontTx/>
              <a:buNone/>
            </a:pPr>
            <a:r>
              <a:rPr lang="es-ES" sz="1800" b="1" u="sng" dirty="0" smtClean="0">
                <a:solidFill>
                  <a:srgbClr val="CC00FF"/>
                </a:solidFill>
              </a:rPr>
              <a:t>Z → </a:t>
            </a:r>
            <a:r>
              <a:rPr lang="es-ES" sz="1800" b="1" u="sng" dirty="0" smtClean="0">
                <a:solidFill>
                  <a:srgbClr val="CC00FF"/>
                </a:solidFill>
                <a:latin typeface="Symbol" charset="2"/>
                <a:cs typeface="Symbol" charset="2"/>
              </a:rPr>
              <a:t>tt</a:t>
            </a:r>
            <a:r>
              <a:rPr lang="es-ES" sz="1800" b="1" u="sng" dirty="0" smtClean="0">
                <a:solidFill>
                  <a:srgbClr val="CC00FF"/>
                </a:solidFill>
              </a:rPr>
              <a:t> + 2 jets</a:t>
            </a:r>
          </a:p>
          <a:p>
            <a:pPr lvl="1" eaLnBrk="1" hangingPunct="1">
              <a:lnSpc>
                <a:spcPct val="90000"/>
              </a:lnSpc>
              <a:buFontTx/>
              <a:buChar char="•"/>
            </a:pPr>
            <a:r>
              <a:rPr lang="es-ES" sz="1600" dirty="0" smtClean="0"/>
              <a:t>Physic background.</a:t>
            </a:r>
          </a:p>
          <a:p>
            <a:pPr lvl="1" eaLnBrk="1" hangingPunct="1">
              <a:lnSpc>
                <a:spcPct val="90000"/>
              </a:lnSpc>
              <a:buFontTx/>
              <a:buChar char="•"/>
            </a:pPr>
            <a:endParaRPr lang="es-ES" sz="1600" dirty="0" smtClean="0"/>
          </a:p>
          <a:p>
            <a:pPr lvl="1" eaLnBrk="1" hangingPunct="1">
              <a:lnSpc>
                <a:spcPct val="90000"/>
              </a:lnSpc>
              <a:buFontTx/>
              <a:buChar char="•"/>
            </a:pPr>
            <a:endParaRPr lang="es-ES" sz="1600" dirty="0" smtClean="0"/>
          </a:p>
          <a:p>
            <a:pPr lvl="1" eaLnBrk="1" hangingPunct="1">
              <a:lnSpc>
                <a:spcPct val="90000"/>
              </a:lnSpc>
              <a:buFontTx/>
              <a:buChar char="•"/>
            </a:pPr>
            <a:r>
              <a:rPr lang="es-ES" sz="1600" dirty="0" smtClean="0"/>
              <a:t>Reduction through kinematic and angular criteria</a:t>
            </a:r>
          </a:p>
          <a:p>
            <a:pPr algn="ctr" eaLnBrk="1" hangingPunct="1">
              <a:lnSpc>
                <a:spcPct val="90000"/>
              </a:lnSpc>
              <a:buFontTx/>
              <a:buNone/>
            </a:pPr>
            <a:endParaRPr lang="es-ES" sz="1600" dirty="0" smtClean="0"/>
          </a:p>
        </p:txBody>
      </p:sp>
      <p:sp>
        <p:nvSpPr>
          <p:cNvPr id="3082" name="Rectangle 4"/>
          <p:cNvSpPr>
            <a:spLocks noGrp="1" noChangeArrowheads="1"/>
          </p:cNvSpPr>
          <p:nvPr>
            <p:ph type="body" sz="half" idx="2"/>
          </p:nvPr>
        </p:nvSpPr>
        <p:spPr>
          <a:xfrm>
            <a:off x="1042988" y="3789363"/>
            <a:ext cx="6624637" cy="2160587"/>
          </a:xfrm>
        </p:spPr>
        <p:txBody>
          <a:bodyPr/>
          <a:lstStyle/>
          <a:p>
            <a:pPr algn="ctr" eaLnBrk="1" hangingPunct="1">
              <a:lnSpc>
                <a:spcPct val="90000"/>
              </a:lnSpc>
              <a:buFontTx/>
              <a:buNone/>
            </a:pPr>
            <a:r>
              <a:rPr lang="es-ES" sz="1800" b="1" u="sng" dirty="0" smtClean="0">
                <a:solidFill>
                  <a:srgbClr val="CC00FF"/>
                </a:solidFill>
              </a:rPr>
              <a:t>W  + N jets, Wbb, SingleTop</a:t>
            </a:r>
          </a:p>
          <a:p>
            <a:pPr eaLnBrk="1" hangingPunct="1">
              <a:lnSpc>
                <a:spcPct val="90000"/>
              </a:lnSpc>
            </a:pPr>
            <a:r>
              <a:rPr lang="es-ES" sz="1600" dirty="0" smtClean="0"/>
              <a:t>Instrumental background.</a:t>
            </a:r>
          </a:p>
          <a:p>
            <a:pPr eaLnBrk="1" hangingPunct="1">
              <a:lnSpc>
                <a:spcPct val="90000"/>
              </a:lnSpc>
            </a:pPr>
            <a:r>
              <a:rPr lang="es-ES_tradnl" sz="1600" dirty="0" smtClean="0"/>
              <a:t>T</a:t>
            </a:r>
            <a:r>
              <a:rPr lang="es-ES" sz="1600" dirty="0" smtClean="0"/>
              <a:t>au identification cuts for reduction.</a:t>
            </a:r>
          </a:p>
        </p:txBody>
      </p:sp>
      <p:graphicFrame>
        <p:nvGraphicFramePr>
          <p:cNvPr id="3074" name="Object 5"/>
          <p:cNvGraphicFramePr>
            <a:graphicFrameLocks noChangeAspect="1"/>
          </p:cNvGraphicFramePr>
          <p:nvPr/>
        </p:nvGraphicFramePr>
        <p:xfrm>
          <a:off x="1476375" y="2132013"/>
          <a:ext cx="6197600" cy="360362"/>
        </p:xfrm>
        <a:graphic>
          <a:graphicData uri="http://schemas.openxmlformats.org/presentationml/2006/ole">
            <p:oleObj spid="_x0000_s72706" name="Ecuación" r:id="rId4" imgW="4622760" imgH="228600" progId="Equation.3">
              <p:embed/>
            </p:oleObj>
          </a:graphicData>
        </a:graphic>
      </p:graphicFrame>
      <p:graphicFrame>
        <p:nvGraphicFramePr>
          <p:cNvPr id="3075" name="Object 6"/>
          <p:cNvGraphicFramePr>
            <a:graphicFrameLocks noChangeAspect="1"/>
          </p:cNvGraphicFramePr>
          <p:nvPr/>
        </p:nvGraphicFramePr>
        <p:xfrm>
          <a:off x="1231900" y="817563"/>
          <a:ext cx="6824663" cy="379412"/>
        </p:xfrm>
        <a:graphic>
          <a:graphicData uri="http://schemas.openxmlformats.org/presentationml/2006/ole">
            <p:oleObj spid="_x0000_s72707" name="Ecuación" r:id="rId5" imgW="4114800" imgH="228600" progId="Equation.3">
              <p:embed/>
            </p:oleObj>
          </a:graphicData>
        </a:graphic>
      </p:graphicFrame>
      <p:graphicFrame>
        <p:nvGraphicFramePr>
          <p:cNvPr id="3076" name="Object 7"/>
          <p:cNvGraphicFramePr>
            <a:graphicFrameLocks noChangeAspect="1"/>
          </p:cNvGraphicFramePr>
          <p:nvPr/>
        </p:nvGraphicFramePr>
        <p:xfrm>
          <a:off x="1692275" y="4941888"/>
          <a:ext cx="5473700" cy="365125"/>
        </p:xfrm>
        <a:graphic>
          <a:graphicData uri="http://schemas.openxmlformats.org/presentationml/2006/ole">
            <p:oleObj spid="_x0000_s72708" name="Ecuación" r:id="rId6" imgW="3429000" imgH="228600" progId="Equation.3">
              <p:embed/>
            </p:oleObj>
          </a:graphicData>
        </a:graphic>
      </p:graphicFrame>
      <p:sp>
        <p:nvSpPr>
          <p:cNvPr id="11"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2"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D05129C8-6F64-48B2-91C3-4C80F3ED231F}" type="slidenum">
              <a:rPr lang="en-US"/>
              <a:pPr>
                <a:defRPr/>
              </a:pPr>
              <a:t>16</a:t>
            </a:fld>
            <a:endParaRPr lang="en-US"/>
          </a:p>
        </p:txBody>
      </p:sp>
      <p:sp>
        <p:nvSpPr>
          <p:cNvPr id="902146" name="Rectangle 2"/>
          <p:cNvSpPr>
            <a:spLocks noGrp="1" noChangeArrowheads="1"/>
          </p:cNvSpPr>
          <p:nvPr>
            <p:ph type="title"/>
          </p:nvPr>
        </p:nvSpPr>
        <p:spPr>
          <a:xfrm>
            <a:off x="0" y="79375"/>
            <a:ext cx="9144000" cy="685800"/>
          </a:xfrm>
        </p:spPr>
        <p:txBody>
          <a:bodyPr/>
          <a:lstStyle/>
          <a:p>
            <a:pPr eaLnBrk="1" hangingPunct="1">
              <a:defRPr/>
            </a:pPr>
            <a:r>
              <a:rPr lang="es-ES_tradnl" dirty="0" smtClean="0"/>
              <a:t>S</a:t>
            </a:r>
            <a:r>
              <a:rPr lang="es-ES" dirty="0" smtClean="0"/>
              <a:t>election criteria</a:t>
            </a:r>
          </a:p>
        </p:txBody>
      </p:sp>
      <p:sp>
        <p:nvSpPr>
          <p:cNvPr id="15366" name="Rectangle 3"/>
          <p:cNvSpPr>
            <a:spLocks noGrp="1" noChangeArrowheads="1"/>
          </p:cNvSpPr>
          <p:nvPr>
            <p:ph type="body" idx="1"/>
          </p:nvPr>
        </p:nvSpPr>
        <p:spPr>
          <a:xfrm>
            <a:off x="304800" y="785794"/>
            <a:ext cx="8839200" cy="5380056"/>
          </a:xfrm>
        </p:spPr>
        <p:txBody>
          <a:bodyPr/>
          <a:lstStyle/>
          <a:p>
            <a:pPr eaLnBrk="1" hangingPunct="1">
              <a:buFont typeface="+mj-lt"/>
              <a:buAutoNum type="arabicPeriod"/>
            </a:pPr>
            <a:r>
              <a:rPr lang="es-ES" dirty="0" smtClean="0"/>
              <a:t>Un isolated lepton (e o </a:t>
            </a:r>
            <a:r>
              <a:rPr lang="en-US" dirty="0" smtClean="0"/>
              <a:t>µ ) with P</a:t>
            </a:r>
            <a:r>
              <a:rPr lang="en-US" baseline="-25000" dirty="0" smtClean="0"/>
              <a:t>T </a:t>
            </a:r>
            <a:r>
              <a:rPr lang="en-US" dirty="0" smtClean="0"/>
              <a:t>&gt;20 </a:t>
            </a:r>
            <a:r>
              <a:rPr lang="en-US" dirty="0" err="1" smtClean="0"/>
              <a:t>GeV</a:t>
            </a:r>
            <a:r>
              <a:rPr lang="en-US" dirty="0" smtClean="0"/>
              <a:t> (trigger object) and | </a:t>
            </a:r>
            <a:r>
              <a:rPr lang="en-US" dirty="0" smtClean="0">
                <a:sym typeface="Symbol" pitchFamily="18" charset="2"/>
              </a:rPr>
              <a:t> | &lt; 2.5</a:t>
            </a:r>
          </a:p>
          <a:p>
            <a:pPr eaLnBrk="1" hangingPunct="1">
              <a:buFont typeface="+mj-lt"/>
              <a:buAutoNum type="arabicPeriod"/>
            </a:pPr>
            <a:r>
              <a:rPr lang="es-ES_tradnl" dirty="0" smtClean="0">
                <a:sym typeface="Symbol" pitchFamily="18" charset="2"/>
              </a:rPr>
              <a:t>t</a:t>
            </a:r>
            <a:r>
              <a:rPr lang="en-US" dirty="0" smtClean="0">
                <a:sym typeface="Symbol" pitchFamily="18" charset="2"/>
              </a:rPr>
              <a:t>au identification:</a:t>
            </a:r>
          </a:p>
          <a:p>
            <a:pPr lvl="1" eaLnBrk="1" hangingPunct="1"/>
            <a:r>
              <a:rPr lang="en-US" dirty="0" smtClean="0">
                <a:latin typeface="Charcoal" charset="0"/>
                <a:sym typeface="Symbol" pitchFamily="18" charset="2"/>
              </a:rPr>
              <a:t>One  </a:t>
            </a:r>
            <a:r>
              <a:rPr lang="en-US" dirty="0" err="1" smtClean="0">
                <a:latin typeface="Charcoal" charset="0"/>
                <a:sym typeface="Symbol" pitchFamily="18" charset="2"/>
              </a:rPr>
              <a:t></a:t>
            </a:r>
            <a:r>
              <a:rPr lang="en-US" dirty="0" smtClean="0">
                <a:latin typeface="Charcoal" charset="0"/>
                <a:sym typeface="Symbol" pitchFamily="18" charset="2"/>
              </a:rPr>
              <a:t> lepton:  E</a:t>
            </a:r>
            <a:r>
              <a:rPr lang="en-US" baseline="-25000" dirty="0" smtClean="0">
                <a:latin typeface="Charcoal" charset="0"/>
                <a:sym typeface="Symbol" pitchFamily="18" charset="2"/>
              </a:rPr>
              <a:t>T</a:t>
            </a:r>
            <a:r>
              <a:rPr lang="en-US" dirty="0" smtClean="0">
                <a:latin typeface="Charcoal" charset="0"/>
                <a:sym typeface="Symbol" pitchFamily="18" charset="2"/>
              </a:rPr>
              <a:t>&gt; 15 </a:t>
            </a:r>
            <a:r>
              <a:rPr lang="en-US" dirty="0" err="1" smtClean="0">
                <a:latin typeface="Charcoal" charset="0"/>
                <a:sym typeface="Symbol" pitchFamily="18" charset="2"/>
              </a:rPr>
              <a:t>GeV</a:t>
            </a:r>
            <a:r>
              <a:rPr lang="en-US" dirty="0" smtClean="0">
                <a:latin typeface="Charcoal" charset="0"/>
                <a:sym typeface="Symbol" pitchFamily="18" charset="2"/>
              </a:rPr>
              <a:t> .</a:t>
            </a:r>
          </a:p>
          <a:p>
            <a:pPr lvl="1" eaLnBrk="1" hangingPunct="1"/>
            <a:r>
              <a:rPr lang="en-US" dirty="0" smtClean="0">
                <a:sym typeface="Symbol" pitchFamily="18" charset="2"/>
              </a:rPr>
              <a:t>Tau1p3p: </a:t>
            </a:r>
            <a:r>
              <a:rPr lang="en-US" dirty="0" err="1" smtClean="0">
                <a:latin typeface="Charcoal" charset="0"/>
                <a:sym typeface="Symbol" pitchFamily="18" charset="2"/>
              </a:rPr>
              <a:t>discriminant</a:t>
            </a:r>
            <a:r>
              <a:rPr lang="en-US" dirty="0" smtClean="0">
                <a:latin typeface="Charcoal" charset="0"/>
                <a:sym typeface="Symbol" pitchFamily="18" charset="2"/>
              </a:rPr>
              <a:t> = 1</a:t>
            </a:r>
            <a:endParaRPr lang="en-US" dirty="0" smtClean="0">
              <a:sym typeface="Symbol" pitchFamily="18" charset="2"/>
            </a:endParaRPr>
          </a:p>
          <a:p>
            <a:pPr lvl="1" eaLnBrk="1" hangingPunct="1"/>
            <a:r>
              <a:rPr lang="en-US" dirty="0" err="1" smtClean="0">
                <a:sym typeface="Symbol" pitchFamily="18" charset="2"/>
              </a:rPr>
              <a:t>TauRec</a:t>
            </a:r>
            <a:r>
              <a:rPr lang="en-US" dirty="0" smtClean="0">
                <a:sym typeface="Symbol" pitchFamily="18" charset="2"/>
              </a:rPr>
              <a:t>: Likelihood &gt; 6 (</a:t>
            </a:r>
            <a:r>
              <a:rPr lang="en-US" dirty="0" err="1" smtClean="0">
                <a:sym typeface="Symbol" pitchFamily="18" charset="2"/>
              </a:rPr>
              <a:t>TopWG</a:t>
            </a:r>
            <a:r>
              <a:rPr lang="en-US" dirty="0" smtClean="0">
                <a:sym typeface="Symbol" pitchFamily="18" charset="2"/>
              </a:rPr>
              <a:t> </a:t>
            </a:r>
            <a:r>
              <a:rPr lang="en-US" dirty="0" err="1" smtClean="0">
                <a:sym typeface="Symbol" pitchFamily="18" charset="2"/>
              </a:rPr>
              <a:t>recomendation</a:t>
            </a:r>
            <a:r>
              <a:rPr lang="en-US" dirty="0" smtClean="0">
                <a:sym typeface="Symbol" pitchFamily="18" charset="2"/>
              </a:rPr>
              <a:t>)</a:t>
            </a:r>
          </a:p>
          <a:p>
            <a:pPr eaLnBrk="1" hangingPunct="1">
              <a:buFont typeface="+mj-lt"/>
              <a:buAutoNum type="arabicPeriod"/>
            </a:pPr>
            <a:r>
              <a:rPr lang="en-US" dirty="0" smtClean="0">
                <a:sym typeface="Symbol" pitchFamily="18" charset="2"/>
              </a:rPr>
              <a:t> At least 2 energetic jets with</a:t>
            </a:r>
            <a:r>
              <a:rPr lang="en-US" dirty="0" smtClean="0"/>
              <a:t> | </a:t>
            </a:r>
            <a:r>
              <a:rPr lang="en-US" dirty="0" smtClean="0">
                <a:sym typeface="Symbol" pitchFamily="18" charset="2"/>
              </a:rPr>
              <a:t> | &lt; 2:</a:t>
            </a:r>
          </a:p>
          <a:p>
            <a:pPr lvl="1" eaLnBrk="1" hangingPunct="1"/>
            <a:r>
              <a:rPr lang="en-US" dirty="0" smtClean="0">
                <a:sym typeface="Symbol" pitchFamily="18" charset="2"/>
              </a:rPr>
              <a:t>E</a:t>
            </a:r>
            <a:r>
              <a:rPr lang="en-US" baseline="-25000" dirty="0" smtClean="0">
                <a:sym typeface="Symbol" pitchFamily="18" charset="2"/>
              </a:rPr>
              <a:t>T</a:t>
            </a:r>
            <a:r>
              <a:rPr lang="en-US" dirty="0" smtClean="0">
                <a:sym typeface="Symbol" pitchFamily="18" charset="2"/>
              </a:rPr>
              <a:t>(1er jet) &gt; 50 </a:t>
            </a:r>
            <a:r>
              <a:rPr lang="en-US" dirty="0" err="1" smtClean="0">
                <a:sym typeface="Symbol" pitchFamily="18" charset="2"/>
              </a:rPr>
              <a:t>GeV</a:t>
            </a:r>
            <a:endParaRPr lang="en-US" dirty="0" smtClean="0">
              <a:sym typeface="Symbol" pitchFamily="18" charset="2"/>
            </a:endParaRPr>
          </a:p>
          <a:p>
            <a:pPr lvl="1" eaLnBrk="1" hangingPunct="1"/>
            <a:r>
              <a:rPr lang="en-US" dirty="0" smtClean="0">
                <a:sym typeface="Symbol" pitchFamily="18" charset="2"/>
              </a:rPr>
              <a:t>E</a:t>
            </a:r>
            <a:r>
              <a:rPr lang="en-US" baseline="-25000" dirty="0" smtClean="0">
                <a:sym typeface="Symbol" pitchFamily="18" charset="2"/>
              </a:rPr>
              <a:t>T</a:t>
            </a:r>
            <a:r>
              <a:rPr lang="en-US" dirty="0" smtClean="0">
                <a:sym typeface="Symbol" pitchFamily="18" charset="2"/>
              </a:rPr>
              <a:t>(2nd jet) &gt; 30 </a:t>
            </a:r>
            <a:r>
              <a:rPr lang="en-US" dirty="0" err="1" smtClean="0">
                <a:sym typeface="Symbol" pitchFamily="18" charset="2"/>
              </a:rPr>
              <a:t>GeV</a:t>
            </a:r>
            <a:endParaRPr lang="en-US" dirty="0" smtClean="0">
              <a:sym typeface="Symbol" pitchFamily="18" charset="2"/>
            </a:endParaRPr>
          </a:p>
          <a:p>
            <a:pPr marL="457200" indent="-457200" eaLnBrk="1" hangingPunct="1">
              <a:buFont typeface="+mj-lt"/>
              <a:buAutoNum type="arabicPeriod"/>
            </a:pPr>
            <a:r>
              <a:rPr lang="en-US" dirty="0" smtClean="0">
                <a:sym typeface="Symbol" pitchFamily="18" charset="2"/>
              </a:rPr>
              <a:t>Missing transverse energy E</a:t>
            </a:r>
            <a:r>
              <a:rPr lang="en-US" baseline="-25000" dirty="0" smtClean="0">
                <a:sym typeface="Symbol" pitchFamily="18" charset="2"/>
              </a:rPr>
              <a:t>T</a:t>
            </a:r>
            <a:r>
              <a:rPr lang="en-US" dirty="0" smtClean="0">
                <a:sym typeface="Symbol" pitchFamily="18" charset="2"/>
              </a:rPr>
              <a:t>&gt;</a:t>
            </a:r>
            <a:r>
              <a:rPr lang="en-US" dirty="0" smtClean="0">
                <a:sym typeface="Wingdings" pitchFamily="2" charset="2"/>
              </a:rPr>
              <a:t>25 </a:t>
            </a:r>
            <a:r>
              <a:rPr lang="en-US" dirty="0" err="1" smtClean="0">
                <a:sym typeface="Symbol" pitchFamily="18" charset="2"/>
              </a:rPr>
              <a:t>GeV</a:t>
            </a:r>
            <a:endParaRPr lang="en-US" dirty="0" smtClean="0">
              <a:sym typeface="Symbol" pitchFamily="18" charset="2"/>
            </a:endParaRPr>
          </a:p>
          <a:p>
            <a:pPr marL="457200" indent="-457200" eaLnBrk="1" hangingPunct="1">
              <a:buFont typeface="+mj-lt"/>
              <a:buAutoNum type="arabicPeriod"/>
            </a:pPr>
            <a:r>
              <a:rPr lang="en-US" dirty="0" smtClean="0">
                <a:sym typeface="Symbol" pitchFamily="18" charset="2"/>
              </a:rPr>
              <a:t>H</a:t>
            </a:r>
            <a:r>
              <a:rPr lang="en-US" baseline="-25000" dirty="0" smtClean="0">
                <a:sym typeface="Symbol" pitchFamily="18" charset="2"/>
              </a:rPr>
              <a:t>T</a:t>
            </a:r>
            <a:r>
              <a:rPr lang="en-US" dirty="0" smtClean="0">
                <a:sym typeface="Symbol" pitchFamily="18" charset="2"/>
              </a:rPr>
              <a:t>:= E</a:t>
            </a:r>
            <a:r>
              <a:rPr lang="en-US" baseline="-25000" dirty="0" smtClean="0">
                <a:sym typeface="Symbol" pitchFamily="18" charset="2"/>
              </a:rPr>
              <a:t>T </a:t>
            </a:r>
            <a:r>
              <a:rPr lang="en-US" dirty="0" smtClean="0">
                <a:sym typeface="Symbol" pitchFamily="18" charset="2"/>
              </a:rPr>
              <a:t>+ </a:t>
            </a:r>
            <a:r>
              <a:rPr lang="en-US" dirty="0" smtClean="0">
                <a:latin typeface="Symbol" pitchFamily="18" charset="2"/>
                <a:sym typeface="Symbol" pitchFamily="18" charset="2"/>
              </a:rPr>
              <a:t>S </a:t>
            </a:r>
            <a:r>
              <a:rPr lang="en-US" dirty="0" smtClean="0">
                <a:sym typeface="Symbol" pitchFamily="18" charset="2"/>
              </a:rPr>
              <a:t>E</a:t>
            </a:r>
            <a:r>
              <a:rPr lang="en-US" baseline="-25000" dirty="0" smtClean="0">
                <a:sym typeface="Symbol" pitchFamily="18" charset="2"/>
              </a:rPr>
              <a:t>T(</a:t>
            </a:r>
            <a:r>
              <a:rPr lang="en-US" baseline="-25000" dirty="0" err="1" smtClean="0">
                <a:sym typeface="Symbol" pitchFamily="18" charset="2"/>
              </a:rPr>
              <a:t>leptones</a:t>
            </a:r>
            <a:r>
              <a:rPr lang="en-US" baseline="-25000" dirty="0" smtClean="0">
                <a:sym typeface="Symbol" pitchFamily="18" charset="2"/>
              </a:rPr>
              <a:t>)</a:t>
            </a:r>
            <a:r>
              <a:rPr lang="en-US" dirty="0" smtClean="0">
                <a:sym typeface="Symbol" pitchFamily="18" charset="2"/>
              </a:rPr>
              <a:t> + </a:t>
            </a:r>
            <a:r>
              <a:rPr lang="en-US" dirty="0" smtClean="0">
                <a:latin typeface="Symbol" pitchFamily="18" charset="2"/>
                <a:sym typeface="Symbol" pitchFamily="18" charset="2"/>
              </a:rPr>
              <a:t>S </a:t>
            </a:r>
            <a:r>
              <a:rPr lang="en-US" dirty="0" smtClean="0">
                <a:sym typeface="Symbol" pitchFamily="18" charset="2"/>
              </a:rPr>
              <a:t>E</a:t>
            </a:r>
            <a:r>
              <a:rPr lang="en-US" baseline="-25000" dirty="0" smtClean="0">
                <a:sym typeface="Symbol" pitchFamily="18" charset="2"/>
              </a:rPr>
              <a:t>T(jets)</a:t>
            </a:r>
            <a:r>
              <a:rPr lang="en-US" dirty="0" smtClean="0">
                <a:sym typeface="Symbol" pitchFamily="18" charset="2"/>
              </a:rPr>
              <a:t>    H</a:t>
            </a:r>
            <a:r>
              <a:rPr lang="en-US" baseline="-25000" dirty="0" smtClean="0">
                <a:sym typeface="Symbol" pitchFamily="18" charset="2"/>
              </a:rPr>
              <a:t>T</a:t>
            </a:r>
            <a:r>
              <a:rPr lang="en-US" dirty="0" smtClean="0">
                <a:sym typeface="Symbol" pitchFamily="18" charset="2"/>
              </a:rPr>
              <a:t>&gt;</a:t>
            </a:r>
            <a:r>
              <a:rPr lang="en-US" dirty="0" smtClean="0">
                <a:sym typeface="Wingdings" pitchFamily="2" charset="2"/>
              </a:rPr>
              <a:t>250 </a:t>
            </a:r>
            <a:r>
              <a:rPr lang="en-US" dirty="0" err="1" smtClean="0">
                <a:sym typeface="Wingdings" pitchFamily="2" charset="2"/>
              </a:rPr>
              <a:t>GeV</a:t>
            </a:r>
            <a:endParaRPr lang="en-US" dirty="0" smtClean="0">
              <a:sym typeface="Wingdings" pitchFamily="2" charset="2"/>
            </a:endParaRPr>
          </a:p>
          <a:p>
            <a:pPr marL="457200" indent="-457200" eaLnBrk="1" hangingPunct="1">
              <a:buFont typeface="+mj-lt"/>
              <a:buAutoNum type="arabicPeriod"/>
            </a:pPr>
            <a:r>
              <a:rPr lang="en-US" dirty="0" smtClean="0">
                <a:sym typeface="Wingdings" pitchFamily="2" charset="2"/>
                <a:hlinkClick r:id="rId2" action="ppaction://hlinksldjump"/>
              </a:rPr>
              <a:t>Z veto</a:t>
            </a:r>
            <a:endParaRPr lang="en-US" dirty="0" smtClean="0">
              <a:sym typeface="Wingdings" pitchFamily="2" charset="2"/>
            </a:endParaRPr>
          </a:p>
          <a:p>
            <a:pPr marL="457200" indent="-457200" eaLnBrk="1" hangingPunct="1">
              <a:buFont typeface="+mj-lt"/>
              <a:buAutoNum type="arabicPeriod"/>
            </a:pPr>
            <a:r>
              <a:rPr lang="en-US" dirty="0" err="1" smtClean="0">
                <a:sym typeface="Wingdings" pitchFamily="2" charset="2"/>
              </a:rPr>
              <a:t>Opossite</a:t>
            </a:r>
            <a:r>
              <a:rPr lang="en-US" dirty="0" smtClean="0">
                <a:sym typeface="Wingdings" pitchFamily="2" charset="2"/>
              </a:rPr>
              <a:t> sign (OS)</a:t>
            </a:r>
          </a:p>
          <a:p>
            <a:pPr marL="457200" indent="-457200" eaLnBrk="1" hangingPunct="1">
              <a:buFont typeface="+mj-lt"/>
              <a:buAutoNum type="arabicPeriod"/>
            </a:pPr>
            <a:r>
              <a:rPr lang="en-US" dirty="0" smtClean="0">
                <a:sym typeface="Wingdings" pitchFamily="2" charset="2"/>
              </a:rPr>
              <a:t>Btagging</a:t>
            </a:r>
            <a:endParaRPr lang="en-US" dirty="0" smtClean="0">
              <a:sym typeface="Symbol" pitchFamily="18" charset="2"/>
            </a:endParaRPr>
          </a:p>
          <a:p>
            <a:pPr eaLnBrk="1" hangingPunct="1">
              <a:buNone/>
            </a:pPr>
            <a:endParaRPr lang="en-US" dirty="0" smtClean="0">
              <a:sym typeface="Symbol" pitchFamily="18" charset="2"/>
            </a:endParaRPr>
          </a:p>
          <a:p>
            <a:pPr eaLnBrk="1" hangingPunct="1">
              <a:buFont typeface="+mj-lt"/>
              <a:buAutoNum type="arabicPeriod"/>
            </a:pPr>
            <a:endParaRPr lang="en-US" dirty="0" smtClean="0"/>
          </a:p>
          <a:p>
            <a:pPr eaLnBrk="1" hangingPunct="1">
              <a:buFont typeface="+mj-lt"/>
              <a:buAutoNum type="arabicPeriod"/>
            </a:pPr>
            <a:endParaRPr lang="es-ES" dirty="0" smtClean="0"/>
          </a:p>
        </p:txBody>
      </p:sp>
      <p:cxnSp>
        <p:nvCxnSpPr>
          <p:cNvPr id="8" name="7 Conector recto"/>
          <p:cNvCxnSpPr/>
          <p:nvPr/>
        </p:nvCxnSpPr>
        <p:spPr bwMode="auto">
          <a:xfrm rot="5400000">
            <a:off x="3550443" y="3393281"/>
            <a:ext cx="285752" cy="71438"/>
          </a:xfrm>
          <a:prstGeom prst="line">
            <a:avLst/>
          </a:prstGeom>
          <a:noFill/>
          <a:ln w="9525" cap="flat" cmpd="sng" algn="ctr">
            <a:solidFill>
              <a:schemeClr val="tx1"/>
            </a:solidFill>
            <a:prstDash val="solid"/>
            <a:round/>
            <a:headEnd type="none" w="med" len="med"/>
            <a:tailEnd type="none" w="med" len="med"/>
          </a:ln>
          <a:effectLst/>
        </p:spPr>
      </p:cxnSp>
      <p:cxnSp>
        <p:nvCxnSpPr>
          <p:cNvPr id="9" name="8 Conector recto"/>
          <p:cNvCxnSpPr/>
          <p:nvPr/>
        </p:nvCxnSpPr>
        <p:spPr bwMode="auto">
          <a:xfrm rot="5400000">
            <a:off x="1264443" y="3750471"/>
            <a:ext cx="285752" cy="71438"/>
          </a:xfrm>
          <a:prstGeom prst="line">
            <a:avLst/>
          </a:prstGeom>
          <a:noFill/>
          <a:ln w="9525" cap="flat" cmpd="sng" algn="ctr">
            <a:solidFill>
              <a:schemeClr val="tx1"/>
            </a:solidFill>
            <a:prstDash val="solid"/>
            <a:round/>
            <a:headEnd type="none" w="med" len="med"/>
            <a:tailEnd type="none" w="med" len="med"/>
          </a:ln>
          <a:effectLst/>
        </p:spPr>
      </p:cxnSp>
      <p:sp>
        <p:nvSpPr>
          <p:cNvPr id="1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1"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err="1" smtClean="0"/>
              <a:t>Summary</a:t>
            </a:r>
            <a:r>
              <a:rPr lang="es-ES" dirty="0" smtClean="0"/>
              <a:t> </a:t>
            </a:r>
            <a:r>
              <a:rPr lang="es-ES" dirty="0" smtClean="0">
                <a:sym typeface="Wingdings" charset="2"/>
              </a:rPr>
              <a:t>(e,</a:t>
            </a:r>
            <a:r>
              <a:rPr lang="es-ES" dirty="0" smtClean="0">
                <a:sym typeface="Symbol" charset="2"/>
              </a:rPr>
              <a:t> </a:t>
            </a:r>
            <a:r>
              <a:rPr lang="es-ES" baseline="-25000" dirty="0" err="1" smtClean="0">
                <a:sym typeface="Symbol" charset="2"/>
              </a:rPr>
              <a:t>had</a:t>
            </a:r>
            <a:r>
              <a:rPr lang="es-ES" dirty="0" smtClean="0">
                <a:sym typeface="Symbol" charset="2"/>
              </a:rPr>
              <a:t>)</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17</a:t>
            </a:fld>
            <a:endParaRPr lang="en-US"/>
          </a:p>
        </p:txBody>
      </p:sp>
      <p:pic>
        <p:nvPicPr>
          <p:cNvPr id="7" name="Picture 7" descr="summary_etau_cor"/>
          <p:cNvPicPr>
            <a:picLocks noGrp="1" noChangeAspect="1" noChangeArrowheads="1"/>
          </p:cNvPicPr>
          <p:nvPr>
            <p:ph idx="1"/>
          </p:nvPr>
        </p:nvPicPr>
        <p:blipFill>
          <a:blip r:embed="rId2"/>
          <a:srcRect/>
          <a:stretch>
            <a:fillRect/>
          </a:stretch>
        </p:blipFill>
        <p:spPr bwMode="auto">
          <a:xfrm>
            <a:off x="928662" y="1285860"/>
            <a:ext cx="7266286" cy="4212482"/>
          </a:xfrm>
          <a:prstGeom prst="rect">
            <a:avLst/>
          </a:prstGeom>
          <a:noFill/>
          <a:ln w="9525">
            <a:noFill/>
            <a:miter lim="800000"/>
            <a:headEnd/>
            <a:tailEnd/>
          </a:ln>
        </p:spPr>
      </p:pic>
      <p:sp>
        <p:nvSpPr>
          <p:cNvPr id="8" name="Rectangle 8"/>
          <p:cNvSpPr>
            <a:spLocks noChangeArrowheads="1"/>
          </p:cNvSpPr>
          <p:nvPr/>
        </p:nvSpPr>
        <p:spPr bwMode="auto">
          <a:xfrm>
            <a:off x="1000100" y="4854587"/>
            <a:ext cx="7000924" cy="288925"/>
          </a:xfrm>
          <a:prstGeom prst="rect">
            <a:avLst/>
          </a:prstGeom>
          <a:noFill/>
          <a:ln w="38100">
            <a:solidFill>
              <a:srgbClr val="FF0066"/>
            </a:solidFill>
            <a:miter lim="800000"/>
            <a:headEnd/>
            <a:tailEnd/>
          </a:ln>
        </p:spPr>
        <p:txBody>
          <a:bodyPr wrap="none" anchor="ctr"/>
          <a:lstStyle/>
          <a:p>
            <a:endParaRPr lang="es-ES_tradnl"/>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err="1" smtClean="0"/>
              <a:t>Summary</a:t>
            </a:r>
            <a:r>
              <a:rPr lang="es-ES" dirty="0" smtClean="0"/>
              <a:t> </a:t>
            </a:r>
            <a:r>
              <a:rPr lang="es-ES" dirty="0" smtClean="0">
                <a:sym typeface="Wingdings" charset="2"/>
              </a:rPr>
              <a:t>(µ,</a:t>
            </a:r>
            <a:r>
              <a:rPr lang="es-ES" dirty="0" smtClean="0">
                <a:sym typeface="Symbol" charset="2"/>
              </a:rPr>
              <a:t> </a:t>
            </a:r>
            <a:r>
              <a:rPr lang="es-ES" baseline="-25000" dirty="0" err="1" smtClean="0">
                <a:sym typeface="Symbol" charset="2"/>
              </a:rPr>
              <a:t>had</a:t>
            </a:r>
            <a:r>
              <a:rPr lang="es-ES" dirty="0" smtClean="0">
                <a:sym typeface="Symbol" charset="2"/>
              </a:rPr>
              <a:t>)</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18</a:t>
            </a:fld>
            <a:endParaRPr lang="en-US"/>
          </a:p>
        </p:txBody>
      </p:sp>
      <p:pic>
        <p:nvPicPr>
          <p:cNvPr id="7" name="Picture 2" descr="summary_mutau_cor"/>
          <p:cNvPicPr>
            <a:picLocks noGrp="1" noChangeAspect="1" noChangeArrowheads="1"/>
          </p:cNvPicPr>
          <p:nvPr>
            <p:ph idx="1"/>
          </p:nvPr>
        </p:nvPicPr>
        <p:blipFill>
          <a:blip r:embed="rId2"/>
          <a:srcRect/>
          <a:stretch>
            <a:fillRect/>
          </a:stretch>
        </p:blipFill>
        <p:spPr bwMode="auto">
          <a:xfrm>
            <a:off x="735131" y="1174178"/>
            <a:ext cx="7480207" cy="4469400"/>
          </a:xfrm>
          <a:prstGeom prst="rect">
            <a:avLst/>
          </a:prstGeom>
          <a:noFill/>
          <a:ln w="9525">
            <a:noFill/>
            <a:miter lim="800000"/>
            <a:headEnd/>
            <a:tailEnd/>
          </a:ln>
        </p:spPr>
      </p:pic>
      <p:sp>
        <p:nvSpPr>
          <p:cNvPr id="8" name="Rectangle 8"/>
          <p:cNvSpPr>
            <a:spLocks noChangeArrowheads="1"/>
          </p:cNvSpPr>
          <p:nvPr/>
        </p:nvSpPr>
        <p:spPr bwMode="auto">
          <a:xfrm>
            <a:off x="1000100" y="4429133"/>
            <a:ext cx="7000924" cy="714380"/>
          </a:xfrm>
          <a:prstGeom prst="rect">
            <a:avLst/>
          </a:prstGeom>
          <a:noFill/>
          <a:ln w="38100">
            <a:solidFill>
              <a:srgbClr val="FF0066"/>
            </a:solidFill>
            <a:miter lim="800000"/>
            <a:headEnd/>
            <a:tailEnd/>
          </a:ln>
        </p:spPr>
        <p:txBody>
          <a:bodyPr wrap="none" anchor="ctr"/>
          <a:lstStyle/>
          <a:p>
            <a:endParaRPr lang="es-ES_tradnl"/>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0"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4F5FFBE3-48DE-4C21-934A-C28AF33D4D2A}" type="slidenum">
              <a:rPr lang="en-US"/>
              <a:pPr>
                <a:defRPr/>
              </a:pPr>
              <a:t>19</a:t>
            </a:fld>
            <a:endParaRPr lang="en-US"/>
          </a:p>
        </p:txBody>
      </p:sp>
      <p:sp>
        <p:nvSpPr>
          <p:cNvPr id="888834" name="Rectangle 2"/>
          <p:cNvSpPr>
            <a:spLocks noGrp="1" noChangeArrowheads="1"/>
          </p:cNvSpPr>
          <p:nvPr>
            <p:ph type="title"/>
          </p:nvPr>
        </p:nvSpPr>
        <p:spPr>
          <a:xfrm>
            <a:off x="0" y="150813"/>
            <a:ext cx="9144000" cy="685800"/>
          </a:xfrm>
        </p:spPr>
        <p:txBody>
          <a:bodyPr/>
          <a:lstStyle/>
          <a:p>
            <a:pPr eaLnBrk="1" hangingPunct="1">
              <a:defRPr/>
            </a:pPr>
            <a:r>
              <a:rPr lang="es-ES" dirty="0" smtClean="0"/>
              <a:t>TopQuarkAODtoROOTuple: Summary</a:t>
            </a:r>
          </a:p>
        </p:txBody>
      </p:sp>
      <p:sp>
        <p:nvSpPr>
          <p:cNvPr id="17414" name="Rectangle 3"/>
          <p:cNvSpPr>
            <a:spLocks noGrp="1" noChangeArrowheads="1"/>
          </p:cNvSpPr>
          <p:nvPr>
            <p:ph type="body" idx="1"/>
          </p:nvPr>
        </p:nvSpPr>
        <p:spPr>
          <a:xfrm>
            <a:off x="71406" y="979488"/>
            <a:ext cx="9036050" cy="5257800"/>
          </a:xfrm>
          <a:ln>
            <a:noFill/>
          </a:ln>
        </p:spPr>
        <p:txBody>
          <a:bodyPr/>
          <a:lstStyle/>
          <a:p>
            <a:pPr eaLnBrk="1" hangingPunct="1"/>
            <a:r>
              <a:rPr lang="es-ES" dirty="0" smtClean="0"/>
              <a:t>Need to use b-tagging to distinguish the </a:t>
            </a:r>
            <a:r>
              <a:rPr lang="en-US" dirty="0" err="1" smtClean="0">
                <a:solidFill>
                  <a:schemeClr val="tx2"/>
                </a:solidFill>
              </a:rPr>
              <a:t>tt</a:t>
            </a:r>
            <a:r>
              <a:rPr lang="en-US" dirty="0" smtClean="0">
                <a:solidFill>
                  <a:schemeClr val="tx2"/>
                </a:solidFill>
              </a:rPr>
              <a:t>-bar </a:t>
            </a:r>
            <a:r>
              <a:rPr lang="en-US" dirty="0" err="1" smtClean="0">
                <a:solidFill>
                  <a:schemeClr val="tx2"/>
                </a:solidFill>
                <a:sym typeface="Wingdings" charset="2"/>
              </a:rPr>
              <a:t>bW(</a:t>
            </a:r>
            <a:r>
              <a:rPr lang="en-US" dirty="0" err="1" smtClean="0">
                <a:solidFill>
                  <a:schemeClr val="tx2"/>
                </a:solidFill>
                <a:sym typeface="Symbol" charset="2"/>
              </a:rPr>
              <a:t></a:t>
            </a:r>
            <a:r>
              <a:rPr lang="en-US" baseline="-25000" dirty="0" err="1" smtClean="0">
                <a:solidFill>
                  <a:schemeClr val="tx2"/>
                </a:solidFill>
                <a:sym typeface="Symbol" charset="2"/>
              </a:rPr>
              <a:t>had</a:t>
            </a:r>
            <a:r>
              <a:rPr lang="en-US" dirty="0" err="1" smtClean="0">
                <a:solidFill>
                  <a:schemeClr val="tx2"/>
                </a:solidFill>
                <a:sym typeface="Symbol" charset="2"/>
              </a:rPr>
              <a:t>)</a:t>
            </a:r>
            <a:r>
              <a:rPr lang="en-US" dirty="0" err="1" smtClean="0">
                <a:solidFill>
                  <a:schemeClr val="tx2"/>
                </a:solidFill>
                <a:sym typeface="Wingdings" charset="2"/>
              </a:rPr>
              <a:t>bW(e</a:t>
            </a:r>
            <a:r>
              <a:rPr lang="en-US" dirty="0" smtClean="0">
                <a:solidFill>
                  <a:schemeClr val="tx2"/>
                </a:solidFill>
                <a:sym typeface="Wingdings" charset="2"/>
              </a:rPr>
              <a:t>/</a:t>
            </a:r>
            <a:r>
              <a:rPr lang="el-GR" dirty="0" smtClean="0">
                <a:solidFill>
                  <a:schemeClr val="tx2"/>
                </a:solidFill>
                <a:latin typeface="Charcoal" charset="0"/>
                <a:sym typeface="Wingdings" charset="2"/>
              </a:rPr>
              <a:t>μ</a:t>
            </a:r>
            <a:r>
              <a:rPr lang="es-ES" dirty="0" smtClean="0">
                <a:solidFill>
                  <a:schemeClr val="tx2"/>
                </a:solidFill>
                <a:latin typeface="Charcoal" charset="0"/>
                <a:sym typeface="Wingdings" charset="2"/>
              </a:rPr>
              <a:t>) signal at 100 pb</a:t>
            </a:r>
            <a:r>
              <a:rPr lang="es-ES" baseline="30000" dirty="0" smtClean="0">
                <a:solidFill>
                  <a:schemeClr val="tx2"/>
                </a:solidFill>
                <a:latin typeface="Charcoal" charset="0"/>
                <a:sym typeface="Wingdings" charset="2"/>
              </a:rPr>
              <a:t>-1 </a:t>
            </a:r>
          </a:p>
          <a:p>
            <a:pPr eaLnBrk="1" hangingPunct="1"/>
            <a:endParaRPr lang="es-ES" dirty="0" smtClean="0"/>
          </a:p>
          <a:p>
            <a:pPr eaLnBrk="1" hangingPunct="1"/>
            <a:r>
              <a:rPr lang="es-ES" dirty="0" smtClean="0"/>
              <a:t>Wbb insignificant when compared with W+jets &amp; SingleTop</a:t>
            </a:r>
          </a:p>
          <a:p>
            <a:pPr eaLnBrk="1" hangingPunct="1"/>
            <a:endParaRPr lang="es-ES" dirty="0" smtClean="0"/>
          </a:p>
          <a:p>
            <a:pPr eaLnBrk="1" hangingPunct="1"/>
            <a:r>
              <a:rPr lang="es-ES" dirty="0" err="1" smtClean="0"/>
              <a:t>Btagging</a:t>
            </a:r>
            <a:endParaRPr lang="es-ES" dirty="0" smtClean="0"/>
          </a:p>
          <a:p>
            <a:pPr lvl="1" eaLnBrk="1" hangingPunct="1"/>
            <a:r>
              <a:rPr lang="es-ES" dirty="0" smtClean="0"/>
              <a:t>1                  small S/B ratio</a:t>
            </a:r>
          </a:p>
          <a:p>
            <a:pPr lvl="1" eaLnBrk="1" hangingPunct="1"/>
            <a:r>
              <a:rPr lang="es-ES" dirty="0" smtClean="0"/>
              <a:t>2                  Dominant backgrounds (W+jets y SingleTop) drastically reduced, but we lost almost all the signal (3-5 events).</a:t>
            </a:r>
          </a:p>
          <a:p>
            <a:pPr lvl="2" eaLnBrk="1" hangingPunct="1"/>
            <a:r>
              <a:rPr lang="es-ES" dirty="0" smtClean="0"/>
              <a:t>S/B ~2 (electronic channel) and  ~ 3 (muonic channel).</a:t>
            </a:r>
          </a:p>
          <a:p>
            <a:pPr eaLnBrk="1" hangingPunct="1"/>
            <a:endParaRPr lang="es-ES" dirty="0" smtClean="0"/>
          </a:p>
          <a:p>
            <a:r>
              <a:rPr lang="es-ES" dirty="0" smtClean="0">
                <a:latin typeface="Charcoal" charset="0"/>
              </a:rPr>
              <a:t>Contribution: </a:t>
            </a:r>
          </a:p>
          <a:p>
            <a:pPr lvl="1"/>
            <a:r>
              <a:rPr lang="es-ES" dirty="0" smtClean="0">
                <a:latin typeface="Charcoal" charset="0"/>
              </a:rPr>
              <a:t>ATLAS note </a:t>
            </a:r>
            <a:r>
              <a:rPr lang="es-ES_tradnl" dirty="0" smtClean="0">
                <a:latin typeface="Charcoal" charset="0"/>
                <a:hlinkClick r:id="rId2"/>
              </a:rPr>
              <a:t>ATL-COM-PHYS-2008-068</a:t>
            </a:r>
            <a:endParaRPr lang="es-ES_tradnl" dirty="0" smtClean="0">
              <a:latin typeface="Charcoal" charset="0"/>
            </a:endParaRPr>
          </a:p>
          <a:p>
            <a:pPr lvl="1"/>
            <a:r>
              <a:rPr lang="es-ES_tradnl" dirty="0" smtClean="0">
                <a:latin typeface="Charcoal" charset="0"/>
              </a:rPr>
              <a:t>ATLAS CSC note </a:t>
            </a:r>
            <a:r>
              <a:rPr lang="es-ES_tradnl" dirty="0" smtClean="0">
                <a:latin typeface="Charcoal" charset="0"/>
                <a:hlinkClick r:id="rId3"/>
              </a:rPr>
              <a:t>phys-int-2008-003</a:t>
            </a:r>
            <a:endParaRPr lang="es-ES_tradnl" dirty="0" smtClean="0">
              <a:latin typeface="Charcoal" charset="0"/>
            </a:endParaRPr>
          </a:p>
          <a:p>
            <a:pPr lvl="1"/>
            <a:endParaRPr lang="es-ES" dirty="0" smtClean="0"/>
          </a:p>
        </p:txBody>
      </p:sp>
      <p:cxnSp>
        <p:nvCxnSpPr>
          <p:cNvPr id="8" name="7 Conector recto de flecha"/>
          <p:cNvCxnSpPr/>
          <p:nvPr/>
        </p:nvCxnSpPr>
        <p:spPr bwMode="auto">
          <a:xfrm>
            <a:off x="1142976" y="3071810"/>
            <a:ext cx="714380" cy="1588"/>
          </a:xfrm>
          <a:prstGeom prst="straightConnector1">
            <a:avLst/>
          </a:prstGeom>
          <a:noFill/>
          <a:ln w="9525" cap="flat" cmpd="sng" algn="ctr">
            <a:solidFill>
              <a:schemeClr val="tx1"/>
            </a:solidFill>
            <a:prstDash val="solid"/>
            <a:round/>
            <a:headEnd type="none" w="med" len="med"/>
            <a:tailEnd type="arrow"/>
          </a:ln>
          <a:effectLst/>
        </p:spPr>
      </p:cxnSp>
      <p:cxnSp>
        <p:nvCxnSpPr>
          <p:cNvPr id="9" name="8 Conector recto de flecha"/>
          <p:cNvCxnSpPr/>
          <p:nvPr/>
        </p:nvCxnSpPr>
        <p:spPr bwMode="auto">
          <a:xfrm>
            <a:off x="1142976" y="3352800"/>
            <a:ext cx="714380" cy="1588"/>
          </a:xfrm>
          <a:prstGeom prst="straightConnector1">
            <a:avLst/>
          </a:prstGeom>
          <a:noFill/>
          <a:ln w="9525" cap="flat" cmpd="sng" algn="ctr">
            <a:solidFill>
              <a:schemeClr val="tx1"/>
            </a:solidFill>
            <a:prstDash val="solid"/>
            <a:round/>
            <a:headEnd type="none" w="med" len="med"/>
            <a:tailEnd type="arrow"/>
          </a:ln>
          <a:effectLst/>
        </p:spPr>
      </p:cxnSp>
      <p:sp>
        <p:nvSpPr>
          <p:cNvPr id="10"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1"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_tradnl" dirty="0" err="1" smtClean="0"/>
              <a:t>outline</a:t>
            </a:r>
            <a:endParaRPr lang="es-ES_tradnl" dirty="0"/>
          </a:p>
        </p:txBody>
      </p:sp>
      <p:sp>
        <p:nvSpPr>
          <p:cNvPr id="3" name="Marcador de contenido 2"/>
          <p:cNvSpPr>
            <a:spLocks noGrp="1"/>
          </p:cNvSpPr>
          <p:nvPr>
            <p:ph idx="1"/>
          </p:nvPr>
        </p:nvSpPr>
        <p:spPr>
          <a:xfrm>
            <a:off x="228600" y="908050"/>
            <a:ext cx="8839200" cy="5257800"/>
          </a:xfrm>
        </p:spPr>
        <p:txBody>
          <a:bodyPr/>
          <a:lstStyle/>
          <a:p>
            <a:endParaRPr lang="es-ES_tradnl" dirty="0" smtClean="0"/>
          </a:p>
          <a:p>
            <a:r>
              <a:rPr lang="es-ES_tradnl" sz="2000" b="1" dirty="0" err="1" smtClean="0"/>
              <a:t>Physics</a:t>
            </a:r>
            <a:r>
              <a:rPr lang="es-ES_tradnl" sz="2000" b="1" dirty="0" smtClean="0"/>
              <a:t> </a:t>
            </a:r>
            <a:r>
              <a:rPr lang="es-ES_tradnl" sz="2000" b="1" dirty="0" err="1" smtClean="0"/>
              <a:t>motivations</a:t>
            </a:r>
            <a:endParaRPr lang="es-ES_tradnl" sz="2000" b="1" dirty="0" smtClean="0"/>
          </a:p>
          <a:p>
            <a:r>
              <a:rPr lang="es-ES_tradnl" sz="2000" b="1" dirty="0" smtClean="0"/>
              <a:t>O</a:t>
            </a:r>
            <a:r>
              <a:rPr lang="es-ES_tradnl" sz="2000" b="1" dirty="0" err="1" smtClean="0"/>
              <a:t>ffline</a:t>
            </a:r>
            <a:r>
              <a:rPr lang="es-ES_tradnl" sz="2000" b="1" dirty="0" smtClean="0"/>
              <a:t> tau </a:t>
            </a:r>
            <a:r>
              <a:rPr lang="es-ES_tradnl" sz="2000" b="1" dirty="0" err="1" smtClean="0"/>
              <a:t>reconstruction</a:t>
            </a:r>
            <a:r>
              <a:rPr lang="es-ES_tradnl" sz="2000" b="1" dirty="0" smtClean="0"/>
              <a:t> </a:t>
            </a:r>
            <a:r>
              <a:rPr lang="es-ES_tradnl" sz="2000" b="1" dirty="0" err="1" smtClean="0"/>
              <a:t>algorithms</a:t>
            </a:r>
            <a:endParaRPr lang="es-ES_tradnl" sz="2000" b="1" dirty="0" smtClean="0"/>
          </a:p>
          <a:p>
            <a:pPr lvl="1"/>
            <a:r>
              <a:rPr lang="es-ES_tradnl" sz="1800" dirty="0" smtClean="0"/>
              <a:t>Tau1p3p</a:t>
            </a:r>
          </a:p>
          <a:p>
            <a:pPr lvl="1"/>
            <a:r>
              <a:rPr lang="es-ES_tradnl" sz="1800" dirty="0" err="1" smtClean="0"/>
              <a:t>TauRec</a:t>
            </a:r>
            <a:endParaRPr lang="es-ES_tradnl" sz="1800" dirty="0" smtClean="0"/>
          </a:p>
          <a:p>
            <a:pPr lvl="1"/>
            <a:r>
              <a:rPr lang="es-ES_tradnl" sz="1800" dirty="0" smtClean="0"/>
              <a:t>M</a:t>
            </a:r>
            <a:r>
              <a:rPr lang="es-ES_tradnl" sz="1800" dirty="0" err="1" smtClean="0"/>
              <a:t>erged</a:t>
            </a:r>
            <a:endParaRPr lang="es-ES_tradnl" sz="1800" dirty="0" smtClean="0"/>
          </a:p>
          <a:p>
            <a:r>
              <a:rPr lang="es-ES_tradnl" sz="2000" b="1" dirty="0" err="1" smtClean="0"/>
              <a:t>Analysis</a:t>
            </a:r>
            <a:r>
              <a:rPr lang="es-ES_tradnl" sz="2000" b="1" dirty="0" smtClean="0"/>
              <a:t> at 14 </a:t>
            </a:r>
            <a:r>
              <a:rPr lang="es-ES_tradnl" sz="2000" b="1" dirty="0" err="1" smtClean="0"/>
              <a:t>TeV</a:t>
            </a:r>
            <a:endParaRPr lang="es-ES_tradnl" sz="2000" b="1" dirty="0" smtClean="0"/>
          </a:p>
          <a:p>
            <a:pPr lvl="1"/>
            <a:r>
              <a:rPr lang="es-ES_tradnl" sz="1800" dirty="0" err="1" smtClean="0"/>
              <a:t>TopQuarkAODtoROOTuple</a:t>
            </a:r>
            <a:r>
              <a:rPr lang="es-ES_tradnl" sz="1800" dirty="0" smtClean="0"/>
              <a:t>/</a:t>
            </a:r>
            <a:r>
              <a:rPr lang="es-ES_tradnl" sz="1800" dirty="0" err="1" smtClean="0"/>
              <a:t>TopView</a:t>
            </a:r>
            <a:endParaRPr lang="es-ES_tradnl" sz="1800" dirty="0" smtClean="0"/>
          </a:p>
          <a:p>
            <a:pPr lvl="1"/>
            <a:r>
              <a:rPr lang="es-ES_tradnl" sz="1800" dirty="0" err="1" smtClean="0"/>
              <a:t>Selection</a:t>
            </a:r>
            <a:r>
              <a:rPr lang="es-ES_tradnl" sz="1800" dirty="0" smtClean="0"/>
              <a:t> </a:t>
            </a:r>
            <a:r>
              <a:rPr lang="es-ES_tradnl" sz="1800" dirty="0" err="1" smtClean="0"/>
              <a:t>criteria</a:t>
            </a:r>
            <a:endParaRPr lang="es-ES_tradnl" sz="1800" dirty="0" smtClean="0"/>
          </a:p>
          <a:p>
            <a:pPr lvl="1"/>
            <a:r>
              <a:rPr lang="es-ES_tradnl" sz="1800" dirty="0" err="1" smtClean="0"/>
              <a:t>Results</a:t>
            </a:r>
            <a:endParaRPr lang="es-ES_tradnl" sz="1800" dirty="0" smtClean="0"/>
          </a:p>
          <a:p>
            <a:r>
              <a:rPr lang="es-ES_tradnl" sz="2000" b="1" dirty="0" err="1" smtClean="0"/>
              <a:t>Prospects</a:t>
            </a:r>
            <a:r>
              <a:rPr lang="es-ES_tradnl" sz="2000" b="1" dirty="0" smtClean="0"/>
              <a:t> at 10 </a:t>
            </a:r>
            <a:r>
              <a:rPr lang="es-ES_tradnl" sz="2000" b="1" dirty="0" err="1" smtClean="0"/>
              <a:t>TeV</a:t>
            </a:r>
            <a:endParaRPr lang="es-ES_tradnl" sz="2000" b="1" dirty="0" smtClean="0"/>
          </a:p>
          <a:p>
            <a:pPr lvl="1"/>
            <a:r>
              <a:rPr lang="es-ES_tradnl" sz="1800" dirty="0" err="1" smtClean="0"/>
              <a:t>ARATopQuarkAnalysis</a:t>
            </a:r>
            <a:endParaRPr lang="es-ES_tradnl" sz="1800" dirty="0" smtClean="0"/>
          </a:p>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2</a:t>
            </a:fld>
            <a:endParaRPr lang="en-US"/>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D95E238C-DF02-49FE-8972-D49F9C378035}" type="slidenum">
              <a:rPr lang="en-US"/>
              <a:pPr>
                <a:defRPr/>
              </a:pPr>
              <a:t>20</a:t>
            </a:fld>
            <a:endParaRPr lang="en-US"/>
          </a:p>
        </p:txBody>
      </p:sp>
      <p:sp>
        <p:nvSpPr>
          <p:cNvPr id="886788" name="Rectangle 4"/>
          <p:cNvSpPr>
            <a:spLocks noGrp="1" noChangeArrowheads="1"/>
          </p:cNvSpPr>
          <p:nvPr>
            <p:ph type="title"/>
          </p:nvPr>
        </p:nvSpPr>
        <p:spPr/>
        <p:txBody>
          <a:bodyPr/>
          <a:lstStyle/>
          <a:p>
            <a:pPr eaLnBrk="1" hangingPunct="1">
              <a:defRPr/>
            </a:pPr>
            <a:endParaRPr lang="es-ES" smtClean="0"/>
          </a:p>
        </p:txBody>
      </p:sp>
      <p:graphicFrame>
        <p:nvGraphicFramePr>
          <p:cNvPr id="7" name="6 Diagrama"/>
          <p:cNvGraphicFramePr/>
          <p:nvPr/>
        </p:nvGraphicFramePr>
        <p:xfrm>
          <a:off x="71406" y="642918"/>
          <a:ext cx="8536016" cy="50181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6200"/>
            <a:ext cx="9144000" cy="685800"/>
          </a:xfrm>
        </p:spPr>
        <p:txBody>
          <a:bodyPr/>
          <a:lstStyle/>
          <a:p>
            <a:r>
              <a:rPr lang="es-ES" dirty="0" err="1" smtClean="0"/>
              <a:t>TopView</a:t>
            </a:r>
            <a:r>
              <a:rPr lang="es-ES" dirty="0" smtClean="0"/>
              <a:t> MC </a:t>
            </a:r>
            <a:r>
              <a:rPr lang="es-ES" dirty="0" err="1" smtClean="0"/>
              <a:t>samples</a:t>
            </a:r>
            <a:endParaRPr lang="es-ES" dirty="0"/>
          </a:p>
        </p:txBody>
      </p:sp>
      <p:sp>
        <p:nvSpPr>
          <p:cNvPr id="7" name="6 Marcador de contenido"/>
          <p:cNvSpPr>
            <a:spLocks noGrp="1"/>
          </p:cNvSpPr>
          <p:nvPr>
            <p:ph idx="1"/>
          </p:nvPr>
        </p:nvSpPr>
        <p:spPr>
          <a:xfrm>
            <a:off x="0" y="835026"/>
            <a:ext cx="8839200" cy="5380056"/>
          </a:xfrm>
        </p:spPr>
        <p:txBody>
          <a:bodyPr/>
          <a:lstStyle/>
          <a:p>
            <a:r>
              <a:rPr lang="es-ES" sz="2000" dirty="0" err="1" smtClean="0"/>
              <a:t>ttbar</a:t>
            </a:r>
            <a:endParaRPr lang="es-ES" sz="2000" dirty="0" smtClean="0"/>
          </a:p>
          <a:p>
            <a:pPr lvl="1">
              <a:buNone/>
            </a:pPr>
            <a:r>
              <a:rPr lang="es-ES" sz="1400" dirty="0" smtClean="0"/>
              <a:t>trig1_misal1_mc12.005200.T1_McAtNlo_Jimmy.recon.AOD.v12000601_tid005997</a:t>
            </a:r>
          </a:p>
          <a:p>
            <a:r>
              <a:rPr lang="es-ES" sz="2000" dirty="0" err="1" smtClean="0"/>
              <a:t>Ztautau</a:t>
            </a:r>
            <a:endParaRPr lang="es-ES" sz="2000" dirty="0" smtClean="0"/>
          </a:p>
          <a:p>
            <a:pPr lvl="1">
              <a:buNone/>
            </a:pPr>
            <a:r>
              <a:rPr lang="es-ES" sz="1400" dirty="0" smtClean="0"/>
              <a:t>trig1_misal1_mc12.008156.AlpgenJimmyZtautauNp2LooseCut.recon.AOD.v12000601_tid006628</a:t>
            </a:r>
          </a:p>
          <a:p>
            <a:r>
              <a:rPr lang="es-ES" sz="2000" dirty="0" smtClean="0"/>
              <a:t>W+jets</a:t>
            </a:r>
          </a:p>
          <a:p>
            <a:pPr lvl="1">
              <a:buNone/>
            </a:pPr>
            <a:r>
              <a:rPr lang="es-ES" sz="1400" dirty="0" smtClean="0"/>
              <a:t>      trig1_misal1_mc12.006101.AlpgenJimmyWenuNp0LooseCut.recon.AOD.v12000605_tid014144</a:t>
            </a:r>
          </a:p>
          <a:p>
            <a:pPr lvl="1">
              <a:buNone/>
            </a:pPr>
            <a:r>
              <a:rPr lang="es-ES" sz="1400" dirty="0" smtClean="0"/>
              <a:t>	trig1_misal1_mc12.006102.AlpgenJimmyWenuNp1LooseCut.recon.AOD.v12000605_tid014147 </a:t>
            </a:r>
          </a:p>
          <a:p>
            <a:pPr lvl="1">
              <a:buNone/>
            </a:pPr>
            <a:r>
              <a:rPr lang="es-ES" sz="1400" dirty="0" smtClean="0"/>
              <a:t>	trig1_misal1_mc12.006103.AlpgenJimmyWenuNp2LooseCut.recon.AOD.v12000605_tid014150 </a:t>
            </a:r>
          </a:p>
          <a:p>
            <a:pPr lvl="1">
              <a:buNone/>
            </a:pPr>
            <a:r>
              <a:rPr lang="es-ES" sz="1400" dirty="0" smtClean="0"/>
              <a:t>	trig1_misal1_mc12.006104.AlpgenJimmyWenuNp3LooseCut.recon.AOD.v12000605_tid01415</a:t>
            </a:r>
          </a:p>
          <a:p>
            <a:pPr lvl="1">
              <a:buNone/>
            </a:pPr>
            <a:r>
              <a:rPr lang="es-ES" sz="1400" dirty="0" smtClean="0"/>
              <a:t>	trig1_misal1_mc12.006105.AlpgenJimmyWenuNp4LooseCut.recon.AOD.v12000605_tid014156</a:t>
            </a:r>
          </a:p>
          <a:p>
            <a:pPr lvl="1">
              <a:buNone/>
            </a:pPr>
            <a:r>
              <a:rPr lang="es-ES" sz="1400" dirty="0" smtClean="0"/>
              <a:t>	trig1_misal1_mc12.006106.AlpgenJimmyWenuNp5LooseCut.recon.AOD.v12000605_tid014159 </a:t>
            </a:r>
          </a:p>
          <a:p>
            <a:pPr lvl="1">
              <a:buNone/>
            </a:pPr>
            <a:r>
              <a:rPr lang="es-ES" sz="1400" dirty="0" smtClean="0"/>
              <a:t>	trig1_misal1_mc12.006107.AlpgenJimmyWmunuNp0LooseCut.recon.AOD.v12000605_tid018113 </a:t>
            </a:r>
          </a:p>
          <a:p>
            <a:pPr lvl="1">
              <a:buNone/>
            </a:pPr>
            <a:r>
              <a:rPr lang="es-ES" sz="1400" dirty="0" smtClean="0"/>
              <a:t>	trig1_misal1_mc12.006108.AlpgenJimmyWmunuNp1LooseCut.recon.AOD.v12000605_tid014165 </a:t>
            </a:r>
          </a:p>
          <a:p>
            <a:pPr lvl="1">
              <a:buNone/>
            </a:pPr>
            <a:r>
              <a:rPr lang="es-ES" sz="1400" dirty="0" smtClean="0"/>
              <a:t>	trig1_misal1_mc12.006109.AlpgenJimmyWmunuNp2LooseCut.recon.AOD.v12000605_tid014168</a:t>
            </a:r>
          </a:p>
          <a:p>
            <a:pPr lvl="1">
              <a:buNone/>
            </a:pPr>
            <a:r>
              <a:rPr lang="es-ES" sz="1400" dirty="0" smtClean="0"/>
              <a:t>	trig1_misal1_mc12.006110.AlpgenJimmyWmunuNp3LooseCut.recon.AOD.v12000605_tid014171 </a:t>
            </a:r>
          </a:p>
          <a:p>
            <a:pPr lvl="1">
              <a:buNone/>
            </a:pPr>
            <a:r>
              <a:rPr lang="es-ES" sz="1400" dirty="0" smtClean="0"/>
              <a:t>	trig1_misal1_mc12.006111.AlpgenJimmyWmunuNp4LooseCut.recon.AOD.v12000605_tid014174 </a:t>
            </a:r>
          </a:p>
          <a:p>
            <a:pPr lvl="1">
              <a:buNone/>
            </a:pPr>
            <a:r>
              <a:rPr lang="es-ES" sz="1400" dirty="0" smtClean="0"/>
              <a:t>	trig1_misal1_mc12.006112.AlpgenJimmyWmunuNp5LooseCut.recon.AOD.v12000605_tid014177 </a:t>
            </a:r>
          </a:p>
        </p:txBody>
      </p:sp>
      <p:sp>
        <p:nvSpPr>
          <p:cNvPr id="6" name="5 Marcador de número de diapositiva"/>
          <p:cNvSpPr>
            <a:spLocks noGrp="1"/>
          </p:cNvSpPr>
          <p:nvPr>
            <p:ph type="sldNum" sz="quarter" idx="12"/>
          </p:nvPr>
        </p:nvSpPr>
        <p:spPr/>
        <p:txBody>
          <a:bodyPr/>
          <a:lstStyle/>
          <a:p>
            <a:pPr>
              <a:defRPr/>
            </a:pPr>
            <a:fld id="{695FE31B-AE33-4FC4-BC79-0278403BD6D0}" type="slidenum">
              <a:rPr lang="en-US" smtClean="0"/>
              <a:pPr>
                <a:defRPr/>
              </a:pPr>
              <a:t>21</a:t>
            </a:fld>
            <a:endParaRPr lang="en-US"/>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AF9B551D-9E7A-4F29-BF6C-80A3B211C657}" type="slidenum">
              <a:rPr lang="en-US" smtClean="0"/>
              <a:pPr/>
              <a:t>22</a:t>
            </a:fld>
            <a:endParaRPr lang="en-US"/>
          </a:p>
        </p:txBody>
      </p:sp>
      <p:sp>
        <p:nvSpPr>
          <p:cNvPr id="125954" name="Rectangle 2"/>
          <p:cNvSpPr>
            <a:spLocks noGrp="1" noChangeArrowheads="1"/>
          </p:cNvSpPr>
          <p:nvPr>
            <p:ph type="title"/>
          </p:nvPr>
        </p:nvSpPr>
        <p:spPr>
          <a:xfrm>
            <a:off x="0" y="99994"/>
            <a:ext cx="9144000" cy="685800"/>
          </a:xfrm>
        </p:spPr>
        <p:txBody>
          <a:bodyPr/>
          <a:lstStyle/>
          <a:p>
            <a:r>
              <a:rPr lang="es-ES" dirty="0" smtClean="0"/>
              <a:t>TopView MC samples</a:t>
            </a:r>
            <a:endParaRPr lang="el-GR" dirty="0">
              <a:cs typeface="Arial" charset="0"/>
              <a:sym typeface="Symbol" pitchFamily="18" charset="2"/>
            </a:endParaRPr>
          </a:p>
        </p:txBody>
      </p:sp>
      <p:sp>
        <p:nvSpPr>
          <p:cNvPr id="125955" name="Rectangle 3"/>
          <p:cNvSpPr>
            <a:spLocks noGrp="1" noChangeArrowheads="1"/>
          </p:cNvSpPr>
          <p:nvPr>
            <p:ph type="body" idx="1"/>
          </p:nvPr>
        </p:nvSpPr>
        <p:spPr>
          <a:xfrm>
            <a:off x="0" y="785794"/>
            <a:ext cx="8839200" cy="5380056"/>
          </a:xfrm>
        </p:spPr>
        <p:txBody>
          <a:bodyPr/>
          <a:lstStyle/>
          <a:p>
            <a:pPr marL="533400" indent="-533400"/>
            <a:r>
              <a:rPr lang="es-ES" sz="2000" dirty="0" smtClean="0"/>
              <a:t>Wbb</a:t>
            </a:r>
          </a:p>
          <a:p>
            <a:pPr marL="933450" lvl="1" indent="-533400">
              <a:buNone/>
            </a:pPr>
            <a:r>
              <a:rPr lang="es-ES" sz="1400" dirty="0" smtClean="0"/>
              <a:t>           trig1_misal1_mc12.006281.AlpgenJimmyWbbNp1.recon.AOD.v12000605 </a:t>
            </a:r>
          </a:p>
          <a:p>
            <a:pPr marL="933450" lvl="1" indent="-533400">
              <a:buNone/>
            </a:pPr>
            <a:r>
              <a:rPr lang="es-ES" sz="1400" dirty="0" smtClean="0"/>
              <a:t>	trig1_misal1_mc12.006282.AlpgenJimmyWbbNp2.recon.AOD.v12000605_tid015410 </a:t>
            </a:r>
          </a:p>
          <a:p>
            <a:pPr marL="933450" lvl="1" indent="-533400">
              <a:buNone/>
            </a:pPr>
            <a:r>
              <a:rPr lang="es-ES" sz="1400" dirty="0" smtClean="0"/>
              <a:t>	trig1_misal1_mc12.006283.AlpgenJimmyWbbNp3.recon.AOD.v12000605_tid015411 </a:t>
            </a:r>
          </a:p>
          <a:p>
            <a:pPr marL="533400" indent="-533400"/>
            <a:r>
              <a:rPr lang="es-ES" sz="2000" dirty="0" smtClean="0"/>
              <a:t>Single Top</a:t>
            </a:r>
          </a:p>
          <a:p>
            <a:pPr marL="933450" lvl="1" indent="-533400">
              <a:buNone/>
            </a:pPr>
            <a:r>
              <a:rPr lang="es-ES" sz="1400" dirty="0" smtClean="0"/>
              <a:t>           trig1_misal1_mc12.005500.AcerMC_Wt.recon.AOD.v12000604_tid009895</a:t>
            </a:r>
          </a:p>
          <a:p>
            <a:pPr marL="933450" lvl="1" indent="-533400">
              <a:buNone/>
            </a:pPr>
            <a:r>
              <a:rPr lang="es-ES" sz="1400" dirty="0" smtClean="0"/>
              <a:t>	trig1_misal1_mc12.005501.AcerMC_schan.recon.AOD.v12000604_tid009896 </a:t>
            </a:r>
          </a:p>
          <a:p>
            <a:pPr marL="933450" lvl="1" indent="-533400">
              <a:buNone/>
            </a:pPr>
            <a:r>
              <a:rPr lang="es-ES" sz="1400" dirty="0" smtClean="0"/>
              <a:t>	trig1_misal1_mc12.005502.AcerMC_tchan.recon.AOD.v12000604_tid009897  </a:t>
            </a:r>
          </a:p>
          <a:p>
            <a:pPr marL="533400" indent="-533400"/>
            <a:r>
              <a:rPr lang="es-ES" sz="2000" dirty="0" smtClean="0"/>
              <a:t>QCD dijets </a:t>
            </a:r>
          </a:p>
          <a:p>
            <a:pPr marL="1295400" lvl="2" indent="-381000">
              <a:buNone/>
            </a:pPr>
            <a:r>
              <a:rPr lang="es-ES" dirty="0" smtClean="0"/>
              <a:t>trig1_misal1_csc11.005009.J0_pythia_jetjet.recon.AOD.v12000604_tid010586</a:t>
            </a:r>
            <a:endParaRPr lang="es-ES" u="sng" dirty="0" smtClean="0"/>
          </a:p>
          <a:p>
            <a:pPr marL="1295400" lvl="2" indent="-381000">
              <a:buNone/>
            </a:pPr>
            <a:r>
              <a:rPr lang="es-ES" dirty="0" smtClean="0"/>
              <a:t>trig1_misal1_csc11.005010.J1_pythia_jetjet.recon.AOD.v12000601_tid006001</a:t>
            </a:r>
          </a:p>
          <a:p>
            <a:pPr marL="1295400" lvl="2" indent="-381000">
              <a:buNone/>
            </a:pPr>
            <a:r>
              <a:rPr lang="es-ES" dirty="0" smtClean="0"/>
              <a:t>trig1_misal1_csc11.005011.J2_pythia_jetjet.recon.AOD.v12000503_tid005591</a:t>
            </a:r>
          </a:p>
          <a:p>
            <a:pPr marL="1295400" lvl="2" indent="-381000">
              <a:buNone/>
            </a:pPr>
            <a:r>
              <a:rPr lang="es-ES" dirty="0" smtClean="0"/>
              <a:t>trig1_misal1_csc11.005012.J3_pythia_jetjet.recon.AOD.v12000604_tid009525</a:t>
            </a:r>
          </a:p>
          <a:p>
            <a:pPr marL="1295400" lvl="2" indent="-381000">
              <a:buNone/>
            </a:pPr>
            <a:r>
              <a:rPr lang="es-ES" dirty="0" smtClean="0"/>
              <a:t>trig1_misal1_csc11.005013.J4_pythia_jetjet.recon.AOD.v12000605_tid009524</a:t>
            </a:r>
          </a:p>
          <a:p>
            <a:pPr marL="1295400" lvl="2" indent="-381000">
              <a:buNone/>
            </a:pPr>
            <a:r>
              <a:rPr lang="es-ES" dirty="0" smtClean="0"/>
              <a:t>trig1_misal1_csc11.005014.J5_pythia_jetjet.recon.AOD.v12000601_tid006004</a:t>
            </a:r>
          </a:p>
          <a:p>
            <a:pPr marL="1295400" lvl="2" indent="-381000">
              <a:buNone/>
            </a:pPr>
            <a:r>
              <a:rPr lang="es-ES" dirty="0" smtClean="0"/>
              <a:t>trig1_misal1_csc11.005015.J6_pythia_jetjet.recon.AOD.v12000601_tid005996</a:t>
            </a:r>
          </a:p>
          <a:p>
            <a:pPr marL="1295400" lvl="2" indent="-381000">
              <a:buNone/>
            </a:pPr>
            <a:r>
              <a:rPr lang="es-ES" dirty="0" smtClean="0"/>
              <a:t>trig1_misal1_csc11.005016.J7_pythia_jetjet.recon.AOD.v12000601_tid006005</a:t>
            </a:r>
          </a:p>
          <a:p>
            <a:pPr marL="1295400" lvl="2" indent="-381000"/>
            <a:endParaRPr lang="es-ES" sz="1600" dirty="0" smtClean="0"/>
          </a:p>
          <a:p>
            <a:pPr marL="533400" indent="-533400">
              <a:buFontTx/>
              <a:buNone/>
            </a:pPr>
            <a:endParaRPr lang="es-ES" sz="2400" dirty="0"/>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_tradnl" dirty="0" err="1" smtClean="0"/>
              <a:t>Summary</a:t>
            </a:r>
            <a:r>
              <a:rPr lang="es-ES_tradnl" dirty="0" smtClean="0"/>
              <a:t> (</a:t>
            </a:r>
            <a:r>
              <a:rPr lang="es-ES_tradnl" dirty="0" err="1" smtClean="0"/>
              <a:t>TauRec</a:t>
            </a:r>
            <a:r>
              <a:rPr lang="es-ES_tradnl" dirty="0" smtClean="0"/>
              <a:t> (e,</a:t>
            </a:r>
            <a:r>
              <a:rPr lang="es-ES_tradnl" dirty="0" err="1" smtClean="0"/>
              <a:t>τ</a:t>
            </a:r>
            <a:r>
              <a:rPr lang="es-ES_tradnl" baseline="-25000" dirty="0" err="1" smtClean="0"/>
              <a:t>had</a:t>
            </a:r>
            <a:r>
              <a:rPr lang="es-ES_tradnl" dirty="0" smtClean="0"/>
              <a:t>))</a:t>
            </a:r>
            <a:endParaRPr lang="es-ES_tradnl" dirty="0"/>
          </a:p>
        </p:txBody>
      </p:sp>
      <p:sp>
        <p:nvSpPr>
          <p:cNvPr id="5" name="Marcador de número de diapositiva 4"/>
          <p:cNvSpPr>
            <a:spLocks noGrp="1"/>
          </p:cNvSpPr>
          <p:nvPr>
            <p:ph type="sldNum" sz="quarter" idx="12"/>
          </p:nvPr>
        </p:nvSpPr>
        <p:spPr/>
        <p:txBody>
          <a:bodyPr/>
          <a:lstStyle/>
          <a:p>
            <a:pPr>
              <a:defRPr/>
            </a:pPr>
            <a:fld id="{BE5B561C-EBA3-4172-9A05-75B3501E48C4}" type="slidenum">
              <a:rPr lang="en-US" smtClean="0"/>
              <a:pPr>
                <a:defRPr/>
              </a:pPr>
              <a:t>23</a:t>
            </a:fld>
            <a:endParaRPr lang="en-US"/>
          </a:p>
        </p:txBody>
      </p:sp>
      <p:pic>
        <p:nvPicPr>
          <p:cNvPr id="6" name="Imagen 5"/>
          <p:cNvPicPr>
            <a:picLocks noChangeAspect="1"/>
          </p:cNvPicPr>
          <p:nvPr/>
        </p:nvPicPr>
        <p:blipFill>
          <a:blip r:embed="rId2"/>
          <a:stretch>
            <a:fillRect/>
          </a:stretch>
        </p:blipFill>
        <p:spPr>
          <a:xfrm>
            <a:off x="330200" y="1460500"/>
            <a:ext cx="8483600" cy="3937000"/>
          </a:xfrm>
          <a:prstGeom prst="rect">
            <a:avLst/>
          </a:prstGeom>
        </p:spPr>
      </p:pic>
      <p:sp>
        <p:nvSpPr>
          <p:cNvPr id="7" name="Rectangle 8"/>
          <p:cNvSpPr>
            <a:spLocks noChangeArrowheads="1"/>
          </p:cNvSpPr>
          <p:nvPr/>
        </p:nvSpPr>
        <p:spPr bwMode="auto">
          <a:xfrm>
            <a:off x="357158" y="4000504"/>
            <a:ext cx="8358246" cy="1363496"/>
          </a:xfrm>
          <a:prstGeom prst="rect">
            <a:avLst/>
          </a:prstGeom>
          <a:noFill/>
          <a:ln w="38100">
            <a:solidFill>
              <a:srgbClr val="FF0066"/>
            </a:solidFill>
            <a:miter lim="800000"/>
            <a:headEnd/>
            <a:tailEnd/>
          </a:ln>
        </p:spPr>
        <p:txBody>
          <a:bodyPr wrap="none" anchor="ctr"/>
          <a:lstStyle/>
          <a:p>
            <a:endParaRPr lang="es-ES_tradnl"/>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_tradnl" dirty="0" err="1" smtClean="0"/>
              <a:t>Summary</a:t>
            </a:r>
            <a:r>
              <a:rPr lang="es-ES_tradnl" dirty="0" smtClean="0"/>
              <a:t> (</a:t>
            </a:r>
            <a:r>
              <a:rPr lang="es-ES_tradnl" dirty="0" err="1" smtClean="0"/>
              <a:t>TauRec</a:t>
            </a:r>
            <a:r>
              <a:rPr lang="es-ES_tradnl" dirty="0" smtClean="0"/>
              <a:t> (</a:t>
            </a:r>
            <a:r>
              <a:rPr lang="es-ES_tradnl" dirty="0" err="1" smtClean="0"/>
              <a:t>μ</a:t>
            </a:r>
            <a:r>
              <a:rPr lang="es-ES_tradnl" dirty="0" smtClean="0"/>
              <a:t>,</a:t>
            </a:r>
            <a:r>
              <a:rPr lang="es-ES_tradnl" dirty="0" err="1" smtClean="0"/>
              <a:t>τ</a:t>
            </a:r>
            <a:r>
              <a:rPr lang="es-ES_tradnl" baseline="-25000" dirty="0" err="1" smtClean="0"/>
              <a:t>had</a:t>
            </a:r>
            <a:r>
              <a:rPr lang="es-ES_tradnl" dirty="0" smtClean="0"/>
              <a:t>))</a:t>
            </a:r>
            <a:endParaRPr lang="es-ES_tradnl" dirty="0"/>
          </a:p>
        </p:txBody>
      </p:sp>
      <p:sp>
        <p:nvSpPr>
          <p:cNvPr id="5" name="Marcador de número de diapositiva 4"/>
          <p:cNvSpPr>
            <a:spLocks noGrp="1"/>
          </p:cNvSpPr>
          <p:nvPr>
            <p:ph type="sldNum" sz="quarter" idx="12"/>
          </p:nvPr>
        </p:nvSpPr>
        <p:spPr/>
        <p:txBody>
          <a:bodyPr/>
          <a:lstStyle/>
          <a:p>
            <a:pPr>
              <a:defRPr/>
            </a:pPr>
            <a:fld id="{BE5B561C-EBA3-4172-9A05-75B3501E48C4}" type="slidenum">
              <a:rPr lang="en-US" smtClean="0"/>
              <a:pPr>
                <a:defRPr/>
              </a:pPr>
              <a:t>24</a:t>
            </a:fld>
            <a:endParaRPr lang="en-US"/>
          </a:p>
        </p:txBody>
      </p:sp>
      <p:pic>
        <p:nvPicPr>
          <p:cNvPr id="6" name="Imagen 5"/>
          <p:cNvPicPr>
            <a:picLocks noChangeAspect="1"/>
          </p:cNvPicPr>
          <p:nvPr/>
        </p:nvPicPr>
        <p:blipFill>
          <a:blip r:embed="rId2"/>
          <a:stretch>
            <a:fillRect/>
          </a:stretch>
        </p:blipFill>
        <p:spPr>
          <a:xfrm>
            <a:off x="336550" y="1473200"/>
            <a:ext cx="8470900" cy="3911600"/>
          </a:xfrm>
          <a:prstGeom prst="rect">
            <a:avLst/>
          </a:prstGeom>
        </p:spPr>
      </p:pic>
      <p:sp>
        <p:nvSpPr>
          <p:cNvPr id="7" name="Rectangle 8"/>
          <p:cNvSpPr>
            <a:spLocks noChangeArrowheads="1"/>
          </p:cNvSpPr>
          <p:nvPr/>
        </p:nvSpPr>
        <p:spPr bwMode="auto">
          <a:xfrm>
            <a:off x="357158" y="4050000"/>
            <a:ext cx="8358246" cy="1292058"/>
          </a:xfrm>
          <a:prstGeom prst="rect">
            <a:avLst/>
          </a:prstGeom>
          <a:noFill/>
          <a:ln w="38100">
            <a:solidFill>
              <a:srgbClr val="FF0066"/>
            </a:solidFill>
            <a:miter lim="800000"/>
            <a:headEnd/>
            <a:tailEnd/>
          </a:ln>
        </p:spPr>
        <p:txBody>
          <a:bodyPr wrap="none" anchor="ctr"/>
          <a:lstStyle/>
          <a:p>
            <a:endParaRPr lang="es-ES_tradnl"/>
          </a:p>
        </p:txBody>
      </p:sp>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_tradnl" dirty="0" err="1" smtClean="0"/>
              <a:t>TopView</a:t>
            </a:r>
            <a:r>
              <a:rPr lang="es-ES_tradnl" dirty="0" smtClean="0"/>
              <a:t>: </a:t>
            </a:r>
            <a:r>
              <a:rPr lang="es-ES_tradnl" dirty="0" err="1" smtClean="0"/>
              <a:t>Summary</a:t>
            </a:r>
            <a:r>
              <a:rPr lang="es-ES_tradnl" dirty="0" smtClean="0"/>
              <a:t>&amp;</a:t>
            </a:r>
            <a:r>
              <a:rPr lang="es-ES_tradnl" dirty="0" err="1" smtClean="0"/>
              <a:t>Plans</a:t>
            </a:r>
            <a:endParaRPr lang="es-ES_tradnl" dirty="0"/>
          </a:p>
        </p:txBody>
      </p:sp>
      <p:sp>
        <p:nvSpPr>
          <p:cNvPr id="3" name="Marcador de contenido 2"/>
          <p:cNvSpPr>
            <a:spLocks noGrp="1"/>
          </p:cNvSpPr>
          <p:nvPr>
            <p:ph idx="1"/>
          </p:nvPr>
        </p:nvSpPr>
        <p:spPr>
          <a:xfrm>
            <a:off x="76200" y="908050"/>
            <a:ext cx="8839200" cy="5257800"/>
          </a:xfrm>
        </p:spPr>
        <p:txBody>
          <a:bodyPr/>
          <a:lstStyle/>
          <a:p>
            <a:r>
              <a:rPr lang="es-ES_tradnl" dirty="0" err="1" smtClean="0"/>
              <a:t>Results</a:t>
            </a:r>
            <a:r>
              <a:rPr lang="es-ES_tradnl" dirty="0" smtClean="0"/>
              <a:t> are </a:t>
            </a:r>
            <a:r>
              <a:rPr lang="es-ES_tradnl" dirty="0" err="1" smtClean="0"/>
              <a:t>consistent</a:t>
            </a:r>
            <a:r>
              <a:rPr lang="es-ES_tradnl" dirty="0" smtClean="0"/>
              <a:t> </a:t>
            </a:r>
            <a:r>
              <a:rPr lang="es-ES_tradnl" dirty="0" err="1" smtClean="0"/>
              <a:t>with</a:t>
            </a:r>
            <a:r>
              <a:rPr lang="es-ES_tradnl" dirty="0" smtClean="0"/>
              <a:t> </a:t>
            </a:r>
            <a:r>
              <a:rPr lang="es-ES_tradnl" dirty="0" err="1" smtClean="0"/>
              <a:t>TopQuarkAODtoROOTuple</a:t>
            </a:r>
            <a:endParaRPr lang="es-ES_tradnl" dirty="0" smtClean="0"/>
          </a:p>
          <a:p>
            <a:pPr lvl="1" eaLnBrk="1" hangingPunct="1"/>
            <a:endParaRPr lang="es-ES" dirty="0" smtClean="0"/>
          </a:p>
          <a:p>
            <a:pPr lvl="1" eaLnBrk="1" hangingPunct="1"/>
            <a:r>
              <a:rPr lang="es-ES" dirty="0" smtClean="0"/>
              <a:t>Wbb insignificant when compared with W+jets &amp; SingleTop</a:t>
            </a:r>
          </a:p>
          <a:p>
            <a:pPr lvl="1" eaLnBrk="1" hangingPunct="1"/>
            <a:r>
              <a:rPr lang="es-ES" dirty="0" smtClean="0"/>
              <a:t>Need to use b-tagging to distinguish the </a:t>
            </a:r>
            <a:r>
              <a:rPr lang="en-US" dirty="0" err="1" smtClean="0">
                <a:solidFill>
                  <a:schemeClr val="tx2"/>
                </a:solidFill>
              </a:rPr>
              <a:t>tt</a:t>
            </a:r>
            <a:r>
              <a:rPr lang="en-US" dirty="0" smtClean="0">
                <a:solidFill>
                  <a:schemeClr val="tx2"/>
                </a:solidFill>
              </a:rPr>
              <a:t>-bar </a:t>
            </a:r>
            <a:r>
              <a:rPr lang="en-US" dirty="0" err="1" smtClean="0">
                <a:solidFill>
                  <a:schemeClr val="tx2"/>
                </a:solidFill>
                <a:sym typeface="Wingdings" charset="2"/>
              </a:rPr>
              <a:t>bW(</a:t>
            </a:r>
            <a:r>
              <a:rPr lang="en-US" dirty="0" err="1" smtClean="0">
                <a:solidFill>
                  <a:schemeClr val="tx2"/>
                </a:solidFill>
                <a:sym typeface="Symbol" charset="2"/>
              </a:rPr>
              <a:t></a:t>
            </a:r>
            <a:r>
              <a:rPr lang="en-US" baseline="-25000" dirty="0" err="1" smtClean="0">
                <a:solidFill>
                  <a:schemeClr val="tx2"/>
                </a:solidFill>
                <a:sym typeface="Symbol" charset="2"/>
              </a:rPr>
              <a:t>had</a:t>
            </a:r>
            <a:r>
              <a:rPr lang="en-US" dirty="0" err="1" smtClean="0">
                <a:solidFill>
                  <a:schemeClr val="tx2"/>
                </a:solidFill>
                <a:sym typeface="Symbol" charset="2"/>
              </a:rPr>
              <a:t>)</a:t>
            </a:r>
            <a:r>
              <a:rPr lang="en-US" dirty="0" err="1" smtClean="0">
                <a:solidFill>
                  <a:schemeClr val="tx2"/>
                </a:solidFill>
                <a:sym typeface="Wingdings" charset="2"/>
              </a:rPr>
              <a:t>bW(e</a:t>
            </a:r>
            <a:r>
              <a:rPr lang="en-US" dirty="0" smtClean="0">
                <a:solidFill>
                  <a:schemeClr val="tx2"/>
                </a:solidFill>
                <a:sym typeface="Wingdings" charset="2"/>
              </a:rPr>
              <a:t>/</a:t>
            </a:r>
            <a:r>
              <a:rPr lang="el-GR" dirty="0" smtClean="0">
                <a:solidFill>
                  <a:schemeClr val="tx2"/>
                </a:solidFill>
                <a:latin typeface="Charcoal" charset="0"/>
                <a:sym typeface="Wingdings" charset="2"/>
              </a:rPr>
              <a:t>μ</a:t>
            </a:r>
            <a:r>
              <a:rPr lang="es-ES" dirty="0" smtClean="0">
                <a:solidFill>
                  <a:schemeClr val="tx2"/>
                </a:solidFill>
                <a:latin typeface="Charcoal" charset="0"/>
                <a:sym typeface="Wingdings" charset="2"/>
              </a:rPr>
              <a:t>) signal at 100 pb</a:t>
            </a:r>
            <a:r>
              <a:rPr lang="es-ES" baseline="30000" dirty="0" smtClean="0">
                <a:solidFill>
                  <a:schemeClr val="tx2"/>
                </a:solidFill>
                <a:latin typeface="Charcoal" charset="0"/>
                <a:sym typeface="Wingdings" charset="2"/>
              </a:rPr>
              <a:t>-1 </a:t>
            </a:r>
          </a:p>
          <a:p>
            <a:pPr lvl="1" eaLnBrk="1" hangingPunct="1"/>
            <a:r>
              <a:rPr lang="es-ES" b="1" dirty="0" smtClean="0"/>
              <a:t>Btagging</a:t>
            </a:r>
            <a:r>
              <a:rPr lang="es-ES" dirty="0" smtClean="0"/>
              <a:t> : with 1 btaggin we get S/B~1.5 in the electronic channel and S/B~ 6 in the muonic channel. (greater difference between channels than with </a:t>
            </a:r>
            <a:r>
              <a:rPr lang="es-ES_tradnl" dirty="0" err="1" smtClean="0"/>
              <a:t>TopQuarkAODtoROOTuple</a:t>
            </a:r>
            <a:r>
              <a:rPr lang="es-ES_tradnl" dirty="0" smtClean="0"/>
              <a:t>).</a:t>
            </a:r>
          </a:p>
          <a:p>
            <a:endParaRPr lang="es-ES_tradnl" dirty="0" smtClean="0"/>
          </a:p>
          <a:p>
            <a:r>
              <a:rPr lang="es-ES_tradnl" dirty="0" err="1" smtClean="0"/>
              <a:t>Efficiency</a:t>
            </a:r>
            <a:r>
              <a:rPr lang="es-ES_tradnl" dirty="0" smtClean="0"/>
              <a:t> </a:t>
            </a:r>
            <a:r>
              <a:rPr lang="es-ES_tradnl" dirty="0" err="1" smtClean="0"/>
              <a:t>problems</a:t>
            </a:r>
            <a:r>
              <a:rPr lang="es-ES_tradnl" dirty="0" smtClean="0"/>
              <a:t> </a:t>
            </a:r>
            <a:r>
              <a:rPr lang="es-ES_tradnl" dirty="0" err="1" smtClean="0"/>
              <a:t>after</a:t>
            </a:r>
            <a:r>
              <a:rPr lang="es-ES_tradnl" dirty="0" smtClean="0"/>
              <a:t> OS </a:t>
            </a:r>
            <a:r>
              <a:rPr lang="es-ES_tradnl" dirty="0" err="1" smtClean="0"/>
              <a:t>cut</a:t>
            </a:r>
            <a:r>
              <a:rPr lang="es-ES_tradnl" dirty="0" smtClean="0"/>
              <a:t> </a:t>
            </a:r>
            <a:r>
              <a:rPr lang="es-ES_tradnl" dirty="0" err="1" smtClean="0"/>
              <a:t>applying</a:t>
            </a:r>
            <a:r>
              <a:rPr lang="es-ES_tradnl" dirty="0" smtClean="0"/>
              <a:t> Tau1p3p</a:t>
            </a:r>
          </a:p>
          <a:p>
            <a:pPr lvl="1"/>
            <a:r>
              <a:rPr lang="es-ES_tradnl" dirty="0" smtClean="0"/>
              <a:t>Test </a:t>
            </a:r>
            <a:r>
              <a:rPr lang="es-ES_tradnl" dirty="0" err="1" smtClean="0"/>
              <a:t>with</a:t>
            </a:r>
            <a:r>
              <a:rPr lang="es-ES_tradnl" dirty="0" smtClean="0"/>
              <a:t>:</a:t>
            </a:r>
          </a:p>
          <a:p>
            <a:pPr lvl="2"/>
            <a:r>
              <a:rPr lang="es-ES_tradnl" dirty="0" smtClean="0"/>
              <a:t>Tau1p3p/</a:t>
            </a:r>
            <a:r>
              <a:rPr lang="es-ES_tradnl" dirty="0" err="1" smtClean="0"/>
              <a:t>TauRec</a:t>
            </a:r>
            <a:endParaRPr lang="es-ES_tradnl" dirty="0" smtClean="0"/>
          </a:p>
          <a:p>
            <a:pPr lvl="2"/>
            <a:r>
              <a:rPr lang="es-ES_tradnl" dirty="0" err="1" smtClean="0"/>
              <a:t>MuonID</a:t>
            </a:r>
            <a:r>
              <a:rPr lang="es-ES_tradnl" dirty="0" smtClean="0"/>
              <a:t>/</a:t>
            </a:r>
            <a:r>
              <a:rPr lang="es-ES_tradnl" dirty="0" err="1" smtClean="0"/>
              <a:t>StacoMuon</a:t>
            </a:r>
            <a:endParaRPr lang="es-ES_tradnl" dirty="0" smtClean="0"/>
          </a:p>
          <a:p>
            <a:pPr lvl="2">
              <a:buNone/>
            </a:pPr>
            <a:endParaRPr lang="es-ES_tradnl" dirty="0" smtClean="0"/>
          </a:p>
          <a:p>
            <a:r>
              <a:rPr lang="es-ES_tradnl" dirty="0" err="1" smtClean="0"/>
              <a:t>Pending</a:t>
            </a:r>
            <a:r>
              <a:rPr lang="es-ES_tradnl" dirty="0" smtClean="0"/>
              <a:t> </a:t>
            </a:r>
            <a:r>
              <a:rPr lang="es-ES_tradnl" dirty="0" err="1" smtClean="0"/>
              <a:t>of</a:t>
            </a:r>
            <a:r>
              <a:rPr lang="es-ES_tradnl" dirty="0" smtClean="0"/>
              <a:t> </a:t>
            </a:r>
            <a:r>
              <a:rPr lang="es-ES_tradnl" dirty="0" err="1" smtClean="0"/>
              <a:t>repeating</a:t>
            </a:r>
            <a:r>
              <a:rPr lang="es-ES_tradnl" dirty="0" smtClean="0"/>
              <a:t> </a:t>
            </a:r>
            <a:r>
              <a:rPr lang="es-ES_tradnl" dirty="0" err="1" smtClean="0"/>
              <a:t>the</a:t>
            </a:r>
            <a:r>
              <a:rPr lang="es-ES_tradnl" dirty="0" smtClean="0"/>
              <a:t> </a:t>
            </a:r>
            <a:r>
              <a:rPr lang="es-ES_tradnl" dirty="0" err="1" smtClean="0"/>
              <a:t>analysis</a:t>
            </a:r>
            <a:r>
              <a:rPr lang="es-ES_tradnl" dirty="0" smtClean="0"/>
              <a:t> </a:t>
            </a:r>
            <a:r>
              <a:rPr lang="es-ES_tradnl" dirty="0" err="1" smtClean="0"/>
              <a:t>with</a:t>
            </a:r>
            <a:r>
              <a:rPr lang="es-ES_tradnl" dirty="0" smtClean="0"/>
              <a:t> mc08 </a:t>
            </a:r>
            <a:r>
              <a:rPr lang="es-ES_tradnl" dirty="0" err="1" smtClean="0"/>
              <a:t>samples</a:t>
            </a:r>
            <a:r>
              <a:rPr lang="es-ES_tradnl" dirty="0" smtClean="0"/>
              <a:t> </a:t>
            </a:r>
            <a:r>
              <a:rPr lang="es-ES_tradnl" dirty="0" err="1" smtClean="0"/>
              <a:t>and</a:t>
            </a:r>
            <a:r>
              <a:rPr lang="es-ES_tradnl" dirty="0" smtClean="0"/>
              <a:t>  </a:t>
            </a:r>
            <a:r>
              <a:rPr lang="es-ES_tradnl" dirty="0" err="1" smtClean="0"/>
              <a:t>release</a:t>
            </a:r>
            <a:r>
              <a:rPr lang="es-ES_tradnl" dirty="0" smtClean="0"/>
              <a:t> 14 (Tau1p3p &amp;</a:t>
            </a:r>
            <a:r>
              <a:rPr lang="es-ES_tradnl" dirty="0" err="1" smtClean="0"/>
              <a:t>TauRec</a:t>
            </a:r>
            <a:r>
              <a:rPr lang="es-ES_tradnl" dirty="0" smtClean="0"/>
              <a:t> </a:t>
            </a:r>
            <a:r>
              <a:rPr lang="es-ES_tradnl" dirty="0" err="1" smtClean="0"/>
              <a:t>merged</a:t>
            </a:r>
            <a:r>
              <a:rPr lang="es-ES_tradnl" dirty="0" smtClean="0"/>
              <a:t>, 10 </a:t>
            </a:r>
            <a:r>
              <a:rPr lang="es-ES_tradnl" dirty="0" err="1" smtClean="0"/>
              <a:t>TeV</a:t>
            </a:r>
            <a:r>
              <a:rPr lang="es-ES_tradnl" dirty="0" smtClean="0"/>
              <a:t>)</a:t>
            </a:r>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25</a:t>
            </a:fld>
            <a:endParaRPr lang="en-US"/>
          </a:p>
        </p:txBody>
      </p:sp>
      <p:sp>
        <p:nvSpPr>
          <p:cNvPr id="7"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_tradnl" b="1" dirty="0" smtClean="0"/>
              <a:t>QCD </a:t>
            </a:r>
            <a:r>
              <a:rPr lang="es-ES_tradnl" b="1" dirty="0" err="1" smtClean="0"/>
              <a:t>dijets</a:t>
            </a:r>
            <a:r>
              <a:rPr lang="es-ES_tradnl" dirty="0" smtClean="0"/>
              <a:t>: </a:t>
            </a:r>
            <a:r>
              <a:rPr lang="es-ES_tradnl" dirty="0" err="1" smtClean="0"/>
              <a:t>Motivations</a:t>
            </a:r>
            <a:endParaRPr lang="es-ES_tradnl" dirty="0"/>
          </a:p>
        </p:txBody>
      </p:sp>
      <p:sp>
        <p:nvSpPr>
          <p:cNvPr id="3" name="Marcador de contenido 2"/>
          <p:cNvSpPr>
            <a:spLocks noGrp="1"/>
          </p:cNvSpPr>
          <p:nvPr>
            <p:ph idx="1"/>
          </p:nvPr>
        </p:nvSpPr>
        <p:spPr>
          <a:xfrm>
            <a:off x="76200" y="908050"/>
            <a:ext cx="8839200" cy="5257800"/>
          </a:xfrm>
        </p:spPr>
        <p:txBody>
          <a:bodyPr/>
          <a:lstStyle/>
          <a:p>
            <a:endParaRPr lang="en-US" dirty="0" smtClean="0"/>
          </a:p>
          <a:p>
            <a:r>
              <a:rPr lang="en-US" dirty="0" err="1" smtClean="0"/>
              <a:t>W+jets</a:t>
            </a:r>
            <a:r>
              <a:rPr lang="en-US" dirty="0" smtClean="0"/>
              <a:t> is the dominant “instrumental” background with jets </a:t>
            </a:r>
            <a:r>
              <a:rPr lang="en-US" dirty="0" err="1" smtClean="0"/>
              <a:t>misidentificated</a:t>
            </a:r>
            <a:r>
              <a:rPr lang="en-US" dirty="0" smtClean="0"/>
              <a:t> as tau leptons. </a:t>
            </a:r>
            <a:r>
              <a:rPr lang="en-US" dirty="0" smtClean="0">
                <a:sym typeface="Symbol" pitchFamily="-65" charset="2"/>
              </a:rPr>
              <a:t>(</a:t>
            </a:r>
            <a:r>
              <a:rPr lang="en-US" i="1" dirty="0" smtClean="0"/>
              <a:t>ATL-COM-PHYS-2008-068</a:t>
            </a:r>
            <a:r>
              <a:rPr lang="en-US" dirty="0" smtClean="0">
                <a:sym typeface="Symbol" pitchFamily="-65" charset="2"/>
              </a:rPr>
              <a:t>)</a:t>
            </a:r>
          </a:p>
          <a:p>
            <a:endParaRPr lang="en-US" dirty="0" smtClean="0">
              <a:sym typeface="Symbol" pitchFamily="-65" charset="2"/>
            </a:endParaRPr>
          </a:p>
          <a:p>
            <a:r>
              <a:rPr lang="en-US" dirty="0" smtClean="0">
                <a:sym typeface="Symbol" pitchFamily="-65" charset="2"/>
              </a:rPr>
              <a:t>We have estimated the </a:t>
            </a:r>
            <a:r>
              <a:rPr lang="en-US" dirty="0" err="1" smtClean="0">
                <a:sym typeface="Symbol" pitchFamily="-65" charset="2"/>
              </a:rPr>
              <a:t>W+jets</a:t>
            </a:r>
            <a:r>
              <a:rPr lang="en-US" dirty="0" smtClean="0">
                <a:sym typeface="Symbol" pitchFamily="-65" charset="2"/>
              </a:rPr>
              <a:t> background directly from our </a:t>
            </a:r>
            <a:r>
              <a:rPr lang="en-US" dirty="0" err="1" smtClean="0"/>
              <a:t>W+Njets</a:t>
            </a:r>
            <a:r>
              <a:rPr lang="en-US" dirty="0" smtClean="0"/>
              <a:t> samples, counting the number of events that pass the </a:t>
            </a:r>
            <a:r>
              <a:rPr lang="en-US" dirty="0" err="1" smtClean="0"/>
              <a:t>ttbar</a:t>
            </a:r>
            <a:r>
              <a:rPr lang="en-US" dirty="0" smtClean="0"/>
              <a:t> (lepton, </a:t>
            </a:r>
            <a:r>
              <a:rPr lang="en-US" dirty="0" smtClean="0">
                <a:sym typeface="Symbol" pitchFamily="-65" charset="2"/>
              </a:rPr>
              <a:t></a:t>
            </a:r>
            <a:r>
              <a:rPr lang="en-US" baseline="-25000" dirty="0" smtClean="0">
                <a:sym typeface="Symbol" pitchFamily="-65" charset="2"/>
              </a:rPr>
              <a:t>HAD</a:t>
            </a:r>
            <a:r>
              <a:rPr lang="en-US" dirty="0" smtClean="0">
                <a:sym typeface="Symbol" pitchFamily="-65" charset="2"/>
              </a:rPr>
              <a:t>) selection criteria.</a:t>
            </a:r>
          </a:p>
          <a:p>
            <a:pPr>
              <a:buNone/>
            </a:pPr>
            <a:endParaRPr lang="en-US" dirty="0" smtClean="0"/>
          </a:p>
          <a:p>
            <a:r>
              <a:rPr lang="en-US" dirty="0" smtClean="0">
                <a:sym typeface="Symbol" pitchFamily="-65" charset="2"/>
              </a:rPr>
              <a:t>In order to make a more realistic estimation of</a:t>
            </a:r>
            <a:r>
              <a:rPr lang="es-ES_tradnl" dirty="0" smtClean="0">
                <a:sym typeface="Symbol" pitchFamily="-65" charset="2"/>
              </a:rPr>
              <a:t> </a:t>
            </a:r>
            <a:r>
              <a:rPr lang="en-US" dirty="0" smtClean="0">
                <a:sym typeface="Symbol" pitchFamily="-65" charset="2"/>
              </a:rPr>
              <a:t>the </a:t>
            </a:r>
            <a:r>
              <a:rPr lang="en-US" dirty="0" err="1" smtClean="0">
                <a:sym typeface="Symbol" pitchFamily="-65" charset="2"/>
              </a:rPr>
              <a:t>W+jets</a:t>
            </a:r>
            <a:r>
              <a:rPr lang="en-US" dirty="0" smtClean="0">
                <a:sym typeface="Symbol" pitchFamily="-65" charset="2"/>
              </a:rPr>
              <a:t> background, we have calculated fake rates using QCD </a:t>
            </a:r>
            <a:r>
              <a:rPr lang="en-US" dirty="0" err="1" smtClean="0">
                <a:sym typeface="Symbol" pitchFamily="-65" charset="2"/>
              </a:rPr>
              <a:t>dijets</a:t>
            </a:r>
            <a:r>
              <a:rPr lang="en-US" dirty="0" smtClean="0">
                <a:sym typeface="Symbol" pitchFamily="-65" charset="2"/>
              </a:rPr>
              <a:t> MC samples.</a:t>
            </a:r>
          </a:p>
          <a:p>
            <a:pPr>
              <a:buNone/>
            </a:pPr>
            <a:endParaRPr lang="es-ES" dirty="0" smtClean="0"/>
          </a:p>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26</a:t>
            </a:fld>
            <a:endParaRPr lang="en-US"/>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smtClean="0"/>
              <a:t>QCD dijets: selection criteria</a:t>
            </a:r>
            <a:endParaRPr lang="es-ES" dirty="0"/>
          </a:p>
        </p:txBody>
      </p:sp>
      <p:sp>
        <p:nvSpPr>
          <p:cNvPr id="3" name="2 Marcador de contenido"/>
          <p:cNvSpPr>
            <a:spLocks noGrp="1"/>
          </p:cNvSpPr>
          <p:nvPr>
            <p:ph idx="1"/>
          </p:nvPr>
        </p:nvSpPr>
        <p:spPr>
          <a:xfrm>
            <a:off x="90518" y="908050"/>
            <a:ext cx="8839200" cy="5257800"/>
          </a:xfrm>
        </p:spPr>
        <p:txBody>
          <a:bodyPr/>
          <a:lstStyle/>
          <a:p>
            <a:r>
              <a:rPr lang="es-ES" dirty="0" smtClean="0"/>
              <a:t>Events with Njets ≥ 2</a:t>
            </a:r>
          </a:p>
          <a:p>
            <a:r>
              <a:rPr lang="es-ES" dirty="0" smtClean="0"/>
              <a:t>2 more energetic jets (similar Pt)</a:t>
            </a:r>
          </a:p>
          <a:p>
            <a:r>
              <a:rPr lang="es-ES" dirty="0" smtClean="0"/>
              <a:t>Back </a:t>
            </a:r>
            <a:r>
              <a:rPr lang="es-ES" dirty="0" err="1" smtClean="0"/>
              <a:t>to</a:t>
            </a:r>
            <a:r>
              <a:rPr lang="es-ES" dirty="0" smtClean="0"/>
              <a:t> back jets </a:t>
            </a:r>
            <a:r>
              <a:rPr lang="es-ES" dirty="0" smtClean="0">
                <a:sym typeface="Wingdings" pitchFamily="2" charset="2"/>
              </a:rPr>
              <a:t> </a:t>
            </a:r>
            <a:r>
              <a:rPr lang="es-ES" dirty="0" smtClean="0"/>
              <a:t>∆</a:t>
            </a:r>
            <a:r>
              <a:rPr lang="el-GR" dirty="0" smtClean="0"/>
              <a:t>φ</a:t>
            </a:r>
            <a:r>
              <a:rPr lang="es-ES" dirty="0" smtClean="0"/>
              <a:t> ≥ (</a:t>
            </a:r>
            <a:r>
              <a:rPr lang="el-GR" dirty="0" smtClean="0"/>
              <a:t>π</a:t>
            </a:r>
            <a:r>
              <a:rPr lang="es-ES" dirty="0" smtClean="0"/>
              <a:t>-0.3) </a:t>
            </a:r>
          </a:p>
          <a:p>
            <a:r>
              <a:rPr lang="es-ES_tradnl" dirty="0" smtClean="0"/>
              <a:t>R</a:t>
            </a:r>
            <a:r>
              <a:rPr lang="es-ES" dirty="0" smtClean="0"/>
              <a:t>andomly choose one as the “tag jet” and the other will be the “probe jet”</a:t>
            </a:r>
          </a:p>
          <a:p>
            <a:r>
              <a:rPr lang="es-ES" dirty="0" err="1" smtClean="0"/>
              <a:t>tag</a:t>
            </a:r>
            <a:r>
              <a:rPr lang="es-ES" dirty="0" smtClean="0"/>
              <a:t> jet</a:t>
            </a:r>
          </a:p>
          <a:p>
            <a:pPr marL="1257300" lvl="4" indent="-342900"/>
            <a:r>
              <a:rPr lang="es-ES" sz="1600" dirty="0" err="1" smtClean="0"/>
              <a:t>n</a:t>
            </a:r>
            <a:r>
              <a:rPr lang="es-ES" sz="1600" baseline="-25000" dirty="0" err="1" smtClean="0"/>
              <a:t>trak</a:t>
            </a:r>
            <a:r>
              <a:rPr lang="es-ES" sz="1600" baseline="-25000" dirty="0" smtClean="0"/>
              <a:t> min</a:t>
            </a:r>
            <a:r>
              <a:rPr lang="es-ES" sz="1600" dirty="0" smtClean="0"/>
              <a:t> = 4 (</a:t>
            </a:r>
            <a:r>
              <a:rPr lang="es-ES" sz="1600" dirty="0" err="1" smtClean="0"/>
              <a:t>p</a:t>
            </a:r>
            <a:r>
              <a:rPr lang="es-ES" sz="1600" baseline="-25000" dirty="0" err="1" smtClean="0"/>
              <a:t>T</a:t>
            </a:r>
            <a:r>
              <a:rPr lang="es-ES" sz="1600" dirty="0" smtClean="0">
                <a:cs typeface="Arial" charset="0"/>
              </a:rPr>
              <a:t>≤ 50 </a:t>
            </a:r>
            <a:r>
              <a:rPr lang="es-ES" sz="1600" dirty="0" err="1" smtClean="0">
                <a:cs typeface="Arial" charset="0"/>
              </a:rPr>
              <a:t>GeV</a:t>
            </a:r>
            <a:r>
              <a:rPr lang="es-ES" sz="1600" dirty="0" smtClean="0">
                <a:cs typeface="Arial" charset="0"/>
              </a:rPr>
              <a:t>) + 1 </a:t>
            </a:r>
            <a:r>
              <a:rPr lang="es-ES" sz="1600" dirty="0" err="1" smtClean="0">
                <a:cs typeface="Arial" charset="0"/>
              </a:rPr>
              <a:t>track</a:t>
            </a:r>
            <a:r>
              <a:rPr lang="es-ES" sz="1600" dirty="0" smtClean="0">
                <a:cs typeface="Arial" charset="0"/>
              </a:rPr>
              <a:t> </a:t>
            </a:r>
            <a:r>
              <a:rPr lang="es-ES" sz="1600" dirty="0" err="1" smtClean="0"/>
              <a:t>for</a:t>
            </a:r>
            <a:r>
              <a:rPr lang="es-ES" sz="1600" dirty="0" smtClean="0"/>
              <a:t> </a:t>
            </a:r>
            <a:r>
              <a:rPr lang="es-ES" sz="1600" dirty="0" err="1" smtClean="0"/>
              <a:t>each</a:t>
            </a:r>
            <a:r>
              <a:rPr lang="es-ES" sz="1600" dirty="0" smtClean="0"/>
              <a:t> </a:t>
            </a:r>
            <a:r>
              <a:rPr lang="es-ES" sz="1600" dirty="0" err="1" smtClean="0"/>
              <a:t>additional</a:t>
            </a:r>
            <a:r>
              <a:rPr lang="es-ES" sz="1600" dirty="0" smtClean="0"/>
              <a:t> 50 </a:t>
            </a:r>
            <a:r>
              <a:rPr lang="es-ES" sz="1600" dirty="0" err="1" smtClean="0"/>
              <a:t>GeV</a:t>
            </a:r>
            <a:r>
              <a:rPr lang="es-ES" sz="1600" dirty="0" smtClean="0"/>
              <a:t> </a:t>
            </a:r>
            <a:r>
              <a:rPr lang="es-ES" sz="1600" dirty="0" err="1" smtClean="0"/>
              <a:t>interval</a:t>
            </a:r>
            <a:r>
              <a:rPr lang="es-ES" sz="1600" dirty="0" smtClean="0"/>
              <a:t> in </a:t>
            </a:r>
            <a:r>
              <a:rPr lang="es-ES" sz="1600" i="1" dirty="0" err="1" smtClean="0"/>
              <a:t>p</a:t>
            </a:r>
            <a:r>
              <a:rPr lang="es-ES" sz="1600" baseline="-25000" dirty="0" err="1" smtClean="0"/>
              <a:t>T</a:t>
            </a:r>
            <a:endParaRPr lang="es-ES" sz="1600" dirty="0" smtClean="0">
              <a:cs typeface="Arial" charset="0"/>
            </a:endParaRPr>
          </a:p>
          <a:p>
            <a:endParaRPr lang="es-ES" dirty="0" smtClean="0"/>
          </a:p>
          <a:p>
            <a:endParaRPr lang="es-ES" dirty="0" smtClean="0"/>
          </a:p>
          <a:p>
            <a:endParaRPr lang="es-ES" dirty="0" smtClean="0"/>
          </a:p>
          <a:p>
            <a:endParaRPr lang="es-ES" dirty="0" smtClean="0"/>
          </a:p>
          <a:p>
            <a:endParaRPr lang="es-ES" dirty="0" smtClean="0"/>
          </a:p>
          <a:p>
            <a:r>
              <a:rPr lang="es-ES" dirty="0" err="1" smtClean="0"/>
              <a:t>Probe</a:t>
            </a:r>
            <a:r>
              <a:rPr lang="es-ES" dirty="0" smtClean="0"/>
              <a:t> jet </a:t>
            </a:r>
          </a:p>
          <a:p>
            <a:pPr lvl="2"/>
            <a:r>
              <a:rPr lang="es-ES" dirty="0" smtClean="0"/>
              <a:t>Tau1p3p </a:t>
            </a:r>
            <a:r>
              <a:rPr lang="es-ES" dirty="0" smtClean="0">
                <a:sym typeface="Wingdings" pitchFamily="2" charset="2"/>
              </a:rPr>
              <a:t> </a:t>
            </a:r>
            <a:r>
              <a:rPr lang="es-ES" dirty="0" err="1" smtClean="0">
                <a:sym typeface="Wingdings" pitchFamily="2" charset="2"/>
              </a:rPr>
              <a:t>Tau_Discriminant</a:t>
            </a:r>
            <a:r>
              <a:rPr lang="es-ES" dirty="0" smtClean="0">
                <a:sym typeface="Wingdings" pitchFamily="2" charset="2"/>
              </a:rPr>
              <a:t> = 1</a:t>
            </a:r>
          </a:p>
          <a:p>
            <a:pPr lvl="2"/>
            <a:r>
              <a:rPr lang="es-ES" dirty="0" smtClean="0">
                <a:sym typeface="Wingdings" pitchFamily="2" charset="2"/>
              </a:rPr>
              <a:t>TauRec    Tau_logLikelihoodRatio </a:t>
            </a:r>
            <a:r>
              <a:rPr lang="es-ES" dirty="0" smtClean="0">
                <a:cs typeface="Arial" charset="0"/>
                <a:sym typeface="Wingdings" pitchFamily="2" charset="2"/>
              </a:rPr>
              <a:t>&gt; 4 </a:t>
            </a:r>
          </a:p>
          <a:p>
            <a:endParaRPr lang="es-ES" dirty="0" smtClean="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27</a:t>
            </a:fld>
            <a:endParaRPr lang="en-US"/>
          </a:p>
        </p:txBody>
      </p:sp>
      <p:sp>
        <p:nvSpPr>
          <p:cNvPr id="7" name="Line 4"/>
          <p:cNvSpPr>
            <a:spLocks noChangeShapeType="1"/>
          </p:cNvSpPr>
          <p:nvPr/>
        </p:nvSpPr>
        <p:spPr bwMode="auto">
          <a:xfrm>
            <a:off x="4284663" y="2997200"/>
            <a:ext cx="0" cy="647700"/>
          </a:xfrm>
          <a:prstGeom prst="line">
            <a:avLst/>
          </a:prstGeom>
          <a:noFill/>
          <a:ln w="38100">
            <a:solidFill>
              <a:schemeClr val="tx1"/>
            </a:solidFill>
            <a:round/>
            <a:headEnd/>
            <a:tailEnd type="triangle" w="med" len="med"/>
          </a:ln>
          <a:effectLst/>
        </p:spPr>
        <p:txBody>
          <a:bodyPr/>
          <a:lstStyle/>
          <a:p>
            <a:endParaRPr lang="es-ES"/>
          </a:p>
        </p:txBody>
      </p:sp>
      <p:sp>
        <p:nvSpPr>
          <p:cNvPr id="8" name="Text Box 5"/>
          <p:cNvSpPr txBox="1">
            <a:spLocks noChangeArrowheads="1"/>
          </p:cNvSpPr>
          <p:nvPr/>
        </p:nvSpPr>
        <p:spPr bwMode="auto">
          <a:xfrm>
            <a:off x="2425463" y="3789363"/>
            <a:ext cx="3932487" cy="400110"/>
          </a:xfrm>
          <a:prstGeom prst="rect">
            <a:avLst/>
          </a:prstGeom>
          <a:noFill/>
          <a:ln w="9525">
            <a:noFill/>
            <a:miter lim="800000"/>
            <a:headEnd/>
            <a:tailEnd/>
          </a:ln>
          <a:effectLst/>
        </p:spPr>
        <p:txBody>
          <a:bodyPr wrap="none">
            <a:spAutoFit/>
          </a:bodyPr>
          <a:lstStyle/>
          <a:p>
            <a:pPr algn="l"/>
            <a:r>
              <a:rPr lang="es-ES" sz="2000" u="none" dirty="0" err="1">
                <a:solidFill>
                  <a:srgbClr val="CC00FF"/>
                </a:solidFill>
              </a:rPr>
              <a:t>Probe</a:t>
            </a:r>
            <a:r>
              <a:rPr lang="es-ES" sz="2000" u="none" dirty="0">
                <a:solidFill>
                  <a:srgbClr val="CC00FF"/>
                </a:solidFill>
              </a:rPr>
              <a:t> jet = FR-</a:t>
            </a:r>
            <a:r>
              <a:rPr lang="es-ES" sz="2000" u="none" dirty="0" err="1">
                <a:solidFill>
                  <a:srgbClr val="CC00FF"/>
                </a:solidFill>
              </a:rPr>
              <a:t>Tau_Candidates</a:t>
            </a:r>
            <a:endParaRPr lang="es-ES" sz="2000" u="none" dirty="0">
              <a:solidFill>
                <a:srgbClr val="CC00FF"/>
              </a:solidFill>
            </a:endParaRPr>
          </a:p>
        </p:txBody>
      </p:sp>
      <p:sp>
        <p:nvSpPr>
          <p:cNvPr id="9" name="AutoShape 6"/>
          <p:cNvSpPr>
            <a:spLocks/>
          </p:cNvSpPr>
          <p:nvPr/>
        </p:nvSpPr>
        <p:spPr bwMode="auto">
          <a:xfrm>
            <a:off x="5000628" y="4714884"/>
            <a:ext cx="45719" cy="714380"/>
          </a:xfrm>
          <a:prstGeom prst="rightBrace">
            <a:avLst>
              <a:gd name="adj1" fmla="val 100741"/>
              <a:gd name="adj2" fmla="val 50000"/>
            </a:avLst>
          </a:prstGeom>
          <a:noFill/>
          <a:ln w="9525">
            <a:solidFill>
              <a:schemeClr val="tx1"/>
            </a:solidFill>
            <a:round/>
            <a:headEnd/>
            <a:tailEnd/>
          </a:ln>
          <a:effectLst/>
        </p:spPr>
        <p:txBody>
          <a:bodyPr wrap="none" anchor="ctr"/>
          <a:lstStyle/>
          <a:p>
            <a:endParaRPr lang="es-ES"/>
          </a:p>
        </p:txBody>
      </p:sp>
      <p:sp>
        <p:nvSpPr>
          <p:cNvPr id="10" name="Text Box 7"/>
          <p:cNvSpPr txBox="1">
            <a:spLocks noChangeArrowheads="1"/>
          </p:cNvSpPr>
          <p:nvPr/>
        </p:nvSpPr>
        <p:spPr bwMode="auto">
          <a:xfrm>
            <a:off x="5429256" y="4886278"/>
            <a:ext cx="1532792" cy="400110"/>
          </a:xfrm>
          <a:prstGeom prst="rect">
            <a:avLst/>
          </a:prstGeom>
          <a:noFill/>
          <a:ln w="9525">
            <a:noFill/>
            <a:miter lim="800000"/>
            <a:headEnd/>
            <a:tailEnd/>
          </a:ln>
          <a:effectLst/>
        </p:spPr>
        <p:txBody>
          <a:bodyPr wrap="none">
            <a:spAutoFit/>
          </a:bodyPr>
          <a:lstStyle/>
          <a:p>
            <a:pPr algn="l"/>
            <a:r>
              <a:rPr lang="es-ES" sz="2000" u="none" dirty="0">
                <a:solidFill>
                  <a:srgbClr val="CC00FF"/>
                </a:solidFill>
              </a:rPr>
              <a:t>FR-</a:t>
            </a:r>
            <a:r>
              <a:rPr lang="es-ES" sz="2000" u="none" dirty="0" err="1">
                <a:solidFill>
                  <a:srgbClr val="CC00FF"/>
                </a:solidFill>
              </a:rPr>
              <a:t>Tau_ID</a:t>
            </a:r>
            <a:endParaRPr lang="es-ES" sz="2000" u="none" dirty="0">
              <a:solidFill>
                <a:srgbClr val="CC00FF"/>
              </a:solidFill>
            </a:endParaRPr>
          </a:p>
        </p:txBody>
      </p:sp>
      <p:sp>
        <p:nvSpPr>
          <p:cNvPr id="12"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3"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smtClean="0"/>
              <a:t>QCD </a:t>
            </a:r>
            <a:r>
              <a:rPr lang="es-ES" dirty="0" err="1" smtClean="0"/>
              <a:t>Results</a:t>
            </a:r>
            <a:r>
              <a:rPr lang="es-ES" dirty="0" smtClean="0"/>
              <a:t> (I)</a:t>
            </a:r>
            <a:endParaRPr lang="es-ES" dirty="0"/>
          </a:p>
        </p:txBody>
      </p:sp>
      <p:sp>
        <p:nvSpPr>
          <p:cNvPr id="3" name="2 Marcador de contenido"/>
          <p:cNvSpPr>
            <a:spLocks noGrp="1"/>
          </p:cNvSpPr>
          <p:nvPr>
            <p:ph idx="1"/>
          </p:nvPr>
        </p:nvSpPr>
        <p:spPr>
          <a:xfrm>
            <a:off x="90518" y="908050"/>
            <a:ext cx="8839200" cy="5257800"/>
          </a:xfrm>
        </p:spPr>
        <p:txBody>
          <a:bodyPr/>
          <a:lstStyle/>
          <a:p>
            <a:endParaRPr lang="es-ES" dirty="0" smtClean="0"/>
          </a:p>
          <a:p>
            <a:endParaRPr lang="es-ES" dirty="0" smtClean="0"/>
          </a:p>
          <a:p>
            <a:endParaRPr lang="es-ES" dirty="0" smtClean="0"/>
          </a:p>
          <a:p>
            <a:r>
              <a:rPr lang="es-ES" dirty="0" smtClean="0"/>
              <a:t>Tau1p3p</a:t>
            </a:r>
          </a:p>
          <a:p>
            <a:r>
              <a:rPr lang="es-ES" dirty="0" smtClean="0"/>
              <a:t>FR </a:t>
            </a:r>
            <a:r>
              <a:rPr lang="es-ES" dirty="0" smtClean="0">
                <a:cs typeface="Arial" pitchFamily="34" charset="0"/>
              </a:rPr>
              <a:t>~10%</a:t>
            </a:r>
          </a:p>
          <a:p>
            <a:endParaRPr lang="es-ES" dirty="0" smtClean="0"/>
          </a:p>
          <a:p>
            <a:pPr>
              <a:buFontTx/>
              <a:buNone/>
            </a:pPr>
            <a:r>
              <a:rPr lang="es-ES" dirty="0" smtClean="0"/>
              <a:t>10% </a:t>
            </a:r>
            <a:r>
              <a:rPr lang="es-ES" dirty="0" err="1" smtClean="0"/>
              <a:t>Discrepancy</a:t>
            </a:r>
            <a:r>
              <a:rPr lang="es-ES" dirty="0" smtClean="0"/>
              <a:t> </a:t>
            </a:r>
            <a:r>
              <a:rPr lang="es-ES" dirty="0" err="1" smtClean="0"/>
              <a:t>from</a:t>
            </a:r>
            <a:endParaRPr lang="es-ES" dirty="0" smtClean="0"/>
          </a:p>
          <a:p>
            <a:pPr>
              <a:buFontTx/>
              <a:buNone/>
            </a:pPr>
            <a:r>
              <a:rPr lang="es-ES" dirty="0" err="1" smtClean="0"/>
              <a:t>One</a:t>
            </a:r>
            <a:r>
              <a:rPr lang="es-ES" dirty="0" smtClean="0"/>
              <a:t> </a:t>
            </a:r>
            <a:r>
              <a:rPr lang="es-ES" dirty="0" err="1" smtClean="0"/>
              <a:t>sample</a:t>
            </a:r>
            <a:r>
              <a:rPr lang="es-ES" dirty="0" smtClean="0"/>
              <a:t> </a:t>
            </a:r>
            <a:r>
              <a:rPr lang="es-ES" dirty="0" err="1" smtClean="0"/>
              <a:t>to</a:t>
            </a:r>
            <a:r>
              <a:rPr lang="es-ES" dirty="0" smtClean="0"/>
              <a:t> </a:t>
            </a:r>
            <a:r>
              <a:rPr lang="es-ES" dirty="0" err="1" smtClean="0"/>
              <a:t>another</a:t>
            </a:r>
            <a:endParaRPr lang="es-ES" dirty="0" smtClean="0"/>
          </a:p>
          <a:p>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28</a:t>
            </a:fld>
            <a:endParaRPr lang="en-US"/>
          </a:p>
        </p:txBody>
      </p:sp>
      <p:pic>
        <p:nvPicPr>
          <p:cNvPr id="7" name="Picture 10" descr="FakeRates_plot09_bin20"/>
          <p:cNvPicPr>
            <a:picLocks noChangeAspect="1" noChangeArrowheads="1"/>
          </p:cNvPicPr>
          <p:nvPr/>
        </p:nvPicPr>
        <p:blipFill>
          <a:blip r:embed="rId2"/>
          <a:srcRect/>
          <a:stretch>
            <a:fillRect/>
          </a:stretch>
        </p:blipFill>
        <p:spPr bwMode="auto">
          <a:xfrm>
            <a:off x="2987675" y="714356"/>
            <a:ext cx="5686425" cy="5838825"/>
          </a:xfrm>
          <a:prstGeom prst="rect">
            <a:avLst/>
          </a:prstGeom>
          <a:noFill/>
        </p:spPr>
      </p:pic>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smtClean="0"/>
              <a:t>QCD </a:t>
            </a:r>
            <a:r>
              <a:rPr lang="es-ES" dirty="0" err="1" smtClean="0"/>
              <a:t>Results</a:t>
            </a:r>
            <a:r>
              <a:rPr lang="es-ES" dirty="0" smtClean="0"/>
              <a:t> (II)</a:t>
            </a:r>
            <a:endParaRPr lang="es-ES" dirty="0"/>
          </a:p>
        </p:txBody>
      </p:sp>
      <p:sp>
        <p:nvSpPr>
          <p:cNvPr id="3" name="2 Marcador de contenido"/>
          <p:cNvSpPr>
            <a:spLocks noGrp="1"/>
          </p:cNvSpPr>
          <p:nvPr>
            <p:ph idx="1"/>
          </p:nvPr>
        </p:nvSpPr>
        <p:spPr>
          <a:xfrm>
            <a:off x="90518" y="908050"/>
            <a:ext cx="8839200" cy="5257800"/>
          </a:xfrm>
        </p:spPr>
        <p:txBody>
          <a:bodyPr/>
          <a:lstStyle/>
          <a:p>
            <a:endParaRPr lang="es-ES" dirty="0" smtClean="0"/>
          </a:p>
          <a:p>
            <a:pPr>
              <a:buNone/>
            </a:pPr>
            <a:endParaRPr lang="es-ES" dirty="0" smtClean="0"/>
          </a:p>
          <a:p>
            <a:r>
              <a:rPr lang="es-ES" dirty="0" err="1" smtClean="0"/>
              <a:t>TauRec</a:t>
            </a:r>
            <a:endParaRPr lang="es-ES" dirty="0" smtClean="0"/>
          </a:p>
          <a:p>
            <a:r>
              <a:rPr lang="es-ES" dirty="0" smtClean="0"/>
              <a:t>FR </a:t>
            </a:r>
            <a:r>
              <a:rPr lang="es-ES" dirty="0" smtClean="0">
                <a:cs typeface="Arial" pitchFamily="34" charset="0"/>
              </a:rPr>
              <a:t>~5%</a:t>
            </a:r>
          </a:p>
          <a:p>
            <a:pPr>
              <a:buFontTx/>
              <a:buNone/>
            </a:pPr>
            <a:endParaRPr lang="es-ES" sz="2000" dirty="0" smtClean="0"/>
          </a:p>
          <a:p>
            <a:pPr>
              <a:buFontTx/>
              <a:buNone/>
            </a:pPr>
            <a:r>
              <a:rPr lang="es-ES" dirty="0" smtClean="0"/>
              <a:t>5% </a:t>
            </a:r>
            <a:r>
              <a:rPr lang="es-ES" dirty="0" err="1" smtClean="0"/>
              <a:t>Discrepancy</a:t>
            </a:r>
            <a:r>
              <a:rPr lang="es-ES" dirty="0" smtClean="0"/>
              <a:t> </a:t>
            </a:r>
            <a:r>
              <a:rPr lang="es-ES" dirty="0" err="1" smtClean="0"/>
              <a:t>from</a:t>
            </a:r>
            <a:endParaRPr lang="es-ES" dirty="0" smtClean="0"/>
          </a:p>
          <a:p>
            <a:pPr>
              <a:buFontTx/>
              <a:buNone/>
            </a:pPr>
            <a:r>
              <a:rPr lang="es-ES" dirty="0" err="1" smtClean="0"/>
              <a:t>One</a:t>
            </a:r>
            <a:r>
              <a:rPr lang="es-ES" dirty="0" smtClean="0"/>
              <a:t> </a:t>
            </a:r>
            <a:r>
              <a:rPr lang="es-ES" dirty="0" err="1" smtClean="0"/>
              <a:t>sample</a:t>
            </a:r>
            <a:r>
              <a:rPr lang="es-ES" dirty="0" smtClean="0"/>
              <a:t> </a:t>
            </a:r>
            <a:r>
              <a:rPr lang="es-ES" dirty="0" err="1" smtClean="0"/>
              <a:t>to</a:t>
            </a:r>
            <a:r>
              <a:rPr lang="es-ES" smtClean="0"/>
              <a:t> another</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29</a:t>
            </a:fld>
            <a:endParaRPr lang="en-US"/>
          </a:p>
        </p:txBody>
      </p:sp>
      <p:pic>
        <p:nvPicPr>
          <p:cNvPr id="7" name="Picture 5" descr="FakeRates_plot10_bin20"/>
          <p:cNvPicPr>
            <a:picLocks noChangeAspect="1" noChangeArrowheads="1"/>
          </p:cNvPicPr>
          <p:nvPr/>
        </p:nvPicPr>
        <p:blipFill>
          <a:blip r:embed="rId2"/>
          <a:srcRect/>
          <a:stretch>
            <a:fillRect/>
          </a:stretch>
        </p:blipFill>
        <p:spPr bwMode="auto">
          <a:xfrm>
            <a:off x="2987675" y="785794"/>
            <a:ext cx="5686425" cy="5759450"/>
          </a:xfrm>
          <a:prstGeom prst="rect">
            <a:avLst/>
          </a:prstGeom>
          <a:noFill/>
        </p:spPr>
      </p:pic>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5 Marcador de número de diapositiva"/>
          <p:cNvSpPr>
            <a:spLocks noGrp="1"/>
          </p:cNvSpPr>
          <p:nvPr>
            <p:ph type="sldNum" sz="quarter" idx="12"/>
          </p:nvPr>
        </p:nvSpPr>
        <p:spPr/>
        <p:txBody>
          <a:bodyPr/>
          <a:lstStyle/>
          <a:p>
            <a:pPr>
              <a:defRPr/>
            </a:pPr>
            <a:fld id="{BD45537E-9D55-4A27-8C4F-A3B7296156E4}" type="slidenum">
              <a:rPr lang="en-US"/>
              <a:pPr>
                <a:defRPr/>
              </a:pPr>
              <a:t>3</a:t>
            </a:fld>
            <a:endParaRPr lang="en-US"/>
          </a:p>
        </p:txBody>
      </p:sp>
      <p:sp>
        <p:nvSpPr>
          <p:cNvPr id="8197" name="AutoShape 2"/>
          <p:cNvSpPr>
            <a:spLocks noChangeArrowheads="1"/>
          </p:cNvSpPr>
          <p:nvPr/>
        </p:nvSpPr>
        <p:spPr bwMode="auto">
          <a:xfrm>
            <a:off x="107950" y="3644900"/>
            <a:ext cx="5040313" cy="2663825"/>
          </a:xfrm>
          <a:prstGeom prst="roundRect">
            <a:avLst>
              <a:gd name="adj" fmla="val 16667"/>
            </a:avLst>
          </a:prstGeom>
          <a:solidFill>
            <a:srgbClr val="EAEBF2"/>
          </a:solidFill>
          <a:ln w="9525">
            <a:noFill/>
            <a:round/>
            <a:headEnd/>
            <a:tailEnd/>
          </a:ln>
        </p:spPr>
        <p:txBody>
          <a:bodyPr wrap="none" anchor="ctr"/>
          <a:lstStyle/>
          <a:p>
            <a:endParaRPr lang="es-ES"/>
          </a:p>
        </p:txBody>
      </p:sp>
      <p:sp>
        <p:nvSpPr>
          <p:cNvPr id="8198" name="AutoShape 3"/>
          <p:cNvSpPr>
            <a:spLocks noChangeArrowheads="1"/>
          </p:cNvSpPr>
          <p:nvPr/>
        </p:nvSpPr>
        <p:spPr bwMode="auto">
          <a:xfrm>
            <a:off x="684213" y="981075"/>
            <a:ext cx="3527425" cy="1368425"/>
          </a:xfrm>
          <a:prstGeom prst="roundRect">
            <a:avLst>
              <a:gd name="adj" fmla="val 16667"/>
            </a:avLst>
          </a:prstGeom>
          <a:solidFill>
            <a:srgbClr val="EAEBF2"/>
          </a:solidFill>
          <a:ln w="9525">
            <a:noFill/>
            <a:round/>
            <a:headEnd/>
            <a:tailEnd/>
          </a:ln>
        </p:spPr>
        <p:txBody>
          <a:bodyPr wrap="none" anchor="ctr"/>
          <a:lstStyle/>
          <a:p>
            <a:endParaRPr lang="es-ES"/>
          </a:p>
        </p:txBody>
      </p:sp>
      <p:sp>
        <p:nvSpPr>
          <p:cNvPr id="819204" name="Rectangle 4"/>
          <p:cNvSpPr>
            <a:spLocks noGrp="1" noChangeArrowheads="1"/>
          </p:cNvSpPr>
          <p:nvPr>
            <p:ph type="title"/>
          </p:nvPr>
        </p:nvSpPr>
        <p:spPr/>
        <p:txBody>
          <a:bodyPr/>
          <a:lstStyle/>
          <a:p>
            <a:pPr eaLnBrk="1" hangingPunct="1">
              <a:defRPr/>
            </a:pPr>
            <a:r>
              <a:rPr lang="es-ES" dirty="0" smtClean="0"/>
              <a:t>INTRODUCTION</a:t>
            </a:r>
          </a:p>
        </p:txBody>
      </p:sp>
      <p:pic>
        <p:nvPicPr>
          <p:cNvPr id="8200" name="Picture 5" descr="top_pair_decay_channels"/>
          <p:cNvPicPr>
            <a:picLocks noChangeAspect="1" noChangeArrowheads="1"/>
          </p:cNvPicPr>
          <p:nvPr/>
        </p:nvPicPr>
        <p:blipFill>
          <a:blip r:embed="rId3"/>
          <a:srcRect/>
          <a:stretch>
            <a:fillRect/>
          </a:stretch>
        </p:blipFill>
        <p:spPr bwMode="auto">
          <a:xfrm>
            <a:off x="5867400" y="3352800"/>
            <a:ext cx="3024188" cy="2895600"/>
          </a:xfrm>
          <a:prstGeom prst="rect">
            <a:avLst/>
          </a:prstGeom>
          <a:noFill/>
          <a:ln w="9525">
            <a:noFill/>
            <a:miter lim="800000"/>
            <a:headEnd/>
            <a:tailEnd/>
          </a:ln>
        </p:spPr>
      </p:pic>
      <p:sp>
        <p:nvSpPr>
          <p:cNvPr id="8201" name="Text Box 6"/>
          <p:cNvSpPr txBox="1">
            <a:spLocks noChangeArrowheads="1"/>
          </p:cNvSpPr>
          <p:nvPr/>
        </p:nvSpPr>
        <p:spPr bwMode="auto">
          <a:xfrm>
            <a:off x="971550" y="620713"/>
            <a:ext cx="7188987" cy="400110"/>
          </a:xfrm>
          <a:prstGeom prst="rect">
            <a:avLst/>
          </a:prstGeom>
          <a:solidFill>
            <a:srgbClr val="FFFCCB"/>
          </a:solidFill>
          <a:ln w="9525" algn="ctr">
            <a:noFill/>
            <a:miter lim="800000"/>
            <a:headEnd/>
            <a:tailEnd/>
          </a:ln>
        </p:spPr>
        <p:txBody>
          <a:bodyPr wrap="none">
            <a:spAutoFit/>
          </a:bodyPr>
          <a:lstStyle/>
          <a:p>
            <a:pPr eaLnBrk="1" hangingPunct="1">
              <a:lnSpc>
                <a:spcPct val="80000"/>
              </a:lnSpc>
              <a:spcBef>
                <a:spcPct val="20000"/>
              </a:spcBef>
            </a:pPr>
            <a:r>
              <a:rPr lang="en-US" b="1" dirty="0" smtClean="0">
                <a:solidFill>
                  <a:schemeClr val="tx1"/>
                </a:solidFill>
                <a:latin typeface="Charcoal" charset="0"/>
              </a:rPr>
              <a:t>Top pair production through strong interactions</a:t>
            </a:r>
            <a:endParaRPr lang="en-US" b="1" dirty="0">
              <a:solidFill>
                <a:schemeClr val="tx1"/>
              </a:solidFill>
              <a:latin typeface="Charcoal" charset="0"/>
            </a:endParaRPr>
          </a:p>
        </p:txBody>
      </p:sp>
      <p:sp>
        <p:nvSpPr>
          <p:cNvPr id="8202" name="Rectangle 7"/>
          <p:cNvSpPr>
            <a:spLocks noChangeArrowheads="1"/>
          </p:cNvSpPr>
          <p:nvPr/>
        </p:nvSpPr>
        <p:spPr bwMode="auto">
          <a:xfrm>
            <a:off x="827088" y="1196975"/>
            <a:ext cx="4572000" cy="1006475"/>
          </a:xfrm>
          <a:prstGeom prst="rect">
            <a:avLst/>
          </a:prstGeom>
          <a:noFill/>
          <a:ln w="9525">
            <a:noFill/>
            <a:miter lim="800000"/>
            <a:headEnd/>
            <a:tailEnd/>
          </a:ln>
        </p:spPr>
        <p:txBody>
          <a:bodyPr>
            <a:spAutoFit/>
          </a:bodyPr>
          <a:lstStyle/>
          <a:p>
            <a:r>
              <a:rPr lang="en-US" sz="2000">
                <a:solidFill>
                  <a:srgbClr val="000099"/>
                </a:solidFill>
                <a:latin typeface="Charcoal" charset="0"/>
              </a:rPr>
              <a:t>    √s=1.96 </a:t>
            </a:r>
            <a:r>
              <a:rPr lang="en-US" sz="2000">
                <a:solidFill>
                  <a:srgbClr val="FF0F09"/>
                </a:solidFill>
                <a:latin typeface="Charcoal" charset="0"/>
              </a:rPr>
              <a:t>(14)</a:t>
            </a:r>
            <a:r>
              <a:rPr lang="en-US" sz="2000">
                <a:solidFill>
                  <a:srgbClr val="000099"/>
                </a:solidFill>
                <a:latin typeface="Charcoal" charset="0"/>
              </a:rPr>
              <a:t> TeV:  </a:t>
            </a:r>
          </a:p>
          <a:p>
            <a:r>
              <a:rPr lang="en-US" sz="2000">
                <a:solidFill>
                  <a:srgbClr val="000099"/>
                </a:solidFill>
                <a:latin typeface="Charcoal" charset="0"/>
              </a:rPr>
              <a:t>	85 </a:t>
            </a:r>
            <a:r>
              <a:rPr lang="en-US" sz="2000">
                <a:solidFill>
                  <a:srgbClr val="FF0F09"/>
                </a:solidFill>
                <a:latin typeface="Charcoal" charset="0"/>
              </a:rPr>
              <a:t>(10)</a:t>
            </a:r>
            <a:r>
              <a:rPr lang="en-US" sz="2000">
                <a:solidFill>
                  <a:srgbClr val="000099"/>
                </a:solidFill>
                <a:latin typeface="Charcoal" charset="0"/>
              </a:rPr>
              <a:t> ±5% qq  </a:t>
            </a:r>
          </a:p>
          <a:p>
            <a:r>
              <a:rPr lang="en-US" sz="2000">
                <a:solidFill>
                  <a:srgbClr val="000099"/>
                </a:solidFill>
                <a:latin typeface="Charcoal" charset="0"/>
              </a:rPr>
              <a:t>	15 </a:t>
            </a:r>
            <a:r>
              <a:rPr lang="en-US" sz="2000">
                <a:solidFill>
                  <a:srgbClr val="FF0F09"/>
                </a:solidFill>
                <a:latin typeface="Charcoal" charset="0"/>
              </a:rPr>
              <a:t>(90)</a:t>
            </a:r>
            <a:r>
              <a:rPr lang="en-US" sz="2000">
                <a:solidFill>
                  <a:srgbClr val="000099"/>
                </a:solidFill>
                <a:latin typeface="Charcoal" charset="0"/>
              </a:rPr>
              <a:t> ±5% gg</a:t>
            </a:r>
          </a:p>
        </p:txBody>
      </p:sp>
      <p:sp>
        <p:nvSpPr>
          <p:cNvPr id="8203" name="Rectangle 8"/>
          <p:cNvSpPr>
            <a:spLocks noChangeArrowheads="1"/>
          </p:cNvSpPr>
          <p:nvPr/>
        </p:nvSpPr>
        <p:spPr bwMode="auto">
          <a:xfrm>
            <a:off x="179388" y="3789363"/>
            <a:ext cx="6480175" cy="2400657"/>
          </a:xfrm>
          <a:prstGeom prst="rect">
            <a:avLst/>
          </a:prstGeom>
          <a:noFill/>
          <a:ln w="9525">
            <a:noFill/>
            <a:miter lim="800000"/>
            <a:headEnd/>
            <a:tailEnd/>
          </a:ln>
        </p:spPr>
        <p:txBody>
          <a:bodyPr>
            <a:spAutoFit/>
          </a:bodyPr>
          <a:lstStyle/>
          <a:p>
            <a:r>
              <a:rPr lang="en-US" sz="1800" dirty="0" err="1">
                <a:solidFill>
                  <a:srgbClr val="FF0000"/>
                </a:solidFill>
                <a:latin typeface="Charcoal" charset="0"/>
              </a:rPr>
              <a:t>tt</a:t>
            </a:r>
            <a:r>
              <a:rPr lang="en-US" sz="1800" dirty="0">
                <a:solidFill>
                  <a:srgbClr val="FF0000"/>
                </a:solidFill>
                <a:latin typeface="Charcoal" charset="0"/>
              </a:rPr>
              <a:t> </a:t>
            </a:r>
            <a:r>
              <a:rPr lang="en-US" sz="1800" dirty="0" err="1">
                <a:solidFill>
                  <a:srgbClr val="FF0000"/>
                </a:solidFill>
                <a:latin typeface="Charcoal" charset="0"/>
                <a:sym typeface="Symbol" pitchFamily="18" charset="2"/>
              </a:rPr>
              <a:t></a:t>
            </a:r>
            <a:r>
              <a:rPr lang="en-US" sz="1800" dirty="0">
                <a:solidFill>
                  <a:srgbClr val="FF0000"/>
                </a:solidFill>
                <a:latin typeface="Charcoal" charset="0"/>
                <a:sym typeface="Symbol" pitchFamily="18" charset="2"/>
              </a:rPr>
              <a:t> </a:t>
            </a:r>
            <a:r>
              <a:rPr lang="en-US" sz="1800" dirty="0" err="1">
                <a:solidFill>
                  <a:srgbClr val="FF0000"/>
                </a:solidFill>
                <a:latin typeface="Charcoal" charset="0"/>
                <a:sym typeface="Symbol" pitchFamily="18" charset="2"/>
              </a:rPr>
              <a:t>W(</a:t>
            </a:r>
            <a:r>
              <a:rPr lang="en-US" sz="1800" dirty="0" err="1">
                <a:solidFill>
                  <a:srgbClr val="FF0000"/>
                </a:solidFill>
                <a:latin typeface="Charcoal" charset="0"/>
                <a:cs typeface="Arial" charset="0"/>
                <a:sym typeface="Symbol" pitchFamily="18" charset="2"/>
              </a:rPr>
              <a:t>→</a:t>
            </a:r>
            <a:r>
              <a:rPr lang="en-US" sz="1800" dirty="0" err="1">
                <a:solidFill>
                  <a:srgbClr val="FF0000"/>
                </a:solidFill>
                <a:latin typeface="Charcoal" charset="0"/>
                <a:sym typeface="Symbol" pitchFamily="18" charset="2"/>
              </a:rPr>
              <a:t>l)bW(</a:t>
            </a:r>
            <a:r>
              <a:rPr lang="en-US" sz="1800" dirty="0" err="1">
                <a:solidFill>
                  <a:srgbClr val="FF0000"/>
                </a:solidFill>
                <a:latin typeface="Charcoal" charset="0"/>
                <a:cs typeface="Arial" charset="0"/>
                <a:sym typeface="Symbol" pitchFamily="18" charset="2"/>
              </a:rPr>
              <a:t>→</a:t>
            </a:r>
            <a:r>
              <a:rPr lang="en-US" sz="1800" dirty="0" err="1">
                <a:solidFill>
                  <a:srgbClr val="FF0000"/>
                </a:solidFill>
                <a:latin typeface="Charcoal" charset="0"/>
                <a:sym typeface="Symbol" pitchFamily="18" charset="2"/>
              </a:rPr>
              <a:t>l)b</a:t>
            </a:r>
            <a:r>
              <a:rPr lang="en-US" sz="1800" dirty="0">
                <a:solidFill>
                  <a:srgbClr val="FF0000"/>
                </a:solidFill>
                <a:latin typeface="Charcoal" charset="0"/>
                <a:sym typeface="Symbol" pitchFamily="18" charset="2"/>
              </a:rPr>
              <a:t>  (</a:t>
            </a:r>
            <a:r>
              <a:rPr lang="en-US" sz="1800" dirty="0" err="1">
                <a:solidFill>
                  <a:srgbClr val="FF0000"/>
                </a:solidFill>
                <a:latin typeface="Charcoal" charset="0"/>
                <a:sym typeface="Symbol" pitchFamily="18" charset="2"/>
              </a:rPr>
              <a:t>e</a:t>
            </a:r>
            <a:r>
              <a:rPr lang="en-US" sz="1800" dirty="0">
                <a:solidFill>
                  <a:srgbClr val="FF0000"/>
                </a:solidFill>
                <a:latin typeface="Charcoal" charset="0"/>
                <a:sym typeface="Symbol" pitchFamily="18" charset="2"/>
              </a:rPr>
              <a:t>+µ: 5%)</a:t>
            </a:r>
            <a:r>
              <a:rPr lang="en-US" sz="1800" dirty="0" smtClean="0">
                <a:solidFill>
                  <a:srgbClr val="FF0000"/>
                </a:solidFill>
                <a:latin typeface="Charcoal" charset="0"/>
                <a:sym typeface="Symbol" pitchFamily="18" charset="2"/>
              </a:rPr>
              <a:t> </a:t>
            </a:r>
            <a:endParaRPr lang="en-US" sz="1800" dirty="0" smtClean="0">
              <a:solidFill>
                <a:schemeClr val="tx1"/>
              </a:solidFill>
              <a:latin typeface="Charcoal" charset="0"/>
              <a:sym typeface="Symbol" pitchFamily="18" charset="2"/>
            </a:endParaRPr>
          </a:p>
          <a:p>
            <a:r>
              <a:rPr lang="en-US" sz="1800" dirty="0">
                <a:solidFill>
                  <a:schemeClr val="tx1"/>
                </a:solidFill>
                <a:latin typeface="Arial" charset="0"/>
                <a:cs typeface="Arial" charset="0"/>
                <a:sym typeface="Symbol" pitchFamily="18" charset="2"/>
              </a:rPr>
              <a:t>→</a:t>
            </a:r>
            <a:r>
              <a:rPr lang="en-US" sz="1800" dirty="0" smtClean="0">
                <a:solidFill>
                  <a:schemeClr val="tx1"/>
                </a:solidFill>
                <a:latin typeface="Arial" charset="0"/>
                <a:cs typeface="Arial" charset="0"/>
                <a:sym typeface="Symbol" pitchFamily="18" charset="2"/>
              </a:rPr>
              <a:t> </a:t>
            </a:r>
            <a:r>
              <a:rPr lang="en-US" sz="1800" dirty="0" smtClean="0">
                <a:solidFill>
                  <a:srgbClr val="0000FF"/>
                </a:solidFill>
                <a:latin typeface="Arial" charset="0"/>
                <a:cs typeface="Arial" charset="0"/>
                <a:sym typeface="Symbol" pitchFamily="18" charset="2"/>
              </a:rPr>
              <a:t>DILEPTONIC</a:t>
            </a:r>
          </a:p>
          <a:p>
            <a:endParaRPr lang="en-US" sz="1800" dirty="0" smtClean="0">
              <a:solidFill>
                <a:srgbClr val="0000FF"/>
              </a:solidFill>
              <a:latin typeface="Arial" charset="0"/>
              <a:cs typeface="Arial" charset="0"/>
              <a:sym typeface="Symbol" pitchFamily="18" charset="2"/>
            </a:endParaRPr>
          </a:p>
          <a:p>
            <a:r>
              <a:rPr lang="en-US" sz="1800" dirty="0" err="1">
                <a:solidFill>
                  <a:srgbClr val="FF0000"/>
                </a:solidFill>
                <a:latin typeface="Charcoal" charset="0"/>
              </a:rPr>
              <a:t>tt</a:t>
            </a:r>
            <a:r>
              <a:rPr lang="en-US" sz="1800" dirty="0">
                <a:solidFill>
                  <a:srgbClr val="FF0000"/>
                </a:solidFill>
                <a:latin typeface="Charcoal" charset="0"/>
              </a:rPr>
              <a:t> </a:t>
            </a:r>
            <a:r>
              <a:rPr lang="en-US" sz="1800" dirty="0" err="1">
                <a:solidFill>
                  <a:srgbClr val="FF0000"/>
                </a:solidFill>
                <a:latin typeface="Charcoal" charset="0"/>
                <a:sym typeface="Symbol" pitchFamily="18" charset="2"/>
              </a:rPr>
              <a:t></a:t>
            </a:r>
            <a:r>
              <a:rPr lang="en-US" sz="1800" dirty="0">
                <a:solidFill>
                  <a:srgbClr val="FF0000"/>
                </a:solidFill>
                <a:latin typeface="Charcoal" charset="0"/>
                <a:sym typeface="Symbol" pitchFamily="18" charset="2"/>
              </a:rPr>
              <a:t> </a:t>
            </a:r>
            <a:r>
              <a:rPr lang="en-US" sz="1800" dirty="0" err="1">
                <a:solidFill>
                  <a:srgbClr val="FF0000"/>
                </a:solidFill>
                <a:latin typeface="Charcoal" charset="0"/>
                <a:sym typeface="Symbol" pitchFamily="18" charset="2"/>
              </a:rPr>
              <a:t>W(</a:t>
            </a:r>
            <a:r>
              <a:rPr lang="en-US" sz="1800" dirty="0" err="1">
                <a:solidFill>
                  <a:srgbClr val="FF0000"/>
                </a:solidFill>
                <a:latin typeface="Charcoal" charset="0"/>
                <a:cs typeface="Arial" charset="0"/>
                <a:sym typeface="Symbol" pitchFamily="18" charset="2"/>
              </a:rPr>
              <a:t>→</a:t>
            </a:r>
            <a:r>
              <a:rPr lang="en-US" sz="1800" dirty="0" err="1">
                <a:solidFill>
                  <a:srgbClr val="FF0000"/>
                </a:solidFill>
                <a:latin typeface="Charcoal" charset="0"/>
                <a:sym typeface="Symbol" pitchFamily="18" charset="2"/>
              </a:rPr>
              <a:t>l)bW(</a:t>
            </a:r>
            <a:r>
              <a:rPr lang="en-US" sz="1800" dirty="0" err="1">
                <a:solidFill>
                  <a:srgbClr val="FF0000"/>
                </a:solidFill>
                <a:latin typeface="Charcoal" charset="0"/>
                <a:cs typeface="Arial" charset="0"/>
                <a:sym typeface="Symbol" pitchFamily="18" charset="2"/>
              </a:rPr>
              <a:t>→</a:t>
            </a:r>
            <a:r>
              <a:rPr lang="en-US" sz="1800" dirty="0" err="1">
                <a:solidFill>
                  <a:srgbClr val="FF0000"/>
                </a:solidFill>
                <a:latin typeface="Charcoal" charset="0"/>
                <a:sym typeface="Symbol" pitchFamily="18" charset="2"/>
              </a:rPr>
              <a:t>qq)b</a:t>
            </a:r>
            <a:r>
              <a:rPr lang="en-US" sz="1800" dirty="0">
                <a:solidFill>
                  <a:srgbClr val="FF0000"/>
                </a:solidFill>
                <a:latin typeface="Charcoal" charset="0"/>
                <a:sym typeface="Symbol" pitchFamily="18" charset="2"/>
              </a:rPr>
              <a:t>  (e+µ:35%</a:t>
            </a:r>
            <a:r>
              <a:rPr lang="en-US" sz="1800" dirty="0" smtClean="0">
                <a:solidFill>
                  <a:srgbClr val="FF0000"/>
                </a:solidFill>
                <a:latin typeface="Charcoal" charset="0"/>
                <a:sym typeface="Symbol" pitchFamily="18" charset="2"/>
              </a:rPr>
              <a:t>)</a:t>
            </a:r>
            <a:endParaRPr lang="en-US" sz="1800" dirty="0" smtClean="0">
              <a:solidFill>
                <a:schemeClr val="tx1"/>
              </a:solidFill>
              <a:latin typeface="Charcoal" charset="0"/>
              <a:sym typeface="Symbol" pitchFamily="18" charset="2"/>
            </a:endParaRPr>
          </a:p>
          <a:p>
            <a:r>
              <a:rPr lang="en-US" dirty="0">
                <a:solidFill>
                  <a:schemeClr val="tx1"/>
                </a:solidFill>
                <a:latin typeface="Charcoal" charset="0"/>
                <a:sym typeface="Symbol" pitchFamily="18" charset="2"/>
              </a:rPr>
              <a:t>→ </a:t>
            </a:r>
            <a:r>
              <a:rPr lang="en-US" sz="1800" dirty="0">
                <a:solidFill>
                  <a:srgbClr val="0000FF"/>
                </a:solidFill>
                <a:latin typeface="Charcoal" charset="0"/>
                <a:sym typeface="Symbol" pitchFamily="18" charset="2"/>
              </a:rPr>
              <a:t>1 </a:t>
            </a:r>
            <a:r>
              <a:rPr lang="en-US" sz="1800" dirty="0" smtClean="0">
                <a:solidFill>
                  <a:srgbClr val="0000FF"/>
                </a:solidFill>
                <a:latin typeface="Charcoal" charset="0"/>
                <a:sym typeface="Symbol" pitchFamily="18" charset="2"/>
              </a:rPr>
              <a:t>LEPTON PLUS JETS</a:t>
            </a:r>
          </a:p>
          <a:p>
            <a:endParaRPr lang="en-US" sz="1800" dirty="0" smtClean="0">
              <a:solidFill>
                <a:srgbClr val="0000FF"/>
              </a:solidFill>
              <a:latin typeface="Charcoal" charset="0"/>
              <a:sym typeface="Symbol" pitchFamily="18" charset="2"/>
            </a:endParaRPr>
          </a:p>
          <a:p>
            <a:r>
              <a:rPr lang="en-US" sz="1800" dirty="0" err="1">
                <a:solidFill>
                  <a:srgbClr val="FF0000"/>
                </a:solidFill>
                <a:latin typeface="Charcoal" charset="0"/>
              </a:rPr>
              <a:t>tt</a:t>
            </a:r>
            <a:r>
              <a:rPr lang="en-US" sz="1800" dirty="0">
                <a:solidFill>
                  <a:srgbClr val="FF0000"/>
                </a:solidFill>
                <a:latin typeface="Charcoal" charset="0"/>
              </a:rPr>
              <a:t> </a:t>
            </a:r>
            <a:r>
              <a:rPr lang="en-US" sz="1800" dirty="0" err="1">
                <a:solidFill>
                  <a:srgbClr val="FF0000"/>
                </a:solidFill>
                <a:latin typeface="Charcoal" charset="0"/>
                <a:sym typeface="Symbol" pitchFamily="18" charset="2"/>
              </a:rPr>
              <a:t></a:t>
            </a:r>
            <a:r>
              <a:rPr lang="en-US" sz="1800" dirty="0">
                <a:solidFill>
                  <a:srgbClr val="FF0000"/>
                </a:solidFill>
                <a:latin typeface="Charcoal" charset="0"/>
                <a:sym typeface="Symbol" pitchFamily="18" charset="2"/>
              </a:rPr>
              <a:t> </a:t>
            </a:r>
            <a:r>
              <a:rPr lang="en-US" sz="1800" dirty="0" err="1">
                <a:solidFill>
                  <a:srgbClr val="FF0000"/>
                </a:solidFill>
                <a:latin typeface="Charcoal" charset="0"/>
                <a:sym typeface="Symbol" pitchFamily="18" charset="2"/>
              </a:rPr>
              <a:t>W(</a:t>
            </a:r>
            <a:r>
              <a:rPr lang="en-US" sz="1800" dirty="0" err="1">
                <a:solidFill>
                  <a:srgbClr val="FF0000"/>
                </a:solidFill>
                <a:latin typeface="Charcoal" charset="0"/>
                <a:cs typeface="Arial" charset="0"/>
                <a:sym typeface="Symbol" pitchFamily="18" charset="2"/>
              </a:rPr>
              <a:t>→</a:t>
            </a:r>
            <a:r>
              <a:rPr lang="en-US" sz="1800" dirty="0" err="1">
                <a:solidFill>
                  <a:srgbClr val="FF0000"/>
                </a:solidFill>
                <a:latin typeface="Charcoal" charset="0"/>
                <a:sym typeface="Symbol" pitchFamily="18" charset="2"/>
              </a:rPr>
              <a:t>qq)bW(</a:t>
            </a:r>
            <a:r>
              <a:rPr lang="en-US" sz="1800" dirty="0" err="1">
                <a:solidFill>
                  <a:srgbClr val="FF0000"/>
                </a:solidFill>
                <a:latin typeface="Charcoal" charset="0"/>
                <a:cs typeface="Arial" charset="0"/>
                <a:sym typeface="Symbol" pitchFamily="18" charset="2"/>
              </a:rPr>
              <a:t>→</a:t>
            </a:r>
            <a:r>
              <a:rPr lang="en-US" sz="1800" dirty="0" err="1">
                <a:solidFill>
                  <a:srgbClr val="FF0000"/>
                </a:solidFill>
                <a:latin typeface="Charcoal" charset="0"/>
                <a:sym typeface="Symbol" pitchFamily="18" charset="2"/>
              </a:rPr>
              <a:t>qq)b</a:t>
            </a:r>
            <a:r>
              <a:rPr lang="en-US" sz="1800" dirty="0">
                <a:solidFill>
                  <a:srgbClr val="FF0000"/>
                </a:solidFill>
                <a:latin typeface="Charcoal" charset="0"/>
                <a:sym typeface="Symbol" pitchFamily="18" charset="2"/>
              </a:rPr>
              <a:t>   ( 45% </a:t>
            </a:r>
            <a:r>
              <a:rPr lang="en-US" sz="1800" dirty="0" smtClean="0">
                <a:solidFill>
                  <a:srgbClr val="FF0000"/>
                </a:solidFill>
                <a:latin typeface="Charcoal" charset="0"/>
                <a:sym typeface="Symbol" pitchFamily="18" charset="2"/>
              </a:rPr>
              <a:t>)</a:t>
            </a:r>
            <a:endParaRPr lang="en-US" sz="1800" dirty="0" smtClean="0">
              <a:solidFill>
                <a:schemeClr val="tx1"/>
              </a:solidFill>
              <a:latin typeface="Charcoal" charset="0"/>
              <a:sym typeface="Symbol" pitchFamily="18" charset="2"/>
            </a:endParaRPr>
          </a:p>
          <a:p>
            <a:r>
              <a:rPr lang="en-US" sz="1400" dirty="0">
                <a:solidFill>
                  <a:schemeClr val="tx1"/>
                </a:solidFill>
                <a:latin typeface="Charcoal" charset="0"/>
                <a:sym typeface="Symbol" pitchFamily="18" charset="2"/>
              </a:rPr>
              <a:t>→</a:t>
            </a:r>
            <a:r>
              <a:rPr lang="en-US" sz="1400" dirty="0" smtClean="0">
                <a:solidFill>
                  <a:schemeClr val="tx1"/>
                </a:solidFill>
                <a:latin typeface="Charcoal" charset="0"/>
                <a:sym typeface="Symbol" pitchFamily="18" charset="2"/>
              </a:rPr>
              <a:t> </a:t>
            </a:r>
            <a:r>
              <a:rPr lang="en-US" sz="1800" dirty="0" smtClean="0">
                <a:solidFill>
                  <a:srgbClr val="0000FF"/>
                </a:solidFill>
                <a:latin typeface="Charcoal" charset="0"/>
                <a:sym typeface="Symbol" pitchFamily="18" charset="2"/>
              </a:rPr>
              <a:t>FULL HADRONIC</a:t>
            </a:r>
            <a:endParaRPr lang="en-US" sz="1800" dirty="0">
              <a:solidFill>
                <a:srgbClr val="0000FF"/>
              </a:solidFill>
              <a:latin typeface="Charcoal" charset="0"/>
              <a:sym typeface="Symbol" pitchFamily="18" charset="2"/>
            </a:endParaRPr>
          </a:p>
        </p:txBody>
      </p:sp>
      <p:sp>
        <p:nvSpPr>
          <p:cNvPr id="8204" name="Text Box 9"/>
          <p:cNvSpPr txBox="1">
            <a:spLocks noChangeArrowheads="1"/>
          </p:cNvSpPr>
          <p:nvPr/>
        </p:nvSpPr>
        <p:spPr bwMode="auto">
          <a:xfrm>
            <a:off x="323850" y="3179763"/>
            <a:ext cx="5024023" cy="348813"/>
          </a:xfrm>
          <a:prstGeom prst="rect">
            <a:avLst/>
          </a:prstGeom>
          <a:solidFill>
            <a:srgbClr val="FFFCCB"/>
          </a:solidFill>
          <a:ln w="9525" algn="ctr">
            <a:noFill/>
            <a:miter lim="800000"/>
            <a:headEnd/>
            <a:tailEnd/>
          </a:ln>
        </p:spPr>
        <p:txBody>
          <a:bodyPr wrap="none">
            <a:spAutoFit/>
          </a:bodyPr>
          <a:lstStyle/>
          <a:p>
            <a:pPr eaLnBrk="1" hangingPunct="1">
              <a:lnSpc>
                <a:spcPct val="80000"/>
              </a:lnSpc>
              <a:spcBef>
                <a:spcPct val="20000"/>
              </a:spcBef>
            </a:pPr>
            <a:r>
              <a:rPr lang="en-US" sz="2000" b="1" dirty="0" smtClean="0">
                <a:solidFill>
                  <a:schemeClr val="tx1"/>
                </a:solidFill>
                <a:latin typeface="Arial" charset="0"/>
              </a:rPr>
              <a:t>Electroweak decays </a:t>
            </a:r>
            <a:r>
              <a:rPr lang="en-US" sz="2000" b="1" dirty="0" smtClean="0">
                <a:solidFill>
                  <a:schemeClr val="tx1"/>
                </a:solidFill>
                <a:latin typeface="Arial" charset="0"/>
                <a:cs typeface="Arial" charset="0"/>
              </a:rPr>
              <a:t>~</a:t>
            </a:r>
            <a:r>
              <a:rPr lang="en-US" sz="2000" b="1" dirty="0">
                <a:solidFill>
                  <a:schemeClr val="tx1"/>
                </a:solidFill>
                <a:latin typeface="Arial" charset="0"/>
                <a:cs typeface="Arial" charset="0"/>
              </a:rPr>
              <a:t>100% </a:t>
            </a:r>
            <a:r>
              <a:rPr lang="en-US" sz="2000" b="1" dirty="0">
                <a:solidFill>
                  <a:schemeClr val="tx1"/>
                </a:solidFill>
                <a:latin typeface="Arial" charset="0"/>
              </a:rPr>
              <a:t>BR( </a:t>
            </a:r>
            <a:r>
              <a:rPr lang="en-US" sz="2000" b="1" dirty="0" err="1">
                <a:solidFill>
                  <a:schemeClr val="tx1"/>
                </a:solidFill>
                <a:latin typeface="Arial" charset="0"/>
              </a:rPr>
              <a:t>t→W</a:t>
            </a:r>
            <a:r>
              <a:rPr lang="en-US" sz="2000" b="1" baseline="30000" dirty="0" err="1">
                <a:solidFill>
                  <a:schemeClr val="tx1"/>
                </a:solidFill>
                <a:latin typeface="Arial" charset="0"/>
              </a:rPr>
              <a:t>+</a:t>
            </a:r>
            <a:r>
              <a:rPr lang="en-US" sz="2000" b="1" dirty="0" err="1">
                <a:solidFill>
                  <a:schemeClr val="tx1"/>
                </a:solidFill>
                <a:latin typeface="Arial" charset="0"/>
              </a:rPr>
              <a:t>b</a:t>
            </a:r>
            <a:r>
              <a:rPr lang="en-US" sz="2000" b="1" dirty="0">
                <a:solidFill>
                  <a:schemeClr val="tx1"/>
                </a:solidFill>
                <a:latin typeface="Arial" charset="0"/>
              </a:rPr>
              <a:t>) </a:t>
            </a:r>
          </a:p>
        </p:txBody>
      </p:sp>
      <p:pic>
        <p:nvPicPr>
          <p:cNvPr id="8205" name="Picture 10" descr="topproduction"/>
          <p:cNvPicPr>
            <a:picLocks noGrp="1" noChangeAspect="1" noChangeArrowheads="1"/>
          </p:cNvPicPr>
          <p:nvPr>
            <p:ph type="body" idx="4294967295"/>
          </p:nvPr>
        </p:nvPicPr>
        <p:blipFill>
          <a:blip r:embed="rId4"/>
          <a:srcRect/>
          <a:stretch>
            <a:fillRect/>
          </a:stretch>
        </p:blipFill>
        <p:spPr>
          <a:xfrm>
            <a:off x="4500563" y="1052513"/>
            <a:ext cx="4175125" cy="1944687"/>
          </a:xfrm>
          <a:noFill/>
        </p:spPr>
      </p:pic>
      <p:sp>
        <p:nvSpPr>
          <p:cNvPr id="8206" name="Text Box 11"/>
          <p:cNvSpPr txBox="1">
            <a:spLocks noChangeArrowheads="1"/>
          </p:cNvSpPr>
          <p:nvPr/>
        </p:nvSpPr>
        <p:spPr bwMode="auto">
          <a:xfrm>
            <a:off x="323850" y="2349500"/>
            <a:ext cx="7632700" cy="703263"/>
          </a:xfrm>
          <a:prstGeom prst="rect">
            <a:avLst/>
          </a:prstGeom>
          <a:noFill/>
          <a:ln w="9525">
            <a:noFill/>
            <a:miter lim="800000"/>
            <a:headEnd/>
            <a:tailEnd/>
          </a:ln>
        </p:spPr>
        <p:txBody>
          <a:bodyPr>
            <a:spAutoFit/>
          </a:bodyPr>
          <a:lstStyle/>
          <a:p>
            <a:pPr eaLnBrk="1" hangingPunct="1">
              <a:spcBef>
                <a:spcPct val="50000"/>
              </a:spcBef>
            </a:pPr>
            <a:r>
              <a:rPr lang="en-US" sz="1600">
                <a:solidFill>
                  <a:schemeClr val="tx1"/>
                </a:solidFill>
                <a:latin typeface="Arial" charset="0"/>
                <a:cs typeface="Arial" charset="0"/>
              </a:rPr>
              <a:t>TEVATRON </a:t>
            </a:r>
            <a:r>
              <a:rPr lang="en-US" sz="1600">
                <a:solidFill>
                  <a:schemeClr val="tx1"/>
                </a:solidFill>
                <a:latin typeface="Symbol" pitchFamily="18" charset="2"/>
                <a:cs typeface="Arial" charset="0"/>
              </a:rPr>
              <a:t> s</a:t>
            </a:r>
            <a:r>
              <a:rPr lang="en-US" sz="1600" baseline="-25000">
                <a:solidFill>
                  <a:schemeClr val="tx1"/>
                </a:solidFill>
                <a:latin typeface="Arial" charset="0"/>
                <a:cs typeface="Arial" charset="0"/>
              </a:rPr>
              <a:t>t</a:t>
            </a:r>
            <a:r>
              <a:rPr lang="en-US" sz="1600" u="sng" baseline="-25000">
                <a:solidFill>
                  <a:schemeClr val="tx1"/>
                </a:solidFill>
                <a:latin typeface="Arial" charset="0"/>
                <a:cs typeface="Arial" charset="0"/>
              </a:rPr>
              <a:t>t</a:t>
            </a:r>
            <a:r>
              <a:rPr lang="en-US" sz="1600">
                <a:solidFill>
                  <a:schemeClr val="tx1"/>
                </a:solidFill>
                <a:latin typeface="Arial" charset="0"/>
                <a:cs typeface="Arial" charset="0"/>
              </a:rPr>
              <a:t> (QCD-NLO) </a:t>
            </a:r>
            <a:r>
              <a:rPr lang="en-US" sz="1600">
                <a:solidFill>
                  <a:schemeClr val="tx1"/>
                </a:solidFill>
                <a:latin typeface="Arial" charset="0"/>
                <a:cs typeface="Arial" charset="0"/>
                <a:sym typeface="Symbol" pitchFamily="18" charset="2"/>
              </a:rPr>
              <a:t></a:t>
            </a:r>
            <a:r>
              <a:rPr lang="en-US" sz="1600">
                <a:solidFill>
                  <a:schemeClr val="tx1"/>
                </a:solidFill>
                <a:latin typeface="Arial" charset="0"/>
                <a:cs typeface="Arial" charset="0"/>
              </a:rPr>
              <a:t> 6.7 pb </a:t>
            </a:r>
          </a:p>
          <a:p>
            <a:pPr eaLnBrk="1" hangingPunct="1">
              <a:spcBef>
                <a:spcPct val="50000"/>
              </a:spcBef>
            </a:pPr>
            <a:r>
              <a:rPr lang="en-US" sz="1600">
                <a:solidFill>
                  <a:schemeClr val="tx1"/>
                </a:solidFill>
                <a:latin typeface="Arial" charset="0"/>
                <a:cs typeface="Arial" charset="0"/>
              </a:rPr>
              <a:t>LHC:                </a:t>
            </a:r>
            <a:r>
              <a:rPr lang="el-GR" sz="1600">
                <a:solidFill>
                  <a:schemeClr val="tx1"/>
                </a:solidFill>
                <a:latin typeface="Arial" charset="0"/>
                <a:cs typeface="Arial" charset="0"/>
              </a:rPr>
              <a:t>σ</a:t>
            </a:r>
            <a:r>
              <a:rPr lang="en-US" sz="1600">
                <a:solidFill>
                  <a:schemeClr val="tx1"/>
                </a:solidFill>
                <a:latin typeface="Charcoal" charset="0"/>
              </a:rPr>
              <a:t>t</a:t>
            </a:r>
            <a:r>
              <a:rPr lang="en-US" sz="1600" u="sng">
                <a:solidFill>
                  <a:schemeClr val="tx1"/>
                </a:solidFill>
                <a:latin typeface="Charcoal" charset="0"/>
              </a:rPr>
              <a:t>t</a:t>
            </a:r>
            <a:r>
              <a:rPr lang="en-US" sz="1600">
                <a:solidFill>
                  <a:schemeClr val="tx1"/>
                </a:solidFill>
                <a:latin typeface="Charcoal" charset="0"/>
              </a:rPr>
              <a:t> (QCD-NLO) </a:t>
            </a:r>
            <a:r>
              <a:rPr lang="en-US" sz="1600">
                <a:solidFill>
                  <a:schemeClr val="tx1"/>
                </a:solidFill>
                <a:latin typeface="Charcoal" charset="0"/>
                <a:sym typeface="Symbol" pitchFamily="18" charset="2"/>
              </a:rPr>
              <a:t></a:t>
            </a:r>
            <a:r>
              <a:rPr lang="en-US" sz="1600">
                <a:solidFill>
                  <a:schemeClr val="tx1"/>
                </a:solidFill>
                <a:latin typeface="Charcoal" charset="0"/>
              </a:rPr>
              <a:t> 840 pb</a:t>
            </a:r>
          </a:p>
        </p:txBody>
      </p:sp>
      <p:sp>
        <p:nvSpPr>
          <p:cNvPr id="15"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6"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smtClean="0"/>
              <a:t>QCD dijets: Summary &amp; plans</a:t>
            </a:r>
            <a:endParaRPr lang="es-ES" dirty="0"/>
          </a:p>
        </p:txBody>
      </p:sp>
      <p:sp>
        <p:nvSpPr>
          <p:cNvPr id="3" name="2 Marcador de contenido"/>
          <p:cNvSpPr>
            <a:spLocks noGrp="1"/>
          </p:cNvSpPr>
          <p:nvPr>
            <p:ph idx="1"/>
          </p:nvPr>
        </p:nvSpPr>
        <p:spPr/>
        <p:txBody>
          <a:bodyPr/>
          <a:lstStyle/>
          <a:p>
            <a:pPr>
              <a:buNone/>
            </a:pPr>
            <a:endParaRPr lang="es-ES" dirty="0" smtClean="0"/>
          </a:p>
          <a:p>
            <a:r>
              <a:rPr lang="es-ES" dirty="0" smtClean="0"/>
              <a:t>QCD dijets</a:t>
            </a:r>
          </a:p>
          <a:p>
            <a:pPr lvl="1"/>
            <a:r>
              <a:rPr lang="es-ES" dirty="0" smtClean="0"/>
              <a:t>We have estimated FR from QCD dijets samples</a:t>
            </a:r>
          </a:p>
          <a:p>
            <a:pPr lvl="1"/>
            <a:r>
              <a:rPr lang="es-ES" dirty="0" smtClean="0"/>
              <a:t>Future:</a:t>
            </a:r>
          </a:p>
          <a:p>
            <a:pPr lvl="2"/>
            <a:r>
              <a:rPr lang="es-ES" dirty="0" smtClean="0">
                <a:sym typeface="Wingdings" pitchFamily="2" charset="2"/>
              </a:rPr>
              <a:t> apply to ttbar and W+jets</a:t>
            </a:r>
          </a:p>
          <a:p>
            <a:pPr lvl="2"/>
            <a:r>
              <a:rPr lang="es-ES" dirty="0" smtClean="0"/>
              <a:t>Parametrize FR as a function of </a:t>
            </a:r>
            <a:r>
              <a:rPr lang="el-GR" dirty="0" smtClean="0">
                <a:cs typeface="Arial" pitchFamily="34" charset="0"/>
                <a:sym typeface="Symbol" pitchFamily="18" charset="2"/>
              </a:rPr>
              <a:t>Σ</a:t>
            </a:r>
            <a:r>
              <a:rPr lang="es-ES" dirty="0" smtClean="0">
                <a:cs typeface="Arial" pitchFamily="34" charset="0"/>
                <a:sym typeface="Symbol" pitchFamily="18" charset="2"/>
              </a:rPr>
              <a:t>E</a:t>
            </a:r>
            <a:r>
              <a:rPr lang="es-ES" baseline="-25000" dirty="0" smtClean="0">
                <a:cs typeface="Arial" pitchFamily="34" charset="0"/>
                <a:sym typeface="Symbol" pitchFamily="18" charset="2"/>
              </a:rPr>
              <a:t>T</a:t>
            </a:r>
            <a:r>
              <a:rPr lang="es-ES" dirty="0" smtClean="0">
                <a:sym typeface="Symbol" pitchFamily="18" charset="2"/>
              </a:rPr>
              <a:t>  </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30</a:t>
            </a:fld>
            <a:endParaRPr lang="en-US"/>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0" y="71414"/>
            <a:ext cx="9144000" cy="685800"/>
          </a:xfrm>
        </p:spPr>
        <p:txBody>
          <a:bodyPr/>
          <a:lstStyle/>
          <a:p>
            <a:pPr eaLnBrk="1" hangingPunct="1">
              <a:defRPr/>
            </a:pPr>
            <a:r>
              <a:rPr lang="es-ES" sz="3600" b="1" dirty="0" err="1" smtClean="0"/>
              <a:t>Release</a:t>
            </a:r>
            <a:r>
              <a:rPr lang="es-ES" sz="3600" b="1" dirty="0" smtClean="0"/>
              <a:t> 14</a:t>
            </a:r>
          </a:p>
        </p:txBody>
      </p:sp>
      <p:sp>
        <p:nvSpPr>
          <p:cNvPr id="7" name="6 Marcador de contenido"/>
          <p:cNvSpPr>
            <a:spLocks noGrp="1"/>
          </p:cNvSpPr>
          <p:nvPr>
            <p:ph idx="1"/>
          </p:nvPr>
        </p:nvSpPr>
        <p:spPr/>
        <p:txBody>
          <a:bodyPr/>
          <a:lstStyle/>
          <a:p>
            <a:endParaRPr lang="es-ES" dirty="0"/>
          </a:p>
        </p:txBody>
      </p:sp>
      <p:sp>
        <p:nvSpPr>
          <p:cNvPr id="6" name="5 Marcador de número de diapositiva"/>
          <p:cNvSpPr>
            <a:spLocks noGrp="1"/>
          </p:cNvSpPr>
          <p:nvPr>
            <p:ph type="sldNum" sz="quarter" idx="12"/>
          </p:nvPr>
        </p:nvSpPr>
        <p:spPr/>
        <p:txBody>
          <a:bodyPr/>
          <a:lstStyle/>
          <a:p>
            <a:pPr>
              <a:defRPr/>
            </a:pPr>
            <a:fld id="{37956A67-FA01-4723-BDF4-D5AC081EDF48}" type="slidenum">
              <a:rPr lang="en-US"/>
              <a:pPr>
                <a:defRPr/>
              </a:pPr>
              <a:t>31</a:t>
            </a:fld>
            <a:endParaRPr lang="en-US"/>
          </a:p>
        </p:txBody>
      </p:sp>
      <p:pic>
        <p:nvPicPr>
          <p:cNvPr id="59393" name="Picture 1"/>
          <p:cNvPicPr>
            <a:picLocks noChangeAspect="1" noChangeArrowheads="1"/>
          </p:cNvPicPr>
          <p:nvPr/>
        </p:nvPicPr>
        <p:blipFill>
          <a:blip r:embed="rId2"/>
          <a:srcRect/>
          <a:stretch>
            <a:fillRect/>
          </a:stretch>
        </p:blipFill>
        <p:spPr bwMode="auto">
          <a:xfrm>
            <a:off x="490538" y="928670"/>
            <a:ext cx="8162925" cy="4895850"/>
          </a:xfrm>
          <a:prstGeom prst="rect">
            <a:avLst/>
          </a:prstGeom>
          <a:noFill/>
          <a:ln w="9525">
            <a:noFill/>
            <a:miter lim="800000"/>
            <a:headEnd/>
            <a:tailEnd/>
          </a:ln>
          <a:effectLst/>
        </p:spPr>
      </p:pic>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pPr>
              <a:defRPr/>
            </a:pPr>
            <a:fld id="{96DAF446-856E-45E6-86C6-135D398ADBAB}" type="slidenum">
              <a:rPr lang="en-US"/>
              <a:pPr>
                <a:defRPr/>
              </a:pPr>
              <a:t>32</a:t>
            </a:fld>
            <a:endParaRPr lang="en-US"/>
          </a:p>
        </p:txBody>
      </p:sp>
      <p:graphicFrame>
        <p:nvGraphicFramePr>
          <p:cNvPr id="2050" name="Organization Chart 7"/>
          <p:cNvGraphicFramePr>
            <a:graphicFrameLocks/>
          </p:cNvGraphicFramePr>
          <p:nvPr>
            <p:ph type="dgm" idx="1"/>
          </p:nvPr>
        </p:nvGraphicFramePr>
        <p:xfrm>
          <a:off x="395288" y="620713"/>
          <a:ext cx="7920037" cy="4999037"/>
        </p:xfrm>
        <a:graphic>
          <a:graphicData uri="http://schemas.openxmlformats.org/drawingml/2006/compatibility">
            <com:legacyDrawing xmlns:com="http://schemas.openxmlformats.org/drawingml/2006/compatibility" spid="_x0000_s2050"/>
          </a:graphicData>
        </a:graphic>
      </p:graphicFrame>
      <p:sp>
        <p:nvSpPr>
          <p:cNvPr id="2062" name="Text Box 25"/>
          <p:cNvSpPr txBox="1">
            <a:spLocks noChangeAspect="1" noChangeArrowheads="1"/>
          </p:cNvSpPr>
          <p:nvPr/>
        </p:nvSpPr>
        <p:spPr bwMode="auto">
          <a:xfrm rot="-8096325">
            <a:off x="1538288" y="1920875"/>
            <a:ext cx="558800" cy="3997325"/>
          </a:xfrm>
          <a:prstGeom prst="rect">
            <a:avLst/>
          </a:prstGeom>
          <a:solidFill>
            <a:srgbClr val="FFFF00"/>
          </a:solidFill>
          <a:ln w="9525" algn="ctr">
            <a:solidFill>
              <a:schemeClr val="tx1"/>
            </a:solidFill>
            <a:miter lim="800000"/>
            <a:headEnd/>
            <a:tailEnd/>
          </a:ln>
        </p:spPr>
        <p:txBody>
          <a:bodyPr vert="eaVert" wrap="none">
            <a:spAutoFit/>
          </a:bodyPr>
          <a:lstStyle/>
          <a:p>
            <a:r>
              <a:rPr lang="es-ES" b="1">
                <a:solidFill>
                  <a:srgbClr val="FF0066"/>
                </a:solidFill>
              </a:rPr>
              <a:t>EventViewbasedPackages</a:t>
            </a:r>
          </a:p>
        </p:txBody>
      </p:sp>
      <p:sp>
        <p:nvSpPr>
          <p:cNvPr id="889882" name="Rectangle 26"/>
          <p:cNvSpPr>
            <a:spLocks noGrp="1" noChangeArrowheads="1"/>
          </p:cNvSpPr>
          <p:nvPr>
            <p:ph type="title"/>
          </p:nvPr>
        </p:nvSpPr>
        <p:spPr/>
        <p:txBody>
          <a:bodyPr/>
          <a:lstStyle/>
          <a:p>
            <a:pPr eaLnBrk="1" hangingPunct="1">
              <a:defRPr/>
            </a:pPr>
            <a:endParaRPr lang="es-ES" smtClean="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ítulo 26"/>
          <p:cNvSpPr>
            <a:spLocks noGrp="1"/>
          </p:cNvSpPr>
          <p:nvPr>
            <p:ph type="title"/>
          </p:nvPr>
        </p:nvSpPr>
        <p:spPr/>
        <p:txBody>
          <a:bodyPr/>
          <a:lstStyle/>
          <a:p>
            <a:r>
              <a:rPr lang="es-ES_tradnl" smtClean="0"/>
              <a:t>ARATopQuarkAnalysis</a:t>
            </a:r>
            <a:endParaRPr lang="es-ES_tradnl" dirty="0"/>
          </a:p>
        </p:txBody>
      </p:sp>
      <p:sp>
        <p:nvSpPr>
          <p:cNvPr id="53" name="Marcador de contenido 52"/>
          <p:cNvSpPr>
            <a:spLocks noGrp="1"/>
          </p:cNvSpPr>
          <p:nvPr>
            <p:ph idx="1"/>
          </p:nvPr>
        </p:nvSpPr>
        <p:spPr>
          <a:xfrm>
            <a:off x="76200" y="908050"/>
            <a:ext cx="8839200" cy="5257800"/>
          </a:xfrm>
        </p:spPr>
        <p:txBody>
          <a:bodyPr/>
          <a:lstStyle/>
          <a:p>
            <a:r>
              <a:rPr lang="es-ES_tradnl" dirty="0" smtClean="0"/>
              <a:t>GOAL: </a:t>
            </a:r>
            <a:r>
              <a:rPr lang="es-ES_tradnl" dirty="0" err="1" smtClean="0"/>
              <a:t>repeat</a:t>
            </a:r>
            <a:r>
              <a:rPr lang="es-ES_tradnl" dirty="0" smtClean="0"/>
              <a:t> </a:t>
            </a:r>
            <a:r>
              <a:rPr lang="es-ES_tradnl" dirty="0" err="1" smtClean="0"/>
              <a:t>the</a:t>
            </a:r>
            <a:r>
              <a:rPr lang="es-ES_tradnl" dirty="0" smtClean="0"/>
              <a:t> </a:t>
            </a:r>
            <a:r>
              <a:rPr lang="es-ES_tradnl" dirty="0" err="1" smtClean="0"/>
              <a:t>analysis</a:t>
            </a:r>
            <a:r>
              <a:rPr lang="es-ES_tradnl" dirty="0" smtClean="0"/>
              <a:t> at 10 </a:t>
            </a:r>
            <a:r>
              <a:rPr lang="es-ES_tradnl" dirty="0" err="1" smtClean="0"/>
              <a:t>TeV</a:t>
            </a:r>
            <a:r>
              <a:rPr lang="es-ES_tradnl" dirty="0" smtClean="0"/>
              <a:t> </a:t>
            </a:r>
            <a:r>
              <a:rPr lang="es-ES_tradnl" dirty="0" err="1" smtClean="0"/>
              <a:t>to</a:t>
            </a:r>
            <a:r>
              <a:rPr lang="es-ES_tradnl" dirty="0" smtClean="0"/>
              <a:t> check </a:t>
            </a:r>
            <a:r>
              <a:rPr lang="es-ES_tradnl" dirty="0" err="1" smtClean="0"/>
              <a:t>if</a:t>
            </a:r>
            <a:r>
              <a:rPr lang="es-ES_tradnl" dirty="0" smtClean="0"/>
              <a:t> </a:t>
            </a:r>
            <a:r>
              <a:rPr lang="es-ES_tradnl" dirty="0" err="1" smtClean="0"/>
              <a:t>this</a:t>
            </a:r>
            <a:r>
              <a:rPr lang="es-ES_tradnl" dirty="0" smtClean="0"/>
              <a:t> </a:t>
            </a:r>
            <a:r>
              <a:rPr lang="es-ES_tradnl" dirty="0" err="1" smtClean="0"/>
              <a:t>channel</a:t>
            </a:r>
            <a:r>
              <a:rPr lang="es-ES_tradnl" dirty="0" smtClean="0"/>
              <a:t> </a:t>
            </a:r>
            <a:r>
              <a:rPr lang="es-ES_tradnl" dirty="0" err="1" smtClean="0"/>
              <a:t>will</a:t>
            </a:r>
            <a:r>
              <a:rPr lang="es-ES_tradnl" dirty="0" smtClean="0"/>
              <a:t> be observable at </a:t>
            </a:r>
            <a:r>
              <a:rPr lang="es-ES_tradnl" dirty="0" err="1" smtClean="0"/>
              <a:t>the</a:t>
            </a:r>
            <a:r>
              <a:rPr lang="es-ES_tradnl" dirty="0" smtClean="0"/>
              <a:t> </a:t>
            </a:r>
            <a:r>
              <a:rPr lang="es-ES_tradnl" dirty="0" err="1" smtClean="0"/>
              <a:t>beggining</a:t>
            </a:r>
            <a:r>
              <a:rPr lang="es-ES_tradnl" dirty="0" smtClean="0"/>
              <a:t> </a:t>
            </a:r>
            <a:r>
              <a:rPr lang="es-ES_tradnl" dirty="0" err="1" smtClean="0"/>
              <a:t>of</a:t>
            </a:r>
            <a:r>
              <a:rPr lang="es-ES_tradnl" dirty="0" smtClean="0"/>
              <a:t> </a:t>
            </a:r>
            <a:r>
              <a:rPr lang="es-ES_tradnl" dirty="0" err="1" smtClean="0"/>
              <a:t>the</a:t>
            </a:r>
            <a:r>
              <a:rPr lang="es-ES_tradnl" dirty="0" smtClean="0"/>
              <a:t> LHC</a:t>
            </a:r>
          </a:p>
          <a:p>
            <a:endParaRPr lang="es-ES_tradnl" dirty="0" smtClean="0"/>
          </a:p>
          <a:p>
            <a:r>
              <a:rPr lang="es-ES_tradnl" dirty="0" smtClean="0"/>
              <a:t>3 </a:t>
            </a:r>
            <a:r>
              <a:rPr lang="es-ES_tradnl" dirty="0" err="1" smtClean="0"/>
              <a:t>aims</a:t>
            </a:r>
            <a:r>
              <a:rPr lang="es-ES_tradnl" dirty="0" smtClean="0"/>
              <a:t>:</a:t>
            </a:r>
          </a:p>
          <a:p>
            <a:pPr lvl="1"/>
            <a:r>
              <a:rPr lang="es-ES_tradnl" dirty="0" err="1" smtClean="0"/>
              <a:t>add</a:t>
            </a:r>
            <a:r>
              <a:rPr lang="es-ES_tradnl" dirty="0" smtClean="0"/>
              <a:t> tau </a:t>
            </a:r>
            <a:r>
              <a:rPr lang="es-ES_tradnl" dirty="0" err="1" smtClean="0"/>
              <a:t>monitoring</a:t>
            </a:r>
            <a:r>
              <a:rPr lang="es-ES_tradnl" dirty="0" smtClean="0"/>
              <a:t> variables</a:t>
            </a:r>
          </a:p>
          <a:p>
            <a:pPr lvl="2"/>
            <a:r>
              <a:rPr lang="es-ES_tradnl" dirty="0" err="1" smtClean="0"/>
              <a:t>TauRec</a:t>
            </a:r>
            <a:r>
              <a:rPr lang="es-ES_tradnl" dirty="0" smtClean="0"/>
              <a:t>, Tau1p3p, </a:t>
            </a:r>
            <a:r>
              <a:rPr lang="es-ES_tradnl" dirty="0" err="1" smtClean="0"/>
              <a:t>merged</a:t>
            </a:r>
            <a:r>
              <a:rPr lang="es-ES_tradnl" dirty="0" smtClean="0"/>
              <a:t> </a:t>
            </a:r>
            <a:r>
              <a:rPr lang="es-ES_tradnl" dirty="0" err="1" smtClean="0"/>
              <a:t>details</a:t>
            </a:r>
            <a:endParaRPr lang="es-ES_tradnl" dirty="0" smtClean="0"/>
          </a:p>
          <a:p>
            <a:pPr lvl="2"/>
            <a:r>
              <a:rPr lang="es-ES_tradnl" dirty="0" smtClean="0">
                <a:hlinkClick r:id="rId2"/>
              </a:rPr>
              <a:t>https://twiki.cern.ch/twiki/bin/view/Atlas/TauDataQualityMonitoring</a:t>
            </a:r>
            <a:endParaRPr lang="es-ES_tradnl" dirty="0" smtClean="0"/>
          </a:p>
          <a:p>
            <a:pPr lvl="1"/>
            <a:r>
              <a:rPr lang="es-ES_tradnl" dirty="0" smtClean="0"/>
              <a:t>QCD </a:t>
            </a:r>
            <a:r>
              <a:rPr lang="es-ES_tradnl" dirty="0" err="1" smtClean="0"/>
              <a:t>fake</a:t>
            </a:r>
            <a:r>
              <a:rPr lang="es-ES_tradnl" dirty="0" smtClean="0"/>
              <a:t> </a:t>
            </a:r>
            <a:r>
              <a:rPr lang="es-ES_tradnl" dirty="0" err="1" smtClean="0"/>
              <a:t>rates</a:t>
            </a:r>
            <a:r>
              <a:rPr lang="es-ES_tradnl" dirty="0" smtClean="0"/>
              <a:t> </a:t>
            </a:r>
            <a:r>
              <a:rPr lang="es-ES_tradnl" dirty="0" err="1" smtClean="0"/>
              <a:t>calculation</a:t>
            </a:r>
            <a:r>
              <a:rPr lang="es-ES_tradnl" dirty="0" smtClean="0"/>
              <a:t> &amp; </a:t>
            </a:r>
            <a:r>
              <a:rPr lang="es-ES_tradnl" dirty="0" err="1" smtClean="0"/>
              <a:t>aplication</a:t>
            </a:r>
            <a:r>
              <a:rPr lang="es-ES_tradnl" dirty="0" smtClean="0"/>
              <a:t> </a:t>
            </a:r>
            <a:r>
              <a:rPr lang="es-ES_tradnl" dirty="0" err="1" smtClean="0"/>
              <a:t>to</a:t>
            </a:r>
            <a:r>
              <a:rPr lang="es-ES_tradnl" dirty="0" smtClean="0"/>
              <a:t> </a:t>
            </a:r>
            <a:r>
              <a:rPr lang="es-ES_tradnl" dirty="0" err="1" smtClean="0"/>
              <a:t>ttbar</a:t>
            </a:r>
            <a:r>
              <a:rPr lang="es-ES_tradnl" dirty="0" smtClean="0"/>
              <a:t>+background </a:t>
            </a:r>
            <a:r>
              <a:rPr lang="es-ES_tradnl" dirty="0" err="1" smtClean="0"/>
              <a:t>samples</a:t>
            </a:r>
            <a:endParaRPr lang="es-ES_tradnl" dirty="0" smtClean="0"/>
          </a:p>
          <a:p>
            <a:pPr lvl="1"/>
            <a:r>
              <a:rPr lang="es-ES_tradnl" dirty="0" err="1" smtClean="0"/>
              <a:t>Top</a:t>
            </a:r>
            <a:r>
              <a:rPr lang="es-ES_tradnl" dirty="0" smtClean="0"/>
              <a:t> </a:t>
            </a:r>
            <a:r>
              <a:rPr lang="es-ES_tradnl" dirty="0" err="1" smtClean="0"/>
              <a:t>mixing</a:t>
            </a:r>
            <a:r>
              <a:rPr lang="es-ES_tradnl" dirty="0" smtClean="0"/>
              <a:t> </a:t>
            </a:r>
            <a:r>
              <a:rPr lang="es-ES_tradnl" dirty="0" err="1" smtClean="0"/>
              <a:t>sample</a:t>
            </a:r>
            <a:r>
              <a:rPr lang="es-ES_tradnl" dirty="0" smtClean="0"/>
              <a:t> </a:t>
            </a:r>
            <a:r>
              <a:rPr lang="es-ES_tradnl" dirty="0" err="1" smtClean="0"/>
              <a:t>analysis</a:t>
            </a:r>
            <a:endParaRPr lang="es-ES_tradnl" dirty="0" smtClean="0"/>
          </a:p>
          <a:p>
            <a:pPr lvl="1"/>
            <a:endParaRPr lang="es-ES_tradnl" dirty="0" smtClean="0"/>
          </a:p>
          <a:p>
            <a:pPr lvl="1"/>
            <a:endParaRPr lang="es-ES_tradnl" dirty="0" smtClean="0"/>
          </a:p>
          <a:p>
            <a:pPr lvl="1"/>
            <a:r>
              <a:rPr lang="es-ES_tradnl" b="1" dirty="0" err="1" smtClean="0">
                <a:solidFill>
                  <a:srgbClr val="CC0099"/>
                </a:solidFill>
              </a:rPr>
              <a:t>work</a:t>
            </a:r>
            <a:r>
              <a:rPr lang="es-ES_tradnl" b="1" dirty="0" smtClean="0">
                <a:solidFill>
                  <a:srgbClr val="CC0099"/>
                </a:solidFill>
              </a:rPr>
              <a:t> in </a:t>
            </a:r>
            <a:r>
              <a:rPr lang="es-ES_tradnl" b="1" dirty="0" err="1" smtClean="0">
                <a:solidFill>
                  <a:srgbClr val="CC0099"/>
                </a:solidFill>
              </a:rPr>
              <a:t>progress</a:t>
            </a:r>
            <a:r>
              <a:rPr lang="es-ES_tradnl" b="1" dirty="0" smtClean="0">
                <a:solidFill>
                  <a:srgbClr val="CC0099"/>
                </a:solidFill>
              </a:rPr>
              <a:t>……..</a:t>
            </a:r>
          </a:p>
          <a:p>
            <a:pPr>
              <a:buNone/>
            </a:pPr>
            <a:endParaRPr lang="es-ES_tradnl" dirty="0" smtClean="0"/>
          </a:p>
        </p:txBody>
      </p:sp>
      <p:sp>
        <p:nvSpPr>
          <p:cNvPr id="9" name="Rectangle 4"/>
          <p:cNvSpPr>
            <a:spLocks noGrp="1" noChangeArrowheads="1"/>
          </p:cNvSpPr>
          <p:nvPr>
            <p:ph type="dt" sz="half" idx="10"/>
          </p:nvPr>
        </p:nvSpPr>
        <p:spPr>
          <a:xfrm>
            <a:off x="6400800" y="6524625"/>
            <a:ext cx="2514600" cy="333375"/>
          </a:xfrm>
        </p:spPr>
        <p:txBody>
          <a:bodyPr/>
          <a:lstStyle>
            <a:lvl1pPr>
              <a:defRPr sz="1400" smtClean="0">
                <a:solidFill>
                  <a:schemeClr val="tx1"/>
                </a:solidFill>
                <a:latin typeface="+mn-lt"/>
              </a:defRPr>
            </a:lvl1pPr>
          </a:lstStyle>
          <a:p>
            <a:r>
              <a:rPr lang="en-US" dirty="0" smtClean="0"/>
              <a:t>Top Quark Physics Workshop</a:t>
            </a:r>
            <a:endParaRPr lang="en-US" dirty="0"/>
          </a:p>
        </p:txBody>
      </p:sp>
      <p:sp>
        <p:nvSpPr>
          <p:cNvPr id="8" name="Rectangle 5"/>
          <p:cNvSpPr>
            <a:spLocks noGrp="1" noChangeArrowheads="1"/>
          </p:cNvSpPr>
          <p:nvPr>
            <p:ph type="ftr" sz="quarter" idx="11"/>
          </p:nvPr>
        </p:nvSpPr>
        <p:spPr/>
        <p:txBody>
          <a:bodyPr/>
          <a:lstStyle>
            <a:lvl1pPr algn="ctr">
              <a:defRPr sz="1400" smtClean="0">
                <a:solidFill>
                  <a:schemeClr val="tx1"/>
                </a:solidFill>
                <a:latin typeface="+mn-lt"/>
              </a:defRPr>
            </a:lvl1pPr>
          </a:lstStyle>
          <a:p>
            <a:r>
              <a:rPr lang="en-US" smtClean="0"/>
              <a:t>Teresa Pérez García-Estañ (IFIC)        tt-bar events with lepton tau in ATLAS</a:t>
            </a:r>
            <a:endParaRPr lang="en-US" dirty="0"/>
          </a:p>
        </p:txBody>
      </p:sp>
      <p:sp>
        <p:nvSpPr>
          <p:cNvPr id="6" name="Marcador de número de diapositiva 5"/>
          <p:cNvSpPr>
            <a:spLocks noGrp="1"/>
          </p:cNvSpPr>
          <p:nvPr>
            <p:ph type="sldNum" sz="quarter" idx="12"/>
          </p:nvPr>
        </p:nvSpPr>
        <p:spPr/>
        <p:txBody>
          <a:bodyPr/>
          <a:lstStyle/>
          <a:p>
            <a:fld id="{695FE31B-AE33-4FC4-BC79-0278403BD6D0}"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mc08 TopWG official samples</a:t>
            </a:r>
          </a:p>
        </p:txBody>
      </p:sp>
      <p:sp>
        <p:nvSpPr>
          <p:cNvPr id="7" name="6 Marcador de contenido"/>
          <p:cNvSpPr>
            <a:spLocks noGrp="1"/>
          </p:cNvSpPr>
          <p:nvPr>
            <p:ph idx="1"/>
          </p:nvPr>
        </p:nvSpPr>
        <p:spPr>
          <a:xfrm>
            <a:off x="0" y="785794"/>
            <a:ext cx="9001156" cy="5380056"/>
          </a:xfrm>
        </p:spPr>
        <p:txBody>
          <a:bodyPr/>
          <a:lstStyle/>
          <a:p>
            <a:r>
              <a:rPr lang="es-ES" dirty="0" smtClean="0"/>
              <a:t>Link </a:t>
            </a:r>
            <a:r>
              <a:rPr lang="es-ES" dirty="0" err="1" smtClean="0"/>
              <a:t>Hypernews</a:t>
            </a:r>
            <a:r>
              <a:rPr lang="es-ES" dirty="0" smtClean="0"/>
              <a:t>:</a:t>
            </a:r>
          </a:p>
          <a:p>
            <a:pPr lvl="1"/>
            <a:r>
              <a:rPr lang="es-ES" sz="1200" dirty="0" smtClean="0">
                <a:hlinkClick r:id="rId2"/>
              </a:rPr>
              <a:t>https://groups.cern.ch/group/hn-atlas-TopPhysicsWG/Lists/Archive/Flat.aspx?RootFolder=%2fgroup%2fhn-atlas-TopPhysicsWG%2fLists%2fArchive%2ftop%20mixing%20sample%20Jet%20stream%20registered&amp;FolderCTID=0x012002001823315957BA9D4A9BED606ED727658E</a:t>
            </a:r>
            <a:endParaRPr lang="es-ES" sz="1200" dirty="0" smtClean="0"/>
          </a:p>
          <a:p>
            <a:endParaRPr lang="es-ES" dirty="0" smtClean="0"/>
          </a:p>
          <a:p>
            <a:r>
              <a:rPr lang="es-ES" dirty="0" smtClean="0"/>
              <a:t>QCD </a:t>
            </a:r>
            <a:r>
              <a:rPr lang="es-ES" dirty="0" err="1" smtClean="0"/>
              <a:t>dijets</a:t>
            </a:r>
            <a:endParaRPr lang="es-ES" dirty="0" smtClean="0"/>
          </a:p>
          <a:p>
            <a:pPr lvl="1">
              <a:buNone/>
            </a:pPr>
            <a:r>
              <a:rPr lang="es-ES" sz="1050" dirty="0" smtClean="0"/>
              <a:t>	user.top.D3PD_rel14050006_MC08.mc08.105009.J0_pythia_jetjet.recon.AOD.e344_s479_r541.20090119_GANGA </a:t>
            </a:r>
          </a:p>
          <a:p>
            <a:pPr lvl="1">
              <a:buNone/>
            </a:pPr>
            <a:r>
              <a:rPr lang="es-ES" sz="1050" dirty="0" smtClean="0"/>
              <a:t>	user.top.D3PD_rel14050006_MC08.mc08.105010.J1_pythia_jetjet.recon.AOD.e344_s479_r541.20090119_GANGA</a:t>
            </a:r>
          </a:p>
          <a:p>
            <a:pPr lvl="1">
              <a:buNone/>
            </a:pPr>
            <a:r>
              <a:rPr lang="es-ES" sz="1050" dirty="0" smtClean="0"/>
              <a:t>	user.top.D3PD_rel14050006_MC08.mc08.105011.J2_pythia_jetjet.recon.AOD.e344_s479_r541.20090119_GANGA</a:t>
            </a:r>
          </a:p>
          <a:p>
            <a:pPr lvl="1">
              <a:buNone/>
            </a:pPr>
            <a:r>
              <a:rPr lang="es-ES" sz="1050" dirty="0" smtClean="0"/>
              <a:t>	user.top.D3PD_rel14050006_MC08.mc08.105012.J3_pythia_jetjet.recon.AOD.e344_s479_r541.20090119_GANGA</a:t>
            </a:r>
          </a:p>
          <a:p>
            <a:pPr lvl="1">
              <a:buNone/>
            </a:pPr>
            <a:r>
              <a:rPr lang="es-ES" sz="1050" dirty="0" smtClean="0"/>
              <a:t>	user.top.D3PD_rel14050006_MC08.mc08.105013.J4_pythia_jetjet.recon.AOD.e344_s479_r541.20090119_GANGA</a:t>
            </a:r>
          </a:p>
          <a:p>
            <a:pPr lvl="1">
              <a:buNone/>
            </a:pPr>
            <a:r>
              <a:rPr lang="es-ES" sz="1050" dirty="0" smtClean="0"/>
              <a:t>	user.top.D3PD_rel14050006_MC08.mc08.105014.J5_pythia_jetjet.recon.AOD.e344_s479_r541.20090119_GANGA</a:t>
            </a:r>
          </a:p>
          <a:p>
            <a:pPr lvl="1">
              <a:buNone/>
            </a:pPr>
            <a:r>
              <a:rPr lang="es-ES" sz="1050" dirty="0" smtClean="0"/>
              <a:t>	user.top.D3PD_rel14050006_MC08.mc08.105015.J6_pythia_jetjet.recon.AOD.e344_s479_r541.20090119_GANGA</a:t>
            </a:r>
          </a:p>
          <a:p>
            <a:pPr lvl="1">
              <a:buNone/>
            </a:pPr>
            <a:r>
              <a:rPr lang="es-ES" sz="1050" dirty="0" smtClean="0"/>
              <a:t>	user.top.D3PD_rel14050006_MC08.mc08.105016.J7_pythia_jetjet.recon.AOD.e344_s479_r563.20090119_GANGA  </a:t>
            </a:r>
            <a:endParaRPr lang="es-ES" dirty="0" smtClean="0"/>
          </a:p>
          <a:p>
            <a:r>
              <a:rPr lang="es-ES" dirty="0" err="1" smtClean="0"/>
              <a:t>ttbar</a:t>
            </a:r>
            <a:endParaRPr lang="es-ES" dirty="0" smtClean="0"/>
          </a:p>
          <a:p>
            <a:pPr lvl="1">
              <a:buNone/>
            </a:pPr>
            <a:r>
              <a:rPr lang="es-ES" sz="1050" dirty="0" smtClean="0"/>
              <a:t>	user.top.D3PD_rel14050006_MC08.mc08.105200.T1_McAtNlo_Jimmy.recon.AOD.e357_s462_r541.20090119_GANGA</a:t>
            </a:r>
          </a:p>
          <a:p>
            <a:pPr lvl="1">
              <a:buNone/>
            </a:pPr>
            <a:r>
              <a:rPr lang="es-ES" sz="1050" dirty="0" smtClean="0"/>
              <a:t>	user.top.D3PD_rel14050006_MC08.mc08.105204.TTbar_FullHad_McAtNlo_Jimmy.recon.AOD.e363_s462_r563.20090121_GANGA</a:t>
            </a:r>
            <a:endParaRPr lang="es-ES" dirty="0" smtClean="0"/>
          </a:p>
          <a:p>
            <a:r>
              <a:rPr lang="es-ES" dirty="0" smtClean="0"/>
              <a:t>Single top</a:t>
            </a:r>
          </a:p>
          <a:p>
            <a:pPr lvl="1">
              <a:buNone/>
            </a:pPr>
            <a:r>
              <a:rPr lang="es-ES" sz="1050" dirty="0" smtClean="0"/>
              <a:t>	user.top.D3PD_rel14050006_MC08.mc08.105500.AcerMC_Wt.recon.AOD.e352_s462_r541.20090119_GANGA</a:t>
            </a:r>
          </a:p>
          <a:p>
            <a:pPr lvl="1">
              <a:buNone/>
            </a:pPr>
            <a:r>
              <a:rPr lang="es-ES" sz="1050" dirty="0" smtClean="0"/>
              <a:t>	user.top.D3PD_rel14050006_MC08.mc08.105502.AcerMC_tchan.recon.AOD.e352_s462_r541.20090119_GANGA</a:t>
            </a:r>
          </a:p>
          <a:p>
            <a:pPr lvl="1">
              <a:buNone/>
            </a:pPr>
            <a:r>
              <a:rPr lang="es-ES" sz="1050" dirty="0" smtClean="0"/>
              <a:t>	user.top.D3PD_rel14050006_MC08.mc08.105503.AcerMC_Wt_dilep.recon.AOD.e352_s462_r541.20090119_GANGA</a:t>
            </a:r>
            <a:endParaRPr lang="es-ES" sz="1050" dirty="0"/>
          </a:p>
        </p:txBody>
      </p:sp>
      <p:sp>
        <p:nvSpPr>
          <p:cNvPr id="6" name="5 Marcador de número de diapositiva"/>
          <p:cNvSpPr>
            <a:spLocks noGrp="1"/>
          </p:cNvSpPr>
          <p:nvPr>
            <p:ph type="sldNum" sz="quarter" idx="12"/>
          </p:nvPr>
        </p:nvSpPr>
        <p:spPr/>
        <p:txBody>
          <a:bodyPr/>
          <a:lstStyle/>
          <a:p>
            <a:pPr>
              <a:defRPr/>
            </a:pPr>
            <a:fld id="{FDF5E143-7B02-4FB9-84B8-68621E17797A}" type="slidenum">
              <a:rPr lang="en-US"/>
              <a:pPr>
                <a:defRPr/>
              </a:pPr>
              <a:t>34</a:t>
            </a:fld>
            <a:endParaRPr lang="en-US"/>
          </a:p>
        </p:txBody>
      </p:sp>
      <p:sp>
        <p:nvSpPr>
          <p:cNvPr id="8" name="Rectangle 4"/>
          <p:cNvSpPr>
            <a:spLocks noGrp="1" noChangeArrowheads="1"/>
          </p:cNvSpPr>
          <p:nvPr>
            <p:ph type="dt" sz="half" idx="4294967295"/>
          </p:nvPr>
        </p:nvSpPr>
        <p:spPr bwMode="auto">
          <a:xfrm>
            <a:off x="63246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56"/>
            <a:ext cx="9144000" cy="685800"/>
          </a:xfrm>
        </p:spPr>
        <p:txBody>
          <a:bodyPr/>
          <a:lstStyle/>
          <a:p>
            <a:pPr eaLnBrk="1" hangingPunct="1">
              <a:defRPr/>
            </a:pPr>
            <a:r>
              <a:rPr lang="es-ES" dirty="0" smtClean="0"/>
              <a:t>mc08 TopWG official samples</a:t>
            </a:r>
          </a:p>
        </p:txBody>
      </p:sp>
      <p:sp>
        <p:nvSpPr>
          <p:cNvPr id="7" name="6 Marcador de contenido"/>
          <p:cNvSpPr>
            <a:spLocks noGrp="1"/>
          </p:cNvSpPr>
          <p:nvPr>
            <p:ph idx="1"/>
          </p:nvPr>
        </p:nvSpPr>
        <p:spPr>
          <a:xfrm>
            <a:off x="0" y="785794"/>
            <a:ext cx="8839200" cy="5380056"/>
          </a:xfrm>
        </p:spPr>
        <p:txBody>
          <a:bodyPr/>
          <a:lstStyle/>
          <a:p>
            <a:r>
              <a:rPr lang="es-ES" dirty="0" err="1" smtClean="0"/>
              <a:t>W+jets</a:t>
            </a:r>
            <a:endParaRPr lang="es-ES" dirty="0" smtClean="0"/>
          </a:p>
          <a:p>
            <a:pPr lvl="1">
              <a:buNone/>
            </a:pPr>
            <a:r>
              <a:rPr lang="es-ES" sz="1050" dirty="0" smtClean="0"/>
              <a:t>        user.top.D3PD_rel14050006_MC08.mc08.107680.AlpgenJimmyWenuNp0_pt20.recon.AOD.e368_s462_r563.20090119_GANGA </a:t>
            </a:r>
            <a:br>
              <a:rPr lang="es-ES" sz="1050" dirty="0" smtClean="0"/>
            </a:br>
            <a:r>
              <a:rPr lang="es-ES" sz="1050" dirty="0" smtClean="0"/>
              <a:t>user.top.D3PD_rel14050006_MC08.mc08.107681.AlpgenJimmyWenuNp1_pt20.recon.AOD.e368_s462_r563.20090119_GANGA </a:t>
            </a:r>
            <a:br>
              <a:rPr lang="es-ES" sz="1050" dirty="0" smtClean="0"/>
            </a:br>
            <a:r>
              <a:rPr lang="es-ES" sz="1050" dirty="0" smtClean="0"/>
              <a:t>user.top.D3PD_rel14050006_MC08.mc08.107682.AlpgenJimmyWenuNp2_pt20.recon.AOD.e368_s462_r563.20090119_GANGA </a:t>
            </a:r>
            <a:br>
              <a:rPr lang="es-ES" sz="1050" dirty="0" smtClean="0"/>
            </a:br>
            <a:r>
              <a:rPr lang="es-ES" sz="1050" dirty="0" smtClean="0"/>
              <a:t>user.top.D3PD_rel14050006_MC08.mc08.107683.AlpgenJimmyWenuNp3_pt20.recon.AOD.e368_s462_r563.20090119_GANGA </a:t>
            </a:r>
            <a:br>
              <a:rPr lang="es-ES" sz="1050" dirty="0" smtClean="0"/>
            </a:br>
            <a:r>
              <a:rPr lang="es-ES" sz="1050" dirty="0" smtClean="0"/>
              <a:t>user.top.D3PD_rel14050006_MC08.mc08.107684.AlpgenJimmyWenuNp4_pt20.recon.AOD.e368_s462_r563.20090119_GANGA </a:t>
            </a:r>
            <a:br>
              <a:rPr lang="es-ES" sz="1050" dirty="0" smtClean="0"/>
            </a:br>
            <a:r>
              <a:rPr lang="es-ES" sz="1050" dirty="0" smtClean="0"/>
              <a:t>user.top.D3PD_rel14050006_MC08.mc08.107685.AlpgenJimmyWenuNp5_pt20.recon.AOD.e368_s462_r563.20090119_GANGA </a:t>
            </a:r>
            <a:br>
              <a:rPr lang="es-ES" sz="1050" dirty="0" smtClean="0"/>
            </a:br>
            <a:r>
              <a:rPr lang="es-ES" sz="1050" dirty="0" smtClean="0"/>
              <a:t>user.top.D3PD_rel14050006_MC08.mc08.107690.AlpgenJimmyWmunuNp0_pt20.recon.AOD.e368_s462_r563.20090119_GANGA </a:t>
            </a:r>
            <a:br>
              <a:rPr lang="es-ES" sz="1050" dirty="0" smtClean="0"/>
            </a:br>
            <a:r>
              <a:rPr lang="es-ES" sz="1050" dirty="0" smtClean="0"/>
              <a:t>user.top.D3PD_rel14050006_MC08.mc08.107691.AlpgenJimmyWmunuNp1_pt20.recon.AOD.e368_s462_r563.20090119_GANGA </a:t>
            </a:r>
            <a:br>
              <a:rPr lang="es-ES" sz="1050" dirty="0" smtClean="0"/>
            </a:br>
            <a:r>
              <a:rPr lang="es-ES" sz="1050" dirty="0" smtClean="0"/>
              <a:t>user.top.D3PD_rel14050006_MC08.mc08.107692.AlpgenJimmyWmunuNp2_pt20.recon.AOD.e368_s462_r563.20090119_GANGA </a:t>
            </a:r>
            <a:br>
              <a:rPr lang="es-ES" sz="1050" dirty="0" smtClean="0"/>
            </a:br>
            <a:r>
              <a:rPr lang="es-ES" sz="1050" dirty="0" smtClean="0"/>
              <a:t>user.top.D3PD_rel14050006_MC08.mc08.107693.AlpgenJimmyWmunuNp3_pt20.recon.AOD.e368_s462_r563.20090119_GANGA </a:t>
            </a:r>
            <a:br>
              <a:rPr lang="es-ES" sz="1050" dirty="0" smtClean="0"/>
            </a:br>
            <a:r>
              <a:rPr lang="es-ES" sz="1050" dirty="0" smtClean="0"/>
              <a:t>user.top.D3PD_rel14050006_MC08.mc08.107694.AlpgenJimmyWmunuNp4_pt20.recon.AOD.e368_s462_r563.20090119_GANGA </a:t>
            </a:r>
            <a:br>
              <a:rPr lang="es-ES" sz="1050" dirty="0" smtClean="0"/>
            </a:br>
            <a:r>
              <a:rPr lang="es-ES" sz="1050" dirty="0" smtClean="0"/>
              <a:t>user.top.D3PD_rel14050006_MC08.mc08.107695.AlpgenJimmyWmunuNp5_pt20.recon.AOD.e368_s462_r563.20090119_GANGA </a:t>
            </a:r>
            <a:br>
              <a:rPr lang="es-ES" sz="1050" dirty="0" smtClean="0"/>
            </a:br>
            <a:r>
              <a:rPr lang="es-ES" sz="1050" dirty="0" smtClean="0"/>
              <a:t>user.top.D3PD_rel14050006_MC08.mc08.107700.AlpgenJimmyWtaunuNp0_pt20.recon.AOD.e368_s462_r563.20090119_GANGA </a:t>
            </a:r>
            <a:br>
              <a:rPr lang="es-ES" sz="1050" dirty="0" smtClean="0"/>
            </a:br>
            <a:r>
              <a:rPr lang="es-ES" sz="1050" dirty="0" smtClean="0"/>
              <a:t>user.top.D3PD_rel14050006_MC08.mc08.107701.AlpgenJimmyWtaunuNp1_pt20.recon.AOD.e368_s462_r563.20090119_GANGA </a:t>
            </a:r>
            <a:br>
              <a:rPr lang="es-ES" sz="1050" dirty="0" smtClean="0"/>
            </a:br>
            <a:r>
              <a:rPr lang="es-ES" sz="1050" dirty="0" smtClean="0"/>
              <a:t>user.top.D3PD_rel14050006_MC08.mc08.107702.AlpgenJimmyWtaunuNp2_pt20.recon.AOD.e368_s462_r563.20090119_GANGA </a:t>
            </a:r>
            <a:br>
              <a:rPr lang="es-ES" sz="1050" dirty="0" smtClean="0"/>
            </a:br>
            <a:r>
              <a:rPr lang="es-ES" sz="1050" dirty="0" smtClean="0"/>
              <a:t>user.top.D3PD_rel14050006_MC08.mc08.107703.AlpgenJimmyWtaunuNp3_pt20.recon.AOD.e368_s462_r563.20090119_GANGA </a:t>
            </a:r>
            <a:br>
              <a:rPr lang="es-ES" sz="1050" dirty="0" smtClean="0"/>
            </a:br>
            <a:r>
              <a:rPr lang="es-ES" sz="1050" dirty="0" smtClean="0"/>
              <a:t>user.top.D3PD_rel14050006_MC08.mc08.107704.AlpgenJimmyWtaunuNp4_pt20.recon.AOD.e368_s462_r563.20090119_GANGA </a:t>
            </a:r>
            <a:br>
              <a:rPr lang="es-ES" sz="1050" dirty="0" smtClean="0"/>
            </a:br>
            <a:r>
              <a:rPr lang="es-ES" sz="1050" dirty="0" smtClean="0"/>
              <a:t>user.top.D3PD_rel14050006_MC08.mc08.107705.AlpgenJimmyWtaunuNp5_pt20.recon.AOD.e368_s462_r563.20090119_GANGA </a:t>
            </a:r>
          </a:p>
          <a:p>
            <a:endParaRPr lang="es-ES" dirty="0" smtClean="0"/>
          </a:p>
          <a:p>
            <a:r>
              <a:rPr lang="es-ES" dirty="0" err="1" smtClean="0"/>
              <a:t>Wbb</a:t>
            </a:r>
            <a:endParaRPr lang="es-ES" dirty="0" smtClean="0"/>
          </a:p>
          <a:p>
            <a:pPr lvl="1">
              <a:buNone/>
            </a:pPr>
            <a:r>
              <a:rPr lang="es-ES" sz="1050" dirty="0" smtClean="0"/>
              <a:t>	user.top.D3PD_rel14050006_MC08.mc08.106280.AlpgenJimmyWbbNp0_pt20.recon.AOD.e376_s462_r563.20090119_GANGA</a:t>
            </a:r>
          </a:p>
          <a:p>
            <a:pPr lvl="1">
              <a:buNone/>
            </a:pPr>
            <a:r>
              <a:rPr lang="es-ES" sz="1050" dirty="0" smtClean="0"/>
              <a:t>	user.top.D3PD_rel14050006_MC08.mc08.106281.AlpgenJimmyWbbNp1_pt20.recon.AOD.e376_s462_r563.20090119_GANGA</a:t>
            </a:r>
          </a:p>
          <a:p>
            <a:pPr lvl="1">
              <a:buNone/>
            </a:pPr>
            <a:r>
              <a:rPr lang="es-ES" sz="1050" dirty="0" smtClean="0"/>
              <a:t>	user.top.D3PD_rel14050006_MC08.mc08.106282.AlpgenJimmyWbbNp2_pt20.recon.AOD.e376_s462_r563.20090119_GANGA</a:t>
            </a:r>
          </a:p>
          <a:p>
            <a:pPr lvl="1">
              <a:buNone/>
            </a:pPr>
            <a:r>
              <a:rPr lang="es-ES" sz="1050" dirty="0" smtClean="0"/>
              <a:t>	user.top.D3PD_rel14050006_MC08.mc08.106283.AlpgenJimmyWbbNp3_pt20.recon.AOD.e376_s462_r563.20090119_GANGA </a:t>
            </a:r>
            <a:endParaRPr lang="es-ES" dirty="0" smtClean="0"/>
          </a:p>
        </p:txBody>
      </p:sp>
      <p:sp>
        <p:nvSpPr>
          <p:cNvPr id="6" name="5 Marcador de número de diapositiva"/>
          <p:cNvSpPr>
            <a:spLocks noGrp="1"/>
          </p:cNvSpPr>
          <p:nvPr>
            <p:ph type="sldNum" sz="quarter" idx="12"/>
          </p:nvPr>
        </p:nvSpPr>
        <p:spPr/>
        <p:txBody>
          <a:bodyPr/>
          <a:lstStyle/>
          <a:p>
            <a:pPr>
              <a:defRPr/>
            </a:pPr>
            <a:fld id="{FDF5E143-7B02-4FB9-84B8-68621E17797A}" type="slidenum">
              <a:rPr lang="en-US"/>
              <a:pPr>
                <a:defRPr/>
              </a:pPr>
              <a:t>35</a:t>
            </a:fld>
            <a:endParaRPr lang="en-US"/>
          </a:p>
        </p:txBody>
      </p:sp>
      <p:sp>
        <p:nvSpPr>
          <p:cNvPr id="8" name="Rectangle 4"/>
          <p:cNvSpPr>
            <a:spLocks noGrp="1" noChangeArrowheads="1"/>
          </p:cNvSpPr>
          <p:nvPr>
            <p:ph type="dt" sz="half" idx="4294967295"/>
          </p:nvPr>
        </p:nvSpPr>
        <p:spPr bwMode="auto">
          <a:xfrm>
            <a:off x="63246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56"/>
            <a:ext cx="9144000" cy="685800"/>
          </a:xfrm>
        </p:spPr>
        <p:txBody>
          <a:bodyPr/>
          <a:lstStyle/>
          <a:p>
            <a:r>
              <a:rPr lang="es-ES" dirty="0" smtClean="0"/>
              <a:t>mc08 TopWG official samples</a:t>
            </a:r>
            <a:endParaRPr lang="es-ES" dirty="0"/>
          </a:p>
        </p:txBody>
      </p:sp>
      <p:sp>
        <p:nvSpPr>
          <p:cNvPr id="3" name="2 Marcador de contenido"/>
          <p:cNvSpPr>
            <a:spLocks noGrp="1"/>
          </p:cNvSpPr>
          <p:nvPr>
            <p:ph idx="1"/>
          </p:nvPr>
        </p:nvSpPr>
        <p:spPr/>
        <p:txBody>
          <a:bodyPr/>
          <a:lstStyle/>
          <a:p>
            <a:r>
              <a:rPr lang="es-ES" b="1" dirty="0" smtClean="0"/>
              <a:t>Top mixing</a:t>
            </a:r>
          </a:p>
          <a:p>
            <a:endParaRPr lang="es-ES" b="1" dirty="0" smtClean="0"/>
          </a:p>
          <a:p>
            <a:endParaRPr lang="es-ES" b="1" dirty="0" smtClean="0"/>
          </a:p>
          <a:p>
            <a:endParaRPr lang="es-ES" b="1" dirty="0" smtClean="0"/>
          </a:p>
          <a:p>
            <a:pPr lvl="1">
              <a:buFont typeface="Arial"/>
              <a:buChar char="•"/>
            </a:pPr>
            <a:r>
              <a:rPr lang="es-ES" sz="1050" dirty="0" smtClean="0"/>
              <a:t>	</a:t>
            </a:r>
            <a:r>
              <a:rPr lang="es-ES_tradnl" sz="1200" dirty="0" err="1" smtClean="0"/>
              <a:t>user.RichardHawkings</a:t>
            </a:r>
            <a:r>
              <a:rPr lang="es-ES_tradnl" sz="1200" dirty="0" smtClean="0"/>
              <a:t>.0108172.</a:t>
            </a:r>
            <a:r>
              <a:rPr lang="es-ES_tradnl" sz="1200" dirty="0" err="1" smtClean="0"/>
              <a:t>topmix_Egamma.AOD.v1</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.0108172.</a:t>
            </a:r>
            <a:r>
              <a:rPr lang="es-ES_tradnl" sz="1200" dirty="0" err="1" smtClean="0"/>
              <a:t>topmix_Muon.AOD.v1</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.0108172.</a:t>
            </a:r>
            <a:r>
              <a:rPr lang="es-ES_tradnl" sz="1200" dirty="0" err="1" smtClean="0"/>
              <a:t>topmix_Jet.AOD.v1</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.0108173.</a:t>
            </a:r>
            <a:r>
              <a:rPr lang="es-ES_tradnl" sz="1200" dirty="0" err="1" smtClean="0"/>
              <a:t>topmix_Egamma.AOD.v2</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.0108173.</a:t>
            </a:r>
            <a:r>
              <a:rPr lang="es-ES_tradnl" sz="1200" dirty="0" err="1" smtClean="0"/>
              <a:t>topmix_Muon.AOD.v2</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.0108173.</a:t>
            </a:r>
            <a:r>
              <a:rPr lang="es-ES_tradnl" sz="1200" dirty="0" err="1" smtClean="0"/>
              <a:t>topmix_Jet.AOD.v2</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.0108174.</a:t>
            </a:r>
            <a:r>
              <a:rPr lang="es-ES_tradnl" sz="1200" dirty="0" err="1" smtClean="0"/>
              <a:t>topmix_Egamma.AOD.v2</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.0108174.</a:t>
            </a:r>
            <a:r>
              <a:rPr lang="es-ES_tradnl" sz="1200" dirty="0" err="1" smtClean="0"/>
              <a:t>topmix_Muon.AOD.v2</a:t>
            </a:r>
            <a:endParaRPr lang="es-ES_tradnl" sz="1200" dirty="0" smtClean="0"/>
          </a:p>
          <a:p>
            <a:pPr lvl="1">
              <a:buFont typeface="Arial"/>
              <a:buChar char="•"/>
            </a:pPr>
            <a:r>
              <a:rPr lang="es-ES_tradnl" sz="1200" dirty="0" smtClean="0"/>
              <a:t>  	</a:t>
            </a:r>
            <a:r>
              <a:rPr lang="es-ES_tradnl" sz="1200" dirty="0" err="1" smtClean="0"/>
              <a:t>user.RichardHawkings</a:t>
            </a:r>
            <a:r>
              <a:rPr lang="es-ES_tradnl" sz="1200" dirty="0" smtClean="0"/>
              <a:t>.0108174.</a:t>
            </a:r>
            <a:r>
              <a:rPr lang="es-ES_tradnl" sz="1200" dirty="0" err="1" smtClean="0"/>
              <a:t>topmix_Jet.AOD.v2</a:t>
            </a:r>
            <a:endParaRPr lang="es-ES" sz="1200" dirty="0" smtClean="0"/>
          </a:p>
          <a:p>
            <a:pPr lvl="1">
              <a:buNone/>
            </a:pPr>
            <a:endParaRPr lang="es-ES" sz="1200" dirty="0" smtClean="0"/>
          </a:p>
          <a:p>
            <a:pPr lvl="1">
              <a:buNone/>
            </a:pPr>
            <a:r>
              <a:rPr lang="es-ES" sz="1050" dirty="0" smtClean="0"/>
              <a:t>	</a:t>
            </a:r>
          </a:p>
          <a:p>
            <a:pPr lvl="1">
              <a:buNone/>
            </a:pPr>
            <a:endParaRPr lang="es-ES" sz="1050" dirty="0" smtClean="0"/>
          </a:p>
          <a:p>
            <a:pPr lvl="1">
              <a:buNone/>
            </a:pPr>
            <a:endParaRPr lang="es-ES" sz="1050" dirty="0" smtClean="0"/>
          </a:p>
          <a:p>
            <a:pPr lvl="1">
              <a:buNone/>
            </a:pPr>
            <a:endParaRPr lang="es-ES" sz="1050" dirty="0" smtClean="0"/>
          </a:p>
          <a:p>
            <a:pPr lvl="1">
              <a:buNone/>
            </a:pPr>
            <a:r>
              <a:rPr lang="es-ES_tradnl" dirty="0" err="1" smtClean="0">
                <a:hlinkClick r:id="rId2"/>
              </a:rPr>
              <a:t>https</a:t>
            </a:r>
            <a:r>
              <a:rPr lang="es-ES_tradnl" dirty="0" smtClean="0">
                <a:hlinkClick r:id="rId2"/>
              </a:rPr>
              <a:t>://</a:t>
            </a:r>
            <a:r>
              <a:rPr lang="es-ES_tradnl" dirty="0" err="1" smtClean="0">
                <a:hlinkClick r:id="rId2"/>
              </a:rPr>
              <a:t>twiki.cern.ch</a:t>
            </a:r>
            <a:r>
              <a:rPr lang="es-ES_tradnl" dirty="0" smtClean="0">
                <a:hlinkClick r:id="rId2"/>
              </a:rPr>
              <a:t>/</a:t>
            </a:r>
            <a:r>
              <a:rPr lang="es-ES_tradnl" dirty="0" err="1" smtClean="0">
                <a:hlinkClick r:id="rId2"/>
              </a:rPr>
              <a:t>twiki</a:t>
            </a:r>
            <a:r>
              <a:rPr lang="es-ES_tradnl" dirty="0" smtClean="0">
                <a:hlinkClick r:id="rId2"/>
              </a:rPr>
              <a:t>/</a:t>
            </a:r>
            <a:r>
              <a:rPr lang="es-ES_tradnl" dirty="0" err="1" smtClean="0">
                <a:hlinkClick r:id="rId2"/>
              </a:rPr>
              <a:t>bin</a:t>
            </a:r>
            <a:r>
              <a:rPr lang="es-ES_tradnl" dirty="0" smtClean="0">
                <a:hlinkClick r:id="rId2"/>
              </a:rPr>
              <a:t>/</a:t>
            </a:r>
            <a:r>
              <a:rPr lang="es-ES_tradnl" dirty="0" err="1" smtClean="0">
                <a:hlinkClick r:id="rId2"/>
              </a:rPr>
              <a:t>view</a:t>
            </a:r>
            <a:r>
              <a:rPr lang="es-ES_tradnl" dirty="0" smtClean="0">
                <a:hlinkClick r:id="rId2"/>
              </a:rPr>
              <a:t>/</a:t>
            </a:r>
            <a:r>
              <a:rPr lang="es-ES_tradnl" dirty="0" err="1" smtClean="0">
                <a:hlinkClick r:id="rId2"/>
              </a:rPr>
              <a:t>AtlasProtected</a:t>
            </a:r>
            <a:r>
              <a:rPr lang="es-ES_tradnl" dirty="0" smtClean="0">
                <a:hlinkClick r:id="rId2"/>
              </a:rPr>
              <a:t>/</a:t>
            </a:r>
            <a:r>
              <a:rPr lang="es-ES_tradnl" dirty="0" err="1" smtClean="0">
                <a:hlinkClick r:id="rId2"/>
              </a:rPr>
              <a:t>TopMixingExercise</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36</a:t>
            </a:fld>
            <a:endParaRPr lang="en-US"/>
          </a:p>
        </p:txBody>
      </p:sp>
      <p:sp>
        <p:nvSpPr>
          <p:cNvPr id="7" name="6 CuadroTexto"/>
          <p:cNvSpPr txBox="1"/>
          <p:nvPr/>
        </p:nvSpPr>
        <p:spPr>
          <a:xfrm>
            <a:off x="1524000" y="1490246"/>
            <a:ext cx="6095839" cy="338554"/>
          </a:xfrm>
          <a:prstGeom prst="rect">
            <a:avLst/>
          </a:prstGeom>
          <a:noFill/>
        </p:spPr>
        <p:txBody>
          <a:bodyPr wrap="none" rtlCol="0">
            <a:spAutoFit/>
          </a:bodyPr>
          <a:lstStyle/>
          <a:p>
            <a:r>
              <a:rPr lang="es-ES" sz="1600" dirty="0" smtClean="0"/>
              <a:t>ttbar + Single top + W+jets + Z+jets + diboson (WW/WZ/ZZ) </a:t>
            </a:r>
            <a:endParaRPr lang="es-ES" sz="1600"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2692" name="Rectangle 4"/>
          <p:cNvSpPr>
            <a:spLocks noGrp="1" noChangeArrowheads="1"/>
          </p:cNvSpPr>
          <p:nvPr>
            <p:ph type="ctrTitle"/>
          </p:nvPr>
        </p:nvSpPr>
        <p:spPr/>
        <p:txBody>
          <a:bodyPr/>
          <a:lstStyle/>
          <a:p>
            <a:pPr eaLnBrk="1" hangingPunct="1">
              <a:defRPr/>
            </a:pPr>
            <a:r>
              <a:rPr lang="es-ES" smtClean="0"/>
              <a:t>Backup Slides</a:t>
            </a:r>
          </a:p>
        </p:txBody>
      </p:sp>
      <p:sp>
        <p:nvSpPr>
          <p:cNvPr id="21507" name="Rectangle 5"/>
          <p:cNvSpPr>
            <a:spLocks noGrp="1" noChangeArrowheads="1"/>
          </p:cNvSpPr>
          <p:nvPr>
            <p:ph type="subTitle" idx="1"/>
          </p:nvPr>
        </p:nvSpPr>
        <p:spPr/>
        <p:txBody>
          <a:bodyPr/>
          <a:lstStyle/>
          <a:p>
            <a:pPr eaLnBrk="1" hangingPunct="1"/>
            <a:endParaRPr lang="es-E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5 Marcador de número de diapositiva"/>
          <p:cNvSpPr>
            <a:spLocks noGrp="1"/>
          </p:cNvSpPr>
          <p:nvPr>
            <p:ph type="sldNum" sz="quarter" idx="12"/>
          </p:nvPr>
        </p:nvSpPr>
        <p:spPr/>
        <p:txBody>
          <a:bodyPr/>
          <a:lstStyle/>
          <a:p>
            <a:pPr>
              <a:defRPr/>
            </a:pPr>
            <a:fld id="{4D058DAF-CDBE-46AC-872E-80314AABA7A0}" type="slidenum">
              <a:rPr lang="en-US"/>
              <a:pPr>
                <a:defRPr/>
              </a:pPr>
              <a:t>38</a:t>
            </a:fld>
            <a:endParaRPr lang="en-US" dirty="0"/>
          </a:p>
        </p:txBody>
      </p:sp>
      <p:sp>
        <p:nvSpPr>
          <p:cNvPr id="866306" name="Rectangle 2"/>
          <p:cNvSpPr>
            <a:spLocks noGrp="1" noChangeArrowheads="1"/>
          </p:cNvSpPr>
          <p:nvPr>
            <p:ph type="title"/>
          </p:nvPr>
        </p:nvSpPr>
        <p:spPr/>
        <p:txBody>
          <a:bodyPr/>
          <a:lstStyle/>
          <a:p>
            <a:pPr eaLnBrk="1" hangingPunct="1">
              <a:defRPr/>
            </a:pPr>
            <a:r>
              <a:rPr lang="es-ES" dirty="0" smtClean="0">
                <a:latin typeface="Arial" charset="0"/>
                <a:cs typeface="Arial" charset="0"/>
              </a:rPr>
              <a:t>VETO DE BOSONES Z</a:t>
            </a:r>
            <a:r>
              <a:rPr lang="es-ES" dirty="0" smtClean="0">
                <a:latin typeface="Arial" charset="0"/>
                <a:cs typeface="Arial" charset="0"/>
                <a:sym typeface="Wingdings" pitchFamily="2" charset="2"/>
              </a:rPr>
              <a:t></a:t>
            </a:r>
            <a:r>
              <a:rPr lang="es-ES" dirty="0" smtClean="0">
                <a:latin typeface="Arial" charset="0"/>
                <a:cs typeface="Arial" charset="0"/>
                <a:sym typeface="Symbol" pitchFamily="18" charset="2"/>
              </a:rPr>
              <a:t></a:t>
            </a:r>
          </a:p>
        </p:txBody>
      </p:sp>
      <p:pic>
        <p:nvPicPr>
          <p:cNvPr id="4104" name="Picture 3" descr="plots_zveto_dphi_final"/>
          <p:cNvPicPr>
            <a:picLocks noChangeAspect="1" noChangeArrowheads="1"/>
          </p:cNvPicPr>
          <p:nvPr/>
        </p:nvPicPr>
        <p:blipFill>
          <a:blip r:embed="rId4"/>
          <a:srcRect/>
          <a:stretch>
            <a:fillRect/>
          </a:stretch>
        </p:blipFill>
        <p:spPr bwMode="auto">
          <a:xfrm>
            <a:off x="0" y="692150"/>
            <a:ext cx="4824413" cy="4610100"/>
          </a:xfrm>
          <a:prstGeom prst="rect">
            <a:avLst/>
          </a:prstGeom>
          <a:noFill/>
          <a:ln w="9525">
            <a:noFill/>
            <a:miter lim="800000"/>
            <a:headEnd/>
            <a:tailEnd/>
          </a:ln>
        </p:spPr>
      </p:pic>
      <p:pic>
        <p:nvPicPr>
          <p:cNvPr id="4105" name="Picture 4" descr="plots_mtautau_final"/>
          <p:cNvPicPr>
            <a:picLocks noChangeAspect="1" noChangeArrowheads="1"/>
          </p:cNvPicPr>
          <p:nvPr/>
        </p:nvPicPr>
        <p:blipFill>
          <a:blip r:embed="rId5"/>
          <a:srcRect/>
          <a:stretch>
            <a:fillRect/>
          </a:stretch>
        </p:blipFill>
        <p:spPr bwMode="auto">
          <a:xfrm>
            <a:off x="5076825" y="3213100"/>
            <a:ext cx="3889375" cy="2436813"/>
          </a:xfrm>
          <a:prstGeom prst="rect">
            <a:avLst/>
          </a:prstGeom>
          <a:noFill/>
          <a:ln w="9525">
            <a:noFill/>
            <a:miter lim="800000"/>
            <a:headEnd/>
            <a:tailEnd/>
          </a:ln>
        </p:spPr>
      </p:pic>
      <p:graphicFrame>
        <p:nvGraphicFramePr>
          <p:cNvPr id="4098" name="Object 5"/>
          <p:cNvGraphicFramePr>
            <a:graphicFrameLocks noChangeAspect="1"/>
          </p:cNvGraphicFramePr>
          <p:nvPr>
            <p:ph idx="1"/>
          </p:nvPr>
        </p:nvGraphicFramePr>
        <p:xfrm>
          <a:off x="468313" y="5373688"/>
          <a:ext cx="4105275" cy="1008062"/>
        </p:xfrm>
        <a:graphic>
          <a:graphicData uri="http://schemas.openxmlformats.org/presentationml/2006/ole">
            <p:oleObj spid="_x0000_s4098" name="Ecuación" r:id="rId6" imgW="2298600" imgH="533160" progId="Equation.3">
              <p:embed/>
            </p:oleObj>
          </a:graphicData>
        </a:graphic>
      </p:graphicFrame>
      <p:graphicFrame>
        <p:nvGraphicFramePr>
          <p:cNvPr id="4099" name="Object 7"/>
          <p:cNvGraphicFramePr>
            <a:graphicFrameLocks noChangeAspect="1"/>
          </p:cNvGraphicFramePr>
          <p:nvPr/>
        </p:nvGraphicFramePr>
        <p:xfrm>
          <a:off x="5724525" y="5876925"/>
          <a:ext cx="2879725" cy="542925"/>
        </p:xfrm>
        <a:graphic>
          <a:graphicData uri="http://schemas.openxmlformats.org/presentationml/2006/ole">
            <p:oleObj spid="_x0000_s4099" name="Ecuación" r:id="rId7" imgW="1587240" imgH="241200" progId="Equation.3">
              <p:embed/>
            </p:oleObj>
          </a:graphicData>
        </a:graphic>
      </p:graphicFrame>
      <p:grpSp>
        <p:nvGrpSpPr>
          <p:cNvPr id="4106" name="Group 9"/>
          <p:cNvGrpSpPr>
            <a:grpSpLocks/>
          </p:cNvGrpSpPr>
          <p:nvPr/>
        </p:nvGrpSpPr>
        <p:grpSpPr bwMode="auto">
          <a:xfrm>
            <a:off x="6516688" y="0"/>
            <a:ext cx="2405062" cy="3225800"/>
            <a:chOff x="4172" y="919"/>
            <a:chExt cx="1515" cy="2032"/>
          </a:xfrm>
        </p:grpSpPr>
        <p:sp>
          <p:nvSpPr>
            <p:cNvPr id="4107" name="Line 10"/>
            <p:cNvSpPr>
              <a:spLocks noChangeShapeType="1"/>
            </p:cNvSpPr>
            <p:nvPr/>
          </p:nvSpPr>
          <p:spPr bwMode="auto">
            <a:xfrm flipV="1">
              <a:off x="4680" y="1251"/>
              <a:ext cx="450" cy="945"/>
            </a:xfrm>
            <a:prstGeom prst="line">
              <a:avLst/>
            </a:prstGeom>
            <a:noFill/>
            <a:ln w="28575">
              <a:solidFill>
                <a:schemeClr val="tx1"/>
              </a:solidFill>
              <a:round/>
              <a:headEnd/>
              <a:tailEnd type="triangle" w="med" len="med"/>
            </a:ln>
          </p:spPr>
          <p:txBody>
            <a:bodyPr/>
            <a:lstStyle/>
            <a:p>
              <a:endParaRPr lang="es-ES"/>
            </a:p>
          </p:txBody>
        </p:sp>
        <p:sp>
          <p:nvSpPr>
            <p:cNvPr id="4108" name="Line 11"/>
            <p:cNvSpPr>
              <a:spLocks noChangeShapeType="1"/>
            </p:cNvSpPr>
            <p:nvPr/>
          </p:nvSpPr>
          <p:spPr bwMode="auto">
            <a:xfrm>
              <a:off x="4653" y="2205"/>
              <a:ext cx="792" cy="531"/>
            </a:xfrm>
            <a:prstGeom prst="line">
              <a:avLst/>
            </a:prstGeom>
            <a:noFill/>
            <a:ln w="28575">
              <a:solidFill>
                <a:schemeClr val="tx1"/>
              </a:solidFill>
              <a:round/>
              <a:headEnd/>
              <a:tailEnd type="triangle" w="med" len="med"/>
            </a:ln>
          </p:spPr>
          <p:txBody>
            <a:bodyPr/>
            <a:lstStyle/>
            <a:p>
              <a:endParaRPr lang="es-ES"/>
            </a:p>
          </p:txBody>
        </p:sp>
        <p:sp>
          <p:nvSpPr>
            <p:cNvPr id="4109" name="Line 12"/>
            <p:cNvSpPr>
              <a:spLocks noChangeShapeType="1"/>
            </p:cNvSpPr>
            <p:nvPr/>
          </p:nvSpPr>
          <p:spPr bwMode="auto">
            <a:xfrm flipH="1">
              <a:off x="4302" y="2214"/>
              <a:ext cx="342" cy="378"/>
            </a:xfrm>
            <a:prstGeom prst="line">
              <a:avLst/>
            </a:prstGeom>
            <a:noFill/>
            <a:ln w="9525">
              <a:solidFill>
                <a:srgbClr val="CC0000"/>
              </a:solidFill>
              <a:round/>
              <a:headEnd/>
              <a:tailEnd type="triangle" w="med" len="med"/>
            </a:ln>
          </p:spPr>
          <p:txBody>
            <a:bodyPr/>
            <a:lstStyle/>
            <a:p>
              <a:endParaRPr lang="es-ES"/>
            </a:p>
          </p:txBody>
        </p:sp>
        <p:sp>
          <p:nvSpPr>
            <p:cNvPr id="4110" name="Line 13"/>
            <p:cNvSpPr>
              <a:spLocks noChangeShapeType="1"/>
            </p:cNvSpPr>
            <p:nvPr/>
          </p:nvSpPr>
          <p:spPr bwMode="auto">
            <a:xfrm flipH="1" flipV="1">
              <a:off x="4221" y="2034"/>
              <a:ext cx="414" cy="162"/>
            </a:xfrm>
            <a:prstGeom prst="line">
              <a:avLst/>
            </a:prstGeom>
            <a:noFill/>
            <a:ln w="9525">
              <a:solidFill>
                <a:srgbClr val="CC0000"/>
              </a:solidFill>
              <a:round/>
              <a:headEnd/>
              <a:tailEnd type="triangle" w="med" len="med"/>
            </a:ln>
          </p:spPr>
          <p:txBody>
            <a:bodyPr/>
            <a:lstStyle/>
            <a:p>
              <a:endParaRPr lang="es-ES"/>
            </a:p>
          </p:txBody>
        </p:sp>
        <p:sp>
          <p:nvSpPr>
            <p:cNvPr id="4111" name="Line 14"/>
            <p:cNvSpPr>
              <a:spLocks noChangeShapeType="1"/>
            </p:cNvSpPr>
            <p:nvPr/>
          </p:nvSpPr>
          <p:spPr bwMode="auto">
            <a:xfrm flipV="1">
              <a:off x="4725" y="1782"/>
              <a:ext cx="747" cy="432"/>
            </a:xfrm>
            <a:prstGeom prst="line">
              <a:avLst/>
            </a:prstGeom>
            <a:noFill/>
            <a:ln w="28575">
              <a:solidFill>
                <a:schemeClr val="accent2"/>
              </a:solidFill>
              <a:round/>
              <a:headEnd/>
              <a:tailEnd type="triangle" w="med" len="med"/>
            </a:ln>
          </p:spPr>
          <p:txBody>
            <a:bodyPr/>
            <a:lstStyle/>
            <a:p>
              <a:endParaRPr lang="es-ES"/>
            </a:p>
          </p:txBody>
        </p:sp>
        <p:sp>
          <p:nvSpPr>
            <p:cNvPr id="4112" name="Text Box 15"/>
            <p:cNvSpPr txBox="1">
              <a:spLocks noChangeArrowheads="1"/>
            </p:cNvSpPr>
            <p:nvPr/>
          </p:nvSpPr>
          <p:spPr bwMode="auto">
            <a:xfrm>
              <a:off x="4172" y="2659"/>
              <a:ext cx="508" cy="250"/>
            </a:xfrm>
            <a:prstGeom prst="rect">
              <a:avLst/>
            </a:prstGeom>
            <a:noFill/>
            <a:ln w="9525">
              <a:noFill/>
              <a:miter lim="800000"/>
              <a:headEnd/>
              <a:tailEnd/>
            </a:ln>
          </p:spPr>
          <p:txBody>
            <a:bodyPr wrap="none">
              <a:spAutoFit/>
            </a:bodyPr>
            <a:lstStyle/>
            <a:p>
              <a:pPr eaLnBrk="1" hangingPunct="1">
                <a:spcBef>
                  <a:spcPct val="20000"/>
                </a:spcBef>
              </a:pPr>
              <a:r>
                <a:rPr lang="es-ES" sz="2000">
                  <a:solidFill>
                    <a:srgbClr val="CC0000"/>
                  </a:solidFill>
                  <a:latin typeface="Arial" charset="0"/>
                </a:rPr>
                <a:t>JETS</a:t>
              </a:r>
            </a:p>
          </p:txBody>
        </p:sp>
        <p:sp>
          <p:nvSpPr>
            <p:cNvPr id="4113" name="Text Box 16"/>
            <p:cNvSpPr txBox="1">
              <a:spLocks noChangeArrowheads="1"/>
            </p:cNvSpPr>
            <p:nvPr/>
          </p:nvSpPr>
          <p:spPr bwMode="auto">
            <a:xfrm>
              <a:off x="4946" y="919"/>
              <a:ext cx="387" cy="288"/>
            </a:xfrm>
            <a:prstGeom prst="rect">
              <a:avLst/>
            </a:prstGeom>
            <a:noFill/>
            <a:ln w="9525">
              <a:noFill/>
              <a:miter lim="800000"/>
              <a:headEnd/>
              <a:tailEnd/>
            </a:ln>
          </p:spPr>
          <p:txBody>
            <a:bodyPr wrap="none">
              <a:spAutoFit/>
            </a:bodyPr>
            <a:lstStyle/>
            <a:p>
              <a:pPr eaLnBrk="1" hangingPunct="1">
                <a:spcBef>
                  <a:spcPct val="20000"/>
                </a:spcBef>
              </a:pPr>
              <a:r>
                <a:rPr lang="es-ES">
                  <a:solidFill>
                    <a:schemeClr val="tx1"/>
                  </a:solidFill>
                  <a:latin typeface="Arial" charset="0"/>
                </a:rPr>
                <a:t>e/</a:t>
              </a:r>
              <a:r>
                <a:rPr lang="el-GR">
                  <a:solidFill>
                    <a:schemeClr val="tx1"/>
                  </a:solidFill>
                  <a:latin typeface="Arial" charset="0"/>
                  <a:cs typeface="Arial" charset="0"/>
                </a:rPr>
                <a:t>μ</a:t>
              </a:r>
            </a:p>
          </p:txBody>
        </p:sp>
        <p:sp>
          <p:nvSpPr>
            <p:cNvPr id="4114" name="Text Box 17"/>
            <p:cNvSpPr txBox="1">
              <a:spLocks noChangeArrowheads="1"/>
            </p:cNvSpPr>
            <p:nvPr/>
          </p:nvSpPr>
          <p:spPr bwMode="auto">
            <a:xfrm>
              <a:off x="5162" y="2624"/>
              <a:ext cx="525" cy="327"/>
            </a:xfrm>
            <a:prstGeom prst="rect">
              <a:avLst/>
            </a:prstGeom>
            <a:noFill/>
            <a:ln w="9525">
              <a:noFill/>
              <a:miter lim="800000"/>
              <a:headEnd/>
              <a:tailEnd/>
            </a:ln>
          </p:spPr>
          <p:txBody>
            <a:bodyPr wrap="none">
              <a:spAutoFit/>
            </a:bodyPr>
            <a:lstStyle/>
            <a:p>
              <a:pPr eaLnBrk="1" hangingPunct="1">
                <a:spcBef>
                  <a:spcPct val="20000"/>
                </a:spcBef>
              </a:pPr>
              <a:r>
                <a:rPr lang="el-GR" sz="2800">
                  <a:solidFill>
                    <a:schemeClr val="tx1"/>
                  </a:solidFill>
                  <a:latin typeface="Arial" charset="0"/>
                  <a:cs typeface="Arial" charset="0"/>
                </a:rPr>
                <a:t>τ</a:t>
              </a:r>
              <a:r>
                <a:rPr lang="es-ES" sz="2800" baseline="-25000">
                  <a:solidFill>
                    <a:schemeClr val="tx1"/>
                  </a:solidFill>
                  <a:latin typeface="Arial" charset="0"/>
                  <a:cs typeface="Arial" charset="0"/>
                </a:rPr>
                <a:t>HAD</a:t>
              </a:r>
              <a:endParaRPr lang="el-GR" sz="2800" baseline="-25000">
                <a:solidFill>
                  <a:schemeClr val="tx1"/>
                </a:solidFill>
                <a:latin typeface="Arial" charset="0"/>
                <a:cs typeface="Arial" charset="0"/>
              </a:endParaRPr>
            </a:p>
          </p:txBody>
        </p:sp>
        <p:sp>
          <p:nvSpPr>
            <p:cNvPr id="4115" name="Rectangle 18"/>
            <p:cNvSpPr>
              <a:spLocks noChangeArrowheads="1"/>
            </p:cNvSpPr>
            <p:nvPr/>
          </p:nvSpPr>
          <p:spPr bwMode="auto">
            <a:xfrm>
              <a:off x="5110" y="1513"/>
              <a:ext cx="454" cy="250"/>
            </a:xfrm>
            <a:prstGeom prst="rect">
              <a:avLst/>
            </a:prstGeom>
            <a:noFill/>
            <a:ln w="9525">
              <a:noFill/>
              <a:miter lim="800000"/>
              <a:headEnd/>
              <a:tailEnd/>
            </a:ln>
          </p:spPr>
          <p:txBody>
            <a:bodyPr wrap="none">
              <a:spAutoFit/>
            </a:bodyPr>
            <a:lstStyle/>
            <a:p>
              <a:pPr eaLnBrk="1" hangingPunct="1">
                <a:spcBef>
                  <a:spcPct val="20000"/>
                </a:spcBef>
              </a:pPr>
              <a:r>
                <a:rPr lang="es-ES" sz="2000">
                  <a:solidFill>
                    <a:schemeClr val="accent2"/>
                  </a:solidFill>
                  <a:latin typeface="Arial" charset="0"/>
                </a:rPr>
                <a:t>MET</a:t>
              </a:r>
            </a:p>
          </p:txBody>
        </p:sp>
      </p:grpSp>
      <p:sp useBgFill="1">
        <p:nvSpPr>
          <p:cNvPr id="20" name="19 Botón de acción: Hacia atrás o Anterior">
            <a:hlinkClick r:id="" action="ppaction://hlinkshowjump?jump=lastslideviewed" highlightClick="1"/>
          </p:cNvPr>
          <p:cNvSpPr/>
          <p:nvPr/>
        </p:nvSpPr>
        <p:spPr bwMode="auto">
          <a:xfrm>
            <a:off x="231789" y="142852"/>
            <a:ext cx="553998" cy="357190"/>
          </a:xfrm>
          <a:prstGeom prst="actionButtonBackPrevious">
            <a:avLst/>
          </a:prstGeom>
          <a:ln w="9525" cap="flat" cmpd="sng" algn="ctr">
            <a:solidFill>
              <a:srgbClr val="7030A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rgbClr val="CC0099"/>
              </a:solidFill>
              <a:effectLst/>
              <a:latin typeface="Comic Sans MS" pitchFamily="66" charset="0"/>
            </a:endParaRPr>
          </a:p>
        </p:txBody>
      </p:sp>
      <p:sp>
        <p:nvSpPr>
          <p:cNvPr id="21"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22"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ES_tradnl" dirty="0" err="1" smtClean="0"/>
              <a:t>TopQuarkAODtoROOTuple</a:t>
            </a:r>
            <a:endParaRPr lang="es-ES_tradnl" dirty="0"/>
          </a:p>
        </p:txBody>
      </p:sp>
      <p:sp>
        <p:nvSpPr>
          <p:cNvPr id="8" name="Subtítulo 7"/>
          <p:cNvSpPr>
            <a:spLocks noGrp="1"/>
          </p:cNvSpPr>
          <p:nvPr>
            <p:ph type="subTitle" idx="1"/>
          </p:nvPr>
        </p:nvSpPr>
        <p:spPr/>
        <p:txBody>
          <a:bodyPr/>
          <a:lstStyle/>
          <a:p>
            <a:endParaRPr lang="es-ES_tradnl"/>
          </a:p>
        </p:txBody>
      </p:sp>
      <p:sp>
        <p:nvSpPr>
          <p:cNvPr id="4" name="Marcador de fecha 3"/>
          <p:cNvSpPr>
            <a:spLocks noGrp="1"/>
          </p:cNvSpPr>
          <p:nvPr>
            <p:ph type="dt" sz="half" idx="10"/>
          </p:nvPr>
        </p:nvSpPr>
        <p:spPr/>
        <p:txBody>
          <a:bodyPr/>
          <a:lstStyle/>
          <a:p>
            <a:pPr>
              <a:defRPr/>
            </a:pPr>
            <a:r>
              <a:rPr lang="en-US" smtClean="0"/>
              <a:t>Valencia aTOPe</a:t>
            </a:r>
            <a:endParaRPr lang="en-US"/>
          </a:p>
        </p:txBody>
      </p:sp>
      <p:sp>
        <p:nvSpPr>
          <p:cNvPr id="5" name="Marcador de pie de página 4"/>
          <p:cNvSpPr>
            <a:spLocks noGrp="1"/>
          </p:cNvSpPr>
          <p:nvPr>
            <p:ph type="ftr" sz="quarter" idx="11"/>
          </p:nvPr>
        </p:nvSpPr>
        <p:spPr/>
        <p:txBody>
          <a:bodyPr/>
          <a:lstStyle/>
          <a:p>
            <a:pPr>
              <a:defRPr/>
            </a:pPr>
            <a:r>
              <a:rPr lang="en-US" smtClean="0"/>
              <a:t>Teresa Pérez García-Estañ (IFIC)                 Eventos tt-bar con leptón tau en ATLAS</a:t>
            </a:r>
            <a:endParaRPr lang="en-US"/>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6 Marcador de número de diapositiva"/>
          <p:cNvSpPr>
            <a:spLocks noGrp="1"/>
          </p:cNvSpPr>
          <p:nvPr>
            <p:ph type="sldNum" sz="quarter" idx="12"/>
          </p:nvPr>
        </p:nvSpPr>
        <p:spPr/>
        <p:txBody>
          <a:bodyPr/>
          <a:lstStyle/>
          <a:p>
            <a:pPr>
              <a:defRPr/>
            </a:pPr>
            <a:fld id="{44717CAB-D0C7-4FBE-946C-503318A801FC}" type="slidenum">
              <a:rPr lang="en-US"/>
              <a:pPr>
                <a:defRPr/>
              </a:pPr>
              <a:t>4</a:t>
            </a:fld>
            <a:endParaRPr lang="en-US"/>
          </a:p>
        </p:txBody>
      </p:sp>
      <p:sp>
        <p:nvSpPr>
          <p:cNvPr id="771074" name="Rectangle 2"/>
          <p:cNvSpPr>
            <a:spLocks noGrp="1" noChangeArrowheads="1"/>
          </p:cNvSpPr>
          <p:nvPr>
            <p:ph type="title"/>
          </p:nvPr>
        </p:nvSpPr>
        <p:spPr>
          <a:xfrm>
            <a:off x="0" y="44450"/>
            <a:ext cx="9144000" cy="685800"/>
          </a:xfrm>
        </p:spPr>
        <p:txBody>
          <a:bodyPr/>
          <a:lstStyle/>
          <a:p>
            <a:pPr eaLnBrk="1" hangingPunct="1">
              <a:defRPr/>
            </a:pPr>
            <a:r>
              <a:rPr lang="es-ES" dirty="0" smtClean="0"/>
              <a:t>Physics motivations: </a:t>
            </a:r>
            <a:r>
              <a:rPr lang="es-ES" b="1" dirty="0" smtClean="0"/>
              <a:t>tau lepton</a:t>
            </a:r>
          </a:p>
        </p:txBody>
      </p:sp>
      <p:sp>
        <p:nvSpPr>
          <p:cNvPr id="9222" name="Rectangle 5"/>
          <p:cNvSpPr>
            <a:spLocks noGrp="1" noChangeArrowheads="1"/>
          </p:cNvSpPr>
          <p:nvPr>
            <p:ph type="body" sz="half" idx="2"/>
          </p:nvPr>
        </p:nvSpPr>
        <p:spPr>
          <a:xfrm>
            <a:off x="5291138" y="981075"/>
            <a:ext cx="3960812" cy="4681538"/>
          </a:xfrm>
        </p:spPr>
        <p:txBody>
          <a:bodyPr/>
          <a:lstStyle/>
          <a:p>
            <a:pPr eaLnBrk="1" hangingPunct="1"/>
            <a:r>
              <a:rPr lang="es-ES_tradnl" sz="1600" b="1" dirty="0" smtClean="0"/>
              <a:t>t</a:t>
            </a:r>
            <a:r>
              <a:rPr lang="es-ES" sz="1600" b="1" dirty="0" smtClean="0"/>
              <a:t>au </a:t>
            </a:r>
            <a:r>
              <a:rPr lang="es-ES" sz="1600" dirty="0" smtClean="0"/>
              <a:t>lepton:</a:t>
            </a:r>
          </a:p>
          <a:p>
            <a:pPr lvl="1" eaLnBrk="1" hangingPunct="1">
              <a:buFontTx/>
              <a:buChar char="•"/>
            </a:pPr>
            <a:r>
              <a:rPr lang="es-ES" sz="1400" dirty="0" smtClean="0"/>
              <a:t>m = 1776.99</a:t>
            </a:r>
            <a:r>
              <a:rPr lang="es-ES" sz="1400" baseline="30000" dirty="0" smtClean="0"/>
              <a:t>+0.29</a:t>
            </a:r>
            <a:r>
              <a:rPr lang="es-ES" sz="1400" baseline="-25000" dirty="0" smtClean="0"/>
              <a:t>-0.26</a:t>
            </a:r>
            <a:r>
              <a:rPr lang="es-ES" sz="1400" dirty="0" smtClean="0"/>
              <a:t> </a:t>
            </a:r>
            <a:r>
              <a:rPr lang="es-ES" sz="1400" dirty="0" err="1" smtClean="0"/>
              <a:t>MeV</a:t>
            </a:r>
            <a:endParaRPr lang="es-ES" sz="1400" dirty="0" smtClean="0"/>
          </a:p>
          <a:p>
            <a:pPr lvl="1" eaLnBrk="1" hangingPunct="1">
              <a:buFont typeface="Arial" pitchFamily="34" charset="0"/>
              <a:buChar char="•"/>
            </a:pPr>
            <a:r>
              <a:rPr lang="es-ES" sz="1400" dirty="0" smtClean="0">
                <a:latin typeface="Symbol" pitchFamily="18" charset="2"/>
                <a:sym typeface="Wingdings" pitchFamily="2" charset="2"/>
              </a:rPr>
              <a:t>t</a:t>
            </a:r>
            <a:r>
              <a:rPr lang="es-ES" sz="1400" dirty="0" smtClean="0">
                <a:sym typeface="Wingdings" pitchFamily="2" charset="2"/>
              </a:rPr>
              <a:t> = (290.6±1.0)10</a:t>
            </a:r>
            <a:r>
              <a:rPr lang="es-ES" sz="1400" baseline="30000" dirty="0" smtClean="0">
                <a:sym typeface="Wingdings" pitchFamily="2" charset="2"/>
              </a:rPr>
              <a:t>-15</a:t>
            </a:r>
            <a:r>
              <a:rPr lang="es-ES" sz="1400" dirty="0" smtClean="0">
                <a:sym typeface="Wingdings" pitchFamily="2" charset="2"/>
              </a:rPr>
              <a:t> s</a:t>
            </a:r>
          </a:p>
          <a:p>
            <a:pPr lvl="1" eaLnBrk="1" hangingPunct="1">
              <a:buFontTx/>
              <a:buChar char="•"/>
            </a:pPr>
            <a:r>
              <a:rPr lang="es-ES" sz="1400" dirty="0" err="1" smtClean="0">
                <a:sym typeface="Wingdings" pitchFamily="2" charset="2"/>
              </a:rPr>
              <a:t>c</a:t>
            </a:r>
            <a:r>
              <a:rPr lang="es-ES" sz="1400" dirty="0" err="1" smtClean="0">
                <a:latin typeface="Symbol" pitchFamily="18" charset="2"/>
                <a:sym typeface="Wingdings" pitchFamily="2" charset="2"/>
              </a:rPr>
              <a:t>t</a:t>
            </a:r>
            <a:r>
              <a:rPr lang="es-ES" sz="1400" dirty="0" smtClean="0">
                <a:sym typeface="Wingdings" pitchFamily="2" charset="2"/>
              </a:rPr>
              <a:t> = 87.11 </a:t>
            </a:r>
            <a:r>
              <a:rPr lang="el-GR" sz="1400" dirty="0" smtClean="0">
                <a:sym typeface="Wingdings" pitchFamily="2" charset="2"/>
              </a:rPr>
              <a:t>μ</a:t>
            </a:r>
            <a:r>
              <a:rPr lang="es-ES" sz="1400" dirty="0" smtClean="0">
                <a:sym typeface="Wingdings" pitchFamily="2" charset="2"/>
              </a:rPr>
              <a:t>m</a:t>
            </a:r>
          </a:p>
          <a:p>
            <a:pPr eaLnBrk="1" hangingPunct="1"/>
            <a:endParaRPr lang="es-ES" sz="1600" dirty="0" smtClean="0"/>
          </a:p>
          <a:p>
            <a:pPr eaLnBrk="1" hangingPunct="1"/>
            <a:r>
              <a:rPr lang="es-ES" sz="1600" dirty="0" smtClean="0"/>
              <a:t>Standard Model(</a:t>
            </a:r>
            <a:r>
              <a:rPr lang="es-ES" sz="1600" b="1" dirty="0" smtClean="0"/>
              <a:t>SM</a:t>
            </a:r>
            <a:r>
              <a:rPr lang="es-ES" sz="1600" dirty="0" smtClean="0"/>
              <a:t>)</a:t>
            </a:r>
          </a:p>
          <a:p>
            <a:pPr lvl="1" eaLnBrk="1" hangingPunct="1">
              <a:buFont typeface="Arial" pitchFamily="34" charset="0"/>
              <a:buChar char="•"/>
            </a:pPr>
            <a:r>
              <a:rPr lang="es-ES" sz="1400" dirty="0" err="1" smtClean="0"/>
              <a:t>ttH</a:t>
            </a:r>
            <a:r>
              <a:rPr lang="es-ES" sz="1400" dirty="0" smtClean="0"/>
              <a:t> </a:t>
            </a:r>
            <a:r>
              <a:rPr lang="es-ES" sz="1400" dirty="0" smtClean="0">
                <a:sym typeface="Wingdings" pitchFamily="2" charset="2"/>
              </a:rPr>
              <a:t> </a:t>
            </a:r>
            <a:r>
              <a:rPr lang="es-ES" sz="1400" dirty="0" err="1" smtClean="0">
                <a:sym typeface="Wingdings" pitchFamily="2" charset="2"/>
              </a:rPr>
              <a:t>tt</a:t>
            </a:r>
            <a:r>
              <a:rPr lang="es-ES" sz="1400" dirty="0" smtClean="0">
                <a:sym typeface="Wingdings" pitchFamily="2" charset="2"/>
              </a:rPr>
              <a:t> </a:t>
            </a:r>
            <a:r>
              <a:rPr lang="es-ES" sz="1400" dirty="0" err="1" smtClean="0">
                <a:latin typeface="Symbol" pitchFamily="18" charset="2"/>
                <a:sym typeface="Wingdings" pitchFamily="2" charset="2"/>
              </a:rPr>
              <a:t>tt</a:t>
            </a:r>
            <a:r>
              <a:rPr lang="es-ES" sz="1400" dirty="0" smtClean="0">
                <a:sym typeface="Wingdings" pitchFamily="2" charset="2"/>
              </a:rPr>
              <a:t>  (100-150 </a:t>
            </a:r>
            <a:r>
              <a:rPr lang="es-ES" sz="1400" dirty="0" err="1" smtClean="0">
                <a:sym typeface="Wingdings" pitchFamily="2" charset="2"/>
              </a:rPr>
              <a:t>GeV</a:t>
            </a:r>
            <a:r>
              <a:rPr lang="es-ES" sz="1400" dirty="0" smtClean="0">
                <a:sym typeface="Wingdings" pitchFamily="2" charset="2"/>
              </a:rPr>
              <a:t>)</a:t>
            </a:r>
          </a:p>
          <a:p>
            <a:pPr lvl="1" eaLnBrk="1" hangingPunct="1">
              <a:buFont typeface="Arial" pitchFamily="34" charset="0"/>
              <a:buChar char="•"/>
            </a:pPr>
            <a:r>
              <a:rPr lang="es-ES" sz="1400" dirty="0" err="1" smtClean="0"/>
              <a:t>qqH</a:t>
            </a:r>
            <a:r>
              <a:rPr lang="es-ES" sz="1400" dirty="0" smtClean="0"/>
              <a:t> </a:t>
            </a:r>
            <a:r>
              <a:rPr lang="es-ES" sz="1400" dirty="0" smtClean="0">
                <a:sym typeface="Wingdings" pitchFamily="2" charset="2"/>
              </a:rPr>
              <a:t> </a:t>
            </a:r>
            <a:r>
              <a:rPr lang="es-ES" sz="1400" dirty="0" err="1" smtClean="0">
                <a:sym typeface="Wingdings" pitchFamily="2" charset="2"/>
              </a:rPr>
              <a:t>qq</a:t>
            </a:r>
            <a:r>
              <a:rPr lang="es-ES" sz="1400" dirty="0" smtClean="0">
                <a:sym typeface="Wingdings" pitchFamily="2" charset="2"/>
              </a:rPr>
              <a:t> </a:t>
            </a:r>
            <a:r>
              <a:rPr lang="es-ES" sz="1400" dirty="0" err="1" smtClean="0">
                <a:latin typeface="Symbol" pitchFamily="18" charset="2"/>
                <a:sym typeface="Wingdings" pitchFamily="2" charset="2"/>
              </a:rPr>
              <a:t>tt</a:t>
            </a:r>
            <a:endParaRPr lang="es-ES" sz="1400" dirty="0" smtClean="0">
              <a:sym typeface="Wingdings" pitchFamily="2" charset="2"/>
            </a:endParaRPr>
          </a:p>
          <a:p>
            <a:pPr eaLnBrk="1" hangingPunct="1">
              <a:buFontTx/>
              <a:buNone/>
            </a:pPr>
            <a:endParaRPr lang="el-GR" sz="1600" dirty="0" smtClean="0"/>
          </a:p>
          <a:p>
            <a:pPr eaLnBrk="1" hangingPunct="1"/>
            <a:r>
              <a:rPr lang="es-ES" sz="1600" b="1" dirty="0" smtClean="0"/>
              <a:t>New physics</a:t>
            </a:r>
          </a:p>
          <a:p>
            <a:pPr lvl="1" eaLnBrk="1" hangingPunct="1">
              <a:buFont typeface="Arial" pitchFamily="34" charset="0"/>
              <a:buChar char="•"/>
            </a:pPr>
            <a:r>
              <a:rPr lang="es-ES" sz="1400" dirty="0" smtClean="0"/>
              <a:t>SUSY</a:t>
            </a:r>
          </a:p>
          <a:p>
            <a:pPr lvl="1" eaLnBrk="1" hangingPunct="1">
              <a:buFont typeface="Arial" pitchFamily="34" charset="0"/>
              <a:buChar char="•"/>
            </a:pPr>
            <a:r>
              <a:rPr lang="es-ES_tradnl" sz="1400" dirty="0" smtClean="0"/>
              <a:t>E</a:t>
            </a:r>
            <a:r>
              <a:rPr lang="es-ES" sz="1400" dirty="0" smtClean="0"/>
              <a:t>xtra dimensions</a:t>
            </a:r>
          </a:p>
          <a:p>
            <a:pPr lvl="1" eaLnBrk="1" hangingPunct="1">
              <a:buFont typeface="Arial" pitchFamily="34" charset="0"/>
              <a:buChar char="•"/>
            </a:pPr>
            <a:r>
              <a:rPr lang="es-ES" sz="1400" dirty="0" smtClean="0"/>
              <a:t>MSSM </a:t>
            </a:r>
            <a:r>
              <a:rPr lang="es-ES" sz="1400" dirty="0" err="1" smtClean="0"/>
              <a:t>Higgs</a:t>
            </a:r>
            <a:endParaRPr lang="es-ES" sz="1400" dirty="0" smtClean="0"/>
          </a:p>
          <a:p>
            <a:pPr lvl="2" eaLnBrk="1" hangingPunct="1">
              <a:buFont typeface="Arial" pitchFamily="34" charset="0"/>
              <a:buChar char="•"/>
            </a:pPr>
            <a:r>
              <a:rPr lang="es-ES" sz="1200" dirty="0" smtClean="0"/>
              <a:t>A/H </a:t>
            </a:r>
            <a:r>
              <a:rPr lang="es-ES" sz="1200" dirty="0" smtClean="0">
                <a:sym typeface="Wingdings" pitchFamily="2" charset="2"/>
              </a:rPr>
              <a:t> </a:t>
            </a:r>
            <a:r>
              <a:rPr lang="es-ES" sz="1200" dirty="0" err="1" smtClean="0">
                <a:latin typeface="Symbol" pitchFamily="18" charset="2"/>
                <a:sym typeface="Wingdings" pitchFamily="2" charset="2"/>
              </a:rPr>
              <a:t>tt</a:t>
            </a:r>
            <a:endParaRPr lang="es-ES" sz="1200" dirty="0" smtClean="0">
              <a:latin typeface="Symbol" pitchFamily="18" charset="2"/>
              <a:sym typeface="Wingdings" pitchFamily="2" charset="2"/>
            </a:endParaRPr>
          </a:p>
          <a:p>
            <a:pPr lvl="2" eaLnBrk="1" hangingPunct="1">
              <a:buFont typeface="Arial" pitchFamily="34" charset="0"/>
              <a:buChar char="•"/>
            </a:pPr>
            <a:r>
              <a:rPr lang="es-ES" sz="1200" dirty="0" smtClean="0"/>
              <a:t>H</a:t>
            </a:r>
            <a:r>
              <a:rPr lang="es-ES" sz="1200" baseline="30000" dirty="0" smtClean="0"/>
              <a:t>+</a:t>
            </a:r>
            <a:r>
              <a:rPr lang="es-ES" sz="1200" dirty="0" smtClean="0">
                <a:sym typeface="Wingdings" pitchFamily="2" charset="2"/>
              </a:rPr>
              <a:t> </a:t>
            </a:r>
            <a:r>
              <a:rPr lang="es-ES" sz="1200" dirty="0" err="1" smtClean="0">
                <a:latin typeface="Symbol" pitchFamily="18" charset="2"/>
                <a:sym typeface="Wingdings" pitchFamily="2" charset="2"/>
              </a:rPr>
              <a:t>tn</a:t>
            </a:r>
            <a:endParaRPr lang="es-ES" sz="1200" dirty="0" smtClean="0"/>
          </a:p>
          <a:p>
            <a:pPr lvl="1" eaLnBrk="1" hangingPunct="1">
              <a:buFontTx/>
              <a:buNone/>
            </a:pPr>
            <a:endParaRPr lang="es-ES" sz="1400" dirty="0" smtClean="0"/>
          </a:p>
        </p:txBody>
      </p:sp>
      <p:pic>
        <p:nvPicPr>
          <p:cNvPr id="9223" name="Picture 11" descr="formula1"/>
          <p:cNvPicPr>
            <a:picLocks noChangeAspect="1" noChangeArrowheads="1"/>
          </p:cNvPicPr>
          <p:nvPr/>
        </p:nvPicPr>
        <p:blipFill>
          <a:blip r:embed="rId3"/>
          <a:srcRect/>
          <a:stretch>
            <a:fillRect/>
          </a:stretch>
        </p:blipFill>
        <p:spPr bwMode="auto">
          <a:xfrm>
            <a:off x="5867400" y="5300663"/>
            <a:ext cx="2171700" cy="400050"/>
          </a:xfrm>
          <a:prstGeom prst="rect">
            <a:avLst/>
          </a:prstGeom>
          <a:noFill/>
          <a:ln w="9525">
            <a:solidFill>
              <a:schemeClr val="tx1"/>
            </a:solidFill>
            <a:miter lim="800000"/>
            <a:headEnd/>
            <a:tailEnd/>
          </a:ln>
        </p:spPr>
      </p:pic>
      <p:sp>
        <p:nvSpPr>
          <p:cNvPr id="9224" name="Text Box 13"/>
          <p:cNvSpPr txBox="1">
            <a:spLocks noChangeArrowheads="1"/>
          </p:cNvSpPr>
          <p:nvPr/>
        </p:nvSpPr>
        <p:spPr bwMode="auto">
          <a:xfrm>
            <a:off x="1028700" y="981075"/>
            <a:ext cx="3205823" cy="309958"/>
          </a:xfrm>
          <a:prstGeom prst="rect">
            <a:avLst/>
          </a:prstGeom>
          <a:solidFill>
            <a:schemeClr val="bg1"/>
          </a:solidFill>
          <a:ln w="25400">
            <a:noFill/>
            <a:miter lim="800000"/>
            <a:headEnd/>
            <a:tailEnd/>
          </a:ln>
        </p:spPr>
        <p:txBody>
          <a:bodyPr wrap="none" lIns="90000" tIns="46800" rIns="90000" bIns="46800">
            <a:spAutoFit/>
          </a:bodyPr>
          <a:lstStyle/>
          <a:p>
            <a:r>
              <a:rPr lang="es-ES_tradnl" sz="1400" b="1" u="sng" dirty="0" smtClean="0">
                <a:solidFill>
                  <a:schemeClr val="tx1"/>
                </a:solidFill>
                <a:latin typeface="Times New Roman" pitchFamily="18" charset="0"/>
                <a:cs typeface="Times New Roman" pitchFamily="18" charset="0"/>
              </a:rPr>
              <a:t>t</a:t>
            </a:r>
            <a:r>
              <a:rPr lang="es-ES" sz="1400" b="1" u="sng" dirty="0" smtClean="0">
                <a:solidFill>
                  <a:schemeClr val="tx1"/>
                </a:solidFill>
                <a:latin typeface="Times New Roman" pitchFamily="18" charset="0"/>
                <a:cs typeface="Times New Roman" pitchFamily="18" charset="0"/>
              </a:rPr>
              <a:t>tbar decaying modes/</a:t>
            </a:r>
            <a:r>
              <a:rPr lang="es-ES" sz="1400" b="1" u="sng" dirty="0">
                <a:solidFill>
                  <a:schemeClr val="tx1"/>
                </a:solidFill>
                <a:latin typeface="Times New Roman" pitchFamily="18" charset="0"/>
                <a:cs typeface="Times New Roman" pitchFamily="18" charset="0"/>
              </a:rPr>
              <a:t>branching ratios</a:t>
            </a:r>
          </a:p>
        </p:txBody>
      </p:sp>
      <p:pic>
        <p:nvPicPr>
          <p:cNvPr id="9225" name="Picture 15" descr="tabla1"/>
          <p:cNvPicPr>
            <a:picLocks noGrp="1" noChangeAspect="1" noChangeArrowheads="1"/>
          </p:cNvPicPr>
          <p:nvPr>
            <p:ph sz="half" idx="1"/>
          </p:nvPr>
        </p:nvPicPr>
        <p:blipFill>
          <a:blip r:embed="rId4"/>
          <a:srcRect/>
          <a:stretch>
            <a:fillRect/>
          </a:stretch>
        </p:blipFill>
        <p:spPr>
          <a:xfrm>
            <a:off x="468313" y="1412875"/>
            <a:ext cx="4464050" cy="3600450"/>
          </a:xfrm>
        </p:spPr>
      </p:pic>
      <p:sp>
        <p:nvSpPr>
          <p:cNvPr id="1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1"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0" y="76200"/>
            <a:ext cx="9144000" cy="685800"/>
          </a:xfrm>
        </p:spPr>
        <p:txBody>
          <a:bodyPr/>
          <a:lstStyle/>
          <a:p>
            <a:pPr eaLnBrk="1" hangingPunct="1">
              <a:defRPr/>
            </a:pPr>
            <a:r>
              <a:rPr lang="es-ES" dirty="0" smtClean="0"/>
              <a:t>W(</a:t>
            </a:r>
            <a:r>
              <a:rPr lang="es-ES" dirty="0" smtClean="0">
                <a:sym typeface="Wingdings" charset="2"/>
              </a:rPr>
              <a:t>e</a:t>
            </a:r>
            <a:r>
              <a:rPr lang="el-GR" dirty="0" smtClean="0">
                <a:latin typeface="Times New Roman" charset="0"/>
                <a:ea typeface="Times New Roman" charset="0"/>
                <a:cs typeface="Times New Roman" charset="0"/>
                <a:sym typeface="Wingdings" charset="2"/>
              </a:rPr>
              <a:t>ν</a:t>
            </a:r>
            <a:r>
              <a:rPr lang="es-ES" dirty="0" smtClean="0">
                <a:latin typeface="Times New Roman" charset="0"/>
                <a:ea typeface="Times New Roman" charset="0"/>
                <a:cs typeface="Times New Roman" charset="0"/>
                <a:sym typeface="Wingdings" charset="2"/>
              </a:rPr>
              <a:t>)</a:t>
            </a:r>
            <a:r>
              <a:rPr lang="es-ES" dirty="0" smtClean="0"/>
              <a:t>+jets</a:t>
            </a:r>
          </a:p>
        </p:txBody>
      </p:sp>
      <p:sp>
        <p:nvSpPr>
          <p:cNvPr id="9" name="8 Marcador de número de diapositiva"/>
          <p:cNvSpPr>
            <a:spLocks noGrp="1"/>
          </p:cNvSpPr>
          <p:nvPr>
            <p:ph type="sldNum" sz="quarter" idx="12"/>
          </p:nvPr>
        </p:nvSpPr>
        <p:spPr/>
        <p:txBody>
          <a:bodyPr/>
          <a:lstStyle/>
          <a:p>
            <a:pPr>
              <a:defRPr/>
            </a:pPr>
            <a:fld id="{CF50BCB8-898F-4C16-8E9B-B1E8C99F0C51}" type="slidenum">
              <a:rPr lang="en-US"/>
              <a:pPr>
                <a:defRPr/>
              </a:pPr>
              <a:t>40</a:t>
            </a:fld>
            <a:endParaRPr lang="en-US"/>
          </a:p>
        </p:txBody>
      </p:sp>
      <p:pic>
        <p:nvPicPr>
          <p:cNvPr id="10" name="Picture 7" descr="table_9"/>
          <p:cNvPicPr>
            <a:picLocks noChangeAspect="1" noChangeArrowheads="1"/>
          </p:cNvPicPr>
          <p:nvPr/>
        </p:nvPicPr>
        <p:blipFill>
          <a:blip r:embed="rId3"/>
          <a:srcRect/>
          <a:stretch>
            <a:fillRect/>
          </a:stretch>
        </p:blipFill>
        <p:spPr bwMode="auto">
          <a:xfrm>
            <a:off x="0" y="1370013"/>
            <a:ext cx="9144000" cy="3887787"/>
          </a:xfrm>
          <a:prstGeom prst="rect">
            <a:avLst/>
          </a:prstGeom>
          <a:noFill/>
        </p:spPr>
      </p:pic>
      <p:cxnSp>
        <p:nvCxnSpPr>
          <p:cNvPr id="12" name="Conector recto 11"/>
          <p:cNvCxnSpPr/>
          <p:nvPr/>
        </p:nvCxnSpPr>
        <p:spPr bwMode="auto">
          <a:xfrm>
            <a:off x="76200" y="1371600"/>
            <a:ext cx="8970600" cy="1588"/>
          </a:xfrm>
          <a:prstGeom prst="line">
            <a:avLst/>
          </a:prstGeom>
          <a:noFill/>
          <a:ln w="9525" cap="flat" cmpd="sng" algn="ctr">
            <a:solidFill>
              <a:schemeClr val="tx1"/>
            </a:solidFill>
            <a:prstDash val="solid"/>
            <a:round/>
            <a:headEnd type="none" w="med" len="med"/>
            <a:tailEnd type="none" w="med" len="med"/>
          </a:ln>
          <a:effectLst/>
        </p:spPr>
      </p:cxnSp>
      <p:sp>
        <p:nvSpPr>
          <p:cNvPr id="22" name="Rectangle 54"/>
          <p:cNvSpPr>
            <a:spLocks noChangeArrowheads="1"/>
          </p:cNvSpPr>
          <p:nvPr/>
        </p:nvSpPr>
        <p:spPr bwMode="auto">
          <a:xfrm>
            <a:off x="76200" y="4218000"/>
            <a:ext cx="8991600" cy="201600"/>
          </a:xfrm>
          <a:prstGeom prst="rect">
            <a:avLst/>
          </a:prstGeom>
          <a:noFill/>
          <a:ln w="19050">
            <a:solidFill>
              <a:srgbClr val="FF0000"/>
            </a:solidFill>
            <a:miter lim="800000"/>
            <a:headEnd/>
            <a:tailEnd/>
          </a:ln>
          <a:effectLst/>
        </p:spPr>
        <p:txBody>
          <a:bodyPr wrap="none" anchor="ctr">
            <a:prstTxWarp prst="textNoShape">
              <a:avLst/>
            </a:prstTxWarp>
          </a:bodyPr>
          <a:lstStyle/>
          <a:p>
            <a:endParaRPr lang="es-ES_tradnl"/>
          </a:p>
        </p:txBody>
      </p:sp>
      <p:sp>
        <p:nvSpPr>
          <p:cNvPr id="23" name="Rectangle 55"/>
          <p:cNvSpPr>
            <a:spLocks noChangeArrowheads="1"/>
          </p:cNvSpPr>
          <p:nvPr/>
        </p:nvSpPr>
        <p:spPr bwMode="auto">
          <a:xfrm>
            <a:off x="7162800" y="3657600"/>
            <a:ext cx="1890000" cy="1368000"/>
          </a:xfrm>
          <a:prstGeom prst="rect">
            <a:avLst/>
          </a:prstGeom>
          <a:noFill/>
          <a:ln w="28575">
            <a:solidFill>
              <a:srgbClr val="660066"/>
            </a:solidFill>
            <a:miter lim="800000"/>
            <a:headEnd/>
            <a:tailEnd/>
          </a:ln>
          <a:effectLst/>
        </p:spPr>
        <p:txBody>
          <a:bodyPr wrap="none" anchor="ctr">
            <a:prstTxWarp prst="textNoShape">
              <a:avLst/>
            </a:prstTxWarp>
          </a:bodyPr>
          <a:lstStyle/>
          <a:p>
            <a:endParaRPr lang="es-ES_tradnl"/>
          </a:p>
        </p:txBody>
      </p:sp>
      <p:sp>
        <p:nvSpPr>
          <p:cNvPr id="11"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3"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0" y="76200"/>
            <a:ext cx="9144000" cy="685800"/>
          </a:xfrm>
        </p:spPr>
        <p:txBody>
          <a:bodyPr/>
          <a:lstStyle/>
          <a:p>
            <a:pPr eaLnBrk="1" hangingPunct="1">
              <a:defRPr/>
            </a:pPr>
            <a:r>
              <a:rPr lang="es-ES" dirty="0" smtClean="0"/>
              <a:t>W(</a:t>
            </a:r>
            <a:r>
              <a:rPr lang="es-ES" dirty="0" smtClean="0">
                <a:sym typeface="Wingdings" charset="2"/>
              </a:rPr>
              <a:t>μ</a:t>
            </a:r>
            <a:r>
              <a:rPr lang="el-GR" dirty="0" smtClean="0">
                <a:latin typeface="Times New Roman" charset="0"/>
                <a:ea typeface="Times New Roman" charset="0"/>
                <a:cs typeface="Times New Roman" charset="0"/>
                <a:sym typeface="Wingdings" charset="2"/>
              </a:rPr>
              <a:t>ν</a:t>
            </a:r>
            <a:r>
              <a:rPr lang="es-ES" dirty="0" smtClean="0">
                <a:latin typeface="Times New Roman" charset="0"/>
                <a:ea typeface="Times New Roman" charset="0"/>
                <a:cs typeface="Times New Roman" charset="0"/>
                <a:sym typeface="Wingdings" charset="2"/>
              </a:rPr>
              <a:t>)</a:t>
            </a:r>
            <a:r>
              <a:rPr lang="es-ES" dirty="0" smtClean="0"/>
              <a:t>+jets</a:t>
            </a:r>
          </a:p>
        </p:txBody>
      </p:sp>
      <p:sp>
        <p:nvSpPr>
          <p:cNvPr id="9" name="8 Marcador de número de diapositiva"/>
          <p:cNvSpPr>
            <a:spLocks noGrp="1"/>
          </p:cNvSpPr>
          <p:nvPr>
            <p:ph type="sldNum" sz="quarter" idx="12"/>
          </p:nvPr>
        </p:nvSpPr>
        <p:spPr/>
        <p:txBody>
          <a:bodyPr/>
          <a:lstStyle/>
          <a:p>
            <a:pPr>
              <a:defRPr/>
            </a:pPr>
            <a:fld id="{CF50BCB8-898F-4C16-8E9B-B1E8C99F0C51}" type="slidenum">
              <a:rPr lang="en-US"/>
              <a:pPr>
                <a:defRPr/>
              </a:pPr>
              <a:t>41</a:t>
            </a:fld>
            <a:endParaRPr lang="en-US"/>
          </a:p>
        </p:txBody>
      </p:sp>
      <p:pic>
        <p:nvPicPr>
          <p:cNvPr id="10" name="Picture 5" descr="table_10"/>
          <p:cNvPicPr>
            <a:picLocks noChangeAspect="1" noChangeArrowheads="1"/>
          </p:cNvPicPr>
          <p:nvPr/>
        </p:nvPicPr>
        <p:blipFill>
          <a:blip r:embed="rId3"/>
          <a:srcRect/>
          <a:stretch>
            <a:fillRect/>
          </a:stretch>
        </p:blipFill>
        <p:spPr bwMode="auto">
          <a:xfrm>
            <a:off x="0" y="1268413"/>
            <a:ext cx="9144000" cy="4083050"/>
          </a:xfrm>
          <a:prstGeom prst="rect">
            <a:avLst/>
          </a:prstGeom>
          <a:noFill/>
        </p:spPr>
      </p:pic>
      <p:sp>
        <p:nvSpPr>
          <p:cNvPr id="11" name="Rectangle 54"/>
          <p:cNvSpPr>
            <a:spLocks noChangeArrowheads="1"/>
          </p:cNvSpPr>
          <p:nvPr/>
        </p:nvSpPr>
        <p:spPr bwMode="auto">
          <a:xfrm>
            <a:off x="152400" y="4343400"/>
            <a:ext cx="8839200" cy="228600"/>
          </a:xfrm>
          <a:prstGeom prst="rect">
            <a:avLst/>
          </a:prstGeom>
          <a:noFill/>
          <a:ln w="19050">
            <a:solidFill>
              <a:srgbClr val="FF0000"/>
            </a:solidFill>
            <a:miter lim="800000"/>
            <a:headEnd/>
            <a:tailEnd/>
          </a:ln>
          <a:effectLst/>
        </p:spPr>
        <p:txBody>
          <a:bodyPr wrap="none" anchor="ctr">
            <a:prstTxWarp prst="textNoShape">
              <a:avLst/>
            </a:prstTxWarp>
          </a:bodyPr>
          <a:lstStyle/>
          <a:p>
            <a:endParaRPr lang="es-ES_tradnl"/>
          </a:p>
        </p:txBody>
      </p:sp>
      <p:sp>
        <p:nvSpPr>
          <p:cNvPr id="12" name="Rectangle 55"/>
          <p:cNvSpPr>
            <a:spLocks noChangeArrowheads="1"/>
          </p:cNvSpPr>
          <p:nvPr/>
        </p:nvSpPr>
        <p:spPr bwMode="auto">
          <a:xfrm>
            <a:off x="7086600" y="3813600"/>
            <a:ext cx="1890000" cy="1368000"/>
          </a:xfrm>
          <a:prstGeom prst="rect">
            <a:avLst/>
          </a:prstGeom>
          <a:noFill/>
          <a:ln w="28575">
            <a:solidFill>
              <a:srgbClr val="660066"/>
            </a:solidFill>
            <a:miter lim="800000"/>
            <a:headEnd/>
            <a:tailEnd/>
          </a:ln>
          <a:effectLst/>
        </p:spPr>
        <p:txBody>
          <a:bodyPr wrap="none" anchor="ctr">
            <a:prstTxWarp prst="textNoShape">
              <a:avLst/>
            </a:prstTxWarp>
          </a:bodyPr>
          <a:lstStyle/>
          <a:p>
            <a:endParaRPr lang="es-ES_tradnl"/>
          </a:p>
        </p:txBody>
      </p:sp>
      <p:sp>
        <p:nvSpPr>
          <p:cNvPr id="13"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4"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56"/>
            <a:ext cx="9144000" cy="685800"/>
          </a:xfrm>
        </p:spPr>
        <p:txBody>
          <a:bodyPr/>
          <a:lstStyle/>
          <a:p>
            <a:r>
              <a:rPr lang="es-ES" dirty="0" err="1" smtClean="0"/>
              <a:t>Wbb</a:t>
            </a:r>
            <a:r>
              <a:rPr lang="es-ES" dirty="0" smtClean="0"/>
              <a:t> </a:t>
            </a:r>
            <a:r>
              <a:rPr lang="es-ES" dirty="0" smtClean="0">
                <a:sym typeface="Wingdings" charset="2"/>
              </a:rPr>
              <a:t>(</a:t>
            </a:r>
            <a:r>
              <a:rPr lang="es-ES" dirty="0" err="1" smtClean="0">
                <a:sym typeface="Wingdings" charset="2"/>
              </a:rPr>
              <a:t>e,</a:t>
            </a:r>
            <a:r>
              <a:rPr lang="es-ES" dirty="0" err="1" smtClean="0">
                <a:sym typeface="Symbol" charset="2"/>
              </a:rPr>
              <a:t></a:t>
            </a:r>
            <a:r>
              <a:rPr lang="es-ES" baseline="-25000" dirty="0" err="1" smtClean="0">
                <a:sym typeface="Symbol" charset="2"/>
              </a:rPr>
              <a:t>had</a:t>
            </a:r>
            <a:r>
              <a:rPr lang="es-ES" dirty="0" smtClean="0">
                <a:sym typeface="Symbol" charset="2"/>
              </a:rPr>
              <a:t>)</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42</a:t>
            </a:fld>
            <a:endParaRPr lang="en-US"/>
          </a:p>
        </p:txBody>
      </p:sp>
      <p:pic>
        <p:nvPicPr>
          <p:cNvPr id="7" name="Picture 4" descr="table_wbbe"/>
          <p:cNvPicPr>
            <a:picLocks noChangeAspect="1" noChangeArrowheads="1"/>
          </p:cNvPicPr>
          <p:nvPr/>
        </p:nvPicPr>
        <p:blipFill>
          <a:blip r:embed="rId2"/>
          <a:srcRect/>
          <a:stretch>
            <a:fillRect/>
          </a:stretch>
        </p:blipFill>
        <p:spPr bwMode="auto">
          <a:xfrm>
            <a:off x="41307" y="2143116"/>
            <a:ext cx="9102725" cy="3598864"/>
          </a:xfrm>
          <a:prstGeom prst="rect">
            <a:avLst/>
          </a:prstGeom>
          <a:noFill/>
          <a:ln w="9525">
            <a:noFill/>
            <a:miter lim="800000"/>
            <a:headEnd/>
            <a:tailEnd/>
          </a:ln>
        </p:spPr>
      </p:pic>
      <p:sp>
        <p:nvSpPr>
          <p:cNvPr id="8" name="7 Rectángulo"/>
          <p:cNvSpPr/>
          <p:nvPr/>
        </p:nvSpPr>
        <p:spPr>
          <a:xfrm>
            <a:off x="500034" y="1214422"/>
            <a:ext cx="8286808" cy="587597"/>
          </a:xfrm>
          <a:prstGeom prst="rect">
            <a:avLst/>
          </a:prstGeom>
        </p:spPr>
        <p:txBody>
          <a:bodyPr wrap="square">
            <a:spAutoFit/>
          </a:bodyPr>
          <a:lstStyle/>
          <a:p>
            <a:pPr eaLnBrk="1" hangingPunct="1">
              <a:lnSpc>
                <a:spcPct val="80000"/>
              </a:lnSpc>
            </a:pPr>
            <a:r>
              <a:rPr lang="es-ES" sz="2000" dirty="0" smtClean="0">
                <a:solidFill>
                  <a:srgbClr val="0070C0"/>
                </a:solidFill>
              </a:rPr>
              <a:t>W(</a:t>
            </a:r>
            <a:r>
              <a:rPr lang="es-ES" sz="2000" dirty="0" smtClean="0">
                <a:solidFill>
                  <a:srgbClr val="0070C0"/>
                </a:solidFill>
                <a:sym typeface="Wingdings" charset="2"/>
              </a:rPr>
              <a:t>e</a:t>
            </a:r>
            <a:r>
              <a:rPr lang="es-ES" sz="2000" dirty="0" smtClean="0">
                <a:solidFill>
                  <a:srgbClr val="0070C0"/>
                </a:solidFill>
                <a:cs typeface="Arial" charset="0"/>
                <a:sym typeface="Symbol" charset="2"/>
              </a:rPr>
              <a:t>)+</a:t>
            </a:r>
            <a:r>
              <a:rPr lang="es-ES" sz="2000" dirty="0" err="1" smtClean="0">
                <a:solidFill>
                  <a:srgbClr val="0070C0"/>
                </a:solidFill>
                <a:cs typeface="Arial" charset="0"/>
                <a:sym typeface="Symbol" charset="2"/>
              </a:rPr>
              <a:t>bb</a:t>
            </a:r>
            <a:r>
              <a:rPr lang="es-ES" sz="2000" dirty="0" smtClean="0">
                <a:solidFill>
                  <a:srgbClr val="0070C0"/>
                </a:solidFill>
                <a:cs typeface="Arial" charset="0"/>
                <a:sym typeface="Symbol" charset="2"/>
              </a:rPr>
              <a:t> : </a:t>
            </a:r>
          </a:p>
          <a:p>
            <a:pPr eaLnBrk="1" hangingPunct="1">
              <a:lnSpc>
                <a:spcPct val="80000"/>
              </a:lnSpc>
            </a:pPr>
            <a:r>
              <a:rPr lang="es-ES" sz="2000" dirty="0" smtClean="0">
                <a:solidFill>
                  <a:srgbClr val="0070C0"/>
                </a:solidFill>
                <a:cs typeface="Arial" charset="0"/>
                <a:sym typeface="Symbol" charset="2"/>
              </a:rPr>
              <a:t>	</a:t>
            </a:r>
            <a:r>
              <a:rPr lang="es-ES" sz="1800" dirty="0" smtClean="0">
                <a:solidFill>
                  <a:srgbClr val="00CCFF"/>
                </a:solidFill>
                <a:cs typeface="Arial" charset="0"/>
                <a:sym typeface="Symbol" charset="2"/>
              </a:rPr>
              <a:t>1 e + </a:t>
            </a:r>
            <a:r>
              <a:rPr lang="es-ES" sz="1800" dirty="0" err="1" smtClean="0">
                <a:solidFill>
                  <a:srgbClr val="00CCFF"/>
                </a:solidFill>
                <a:cs typeface="Arial" charset="0"/>
                <a:sym typeface="Symbol" charset="2"/>
              </a:rPr>
              <a:t>MissingEt</a:t>
            </a:r>
            <a:r>
              <a:rPr lang="es-ES" sz="1800" dirty="0" smtClean="0">
                <a:solidFill>
                  <a:srgbClr val="00CCFF"/>
                </a:solidFill>
                <a:cs typeface="Arial" charset="0"/>
                <a:sym typeface="Symbol" charset="2"/>
              </a:rPr>
              <a:t> + 2 b-jets + 1 quark-</a:t>
            </a:r>
            <a:r>
              <a:rPr lang="es-ES" sz="1800" dirty="0" err="1" smtClean="0">
                <a:solidFill>
                  <a:srgbClr val="00CCFF"/>
                </a:solidFill>
                <a:cs typeface="Arial" charset="0"/>
                <a:sym typeface="Symbol" charset="2"/>
              </a:rPr>
              <a:t>gluon</a:t>
            </a:r>
            <a:r>
              <a:rPr lang="es-ES" sz="1800" dirty="0" smtClean="0">
                <a:solidFill>
                  <a:srgbClr val="00CCFF"/>
                </a:solidFill>
                <a:cs typeface="Arial" charset="0"/>
                <a:sym typeface="Symbol" charset="2"/>
              </a:rPr>
              <a:t>-jet </a:t>
            </a:r>
            <a:r>
              <a:rPr lang="es-ES" sz="1800" dirty="0" err="1" smtClean="0">
                <a:solidFill>
                  <a:srgbClr val="00CCFF"/>
                </a:solidFill>
                <a:cs typeface="Arial" charset="0"/>
                <a:sym typeface="Symbol" charset="2"/>
              </a:rPr>
              <a:t>passing</a:t>
            </a:r>
            <a:r>
              <a:rPr lang="es-ES" sz="1800" dirty="0" smtClean="0">
                <a:solidFill>
                  <a:srgbClr val="00CCFF"/>
                </a:solidFill>
                <a:cs typeface="Arial" charset="0"/>
                <a:sym typeface="Symbol" charset="2"/>
              </a:rPr>
              <a:t> tau ID </a:t>
            </a:r>
            <a:r>
              <a:rPr lang="es-ES" sz="1800" dirty="0" err="1" smtClean="0">
                <a:solidFill>
                  <a:srgbClr val="00CCFF"/>
                </a:solidFill>
                <a:cs typeface="Arial" charset="0"/>
                <a:sym typeface="Symbol" charset="2"/>
              </a:rPr>
              <a:t>cuts</a:t>
            </a:r>
            <a:r>
              <a:rPr lang="es-ES" sz="1800" dirty="0" smtClean="0">
                <a:cs typeface="Arial" charset="0"/>
                <a:sym typeface="Symbol" charset="2"/>
              </a:rPr>
              <a:t>.</a:t>
            </a:r>
            <a:endParaRPr lang="es-ES" dirty="0"/>
          </a:p>
        </p:txBody>
      </p:sp>
      <p:sp>
        <p:nvSpPr>
          <p:cNvPr id="9" name="Rectangle 55"/>
          <p:cNvSpPr>
            <a:spLocks noChangeArrowheads="1"/>
          </p:cNvSpPr>
          <p:nvPr/>
        </p:nvSpPr>
        <p:spPr bwMode="auto">
          <a:xfrm>
            <a:off x="7500958" y="4214818"/>
            <a:ext cx="1475642" cy="1285884"/>
          </a:xfrm>
          <a:prstGeom prst="rect">
            <a:avLst/>
          </a:prstGeom>
          <a:noFill/>
          <a:ln w="38100">
            <a:solidFill>
              <a:srgbClr val="FF0066"/>
            </a:solidFill>
            <a:miter lim="800000"/>
            <a:headEnd/>
            <a:tailEnd/>
          </a:ln>
          <a:effectLst/>
        </p:spPr>
        <p:txBody>
          <a:bodyPr wrap="none" anchor="ctr">
            <a:prstTxWarp prst="textNoShape">
              <a:avLst/>
            </a:prstTxWarp>
          </a:bodyPr>
          <a:lstStyle/>
          <a:p>
            <a:endParaRPr lang="es-ES_tradnl" dirty="0">
              <a:solidFill>
                <a:srgbClr val="FF0066"/>
              </a:solidFill>
            </a:endParaRPr>
          </a:p>
        </p:txBody>
      </p:sp>
      <p:sp>
        <p:nvSpPr>
          <p:cNvPr id="1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1"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56"/>
            <a:ext cx="9144000" cy="685800"/>
          </a:xfrm>
        </p:spPr>
        <p:txBody>
          <a:bodyPr/>
          <a:lstStyle/>
          <a:p>
            <a:r>
              <a:rPr lang="es-ES" dirty="0" err="1" smtClean="0"/>
              <a:t>Wbb</a:t>
            </a:r>
            <a:r>
              <a:rPr lang="es-ES" dirty="0" smtClean="0"/>
              <a:t> </a:t>
            </a:r>
            <a:r>
              <a:rPr lang="es-ES" dirty="0" smtClean="0">
                <a:sym typeface="Wingdings" charset="2"/>
              </a:rPr>
              <a:t>(µ,</a:t>
            </a:r>
            <a:r>
              <a:rPr lang="es-ES" dirty="0" smtClean="0">
                <a:sym typeface="Symbol" charset="2"/>
              </a:rPr>
              <a:t></a:t>
            </a:r>
            <a:r>
              <a:rPr lang="es-ES" baseline="-25000" dirty="0" err="1" smtClean="0">
                <a:sym typeface="Symbol" charset="2"/>
              </a:rPr>
              <a:t>had</a:t>
            </a:r>
            <a:r>
              <a:rPr lang="es-ES" dirty="0" smtClean="0">
                <a:sym typeface="Symbol" charset="2"/>
              </a:rPr>
              <a:t>)</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43</a:t>
            </a:fld>
            <a:endParaRPr lang="en-US"/>
          </a:p>
        </p:txBody>
      </p:sp>
      <p:pic>
        <p:nvPicPr>
          <p:cNvPr id="7" name="Picture 6" descr="table_wbbmu"/>
          <p:cNvPicPr>
            <a:picLocks noChangeAspect="1" noChangeArrowheads="1"/>
          </p:cNvPicPr>
          <p:nvPr/>
        </p:nvPicPr>
        <p:blipFill>
          <a:blip r:embed="rId2"/>
          <a:srcRect/>
          <a:stretch>
            <a:fillRect/>
          </a:stretch>
        </p:blipFill>
        <p:spPr bwMode="auto">
          <a:xfrm>
            <a:off x="19050" y="2143116"/>
            <a:ext cx="9124950" cy="3787776"/>
          </a:xfrm>
          <a:prstGeom prst="rect">
            <a:avLst/>
          </a:prstGeom>
          <a:noFill/>
          <a:ln w="9525">
            <a:noFill/>
            <a:miter lim="800000"/>
            <a:headEnd/>
            <a:tailEnd/>
          </a:ln>
        </p:spPr>
      </p:pic>
      <p:sp>
        <p:nvSpPr>
          <p:cNvPr id="8" name="7 Rectángulo"/>
          <p:cNvSpPr/>
          <p:nvPr/>
        </p:nvSpPr>
        <p:spPr>
          <a:xfrm>
            <a:off x="500034" y="1214422"/>
            <a:ext cx="8286808" cy="587597"/>
          </a:xfrm>
          <a:prstGeom prst="rect">
            <a:avLst/>
          </a:prstGeom>
        </p:spPr>
        <p:txBody>
          <a:bodyPr wrap="square">
            <a:spAutoFit/>
          </a:bodyPr>
          <a:lstStyle/>
          <a:p>
            <a:pPr eaLnBrk="1" hangingPunct="1">
              <a:lnSpc>
                <a:spcPct val="80000"/>
              </a:lnSpc>
            </a:pPr>
            <a:r>
              <a:rPr lang="es-ES" sz="2000" dirty="0" smtClean="0">
                <a:solidFill>
                  <a:srgbClr val="0070C0"/>
                </a:solidFill>
              </a:rPr>
              <a:t>W(</a:t>
            </a:r>
            <a:r>
              <a:rPr lang="es-ES" sz="2000" dirty="0" smtClean="0">
                <a:solidFill>
                  <a:srgbClr val="0070C0"/>
                </a:solidFill>
                <a:sym typeface="Wingdings" charset="2"/>
              </a:rPr>
              <a:t>µ</a:t>
            </a:r>
            <a:r>
              <a:rPr lang="es-ES" sz="2000" dirty="0" smtClean="0">
                <a:solidFill>
                  <a:srgbClr val="0070C0"/>
                </a:solidFill>
                <a:cs typeface="Arial" charset="0"/>
                <a:sym typeface="Symbol" charset="2"/>
              </a:rPr>
              <a:t>)+</a:t>
            </a:r>
            <a:r>
              <a:rPr lang="es-ES" sz="2000" dirty="0" err="1" smtClean="0">
                <a:solidFill>
                  <a:srgbClr val="0070C0"/>
                </a:solidFill>
                <a:cs typeface="Arial" charset="0"/>
                <a:sym typeface="Symbol" charset="2"/>
              </a:rPr>
              <a:t>bb</a:t>
            </a:r>
            <a:r>
              <a:rPr lang="es-ES" sz="2000" dirty="0" smtClean="0">
                <a:solidFill>
                  <a:srgbClr val="0070C0"/>
                </a:solidFill>
                <a:cs typeface="Arial" charset="0"/>
                <a:sym typeface="Symbol" charset="2"/>
              </a:rPr>
              <a:t> : </a:t>
            </a:r>
          </a:p>
          <a:p>
            <a:pPr eaLnBrk="1" hangingPunct="1">
              <a:lnSpc>
                <a:spcPct val="80000"/>
              </a:lnSpc>
            </a:pPr>
            <a:r>
              <a:rPr lang="es-ES" sz="2000" dirty="0" smtClean="0">
                <a:solidFill>
                  <a:srgbClr val="0070C0"/>
                </a:solidFill>
                <a:cs typeface="Arial" charset="0"/>
                <a:sym typeface="Symbol" charset="2"/>
              </a:rPr>
              <a:t>	</a:t>
            </a:r>
            <a:r>
              <a:rPr lang="es-ES" sz="1800" dirty="0" smtClean="0">
                <a:solidFill>
                  <a:srgbClr val="00CCFF"/>
                </a:solidFill>
                <a:cs typeface="Arial" charset="0"/>
                <a:sym typeface="Symbol" charset="2"/>
              </a:rPr>
              <a:t>1</a:t>
            </a:r>
            <a:r>
              <a:rPr lang="es-ES" sz="1800" dirty="0" smtClean="0">
                <a:solidFill>
                  <a:srgbClr val="0070C0"/>
                </a:solidFill>
                <a:sym typeface="Wingdings" charset="2"/>
              </a:rPr>
              <a:t> </a:t>
            </a:r>
            <a:r>
              <a:rPr lang="es-ES" sz="1800" dirty="0" smtClean="0">
                <a:solidFill>
                  <a:srgbClr val="00CCFF"/>
                </a:solidFill>
                <a:sym typeface="Wingdings" charset="2"/>
              </a:rPr>
              <a:t>µ</a:t>
            </a:r>
            <a:r>
              <a:rPr lang="es-ES" sz="1800" dirty="0" smtClean="0">
                <a:solidFill>
                  <a:srgbClr val="00CCFF"/>
                </a:solidFill>
                <a:cs typeface="Arial" charset="0"/>
                <a:sym typeface="Symbol" charset="2"/>
              </a:rPr>
              <a:t>  + </a:t>
            </a:r>
            <a:r>
              <a:rPr lang="es-ES" sz="1800" dirty="0" err="1" smtClean="0">
                <a:solidFill>
                  <a:srgbClr val="00CCFF"/>
                </a:solidFill>
                <a:cs typeface="Arial" charset="0"/>
                <a:sym typeface="Symbol" charset="2"/>
              </a:rPr>
              <a:t>MissingEt</a:t>
            </a:r>
            <a:r>
              <a:rPr lang="es-ES" sz="1800" dirty="0" smtClean="0">
                <a:solidFill>
                  <a:srgbClr val="00CCFF"/>
                </a:solidFill>
                <a:cs typeface="Arial" charset="0"/>
                <a:sym typeface="Symbol" charset="2"/>
              </a:rPr>
              <a:t> + 2 b-jets + 1 quark-</a:t>
            </a:r>
            <a:r>
              <a:rPr lang="es-ES" sz="1800" dirty="0" err="1" smtClean="0">
                <a:solidFill>
                  <a:srgbClr val="00CCFF"/>
                </a:solidFill>
                <a:cs typeface="Arial" charset="0"/>
                <a:sym typeface="Symbol" charset="2"/>
              </a:rPr>
              <a:t>gluon</a:t>
            </a:r>
            <a:r>
              <a:rPr lang="es-ES" sz="1800" dirty="0" smtClean="0">
                <a:solidFill>
                  <a:srgbClr val="00CCFF"/>
                </a:solidFill>
                <a:cs typeface="Arial" charset="0"/>
                <a:sym typeface="Symbol" charset="2"/>
              </a:rPr>
              <a:t>-jet </a:t>
            </a:r>
            <a:r>
              <a:rPr lang="es-ES" sz="1800" dirty="0" err="1" smtClean="0">
                <a:solidFill>
                  <a:srgbClr val="00CCFF"/>
                </a:solidFill>
                <a:cs typeface="Arial" charset="0"/>
                <a:sym typeface="Symbol" charset="2"/>
              </a:rPr>
              <a:t>passing</a:t>
            </a:r>
            <a:r>
              <a:rPr lang="es-ES" sz="1800" dirty="0" smtClean="0">
                <a:solidFill>
                  <a:srgbClr val="00CCFF"/>
                </a:solidFill>
                <a:cs typeface="Arial" charset="0"/>
                <a:sym typeface="Symbol" charset="2"/>
              </a:rPr>
              <a:t> tau ID </a:t>
            </a:r>
            <a:r>
              <a:rPr lang="es-ES" sz="1800" dirty="0" err="1" smtClean="0">
                <a:solidFill>
                  <a:srgbClr val="00CCFF"/>
                </a:solidFill>
                <a:cs typeface="Arial" charset="0"/>
                <a:sym typeface="Symbol" charset="2"/>
              </a:rPr>
              <a:t>cuts</a:t>
            </a:r>
            <a:r>
              <a:rPr lang="es-ES" sz="1800" dirty="0" smtClean="0">
                <a:cs typeface="Arial" charset="0"/>
                <a:sym typeface="Symbol" charset="2"/>
              </a:rPr>
              <a:t>.</a:t>
            </a:r>
            <a:endParaRPr lang="es-ES" dirty="0"/>
          </a:p>
        </p:txBody>
      </p:sp>
      <p:sp>
        <p:nvSpPr>
          <p:cNvPr id="9" name="Rectangle 55"/>
          <p:cNvSpPr>
            <a:spLocks noChangeArrowheads="1"/>
          </p:cNvSpPr>
          <p:nvPr/>
        </p:nvSpPr>
        <p:spPr bwMode="auto">
          <a:xfrm>
            <a:off x="7525514" y="4286256"/>
            <a:ext cx="1475642" cy="1285884"/>
          </a:xfrm>
          <a:prstGeom prst="rect">
            <a:avLst/>
          </a:prstGeom>
          <a:noFill/>
          <a:ln w="38100">
            <a:solidFill>
              <a:srgbClr val="FF0066"/>
            </a:solidFill>
            <a:miter lim="800000"/>
            <a:headEnd/>
            <a:tailEnd/>
          </a:ln>
          <a:effectLst/>
        </p:spPr>
        <p:txBody>
          <a:bodyPr wrap="none" anchor="ctr">
            <a:prstTxWarp prst="textNoShape">
              <a:avLst/>
            </a:prstTxWarp>
          </a:bodyPr>
          <a:lstStyle/>
          <a:p>
            <a:endParaRPr lang="es-ES_tradnl" dirty="0">
              <a:solidFill>
                <a:srgbClr val="FF0066"/>
              </a:solidFill>
            </a:endParaRPr>
          </a:p>
        </p:txBody>
      </p:sp>
      <p:sp>
        <p:nvSpPr>
          <p:cNvPr id="10"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1"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err="1" smtClean="0"/>
              <a:t>SingleTop</a:t>
            </a:r>
            <a:r>
              <a:rPr lang="es-ES" dirty="0" smtClean="0"/>
              <a:t> </a:t>
            </a:r>
            <a:r>
              <a:rPr lang="es-ES" dirty="0" err="1" smtClean="0"/>
              <a:t>Background</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44</a:t>
            </a:fld>
            <a:endParaRPr lang="en-US"/>
          </a:p>
        </p:txBody>
      </p:sp>
      <p:grpSp>
        <p:nvGrpSpPr>
          <p:cNvPr id="3" name="Group 18"/>
          <p:cNvGrpSpPr>
            <a:grpSpLocks/>
          </p:cNvGrpSpPr>
          <p:nvPr/>
        </p:nvGrpSpPr>
        <p:grpSpPr bwMode="auto">
          <a:xfrm>
            <a:off x="928662" y="1196975"/>
            <a:ext cx="1944687" cy="1484313"/>
            <a:chOff x="2608" y="1162"/>
            <a:chExt cx="1225" cy="966"/>
          </a:xfrm>
        </p:grpSpPr>
        <p:grpSp>
          <p:nvGrpSpPr>
            <p:cNvPr id="4" name="Group 19"/>
            <p:cNvGrpSpPr>
              <a:grpSpLocks/>
            </p:cNvGrpSpPr>
            <p:nvPr/>
          </p:nvGrpSpPr>
          <p:grpSpPr bwMode="auto">
            <a:xfrm>
              <a:off x="2608" y="1162"/>
              <a:ext cx="1225" cy="966"/>
              <a:chOff x="2653" y="1071"/>
              <a:chExt cx="1225" cy="996"/>
            </a:xfrm>
          </p:grpSpPr>
          <p:pic>
            <p:nvPicPr>
              <p:cNvPr id="23" name="Picture 20"/>
              <p:cNvPicPr>
                <a:picLocks noChangeAspect="1" noChangeArrowheads="1"/>
              </p:cNvPicPr>
              <p:nvPr/>
            </p:nvPicPr>
            <p:blipFill>
              <a:blip r:embed="rId2"/>
              <a:srcRect/>
              <a:stretch>
                <a:fillRect/>
              </a:stretch>
            </p:blipFill>
            <p:spPr bwMode="auto">
              <a:xfrm>
                <a:off x="2653" y="1071"/>
                <a:ext cx="1225" cy="790"/>
              </a:xfrm>
              <a:prstGeom prst="rect">
                <a:avLst/>
              </a:prstGeom>
              <a:noFill/>
              <a:ln w="9525">
                <a:noFill/>
                <a:miter lim="800000"/>
                <a:headEnd/>
                <a:tailEnd/>
              </a:ln>
            </p:spPr>
          </p:pic>
          <p:sp>
            <p:nvSpPr>
              <p:cNvPr id="24" name="Rectangle 21"/>
              <p:cNvSpPr>
                <a:spLocks noChangeArrowheads="1"/>
              </p:cNvSpPr>
              <p:nvPr/>
            </p:nvSpPr>
            <p:spPr bwMode="auto">
              <a:xfrm>
                <a:off x="2653" y="1842"/>
                <a:ext cx="1225" cy="225"/>
              </a:xfrm>
              <a:prstGeom prst="rect">
                <a:avLst/>
              </a:prstGeom>
              <a:solidFill>
                <a:schemeClr val="bg1"/>
              </a:solidFill>
              <a:ln w="9525">
                <a:noFill/>
                <a:miter lim="800000"/>
                <a:headEnd/>
                <a:tailEnd/>
              </a:ln>
            </p:spPr>
            <p:txBody>
              <a:bodyPr>
                <a:spAutoFit/>
              </a:bodyPr>
              <a:lstStyle/>
              <a:p>
                <a:pPr algn="ctr"/>
                <a:r>
                  <a:rPr kumimoji="1" lang="en-US" sz="1600" b="1">
                    <a:solidFill>
                      <a:srgbClr val="000099"/>
                    </a:solidFill>
                    <a:latin typeface="Comic Sans MS" charset="0"/>
                  </a:rPr>
                  <a:t>Wt-channel</a:t>
                </a:r>
                <a:endParaRPr kumimoji="1" lang="pt-PT" sz="1600" b="1">
                  <a:solidFill>
                    <a:srgbClr val="000099"/>
                  </a:solidFill>
                  <a:latin typeface="Comic Sans MS" charset="0"/>
                </a:endParaRPr>
              </a:p>
            </p:txBody>
          </p:sp>
        </p:grpSp>
        <p:sp>
          <p:nvSpPr>
            <p:cNvPr id="19" name="Line 22"/>
            <p:cNvSpPr>
              <a:spLocks noChangeShapeType="1"/>
            </p:cNvSpPr>
            <p:nvPr/>
          </p:nvSpPr>
          <p:spPr bwMode="auto">
            <a:xfrm flipH="1">
              <a:off x="2608" y="1162"/>
              <a:ext cx="1225" cy="0"/>
            </a:xfrm>
            <a:prstGeom prst="line">
              <a:avLst/>
            </a:prstGeom>
            <a:noFill/>
            <a:ln w="38100">
              <a:solidFill>
                <a:srgbClr val="006699"/>
              </a:solidFill>
              <a:round/>
              <a:headEnd/>
              <a:tailEnd/>
            </a:ln>
          </p:spPr>
          <p:txBody>
            <a:bodyPr/>
            <a:lstStyle/>
            <a:p>
              <a:endParaRPr lang="es-ES"/>
            </a:p>
          </p:txBody>
        </p:sp>
        <p:sp>
          <p:nvSpPr>
            <p:cNvPr id="20" name="Line 23"/>
            <p:cNvSpPr>
              <a:spLocks noChangeShapeType="1"/>
            </p:cNvSpPr>
            <p:nvPr/>
          </p:nvSpPr>
          <p:spPr bwMode="auto">
            <a:xfrm flipH="1">
              <a:off x="2608" y="2115"/>
              <a:ext cx="1225" cy="0"/>
            </a:xfrm>
            <a:prstGeom prst="line">
              <a:avLst/>
            </a:prstGeom>
            <a:noFill/>
            <a:ln w="38100">
              <a:solidFill>
                <a:srgbClr val="006699"/>
              </a:solidFill>
              <a:round/>
              <a:headEnd/>
              <a:tailEnd/>
            </a:ln>
          </p:spPr>
          <p:txBody>
            <a:bodyPr/>
            <a:lstStyle/>
            <a:p>
              <a:endParaRPr lang="es-ES"/>
            </a:p>
          </p:txBody>
        </p:sp>
        <p:sp>
          <p:nvSpPr>
            <p:cNvPr id="21" name="Line 24"/>
            <p:cNvSpPr>
              <a:spLocks noChangeShapeType="1"/>
            </p:cNvSpPr>
            <p:nvPr/>
          </p:nvSpPr>
          <p:spPr bwMode="auto">
            <a:xfrm>
              <a:off x="2608" y="1162"/>
              <a:ext cx="0" cy="953"/>
            </a:xfrm>
            <a:prstGeom prst="line">
              <a:avLst/>
            </a:prstGeom>
            <a:noFill/>
            <a:ln w="38100">
              <a:solidFill>
                <a:srgbClr val="006699"/>
              </a:solidFill>
              <a:round/>
              <a:headEnd/>
              <a:tailEnd/>
            </a:ln>
          </p:spPr>
          <p:txBody>
            <a:bodyPr/>
            <a:lstStyle/>
            <a:p>
              <a:endParaRPr lang="es-ES"/>
            </a:p>
          </p:txBody>
        </p:sp>
        <p:sp>
          <p:nvSpPr>
            <p:cNvPr id="22" name="Line 25"/>
            <p:cNvSpPr>
              <a:spLocks noChangeShapeType="1"/>
            </p:cNvSpPr>
            <p:nvPr/>
          </p:nvSpPr>
          <p:spPr bwMode="auto">
            <a:xfrm>
              <a:off x="3833" y="1162"/>
              <a:ext cx="0" cy="953"/>
            </a:xfrm>
            <a:prstGeom prst="line">
              <a:avLst/>
            </a:prstGeom>
            <a:noFill/>
            <a:ln w="38100">
              <a:solidFill>
                <a:srgbClr val="006699"/>
              </a:solidFill>
              <a:round/>
              <a:headEnd/>
              <a:tailEnd/>
            </a:ln>
          </p:spPr>
          <p:txBody>
            <a:bodyPr/>
            <a:lstStyle/>
            <a:p>
              <a:endParaRPr lang="es-ES"/>
            </a:p>
          </p:txBody>
        </p:sp>
      </p:grpSp>
      <p:grpSp>
        <p:nvGrpSpPr>
          <p:cNvPr id="5" name="Group 26"/>
          <p:cNvGrpSpPr>
            <a:grpSpLocks/>
          </p:cNvGrpSpPr>
          <p:nvPr/>
        </p:nvGrpSpPr>
        <p:grpSpPr bwMode="auto">
          <a:xfrm>
            <a:off x="3286116" y="1214422"/>
            <a:ext cx="2016125" cy="1489075"/>
            <a:chOff x="3969" y="1162"/>
            <a:chExt cx="1270" cy="969"/>
          </a:xfrm>
        </p:grpSpPr>
        <p:grpSp>
          <p:nvGrpSpPr>
            <p:cNvPr id="7" name="Group 27"/>
            <p:cNvGrpSpPr>
              <a:grpSpLocks/>
            </p:cNvGrpSpPr>
            <p:nvPr/>
          </p:nvGrpSpPr>
          <p:grpSpPr bwMode="auto">
            <a:xfrm>
              <a:off x="3969" y="1162"/>
              <a:ext cx="1270" cy="969"/>
              <a:chOff x="2472" y="1298"/>
              <a:chExt cx="1270" cy="1056"/>
            </a:xfrm>
          </p:grpSpPr>
          <p:pic>
            <p:nvPicPr>
              <p:cNvPr id="31" name="Picture 28"/>
              <p:cNvPicPr>
                <a:picLocks noChangeAspect="1" noChangeArrowheads="1"/>
              </p:cNvPicPr>
              <p:nvPr/>
            </p:nvPicPr>
            <p:blipFill>
              <a:blip r:embed="rId3"/>
              <a:srcRect/>
              <a:stretch>
                <a:fillRect/>
              </a:stretch>
            </p:blipFill>
            <p:spPr bwMode="auto">
              <a:xfrm>
                <a:off x="2472" y="1298"/>
                <a:ext cx="1270" cy="877"/>
              </a:xfrm>
              <a:prstGeom prst="rect">
                <a:avLst/>
              </a:prstGeom>
              <a:noFill/>
              <a:ln w="9525">
                <a:noFill/>
                <a:miter lim="800000"/>
                <a:headEnd/>
                <a:tailEnd/>
              </a:ln>
            </p:spPr>
          </p:pic>
          <p:sp>
            <p:nvSpPr>
              <p:cNvPr id="32" name="Rectangle 29"/>
              <p:cNvSpPr>
                <a:spLocks noChangeArrowheads="1"/>
              </p:cNvSpPr>
              <p:nvPr/>
            </p:nvSpPr>
            <p:spPr bwMode="auto">
              <a:xfrm>
                <a:off x="2472" y="2115"/>
                <a:ext cx="1270" cy="239"/>
              </a:xfrm>
              <a:prstGeom prst="rect">
                <a:avLst/>
              </a:prstGeom>
              <a:solidFill>
                <a:schemeClr val="bg1"/>
              </a:solidFill>
              <a:ln w="9525">
                <a:noFill/>
                <a:miter lim="800000"/>
                <a:headEnd/>
                <a:tailEnd/>
              </a:ln>
            </p:spPr>
            <p:txBody>
              <a:bodyPr>
                <a:spAutoFit/>
              </a:bodyPr>
              <a:lstStyle/>
              <a:p>
                <a:pPr algn="ctr"/>
                <a:r>
                  <a:rPr kumimoji="1" lang="en-US" sz="1600" b="1" dirty="0" smtClean="0">
                    <a:solidFill>
                      <a:srgbClr val="000099"/>
                    </a:solidFill>
                    <a:latin typeface="Comic Sans MS" charset="0"/>
                  </a:rPr>
                  <a:t>s-channel</a:t>
                </a:r>
                <a:endParaRPr kumimoji="1" lang="pt-PT" sz="1600" b="1" dirty="0">
                  <a:solidFill>
                    <a:srgbClr val="000099"/>
                  </a:solidFill>
                  <a:latin typeface="Comic Sans MS" charset="0"/>
                </a:endParaRPr>
              </a:p>
            </p:txBody>
          </p:sp>
        </p:grpSp>
        <p:sp>
          <p:nvSpPr>
            <p:cNvPr id="27" name="Line 30"/>
            <p:cNvSpPr>
              <a:spLocks noChangeShapeType="1"/>
            </p:cNvSpPr>
            <p:nvPr/>
          </p:nvSpPr>
          <p:spPr bwMode="auto">
            <a:xfrm>
              <a:off x="3969" y="1162"/>
              <a:ext cx="0" cy="953"/>
            </a:xfrm>
            <a:prstGeom prst="line">
              <a:avLst/>
            </a:prstGeom>
            <a:noFill/>
            <a:ln w="38100">
              <a:solidFill>
                <a:srgbClr val="006699"/>
              </a:solidFill>
              <a:round/>
              <a:headEnd/>
              <a:tailEnd/>
            </a:ln>
          </p:spPr>
          <p:txBody>
            <a:bodyPr/>
            <a:lstStyle/>
            <a:p>
              <a:endParaRPr lang="es-ES"/>
            </a:p>
          </p:txBody>
        </p:sp>
        <p:sp>
          <p:nvSpPr>
            <p:cNvPr id="28" name="Line 31"/>
            <p:cNvSpPr>
              <a:spLocks noChangeShapeType="1"/>
            </p:cNvSpPr>
            <p:nvPr/>
          </p:nvSpPr>
          <p:spPr bwMode="auto">
            <a:xfrm>
              <a:off x="5239" y="1162"/>
              <a:ext cx="0" cy="953"/>
            </a:xfrm>
            <a:prstGeom prst="line">
              <a:avLst/>
            </a:prstGeom>
            <a:noFill/>
            <a:ln w="38100">
              <a:solidFill>
                <a:srgbClr val="006699"/>
              </a:solidFill>
              <a:round/>
              <a:headEnd/>
              <a:tailEnd/>
            </a:ln>
          </p:spPr>
          <p:txBody>
            <a:bodyPr/>
            <a:lstStyle/>
            <a:p>
              <a:endParaRPr lang="es-ES"/>
            </a:p>
          </p:txBody>
        </p:sp>
        <p:sp>
          <p:nvSpPr>
            <p:cNvPr id="29" name="Line 32"/>
            <p:cNvSpPr>
              <a:spLocks noChangeShapeType="1"/>
            </p:cNvSpPr>
            <p:nvPr/>
          </p:nvSpPr>
          <p:spPr bwMode="auto">
            <a:xfrm>
              <a:off x="3969" y="1162"/>
              <a:ext cx="1270" cy="0"/>
            </a:xfrm>
            <a:prstGeom prst="line">
              <a:avLst/>
            </a:prstGeom>
            <a:noFill/>
            <a:ln w="38100">
              <a:solidFill>
                <a:srgbClr val="006699"/>
              </a:solidFill>
              <a:round/>
              <a:headEnd/>
              <a:tailEnd/>
            </a:ln>
          </p:spPr>
          <p:txBody>
            <a:bodyPr/>
            <a:lstStyle/>
            <a:p>
              <a:endParaRPr lang="es-ES"/>
            </a:p>
          </p:txBody>
        </p:sp>
        <p:sp>
          <p:nvSpPr>
            <p:cNvPr id="30" name="Line 33"/>
            <p:cNvSpPr>
              <a:spLocks noChangeShapeType="1"/>
            </p:cNvSpPr>
            <p:nvPr/>
          </p:nvSpPr>
          <p:spPr bwMode="auto">
            <a:xfrm>
              <a:off x="3969" y="2115"/>
              <a:ext cx="1270" cy="0"/>
            </a:xfrm>
            <a:prstGeom prst="line">
              <a:avLst/>
            </a:prstGeom>
            <a:noFill/>
            <a:ln w="38100">
              <a:solidFill>
                <a:srgbClr val="006699"/>
              </a:solidFill>
              <a:round/>
              <a:headEnd/>
              <a:tailEnd/>
            </a:ln>
          </p:spPr>
          <p:txBody>
            <a:bodyPr/>
            <a:lstStyle/>
            <a:p>
              <a:endParaRPr lang="es-ES"/>
            </a:p>
          </p:txBody>
        </p:sp>
      </p:grpSp>
      <p:grpSp>
        <p:nvGrpSpPr>
          <p:cNvPr id="8" name="Group 10"/>
          <p:cNvGrpSpPr>
            <a:grpSpLocks/>
          </p:cNvGrpSpPr>
          <p:nvPr/>
        </p:nvGrpSpPr>
        <p:grpSpPr bwMode="auto">
          <a:xfrm>
            <a:off x="5651500" y="1196975"/>
            <a:ext cx="2376488" cy="1490663"/>
            <a:chOff x="975" y="1162"/>
            <a:chExt cx="1497" cy="970"/>
          </a:xfrm>
        </p:grpSpPr>
        <p:grpSp>
          <p:nvGrpSpPr>
            <p:cNvPr id="9" name="Group 11"/>
            <p:cNvGrpSpPr>
              <a:grpSpLocks/>
            </p:cNvGrpSpPr>
            <p:nvPr/>
          </p:nvGrpSpPr>
          <p:grpSpPr bwMode="auto">
            <a:xfrm>
              <a:off x="975" y="1163"/>
              <a:ext cx="1497" cy="971"/>
              <a:chOff x="975" y="1162"/>
              <a:chExt cx="1497" cy="1113"/>
            </a:xfrm>
          </p:grpSpPr>
          <p:pic>
            <p:nvPicPr>
              <p:cNvPr id="39" name="Picture 12"/>
              <p:cNvPicPr>
                <a:picLocks noChangeAspect="1" noChangeArrowheads="1"/>
              </p:cNvPicPr>
              <p:nvPr/>
            </p:nvPicPr>
            <p:blipFill>
              <a:blip r:embed="rId4"/>
              <a:srcRect/>
              <a:stretch>
                <a:fillRect/>
              </a:stretch>
            </p:blipFill>
            <p:spPr bwMode="auto">
              <a:xfrm>
                <a:off x="975" y="1162"/>
                <a:ext cx="1497" cy="922"/>
              </a:xfrm>
              <a:prstGeom prst="rect">
                <a:avLst/>
              </a:prstGeom>
              <a:noFill/>
              <a:ln w="9525">
                <a:noFill/>
                <a:miter lim="800000"/>
                <a:headEnd/>
                <a:tailEnd/>
              </a:ln>
            </p:spPr>
          </p:pic>
          <p:sp>
            <p:nvSpPr>
              <p:cNvPr id="40" name="Rectangle 13"/>
              <p:cNvSpPr>
                <a:spLocks noChangeArrowheads="1"/>
              </p:cNvSpPr>
              <p:nvPr/>
            </p:nvSpPr>
            <p:spPr bwMode="auto">
              <a:xfrm>
                <a:off x="975" y="2024"/>
                <a:ext cx="1497" cy="251"/>
              </a:xfrm>
              <a:prstGeom prst="rect">
                <a:avLst/>
              </a:prstGeom>
              <a:solidFill>
                <a:schemeClr val="bg1"/>
              </a:solidFill>
              <a:ln w="9525">
                <a:noFill/>
                <a:miter lim="800000"/>
                <a:headEnd/>
                <a:tailEnd/>
              </a:ln>
            </p:spPr>
            <p:txBody>
              <a:bodyPr>
                <a:spAutoFit/>
              </a:bodyPr>
              <a:lstStyle/>
              <a:p>
                <a:pPr algn="ctr"/>
                <a:r>
                  <a:rPr kumimoji="1" lang="en-US" sz="1600" b="1">
                    <a:solidFill>
                      <a:srgbClr val="000099"/>
                    </a:solidFill>
                    <a:latin typeface="Comic Sans MS" charset="0"/>
                  </a:rPr>
                  <a:t>t-channel</a:t>
                </a:r>
                <a:endParaRPr kumimoji="1" lang="pt-PT" sz="1600" b="1">
                  <a:solidFill>
                    <a:srgbClr val="000099"/>
                  </a:solidFill>
                  <a:latin typeface="Comic Sans MS" charset="0"/>
                </a:endParaRPr>
              </a:p>
            </p:txBody>
          </p:sp>
        </p:grpSp>
        <p:sp>
          <p:nvSpPr>
            <p:cNvPr id="35" name="Line 14"/>
            <p:cNvSpPr>
              <a:spLocks noChangeShapeType="1"/>
            </p:cNvSpPr>
            <p:nvPr/>
          </p:nvSpPr>
          <p:spPr bwMode="auto">
            <a:xfrm>
              <a:off x="975" y="1162"/>
              <a:ext cx="0" cy="953"/>
            </a:xfrm>
            <a:prstGeom prst="line">
              <a:avLst/>
            </a:prstGeom>
            <a:noFill/>
            <a:ln w="38100">
              <a:solidFill>
                <a:srgbClr val="006699"/>
              </a:solidFill>
              <a:round/>
              <a:headEnd/>
              <a:tailEnd/>
            </a:ln>
          </p:spPr>
          <p:txBody>
            <a:bodyPr/>
            <a:lstStyle/>
            <a:p>
              <a:endParaRPr lang="es-ES"/>
            </a:p>
          </p:txBody>
        </p:sp>
        <p:sp>
          <p:nvSpPr>
            <p:cNvPr id="36" name="Line 15"/>
            <p:cNvSpPr>
              <a:spLocks noChangeShapeType="1"/>
            </p:cNvSpPr>
            <p:nvPr/>
          </p:nvSpPr>
          <p:spPr bwMode="auto">
            <a:xfrm>
              <a:off x="2472" y="1162"/>
              <a:ext cx="0" cy="953"/>
            </a:xfrm>
            <a:prstGeom prst="line">
              <a:avLst/>
            </a:prstGeom>
            <a:noFill/>
            <a:ln w="38100">
              <a:solidFill>
                <a:srgbClr val="006699"/>
              </a:solidFill>
              <a:round/>
              <a:headEnd/>
              <a:tailEnd/>
            </a:ln>
          </p:spPr>
          <p:txBody>
            <a:bodyPr/>
            <a:lstStyle/>
            <a:p>
              <a:endParaRPr lang="es-ES"/>
            </a:p>
          </p:txBody>
        </p:sp>
        <p:sp>
          <p:nvSpPr>
            <p:cNvPr id="37" name="Line 16"/>
            <p:cNvSpPr>
              <a:spLocks noChangeShapeType="1"/>
            </p:cNvSpPr>
            <p:nvPr/>
          </p:nvSpPr>
          <p:spPr bwMode="auto">
            <a:xfrm flipH="1">
              <a:off x="975" y="1162"/>
              <a:ext cx="1497" cy="0"/>
            </a:xfrm>
            <a:prstGeom prst="line">
              <a:avLst/>
            </a:prstGeom>
            <a:noFill/>
            <a:ln w="38100">
              <a:solidFill>
                <a:srgbClr val="006699"/>
              </a:solidFill>
              <a:round/>
              <a:headEnd/>
              <a:tailEnd/>
            </a:ln>
          </p:spPr>
          <p:txBody>
            <a:bodyPr/>
            <a:lstStyle/>
            <a:p>
              <a:endParaRPr lang="es-ES"/>
            </a:p>
          </p:txBody>
        </p:sp>
        <p:sp>
          <p:nvSpPr>
            <p:cNvPr id="38" name="Line 17"/>
            <p:cNvSpPr>
              <a:spLocks noChangeShapeType="1"/>
            </p:cNvSpPr>
            <p:nvPr/>
          </p:nvSpPr>
          <p:spPr bwMode="auto">
            <a:xfrm flipH="1">
              <a:off x="975" y="2115"/>
              <a:ext cx="1497" cy="0"/>
            </a:xfrm>
            <a:prstGeom prst="line">
              <a:avLst/>
            </a:prstGeom>
            <a:noFill/>
            <a:ln w="38100">
              <a:solidFill>
                <a:srgbClr val="006699"/>
              </a:solidFill>
              <a:round/>
              <a:headEnd/>
              <a:tailEnd/>
            </a:ln>
          </p:spPr>
          <p:txBody>
            <a:bodyPr/>
            <a:lstStyle/>
            <a:p>
              <a:endParaRPr lang="es-ES"/>
            </a:p>
          </p:txBody>
        </p:sp>
      </p:grpSp>
      <p:sp>
        <p:nvSpPr>
          <p:cNvPr id="41" name="40 CuadroTexto"/>
          <p:cNvSpPr txBox="1"/>
          <p:nvPr/>
        </p:nvSpPr>
        <p:spPr>
          <a:xfrm>
            <a:off x="500034" y="2928934"/>
            <a:ext cx="8143932" cy="3662541"/>
          </a:xfrm>
          <a:prstGeom prst="rect">
            <a:avLst/>
          </a:prstGeom>
          <a:noFill/>
        </p:spPr>
        <p:txBody>
          <a:bodyPr wrap="square" rtlCol="0">
            <a:spAutoFit/>
          </a:bodyPr>
          <a:lstStyle/>
          <a:p>
            <a:pPr>
              <a:buFont typeface="Arial" pitchFamily="34" charset="0"/>
              <a:buChar char="•"/>
            </a:pPr>
            <a:r>
              <a:rPr lang="es-ES" dirty="0" smtClean="0"/>
              <a:t> </a:t>
            </a:r>
            <a:r>
              <a:rPr lang="es-ES" sz="2000" dirty="0" err="1" smtClean="0"/>
              <a:t>Wt</a:t>
            </a:r>
            <a:r>
              <a:rPr lang="es-ES" sz="2000" dirty="0" smtClean="0"/>
              <a:t>: </a:t>
            </a:r>
          </a:p>
          <a:p>
            <a:pPr lvl="1">
              <a:buFont typeface="Arial" pitchFamily="34" charset="0"/>
              <a:buChar char="•"/>
            </a:pPr>
            <a:r>
              <a:rPr kumimoji="1" lang="pt-PT" sz="1800" dirty="0" smtClean="0">
                <a:latin typeface="Comic Sans MS" charset="0"/>
              </a:rPr>
              <a:t> W(</a:t>
            </a:r>
            <a:r>
              <a:rPr kumimoji="1" lang="pt-PT" sz="1800" dirty="0" smtClean="0">
                <a:latin typeface="Comic Sans MS" charset="0"/>
                <a:sym typeface="Wingdings" charset="2"/>
              </a:rPr>
              <a:t>e/</a:t>
            </a:r>
            <a:r>
              <a:rPr kumimoji="1" lang="el-GR" sz="1800" dirty="0" smtClean="0">
                <a:latin typeface="Charcoal" charset="0"/>
                <a:sym typeface="Wingdings" charset="2"/>
              </a:rPr>
              <a:t>μ</a:t>
            </a:r>
            <a:r>
              <a:rPr kumimoji="1" lang="es-ES" sz="1800" dirty="0" smtClean="0">
                <a:latin typeface="Charcoal" charset="0"/>
                <a:sym typeface="Wingdings" charset="2"/>
              </a:rPr>
              <a:t>/+</a:t>
            </a:r>
            <a:r>
              <a:rPr kumimoji="1" lang="es-ES" sz="1800" dirty="0" smtClean="0">
                <a:latin typeface="Charcoal" charset="0"/>
                <a:sym typeface="Symbol" charset="2"/>
              </a:rPr>
              <a:t>,</a:t>
            </a:r>
            <a:r>
              <a:rPr kumimoji="1" lang="es-ES" sz="1800" dirty="0" smtClean="0">
                <a:latin typeface="Charcoal" charset="0"/>
                <a:sym typeface="Symbol"/>
              </a:rPr>
              <a:t></a:t>
            </a:r>
            <a:r>
              <a:rPr kumimoji="1" lang="es-ES" sz="1800" dirty="0" smtClean="0">
                <a:latin typeface="Charcoal" charset="0"/>
                <a:sym typeface="Symbol" charset="2"/>
              </a:rPr>
              <a:t>),</a:t>
            </a:r>
            <a:r>
              <a:rPr kumimoji="1" lang="es-ES" sz="1800" dirty="0" err="1" smtClean="0">
                <a:latin typeface="Charcoal" charset="0"/>
                <a:sym typeface="Symbol" charset="2"/>
              </a:rPr>
              <a:t>t</a:t>
            </a:r>
            <a:r>
              <a:rPr kumimoji="1" lang="es-ES" sz="1800" dirty="0" err="1" smtClean="0">
                <a:latin typeface="Charcoal" charset="0"/>
                <a:sym typeface="Wingdings" charset="2"/>
              </a:rPr>
              <a:t>W</a:t>
            </a:r>
            <a:r>
              <a:rPr kumimoji="1" lang="es-ES" sz="1800" dirty="0" smtClean="0">
                <a:latin typeface="Charcoal" charset="0"/>
                <a:sym typeface="Wingdings" charset="2"/>
              </a:rPr>
              <a:t>(</a:t>
            </a:r>
            <a:r>
              <a:rPr kumimoji="1" lang="es-ES" sz="1800" dirty="0" err="1" smtClean="0">
                <a:latin typeface="Charcoal" charset="0"/>
                <a:sym typeface="Wingdings" charset="2"/>
              </a:rPr>
              <a:t>qq</a:t>
            </a:r>
            <a:r>
              <a:rPr kumimoji="1" lang="es-ES" sz="1800" dirty="0" smtClean="0">
                <a:latin typeface="Charcoal" charset="0"/>
                <a:sym typeface="Wingdings" charset="2"/>
              </a:rPr>
              <a:t>´)b</a:t>
            </a:r>
          </a:p>
          <a:p>
            <a:pPr lvl="1">
              <a:buFont typeface="Arial" pitchFamily="34" charset="0"/>
              <a:buChar char="•"/>
            </a:pPr>
            <a:r>
              <a:rPr kumimoji="1" lang="es-ES" sz="1800" dirty="0" smtClean="0">
                <a:latin typeface="Charcoal" charset="0"/>
                <a:sym typeface="Wingdings" charset="2"/>
              </a:rPr>
              <a:t> </a:t>
            </a:r>
            <a:r>
              <a:rPr lang="es-ES" sz="1800" dirty="0" smtClean="0"/>
              <a:t>1lepton (e/µ) + 1 b-jets + 0,2 non-b jets + MET + 1 fake/real tau</a:t>
            </a:r>
            <a:endParaRPr kumimoji="1" lang="es-ES" sz="1800" dirty="0" smtClean="0">
              <a:latin typeface="Charcoal" charset="0"/>
              <a:sym typeface="Wingdings" charset="2"/>
            </a:endParaRPr>
          </a:p>
          <a:p>
            <a:endParaRPr lang="es-ES" sz="2000" dirty="0" smtClean="0"/>
          </a:p>
          <a:p>
            <a:pPr>
              <a:buFont typeface="Arial" pitchFamily="34" charset="0"/>
              <a:buChar char="•"/>
            </a:pPr>
            <a:r>
              <a:rPr lang="es-ES" sz="2000" dirty="0" smtClean="0"/>
              <a:t> s-</a:t>
            </a:r>
            <a:r>
              <a:rPr lang="es-ES" sz="2000" dirty="0" err="1" smtClean="0"/>
              <a:t>channel</a:t>
            </a:r>
            <a:r>
              <a:rPr lang="es-ES" sz="2000" dirty="0" smtClean="0"/>
              <a:t>: </a:t>
            </a:r>
          </a:p>
          <a:p>
            <a:pPr lvl="1">
              <a:buFont typeface="Arial" pitchFamily="34" charset="0"/>
              <a:buChar char="•"/>
            </a:pPr>
            <a:r>
              <a:rPr lang="es-ES" sz="1800" dirty="0" smtClean="0"/>
              <a:t> </a:t>
            </a:r>
            <a:r>
              <a:rPr kumimoji="1" lang="pt-PT" sz="1800" dirty="0" smtClean="0">
                <a:latin typeface="Comic Sans MS" charset="0"/>
              </a:rPr>
              <a:t>[t</a:t>
            </a:r>
            <a:r>
              <a:rPr kumimoji="1" lang="pt-PT" sz="1800" dirty="0" smtClean="0">
                <a:latin typeface="Comic Sans MS" charset="0"/>
                <a:sym typeface="Wingdings" charset="2"/>
              </a:rPr>
              <a:t>W(e/</a:t>
            </a:r>
            <a:r>
              <a:rPr kumimoji="1" lang="el-GR" sz="1800" dirty="0" smtClean="0">
                <a:latin typeface="Charcoal" charset="0"/>
                <a:sym typeface="Wingdings" charset="2"/>
              </a:rPr>
              <a:t>μ</a:t>
            </a:r>
            <a:r>
              <a:rPr kumimoji="1" lang="es-ES" sz="1800" dirty="0" smtClean="0">
                <a:latin typeface="Charcoal" charset="0"/>
                <a:sym typeface="Wingdings" charset="2"/>
              </a:rPr>
              <a:t>+</a:t>
            </a:r>
            <a:r>
              <a:rPr kumimoji="1" lang="es-ES" sz="1800" dirty="0" smtClean="0">
                <a:latin typeface="Charcoal" charset="0"/>
                <a:sym typeface="Symbol" charset="2"/>
              </a:rPr>
              <a:t>)b]b</a:t>
            </a:r>
            <a:endParaRPr lang="es-ES" sz="1800" dirty="0" smtClean="0"/>
          </a:p>
          <a:p>
            <a:pPr lvl="1">
              <a:buFont typeface="Arial" pitchFamily="34" charset="0"/>
              <a:buChar char="•"/>
            </a:pPr>
            <a:r>
              <a:rPr lang="es-ES" sz="1800" dirty="0" smtClean="0"/>
              <a:t> 1lepton (e/µ) + 2 b-jets + MET + 1 fake tau</a:t>
            </a:r>
          </a:p>
          <a:p>
            <a:pPr>
              <a:buFont typeface="Arial" pitchFamily="34" charset="0"/>
              <a:buChar char="•"/>
            </a:pPr>
            <a:endParaRPr lang="es-ES" sz="2000" dirty="0" smtClean="0"/>
          </a:p>
          <a:p>
            <a:pPr>
              <a:buFont typeface="Arial" pitchFamily="34" charset="0"/>
              <a:buChar char="•"/>
            </a:pPr>
            <a:r>
              <a:rPr lang="es-ES" sz="2000" dirty="0" smtClean="0"/>
              <a:t> t-</a:t>
            </a:r>
            <a:r>
              <a:rPr lang="es-ES" sz="2000" dirty="0" err="1" smtClean="0"/>
              <a:t>channel</a:t>
            </a:r>
            <a:r>
              <a:rPr lang="es-ES" sz="2000" dirty="0" smtClean="0"/>
              <a:t>:</a:t>
            </a:r>
          </a:p>
          <a:p>
            <a:pPr lvl="1">
              <a:buFont typeface="Arial" pitchFamily="34" charset="0"/>
              <a:buChar char="•"/>
            </a:pPr>
            <a:r>
              <a:rPr lang="es-ES" sz="1800" dirty="0" smtClean="0"/>
              <a:t> </a:t>
            </a:r>
            <a:r>
              <a:rPr kumimoji="1" lang="pt-PT" sz="1800" dirty="0" smtClean="0">
                <a:latin typeface="Comic Sans MS" charset="0"/>
              </a:rPr>
              <a:t>[t</a:t>
            </a:r>
            <a:r>
              <a:rPr kumimoji="1" lang="pt-PT" sz="1800" dirty="0" smtClean="0">
                <a:latin typeface="Comic Sans MS" charset="0"/>
                <a:sym typeface="Wingdings" charset="2"/>
              </a:rPr>
              <a:t>W(e/</a:t>
            </a:r>
            <a:r>
              <a:rPr kumimoji="1" lang="el-GR" sz="1800" dirty="0" smtClean="0">
                <a:latin typeface="Charcoal" charset="0"/>
                <a:sym typeface="Wingdings" charset="2"/>
              </a:rPr>
              <a:t>μ</a:t>
            </a:r>
            <a:r>
              <a:rPr kumimoji="1" lang="es-ES" sz="1800" dirty="0" smtClean="0">
                <a:latin typeface="Charcoal" charset="0"/>
                <a:sym typeface="Wingdings" charset="2"/>
              </a:rPr>
              <a:t>+</a:t>
            </a:r>
            <a:r>
              <a:rPr kumimoji="1" lang="es-ES" sz="1800" dirty="0" smtClean="0">
                <a:latin typeface="Charcoal" charset="0"/>
                <a:sym typeface="Symbol" charset="2"/>
              </a:rPr>
              <a:t>)</a:t>
            </a:r>
            <a:r>
              <a:rPr kumimoji="1" lang="pt-PT" sz="1800" dirty="0" smtClean="0">
                <a:latin typeface="Comic Sans MS" charset="0"/>
                <a:sym typeface="Wingdings" charset="2"/>
              </a:rPr>
              <a:t>b]b,q´</a:t>
            </a:r>
          </a:p>
          <a:p>
            <a:pPr lvl="1">
              <a:buFont typeface="Arial" pitchFamily="34" charset="0"/>
              <a:buChar char="•"/>
            </a:pPr>
            <a:r>
              <a:rPr lang="es-ES" sz="1800" dirty="0" smtClean="0"/>
              <a:t> </a:t>
            </a:r>
            <a:r>
              <a:rPr kumimoji="1" lang="es-ES" sz="1800" dirty="0" smtClean="0">
                <a:latin typeface="Charcoal" charset="0"/>
                <a:sym typeface="Wingdings" charset="2"/>
              </a:rPr>
              <a:t> </a:t>
            </a:r>
            <a:r>
              <a:rPr lang="es-ES" sz="1800" dirty="0" smtClean="0"/>
              <a:t>1lepton (e/µ) + 1,2 b-jets + 1 non-b jet + MET + 1 fake tau</a:t>
            </a:r>
            <a:endParaRPr kumimoji="1" lang="es-ES" sz="1800" dirty="0" smtClean="0">
              <a:latin typeface="Charcoal" charset="0"/>
              <a:sym typeface="Wingdings" charset="2"/>
            </a:endParaRPr>
          </a:p>
          <a:p>
            <a:pPr lvl="1">
              <a:buFont typeface="Arial" pitchFamily="34" charset="0"/>
              <a:buChar char="•"/>
            </a:pPr>
            <a:endParaRPr lang="es-ES" sz="2000" dirty="0"/>
          </a:p>
        </p:txBody>
      </p:sp>
      <p:sp>
        <p:nvSpPr>
          <p:cNvPr id="42"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43"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err="1" smtClean="0"/>
              <a:t>SingleTop</a:t>
            </a:r>
            <a:r>
              <a:rPr lang="es-ES" dirty="0" smtClean="0"/>
              <a:t> </a:t>
            </a:r>
            <a:r>
              <a:rPr lang="es-ES" dirty="0" smtClean="0">
                <a:sym typeface="Wingdings" charset="2"/>
              </a:rPr>
              <a:t>(</a:t>
            </a:r>
            <a:r>
              <a:rPr lang="es-ES" dirty="0" err="1" smtClean="0">
                <a:sym typeface="Wingdings" charset="2"/>
              </a:rPr>
              <a:t>e,</a:t>
            </a:r>
            <a:r>
              <a:rPr lang="es-ES" dirty="0" err="1" smtClean="0">
                <a:sym typeface="Symbol" charset="2"/>
              </a:rPr>
              <a:t></a:t>
            </a:r>
            <a:r>
              <a:rPr lang="es-ES" baseline="-25000" dirty="0" err="1" smtClean="0">
                <a:sym typeface="Symbol" charset="2"/>
              </a:rPr>
              <a:t>had</a:t>
            </a:r>
            <a:r>
              <a:rPr lang="es-ES" dirty="0" smtClean="0">
                <a:sym typeface="Symbol" charset="2"/>
              </a:rPr>
              <a:t>)</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45</a:t>
            </a:fld>
            <a:endParaRPr lang="en-US"/>
          </a:p>
        </p:txBody>
      </p:sp>
      <p:pic>
        <p:nvPicPr>
          <p:cNvPr id="7" name="Picture 8" descr="table_singlet_e"/>
          <p:cNvPicPr>
            <a:picLocks noGrp="1" noChangeAspect="1" noChangeArrowheads="1"/>
          </p:cNvPicPr>
          <p:nvPr>
            <p:ph idx="1"/>
          </p:nvPr>
        </p:nvPicPr>
        <p:blipFill>
          <a:blip r:embed="rId2"/>
          <a:srcRect/>
          <a:stretch>
            <a:fillRect/>
          </a:stretch>
        </p:blipFill>
        <p:spPr bwMode="auto">
          <a:xfrm>
            <a:off x="481785" y="1500174"/>
            <a:ext cx="8019305" cy="3899924"/>
          </a:xfrm>
          <a:prstGeom prst="rect">
            <a:avLst/>
          </a:prstGeom>
          <a:noFill/>
          <a:ln w="9525">
            <a:noFill/>
            <a:miter lim="800000"/>
            <a:headEnd/>
            <a:tailEnd/>
          </a:ln>
        </p:spPr>
      </p:pic>
      <p:sp>
        <p:nvSpPr>
          <p:cNvPr id="8" name="Rectangle 55"/>
          <p:cNvSpPr>
            <a:spLocks noChangeArrowheads="1"/>
          </p:cNvSpPr>
          <p:nvPr/>
        </p:nvSpPr>
        <p:spPr bwMode="auto">
          <a:xfrm>
            <a:off x="7286644" y="3714752"/>
            <a:ext cx="857256" cy="1285884"/>
          </a:xfrm>
          <a:prstGeom prst="rect">
            <a:avLst/>
          </a:prstGeom>
          <a:noFill/>
          <a:ln w="38100">
            <a:solidFill>
              <a:srgbClr val="FF0066"/>
            </a:solidFill>
            <a:miter lim="800000"/>
            <a:headEnd/>
            <a:tailEnd/>
          </a:ln>
          <a:effectLst/>
        </p:spPr>
        <p:txBody>
          <a:bodyPr wrap="none" anchor="ctr">
            <a:prstTxWarp prst="textNoShape">
              <a:avLst/>
            </a:prstTxWarp>
          </a:bodyPr>
          <a:lstStyle/>
          <a:p>
            <a:endParaRPr lang="es-ES_tradnl" dirty="0">
              <a:solidFill>
                <a:srgbClr val="FF0066"/>
              </a:solidFill>
            </a:endParaRPr>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994"/>
            <a:ext cx="9144000" cy="685800"/>
          </a:xfrm>
        </p:spPr>
        <p:txBody>
          <a:bodyPr/>
          <a:lstStyle/>
          <a:p>
            <a:r>
              <a:rPr lang="es-ES" dirty="0" err="1" smtClean="0"/>
              <a:t>SingleTop</a:t>
            </a:r>
            <a:r>
              <a:rPr lang="es-ES" dirty="0" smtClean="0"/>
              <a:t> </a:t>
            </a:r>
            <a:r>
              <a:rPr lang="es-ES" dirty="0" smtClean="0">
                <a:sym typeface="Wingdings" charset="2"/>
              </a:rPr>
              <a:t>(µ,</a:t>
            </a:r>
            <a:r>
              <a:rPr lang="es-ES" dirty="0" smtClean="0">
                <a:sym typeface="Symbol" charset="2"/>
              </a:rPr>
              <a:t></a:t>
            </a:r>
            <a:r>
              <a:rPr lang="es-ES" baseline="-25000" dirty="0" err="1" smtClean="0">
                <a:sym typeface="Symbol" charset="2"/>
              </a:rPr>
              <a:t>had</a:t>
            </a:r>
            <a:r>
              <a:rPr lang="es-ES" dirty="0" smtClean="0">
                <a:sym typeface="Symbol" charset="2"/>
              </a:rPr>
              <a:t>)</a:t>
            </a:r>
            <a:r>
              <a:rPr lang="es-ES" dirty="0" smtClean="0"/>
              <a:t> </a:t>
            </a:r>
            <a:endParaRPr lang="es-ES" dirty="0"/>
          </a:p>
        </p:txBody>
      </p:sp>
      <p:sp>
        <p:nvSpPr>
          <p:cNvPr id="6" name="5 Marcador de número de diapositiva"/>
          <p:cNvSpPr>
            <a:spLocks noGrp="1"/>
          </p:cNvSpPr>
          <p:nvPr>
            <p:ph type="sldNum" sz="quarter" idx="12"/>
          </p:nvPr>
        </p:nvSpPr>
        <p:spPr/>
        <p:txBody>
          <a:bodyPr/>
          <a:lstStyle/>
          <a:p>
            <a:pPr>
              <a:defRPr/>
            </a:pPr>
            <a:fld id="{1B9311B2-1488-409B-80FA-9D2FAB58DC84}" type="slidenum">
              <a:rPr lang="en-US" smtClean="0"/>
              <a:pPr>
                <a:defRPr/>
              </a:pPr>
              <a:t>46</a:t>
            </a:fld>
            <a:endParaRPr lang="en-US"/>
          </a:p>
        </p:txBody>
      </p:sp>
      <p:pic>
        <p:nvPicPr>
          <p:cNvPr id="7" name="Picture 28" descr="table_singlet_mu"/>
          <p:cNvPicPr>
            <a:picLocks noGrp="1" noChangeAspect="1" noChangeArrowheads="1"/>
          </p:cNvPicPr>
          <p:nvPr>
            <p:ph idx="1"/>
          </p:nvPr>
        </p:nvPicPr>
        <p:blipFill>
          <a:blip r:embed="rId2"/>
          <a:srcRect/>
          <a:stretch>
            <a:fillRect/>
          </a:stretch>
        </p:blipFill>
        <p:spPr bwMode="auto">
          <a:xfrm>
            <a:off x="423664" y="1428736"/>
            <a:ext cx="7991872" cy="3922784"/>
          </a:xfrm>
          <a:prstGeom prst="rect">
            <a:avLst/>
          </a:prstGeom>
          <a:noFill/>
          <a:ln w="9525">
            <a:noFill/>
            <a:miter lim="800000"/>
            <a:headEnd/>
            <a:tailEnd/>
          </a:ln>
        </p:spPr>
      </p:pic>
      <p:sp>
        <p:nvSpPr>
          <p:cNvPr id="8" name="Rectangle 55"/>
          <p:cNvSpPr>
            <a:spLocks noChangeArrowheads="1"/>
          </p:cNvSpPr>
          <p:nvPr/>
        </p:nvSpPr>
        <p:spPr bwMode="auto">
          <a:xfrm>
            <a:off x="7286644" y="3571876"/>
            <a:ext cx="857256" cy="1285884"/>
          </a:xfrm>
          <a:prstGeom prst="rect">
            <a:avLst/>
          </a:prstGeom>
          <a:noFill/>
          <a:ln w="38100">
            <a:solidFill>
              <a:srgbClr val="FF0066"/>
            </a:solidFill>
            <a:miter lim="800000"/>
            <a:headEnd/>
            <a:tailEnd/>
          </a:ln>
          <a:effectLst/>
        </p:spPr>
        <p:txBody>
          <a:bodyPr wrap="none" anchor="ctr">
            <a:prstTxWarp prst="textNoShape">
              <a:avLst/>
            </a:prstTxWarp>
          </a:bodyPr>
          <a:lstStyle/>
          <a:p>
            <a:endParaRPr lang="es-ES_tradnl" dirty="0">
              <a:solidFill>
                <a:srgbClr val="FF0066"/>
              </a:solidFill>
            </a:endParaRPr>
          </a:p>
        </p:txBody>
      </p:sp>
      <p:sp>
        <p:nvSpPr>
          <p:cNvPr id="9"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0"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ES_tradnl" dirty="0" err="1" smtClean="0"/>
              <a:t>TopView</a:t>
            </a:r>
            <a:endParaRPr lang="es-ES_tradnl" dirty="0"/>
          </a:p>
        </p:txBody>
      </p:sp>
      <p:sp>
        <p:nvSpPr>
          <p:cNvPr id="8" name="Subtítulo 7"/>
          <p:cNvSpPr>
            <a:spLocks noGrp="1"/>
          </p:cNvSpPr>
          <p:nvPr>
            <p:ph type="subTitle" idx="1"/>
          </p:nvPr>
        </p:nvSpPr>
        <p:spPr/>
        <p:txBody>
          <a:bodyPr/>
          <a:lstStyle/>
          <a:p>
            <a:endParaRPr lang="es-ES_tradnl"/>
          </a:p>
        </p:txBody>
      </p:sp>
      <p:sp>
        <p:nvSpPr>
          <p:cNvPr id="4" name="Marcador de fecha 3"/>
          <p:cNvSpPr>
            <a:spLocks noGrp="1"/>
          </p:cNvSpPr>
          <p:nvPr>
            <p:ph type="dt" sz="half" idx="10"/>
          </p:nvPr>
        </p:nvSpPr>
        <p:spPr/>
        <p:txBody>
          <a:bodyPr/>
          <a:lstStyle/>
          <a:p>
            <a:pPr>
              <a:defRPr/>
            </a:pPr>
            <a:r>
              <a:rPr lang="en-US" smtClean="0"/>
              <a:t>Valencia aTOPe</a:t>
            </a:r>
            <a:endParaRPr lang="en-US"/>
          </a:p>
        </p:txBody>
      </p:sp>
      <p:sp>
        <p:nvSpPr>
          <p:cNvPr id="5" name="Marcador de pie de página 4"/>
          <p:cNvSpPr>
            <a:spLocks noGrp="1"/>
          </p:cNvSpPr>
          <p:nvPr>
            <p:ph type="ftr" sz="quarter" idx="11"/>
          </p:nvPr>
        </p:nvSpPr>
        <p:spPr/>
        <p:txBody>
          <a:bodyPr/>
          <a:lstStyle/>
          <a:p>
            <a:pPr>
              <a:defRPr/>
            </a:pPr>
            <a:r>
              <a:rPr lang="en-US" smtClean="0"/>
              <a:t>Teresa Pérez García-Estañ (IFIC)                 Eventos tt-bar con leptón tau en ATLAS</a:t>
            </a:r>
            <a:endParaRPr lang="en-US"/>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W+jets Tau1p3p</a:t>
            </a:r>
            <a:endParaRPr lang="es-ES_tradnl" dirty="0"/>
          </a:p>
        </p:txBody>
      </p:sp>
      <p:sp>
        <p:nvSpPr>
          <p:cNvPr id="3" name="Marcador de contenido 2"/>
          <p:cNvSpPr>
            <a:spLocks noGrp="1"/>
          </p:cNvSpPr>
          <p:nvPr>
            <p:ph idx="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48</a:t>
            </a:fld>
            <a:endParaRPr lang="en-US"/>
          </a:p>
        </p:txBody>
      </p:sp>
      <p:pic>
        <p:nvPicPr>
          <p:cNvPr id="7" name="Imagen 6"/>
          <p:cNvPicPr>
            <a:picLocks noChangeAspect="1"/>
          </p:cNvPicPr>
          <p:nvPr/>
        </p:nvPicPr>
        <p:blipFill>
          <a:blip r:embed="rId2"/>
          <a:stretch>
            <a:fillRect/>
          </a:stretch>
        </p:blipFill>
        <p:spPr>
          <a:xfrm>
            <a:off x="781050" y="762000"/>
            <a:ext cx="7581900" cy="2667000"/>
          </a:xfrm>
          <a:prstGeom prst="rect">
            <a:avLst/>
          </a:prstGeom>
        </p:spPr>
      </p:pic>
      <p:pic>
        <p:nvPicPr>
          <p:cNvPr id="8" name="Imagen 7"/>
          <p:cNvPicPr>
            <a:picLocks noChangeAspect="1"/>
          </p:cNvPicPr>
          <p:nvPr/>
        </p:nvPicPr>
        <p:blipFill>
          <a:blip r:embed="rId3"/>
          <a:stretch>
            <a:fillRect/>
          </a:stretch>
        </p:blipFill>
        <p:spPr>
          <a:xfrm>
            <a:off x="781050" y="3505200"/>
            <a:ext cx="7581900" cy="2578100"/>
          </a:xfrm>
          <a:prstGeom prst="rect">
            <a:avLst/>
          </a:prstGeom>
        </p:spPr>
      </p:pic>
      <p:sp>
        <p:nvSpPr>
          <p:cNvPr id="9" name="Rectángulo 8"/>
          <p:cNvSpPr/>
          <p:nvPr/>
        </p:nvSpPr>
        <p:spPr bwMode="auto">
          <a:xfrm>
            <a:off x="838200" y="5458800"/>
            <a:ext cx="7467600" cy="1620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0" name="Rectángulo 9"/>
          <p:cNvSpPr/>
          <p:nvPr/>
        </p:nvSpPr>
        <p:spPr bwMode="auto">
          <a:xfrm>
            <a:off x="838200" y="2772000"/>
            <a:ext cx="7467600" cy="1620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1" name="Rectángulo redondeado 10"/>
          <p:cNvSpPr/>
          <p:nvPr/>
        </p:nvSpPr>
        <p:spPr bwMode="auto">
          <a:xfrm>
            <a:off x="6934200" y="2209800"/>
            <a:ext cx="1371600" cy="11430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2" name="Rectángulo redondeado 11"/>
          <p:cNvSpPr/>
          <p:nvPr/>
        </p:nvSpPr>
        <p:spPr bwMode="auto">
          <a:xfrm>
            <a:off x="6934200" y="4876800"/>
            <a:ext cx="1371600" cy="11430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3"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4"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p:spPr>
        <p:txBody>
          <a:bodyPr/>
          <a:lstStyle/>
          <a:p>
            <a:r>
              <a:rPr lang="es-ES_tradnl" dirty="0" err="1" smtClean="0"/>
              <a:t>Efficiency</a:t>
            </a:r>
            <a:r>
              <a:rPr lang="es-ES_tradnl" dirty="0" smtClean="0"/>
              <a:t> W+jets Tau1p3p</a:t>
            </a:r>
            <a:endParaRPr lang="es-ES_tradnl" dirty="0"/>
          </a:p>
        </p:txBody>
      </p:sp>
      <p:sp>
        <p:nvSpPr>
          <p:cNvPr id="3" name="Marcador de contenido 2"/>
          <p:cNvSpPr>
            <a:spLocks noGrp="1"/>
          </p:cNvSpPr>
          <p:nvPr>
            <p:ph idx="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49</a:t>
            </a:fld>
            <a:endParaRPr lang="en-US"/>
          </a:p>
        </p:txBody>
      </p:sp>
      <p:pic>
        <p:nvPicPr>
          <p:cNvPr id="8" name="Imagen 7"/>
          <p:cNvPicPr>
            <a:picLocks noChangeAspect="1"/>
          </p:cNvPicPr>
          <p:nvPr/>
        </p:nvPicPr>
        <p:blipFill>
          <a:blip r:embed="rId2"/>
          <a:stretch>
            <a:fillRect/>
          </a:stretch>
        </p:blipFill>
        <p:spPr>
          <a:xfrm>
            <a:off x="0" y="1320800"/>
            <a:ext cx="8989152" cy="3860800"/>
          </a:xfrm>
          <a:prstGeom prst="rect">
            <a:avLst/>
          </a:prstGeom>
        </p:spPr>
      </p:pic>
      <p:sp>
        <p:nvSpPr>
          <p:cNvPr id="9" name="Rectángulo 8"/>
          <p:cNvSpPr/>
          <p:nvPr/>
        </p:nvSpPr>
        <p:spPr bwMode="auto">
          <a:xfrm>
            <a:off x="228600" y="3657600"/>
            <a:ext cx="8534400" cy="1524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0" name="Botón de acción: Ayuda 9">
            <a:hlinkClick r:id="" action="ppaction://noaction" highlightClick="1"/>
          </p:cNvPr>
          <p:cNvSpPr/>
          <p:nvPr/>
        </p:nvSpPr>
        <p:spPr bwMode="auto">
          <a:xfrm>
            <a:off x="6705600" y="2462784"/>
            <a:ext cx="1042416" cy="1042416"/>
          </a:xfrm>
          <a:prstGeom prst="actionButtonHelp">
            <a:avLst/>
          </a:prstGeom>
          <a:solidFill>
            <a:srgbClr val="FF00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1"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2"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5 Marcador de número de diapositiva"/>
          <p:cNvSpPr>
            <a:spLocks noGrp="1"/>
          </p:cNvSpPr>
          <p:nvPr>
            <p:ph type="sldNum" sz="quarter" idx="12"/>
          </p:nvPr>
        </p:nvSpPr>
        <p:spPr/>
        <p:txBody>
          <a:bodyPr/>
          <a:lstStyle/>
          <a:p>
            <a:pPr>
              <a:defRPr/>
            </a:pPr>
            <a:fld id="{CC87FB5B-890D-4F42-AB9F-6750E4A279A5}" type="slidenum">
              <a:rPr lang="en-US"/>
              <a:pPr>
                <a:defRPr/>
              </a:pPr>
              <a:t>5</a:t>
            </a:fld>
            <a:endParaRPr lang="en-US"/>
          </a:p>
        </p:txBody>
      </p:sp>
      <p:sp>
        <p:nvSpPr>
          <p:cNvPr id="785410" name="Rectangle 2"/>
          <p:cNvSpPr>
            <a:spLocks noGrp="1" noChangeArrowheads="1"/>
          </p:cNvSpPr>
          <p:nvPr>
            <p:ph type="title"/>
          </p:nvPr>
        </p:nvSpPr>
        <p:spPr/>
        <p:txBody>
          <a:bodyPr/>
          <a:lstStyle/>
          <a:p>
            <a:pPr eaLnBrk="1" hangingPunct="1">
              <a:defRPr/>
            </a:pPr>
            <a:r>
              <a:rPr lang="es-ES_tradnl" dirty="0" smtClean="0"/>
              <a:t>T</a:t>
            </a:r>
            <a:r>
              <a:rPr lang="es-ES" dirty="0" smtClean="0"/>
              <a:t>au Physics</a:t>
            </a:r>
          </a:p>
        </p:txBody>
      </p:sp>
      <p:sp>
        <p:nvSpPr>
          <p:cNvPr id="10246" name="Rectangle 6"/>
          <p:cNvSpPr>
            <a:spLocks noGrp="1" noChangeArrowheads="1"/>
          </p:cNvSpPr>
          <p:nvPr>
            <p:ph type="body" idx="1"/>
          </p:nvPr>
        </p:nvSpPr>
        <p:spPr/>
        <p:txBody>
          <a:bodyPr/>
          <a:lstStyle/>
          <a:p>
            <a:pPr eaLnBrk="1" hangingPunct="1"/>
            <a:r>
              <a:rPr lang="es-ES" dirty="0" smtClean="0"/>
              <a:t>Leptonic decay modes:</a:t>
            </a:r>
          </a:p>
          <a:p>
            <a:pPr eaLnBrk="1" hangingPunct="1"/>
            <a:endParaRPr lang="es-ES" dirty="0" smtClean="0"/>
          </a:p>
          <a:p>
            <a:pPr eaLnBrk="1" hangingPunct="1"/>
            <a:endParaRPr lang="es-ES" dirty="0" smtClean="0"/>
          </a:p>
          <a:p>
            <a:pPr eaLnBrk="1" hangingPunct="1"/>
            <a:endParaRPr lang="es-ES" dirty="0" smtClean="0"/>
          </a:p>
          <a:p>
            <a:pPr eaLnBrk="1" hangingPunct="1"/>
            <a:r>
              <a:rPr lang="es-ES" dirty="0" smtClean="0"/>
              <a:t>Hadronic decay modes:</a:t>
            </a:r>
            <a:endParaRPr lang="es-ES" i="1" dirty="0" smtClean="0"/>
          </a:p>
          <a:p>
            <a:pPr lvl="1" eaLnBrk="1" hangingPunct="1"/>
            <a:endParaRPr lang="es-ES" i="1" dirty="0" smtClean="0"/>
          </a:p>
        </p:txBody>
      </p:sp>
      <p:pic>
        <p:nvPicPr>
          <p:cNvPr id="10247" name="Picture 15" descr="mod_lep"/>
          <p:cNvPicPr>
            <a:picLocks noChangeAspect="1" noChangeArrowheads="1"/>
          </p:cNvPicPr>
          <p:nvPr/>
        </p:nvPicPr>
        <p:blipFill>
          <a:blip r:embed="rId3"/>
          <a:srcRect/>
          <a:stretch>
            <a:fillRect/>
          </a:stretch>
        </p:blipFill>
        <p:spPr bwMode="auto">
          <a:xfrm>
            <a:off x="2700338" y="1381125"/>
            <a:ext cx="3390900" cy="752475"/>
          </a:xfrm>
          <a:prstGeom prst="rect">
            <a:avLst/>
          </a:prstGeom>
          <a:noFill/>
          <a:ln w="9525">
            <a:noFill/>
            <a:miter lim="800000"/>
            <a:headEnd/>
            <a:tailEnd/>
          </a:ln>
        </p:spPr>
      </p:pic>
      <p:sp>
        <p:nvSpPr>
          <p:cNvPr id="10248" name="Line 19"/>
          <p:cNvSpPr>
            <a:spLocks noChangeShapeType="1"/>
          </p:cNvSpPr>
          <p:nvPr/>
        </p:nvSpPr>
        <p:spPr bwMode="auto">
          <a:xfrm>
            <a:off x="5508625" y="3644900"/>
            <a:ext cx="935038" cy="0"/>
          </a:xfrm>
          <a:prstGeom prst="line">
            <a:avLst/>
          </a:prstGeom>
          <a:noFill/>
          <a:ln w="9525">
            <a:solidFill>
              <a:schemeClr val="tx1"/>
            </a:solidFill>
            <a:round/>
            <a:headEnd type="triangle" w="med" len="med"/>
            <a:tailEnd type="triangle" w="med" len="med"/>
          </a:ln>
        </p:spPr>
        <p:txBody>
          <a:bodyPr/>
          <a:lstStyle/>
          <a:p>
            <a:endParaRPr lang="es-ES"/>
          </a:p>
        </p:txBody>
      </p:sp>
      <p:sp>
        <p:nvSpPr>
          <p:cNvPr id="10249" name="AutoShape 21"/>
          <p:cNvSpPr>
            <a:spLocks/>
          </p:cNvSpPr>
          <p:nvPr/>
        </p:nvSpPr>
        <p:spPr bwMode="auto">
          <a:xfrm>
            <a:off x="1547813" y="3573463"/>
            <a:ext cx="144462" cy="1511300"/>
          </a:xfrm>
          <a:prstGeom prst="leftBracket">
            <a:avLst>
              <a:gd name="adj" fmla="val 87180"/>
            </a:avLst>
          </a:prstGeom>
          <a:noFill/>
          <a:ln w="9525">
            <a:solidFill>
              <a:schemeClr val="tx1"/>
            </a:solidFill>
            <a:round/>
            <a:headEnd/>
            <a:tailEnd/>
          </a:ln>
        </p:spPr>
        <p:txBody>
          <a:bodyPr wrap="none" anchor="ctr"/>
          <a:lstStyle/>
          <a:p>
            <a:endParaRPr lang="es-ES"/>
          </a:p>
        </p:txBody>
      </p:sp>
      <p:sp>
        <p:nvSpPr>
          <p:cNvPr id="10250" name="Text Box 22"/>
          <p:cNvSpPr txBox="1">
            <a:spLocks noChangeArrowheads="1"/>
          </p:cNvSpPr>
          <p:nvPr/>
        </p:nvSpPr>
        <p:spPr bwMode="auto">
          <a:xfrm>
            <a:off x="735013" y="4075113"/>
            <a:ext cx="741362" cy="304800"/>
          </a:xfrm>
          <a:prstGeom prst="rect">
            <a:avLst/>
          </a:prstGeom>
          <a:noFill/>
          <a:ln w="9525" algn="ctr">
            <a:noFill/>
            <a:miter lim="800000"/>
            <a:headEnd/>
            <a:tailEnd/>
          </a:ln>
        </p:spPr>
        <p:txBody>
          <a:bodyPr wrap="none">
            <a:spAutoFit/>
          </a:bodyPr>
          <a:lstStyle/>
          <a:p>
            <a:pPr algn="ctr"/>
            <a:r>
              <a:rPr lang="es-ES" sz="1400" b="1">
                <a:solidFill>
                  <a:schemeClr val="tx1"/>
                </a:solidFill>
                <a:latin typeface="Charcoal" charset="0"/>
              </a:rPr>
              <a:t>~ 65 %</a:t>
            </a:r>
          </a:p>
        </p:txBody>
      </p:sp>
      <p:sp>
        <p:nvSpPr>
          <p:cNvPr id="10251" name="Rectangle 24"/>
          <p:cNvSpPr>
            <a:spLocks noChangeArrowheads="1"/>
          </p:cNvSpPr>
          <p:nvPr/>
        </p:nvSpPr>
        <p:spPr bwMode="auto">
          <a:xfrm>
            <a:off x="6516688" y="3284538"/>
            <a:ext cx="1727200" cy="647700"/>
          </a:xfrm>
          <a:prstGeom prst="rect">
            <a:avLst/>
          </a:prstGeom>
          <a:solidFill>
            <a:srgbClr val="FFFF00"/>
          </a:solidFill>
          <a:ln w="9525" algn="ctr">
            <a:solidFill>
              <a:schemeClr val="tx1"/>
            </a:solidFill>
            <a:miter lim="800000"/>
            <a:headEnd/>
            <a:tailEnd/>
          </a:ln>
        </p:spPr>
        <p:txBody>
          <a:bodyPr wrap="none" anchor="ctr"/>
          <a:lstStyle/>
          <a:p>
            <a:endParaRPr lang="es-ES"/>
          </a:p>
        </p:txBody>
      </p:sp>
      <p:sp>
        <p:nvSpPr>
          <p:cNvPr id="10252" name="Text Box 23"/>
          <p:cNvSpPr txBox="1">
            <a:spLocks noChangeArrowheads="1"/>
          </p:cNvSpPr>
          <p:nvPr/>
        </p:nvSpPr>
        <p:spPr bwMode="auto">
          <a:xfrm>
            <a:off x="6523038" y="3284538"/>
            <a:ext cx="1649412" cy="581025"/>
          </a:xfrm>
          <a:prstGeom prst="rect">
            <a:avLst/>
          </a:prstGeom>
          <a:noFill/>
          <a:ln w="9525" algn="ctr">
            <a:noFill/>
            <a:miter lim="800000"/>
            <a:headEnd/>
            <a:tailEnd/>
          </a:ln>
        </p:spPr>
        <p:txBody>
          <a:bodyPr wrap="none">
            <a:spAutoFit/>
          </a:bodyPr>
          <a:lstStyle/>
          <a:p>
            <a:pPr algn="ctr">
              <a:buFont typeface="Symbol" pitchFamily="18" charset="2"/>
              <a:buChar char="t"/>
            </a:pPr>
            <a:r>
              <a:rPr lang="en-GB" sz="1600" b="1">
                <a:solidFill>
                  <a:schemeClr val="tx1"/>
                </a:solidFill>
                <a:latin typeface="Symbol" pitchFamily="18" charset="2"/>
                <a:sym typeface="Symbol" pitchFamily="18" charset="2"/>
              </a:rPr>
              <a:t></a:t>
            </a:r>
            <a:r>
              <a:rPr lang="en-GB" sz="1600" b="1">
                <a:solidFill>
                  <a:schemeClr val="tx1"/>
                </a:solidFill>
                <a:latin typeface="Symbol" pitchFamily="18" charset="2"/>
              </a:rPr>
              <a:t> n</a:t>
            </a:r>
            <a:r>
              <a:rPr lang="en-GB" sz="1600" b="1" baseline="-25000">
                <a:solidFill>
                  <a:schemeClr val="tx1"/>
                </a:solidFill>
                <a:latin typeface="Symbol" pitchFamily="18" charset="2"/>
              </a:rPr>
              <a:t>t</a:t>
            </a:r>
            <a:r>
              <a:rPr lang="en-GB" sz="1600" b="1">
                <a:solidFill>
                  <a:schemeClr val="tx1"/>
                </a:solidFill>
                <a:latin typeface="Symbol" pitchFamily="18" charset="2"/>
              </a:rPr>
              <a:t> + p</a:t>
            </a:r>
            <a:r>
              <a:rPr lang="en-GB" sz="1600" b="1" baseline="30000">
                <a:solidFill>
                  <a:schemeClr val="tx1"/>
                </a:solidFill>
                <a:latin typeface="Symbol" pitchFamily="18" charset="2"/>
              </a:rPr>
              <a:t>±</a:t>
            </a:r>
          </a:p>
          <a:p>
            <a:pPr algn="ctr">
              <a:buFont typeface="Symbol" pitchFamily="18" charset="2"/>
              <a:buNone/>
            </a:pPr>
            <a:r>
              <a:rPr lang="en-GB" sz="1600" b="1">
                <a:solidFill>
                  <a:schemeClr val="tx1"/>
                </a:solidFill>
                <a:latin typeface="Symbol" pitchFamily="18" charset="2"/>
              </a:rPr>
              <a:t>t </a:t>
            </a:r>
            <a:r>
              <a:rPr lang="en-GB" sz="1600" b="1">
                <a:solidFill>
                  <a:schemeClr val="tx1"/>
                </a:solidFill>
                <a:latin typeface="Symbol" pitchFamily="18" charset="2"/>
                <a:sym typeface="Symbol" pitchFamily="18" charset="2"/>
              </a:rPr>
              <a:t></a:t>
            </a:r>
            <a:r>
              <a:rPr lang="en-GB" sz="1600" b="1">
                <a:solidFill>
                  <a:schemeClr val="tx1"/>
                </a:solidFill>
                <a:latin typeface="Symbol" pitchFamily="18" charset="2"/>
              </a:rPr>
              <a:t> n</a:t>
            </a:r>
            <a:r>
              <a:rPr lang="en-GB" sz="1600" b="1" baseline="-25000">
                <a:solidFill>
                  <a:schemeClr val="tx1"/>
                </a:solidFill>
                <a:latin typeface="Symbol" pitchFamily="18" charset="2"/>
              </a:rPr>
              <a:t>t</a:t>
            </a:r>
            <a:r>
              <a:rPr lang="en-GB" sz="1600" b="1">
                <a:solidFill>
                  <a:schemeClr val="tx1"/>
                </a:solidFill>
                <a:latin typeface="Symbol" pitchFamily="18" charset="2"/>
              </a:rPr>
              <a:t> + p</a:t>
            </a:r>
            <a:r>
              <a:rPr lang="en-GB" sz="1600" b="1" baseline="30000">
                <a:solidFill>
                  <a:schemeClr val="tx1"/>
                </a:solidFill>
                <a:latin typeface="Symbol" pitchFamily="18" charset="2"/>
              </a:rPr>
              <a:t>±</a:t>
            </a:r>
            <a:r>
              <a:rPr lang="en-GB" sz="1600" b="1">
                <a:solidFill>
                  <a:schemeClr val="tx1"/>
                </a:solidFill>
                <a:latin typeface="Symbol" pitchFamily="18" charset="2"/>
              </a:rPr>
              <a:t> + </a:t>
            </a:r>
            <a:r>
              <a:rPr lang="en-GB" sz="1600">
                <a:solidFill>
                  <a:schemeClr val="tx1"/>
                </a:solidFill>
                <a:latin typeface="Charcoal" charset="0"/>
              </a:rPr>
              <a:t>n</a:t>
            </a:r>
            <a:r>
              <a:rPr lang="en-GB" sz="1600" b="1">
                <a:solidFill>
                  <a:schemeClr val="tx1"/>
                </a:solidFill>
                <a:latin typeface="Symbol" pitchFamily="18" charset="2"/>
              </a:rPr>
              <a:t>p</a:t>
            </a:r>
            <a:r>
              <a:rPr lang="en-GB" sz="1600" b="1" baseline="30000">
                <a:solidFill>
                  <a:schemeClr val="tx1"/>
                </a:solidFill>
                <a:latin typeface="Symbol" pitchFamily="18" charset="2"/>
              </a:rPr>
              <a:t>0</a:t>
            </a:r>
            <a:endParaRPr lang="es-ES" sz="1600" b="1" baseline="30000">
              <a:solidFill>
                <a:schemeClr val="tx1"/>
              </a:solidFill>
              <a:latin typeface="Symbol" pitchFamily="18" charset="2"/>
            </a:endParaRPr>
          </a:p>
        </p:txBody>
      </p:sp>
      <p:pic>
        <p:nvPicPr>
          <p:cNvPr id="10253" name="Picture 26" descr="Copia de mod_had"/>
          <p:cNvPicPr>
            <a:picLocks noChangeAspect="1" noChangeArrowheads="1"/>
          </p:cNvPicPr>
          <p:nvPr/>
        </p:nvPicPr>
        <p:blipFill>
          <a:blip r:embed="rId4"/>
          <a:srcRect/>
          <a:stretch>
            <a:fillRect/>
          </a:stretch>
        </p:blipFill>
        <p:spPr bwMode="auto">
          <a:xfrm>
            <a:off x="1635125" y="2852738"/>
            <a:ext cx="3657600" cy="2495550"/>
          </a:xfrm>
          <a:prstGeom prst="rect">
            <a:avLst/>
          </a:prstGeom>
          <a:noFill/>
          <a:ln w="9525">
            <a:noFill/>
            <a:miter lim="800000"/>
            <a:headEnd/>
            <a:tailEnd/>
          </a:ln>
        </p:spPr>
      </p:pic>
      <p:sp>
        <p:nvSpPr>
          <p:cNvPr id="10254" name="AutoShape 27"/>
          <p:cNvSpPr>
            <a:spLocks/>
          </p:cNvSpPr>
          <p:nvPr/>
        </p:nvSpPr>
        <p:spPr bwMode="auto">
          <a:xfrm>
            <a:off x="5148263" y="3213100"/>
            <a:ext cx="287337" cy="863600"/>
          </a:xfrm>
          <a:prstGeom prst="rightBrace">
            <a:avLst>
              <a:gd name="adj1" fmla="val 25046"/>
              <a:gd name="adj2" fmla="val 50000"/>
            </a:avLst>
          </a:prstGeom>
          <a:noFill/>
          <a:ln w="9525">
            <a:solidFill>
              <a:schemeClr val="tx1"/>
            </a:solidFill>
            <a:round/>
            <a:headEnd/>
            <a:tailEnd/>
          </a:ln>
        </p:spPr>
        <p:txBody>
          <a:bodyPr wrap="none" anchor="ctr"/>
          <a:lstStyle/>
          <a:p>
            <a:endParaRPr lang="es-ES"/>
          </a:p>
        </p:txBody>
      </p:sp>
      <p:sp>
        <p:nvSpPr>
          <p:cNvPr id="785437" name="AutoShape 29"/>
          <p:cNvSpPr>
            <a:spLocks noChangeArrowheads="1"/>
          </p:cNvSpPr>
          <p:nvPr/>
        </p:nvSpPr>
        <p:spPr bwMode="auto">
          <a:xfrm rot="-2700000">
            <a:off x="5329238" y="4403725"/>
            <a:ext cx="1187450" cy="320675"/>
          </a:xfrm>
          <a:prstGeom prst="leftRightArrow">
            <a:avLst>
              <a:gd name="adj1" fmla="val 50000"/>
              <a:gd name="adj2" fmla="val 74059"/>
            </a:avLst>
          </a:prstGeom>
          <a:solidFill>
            <a:srgbClr val="FF99CC"/>
          </a:solidFill>
          <a:ln w="9525" algn="ctr">
            <a:solidFill>
              <a:srgbClr val="FF00FF"/>
            </a:solidFill>
            <a:miter lim="800000"/>
            <a:headEnd/>
            <a:tailEnd/>
          </a:ln>
        </p:spPr>
        <p:txBody>
          <a:bodyPr wrap="none" anchor="ctr"/>
          <a:lstStyle/>
          <a:p>
            <a:endParaRPr lang="es-ES"/>
          </a:p>
        </p:txBody>
      </p:sp>
      <p:sp>
        <p:nvSpPr>
          <p:cNvPr id="785438" name="Text Box 30"/>
          <p:cNvSpPr txBox="1">
            <a:spLocks noChangeArrowheads="1"/>
          </p:cNvSpPr>
          <p:nvPr/>
        </p:nvSpPr>
        <p:spPr bwMode="auto">
          <a:xfrm>
            <a:off x="6059224" y="4581525"/>
            <a:ext cx="2715307" cy="338554"/>
          </a:xfrm>
          <a:prstGeom prst="rect">
            <a:avLst/>
          </a:prstGeom>
          <a:noFill/>
          <a:ln w="9525" algn="ctr">
            <a:noFill/>
            <a:miter lim="800000"/>
            <a:headEnd/>
            <a:tailEnd/>
          </a:ln>
        </p:spPr>
        <p:txBody>
          <a:bodyPr wrap="none">
            <a:spAutoFit/>
          </a:bodyPr>
          <a:lstStyle/>
          <a:p>
            <a:pPr algn="ctr"/>
            <a:r>
              <a:rPr lang="es-ES" sz="1600" b="1" dirty="0" smtClean="0">
                <a:solidFill>
                  <a:srgbClr val="FF33CC"/>
                </a:solidFill>
                <a:latin typeface="Charcoal" charset="0"/>
              </a:rPr>
              <a:t>How do we identify them?</a:t>
            </a:r>
            <a:endParaRPr lang="es-ES" sz="1400" b="1" dirty="0">
              <a:solidFill>
                <a:srgbClr val="FF33CC"/>
              </a:solidFill>
              <a:latin typeface="Charcoal" charset="0"/>
            </a:endParaRPr>
          </a:p>
        </p:txBody>
      </p:sp>
      <p:sp>
        <p:nvSpPr>
          <p:cNvPr id="1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5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37" grpId="0" animBg="1"/>
      <p:bldP spid="785438"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W+jets </a:t>
            </a:r>
            <a:r>
              <a:rPr lang="es-ES_tradnl" dirty="0" err="1" smtClean="0"/>
              <a:t>TauRec</a:t>
            </a:r>
            <a:endParaRPr lang="es-ES_tradnl" dirty="0"/>
          </a:p>
        </p:txBody>
      </p:sp>
      <p:sp>
        <p:nvSpPr>
          <p:cNvPr id="3" name="Marcador de contenido 2"/>
          <p:cNvSpPr>
            <a:spLocks noGrp="1"/>
          </p:cNvSpPr>
          <p:nvPr>
            <p:ph idx="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50</a:t>
            </a:fld>
            <a:endParaRPr lang="en-US"/>
          </a:p>
        </p:txBody>
      </p:sp>
      <p:pic>
        <p:nvPicPr>
          <p:cNvPr id="8" name="Imagen 7"/>
          <p:cNvPicPr>
            <a:picLocks noChangeAspect="1"/>
          </p:cNvPicPr>
          <p:nvPr/>
        </p:nvPicPr>
        <p:blipFill>
          <a:blip r:embed="rId2"/>
          <a:stretch>
            <a:fillRect/>
          </a:stretch>
        </p:blipFill>
        <p:spPr>
          <a:xfrm>
            <a:off x="774700" y="762000"/>
            <a:ext cx="7594600" cy="2641600"/>
          </a:xfrm>
          <a:prstGeom prst="rect">
            <a:avLst/>
          </a:prstGeom>
        </p:spPr>
      </p:pic>
      <p:pic>
        <p:nvPicPr>
          <p:cNvPr id="9" name="Imagen 8"/>
          <p:cNvPicPr>
            <a:picLocks noChangeAspect="1"/>
          </p:cNvPicPr>
          <p:nvPr/>
        </p:nvPicPr>
        <p:blipFill>
          <a:blip r:embed="rId3"/>
          <a:stretch>
            <a:fillRect/>
          </a:stretch>
        </p:blipFill>
        <p:spPr>
          <a:xfrm>
            <a:off x="768350" y="3479800"/>
            <a:ext cx="7607300" cy="2616200"/>
          </a:xfrm>
          <a:prstGeom prst="rect">
            <a:avLst/>
          </a:prstGeom>
        </p:spPr>
      </p:pic>
      <p:sp>
        <p:nvSpPr>
          <p:cNvPr id="10" name="Rectángulo 9"/>
          <p:cNvSpPr/>
          <p:nvPr/>
        </p:nvSpPr>
        <p:spPr bwMode="auto">
          <a:xfrm>
            <a:off x="838200" y="2484000"/>
            <a:ext cx="7467600" cy="1524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1" name="Rectángulo 10"/>
          <p:cNvSpPr/>
          <p:nvPr/>
        </p:nvSpPr>
        <p:spPr bwMode="auto">
          <a:xfrm>
            <a:off x="838200" y="5181600"/>
            <a:ext cx="7467600" cy="1524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2" name="Rectángulo redondeado 11"/>
          <p:cNvSpPr/>
          <p:nvPr/>
        </p:nvSpPr>
        <p:spPr bwMode="auto">
          <a:xfrm>
            <a:off x="6934200" y="2209800"/>
            <a:ext cx="1371600" cy="11430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3" name="Rectángulo redondeado 12"/>
          <p:cNvSpPr/>
          <p:nvPr/>
        </p:nvSpPr>
        <p:spPr bwMode="auto">
          <a:xfrm>
            <a:off x="6934200" y="4876800"/>
            <a:ext cx="1371600" cy="11430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4"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5"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sz="quarter"/>
          </p:nvPr>
        </p:nvSpPr>
        <p:spPr/>
        <p:txBody>
          <a:bodyPr/>
          <a:lstStyle/>
          <a:p>
            <a:r>
              <a:rPr lang="es-ES_tradnl" dirty="0" err="1" smtClean="0"/>
              <a:t>Wbb</a:t>
            </a:r>
            <a:r>
              <a:rPr lang="es-ES_tradnl" dirty="0" smtClean="0"/>
              <a:t> Tau1p3p</a:t>
            </a:r>
            <a:endParaRPr lang="es-ES_tradnl" dirty="0"/>
          </a:p>
        </p:txBody>
      </p:sp>
      <p:sp>
        <p:nvSpPr>
          <p:cNvPr id="8" name="Marcador de contenido 7"/>
          <p:cNvSpPr>
            <a:spLocks noGrp="1"/>
          </p:cNvSpPr>
          <p:nvPr>
            <p:ph sz="quarter" idx="1"/>
          </p:nvPr>
        </p:nvSpPr>
        <p:spPr>
          <a:xfrm>
            <a:off x="152400" y="762000"/>
            <a:ext cx="8763000" cy="2552700"/>
          </a:xfrm>
        </p:spPr>
        <p:txBody>
          <a:bodyPr/>
          <a:lstStyle/>
          <a:p>
            <a:endParaRPr lang="es-ES_tradnl" dirty="0"/>
          </a:p>
        </p:txBody>
      </p:sp>
      <p:sp>
        <p:nvSpPr>
          <p:cNvPr id="10" name="Marcador de contenido 9"/>
          <p:cNvSpPr>
            <a:spLocks noGrp="1"/>
          </p:cNvSpPr>
          <p:nvPr>
            <p:ph sz="quarter" idx="3"/>
          </p:nvPr>
        </p:nvSpPr>
        <p:spPr>
          <a:xfrm>
            <a:off x="152400" y="3613150"/>
            <a:ext cx="8763000" cy="2552700"/>
          </a:xfrm>
        </p:spPr>
        <p:txBody>
          <a:bodyPr/>
          <a:lstStyle/>
          <a:p>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51</a:t>
            </a:fld>
            <a:endParaRPr lang="en-US"/>
          </a:p>
        </p:txBody>
      </p:sp>
      <p:pic>
        <p:nvPicPr>
          <p:cNvPr id="16" name="Imagen 15"/>
          <p:cNvPicPr>
            <a:picLocks noChangeAspect="1"/>
          </p:cNvPicPr>
          <p:nvPr/>
        </p:nvPicPr>
        <p:blipFill>
          <a:blip r:embed="rId2"/>
          <a:stretch>
            <a:fillRect/>
          </a:stretch>
        </p:blipFill>
        <p:spPr>
          <a:xfrm>
            <a:off x="762000" y="609600"/>
            <a:ext cx="7391400" cy="2984500"/>
          </a:xfrm>
          <a:prstGeom prst="rect">
            <a:avLst/>
          </a:prstGeom>
        </p:spPr>
      </p:pic>
      <p:pic>
        <p:nvPicPr>
          <p:cNvPr id="17" name="Imagen 16"/>
          <p:cNvPicPr>
            <a:picLocks noChangeAspect="1"/>
          </p:cNvPicPr>
          <p:nvPr/>
        </p:nvPicPr>
        <p:blipFill>
          <a:blip r:embed="rId3"/>
          <a:stretch>
            <a:fillRect/>
          </a:stretch>
        </p:blipFill>
        <p:spPr>
          <a:xfrm>
            <a:off x="762000" y="3581400"/>
            <a:ext cx="7378700" cy="2857500"/>
          </a:xfrm>
          <a:prstGeom prst="rect">
            <a:avLst/>
          </a:prstGeom>
        </p:spPr>
      </p:pic>
      <p:sp>
        <p:nvSpPr>
          <p:cNvPr id="22" name="Rectángulo redondeado 21"/>
          <p:cNvSpPr/>
          <p:nvPr/>
        </p:nvSpPr>
        <p:spPr bwMode="auto">
          <a:xfrm>
            <a:off x="6934196" y="2209800"/>
            <a:ext cx="1143004" cy="12192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23" name="Rectángulo redondeado 22"/>
          <p:cNvSpPr/>
          <p:nvPr/>
        </p:nvSpPr>
        <p:spPr bwMode="auto">
          <a:xfrm>
            <a:off x="6934200" y="5257800"/>
            <a:ext cx="1143004" cy="11430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2"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3"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sz="quarter"/>
          </p:nvPr>
        </p:nvSpPr>
        <p:spPr/>
        <p:txBody>
          <a:bodyPr/>
          <a:lstStyle/>
          <a:p>
            <a:r>
              <a:rPr lang="es-ES_tradnl" dirty="0" err="1" smtClean="0"/>
              <a:t>Wbb</a:t>
            </a:r>
            <a:r>
              <a:rPr lang="es-ES_tradnl" dirty="0" smtClean="0"/>
              <a:t> </a:t>
            </a:r>
            <a:r>
              <a:rPr lang="es-ES_tradnl" dirty="0" err="1" smtClean="0"/>
              <a:t>TauRec</a:t>
            </a:r>
            <a:endParaRPr lang="es-ES_tradnl" dirty="0"/>
          </a:p>
        </p:txBody>
      </p:sp>
      <p:sp>
        <p:nvSpPr>
          <p:cNvPr id="6" name="Marcador de número de diapositiva 5"/>
          <p:cNvSpPr>
            <a:spLocks noGrp="1"/>
          </p:cNvSpPr>
          <p:nvPr>
            <p:ph type="sldNum" sz="quarter" idx="12"/>
          </p:nvPr>
        </p:nvSpPr>
        <p:spPr/>
        <p:txBody>
          <a:bodyPr/>
          <a:lstStyle/>
          <a:p>
            <a:pPr>
              <a:defRPr/>
            </a:pPr>
            <a:fld id="{1B9311B2-1488-409B-80FA-9D2FAB58DC84}" type="slidenum">
              <a:rPr lang="en-US" smtClean="0"/>
              <a:pPr>
                <a:defRPr/>
              </a:pPr>
              <a:t>52</a:t>
            </a:fld>
            <a:endParaRPr lang="en-US"/>
          </a:p>
        </p:txBody>
      </p:sp>
      <p:pic>
        <p:nvPicPr>
          <p:cNvPr id="9" name="Imagen 8"/>
          <p:cNvPicPr>
            <a:picLocks noChangeAspect="1"/>
          </p:cNvPicPr>
          <p:nvPr/>
        </p:nvPicPr>
        <p:blipFill>
          <a:blip r:embed="rId2"/>
          <a:stretch>
            <a:fillRect/>
          </a:stretch>
        </p:blipFill>
        <p:spPr>
          <a:xfrm>
            <a:off x="920750" y="609600"/>
            <a:ext cx="7302500" cy="2857500"/>
          </a:xfrm>
          <a:prstGeom prst="rect">
            <a:avLst/>
          </a:prstGeom>
        </p:spPr>
      </p:pic>
      <p:pic>
        <p:nvPicPr>
          <p:cNvPr id="11" name="Imagen 10"/>
          <p:cNvPicPr>
            <a:picLocks noChangeAspect="1"/>
          </p:cNvPicPr>
          <p:nvPr/>
        </p:nvPicPr>
        <p:blipFill>
          <a:blip r:embed="rId3"/>
          <a:stretch>
            <a:fillRect/>
          </a:stretch>
        </p:blipFill>
        <p:spPr>
          <a:xfrm>
            <a:off x="895350" y="3505200"/>
            <a:ext cx="7353300" cy="2895600"/>
          </a:xfrm>
          <a:prstGeom prst="rect">
            <a:avLst/>
          </a:prstGeom>
        </p:spPr>
      </p:pic>
      <p:sp>
        <p:nvSpPr>
          <p:cNvPr id="12" name="Rectángulo redondeado 11"/>
          <p:cNvSpPr/>
          <p:nvPr/>
        </p:nvSpPr>
        <p:spPr bwMode="auto">
          <a:xfrm>
            <a:off x="7010400" y="1371600"/>
            <a:ext cx="1143004" cy="20574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3" name="Rectángulo redondeado 12"/>
          <p:cNvSpPr/>
          <p:nvPr/>
        </p:nvSpPr>
        <p:spPr bwMode="auto">
          <a:xfrm>
            <a:off x="7086596" y="4343400"/>
            <a:ext cx="1143004" cy="1981200"/>
          </a:xfrm>
          <a:prstGeom prst="roundRect">
            <a:avLst/>
          </a:prstGeom>
          <a:noFill/>
          <a:ln w="38100" cap="flat" cmpd="sng" algn="ctr">
            <a:solidFill>
              <a:srgbClr val="CC0099"/>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4"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SingleTop</a:t>
            </a:r>
            <a:r>
              <a:rPr lang="es-ES_tradnl" dirty="0" smtClean="0"/>
              <a:t> Tau1p3p</a:t>
            </a:r>
            <a:endParaRPr lang="es-ES_tradnl" dirty="0"/>
          </a:p>
        </p:txBody>
      </p:sp>
      <p:sp>
        <p:nvSpPr>
          <p:cNvPr id="9" name="Marcador de número de diapositiva 8"/>
          <p:cNvSpPr>
            <a:spLocks noGrp="1"/>
          </p:cNvSpPr>
          <p:nvPr>
            <p:ph type="sldNum" sz="quarter" idx="12"/>
          </p:nvPr>
        </p:nvSpPr>
        <p:spPr/>
        <p:txBody>
          <a:bodyPr/>
          <a:lstStyle/>
          <a:p>
            <a:pPr>
              <a:defRPr/>
            </a:pPr>
            <a:fld id="{3B277FF3-B24A-45DF-8DD7-97C36041D7E5}" type="slidenum">
              <a:rPr lang="en-US" smtClean="0"/>
              <a:pPr>
                <a:defRPr/>
              </a:pPr>
              <a:t>53</a:t>
            </a:fld>
            <a:endParaRPr lang="en-US"/>
          </a:p>
        </p:txBody>
      </p:sp>
      <p:pic>
        <p:nvPicPr>
          <p:cNvPr id="12" name="Imagen 11"/>
          <p:cNvPicPr>
            <a:picLocks noChangeAspect="1"/>
          </p:cNvPicPr>
          <p:nvPr/>
        </p:nvPicPr>
        <p:blipFill>
          <a:blip r:embed="rId2"/>
          <a:stretch>
            <a:fillRect/>
          </a:stretch>
        </p:blipFill>
        <p:spPr>
          <a:xfrm>
            <a:off x="1219200" y="609600"/>
            <a:ext cx="6800850" cy="2993376"/>
          </a:xfrm>
          <a:prstGeom prst="rect">
            <a:avLst/>
          </a:prstGeom>
        </p:spPr>
      </p:pic>
      <p:pic>
        <p:nvPicPr>
          <p:cNvPr id="13" name="Imagen 12"/>
          <p:cNvPicPr>
            <a:picLocks noChangeAspect="1"/>
          </p:cNvPicPr>
          <p:nvPr/>
        </p:nvPicPr>
        <p:blipFill>
          <a:blip r:embed="rId3"/>
          <a:stretch>
            <a:fillRect/>
          </a:stretch>
        </p:blipFill>
        <p:spPr>
          <a:xfrm>
            <a:off x="1219200" y="3571268"/>
            <a:ext cx="6781800" cy="2981932"/>
          </a:xfrm>
          <a:prstGeom prst="rect">
            <a:avLst/>
          </a:prstGeom>
        </p:spPr>
      </p:pic>
      <p:sp>
        <p:nvSpPr>
          <p:cNvPr id="14" name="Rectángulo redondeado 13"/>
          <p:cNvSpPr/>
          <p:nvPr/>
        </p:nvSpPr>
        <p:spPr bwMode="auto">
          <a:xfrm>
            <a:off x="7086600" y="2286000"/>
            <a:ext cx="914400" cy="1295400"/>
          </a:xfrm>
          <a:prstGeom prst="roundRect">
            <a:avLst/>
          </a:prstGeom>
          <a:noFill/>
          <a:ln w="38100" cap="flat" cmpd="sng" algn="ctr">
            <a:solidFill>
              <a:srgbClr val="FF0066"/>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5" name="Rectángulo redondeado 14"/>
          <p:cNvSpPr/>
          <p:nvPr/>
        </p:nvSpPr>
        <p:spPr bwMode="auto">
          <a:xfrm>
            <a:off x="7086600" y="5181600"/>
            <a:ext cx="914400" cy="1295400"/>
          </a:xfrm>
          <a:prstGeom prst="roundRect">
            <a:avLst/>
          </a:prstGeom>
          <a:noFill/>
          <a:ln w="38100" cap="flat" cmpd="sng" algn="ctr">
            <a:solidFill>
              <a:srgbClr val="FF0066"/>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0"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
        <p:nvSpPr>
          <p:cNvPr id="11"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SingleTop</a:t>
            </a:r>
            <a:r>
              <a:rPr lang="es-ES_tradnl" dirty="0" smtClean="0"/>
              <a:t> </a:t>
            </a:r>
            <a:r>
              <a:rPr lang="es-ES_tradnl" dirty="0" err="1" smtClean="0"/>
              <a:t>TauRec</a:t>
            </a:r>
            <a:endParaRPr lang="es-ES_tradnl" dirty="0"/>
          </a:p>
        </p:txBody>
      </p:sp>
      <p:sp>
        <p:nvSpPr>
          <p:cNvPr id="9" name="Marcador de número de diapositiva 8"/>
          <p:cNvSpPr>
            <a:spLocks noGrp="1"/>
          </p:cNvSpPr>
          <p:nvPr>
            <p:ph type="sldNum" sz="quarter" idx="12"/>
          </p:nvPr>
        </p:nvSpPr>
        <p:spPr/>
        <p:txBody>
          <a:bodyPr/>
          <a:lstStyle/>
          <a:p>
            <a:pPr>
              <a:defRPr/>
            </a:pPr>
            <a:fld id="{3B277FF3-B24A-45DF-8DD7-97C36041D7E5}" type="slidenum">
              <a:rPr lang="en-US" smtClean="0"/>
              <a:pPr>
                <a:defRPr/>
              </a:pPr>
              <a:t>54</a:t>
            </a:fld>
            <a:endParaRPr lang="en-US"/>
          </a:p>
        </p:txBody>
      </p:sp>
      <p:pic>
        <p:nvPicPr>
          <p:cNvPr id="10" name="Imagen 9"/>
          <p:cNvPicPr>
            <a:picLocks noChangeAspect="1"/>
          </p:cNvPicPr>
          <p:nvPr/>
        </p:nvPicPr>
        <p:blipFill>
          <a:blip r:embed="rId2"/>
          <a:stretch>
            <a:fillRect/>
          </a:stretch>
        </p:blipFill>
        <p:spPr>
          <a:xfrm>
            <a:off x="1358900" y="685800"/>
            <a:ext cx="6426200" cy="2870200"/>
          </a:xfrm>
          <a:prstGeom prst="rect">
            <a:avLst/>
          </a:prstGeom>
        </p:spPr>
      </p:pic>
      <p:pic>
        <p:nvPicPr>
          <p:cNvPr id="11" name="Imagen 10"/>
          <p:cNvPicPr>
            <a:picLocks noChangeAspect="1"/>
          </p:cNvPicPr>
          <p:nvPr/>
        </p:nvPicPr>
        <p:blipFill>
          <a:blip r:embed="rId3"/>
          <a:stretch>
            <a:fillRect/>
          </a:stretch>
        </p:blipFill>
        <p:spPr>
          <a:xfrm>
            <a:off x="1384300" y="3543300"/>
            <a:ext cx="6375400" cy="2857500"/>
          </a:xfrm>
          <a:prstGeom prst="rect">
            <a:avLst/>
          </a:prstGeom>
        </p:spPr>
      </p:pic>
      <p:sp>
        <p:nvSpPr>
          <p:cNvPr id="12" name="Rectángulo 11"/>
          <p:cNvSpPr/>
          <p:nvPr/>
        </p:nvSpPr>
        <p:spPr bwMode="auto">
          <a:xfrm>
            <a:off x="1447800" y="1490400"/>
            <a:ext cx="6248400" cy="1620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3" name="Rectángulo 12"/>
          <p:cNvSpPr/>
          <p:nvPr/>
        </p:nvSpPr>
        <p:spPr bwMode="auto">
          <a:xfrm>
            <a:off x="1447800" y="4333800"/>
            <a:ext cx="6248400" cy="162000"/>
          </a:xfrm>
          <a:prstGeom prst="rect">
            <a:avLst/>
          </a:prstGeom>
          <a:noFill/>
          <a:ln w="25400" cap="flat" cmpd="sng" algn="ctr">
            <a:solidFill>
              <a:srgbClr val="FF0000"/>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smtClean="0">
              <a:ln>
                <a:noFill/>
              </a:ln>
              <a:solidFill>
                <a:srgbClr val="CC0099"/>
              </a:solidFill>
              <a:effectLst/>
              <a:latin typeface="Comic Sans MS" pitchFamily="66" charset="0"/>
            </a:endParaRPr>
          </a:p>
        </p:txBody>
      </p:sp>
      <p:sp>
        <p:nvSpPr>
          <p:cNvPr id="14"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5"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D318E23B-4E0E-4269-9B6F-F5D78D91F6AF}" type="slidenum">
              <a:rPr lang="en-US"/>
              <a:pPr>
                <a:defRPr/>
              </a:pPr>
              <a:t>6</a:t>
            </a:fld>
            <a:endParaRPr lang="en-US"/>
          </a:p>
        </p:txBody>
      </p:sp>
      <p:graphicFrame>
        <p:nvGraphicFramePr>
          <p:cNvPr id="7" name="6 Diagrama"/>
          <p:cNvGraphicFramePr/>
          <p:nvPr/>
        </p:nvGraphicFramePr>
        <p:xfrm>
          <a:off x="827088" y="668338"/>
          <a:ext cx="7416800" cy="434498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9"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6 Marcador de número de diapositiva"/>
          <p:cNvSpPr>
            <a:spLocks noGrp="1"/>
          </p:cNvSpPr>
          <p:nvPr>
            <p:ph type="sldNum" sz="quarter" idx="12"/>
          </p:nvPr>
        </p:nvSpPr>
        <p:spPr/>
        <p:txBody>
          <a:bodyPr/>
          <a:lstStyle/>
          <a:p>
            <a:pPr>
              <a:defRPr/>
            </a:pPr>
            <a:fld id="{0E8515E9-E590-49D3-A2D7-7CDF406C14AF}" type="slidenum">
              <a:rPr lang="en-US"/>
              <a:pPr>
                <a:defRPr/>
              </a:pPr>
              <a:t>7</a:t>
            </a:fld>
            <a:endParaRPr lang="en-US"/>
          </a:p>
        </p:txBody>
      </p:sp>
      <p:sp>
        <p:nvSpPr>
          <p:cNvPr id="765954" name="Rectangle 2"/>
          <p:cNvSpPr>
            <a:spLocks noGrp="1" noChangeArrowheads="1"/>
          </p:cNvSpPr>
          <p:nvPr>
            <p:ph type="title"/>
          </p:nvPr>
        </p:nvSpPr>
        <p:spPr/>
        <p:txBody>
          <a:bodyPr/>
          <a:lstStyle/>
          <a:p>
            <a:pPr eaLnBrk="1" hangingPunct="1">
              <a:defRPr/>
            </a:pPr>
            <a:r>
              <a:rPr lang="es-ES_tradnl" dirty="0" smtClean="0"/>
              <a:t>O</a:t>
            </a:r>
            <a:r>
              <a:rPr lang="es-ES" dirty="0" smtClean="0"/>
              <a:t>ffline reconstruction algorithms</a:t>
            </a:r>
          </a:p>
        </p:txBody>
      </p:sp>
      <p:sp>
        <p:nvSpPr>
          <p:cNvPr id="11270" name="Rectangle 5"/>
          <p:cNvSpPr>
            <a:spLocks noGrp="1" noChangeArrowheads="1"/>
          </p:cNvSpPr>
          <p:nvPr>
            <p:ph type="body" sz="half" idx="1"/>
          </p:nvPr>
        </p:nvSpPr>
        <p:spPr>
          <a:xfrm>
            <a:off x="373063" y="1339850"/>
            <a:ext cx="4343400" cy="4968875"/>
          </a:xfrm>
        </p:spPr>
        <p:txBody>
          <a:bodyPr/>
          <a:lstStyle/>
          <a:p>
            <a:pPr eaLnBrk="1" hangingPunct="1"/>
            <a:r>
              <a:rPr lang="es-ES" sz="1600" dirty="0" smtClean="0"/>
              <a:t>Electromagnetic radius, </a:t>
            </a:r>
            <a:r>
              <a:rPr lang="es-ES" sz="1600" i="1" dirty="0" smtClean="0"/>
              <a:t>R</a:t>
            </a:r>
            <a:r>
              <a:rPr lang="es-ES" sz="1600" i="1" baseline="-25000" dirty="0" smtClean="0"/>
              <a:t>em</a:t>
            </a:r>
            <a:endParaRPr lang="es-ES" sz="1600" dirty="0" smtClean="0"/>
          </a:p>
          <a:p>
            <a:pPr eaLnBrk="1" hangingPunct="1"/>
            <a:endParaRPr lang="es-ES" sz="1600" dirty="0" smtClean="0"/>
          </a:p>
          <a:p>
            <a:pPr eaLnBrk="1" hangingPunct="1"/>
            <a:endParaRPr lang="es-ES" sz="1600" dirty="0" smtClean="0"/>
          </a:p>
          <a:p>
            <a:pPr eaLnBrk="1" hangingPunct="1"/>
            <a:endParaRPr lang="es-ES" sz="1600" dirty="0" smtClean="0"/>
          </a:p>
          <a:p>
            <a:pPr eaLnBrk="1" hangingPunct="1"/>
            <a:endParaRPr lang="es-ES" sz="1600" dirty="0" smtClean="0"/>
          </a:p>
          <a:p>
            <a:pPr eaLnBrk="1" hangingPunct="1"/>
            <a:r>
              <a:rPr lang="es-ES_tradnl" sz="1600" dirty="0" smtClean="0"/>
              <a:t>I</a:t>
            </a:r>
            <a:r>
              <a:rPr lang="es-ES" sz="1600" dirty="0" smtClean="0"/>
              <a:t>solation fraction in the calorimeter</a:t>
            </a:r>
          </a:p>
          <a:p>
            <a:pPr eaLnBrk="1" hangingPunct="1"/>
            <a:endParaRPr lang="es-ES" sz="1600" dirty="0" smtClean="0"/>
          </a:p>
          <a:p>
            <a:pPr eaLnBrk="1" hangingPunct="1"/>
            <a:endParaRPr lang="es-ES" sz="1600" dirty="0" smtClean="0"/>
          </a:p>
          <a:p>
            <a:pPr eaLnBrk="1" hangingPunct="1"/>
            <a:endParaRPr lang="es-ES" sz="1600" dirty="0" smtClean="0"/>
          </a:p>
          <a:p>
            <a:pPr eaLnBrk="1" hangingPunct="1"/>
            <a:r>
              <a:rPr lang="es-ES_tradnl" sz="1600" dirty="0" smtClean="0"/>
              <a:t>N</a:t>
            </a:r>
            <a:r>
              <a:rPr lang="es-ES" sz="1600" dirty="0" smtClean="0"/>
              <a:t>umber of tracks, </a:t>
            </a:r>
            <a:r>
              <a:rPr lang="es-ES" sz="1600" i="1" dirty="0" smtClean="0"/>
              <a:t>N</a:t>
            </a:r>
            <a:r>
              <a:rPr lang="es-ES" sz="1600" i="1" baseline="-25000" dirty="0" smtClean="0"/>
              <a:t>tr</a:t>
            </a:r>
          </a:p>
          <a:p>
            <a:pPr eaLnBrk="1" hangingPunct="1"/>
            <a:r>
              <a:rPr lang="es-ES_tradnl" sz="1600" dirty="0" smtClean="0"/>
              <a:t>T</a:t>
            </a:r>
            <a:r>
              <a:rPr lang="es-ES" sz="1600" dirty="0" smtClean="0"/>
              <a:t>au charge</a:t>
            </a:r>
          </a:p>
        </p:txBody>
      </p:sp>
      <p:sp>
        <p:nvSpPr>
          <p:cNvPr id="11271" name="Rectangle 6"/>
          <p:cNvSpPr>
            <a:spLocks noGrp="1" noChangeArrowheads="1"/>
          </p:cNvSpPr>
          <p:nvPr>
            <p:ph type="body" sz="half" idx="2"/>
          </p:nvPr>
        </p:nvSpPr>
        <p:spPr>
          <a:xfrm>
            <a:off x="4648200" y="1412875"/>
            <a:ext cx="4419600" cy="4968875"/>
          </a:xfrm>
        </p:spPr>
        <p:txBody>
          <a:bodyPr/>
          <a:lstStyle/>
          <a:p>
            <a:pPr eaLnBrk="1" hangingPunct="1"/>
            <a:r>
              <a:rPr lang="es-ES" sz="1600" dirty="0" smtClean="0"/>
              <a:t>Transverse energy width in the </a:t>
            </a:r>
            <a:r>
              <a:rPr lang="es-ES" sz="1600" dirty="0" smtClean="0">
                <a:latin typeface="Symbol" charset="2"/>
                <a:cs typeface="Symbol" charset="2"/>
              </a:rPr>
              <a:t>h</a:t>
            </a:r>
            <a:r>
              <a:rPr lang="es-ES" sz="1600" dirty="0" smtClean="0"/>
              <a:t> strip layer</a:t>
            </a:r>
          </a:p>
          <a:p>
            <a:pPr eaLnBrk="1" hangingPunct="1"/>
            <a:endParaRPr lang="es-ES" sz="1600" dirty="0" smtClean="0"/>
          </a:p>
          <a:p>
            <a:pPr eaLnBrk="1" hangingPunct="1"/>
            <a:endParaRPr lang="es-ES" sz="1600" dirty="0" smtClean="0"/>
          </a:p>
          <a:p>
            <a:pPr eaLnBrk="1" hangingPunct="1"/>
            <a:endParaRPr lang="es-ES" sz="1600" dirty="0" smtClean="0"/>
          </a:p>
          <a:p>
            <a:pPr eaLnBrk="1" hangingPunct="1"/>
            <a:endParaRPr lang="es-ES" sz="1600" dirty="0" smtClean="0"/>
          </a:p>
          <a:p>
            <a:pPr eaLnBrk="1" hangingPunct="1"/>
            <a:r>
              <a:rPr lang="es-ES" sz="1600" dirty="0" smtClean="0"/>
              <a:t>Lifetime signed pseudo impact parameter</a:t>
            </a:r>
          </a:p>
          <a:p>
            <a:pPr eaLnBrk="1" hangingPunct="1"/>
            <a:endParaRPr lang="es-ES" sz="1600" dirty="0" smtClean="0"/>
          </a:p>
          <a:p>
            <a:pPr eaLnBrk="1" hangingPunct="1"/>
            <a:endParaRPr lang="es-ES" sz="1600" dirty="0" smtClean="0"/>
          </a:p>
          <a:p>
            <a:pPr eaLnBrk="1" hangingPunct="1"/>
            <a:endParaRPr lang="es-ES" sz="1600" dirty="0" smtClean="0"/>
          </a:p>
          <a:p>
            <a:pPr eaLnBrk="1" hangingPunct="1"/>
            <a:r>
              <a:rPr lang="es-ES" sz="1600" dirty="0" smtClean="0"/>
              <a:t>E</a:t>
            </a:r>
            <a:r>
              <a:rPr lang="es-ES" sz="1600" baseline="-25000" dirty="0" smtClean="0"/>
              <a:t>T</a:t>
            </a:r>
            <a:r>
              <a:rPr lang="es-ES" sz="1600" dirty="0" smtClean="0"/>
              <a:t>/p</a:t>
            </a:r>
            <a:r>
              <a:rPr lang="es-ES" sz="1600" baseline="-25000" dirty="0" smtClean="0"/>
              <a:t>T</a:t>
            </a:r>
            <a:r>
              <a:rPr lang="es-ES" sz="1600" dirty="0" smtClean="0"/>
              <a:t>  leading track </a:t>
            </a:r>
          </a:p>
          <a:p>
            <a:pPr eaLnBrk="1" hangingPunct="1"/>
            <a:r>
              <a:rPr lang="es-ES_tradnl" sz="1600" dirty="0" smtClean="0"/>
              <a:t>N</a:t>
            </a:r>
            <a:r>
              <a:rPr lang="es-ES" sz="1600" dirty="0" smtClean="0"/>
              <a:t>umber of hits on the </a:t>
            </a:r>
            <a:r>
              <a:rPr lang="es-ES" sz="1600" dirty="0" smtClean="0">
                <a:latin typeface="Symbol" charset="2"/>
                <a:cs typeface="Symbol" charset="2"/>
              </a:rPr>
              <a:t>h</a:t>
            </a:r>
            <a:r>
              <a:rPr lang="es-ES" sz="1600" dirty="0" smtClean="0"/>
              <a:t> strip layer</a:t>
            </a:r>
          </a:p>
          <a:p>
            <a:pPr eaLnBrk="1" hangingPunct="1"/>
            <a:endParaRPr lang="es-ES" sz="1600" baseline="-25000" dirty="0" smtClean="0"/>
          </a:p>
        </p:txBody>
      </p:sp>
      <p:sp>
        <p:nvSpPr>
          <p:cNvPr id="11272" name="Text Box 4"/>
          <p:cNvSpPr txBox="1">
            <a:spLocks noChangeArrowheads="1"/>
          </p:cNvSpPr>
          <p:nvPr/>
        </p:nvSpPr>
        <p:spPr bwMode="auto">
          <a:xfrm>
            <a:off x="3884613" y="692150"/>
            <a:ext cx="1174750" cy="366713"/>
          </a:xfrm>
          <a:prstGeom prst="rect">
            <a:avLst/>
          </a:prstGeom>
          <a:noFill/>
          <a:ln w="9525" algn="ctr">
            <a:noFill/>
            <a:miter lim="800000"/>
            <a:headEnd/>
            <a:tailEnd/>
          </a:ln>
        </p:spPr>
        <p:txBody>
          <a:bodyPr wrap="none">
            <a:spAutoFit/>
          </a:bodyPr>
          <a:lstStyle/>
          <a:p>
            <a:pPr algn="ctr"/>
            <a:r>
              <a:rPr lang="es-ES" sz="1800" b="1" u="sng">
                <a:solidFill>
                  <a:schemeClr val="tx1"/>
                </a:solidFill>
                <a:latin typeface="Charcoal" charset="0"/>
              </a:rPr>
              <a:t>variables</a:t>
            </a:r>
          </a:p>
        </p:txBody>
      </p:sp>
      <p:pic>
        <p:nvPicPr>
          <p:cNvPr id="11273" name="Picture 7"/>
          <p:cNvPicPr>
            <a:picLocks noChangeArrowheads="1"/>
          </p:cNvPicPr>
          <p:nvPr/>
        </p:nvPicPr>
        <p:blipFill>
          <a:blip r:embed="rId3"/>
          <a:srcRect/>
          <a:stretch>
            <a:fillRect/>
          </a:stretch>
        </p:blipFill>
        <p:spPr bwMode="auto">
          <a:xfrm>
            <a:off x="468313" y="1700213"/>
            <a:ext cx="3455987" cy="936625"/>
          </a:xfrm>
          <a:prstGeom prst="rect">
            <a:avLst/>
          </a:prstGeom>
          <a:noFill/>
          <a:ln w="9525" algn="ctr">
            <a:noFill/>
            <a:miter lim="800000"/>
            <a:headEnd/>
            <a:tailEnd/>
          </a:ln>
        </p:spPr>
      </p:pic>
      <p:pic>
        <p:nvPicPr>
          <p:cNvPr id="11274" name="Picture 8"/>
          <p:cNvPicPr>
            <a:picLocks noChangeAspect="1" noChangeArrowheads="1"/>
          </p:cNvPicPr>
          <p:nvPr/>
        </p:nvPicPr>
        <p:blipFill>
          <a:blip r:embed="rId4"/>
          <a:srcRect/>
          <a:stretch>
            <a:fillRect/>
          </a:stretch>
        </p:blipFill>
        <p:spPr bwMode="auto">
          <a:xfrm>
            <a:off x="739775" y="3068638"/>
            <a:ext cx="2079625" cy="963612"/>
          </a:xfrm>
          <a:prstGeom prst="rect">
            <a:avLst/>
          </a:prstGeom>
          <a:noFill/>
          <a:ln w="9525" algn="ctr">
            <a:noFill/>
            <a:miter lim="800000"/>
            <a:headEnd/>
            <a:tailEnd/>
          </a:ln>
        </p:spPr>
      </p:pic>
      <p:pic>
        <p:nvPicPr>
          <p:cNvPr id="11275" name="Picture 9"/>
          <p:cNvPicPr>
            <a:picLocks noChangeAspect="1" noChangeArrowheads="1"/>
          </p:cNvPicPr>
          <p:nvPr/>
        </p:nvPicPr>
        <p:blipFill>
          <a:blip r:embed="rId5"/>
          <a:srcRect/>
          <a:stretch>
            <a:fillRect/>
          </a:stretch>
        </p:blipFill>
        <p:spPr bwMode="auto">
          <a:xfrm>
            <a:off x="5334000" y="1828800"/>
            <a:ext cx="3303587" cy="971550"/>
          </a:xfrm>
          <a:prstGeom prst="rect">
            <a:avLst/>
          </a:prstGeom>
          <a:noFill/>
          <a:ln w="9525" algn="ctr">
            <a:noFill/>
            <a:miter lim="800000"/>
            <a:headEnd/>
            <a:tailEnd/>
          </a:ln>
        </p:spPr>
      </p:pic>
      <p:pic>
        <p:nvPicPr>
          <p:cNvPr id="11276" name="Picture 10"/>
          <p:cNvPicPr>
            <a:picLocks noChangeAspect="1" noChangeArrowheads="1"/>
          </p:cNvPicPr>
          <p:nvPr/>
        </p:nvPicPr>
        <p:blipFill>
          <a:blip r:embed="rId6"/>
          <a:srcRect/>
          <a:stretch>
            <a:fillRect/>
          </a:stretch>
        </p:blipFill>
        <p:spPr bwMode="auto">
          <a:xfrm>
            <a:off x="5410200" y="3276600"/>
            <a:ext cx="3159125" cy="674687"/>
          </a:xfrm>
          <a:prstGeom prst="rect">
            <a:avLst/>
          </a:prstGeom>
          <a:noFill/>
          <a:ln w="9525" algn="ctr">
            <a:noFill/>
            <a:miter lim="800000"/>
            <a:headEnd/>
            <a:tailEnd/>
          </a:ln>
        </p:spPr>
      </p:pic>
      <p:pic>
        <p:nvPicPr>
          <p:cNvPr id="11277" name="Picture 12" descr="tauId_isolation"/>
          <p:cNvPicPr>
            <a:picLocks noChangeAspect="1" noChangeArrowheads="1"/>
          </p:cNvPicPr>
          <p:nvPr/>
        </p:nvPicPr>
        <p:blipFill>
          <a:blip r:embed="rId7"/>
          <a:srcRect/>
          <a:stretch>
            <a:fillRect/>
          </a:stretch>
        </p:blipFill>
        <p:spPr bwMode="auto">
          <a:xfrm>
            <a:off x="2209800" y="4414838"/>
            <a:ext cx="2447925" cy="1833562"/>
          </a:xfrm>
          <a:prstGeom prst="rect">
            <a:avLst/>
          </a:prstGeom>
          <a:noFill/>
          <a:ln w="9525">
            <a:noFill/>
            <a:miter lim="800000"/>
            <a:headEnd/>
            <a:tailEnd/>
          </a:ln>
        </p:spPr>
      </p:pic>
      <p:sp>
        <p:nvSpPr>
          <p:cNvPr id="14"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15"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3 Marcador de número de diapositiva"/>
          <p:cNvSpPr>
            <a:spLocks noGrp="1"/>
          </p:cNvSpPr>
          <p:nvPr>
            <p:ph type="sldNum" sz="quarter" idx="12"/>
          </p:nvPr>
        </p:nvSpPr>
        <p:spPr/>
        <p:txBody>
          <a:bodyPr/>
          <a:lstStyle/>
          <a:p>
            <a:pPr>
              <a:defRPr/>
            </a:pPr>
            <a:fld id="{70A76B1F-E050-428A-BFBF-064FAF7F0F54}" type="slidenum">
              <a:rPr lang="en-US"/>
              <a:pPr>
                <a:defRPr/>
              </a:pPr>
              <a:t>8</a:t>
            </a:fld>
            <a:endParaRPr lang="en-US"/>
          </a:p>
        </p:txBody>
      </p:sp>
      <p:sp>
        <p:nvSpPr>
          <p:cNvPr id="12293" name="Text Box 2"/>
          <p:cNvSpPr txBox="1">
            <a:spLocks noChangeArrowheads="1"/>
          </p:cNvSpPr>
          <p:nvPr/>
        </p:nvSpPr>
        <p:spPr bwMode="auto">
          <a:xfrm>
            <a:off x="1808163" y="7756525"/>
            <a:ext cx="184150" cy="336550"/>
          </a:xfrm>
          <a:prstGeom prst="rect">
            <a:avLst/>
          </a:prstGeom>
          <a:solidFill>
            <a:srgbClr val="FFFF99"/>
          </a:solidFill>
          <a:ln w="12700">
            <a:noFill/>
            <a:miter lim="800000"/>
            <a:headEnd/>
            <a:tailEnd/>
          </a:ln>
        </p:spPr>
        <p:txBody>
          <a:bodyPr wrap="none">
            <a:spAutoFit/>
          </a:bodyPr>
          <a:lstStyle/>
          <a:p>
            <a:pPr algn="ctr"/>
            <a:endParaRPr lang="en-GB" sz="1600">
              <a:solidFill>
                <a:schemeClr val="tx1"/>
              </a:solidFill>
              <a:latin typeface="Charcoal" charset="0"/>
            </a:endParaRPr>
          </a:p>
        </p:txBody>
      </p:sp>
      <p:sp>
        <p:nvSpPr>
          <p:cNvPr id="12294" name="Text Box 3"/>
          <p:cNvSpPr txBox="1">
            <a:spLocks noChangeArrowheads="1"/>
          </p:cNvSpPr>
          <p:nvPr/>
        </p:nvSpPr>
        <p:spPr bwMode="auto">
          <a:xfrm>
            <a:off x="1671221" y="969963"/>
            <a:ext cx="5262979" cy="646331"/>
          </a:xfrm>
          <a:prstGeom prst="rect">
            <a:avLst/>
          </a:prstGeom>
          <a:solidFill>
            <a:srgbClr val="FFFF00"/>
          </a:solidFill>
          <a:ln w="25400">
            <a:solidFill>
              <a:srgbClr val="A50021"/>
            </a:solidFill>
            <a:miter lim="800000"/>
            <a:headEnd/>
            <a:tailEnd/>
          </a:ln>
        </p:spPr>
        <p:txBody>
          <a:bodyPr wrap="none">
            <a:spAutoFit/>
          </a:bodyPr>
          <a:lstStyle/>
          <a:p>
            <a:pPr marL="457200" indent="-457200">
              <a:buFontTx/>
              <a:buAutoNum type="arabicPeriod"/>
            </a:pPr>
            <a:r>
              <a:rPr lang="en-US" sz="1800" dirty="0" smtClean="0">
                <a:solidFill>
                  <a:srgbClr val="A50021"/>
                </a:solidFill>
                <a:latin typeface="Charcoal" charset="0"/>
              </a:rPr>
              <a:t>1 good quality track: </a:t>
            </a:r>
            <a:r>
              <a:rPr lang="en-US" sz="1800" b="1" dirty="0" err="1">
                <a:solidFill>
                  <a:srgbClr val="A50021"/>
                </a:solidFill>
                <a:latin typeface="Charcoal" charset="0"/>
              </a:rPr>
              <a:t>p</a:t>
            </a:r>
            <a:r>
              <a:rPr lang="en-US" sz="1800" b="1" baseline="-25000" dirty="0" err="1">
                <a:solidFill>
                  <a:srgbClr val="A50021"/>
                </a:solidFill>
                <a:latin typeface="Charcoal" charset="0"/>
              </a:rPr>
              <a:t>T</a:t>
            </a:r>
            <a:r>
              <a:rPr lang="en-US" sz="1800" b="1" dirty="0">
                <a:solidFill>
                  <a:srgbClr val="A50021"/>
                </a:solidFill>
                <a:latin typeface="Charcoal" charset="0"/>
              </a:rPr>
              <a:t>&gt; 9 </a:t>
            </a:r>
            <a:r>
              <a:rPr lang="en-US" sz="1800" b="1" dirty="0" err="1">
                <a:solidFill>
                  <a:srgbClr val="A50021"/>
                </a:solidFill>
                <a:latin typeface="Charcoal" charset="0"/>
              </a:rPr>
              <a:t>GeV</a:t>
            </a:r>
            <a:endParaRPr lang="en-US" sz="1800" b="1" dirty="0" smtClean="0">
              <a:solidFill>
                <a:srgbClr val="A50021"/>
              </a:solidFill>
              <a:latin typeface="Charcoal" charset="0"/>
            </a:endParaRPr>
          </a:p>
          <a:p>
            <a:pPr marL="457200" indent="-457200">
              <a:buFontTx/>
              <a:buAutoNum type="arabicPeriod"/>
            </a:pPr>
            <a:r>
              <a:rPr lang="es-ES_tradnl" sz="1800" dirty="0" smtClean="0">
                <a:solidFill>
                  <a:srgbClr val="A50021"/>
                </a:solidFill>
                <a:latin typeface="Charcoal" charset="0"/>
              </a:rPr>
              <a:t>S</a:t>
            </a:r>
            <a:r>
              <a:rPr lang="en-US" sz="1800" dirty="0" err="1" smtClean="0">
                <a:solidFill>
                  <a:srgbClr val="A50021"/>
                </a:solidFill>
                <a:latin typeface="Charcoal" charset="0"/>
              </a:rPr>
              <a:t>earch</a:t>
            </a:r>
            <a:r>
              <a:rPr lang="en-US" sz="1800" dirty="0" smtClean="0">
                <a:solidFill>
                  <a:srgbClr val="A50021"/>
                </a:solidFill>
                <a:latin typeface="Charcoal" charset="0"/>
              </a:rPr>
              <a:t> for tracks with </a:t>
            </a:r>
            <a:r>
              <a:rPr lang="en-US" sz="1800" b="1" dirty="0" err="1">
                <a:solidFill>
                  <a:srgbClr val="A50021"/>
                </a:solidFill>
                <a:latin typeface="Charcoal" charset="0"/>
              </a:rPr>
              <a:t>p</a:t>
            </a:r>
            <a:r>
              <a:rPr lang="en-US" sz="1800" b="1" baseline="-25000" dirty="0" err="1">
                <a:solidFill>
                  <a:srgbClr val="A50021"/>
                </a:solidFill>
                <a:latin typeface="Charcoal" charset="0"/>
              </a:rPr>
              <a:t>T</a:t>
            </a:r>
            <a:r>
              <a:rPr lang="en-US" sz="1800" b="1" dirty="0">
                <a:solidFill>
                  <a:srgbClr val="A50021"/>
                </a:solidFill>
                <a:latin typeface="Charcoal" charset="0"/>
              </a:rPr>
              <a:t>&gt; 2 </a:t>
            </a:r>
            <a:r>
              <a:rPr lang="en-US" sz="1800" b="1" dirty="0" err="1">
                <a:solidFill>
                  <a:srgbClr val="A50021"/>
                </a:solidFill>
                <a:latin typeface="Charcoal" charset="0"/>
              </a:rPr>
              <a:t>GeV</a:t>
            </a:r>
            <a:r>
              <a:rPr lang="en-US" sz="1800" dirty="0" smtClean="0">
                <a:solidFill>
                  <a:srgbClr val="A50021"/>
                </a:solidFill>
                <a:latin typeface="Charcoal" charset="0"/>
              </a:rPr>
              <a:t> in </a:t>
            </a:r>
            <a:r>
              <a:rPr lang="en-US" sz="1800" dirty="0">
                <a:solidFill>
                  <a:srgbClr val="A50021"/>
                </a:solidFill>
                <a:latin typeface="Symbol" pitchFamily="18" charset="2"/>
              </a:rPr>
              <a:t>D</a:t>
            </a:r>
            <a:r>
              <a:rPr lang="en-US" sz="1800" dirty="0">
                <a:solidFill>
                  <a:srgbClr val="A50021"/>
                </a:solidFill>
                <a:latin typeface="Charcoal" charset="0"/>
              </a:rPr>
              <a:t>R &lt; 0.2</a:t>
            </a:r>
            <a:endParaRPr lang="pl-PL" sz="1800" dirty="0">
              <a:solidFill>
                <a:srgbClr val="A50021"/>
              </a:solidFill>
              <a:latin typeface="Charcoal" charset="0"/>
            </a:endParaRPr>
          </a:p>
        </p:txBody>
      </p:sp>
      <p:sp>
        <p:nvSpPr>
          <p:cNvPr id="12295" name="Line 4"/>
          <p:cNvSpPr>
            <a:spLocks noChangeShapeType="1"/>
          </p:cNvSpPr>
          <p:nvPr/>
        </p:nvSpPr>
        <p:spPr bwMode="auto">
          <a:xfrm flipH="1">
            <a:off x="2462213" y="1676400"/>
            <a:ext cx="1406525" cy="533400"/>
          </a:xfrm>
          <a:prstGeom prst="line">
            <a:avLst/>
          </a:prstGeom>
          <a:noFill/>
          <a:ln w="28575">
            <a:solidFill>
              <a:srgbClr val="990033"/>
            </a:solidFill>
            <a:round/>
            <a:headEnd/>
            <a:tailEnd type="triangle" w="med" len="med"/>
          </a:ln>
        </p:spPr>
        <p:txBody>
          <a:bodyPr>
            <a:spAutoFit/>
          </a:bodyPr>
          <a:lstStyle/>
          <a:p>
            <a:endParaRPr lang="es-ES"/>
          </a:p>
        </p:txBody>
      </p:sp>
      <p:sp>
        <p:nvSpPr>
          <p:cNvPr id="12296" name="Line 5"/>
          <p:cNvSpPr>
            <a:spLocks noChangeShapeType="1"/>
          </p:cNvSpPr>
          <p:nvPr/>
        </p:nvSpPr>
        <p:spPr bwMode="auto">
          <a:xfrm>
            <a:off x="4362450" y="1676400"/>
            <a:ext cx="1408113" cy="381000"/>
          </a:xfrm>
          <a:prstGeom prst="line">
            <a:avLst/>
          </a:prstGeom>
          <a:noFill/>
          <a:ln w="28575">
            <a:solidFill>
              <a:srgbClr val="990033"/>
            </a:solidFill>
            <a:round/>
            <a:headEnd/>
            <a:tailEnd type="triangle" w="med" len="med"/>
          </a:ln>
        </p:spPr>
        <p:txBody>
          <a:bodyPr>
            <a:spAutoFit/>
          </a:bodyPr>
          <a:lstStyle/>
          <a:p>
            <a:endParaRPr lang="es-ES"/>
          </a:p>
        </p:txBody>
      </p:sp>
      <p:sp>
        <p:nvSpPr>
          <p:cNvPr id="12297" name="Text Box 6"/>
          <p:cNvSpPr txBox="1">
            <a:spLocks noChangeArrowheads="1"/>
          </p:cNvSpPr>
          <p:nvPr/>
        </p:nvSpPr>
        <p:spPr bwMode="auto">
          <a:xfrm>
            <a:off x="1689100" y="1554163"/>
            <a:ext cx="687388" cy="579437"/>
          </a:xfrm>
          <a:prstGeom prst="rect">
            <a:avLst/>
          </a:prstGeom>
          <a:noFill/>
          <a:ln w="12700">
            <a:noFill/>
            <a:miter lim="800000"/>
            <a:headEnd/>
            <a:tailEnd/>
          </a:ln>
        </p:spPr>
        <p:txBody>
          <a:bodyPr wrap="none">
            <a:spAutoFit/>
          </a:bodyPr>
          <a:lstStyle/>
          <a:p>
            <a:r>
              <a:rPr lang="en-US" sz="3200">
                <a:solidFill>
                  <a:srgbClr val="FF0066"/>
                </a:solidFill>
                <a:latin typeface="Symbol" pitchFamily="18" charset="2"/>
              </a:rPr>
              <a:t>t</a:t>
            </a:r>
            <a:r>
              <a:rPr lang="en-US" sz="3200" baseline="-25000">
                <a:solidFill>
                  <a:srgbClr val="FF0066"/>
                </a:solidFill>
                <a:latin typeface="Charcoal" charset="0"/>
              </a:rPr>
              <a:t>1P</a:t>
            </a:r>
            <a:endParaRPr lang="pl-PL" sz="3200" baseline="-25000">
              <a:solidFill>
                <a:srgbClr val="FF0066"/>
              </a:solidFill>
              <a:latin typeface="Charcoal" charset="0"/>
            </a:endParaRPr>
          </a:p>
        </p:txBody>
      </p:sp>
      <p:sp>
        <p:nvSpPr>
          <p:cNvPr id="12298" name="Text Box 7"/>
          <p:cNvSpPr txBox="1">
            <a:spLocks noChangeArrowheads="1"/>
          </p:cNvSpPr>
          <p:nvPr/>
        </p:nvSpPr>
        <p:spPr bwMode="auto">
          <a:xfrm>
            <a:off x="5910263" y="1484313"/>
            <a:ext cx="687387" cy="579437"/>
          </a:xfrm>
          <a:prstGeom prst="rect">
            <a:avLst/>
          </a:prstGeom>
          <a:noFill/>
          <a:ln w="12700">
            <a:noFill/>
            <a:miter lim="800000"/>
            <a:headEnd/>
            <a:tailEnd/>
          </a:ln>
        </p:spPr>
        <p:txBody>
          <a:bodyPr wrap="none">
            <a:spAutoFit/>
          </a:bodyPr>
          <a:lstStyle/>
          <a:p>
            <a:r>
              <a:rPr lang="en-US" sz="3200">
                <a:solidFill>
                  <a:srgbClr val="FF0066"/>
                </a:solidFill>
                <a:latin typeface="Symbol" pitchFamily="18" charset="2"/>
              </a:rPr>
              <a:t>t</a:t>
            </a:r>
            <a:r>
              <a:rPr lang="en-US" sz="3200" baseline="-25000">
                <a:solidFill>
                  <a:srgbClr val="FF0066"/>
                </a:solidFill>
                <a:latin typeface="Charcoal" charset="0"/>
              </a:rPr>
              <a:t>3P</a:t>
            </a:r>
            <a:endParaRPr lang="pl-PL" sz="3200" baseline="-25000">
              <a:solidFill>
                <a:srgbClr val="FF0066"/>
              </a:solidFill>
              <a:latin typeface="Charcoal" charset="0"/>
            </a:endParaRPr>
          </a:p>
        </p:txBody>
      </p:sp>
      <p:sp>
        <p:nvSpPr>
          <p:cNvPr id="12299" name="Text Box 8"/>
          <p:cNvSpPr txBox="1">
            <a:spLocks noChangeArrowheads="1"/>
          </p:cNvSpPr>
          <p:nvPr/>
        </p:nvSpPr>
        <p:spPr bwMode="auto">
          <a:xfrm>
            <a:off x="844550" y="2281238"/>
            <a:ext cx="2863284" cy="646331"/>
          </a:xfrm>
          <a:prstGeom prst="rect">
            <a:avLst/>
          </a:prstGeom>
          <a:solidFill>
            <a:srgbClr val="FFCC99"/>
          </a:solidFill>
          <a:ln w="12700">
            <a:solidFill>
              <a:srgbClr val="A50021"/>
            </a:solidFill>
            <a:miter lim="800000"/>
            <a:headEnd/>
            <a:tailEnd/>
          </a:ln>
        </p:spPr>
        <p:txBody>
          <a:bodyPr wrap="none">
            <a:spAutoFit/>
          </a:bodyPr>
          <a:lstStyle/>
          <a:p>
            <a:pPr>
              <a:buFontTx/>
              <a:buChar char="•"/>
            </a:pPr>
            <a:r>
              <a:rPr lang="en-US" sz="1800" dirty="0" smtClean="0">
                <a:solidFill>
                  <a:srgbClr val="990033"/>
                </a:solidFill>
                <a:latin typeface="Charcoal" charset="0"/>
              </a:rPr>
              <a:t> NO near track</a:t>
            </a:r>
          </a:p>
          <a:p>
            <a:pPr>
              <a:buFontTx/>
              <a:buChar char="•"/>
            </a:pPr>
            <a:r>
              <a:rPr lang="en-US" sz="1800" dirty="0" smtClean="0">
                <a:solidFill>
                  <a:srgbClr val="990033"/>
                </a:solidFill>
                <a:latin typeface="Charcoal" charset="0"/>
              </a:rPr>
              <a:t> (</a:t>
            </a:r>
            <a:r>
              <a:rPr lang="el-GR" sz="1800" dirty="0" smtClean="0">
                <a:solidFill>
                  <a:srgbClr val="990033"/>
                </a:solidFill>
                <a:latin typeface="Charcoal" charset="0"/>
              </a:rPr>
              <a:t>η</a:t>
            </a:r>
            <a:r>
              <a:rPr lang="es-ES" sz="1800" dirty="0" smtClean="0">
                <a:solidFill>
                  <a:srgbClr val="990033"/>
                </a:solidFill>
                <a:latin typeface="Charcoal" charset="0"/>
              </a:rPr>
              <a:t>,</a:t>
            </a:r>
            <a:r>
              <a:rPr lang="el-GR" sz="1800" dirty="0" smtClean="0">
                <a:solidFill>
                  <a:srgbClr val="990033"/>
                </a:solidFill>
                <a:latin typeface="Charcoal" charset="0"/>
              </a:rPr>
              <a:t>φ</a:t>
            </a:r>
            <a:r>
              <a:rPr lang="en-US" sz="1800" dirty="0" smtClean="0">
                <a:solidFill>
                  <a:srgbClr val="990033"/>
                </a:solidFill>
                <a:latin typeface="Charcoal" charset="0"/>
              </a:rPr>
              <a:t>) </a:t>
            </a:r>
            <a:r>
              <a:rPr lang="en-US" sz="1800" dirty="0">
                <a:solidFill>
                  <a:srgbClr val="990033"/>
                </a:solidFill>
                <a:latin typeface="Charcoal" charset="0"/>
              </a:rPr>
              <a:t>from track at vertex</a:t>
            </a:r>
            <a:endParaRPr lang="pl-PL" sz="1800" dirty="0">
              <a:solidFill>
                <a:srgbClr val="990033"/>
              </a:solidFill>
              <a:latin typeface="Charcoal" charset="0"/>
            </a:endParaRPr>
          </a:p>
        </p:txBody>
      </p:sp>
      <p:sp>
        <p:nvSpPr>
          <p:cNvPr id="12300" name="Text Box 9"/>
          <p:cNvSpPr txBox="1">
            <a:spLocks noChangeArrowheads="1"/>
          </p:cNvSpPr>
          <p:nvPr/>
        </p:nvSpPr>
        <p:spPr bwMode="auto">
          <a:xfrm>
            <a:off x="838200" y="3500438"/>
            <a:ext cx="2276134" cy="369332"/>
          </a:xfrm>
          <a:prstGeom prst="rect">
            <a:avLst/>
          </a:prstGeom>
          <a:solidFill>
            <a:srgbClr val="FFCC99"/>
          </a:solidFill>
          <a:ln w="12700">
            <a:solidFill>
              <a:srgbClr val="A50021"/>
            </a:solidFill>
            <a:miter lim="800000"/>
            <a:headEnd/>
            <a:tailEnd/>
          </a:ln>
        </p:spPr>
        <p:txBody>
          <a:bodyPr wrap="square">
            <a:spAutoFit/>
          </a:bodyPr>
          <a:lstStyle/>
          <a:p>
            <a:r>
              <a:rPr lang="es-ES_tradnl" sz="1800" dirty="0" smtClean="0">
                <a:solidFill>
                  <a:srgbClr val="A50021"/>
                </a:solidFill>
                <a:latin typeface="Charcoal" charset="0"/>
              </a:rPr>
              <a:t>E</a:t>
            </a:r>
            <a:r>
              <a:rPr lang="en-US" sz="1800" dirty="0" err="1" smtClean="0">
                <a:solidFill>
                  <a:srgbClr val="A50021"/>
                </a:solidFill>
                <a:latin typeface="Charcoal" charset="0"/>
              </a:rPr>
              <a:t>nergetic</a:t>
            </a:r>
            <a:r>
              <a:rPr lang="en-US" sz="1800" dirty="0" smtClean="0">
                <a:solidFill>
                  <a:srgbClr val="A50021"/>
                </a:solidFill>
                <a:latin typeface="Charcoal" charset="0"/>
              </a:rPr>
              <a:t> calibration</a:t>
            </a:r>
            <a:endParaRPr lang="pl-PL" sz="1800" dirty="0">
              <a:solidFill>
                <a:srgbClr val="A50021"/>
              </a:solidFill>
              <a:latin typeface="Charcoal" charset="0"/>
            </a:endParaRPr>
          </a:p>
        </p:txBody>
      </p:sp>
      <p:sp>
        <p:nvSpPr>
          <p:cNvPr id="12301" name="Text Box 10"/>
          <p:cNvSpPr txBox="1">
            <a:spLocks noChangeArrowheads="1"/>
          </p:cNvSpPr>
          <p:nvPr/>
        </p:nvSpPr>
        <p:spPr bwMode="auto">
          <a:xfrm>
            <a:off x="1752600" y="4495800"/>
            <a:ext cx="4895850" cy="912813"/>
          </a:xfrm>
          <a:prstGeom prst="rect">
            <a:avLst/>
          </a:prstGeom>
          <a:solidFill>
            <a:srgbClr val="FFCC99"/>
          </a:solidFill>
          <a:ln w="12700">
            <a:solidFill>
              <a:srgbClr val="A50021"/>
            </a:solidFill>
            <a:miter lim="800000"/>
            <a:headEnd/>
            <a:tailEnd/>
          </a:ln>
        </p:spPr>
        <p:txBody>
          <a:bodyPr>
            <a:spAutoFit/>
          </a:bodyPr>
          <a:lstStyle/>
          <a:p>
            <a:pPr algn="ctr"/>
            <a:r>
              <a:rPr lang="en-US" sz="1800" dirty="0" smtClean="0">
                <a:solidFill>
                  <a:srgbClr val="A50021"/>
                </a:solidFill>
                <a:latin typeface="Charcoal" charset="0"/>
              </a:rPr>
              <a:t> build </a:t>
            </a:r>
            <a:r>
              <a:rPr lang="en-US" sz="1800" dirty="0" err="1" smtClean="0">
                <a:solidFill>
                  <a:srgbClr val="A50021"/>
                </a:solidFill>
                <a:latin typeface="Charcoal" charset="0"/>
              </a:rPr>
              <a:t>discriminant</a:t>
            </a:r>
            <a:r>
              <a:rPr lang="en-US" sz="1800" dirty="0" smtClean="0">
                <a:solidFill>
                  <a:srgbClr val="A50021"/>
                </a:solidFill>
                <a:latin typeface="Charcoal" charset="0"/>
              </a:rPr>
              <a:t> variables</a:t>
            </a:r>
          </a:p>
          <a:p>
            <a:pPr algn="ctr"/>
            <a:r>
              <a:rPr lang="en-US" sz="1700" dirty="0" smtClean="0">
                <a:solidFill>
                  <a:srgbClr val="A50021"/>
                </a:solidFill>
                <a:latin typeface="Charcoal" charset="0"/>
              </a:rPr>
              <a:t> use </a:t>
            </a:r>
            <a:r>
              <a:rPr lang="en-US" sz="1700" dirty="0">
                <a:solidFill>
                  <a:srgbClr val="A50021"/>
                </a:solidFill>
                <a:latin typeface="Symbol" pitchFamily="18" charset="2"/>
              </a:rPr>
              <a:t>D</a:t>
            </a:r>
            <a:r>
              <a:rPr lang="en-US" sz="1700" dirty="0">
                <a:solidFill>
                  <a:srgbClr val="A50021"/>
                </a:solidFill>
                <a:latin typeface="Charcoal" charset="0"/>
              </a:rPr>
              <a:t>R &lt; </a:t>
            </a:r>
            <a:r>
              <a:rPr lang="en-US" sz="1700" dirty="0" smtClean="0">
                <a:solidFill>
                  <a:srgbClr val="A50021"/>
                </a:solidFill>
                <a:latin typeface="Charcoal" charset="0"/>
              </a:rPr>
              <a:t>0.2</a:t>
            </a:r>
          </a:p>
          <a:p>
            <a:pPr algn="ctr"/>
            <a:r>
              <a:rPr lang="en-US" sz="1700" dirty="0">
                <a:solidFill>
                  <a:srgbClr val="A50021"/>
                </a:solidFill>
                <a:latin typeface="Charcoal" charset="0"/>
              </a:rPr>
              <a:t> 0.2 &lt; </a:t>
            </a:r>
            <a:r>
              <a:rPr lang="en-US" sz="1700" dirty="0">
                <a:solidFill>
                  <a:srgbClr val="A50021"/>
                </a:solidFill>
                <a:latin typeface="Symbol" pitchFamily="18" charset="2"/>
              </a:rPr>
              <a:t>D</a:t>
            </a:r>
            <a:r>
              <a:rPr lang="en-US" sz="1700" dirty="0">
                <a:solidFill>
                  <a:srgbClr val="A50021"/>
                </a:solidFill>
                <a:latin typeface="Charcoal" charset="0"/>
              </a:rPr>
              <a:t>R &lt; 0.4  for isolation only</a:t>
            </a:r>
            <a:endParaRPr lang="pl-PL" sz="1700" dirty="0">
              <a:solidFill>
                <a:srgbClr val="A50021"/>
              </a:solidFill>
              <a:latin typeface="Charcoal" charset="0"/>
            </a:endParaRPr>
          </a:p>
        </p:txBody>
      </p:sp>
      <p:sp>
        <p:nvSpPr>
          <p:cNvPr id="12302" name="Text Box 11"/>
          <p:cNvSpPr txBox="1">
            <a:spLocks noChangeArrowheads="1"/>
          </p:cNvSpPr>
          <p:nvPr/>
        </p:nvSpPr>
        <p:spPr bwMode="auto">
          <a:xfrm>
            <a:off x="2932113" y="4075113"/>
            <a:ext cx="184150" cy="366712"/>
          </a:xfrm>
          <a:prstGeom prst="rect">
            <a:avLst/>
          </a:prstGeom>
          <a:noFill/>
          <a:ln w="12700">
            <a:noFill/>
            <a:miter lim="800000"/>
            <a:headEnd/>
            <a:tailEnd/>
          </a:ln>
        </p:spPr>
        <p:txBody>
          <a:bodyPr wrap="none">
            <a:spAutoFit/>
          </a:bodyPr>
          <a:lstStyle/>
          <a:p>
            <a:endParaRPr lang="pl-PL" sz="1800">
              <a:solidFill>
                <a:srgbClr val="FF0000"/>
              </a:solidFill>
              <a:latin typeface="Charcoal" charset="0"/>
            </a:endParaRPr>
          </a:p>
        </p:txBody>
      </p:sp>
      <p:sp>
        <p:nvSpPr>
          <p:cNvPr id="12303" name="Text Box 12"/>
          <p:cNvSpPr txBox="1">
            <a:spLocks noChangeArrowheads="1"/>
          </p:cNvSpPr>
          <p:nvPr/>
        </p:nvSpPr>
        <p:spPr bwMode="auto">
          <a:xfrm>
            <a:off x="5268913" y="2281238"/>
            <a:ext cx="184150" cy="366712"/>
          </a:xfrm>
          <a:prstGeom prst="rect">
            <a:avLst/>
          </a:prstGeom>
          <a:noFill/>
          <a:ln w="12700">
            <a:noFill/>
            <a:miter lim="800000"/>
            <a:headEnd/>
            <a:tailEnd/>
          </a:ln>
        </p:spPr>
        <p:txBody>
          <a:bodyPr wrap="none">
            <a:spAutoFit/>
          </a:bodyPr>
          <a:lstStyle/>
          <a:p>
            <a:endParaRPr lang="pl-PL" sz="1800">
              <a:solidFill>
                <a:srgbClr val="FF0000"/>
              </a:solidFill>
              <a:latin typeface="Charcoal" charset="0"/>
            </a:endParaRPr>
          </a:p>
        </p:txBody>
      </p:sp>
      <p:sp>
        <p:nvSpPr>
          <p:cNvPr id="12304" name="Text Box 13"/>
          <p:cNvSpPr txBox="1">
            <a:spLocks noChangeArrowheads="1"/>
          </p:cNvSpPr>
          <p:nvPr/>
        </p:nvSpPr>
        <p:spPr bwMode="auto">
          <a:xfrm>
            <a:off x="4643438" y="2139950"/>
            <a:ext cx="3504486" cy="923330"/>
          </a:xfrm>
          <a:prstGeom prst="rect">
            <a:avLst/>
          </a:prstGeom>
          <a:solidFill>
            <a:srgbClr val="FFCC99"/>
          </a:solidFill>
          <a:ln w="12700">
            <a:solidFill>
              <a:srgbClr val="A50021"/>
            </a:solidFill>
            <a:miter lim="800000"/>
            <a:headEnd/>
            <a:tailEnd/>
          </a:ln>
        </p:spPr>
        <p:txBody>
          <a:bodyPr wrap="none">
            <a:spAutoFit/>
          </a:bodyPr>
          <a:lstStyle/>
          <a:p>
            <a:pPr>
              <a:buFontTx/>
              <a:buChar char="•"/>
            </a:pPr>
            <a:r>
              <a:rPr lang="en-US" sz="1800" dirty="0">
                <a:solidFill>
                  <a:srgbClr val="990033"/>
                </a:solidFill>
                <a:latin typeface="Charcoal" charset="0"/>
              </a:rPr>
              <a:t> 2</a:t>
            </a:r>
            <a:r>
              <a:rPr lang="en-US" sz="1800" dirty="0" smtClean="0">
                <a:solidFill>
                  <a:srgbClr val="990033"/>
                </a:solidFill>
                <a:latin typeface="Charcoal" charset="0"/>
              </a:rPr>
              <a:t> near tracks</a:t>
            </a:r>
          </a:p>
          <a:p>
            <a:pPr>
              <a:buFontTx/>
              <a:buChar char="•"/>
            </a:pPr>
            <a:r>
              <a:rPr lang="en-US" sz="1800" dirty="0" smtClean="0">
                <a:solidFill>
                  <a:srgbClr val="990033"/>
                </a:solidFill>
                <a:latin typeface="Charcoal" charset="0"/>
              </a:rPr>
              <a:t> (</a:t>
            </a:r>
            <a:r>
              <a:rPr lang="el-GR" sz="1800" dirty="0" smtClean="0">
                <a:solidFill>
                  <a:srgbClr val="990033"/>
                </a:solidFill>
                <a:latin typeface="Charcoal" charset="0"/>
              </a:rPr>
              <a:t>η</a:t>
            </a:r>
            <a:r>
              <a:rPr lang="es-ES" sz="1800" dirty="0" smtClean="0">
                <a:solidFill>
                  <a:srgbClr val="990033"/>
                </a:solidFill>
                <a:latin typeface="Charcoal" charset="0"/>
              </a:rPr>
              <a:t>,</a:t>
            </a:r>
            <a:r>
              <a:rPr lang="el-GR" sz="1800" dirty="0" smtClean="0">
                <a:solidFill>
                  <a:srgbClr val="990033"/>
                </a:solidFill>
                <a:latin typeface="Charcoal" charset="0"/>
              </a:rPr>
              <a:t>φ</a:t>
            </a:r>
            <a:r>
              <a:rPr lang="en-US" sz="1800" dirty="0" smtClean="0">
                <a:solidFill>
                  <a:srgbClr val="990033"/>
                </a:solidFill>
                <a:latin typeface="Charcoal" charset="0"/>
              </a:rPr>
              <a:t>) </a:t>
            </a:r>
            <a:r>
              <a:rPr lang="en-US" sz="1800" dirty="0">
                <a:solidFill>
                  <a:srgbClr val="990033"/>
                </a:solidFill>
                <a:latin typeface="Charcoal" charset="0"/>
              </a:rPr>
              <a:t>from </a:t>
            </a:r>
            <a:r>
              <a:rPr lang="en-US" sz="1800" dirty="0" err="1">
                <a:solidFill>
                  <a:srgbClr val="990033"/>
                </a:solidFill>
                <a:latin typeface="Charcoal" charset="0"/>
              </a:rPr>
              <a:t>bary</a:t>
            </a:r>
            <a:r>
              <a:rPr lang="en-US" sz="1800" dirty="0">
                <a:solidFill>
                  <a:srgbClr val="990033"/>
                </a:solidFill>
                <a:latin typeface="Charcoal" charset="0"/>
              </a:rPr>
              <a:t> centre of tracks</a:t>
            </a:r>
          </a:p>
          <a:p>
            <a:pPr>
              <a:buFontTx/>
              <a:buChar char="•"/>
            </a:pPr>
            <a:r>
              <a:rPr lang="en-US" sz="1800" dirty="0" smtClean="0">
                <a:solidFill>
                  <a:srgbClr val="990033"/>
                </a:solidFill>
                <a:latin typeface="Times New Roman"/>
                <a:cs typeface="Times New Roman"/>
              </a:rPr>
              <a:t> ∑</a:t>
            </a:r>
            <a:r>
              <a:rPr lang="en-US" sz="1800" dirty="0">
                <a:solidFill>
                  <a:srgbClr val="990033"/>
                </a:solidFill>
                <a:latin typeface="Charcoal" charset="0"/>
              </a:rPr>
              <a:t>charge = +-1</a:t>
            </a:r>
            <a:endParaRPr lang="pl-PL" sz="1800" dirty="0">
              <a:solidFill>
                <a:srgbClr val="990033"/>
              </a:solidFill>
              <a:latin typeface="Charcoal" charset="0"/>
            </a:endParaRPr>
          </a:p>
        </p:txBody>
      </p:sp>
      <p:sp>
        <p:nvSpPr>
          <p:cNvPr id="12305" name="Line 14"/>
          <p:cNvSpPr>
            <a:spLocks noChangeShapeType="1"/>
          </p:cNvSpPr>
          <p:nvPr/>
        </p:nvSpPr>
        <p:spPr bwMode="auto">
          <a:xfrm>
            <a:off x="2111375" y="2971800"/>
            <a:ext cx="0" cy="457200"/>
          </a:xfrm>
          <a:prstGeom prst="line">
            <a:avLst/>
          </a:prstGeom>
          <a:noFill/>
          <a:ln w="28575">
            <a:solidFill>
              <a:srgbClr val="990033"/>
            </a:solidFill>
            <a:round/>
            <a:headEnd/>
            <a:tailEnd type="triangle" w="med" len="med"/>
          </a:ln>
        </p:spPr>
        <p:txBody>
          <a:bodyPr>
            <a:spAutoFit/>
          </a:bodyPr>
          <a:lstStyle/>
          <a:p>
            <a:endParaRPr lang="es-ES"/>
          </a:p>
        </p:txBody>
      </p:sp>
      <p:sp>
        <p:nvSpPr>
          <p:cNvPr id="12306" name="Line 15"/>
          <p:cNvSpPr>
            <a:spLocks noChangeShapeType="1"/>
          </p:cNvSpPr>
          <p:nvPr/>
        </p:nvSpPr>
        <p:spPr bwMode="auto">
          <a:xfrm>
            <a:off x="2111375" y="3933825"/>
            <a:ext cx="0" cy="457200"/>
          </a:xfrm>
          <a:prstGeom prst="line">
            <a:avLst/>
          </a:prstGeom>
          <a:noFill/>
          <a:ln w="28575">
            <a:solidFill>
              <a:srgbClr val="990033"/>
            </a:solidFill>
            <a:round/>
            <a:headEnd/>
            <a:tailEnd type="triangle" w="med" len="med"/>
          </a:ln>
        </p:spPr>
        <p:txBody>
          <a:bodyPr>
            <a:spAutoFit/>
          </a:bodyPr>
          <a:lstStyle/>
          <a:p>
            <a:endParaRPr lang="es-ES"/>
          </a:p>
        </p:txBody>
      </p:sp>
      <p:sp>
        <p:nvSpPr>
          <p:cNvPr id="12307" name="Line 16"/>
          <p:cNvSpPr>
            <a:spLocks noChangeShapeType="1"/>
          </p:cNvSpPr>
          <p:nvPr/>
        </p:nvSpPr>
        <p:spPr bwMode="auto">
          <a:xfrm>
            <a:off x="6121400" y="3352800"/>
            <a:ext cx="0" cy="304800"/>
          </a:xfrm>
          <a:prstGeom prst="line">
            <a:avLst/>
          </a:prstGeom>
          <a:noFill/>
          <a:ln w="12700">
            <a:noFill/>
            <a:round/>
            <a:headEnd/>
            <a:tailEnd type="triangle" w="med" len="med"/>
          </a:ln>
        </p:spPr>
        <p:txBody>
          <a:bodyPr>
            <a:spAutoFit/>
          </a:bodyPr>
          <a:lstStyle/>
          <a:p>
            <a:endParaRPr lang="es-ES"/>
          </a:p>
        </p:txBody>
      </p:sp>
      <p:sp>
        <p:nvSpPr>
          <p:cNvPr id="12308" name="Line 17"/>
          <p:cNvSpPr>
            <a:spLocks noChangeShapeType="1"/>
          </p:cNvSpPr>
          <p:nvPr/>
        </p:nvSpPr>
        <p:spPr bwMode="auto">
          <a:xfrm>
            <a:off x="6156325" y="3121025"/>
            <a:ext cx="0" cy="307975"/>
          </a:xfrm>
          <a:prstGeom prst="line">
            <a:avLst/>
          </a:prstGeom>
          <a:noFill/>
          <a:ln w="28575">
            <a:solidFill>
              <a:srgbClr val="990033"/>
            </a:solidFill>
            <a:round/>
            <a:headEnd/>
            <a:tailEnd type="triangle" w="med" len="med"/>
          </a:ln>
        </p:spPr>
        <p:txBody>
          <a:bodyPr>
            <a:spAutoFit/>
          </a:bodyPr>
          <a:lstStyle/>
          <a:p>
            <a:endParaRPr lang="es-ES"/>
          </a:p>
        </p:txBody>
      </p:sp>
      <p:sp>
        <p:nvSpPr>
          <p:cNvPr id="12309" name="Text Box 18"/>
          <p:cNvSpPr txBox="1">
            <a:spLocks noChangeArrowheads="1"/>
          </p:cNvSpPr>
          <p:nvPr/>
        </p:nvSpPr>
        <p:spPr bwMode="auto">
          <a:xfrm>
            <a:off x="5039066" y="3481388"/>
            <a:ext cx="2276134" cy="369332"/>
          </a:xfrm>
          <a:prstGeom prst="rect">
            <a:avLst/>
          </a:prstGeom>
          <a:solidFill>
            <a:srgbClr val="FFCC99"/>
          </a:solidFill>
          <a:ln w="12700">
            <a:solidFill>
              <a:srgbClr val="A50021"/>
            </a:solidFill>
            <a:miter lim="800000"/>
            <a:headEnd/>
            <a:tailEnd/>
          </a:ln>
        </p:spPr>
        <p:txBody>
          <a:bodyPr wrap="none">
            <a:spAutoFit/>
          </a:bodyPr>
          <a:lstStyle/>
          <a:p>
            <a:r>
              <a:rPr lang="es-ES_tradnl" sz="1800" dirty="0" smtClean="0">
                <a:solidFill>
                  <a:srgbClr val="A50021"/>
                </a:solidFill>
                <a:latin typeface="Charcoal" charset="0"/>
              </a:rPr>
              <a:t>E</a:t>
            </a:r>
            <a:r>
              <a:rPr lang="en-US" sz="1800" dirty="0" err="1" smtClean="0">
                <a:solidFill>
                  <a:srgbClr val="A50021"/>
                </a:solidFill>
                <a:latin typeface="Charcoal" charset="0"/>
              </a:rPr>
              <a:t>nergetic</a:t>
            </a:r>
            <a:r>
              <a:rPr lang="en-US" sz="1800" dirty="0" smtClean="0">
                <a:solidFill>
                  <a:srgbClr val="A50021"/>
                </a:solidFill>
                <a:latin typeface="Charcoal" charset="0"/>
              </a:rPr>
              <a:t> calibration</a:t>
            </a:r>
            <a:endParaRPr lang="pl-PL" sz="1800" dirty="0">
              <a:solidFill>
                <a:srgbClr val="A50021"/>
              </a:solidFill>
              <a:latin typeface="Charcoal" charset="0"/>
            </a:endParaRPr>
          </a:p>
        </p:txBody>
      </p:sp>
      <p:sp>
        <p:nvSpPr>
          <p:cNvPr id="12310" name="Line 20"/>
          <p:cNvSpPr>
            <a:spLocks noChangeShapeType="1"/>
          </p:cNvSpPr>
          <p:nvPr/>
        </p:nvSpPr>
        <p:spPr bwMode="auto">
          <a:xfrm>
            <a:off x="6191250" y="3903663"/>
            <a:ext cx="0" cy="533400"/>
          </a:xfrm>
          <a:prstGeom prst="line">
            <a:avLst/>
          </a:prstGeom>
          <a:noFill/>
          <a:ln w="28575">
            <a:solidFill>
              <a:srgbClr val="990033"/>
            </a:solidFill>
            <a:round/>
            <a:headEnd/>
            <a:tailEnd type="triangle" w="med" len="med"/>
          </a:ln>
        </p:spPr>
        <p:txBody>
          <a:bodyPr>
            <a:spAutoFit/>
          </a:bodyPr>
          <a:lstStyle/>
          <a:p>
            <a:endParaRPr lang="es-ES"/>
          </a:p>
        </p:txBody>
      </p:sp>
      <p:sp>
        <p:nvSpPr>
          <p:cNvPr id="12311" name="Line 21"/>
          <p:cNvSpPr>
            <a:spLocks noChangeShapeType="1"/>
          </p:cNvSpPr>
          <p:nvPr/>
        </p:nvSpPr>
        <p:spPr bwMode="auto">
          <a:xfrm>
            <a:off x="2111375" y="5445125"/>
            <a:ext cx="0" cy="457200"/>
          </a:xfrm>
          <a:prstGeom prst="line">
            <a:avLst/>
          </a:prstGeom>
          <a:noFill/>
          <a:ln w="28575">
            <a:solidFill>
              <a:srgbClr val="990033"/>
            </a:solidFill>
            <a:round/>
            <a:headEnd/>
            <a:tailEnd type="triangle" w="med" len="med"/>
          </a:ln>
        </p:spPr>
        <p:txBody>
          <a:bodyPr>
            <a:spAutoFit/>
          </a:bodyPr>
          <a:lstStyle/>
          <a:p>
            <a:endParaRPr lang="es-ES"/>
          </a:p>
        </p:txBody>
      </p:sp>
      <p:sp>
        <p:nvSpPr>
          <p:cNvPr id="12312" name="Text Box 22"/>
          <p:cNvSpPr txBox="1">
            <a:spLocks noChangeArrowheads="1"/>
          </p:cNvSpPr>
          <p:nvPr/>
        </p:nvSpPr>
        <p:spPr bwMode="auto">
          <a:xfrm>
            <a:off x="633413" y="5935663"/>
            <a:ext cx="3249608" cy="369332"/>
          </a:xfrm>
          <a:prstGeom prst="rect">
            <a:avLst/>
          </a:prstGeom>
          <a:solidFill>
            <a:srgbClr val="FFFF00"/>
          </a:solidFill>
          <a:ln w="25400">
            <a:solidFill>
              <a:srgbClr val="A50021"/>
            </a:solidFill>
            <a:miter lim="800000"/>
            <a:headEnd/>
            <a:tailEnd/>
          </a:ln>
        </p:spPr>
        <p:txBody>
          <a:bodyPr wrap="none">
            <a:spAutoFit/>
          </a:bodyPr>
          <a:lstStyle/>
          <a:p>
            <a:pPr>
              <a:buFont typeface="Symbol" pitchFamily="18" charset="2"/>
              <a:buChar char=" "/>
            </a:pPr>
            <a:r>
              <a:rPr lang="en-US" sz="1800" dirty="0">
                <a:solidFill>
                  <a:srgbClr val="A50021"/>
                </a:solidFill>
                <a:latin typeface="Symbol" pitchFamily="18" charset="2"/>
              </a:rPr>
              <a:t>t</a:t>
            </a:r>
            <a:r>
              <a:rPr lang="en-US" sz="1800" baseline="-25000" dirty="0">
                <a:solidFill>
                  <a:srgbClr val="A50021"/>
                </a:solidFill>
                <a:latin typeface="Charcoal" charset="0"/>
              </a:rPr>
              <a:t>1P   </a:t>
            </a:r>
            <a:r>
              <a:rPr lang="en-US" sz="1800" dirty="0">
                <a:solidFill>
                  <a:srgbClr val="A50021"/>
                </a:solidFill>
                <a:latin typeface="Charcoal" charset="0"/>
              </a:rPr>
              <a:t>-</a:t>
            </a:r>
            <a:r>
              <a:rPr lang="en-US" sz="1800" dirty="0" smtClean="0">
                <a:solidFill>
                  <a:srgbClr val="A50021"/>
                </a:solidFill>
                <a:latin typeface="Charcoal" charset="0"/>
              </a:rPr>
              <a:t> single</a:t>
            </a:r>
            <a:r>
              <a:rPr lang="en-US" sz="1800" dirty="0">
                <a:solidFill>
                  <a:srgbClr val="A50021"/>
                </a:solidFill>
                <a:latin typeface="Charcoal" charset="0"/>
              </a:rPr>
              <a:t>-</a:t>
            </a:r>
            <a:r>
              <a:rPr lang="en-US" sz="1800" dirty="0" smtClean="0">
                <a:solidFill>
                  <a:srgbClr val="A50021"/>
                </a:solidFill>
                <a:latin typeface="Charcoal" charset="0"/>
              </a:rPr>
              <a:t>prong candidates</a:t>
            </a:r>
            <a:endParaRPr lang="pl-PL" sz="1800" dirty="0">
              <a:solidFill>
                <a:srgbClr val="A50021"/>
              </a:solidFill>
              <a:latin typeface="Charcoal" charset="0"/>
            </a:endParaRPr>
          </a:p>
        </p:txBody>
      </p:sp>
      <p:sp>
        <p:nvSpPr>
          <p:cNvPr id="12313" name="Text Box 23"/>
          <p:cNvSpPr txBox="1">
            <a:spLocks noChangeArrowheads="1"/>
          </p:cNvSpPr>
          <p:nvPr/>
        </p:nvSpPr>
        <p:spPr bwMode="auto">
          <a:xfrm>
            <a:off x="4784725" y="5949950"/>
            <a:ext cx="3236784" cy="369332"/>
          </a:xfrm>
          <a:prstGeom prst="rect">
            <a:avLst/>
          </a:prstGeom>
          <a:solidFill>
            <a:srgbClr val="FFFF00"/>
          </a:solidFill>
          <a:ln w="25400">
            <a:solidFill>
              <a:srgbClr val="A50021"/>
            </a:solidFill>
            <a:miter lim="800000"/>
            <a:headEnd/>
            <a:tailEnd/>
          </a:ln>
        </p:spPr>
        <p:txBody>
          <a:bodyPr wrap="none">
            <a:spAutoFit/>
          </a:bodyPr>
          <a:lstStyle/>
          <a:p>
            <a:pPr>
              <a:buFont typeface="Symbol" pitchFamily="18" charset="2"/>
              <a:buChar char=" "/>
            </a:pPr>
            <a:r>
              <a:rPr lang="en-US" sz="1800" dirty="0">
                <a:solidFill>
                  <a:srgbClr val="A50021"/>
                </a:solidFill>
                <a:latin typeface="Symbol" pitchFamily="18" charset="2"/>
              </a:rPr>
              <a:t>t</a:t>
            </a:r>
            <a:r>
              <a:rPr lang="en-US" sz="1800" baseline="-25000" dirty="0">
                <a:solidFill>
                  <a:srgbClr val="A50021"/>
                </a:solidFill>
                <a:latin typeface="Charcoal" charset="0"/>
              </a:rPr>
              <a:t>3P   </a:t>
            </a:r>
            <a:r>
              <a:rPr lang="en-US" sz="1800" dirty="0">
                <a:solidFill>
                  <a:srgbClr val="A50021"/>
                </a:solidFill>
                <a:latin typeface="Charcoal" charset="0"/>
              </a:rPr>
              <a:t>-</a:t>
            </a:r>
            <a:r>
              <a:rPr lang="en-US" sz="1800" dirty="0" smtClean="0">
                <a:solidFill>
                  <a:srgbClr val="A50021"/>
                </a:solidFill>
                <a:latin typeface="Charcoal" charset="0"/>
              </a:rPr>
              <a:t>  </a:t>
            </a:r>
            <a:r>
              <a:rPr lang="en-US" sz="1800" dirty="0">
                <a:solidFill>
                  <a:srgbClr val="A50021"/>
                </a:solidFill>
                <a:latin typeface="Charcoal" charset="0"/>
              </a:rPr>
              <a:t>three-</a:t>
            </a:r>
            <a:r>
              <a:rPr lang="en-US" sz="1800" dirty="0" smtClean="0">
                <a:solidFill>
                  <a:srgbClr val="A50021"/>
                </a:solidFill>
                <a:latin typeface="Charcoal" charset="0"/>
              </a:rPr>
              <a:t>prong candidates</a:t>
            </a:r>
            <a:endParaRPr lang="pl-PL" sz="1800" dirty="0">
              <a:solidFill>
                <a:srgbClr val="A50021"/>
              </a:solidFill>
              <a:latin typeface="Charcoal" charset="0"/>
            </a:endParaRPr>
          </a:p>
        </p:txBody>
      </p:sp>
      <p:sp>
        <p:nvSpPr>
          <p:cNvPr id="12314" name="Rectangle 27"/>
          <p:cNvSpPr>
            <a:spLocks noChangeArrowheads="1"/>
          </p:cNvSpPr>
          <p:nvPr/>
        </p:nvSpPr>
        <p:spPr bwMode="auto">
          <a:xfrm>
            <a:off x="0" y="0"/>
            <a:ext cx="9144000" cy="908050"/>
          </a:xfrm>
          <a:prstGeom prst="rect">
            <a:avLst/>
          </a:prstGeom>
          <a:noFill/>
          <a:ln w="9525">
            <a:noFill/>
            <a:miter lim="800000"/>
            <a:headEnd/>
            <a:tailEnd/>
          </a:ln>
        </p:spPr>
        <p:txBody>
          <a:bodyPr anchor="ctr"/>
          <a:lstStyle/>
          <a:p>
            <a:pPr algn="ctr" eaLnBrk="1" hangingPunct="1"/>
            <a:r>
              <a:rPr lang="es-ES" b="1" u="sng">
                <a:solidFill>
                  <a:srgbClr val="000066"/>
                </a:solidFill>
                <a:latin typeface="Charcoal" charset="0"/>
              </a:rPr>
              <a:t>Tau1p3p</a:t>
            </a:r>
          </a:p>
        </p:txBody>
      </p:sp>
      <p:sp>
        <p:nvSpPr>
          <p:cNvPr id="12315" name="Text Box 28"/>
          <p:cNvSpPr txBox="1">
            <a:spLocks noChangeArrowheads="1"/>
          </p:cNvSpPr>
          <p:nvPr/>
        </p:nvSpPr>
        <p:spPr bwMode="auto">
          <a:xfrm>
            <a:off x="331788" y="315913"/>
            <a:ext cx="1431925" cy="304800"/>
          </a:xfrm>
          <a:prstGeom prst="rect">
            <a:avLst/>
          </a:prstGeom>
          <a:noFill/>
          <a:ln w="9525" algn="ctr">
            <a:noFill/>
            <a:miter lim="800000"/>
            <a:headEnd/>
            <a:tailEnd/>
          </a:ln>
        </p:spPr>
        <p:txBody>
          <a:bodyPr wrap="none">
            <a:spAutoFit/>
          </a:bodyPr>
          <a:lstStyle/>
          <a:p>
            <a:r>
              <a:rPr lang="es-ES" sz="1400" b="1">
                <a:solidFill>
                  <a:schemeClr val="tx1"/>
                </a:solidFill>
                <a:latin typeface="Charcoal" charset="0"/>
              </a:rPr>
              <a:t>E</a:t>
            </a:r>
            <a:r>
              <a:rPr lang="es-ES" sz="1400" b="1" baseline="-25000">
                <a:solidFill>
                  <a:schemeClr val="tx1"/>
                </a:solidFill>
                <a:latin typeface="Charcoal" charset="0"/>
              </a:rPr>
              <a:t>T</a:t>
            </a:r>
            <a:r>
              <a:rPr lang="es-ES" sz="1400" b="1">
                <a:solidFill>
                  <a:schemeClr val="tx1"/>
                </a:solidFill>
                <a:latin typeface="Charcoal" charset="0"/>
              </a:rPr>
              <a:t> ~ 20-70 GeV</a:t>
            </a:r>
          </a:p>
        </p:txBody>
      </p:sp>
      <p:sp>
        <p:nvSpPr>
          <p:cNvPr id="12316" name="Line 31"/>
          <p:cNvSpPr>
            <a:spLocks noChangeShapeType="1"/>
          </p:cNvSpPr>
          <p:nvPr/>
        </p:nvSpPr>
        <p:spPr bwMode="auto">
          <a:xfrm>
            <a:off x="5724525" y="5445125"/>
            <a:ext cx="0" cy="457200"/>
          </a:xfrm>
          <a:prstGeom prst="line">
            <a:avLst/>
          </a:prstGeom>
          <a:noFill/>
          <a:ln w="28575">
            <a:solidFill>
              <a:srgbClr val="990033"/>
            </a:solidFill>
            <a:round/>
            <a:headEnd/>
            <a:tailEnd type="triangle" w="med" len="med"/>
          </a:ln>
        </p:spPr>
        <p:txBody>
          <a:bodyPr>
            <a:spAutoFit/>
          </a:bodyPr>
          <a:lstStyle/>
          <a:p>
            <a:endParaRPr lang="es-ES"/>
          </a:p>
        </p:txBody>
      </p:sp>
      <p:pic>
        <p:nvPicPr>
          <p:cNvPr id="12317" name="Picture 32" descr="tauId_isolation"/>
          <p:cNvPicPr>
            <a:picLocks noChangeAspect="1" noChangeArrowheads="1"/>
          </p:cNvPicPr>
          <p:nvPr/>
        </p:nvPicPr>
        <p:blipFill>
          <a:blip r:embed="rId3"/>
          <a:srcRect/>
          <a:stretch>
            <a:fillRect/>
          </a:stretch>
        </p:blipFill>
        <p:spPr bwMode="auto">
          <a:xfrm>
            <a:off x="3124200" y="3124200"/>
            <a:ext cx="1800225" cy="1347787"/>
          </a:xfrm>
          <a:prstGeom prst="rect">
            <a:avLst/>
          </a:prstGeom>
          <a:noFill/>
          <a:ln w="9525">
            <a:noFill/>
            <a:miter lim="800000"/>
            <a:headEnd/>
            <a:tailEnd/>
          </a:ln>
        </p:spPr>
      </p:pic>
      <p:sp>
        <p:nvSpPr>
          <p:cNvPr id="30"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31"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6C147601-285F-4039-B2DD-D6ADB10CA946}" type="slidenum">
              <a:rPr lang="en-US"/>
              <a:pPr>
                <a:defRPr/>
              </a:pPr>
              <a:t>9</a:t>
            </a:fld>
            <a:endParaRPr lang="en-US"/>
          </a:p>
        </p:txBody>
      </p:sp>
      <p:sp>
        <p:nvSpPr>
          <p:cNvPr id="13317" name="Rectangle 2"/>
          <p:cNvSpPr>
            <a:spLocks noGrp="1" noChangeArrowheads="1"/>
          </p:cNvSpPr>
          <p:nvPr>
            <p:ph type="title"/>
          </p:nvPr>
        </p:nvSpPr>
        <p:spPr>
          <a:xfrm>
            <a:off x="0" y="79375"/>
            <a:ext cx="9144000" cy="685800"/>
          </a:xfrm>
        </p:spPr>
        <p:txBody>
          <a:bodyPr/>
          <a:lstStyle/>
          <a:p>
            <a:pPr eaLnBrk="1" hangingPunct="1"/>
            <a:r>
              <a:rPr lang="es-ES" sz="2400" b="1" u="sng" smtClean="0">
                <a:effectLst/>
                <a:latin typeface="Charcoal" charset="0"/>
              </a:rPr>
              <a:t>TauRec</a:t>
            </a:r>
          </a:p>
        </p:txBody>
      </p:sp>
      <p:sp>
        <p:nvSpPr>
          <p:cNvPr id="13318" name="Rectangle 3"/>
          <p:cNvSpPr>
            <a:spLocks noGrp="1" noChangeArrowheads="1"/>
          </p:cNvSpPr>
          <p:nvPr>
            <p:ph type="body" idx="1"/>
          </p:nvPr>
        </p:nvSpPr>
        <p:spPr>
          <a:xfrm>
            <a:off x="76200" y="908050"/>
            <a:ext cx="8839200" cy="5257800"/>
          </a:xfrm>
        </p:spPr>
        <p:txBody>
          <a:bodyPr/>
          <a:lstStyle/>
          <a:p>
            <a:pPr eaLnBrk="1" hangingPunct="1"/>
            <a:r>
              <a:rPr lang="es-ES" dirty="0" smtClean="0"/>
              <a:t>Seed </a:t>
            </a:r>
            <a:r>
              <a:rPr lang="es-ES" dirty="0" smtClean="0">
                <a:sym typeface="Wingdings" pitchFamily="2" charset="2"/>
              </a:rPr>
              <a:t> </a:t>
            </a:r>
            <a:r>
              <a:rPr lang="es-ES" dirty="0" smtClean="0"/>
              <a:t>TopoJets (clusters) reconstructed with E</a:t>
            </a:r>
            <a:r>
              <a:rPr lang="es-ES" baseline="-25000" dirty="0" smtClean="0"/>
              <a:t>t</a:t>
            </a:r>
            <a:r>
              <a:rPr lang="es-ES" dirty="0" smtClean="0"/>
              <a:t>&gt; 10 GeV y |</a:t>
            </a:r>
            <a:r>
              <a:rPr lang="es-ES" dirty="0" smtClean="0">
                <a:sym typeface="Symbol"/>
              </a:rPr>
              <a:t></a:t>
            </a:r>
            <a:r>
              <a:rPr lang="es-ES" dirty="0" smtClean="0"/>
              <a:t>| &lt; 2.5</a:t>
            </a:r>
          </a:p>
          <a:p>
            <a:pPr eaLnBrk="1" hangingPunct="1"/>
            <a:endParaRPr lang="es-ES" dirty="0" smtClean="0"/>
          </a:p>
          <a:p>
            <a:pPr eaLnBrk="1" hangingPunct="1"/>
            <a:r>
              <a:rPr lang="es-ES" dirty="0" smtClean="0"/>
              <a:t>Search for tracks (from TrackParticle container) around the seed (topo jet) in a cone </a:t>
            </a:r>
            <a:r>
              <a:rPr lang="en-US" dirty="0" smtClean="0">
                <a:latin typeface="Symbol" pitchFamily="18" charset="2"/>
              </a:rPr>
              <a:t>D</a:t>
            </a:r>
            <a:r>
              <a:rPr lang="en-US" dirty="0" smtClean="0"/>
              <a:t>R &lt; 0.2</a:t>
            </a:r>
            <a:r>
              <a:rPr lang="es-ES" dirty="0" smtClean="0"/>
              <a:t>  </a:t>
            </a:r>
            <a:r>
              <a:rPr lang="es-ES" dirty="0" smtClean="0">
                <a:sym typeface="Wingdings" pitchFamily="2" charset="2"/>
              </a:rPr>
              <a:t> use information from the calorimeter and the inner detector</a:t>
            </a:r>
            <a:endParaRPr lang="es-ES" dirty="0" smtClean="0"/>
          </a:p>
          <a:p>
            <a:pPr eaLnBrk="1" hangingPunct="1"/>
            <a:endParaRPr lang="es-ES" dirty="0" smtClean="0"/>
          </a:p>
          <a:p>
            <a:pPr eaLnBrk="1" hangingPunct="1"/>
            <a:r>
              <a:rPr lang="es-ES" dirty="0" smtClean="0"/>
              <a:t>Candidates with 1,2 &amp; 3 tracks are selected</a:t>
            </a:r>
          </a:p>
          <a:p>
            <a:pPr eaLnBrk="1" hangingPunct="1"/>
            <a:endParaRPr lang="es-ES" dirty="0" smtClean="0"/>
          </a:p>
          <a:p>
            <a:pPr eaLnBrk="1" hangingPunct="1"/>
            <a:r>
              <a:rPr lang="es-ES" dirty="0" smtClean="0"/>
              <a:t>Energy calibration (H1, cell weight assignment related to energy and </a:t>
            </a:r>
            <a:r>
              <a:rPr lang="es-ES" dirty="0" smtClean="0">
                <a:sym typeface="Symbol"/>
              </a:rPr>
              <a:t></a:t>
            </a:r>
            <a:r>
              <a:rPr lang="es-ES" dirty="0" smtClean="0"/>
              <a:t>)</a:t>
            </a:r>
          </a:p>
          <a:p>
            <a:pPr eaLnBrk="1" hangingPunct="1"/>
            <a:endParaRPr lang="es-ES" dirty="0" smtClean="0"/>
          </a:p>
          <a:p>
            <a:pPr eaLnBrk="1" hangingPunct="1"/>
            <a:r>
              <a:rPr lang="es-ES" dirty="0" smtClean="0"/>
              <a:t>Discriminant variable(</a:t>
            </a:r>
            <a:r>
              <a:rPr lang="es-ES" b="1" dirty="0" smtClean="0"/>
              <a:t>Likelihood</a:t>
            </a:r>
            <a:r>
              <a:rPr lang="es-ES" dirty="0" smtClean="0"/>
              <a:t>) build using tau identification variables</a:t>
            </a:r>
          </a:p>
          <a:p>
            <a:pPr eaLnBrk="1" hangingPunct="1"/>
            <a:endParaRPr lang="es-ES" dirty="0" smtClean="0"/>
          </a:p>
        </p:txBody>
      </p:sp>
      <p:sp>
        <p:nvSpPr>
          <p:cNvPr id="7" name="Rectangle 5"/>
          <p:cNvSpPr>
            <a:spLocks noGrp="1" noChangeArrowheads="1"/>
          </p:cNvSpPr>
          <p:nvPr>
            <p:ph type="ftr" sz="quarter" idx="4294967295"/>
          </p:nvPr>
        </p:nvSpPr>
        <p:spPr bwMode="auto">
          <a:xfrm>
            <a:off x="1" y="6524625"/>
            <a:ext cx="6248399"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r>
              <a:rPr lang="en-US" dirty="0" smtClean="0"/>
              <a:t>Teresa </a:t>
            </a:r>
            <a:r>
              <a:rPr lang="en-US" dirty="0" err="1" smtClean="0"/>
              <a:t>Pérez</a:t>
            </a:r>
            <a:r>
              <a:rPr lang="en-US" dirty="0" smtClean="0"/>
              <a:t> </a:t>
            </a:r>
            <a:r>
              <a:rPr lang="en-US" dirty="0" err="1" smtClean="0"/>
              <a:t>García-Estañ</a:t>
            </a:r>
            <a:r>
              <a:rPr lang="en-US" dirty="0" smtClean="0"/>
              <a:t> (IFIC)        </a:t>
            </a:r>
            <a:r>
              <a:rPr lang="en-US" dirty="0" err="1" smtClean="0"/>
              <a:t>tt</a:t>
            </a:r>
            <a:r>
              <a:rPr lang="en-US" dirty="0" smtClean="0"/>
              <a:t>-bar events with lepton tau in ATLAS</a:t>
            </a:r>
            <a:endParaRPr lang="en-US" dirty="0"/>
          </a:p>
        </p:txBody>
      </p:sp>
      <p:sp>
        <p:nvSpPr>
          <p:cNvPr id="8" name="Rectangle 4"/>
          <p:cNvSpPr>
            <a:spLocks noGrp="1" noChangeArrowheads="1"/>
          </p:cNvSpPr>
          <p:nvPr>
            <p:ph type="dt" sz="half" idx="4294967295"/>
          </p:nvPr>
        </p:nvSpPr>
        <p:spPr bwMode="auto">
          <a:xfrm>
            <a:off x="6400800" y="6524625"/>
            <a:ext cx="2514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r>
              <a:rPr lang="en-US" dirty="0" smtClean="0"/>
              <a:t>Top Quark Physics Workshop</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pitals"/>
        <a:ea typeface=""/>
        <a:cs typeface=""/>
      </a:majorFont>
      <a:minorFont>
        <a:latin typeface="Charco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07763" dir="18900000" algn="ctr" rotWithShape="0">
            <a:schemeClr val="bg2"/>
          </a:outerShdw>
        </a:effectLst>
      </a:spPr>
      <a:bodyPr vert="eaVert"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CC0099"/>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07763" dir="18900000" algn="ctr" rotWithShape="0">
            <a:schemeClr val="bg2"/>
          </a:outerShdw>
        </a:effectLst>
      </a:spPr>
      <a:bodyPr vert="eaVert"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CC0099"/>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27742</TotalTime>
  <Words>4740</Words>
  <Application>Microsoft PowerPoint</Application>
  <PresentationFormat>Presentación en pantalla (4:3)</PresentationFormat>
  <Paragraphs>643</Paragraphs>
  <Slides>54</Slides>
  <Notes>13</Notes>
  <HiddenSlides>0</HiddenSlides>
  <MMClips>0</MMClips>
  <ScaleCrop>false</ScaleCrop>
  <HeadingPairs>
    <vt:vector size="8" baseType="variant">
      <vt:variant>
        <vt:lpstr>Fuentes usadas</vt:lpstr>
      </vt:variant>
      <vt:variant>
        <vt:i4>11</vt:i4>
      </vt:variant>
      <vt:variant>
        <vt:lpstr>Plantilla de diseño</vt:lpstr>
      </vt:variant>
      <vt:variant>
        <vt:i4>2</vt:i4>
      </vt:variant>
      <vt:variant>
        <vt:lpstr>Servidores OLE incrustados</vt:lpstr>
      </vt:variant>
      <vt:variant>
        <vt:i4>1</vt:i4>
      </vt:variant>
      <vt:variant>
        <vt:lpstr>Títulos de diapositiva</vt:lpstr>
      </vt:variant>
      <vt:variant>
        <vt:i4>54</vt:i4>
      </vt:variant>
    </vt:vector>
  </HeadingPairs>
  <TitlesOfParts>
    <vt:vector size="68" baseType="lpstr">
      <vt:lpstr>Comic Sans MS</vt:lpstr>
      <vt:lpstr>Arial</vt:lpstr>
      <vt:lpstr>Capitals</vt:lpstr>
      <vt:lpstr>Charcoal</vt:lpstr>
      <vt:lpstr>Times</vt:lpstr>
      <vt:lpstr>Symbol</vt:lpstr>
      <vt:lpstr>Wingdings</vt:lpstr>
      <vt:lpstr>Times New Roman</vt:lpstr>
      <vt:lpstr>Monotype Sorts</vt:lpstr>
      <vt:lpstr>Century Gothic</vt:lpstr>
      <vt:lpstr>Verdana</vt:lpstr>
      <vt:lpstr>Blank Presentation</vt:lpstr>
      <vt:lpstr>Tema de Office</vt:lpstr>
      <vt:lpstr>Ecuación</vt:lpstr>
      <vt:lpstr>Study of tt-bar events in the dilepton channel with tau lepton in ATLAS</vt:lpstr>
      <vt:lpstr>outline</vt:lpstr>
      <vt:lpstr>INTRODUCTION</vt:lpstr>
      <vt:lpstr>Physics motivations: tau lepton</vt:lpstr>
      <vt:lpstr>Tau Physics</vt:lpstr>
      <vt:lpstr>Diapositiva 6</vt:lpstr>
      <vt:lpstr>Offline reconstruction algorithms</vt:lpstr>
      <vt:lpstr>Diapositiva 8</vt:lpstr>
      <vt:lpstr>TauRec</vt:lpstr>
      <vt:lpstr>Tau Algorithm Merging</vt:lpstr>
      <vt:lpstr>Analysis</vt:lpstr>
      <vt:lpstr>Diapositiva 12</vt:lpstr>
      <vt:lpstr>TopQuarkAODtoROOTuples MC samples</vt:lpstr>
      <vt:lpstr>TopQuarkAODtoROOTuples MC samples</vt:lpstr>
      <vt:lpstr>Background</vt:lpstr>
      <vt:lpstr>Selection criteria</vt:lpstr>
      <vt:lpstr>Summary (e, had)</vt:lpstr>
      <vt:lpstr>Summary (µ, had)</vt:lpstr>
      <vt:lpstr>TopQuarkAODtoROOTuple: Summary</vt:lpstr>
      <vt:lpstr>Diapositiva 20</vt:lpstr>
      <vt:lpstr>TopView MC samples</vt:lpstr>
      <vt:lpstr>TopView MC samples</vt:lpstr>
      <vt:lpstr>Summary (TauRec (e,τhad))</vt:lpstr>
      <vt:lpstr>Summary (TauRec (μ,τhad))</vt:lpstr>
      <vt:lpstr>TopView: Summary&amp;Plans</vt:lpstr>
      <vt:lpstr>QCD dijets: Motivations</vt:lpstr>
      <vt:lpstr>QCD dijets: selection criteria</vt:lpstr>
      <vt:lpstr>QCD Results (I)</vt:lpstr>
      <vt:lpstr>QCD Results (II)</vt:lpstr>
      <vt:lpstr>QCD dijets: Summary &amp; plans</vt:lpstr>
      <vt:lpstr>Release 14</vt:lpstr>
      <vt:lpstr>Diapositiva 32</vt:lpstr>
      <vt:lpstr>ARATopQuarkAnalysis</vt:lpstr>
      <vt:lpstr>mc08 TopWG official samples</vt:lpstr>
      <vt:lpstr>mc08 TopWG official samples</vt:lpstr>
      <vt:lpstr>mc08 TopWG official samples</vt:lpstr>
      <vt:lpstr>Backup Slides</vt:lpstr>
      <vt:lpstr>VETO DE BOSONES Z</vt:lpstr>
      <vt:lpstr>TopQuarkAODtoROOTuple</vt:lpstr>
      <vt:lpstr>W(eν)+jets</vt:lpstr>
      <vt:lpstr>W(μν)+jets</vt:lpstr>
      <vt:lpstr>Wbb (e,had)</vt:lpstr>
      <vt:lpstr>Wbb (µ,had)</vt:lpstr>
      <vt:lpstr>SingleTop Background</vt:lpstr>
      <vt:lpstr>SingleTop (e,had)</vt:lpstr>
      <vt:lpstr>SingleTop (µ,had) </vt:lpstr>
      <vt:lpstr>TopView</vt:lpstr>
      <vt:lpstr>W+jets Tau1p3p</vt:lpstr>
      <vt:lpstr>Efficiency W+jets Tau1p3p</vt:lpstr>
      <vt:lpstr>W+jets TauRec</vt:lpstr>
      <vt:lpstr>Wbb Tau1p3p</vt:lpstr>
      <vt:lpstr>Wbb TauRec</vt:lpstr>
      <vt:lpstr>SingleTop Tau1p3p</vt:lpstr>
      <vt:lpstr>SingleTop TauRec</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lishep</dc:title>
  <dc:creator>Rainer Walllny</dc:creator>
  <cp:lastModifiedBy>Teresa Perez</cp:lastModifiedBy>
  <cp:revision>2002</cp:revision>
  <cp:lastPrinted>2006-02-16T23:22:31Z</cp:lastPrinted>
  <dcterms:created xsi:type="dcterms:W3CDTF">2009-04-24T07:07:04Z</dcterms:created>
  <dcterms:modified xsi:type="dcterms:W3CDTF">2009-04-24T08:39:48Z</dcterms:modified>
</cp:coreProperties>
</file>